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diagrams/data3.xml" ContentType="application/vnd.openxmlformats-officedocument.drawingml.diagramData+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sldIdLst>
    <p:sldId id="283" r:id="rId2"/>
    <p:sldId id="284" r:id="rId3"/>
    <p:sldId id="285" r:id="rId4"/>
    <p:sldId id="286" r:id="rId5"/>
    <p:sldId id="444" r:id="rId6"/>
    <p:sldId id="287" r:id="rId7"/>
    <p:sldId id="288" r:id="rId8"/>
    <p:sldId id="289" r:id="rId9"/>
    <p:sldId id="361" r:id="rId10"/>
    <p:sldId id="359" r:id="rId11"/>
    <p:sldId id="370" r:id="rId12"/>
    <p:sldId id="291" r:id="rId13"/>
    <p:sldId id="292" r:id="rId14"/>
    <p:sldId id="293" r:id="rId15"/>
    <p:sldId id="362" r:id="rId16"/>
    <p:sldId id="364" r:id="rId17"/>
    <p:sldId id="369" r:id="rId18"/>
    <p:sldId id="371" r:id="rId19"/>
    <p:sldId id="372" r:id="rId20"/>
    <p:sldId id="367" r:id="rId21"/>
    <p:sldId id="368" r:id="rId22"/>
    <p:sldId id="374" r:id="rId23"/>
    <p:sldId id="373" r:id="rId24"/>
    <p:sldId id="294" r:id="rId25"/>
    <p:sldId id="295" r:id="rId26"/>
    <p:sldId id="296" r:id="rId27"/>
    <p:sldId id="375" r:id="rId28"/>
    <p:sldId id="376" r:id="rId29"/>
    <p:sldId id="377" r:id="rId30"/>
    <p:sldId id="379" r:id="rId31"/>
    <p:sldId id="380" r:id="rId32"/>
    <p:sldId id="381" r:id="rId33"/>
    <p:sldId id="382" r:id="rId34"/>
    <p:sldId id="383" r:id="rId35"/>
    <p:sldId id="384" r:id="rId36"/>
    <p:sldId id="386" r:id="rId37"/>
    <p:sldId id="297" r:id="rId38"/>
    <p:sldId id="385" r:id="rId39"/>
    <p:sldId id="391" r:id="rId40"/>
    <p:sldId id="301" r:id="rId41"/>
    <p:sldId id="302" r:id="rId42"/>
    <p:sldId id="388" r:id="rId43"/>
    <p:sldId id="389" r:id="rId44"/>
    <p:sldId id="390" r:id="rId45"/>
    <p:sldId id="392" r:id="rId46"/>
    <p:sldId id="393" r:id="rId47"/>
    <p:sldId id="394" r:id="rId48"/>
    <p:sldId id="395" r:id="rId49"/>
    <p:sldId id="396" r:id="rId50"/>
    <p:sldId id="398" r:id="rId51"/>
    <p:sldId id="397" r:id="rId52"/>
    <p:sldId id="387" r:id="rId53"/>
    <p:sldId id="399" r:id="rId54"/>
    <p:sldId id="315" r:id="rId55"/>
    <p:sldId id="401" r:id="rId56"/>
    <p:sldId id="446" r:id="rId57"/>
    <p:sldId id="455" r:id="rId58"/>
    <p:sldId id="457" r:id="rId59"/>
    <p:sldId id="456" r:id="rId60"/>
    <p:sldId id="402" r:id="rId61"/>
    <p:sldId id="403" r:id="rId62"/>
    <p:sldId id="404" r:id="rId63"/>
    <p:sldId id="445" r:id="rId64"/>
    <p:sldId id="405" r:id="rId65"/>
    <p:sldId id="447" r:id="rId66"/>
    <p:sldId id="452" r:id="rId67"/>
    <p:sldId id="453" r:id="rId68"/>
    <p:sldId id="454" r:id="rId69"/>
    <p:sldId id="448" r:id="rId70"/>
    <p:sldId id="449" r:id="rId71"/>
    <p:sldId id="450" r:id="rId72"/>
    <p:sldId id="451" r:id="rId73"/>
    <p:sldId id="409" r:id="rId74"/>
    <p:sldId id="407" r:id="rId75"/>
    <p:sldId id="417" r:id="rId76"/>
    <p:sldId id="416" r:id="rId77"/>
    <p:sldId id="443" r:id="rId78"/>
    <p:sldId id="419" r:id="rId79"/>
    <p:sldId id="420" r:id="rId80"/>
    <p:sldId id="421" r:id="rId81"/>
    <p:sldId id="422" r:id="rId82"/>
    <p:sldId id="423" r:id="rId83"/>
    <p:sldId id="425" r:id="rId84"/>
    <p:sldId id="429" r:id="rId85"/>
    <p:sldId id="430" r:id="rId86"/>
    <p:sldId id="441" r:id="rId87"/>
    <p:sldId id="431" r:id="rId88"/>
    <p:sldId id="432" r:id="rId89"/>
    <p:sldId id="433" r:id="rId90"/>
    <p:sldId id="434" r:id="rId91"/>
    <p:sldId id="435" r:id="rId92"/>
    <p:sldId id="436" r:id="rId93"/>
    <p:sldId id="439" r:id="rId94"/>
    <p:sldId id="440" r:id="rId95"/>
    <p:sldId id="442" r:id="rId96"/>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0202"/>
    <a:srgbClr val="504B48"/>
    <a:srgbClr val="D9D9D9"/>
    <a:srgbClr val="F0EFE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666" y="-96"/>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D:\YHH\Course\&#25968;&#25454;&#32467;&#26500;&#19982;&#31243;&#24207;&#35774;&#35745;&#22522;&#30784;\yhh\DOC\&#25945;&#23398;&#25928;&#26524;&#20998;&#26512;&#25968;&#2545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YHH\Course\&#25968;&#25454;&#32467;&#26500;&#19982;&#31243;&#24207;&#35774;&#35745;&#22522;&#30784;\yhh\DOC\&#25945;&#23398;&#25928;&#26524;&#20998;&#26512;&#25968;&#2545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My%20Documents\&#39033;&#30446;\CourseGrading\&#25512;&#24191;\2016.11&#23454;&#36341;&#25945;&#23398;\2013-2015&#21271;&#33322;-&#25512;&#2081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My%20Documents\&#39033;&#30446;\CourseGrading\&#25512;&#24191;\2016.11&#23454;&#36341;&#25945;&#23398;\2013-2015&#21271;&#33322;-&#25512;&#208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a:pPr>
            <a:r>
              <a:rPr lang="zh-CN"/>
              <a:t>按代码行统计</a:t>
            </a:r>
            <a:endParaRPr lang="en-US"/>
          </a:p>
        </c:rich>
      </c:tx>
    </c:title>
    <c:plotArea>
      <c:layout/>
      <c:barChart>
        <c:barDir val="col"/>
        <c:grouping val="clustered"/>
        <c:ser>
          <c:idx val="0"/>
          <c:order val="0"/>
          <c:tx>
            <c:strRef>
              <c:f>Sheet1!$B$1</c:f>
              <c:strCache>
                <c:ptCount val="1"/>
                <c:pt idx="0">
                  <c:v>题目1</c:v>
                </c:pt>
              </c:strCache>
            </c:strRef>
          </c:tx>
          <c:cat>
            <c:strRef>
              <c:f>Sheet1!$A$2:$A$6</c:f>
              <c:strCache>
                <c:ptCount val="5"/>
                <c:pt idx="0">
                  <c:v>10级</c:v>
                </c:pt>
                <c:pt idx="1">
                  <c:v>11级</c:v>
                </c:pt>
                <c:pt idx="2">
                  <c:v>12级</c:v>
                </c:pt>
                <c:pt idx="3">
                  <c:v>13级</c:v>
                </c:pt>
                <c:pt idx="4">
                  <c:v>14级</c:v>
                </c:pt>
              </c:strCache>
            </c:strRef>
          </c:cat>
          <c:val>
            <c:numRef>
              <c:f>Sheet1!$B$2:$B$6</c:f>
              <c:numCache>
                <c:formatCode>General</c:formatCode>
                <c:ptCount val="5"/>
                <c:pt idx="0">
                  <c:v>26</c:v>
                </c:pt>
                <c:pt idx="1">
                  <c:v>20</c:v>
                </c:pt>
                <c:pt idx="2">
                  <c:v>22</c:v>
                </c:pt>
                <c:pt idx="3">
                  <c:v>38</c:v>
                </c:pt>
                <c:pt idx="4">
                  <c:v>40</c:v>
                </c:pt>
              </c:numCache>
            </c:numRef>
          </c:val>
        </c:ser>
        <c:ser>
          <c:idx val="1"/>
          <c:order val="1"/>
          <c:tx>
            <c:strRef>
              <c:f>Sheet1!$C$1</c:f>
              <c:strCache>
                <c:ptCount val="1"/>
                <c:pt idx="0">
                  <c:v>题目2</c:v>
                </c:pt>
              </c:strCache>
            </c:strRef>
          </c:tx>
          <c:cat>
            <c:strRef>
              <c:f>Sheet1!$A$2:$A$6</c:f>
              <c:strCache>
                <c:ptCount val="5"/>
                <c:pt idx="0">
                  <c:v>10级</c:v>
                </c:pt>
                <c:pt idx="1">
                  <c:v>11级</c:v>
                </c:pt>
                <c:pt idx="2">
                  <c:v>12级</c:v>
                </c:pt>
                <c:pt idx="3">
                  <c:v>13级</c:v>
                </c:pt>
                <c:pt idx="4">
                  <c:v>14级</c:v>
                </c:pt>
              </c:strCache>
            </c:strRef>
          </c:cat>
          <c:val>
            <c:numRef>
              <c:f>Sheet1!$C$2:$C$6</c:f>
              <c:numCache>
                <c:formatCode>General</c:formatCode>
                <c:ptCount val="5"/>
                <c:pt idx="0">
                  <c:v>44</c:v>
                </c:pt>
                <c:pt idx="1">
                  <c:v>46</c:v>
                </c:pt>
                <c:pt idx="2">
                  <c:v>50</c:v>
                </c:pt>
                <c:pt idx="3">
                  <c:v>47</c:v>
                </c:pt>
                <c:pt idx="4">
                  <c:v>45</c:v>
                </c:pt>
              </c:numCache>
            </c:numRef>
          </c:val>
        </c:ser>
        <c:ser>
          <c:idx val="2"/>
          <c:order val="2"/>
          <c:tx>
            <c:strRef>
              <c:f>Sheet1!$D$1</c:f>
              <c:strCache>
                <c:ptCount val="1"/>
                <c:pt idx="0">
                  <c:v>题目3</c:v>
                </c:pt>
              </c:strCache>
            </c:strRef>
          </c:tx>
          <c:cat>
            <c:strRef>
              <c:f>Sheet1!$A$2:$A$6</c:f>
              <c:strCache>
                <c:ptCount val="5"/>
                <c:pt idx="0">
                  <c:v>10级</c:v>
                </c:pt>
                <c:pt idx="1">
                  <c:v>11级</c:v>
                </c:pt>
                <c:pt idx="2">
                  <c:v>12级</c:v>
                </c:pt>
                <c:pt idx="3">
                  <c:v>13级</c:v>
                </c:pt>
                <c:pt idx="4">
                  <c:v>14级</c:v>
                </c:pt>
              </c:strCache>
            </c:strRef>
          </c:cat>
          <c:val>
            <c:numRef>
              <c:f>Sheet1!$D$2:$D$6</c:f>
              <c:numCache>
                <c:formatCode>General</c:formatCode>
                <c:ptCount val="5"/>
                <c:pt idx="0">
                  <c:v>62</c:v>
                </c:pt>
                <c:pt idx="1">
                  <c:v>59</c:v>
                </c:pt>
                <c:pt idx="2">
                  <c:v>76</c:v>
                </c:pt>
                <c:pt idx="3">
                  <c:v>62</c:v>
                </c:pt>
                <c:pt idx="4">
                  <c:v>72</c:v>
                </c:pt>
              </c:numCache>
            </c:numRef>
          </c:val>
        </c:ser>
        <c:axId val="158311936"/>
        <c:axId val="158313472"/>
      </c:barChart>
      <c:catAx>
        <c:axId val="158311936"/>
        <c:scaling>
          <c:orientation val="minMax"/>
        </c:scaling>
        <c:axPos val="b"/>
        <c:majorTickMark val="none"/>
        <c:tickLblPos val="nextTo"/>
        <c:txPr>
          <a:bodyPr/>
          <a:lstStyle/>
          <a:p>
            <a:pPr>
              <a:defRPr sz="1400"/>
            </a:pPr>
            <a:endParaRPr lang="zh-CN"/>
          </a:p>
        </c:txPr>
        <c:crossAx val="158313472"/>
        <c:crosses val="autoZero"/>
        <c:auto val="1"/>
        <c:lblAlgn val="ctr"/>
        <c:lblOffset val="100"/>
      </c:catAx>
      <c:valAx>
        <c:axId val="158313472"/>
        <c:scaling>
          <c:orientation val="minMax"/>
        </c:scaling>
        <c:axPos val="l"/>
        <c:majorGridlines/>
        <c:title>
          <c:tx>
            <c:rich>
              <a:bodyPr rot="-5400000" vert="horz"/>
              <a:lstStyle/>
              <a:p>
                <a:pPr>
                  <a:defRPr sz="1400"/>
                </a:pPr>
                <a:r>
                  <a:rPr lang="zh-CN" altLang="en-US" sz="1400" dirty="0" smtClean="0"/>
                  <a:t>代码行</a:t>
                </a:r>
                <a:endParaRPr lang="zh-CN" altLang="en-US" sz="1400" dirty="0"/>
              </a:p>
            </c:rich>
          </c:tx>
        </c:title>
        <c:numFmt formatCode="General" sourceLinked="1"/>
        <c:majorTickMark val="none"/>
        <c:tickLblPos val="nextTo"/>
        <c:txPr>
          <a:bodyPr/>
          <a:lstStyle/>
          <a:p>
            <a:pPr>
              <a:defRPr sz="1400"/>
            </a:pPr>
            <a:endParaRPr lang="zh-CN"/>
          </a:p>
        </c:txPr>
        <c:crossAx val="158311936"/>
        <c:crosses val="autoZero"/>
        <c:crossBetween val="between"/>
      </c:valAx>
    </c:plotArea>
    <c:legend>
      <c:legendPos val="r"/>
      <c:txPr>
        <a:bodyPr/>
        <a:lstStyle/>
        <a:p>
          <a:pPr>
            <a:defRPr sz="1400"/>
          </a:pPr>
          <a:endParaRPr lang="zh-CN"/>
        </a:p>
      </c:txPr>
    </c:legend>
    <c:plotVisOnly val="1"/>
  </c:chart>
  <c:txPr>
    <a:bodyPr/>
    <a:lstStyle/>
    <a:p>
      <a:pPr>
        <a:defRPr sz="1800"/>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style val="18"/>
  <c:chart>
    <c:title>
      <c:tx>
        <c:rich>
          <a:bodyPr/>
          <a:lstStyle/>
          <a:p>
            <a:pPr>
              <a:defRPr/>
            </a:pPr>
            <a:r>
              <a:rPr lang="zh-CN"/>
              <a:t>按通过率统计</a:t>
            </a:r>
          </a:p>
        </c:rich>
      </c:tx>
    </c:title>
    <c:plotArea>
      <c:layout/>
      <c:barChart>
        <c:barDir val="col"/>
        <c:grouping val="clustered"/>
        <c:ser>
          <c:idx val="0"/>
          <c:order val="0"/>
          <c:tx>
            <c:strRef>
              <c:f>Sheet1!$B$8</c:f>
              <c:strCache>
                <c:ptCount val="1"/>
                <c:pt idx="0">
                  <c:v>题目1</c:v>
                </c:pt>
              </c:strCache>
            </c:strRef>
          </c:tx>
          <c:cat>
            <c:strRef>
              <c:f>Sheet1!$A$9:$A$13</c:f>
              <c:strCache>
                <c:ptCount val="5"/>
                <c:pt idx="0">
                  <c:v>10级</c:v>
                </c:pt>
                <c:pt idx="1">
                  <c:v>11级</c:v>
                </c:pt>
                <c:pt idx="2">
                  <c:v>12级</c:v>
                </c:pt>
                <c:pt idx="3">
                  <c:v>13级</c:v>
                </c:pt>
                <c:pt idx="4">
                  <c:v>14级</c:v>
                </c:pt>
              </c:strCache>
            </c:strRef>
          </c:cat>
          <c:val>
            <c:numRef>
              <c:f>Sheet1!$B$9:$B$13</c:f>
              <c:numCache>
                <c:formatCode>General</c:formatCode>
                <c:ptCount val="5"/>
                <c:pt idx="0">
                  <c:v>0.90700000000000003</c:v>
                </c:pt>
                <c:pt idx="1">
                  <c:v>0.99299999999999999</c:v>
                </c:pt>
                <c:pt idx="2">
                  <c:v>1</c:v>
                </c:pt>
                <c:pt idx="3">
                  <c:v>0.98699999999999999</c:v>
                </c:pt>
                <c:pt idx="4">
                  <c:v>0.97200000000000064</c:v>
                </c:pt>
              </c:numCache>
            </c:numRef>
          </c:val>
        </c:ser>
        <c:ser>
          <c:idx val="1"/>
          <c:order val="1"/>
          <c:tx>
            <c:strRef>
              <c:f>Sheet1!$C$8</c:f>
              <c:strCache>
                <c:ptCount val="1"/>
                <c:pt idx="0">
                  <c:v>题目2</c:v>
                </c:pt>
              </c:strCache>
            </c:strRef>
          </c:tx>
          <c:cat>
            <c:strRef>
              <c:f>Sheet1!$A$9:$A$13</c:f>
              <c:strCache>
                <c:ptCount val="5"/>
                <c:pt idx="0">
                  <c:v>10级</c:v>
                </c:pt>
                <c:pt idx="1">
                  <c:v>11级</c:v>
                </c:pt>
                <c:pt idx="2">
                  <c:v>12级</c:v>
                </c:pt>
                <c:pt idx="3">
                  <c:v>13级</c:v>
                </c:pt>
                <c:pt idx="4">
                  <c:v>14级</c:v>
                </c:pt>
              </c:strCache>
            </c:strRef>
          </c:cat>
          <c:val>
            <c:numRef>
              <c:f>Sheet1!$C$9:$C$13</c:f>
              <c:numCache>
                <c:formatCode>General</c:formatCode>
                <c:ptCount val="5"/>
                <c:pt idx="0">
                  <c:v>0.89600000000000002</c:v>
                </c:pt>
                <c:pt idx="1">
                  <c:v>0.87200000000000888</c:v>
                </c:pt>
                <c:pt idx="2">
                  <c:v>0.98599999999999999</c:v>
                </c:pt>
                <c:pt idx="3">
                  <c:v>0.93899999999999995</c:v>
                </c:pt>
                <c:pt idx="4">
                  <c:v>0.97100000000000064</c:v>
                </c:pt>
              </c:numCache>
            </c:numRef>
          </c:val>
        </c:ser>
        <c:ser>
          <c:idx val="2"/>
          <c:order val="2"/>
          <c:tx>
            <c:strRef>
              <c:f>Sheet1!$D$8</c:f>
              <c:strCache>
                <c:ptCount val="1"/>
                <c:pt idx="0">
                  <c:v>题目3</c:v>
                </c:pt>
              </c:strCache>
            </c:strRef>
          </c:tx>
          <c:cat>
            <c:strRef>
              <c:f>Sheet1!$A$9:$A$13</c:f>
              <c:strCache>
                <c:ptCount val="5"/>
                <c:pt idx="0">
                  <c:v>10级</c:v>
                </c:pt>
                <c:pt idx="1">
                  <c:v>11级</c:v>
                </c:pt>
                <c:pt idx="2">
                  <c:v>12级</c:v>
                </c:pt>
                <c:pt idx="3">
                  <c:v>13级</c:v>
                </c:pt>
                <c:pt idx="4">
                  <c:v>14级</c:v>
                </c:pt>
              </c:strCache>
            </c:strRef>
          </c:cat>
          <c:val>
            <c:numRef>
              <c:f>Sheet1!$D$9:$D$13</c:f>
              <c:numCache>
                <c:formatCode>General</c:formatCode>
                <c:ptCount val="5"/>
                <c:pt idx="0">
                  <c:v>0.28600000000000031</c:v>
                </c:pt>
                <c:pt idx="1">
                  <c:v>0.70800000000000063</c:v>
                </c:pt>
                <c:pt idx="2">
                  <c:v>0.71300000000000063</c:v>
                </c:pt>
                <c:pt idx="3">
                  <c:v>0.64000000000001001</c:v>
                </c:pt>
                <c:pt idx="4">
                  <c:v>0.83100000000000063</c:v>
                </c:pt>
              </c:numCache>
            </c:numRef>
          </c:val>
        </c:ser>
        <c:axId val="158511872"/>
        <c:axId val="158513408"/>
      </c:barChart>
      <c:catAx>
        <c:axId val="158511872"/>
        <c:scaling>
          <c:orientation val="minMax"/>
        </c:scaling>
        <c:axPos val="b"/>
        <c:majorTickMark val="none"/>
        <c:tickLblPos val="nextTo"/>
        <c:txPr>
          <a:bodyPr/>
          <a:lstStyle/>
          <a:p>
            <a:pPr>
              <a:defRPr sz="1400"/>
            </a:pPr>
            <a:endParaRPr lang="zh-CN"/>
          </a:p>
        </c:txPr>
        <c:crossAx val="158513408"/>
        <c:crosses val="autoZero"/>
        <c:auto val="1"/>
        <c:lblAlgn val="ctr"/>
        <c:lblOffset val="100"/>
      </c:catAx>
      <c:valAx>
        <c:axId val="158513408"/>
        <c:scaling>
          <c:orientation val="minMax"/>
          <c:max val="1"/>
        </c:scaling>
        <c:axPos val="l"/>
        <c:majorGridlines/>
        <c:title>
          <c:tx>
            <c:rich>
              <a:bodyPr rot="-5400000" vert="horz"/>
              <a:lstStyle/>
              <a:p>
                <a:pPr>
                  <a:defRPr sz="1400"/>
                </a:pPr>
                <a:r>
                  <a:rPr lang="zh-CN" altLang="en-US" sz="1400" dirty="0" smtClean="0"/>
                  <a:t>通过率</a:t>
                </a:r>
                <a:endParaRPr lang="zh-CN" altLang="en-US" sz="1400" dirty="0"/>
              </a:p>
            </c:rich>
          </c:tx>
        </c:title>
        <c:numFmt formatCode="0%" sourceLinked="0"/>
        <c:majorTickMark val="none"/>
        <c:tickLblPos val="nextTo"/>
        <c:txPr>
          <a:bodyPr/>
          <a:lstStyle/>
          <a:p>
            <a:pPr>
              <a:defRPr sz="1400"/>
            </a:pPr>
            <a:endParaRPr lang="zh-CN"/>
          </a:p>
        </c:txPr>
        <c:crossAx val="158511872"/>
        <c:crosses val="autoZero"/>
        <c:crossBetween val="between"/>
      </c:valAx>
    </c:plotArea>
    <c:legend>
      <c:legendPos val="r"/>
      <c:txPr>
        <a:bodyPr/>
        <a:lstStyle/>
        <a:p>
          <a:pPr>
            <a:defRPr sz="1400"/>
          </a:pPr>
          <a:endParaRPr lang="zh-CN"/>
        </a:p>
      </c:txPr>
    </c:legend>
    <c:plotVisOnly val="1"/>
  </c:chart>
  <c:txPr>
    <a:bodyPr/>
    <a:lstStyle/>
    <a:p>
      <a:pPr>
        <a:defRPr sz="1800"/>
      </a:pPr>
      <a:endParaRPr lang="zh-CN"/>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sz="1600">
                <a:latin typeface="微软雅黑" pitchFamily="34" charset="-122"/>
                <a:ea typeface="微软雅黑" pitchFamily="34" charset="-122"/>
              </a:defRPr>
            </a:pPr>
            <a:r>
              <a:rPr lang="zh-CN" altLang="en-US" sz="1600">
                <a:latin typeface="微软雅黑" pitchFamily="34" charset="-122"/>
                <a:ea typeface="微软雅黑" pitchFamily="34" charset="-122"/>
              </a:rPr>
              <a:t>北航期末考试与研究生推免考试优秀率与及格率</a:t>
            </a:r>
          </a:p>
        </c:rich>
      </c:tx>
    </c:title>
    <c:plotArea>
      <c:layout/>
      <c:barChart>
        <c:barDir val="col"/>
        <c:grouping val="clustered"/>
        <c:ser>
          <c:idx val="0"/>
          <c:order val="0"/>
          <c:tx>
            <c:strRef>
              <c:f>综合数据!$A$3</c:f>
              <c:strCache>
                <c:ptCount val="1"/>
                <c:pt idx="0">
                  <c:v>北航</c:v>
                </c:pt>
              </c:strCache>
            </c:strRef>
          </c:tx>
          <c:cat>
            <c:multiLvlStrRef>
              <c:f>综合数据!$B$1:$G$2</c:f>
              <c:multiLvlStrCache>
                <c:ptCount val="6"/>
                <c:lvl>
                  <c:pt idx="0">
                    <c:v>优秀率</c:v>
                  </c:pt>
                  <c:pt idx="1">
                    <c:v>及格率</c:v>
                  </c:pt>
                  <c:pt idx="2">
                    <c:v>优秀率</c:v>
                  </c:pt>
                  <c:pt idx="3">
                    <c:v>及格率</c:v>
                  </c:pt>
                  <c:pt idx="4">
                    <c:v>优秀率</c:v>
                  </c:pt>
                  <c:pt idx="5">
                    <c:v>及格率</c:v>
                  </c:pt>
                </c:lvl>
                <c:lvl>
                  <c:pt idx="0">
                    <c:v>2013</c:v>
                  </c:pt>
                  <c:pt idx="2">
                    <c:v>2014</c:v>
                  </c:pt>
                  <c:pt idx="4">
                    <c:v>2015</c:v>
                  </c:pt>
                </c:lvl>
              </c:multiLvlStrCache>
            </c:multiLvlStrRef>
          </c:cat>
          <c:val>
            <c:numRef>
              <c:f>综合数据!$B$3:$G$3</c:f>
              <c:numCache>
                <c:formatCode>General</c:formatCode>
                <c:ptCount val="6"/>
                <c:pt idx="0">
                  <c:v>0.32517482517483792</c:v>
                </c:pt>
                <c:pt idx="1">
                  <c:v>0.81468531468532468</c:v>
                </c:pt>
                <c:pt idx="2">
                  <c:v>0.30419580419580688</c:v>
                </c:pt>
                <c:pt idx="3">
                  <c:v>0.80419580419581571</c:v>
                </c:pt>
                <c:pt idx="4">
                  <c:v>0.47841726618705838</c:v>
                </c:pt>
                <c:pt idx="5">
                  <c:v>0.86330935251799557</c:v>
                </c:pt>
              </c:numCache>
            </c:numRef>
          </c:val>
        </c:ser>
        <c:ser>
          <c:idx val="1"/>
          <c:order val="1"/>
          <c:tx>
            <c:strRef>
              <c:f>综合数据!$A$4</c:f>
              <c:strCache>
                <c:ptCount val="1"/>
                <c:pt idx="0">
                  <c:v>推免</c:v>
                </c:pt>
              </c:strCache>
            </c:strRef>
          </c:tx>
          <c:cat>
            <c:multiLvlStrRef>
              <c:f>综合数据!$B$1:$G$2</c:f>
              <c:multiLvlStrCache>
                <c:ptCount val="6"/>
                <c:lvl>
                  <c:pt idx="0">
                    <c:v>优秀率</c:v>
                  </c:pt>
                  <c:pt idx="1">
                    <c:v>及格率</c:v>
                  </c:pt>
                  <c:pt idx="2">
                    <c:v>优秀率</c:v>
                  </c:pt>
                  <c:pt idx="3">
                    <c:v>及格率</c:v>
                  </c:pt>
                  <c:pt idx="4">
                    <c:v>优秀率</c:v>
                  </c:pt>
                  <c:pt idx="5">
                    <c:v>及格率</c:v>
                  </c:pt>
                </c:lvl>
                <c:lvl>
                  <c:pt idx="0">
                    <c:v>2013</c:v>
                  </c:pt>
                  <c:pt idx="2">
                    <c:v>2014</c:v>
                  </c:pt>
                  <c:pt idx="4">
                    <c:v>2015</c:v>
                  </c:pt>
                </c:lvl>
              </c:multiLvlStrCache>
            </c:multiLvlStrRef>
          </c:cat>
          <c:val>
            <c:numRef>
              <c:f>综合数据!$B$4:$G$4</c:f>
              <c:numCache>
                <c:formatCode>General</c:formatCode>
                <c:ptCount val="6"/>
                <c:pt idx="0">
                  <c:v>0.30526315789473685</c:v>
                </c:pt>
                <c:pt idx="1">
                  <c:v>0.66315789473684261</c:v>
                </c:pt>
                <c:pt idx="2">
                  <c:v>0.22680412371134023</c:v>
                </c:pt>
                <c:pt idx="3">
                  <c:v>0.80412371134020622</c:v>
                </c:pt>
                <c:pt idx="4">
                  <c:v>0.3884297520661158</c:v>
                </c:pt>
                <c:pt idx="5">
                  <c:v>0.81818181818182822</c:v>
                </c:pt>
              </c:numCache>
            </c:numRef>
          </c:val>
        </c:ser>
        <c:axId val="158860800"/>
        <c:axId val="158862336"/>
      </c:barChart>
      <c:catAx>
        <c:axId val="158860800"/>
        <c:scaling>
          <c:orientation val="minMax"/>
        </c:scaling>
        <c:axPos val="b"/>
        <c:tickLblPos val="nextTo"/>
        <c:crossAx val="158862336"/>
        <c:crosses val="autoZero"/>
        <c:auto val="1"/>
        <c:lblAlgn val="ctr"/>
        <c:lblOffset val="100"/>
      </c:catAx>
      <c:valAx>
        <c:axId val="158862336"/>
        <c:scaling>
          <c:orientation val="minMax"/>
        </c:scaling>
        <c:axPos val="l"/>
        <c:majorGridlines/>
        <c:title>
          <c:tx>
            <c:rich>
              <a:bodyPr rot="-5400000" vert="horz"/>
              <a:lstStyle/>
              <a:p>
                <a:pPr>
                  <a:defRPr/>
                </a:pPr>
                <a:r>
                  <a:rPr lang="zh-CN" altLang="en-US"/>
                  <a:t>百分比</a:t>
                </a:r>
              </a:p>
            </c:rich>
          </c:tx>
        </c:title>
        <c:numFmt formatCode="0%" sourceLinked="0"/>
        <c:tickLblPos val="nextTo"/>
        <c:crossAx val="158860800"/>
        <c:crosses val="autoZero"/>
        <c:crossBetween val="between"/>
      </c:valAx>
    </c:plotArea>
    <c:legend>
      <c:legendPos val="t"/>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sz="1600">
                <a:latin typeface="微软雅黑" pitchFamily="34" charset="-122"/>
                <a:ea typeface="微软雅黑" pitchFamily="34" charset="-122"/>
              </a:defRPr>
            </a:pPr>
            <a:r>
              <a:rPr lang="zh-CN" altLang="zh-CN" sz="1600" b="1" i="0" baseline="0">
                <a:latin typeface="微软雅黑" pitchFamily="34" charset="-122"/>
                <a:ea typeface="微软雅黑" pitchFamily="34" charset="-122"/>
              </a:rPr>
              <a:t>北航期末考试与研究生推免考试</a:t>
            </a:r>
            <a:r>
              <a:rPr lang="zh-CN" altLang="en-US" sz="1600" b="1" i="0" baseline="0">
                <a:latin typeface="微软雅黑" pitchFamily="34" charset="-122"/>
                <a:ea typeface="微软雅黑" pitchFamily="34" charset="-122"/>
              </a:rPr>
              <a:t>平均分</a:t>
            </a:r>
            <a:endParaRPr lang="zh-CN" altLang="zh-CN" sz="1600">
              <a:latin typeface="微软雅黑" pitchFamily="34" charset="-122"/>
              <a:ea typeface="微软雅黑" pitchFamily="34" charset="-122"/>
            </a:endParaRPr>
          </a:p>
        </c:rich>
      </c:tx>
    </c:title>
    <c:plotArea>
      <c:layout/>
      <c:barChart>
        <c:barDir val="col"/>
        <c:grouping val="clustered"/>
        <c:ser>
          <c:idx val="0"/>
          <c:order val="0"/>
          <c:tx>
            <c:strRef>
              <c:f>综合数据!$J$3</c:f>
              <c:strCache>
                <c:ptCount val="1"/>
                <c:pt idx="0">
                  <c:v>北航</c:v>
                </c:pt>
              </c:strCache>
            </c:strRef>
          </c:tx>
          <c:cat>
            <c:multiLvlStrRef>
              <c:f>综合数据!$K$1:$M$2</c:f>
              <c:multiLvlStrCache>
                <c:ptCount val="3"/>
                <c:lvl>
                  <c:pt idx="0">
                    <c:v>2013</c:v>
                  </c:pt>
                  <c:pt idx="1">
                    <c:v>2014</c:v>
                  </c:pt>
                  <c:pt idx="2">
                    <c:v>2015</c:v>
                  </c:pt>
                </c:lvl>
                <c:lvl>
                  <c:pt idx="0">
                    <c:v>平均分</c:v>
                  </c:pt>
                </c:lvl>
              </c:multiLvlStrCache>
            </c:multiLvlStrRef>
          </c:cat>
          <c:val>
            <c:numRef>
              <c:f>综合数据!$K$3:$M$3</c:f>
              <c:numCache>
                <c:formatCode>General</c:formatCode>
                <c:ptCount val="3"/>
                <c:pt idx="0">
                  <c:v>76.027972027971558</c:v>
                </c:pt>
                <c:pt idx="1">
                  <c:v>75.69055944055944</c:v>
                </c:pt>
                <c:pt idx="2">
                  <c:v>81.540767386091218</c:v>
                </c:pt>
              </c:numCache>
            </c:numRef>
          </c:val>
        </c:ser>
        <c:ser>
          <c:idx val="1"/>
          <c:order val="1"/>
          <c:tx>
            <c:strRef>
              <c:f>综合数据!$J$4</c:f>
              <c:strCache>
                <c:ptCount val="1"/>
                <c:pt idx="0">
                  <c:v>推免</c:v>
                </c:pt>
              </c:strCache>
            </c:strRef>
          </c:tx>
          <c:cat>
            <c:multiLvlStrRef>
              <c:f>综合数据!$K$1:$M$2</c:f>
              <c:multiLvlStrCache>
                <c:ptCount val="3"/>
                <c:lvl>
                  <c:pt idx="0">
                    <c:v>2013</c:v>
                  </c:pt>
                  <c:pt idx="1">
                    <c:v>2014</c:v>
                  </c:pt>
                  <c:pt idx="2">
                    <c:v>2015</c:v>
                  </c:pt>
                </c:lvl>
                <c:lvl>
                  <c:pt idx="0">
                    <c:v>平均分</c:v>
                  </c:pt>
                </c:lvl>
              </c:multiLvlStrCache>
            </c:multiLvlStrRef>
          </c:cat>
          <c:val>
            <c:numRef>
              <c:f>综合数据!$K$4:$M$4</c:f>
              <c:numCache>
                <c:formatCode>General</c:formatCode>
                <c:ptCount val="3"/>
                <c:pt idx="0">
                  <c:v>64.808421052629484</c:v>
                </c:pt>
                <c:pt idx="1">
                  <c:v>65.777319587628853</c:v>
                </c:pt>
                <c:pt idx="2">
                  <c:v>72.800000000000011</c:v>
                </c:pt>
              </c:numCache>
            </c:numRef>
          </c:val>
        </c:ser>
        <c:axId val="158900224"/>
        <c:axId val="158901760"/>
      </c:barChart>
      <c:catAx>
        <c:axId val="158900224"/>
        <c:scaling>
          <c:orientation val="minMax"/>
        </c:scaling>
        <c:axPos val="b"/>
        <c:tickLblPos val="nextTo"/>
        <c:crossAx val="158901760"/>
        <c:crosses val="autoZero"/>
        <c:auto val="1"/>
        <c:lblAlgn val="ctr"/>
        <c:lblOffset val="100"/>
      </c:catAx>
      <c:valAx>
        <c:axId val="158901760"/>
        <c:scaling>
          <c:orientation val="minMax"/>
          <c:max val="100"/>
        </c:scaling>
        <c:axPos val="l"/>
        <c:majorGridlines/>
        <c:title>
          <c:tx>
            <c:rich>
              <a:bodyPr rot="-5400000" vert="horz"/>
              <a:lstStyle/>
              <a:p>
                <a:pPr>
                  <a:defRPr/>
                </a:pPr>
                <a:r>
                  <a:rPr lang="zh-CN" altLang="en-US"/>
                  <a:t>平均分</a:t>
                </a:r>
              </a:p>
            </c:rich>
          </c:tx>
        </c:title>
        <c:numFmt formatCode="General" sourceLinked="1"/>
        <c:tickLblPos val="nextTo"/>
        <c:crossAx val="158900224"/>
        <c:crosses val="autoZero"/>
        <c:crossBetween val="between"/>
      </c:valAx>
    </c:plotArea>
    <c:legend>
      <c:legendPos val="t"/>
    </c:legend>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A5BE41-60B6-47D5-A4E3-103D8BD531FB}"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zh-CN" altLang="en-US"/>
        </a:p>
      </dgm:t>
    </dgm:pt>
    <dgm:pt modelId="{5C7C1F2E-B957-4B86-A0E7-09A03E05A7FD}">
      <dgm:prSet phldrT="[文本]" custT="1"/>
      <dgm:spPr/>
      <dgm:t>
        <a:bodyPr/>
        <a:lstStyle/>
        <a:p>
          <a:r>
            <a:rPr lang="zh-CN" altLang="en-US" sz="700" smtClean="0">
              <a:latin typeface="Times New Roman" pitchFamily="18" charset="0"/>
              <a:ea typeface="微软雅黑" pitchFamily="34" charset="-122"/>
              <a:cs typeface="Times New Roman" pitchFamily="18" charset="0"/>
            </a:rPr>
            <a:t>可挂载任何</a:t>
          </a:r>
          <a:endParaRPr lang="en-US" altLang="zh-CN" sz="700" smtClean="0">
            <a:latin typeface="Times New Roman" pitchFamily="18" charset="0"/>
            <a:ea typeface="微软雅黑" pitchFamily="34" charset="-122"/>
            <a:cs typeface="Times New Roman" pitchFamily="18" charset="0"/>
          </a:endParaRPr>
        </a:p>
        <a:p>
          <a:r>
            <a:rPr lang="zh-CN" altLang="en-US" sz="700" smtClean="0">
              <a:latin typeface="Times New Roman" pitchFamily="18" charset="0"/>
              <a:ea typeface="微软雅黑" pitchFamily="34" charset="-122"/>
              <a:cs typeface="Times New Roman" pitchFamily="18" charset="0"/>
            </a:rPr>
            <a:t>虚拟机</a:t>
          </a:r>
          <a:endParaRPr lang="zh-CN" altLang="en-US" sz="700" dirty="0">
            <a:latin typeface="Times New Roman" pitchFamily="18" charset="0"/>
            <a:ea typeface="微软雅黑" pitchFamily="34" charset="-122"/>
            <a:cs typeface="Times New Roman" pitchFamily="18" charset="0"/>
          </a:endParaRPr>
        </a:p>
      </dgm:t>
    </dgm:pt>
    <dgm:pt modelId="{6D2687CF-402F-405C-A776-34DBF352E4B4}" type="parTrans" cxnId="{160D49D1-392B-4115-940C-D438121BCE2C}">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919DB451-9107-46D3-B48F-DC8F29254800}" type="sibTrans" cxnId="{160D49D1-392B-4115-940C-D438121BCE2C}">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353F35E1-9263-43DA-BE1F-1D7D18705E90}">
      <dgm:prSet phldrT="[文本]"/>
      <dgm:spPr/>
      <dgm:t>
        <a:bodyPr/>
        <a:lstStyle/>
        <a:p>
          <a:r>
            <a:rPr lang="en-US" altLang="zh-CN" smtClean="0">
              <a:latin typeface="Times New Roman" pitchFamily="18" charset="0"/>
              <a:ea typeface="微软雅黑" pitchFamily="34" charset="-122"/>
              <a:cs typeface="Times New Roman" pitchFamily="18" charset="0"/>
            </a:rPr>
            <a:t>Docker</a:t>
          </a:r>
          <a:endParaRPr lang="zh-CN" altLang="en-US" dirty="0">
            <a:latin typeface="Times New Roman" pitchFamily="18" charset="0"/>
            <a:ea typeface="微软雅黑" pitchFamily="34" charset="-122"/>
            <a:cs typeface="Times New Roman" pitchFamily="18" charset="0"/>
          </a:endParaRPr>
        </a:p>
      </dgm:t>
    </dgm:pt>
    <dgm:pt modelId="{3CC7208A-7AF4-420F-8E37-D7420DAF3DFE}" type="parTrans" cxnId="{27DD09B6-AC6E-4F32-AE2A-75901E9FAD57}">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F3866AA1-63D6-43C5-ADD6-558682201CA4}" type="sibTrans" cxnId="{27DD09B6-AC6E-4F32-AE2A-75901E9FAD57}">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C1D31810-D20C-406F-8194-0D257AC4DFD8}">
      <dgm:prSet phldrT="[文本]"/>
      <dgm:spPr/>
      <dgm:t>
        <a:bodyPr/>
        <a:lstStyle/>
        <a:p>
          <a:r>
            <a:rPr lang="en-US" altLang="zh-CN" smtClean="0">
              <a:latin typeface="Times New Roman" pitchFamily="18" charset="0"/>
              <a:ea typeface="微软雅黑" pitchFamily="34" charset="-122"/>
              <a:cs typeface="Times New Roman" pitchFamily="18" charset="0"/>
            </a:rPr>
            <a:t>Vmware</a:t>
          </a:r>
          <a:endParaRPr lang="zh-CN" altLang="en-US" dirty="0">
            <a:latin typeface="Times New Roman" pitchFamily="18" charset="0"/>
            <a:ea typeface="微软雅黑" pitchFamily="34" charset="-122"/>
            <a:cs typeface="Times New Roman" pitchFamily="18" charset="0"/>
          </a:endParaRPr>
        </a:p>
      </dgm:t>
    </dgm:pt>
    <dgm:pt modelId="{776F89DA-C957-44FE-B050-F99A10792BDE}" type="parTrans" cxnId="{CAFF824A-4265-4BCF-A314-AD02D8C98ED5}">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B383C76F-0751-4FA3-93BA-38AED01E4BA4}" type="sibTrans" cxnId="{CAFF824A-4265-4BCF-A314-AD02D8C98ED5}">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263F1611-A58F-4593-AB2D-209F94A7E32F}">
      <dgm:prSet phldrT="[文本]"/>
      <dgm:spPr/>
      <dgm:t>
        <a:bodyPr/>
        <a:lstStyle/>
        <a:p>
          <a:r>
            <a:rPr lang="en-US" altLang="zh-CN" smtClean="0">
              <a:latin typeface="Times New Roman" pitchFamily="18" charset="0"/>
              <a:ea typeface="微软雅黑" pitchFamily="34" charset="-122"/>
              <a:cs typeface="Times New Roman" pitchFamily="18" charset="0"/>
            </a:rPr>
            <a:t>……</a:t>
          </a:r>
          <a:endParaRPr lang="zh-CN" altLang="en-US" dirty="0">
            <a:latin typeface="Times New Roman" pitchFamily="18" charset="0"/>
            <a:ea typeface="微软雅黑" pitchFamily="34" charset="-122"/>
            <a:cs typeface="Times New Roman" pitchFamily="18" charset="0"/>
          </a:endParaRPr>
        </a:p>
      </dgm:t>
    </dgm:pt>
    <dgm:pt modelId="{71E86D82-2DE4-4B9C-B329-2A40F0602D63}" type="parTrans" cxnId="{8954B4D1-4ABD-470A-9399-DCD3F50D577A}">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F4B048EF-6F1F-454D-8436-9EEF3CC3A243}" type="sibTrans" cxnId="{8954B4D1-4ABD-470A-9399-DCD3F50D577A}">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0E6ADC76-DB50-4073-9D40-CAD155E4A82E}">
      <dgm:prSet phldrT="[文本]"/>
      <dgm:spPr/>
      <dgm:t>
        <a:bodyPr/>
        <a:lstStyle/>
        <a:p>
          <a:r>
            <a:rPr lang="en-US" altLang="zh-CN" smtClean="0">
              <a:latin typeface="Times New Roman" pitchFamily="18" charset="0"/>
              <a:ea typeface="微软雅黑" pitchFamily="34" charset="-122"/>
              <a:cs typeface="Times New Roman" pitchFamily="18" charset="0"/>
            </a:rPr>
            <a:t>OpenStack</a:t>
          </a:r>
          <a:endParaRPr lang="zh-CN" altLang="en-US" dirty="0">
            <a:latin typeface="Times New Roman" pitchFamily="18" charset="0"/>
            <a:ea typeface="微软雅黑" pitchFamily="34" charset="-122"/>
            <a:cs typeface="Times New Roman" pitchFamily="18" charset="0"/>
          </a:endParaRPr>
        </a:p>
      </dgm:t>
    </dgm:pt>
    <dgm:pt modelId="{09936226-186E-47E1-BED2-027329AFBCCC}" type="parTrans" cxnId="{102DE259-0201-48B6-9F50-AF242372E938}">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509CBE41-BE82-4BC1-AD99-C857AF137B69}" type="sibTrans" cxnId="{102DE259-0201-48B6-9F50-AF242372E938}">
      <dgm:prSet/>
      <dgm:spPr/>
      <dgm:t>
        <a:bodyPr/>
        <a:lstStyle/>
        <a:p>
          <a:endParaRPr lang="zh-CN" altLang="en-US">
            <a:solidFill>
              <a:schemeClr val="bg1"/>
            </a:solidFill>
            <a:latin typeface="Times New Roman" pitchFamily="18" charset="0"/>
            <a:ea typeface="微软雅黑" pitchFamily="34" charset="-122"/>
            <a:cs typeface="Times New Roman" pitchFamily="18" charset="0"/>
          </a:endParaRPr>
        </a:p>
      </dgm:t>
    </dgm:pt>
    <dgm:pt modelId="{BA449727-6C4E-4706-B2C4-11D1BE4BABFE}">
      <dgm:prSet phldrT="[文本]"/>
      <dgm:spPr/>
      <dgm:t>
        <a:bodyPr/>
        <a:lstStyle/>
        <a:p>
          <a:r>
            <a:rPr lang="zh-CN" altLang="en-US" dirty="0" smtClean="0">
              <a:latin typeface="Times New Roman" pitchFamily="18" charset="0"/>
              <a:ea typeface="微软雅黑" pitchFamily="34" charset="-122"/>
              <a:cs typeface="Times New Roman" pitchFamily="18" charset="0"/>
            </a:rPr>
            <a:t>公有云</a:t>
          </a:r>
          <a:endParaRPr lang="zh-CN" altLang="en-US" dirty="0">
            <a:latin typeface="Times New Roman" pitchFamily="18" charset="0"/>
            <a:ea typeface="微软雅黑" pitchFamily="34" charset="-122"/>
            <a:cs typeface="Times New Roman" pitchFamily="18" charset="0"/>
          </a:endParaRPr>
        </a:p>
      </dgm:t>
    </dgm:pt>
    <dgm:pt modelId="{16374F6A-A06E-4654-8A7D-70871E5BF91D}" type="parTrans" cxnId="{1D06F28F-6067-4F1D-89F2-301EAD18F3C6}">
      <dgm:prSet/>
      <dgm:spPr/>
      <dgm:t>
        <a:bodyPr/>
        <a:lstStyle/>
        <a:p>
          <a:endParaRPr lang="zh-CN" altLang="en-US"/>
        </a:p>
      </dgm:t>
    </dgm:pt>
    <dgm:pt modelId="{6A2EC817-7F33-486D-B267-0744205D8A4E}" type="sibTrans" cxnId="{1D06F28F-6067-4F1D-89F2-301EAD18F3C6}">
      <dgm:prSet/>
      <dgm:spPr/>
      <dgm:t>
        <a:bodyPr/>
        <a:lstStyle/>
        <a:p>
          <a:endParaRPr lang="zh-CN" altLang="en-US"/>
        </a:p>
      </dgm:t>
    </dgm:pt>
    <dgm:pt modelId="{63C530FB-8E63-4D00-87DB-652BC61B86FE}" type="pres">
      <dgm:prSet presAssocID="{33A5BE41-60B6-47D5-A4E3-103D8BD531FB}" presName="composite" presStyleCnt="0">
        <dgm:presLayoutVars>
          <dgm:chMax val="1"/>
          <dgm:dir/>
          <dgm:resizeHandles val="exact"/>
        </dgm:presLayoutVars>
      </dgm:prSet>
      <dgm:spPr/>
      <dgm:t>
        <a:bodyPr/>
        <a:lstStyle/>
        <a:p>
          <a:endParaRPr lang="zh-CN" altLang="en-US"/>
        </a:p>
      </dgm:t>
    </dgm:pt>
    <dgm:pt modelId="{097F1D11-964D-49A6-9FB1-2D2BEF1410A4}" type="pres">
      <dgm:prSet presAssocID="{33A5BE41-60B6-47D5-A4E3-103D8BD531FB}" presName="radial" presStyleCnt="0">
        <dgm:presLayoutVars>
          <dgm:animLvl val="ctr"/>
        </dgm:presLayoutVars>
      </dgm:prSet>
      <dgm:spPr/>
      <dgm:t>
        <a:bodyPr/>
        <a:lstStyle/>
        <a:p>
          <a:endParaRPr lang="zh-CN" altLang="en-US"/>
        </a:p>
      </dgm:t>
    </dgm:pt>
    <dgm:pt modelId="{9B3B8A37-B2A6-40A5-89E6-B4D016BE0A17}" type="pres">
      <dgm:prSet presAssocID="{5C7C1F2E-B957-4B86-A0E7-09A03E05A7FD}" presName="centerShape" presStyleLbl="vennNode1" presStyleIdx="0" presStyleCnt="6"/>
      <dgm:spPr/>
      <dgm:t>
        <a:bodyPr/>
        <a:lstStyle/>
        <a:p>
          <a:endParaRPr lang="zh-CN" altLang="en-US"/>
        </a:p>
      </dgm:t>
    </dgm:pt>
    <dgm:pt modelId="{229B2D32-B06C-449E-AEA3-72A6048C7392}" type="pres">
      <dgm:prSet presAssocID="{353F35E1-9263-43DA-BE1F-1D7D18705E90}" presName="node" presStyleLbl="vennNode1" presStyleIdx="1" presStyleCnt="6">
        <dgm:presLayoutVars>
          <dgm:bulletEnabled val="1"/>
        </dgm:presLayoutVars>
      </dgm:prSet>
      <dgm:spPr/>
      <dgm:t>
        <a:bodyPr/>
        <a:lstStyle/>
        <a:p>
          <a:endParaRPr lang="zh-CN" altLang="en-US"/>
        </a:p>
      </dgm:t>
    </dgm:pt>
    <dgm:pt modelId="{1C0846CE-A961-4D12-B0D1-D1E1AF80A3C9}" type="pres">
      <dgm:prSet presAssocID="{C1D31810-D20C-406F-8194-0D257AC4DFD8}" presName="node" presStyleLbl="vennNode1" presStyleIdx="2" presStyleCnt="6">
        <dgm:presLayoutVars>
          <dgm:bulletEnabled val="1"/>
        </dgm:presLayoutVars>
      </dgm:prSet>
      <dgm:spPr/>
      <dgm:t>
        <a:bodyPr/>
        <a:lstStyle/>
        <a:p>
          <a:endParaRPr lang="zh-CN" altLang="en-US"/>
        </a:p>
      </dgm:t>
    </dgm:pt>
    <dgm:pt modelId="{18127435-6727-423F-80A9-C279C49FC97B}" type="pres">
      <dgm:prSet presAssocID="{BA449727-6C4E-4706-B2C4-11D1BE4BABFE}" presName="node" presStyleLbl="vennNode1" presStyleIdx="3" presStyleCnt="6">
        <dgm:presLayoutVars>
          <dgm:bulletEnabled val="1"/>
        </dgm:presLayoutVars>
      </dgm:prSet>
      <dgm:spPr/>
      <dgm:t>
        <a:bodyPr/>
        <a:lstStyle/>
        <a:p>
          <a:endParaRPr lang="zh-CN" altLang="en-US"/>
        </a:p>
      </dgm:t>
    </dgm:pt>
    <dgm:pt modelId="{3C43A686-0927-4DFB-A72C-99417A16CC7F}" type="pres">
      <dgm:prSet presAssocID="{263F1611-A58F-4593-AB2D-209F94A7E32F}" presName="node" presStyleLbl="vennNode1" presStyleIdx="4" presStyleCnt="6">
        <dgm:presLayoutVars>
          <dgm:bulletEnabled val="1"/>
        </dgm:presLayoutVars>
      </dgm:prSet>
      <dgm:spPr/>
      <dgm:t>
        <a:bodyPr/>
        <a:lstStyle/>
        <a:p>
          <a:endParaRPr lang="zh-CN" altLang="en-US"/>
        </a:p>
      </dgm:t>
    </dgm:pt>
    <dgm:pt modelId="{EBE9528A-E2AC-4459-B8F3-AF1301E706F6}" type="pres">
      <dgm:prSet presAssocID="{0E6ADC76-DB50-4073-9D40-CAD155E4A82E}" presName="node" presStyleLbl="vennNode1" presStyleIdx="5" presStyleCnt="6">
        <dgm:presLayoutVars>
          <dgm:bulletEnabled val="1"/>
        </dgm:presLayoutVars>
      </dgm:prSet>
      <dgm:spPr/>
      <dgm:t>
        <a:bodyPr/>
        <a:lstStyle/>
        <a:p>
          <a:endParaRPr lang="zh-CN" altLang="en-US"/>
        </a:p>
      </dgm:t>
    </dgm:pt>
  </dgm:ptLst>
  <dgm:cxnLst>
    <dgm:cxn modelId="{8775D195-1091-436B-8A8E-E056EB527164}" type="presOf" srcId="{263F1611-A58F-4593-AB2D-209F94A7E32F}" destId="{3C43A686-0927-4DFB-A72C-99417A16CC7F}" srcOrd="0" destOrd="0" presId="urn:microsoft.com/office/officeart/2005/8/layout/radial3"/>
    <dgm:cxn modelId="{CAFF824A-4265-4BCF-A314-AD02D8C98ED5}" srcId="{5C7C1F2E-B957-4B86-A0E7-09A03E05A7FD}" destId="{C1D31810-D20C-406F-8194-0D257AC4DFD8}" srcOrd="1" destOrd="0" parTransId="{776F89DA-C957-44FE-B050-F99A10792BDE}" sibTransId="{B383C76F-0751-4FA3-93BA-38AED01E4BA4}"/>
    <dgm:cxn modelId="{1D06F28F-6067-4F1D-89F2-301EAD18F3C6}" srcId="{5C7C1F2E-B957-4B86-A0E7-09A03E05A7FD}" destId="{BA449727-6C4E-4706-B2C4-11D1BE4BABFE}" srcOrd="2" destOrd="0" parTransId="{16374F6A-A06E-4654-8A7D-70871E5BF91D}" sibTransId="{6A2EC817-7F33-486D-B267-0744205D8A4E}"/>
    <dgm:cxn modelId="{8954B4D1-4ABD-470A-9399-DCD3F50D577A}" srcId="{5C7C1F2E-B957-4B86-A0E7-09A03E05A7FD}" destId="{263F1611-A58F-4593-AB2D-209F94A7E32F}" srcOrd="3" destOrd="0" parTransId="{71E86D82-2DE4-4B9C-B329-2A40F0602D63}" sibTransId="{F4B048EF-6F1F-454D-8436-9EEF3CC3A243}"/>
    <dgm:cxn modelId="{9AC319E4-7E00-410C-AC8A-B77F6F7BE165}" type="presOf" srcId="{BA449727-6C4E-4706-B2C4-11D1BE4BABFE}" destId="{18127435-6727-423F-80A9-C279C49FC97B}" srcOrd="0" destOrd="0" presId="urn:microsoft.com/office/officeart/2005/8/layout/radial3"/>
    <dgm:cxn modelId="{7C7CBDF3-E45A-419D-9805-5906D2B93DEC}" type="presOf" srcId="{C1D31810-D20C-406F-8194-0D257AC4DFD8}" destId="{1C0846CE-A961-4D12-B0D1-D1E1AF80A3C9}" srcOrd="0" destOrd="0" presId="urn:microsoft.com/office/officeart/2005/8/layout/radial3"/>
    <dgm:cxn modelId="{27DD09B6-AC6E-4F32-AE2A-75901E9FAD57}" srcId="{5C7C1F2E-B957-4B86-A0E7-09A03E05A7FD}" destId="{353F35E1-9263-43DA-BE1F-1D7D18705E90}" srcOrd="0" destOrd="0" parTransId="{3CC7208A-7AF4-420F-8E37-D7420DAF3DFE}" sibTransId="{F3866AA1-63D6-43C5-ADD6-558682201CA4}"/>
    <dgm:cxn modelId="{160D49D1-392B-4115-940C-D438121BCE2C}" srcId="{33A5BE41-60B6-47D5-A4E3-103D8BD531FB}" destId="{5C7C1F2E-B957-4B86-A0E7-09A03E05A7FD}" srcOrd="0" destOrd="0" parTransId="{6D2687CF-402F-405C-A776-34DBF352E4B4}" sibTransId="{919DB451-9107-46D3-B48F-DC8F29254800}"/>
    <dgm:cxn modelId="{C7131ABB-DC34-4B8D-85A3-9AFBFD300CF2}" type="presOf" srcId="{5C7C1F2E-B957-4B86-A0E7-09A03E05A7FD}" destId="{9B3B8A37-B2A6-40A5-89E6-B4D016BE0A17}" srcOrd="0" destOrd="0" presId="urn:microsoft.com/office/officeart/2005/8/layout/radial3"/>
    <dgm:cxn modelId="{102DE259-0201-48B6-9F50-AF242372E938}" srcId="{5C7C1F2E-B957-4B86-A0E7-09A03E05A7FD}" destId="{0E6ADC76-DB50-4073-9D40-CAD155E4A82E}" srcOrd="4" destOrd="0" parTransId="{09936226-186E-47E1-BED2-027329AFBCCC}" sibTransId="{509CBE41-BE82-4BC1-AD99-C857AF137B69}"/>
    <dgm:cxn modelId="{DAA2CEAE-E0FC-4825-AFDF-23B0C10E34DA}" type="presOf" srcId="{33A5BE41-60B6-47D5-A4E3-103D8BD531FB}" destId="{63C530FB-8E63-4D00-87DB-652BC61B86FE}" srcOrd="0" destOrd="0" presId="urn:microsoft.com/office/officeart/2005/8/layout/radial3"/>
    <dgm:cxn modelId="{7788D51A-B719-4015-880B-6E73B81D9D74}" type="presOf" srcId="{353F35E1-9263-43DA-BE1F-1D7D18705E90}" destId="{229B2D32-B06C-449E-AEA3-72A6048C7392}" srcOrd="0" destOrd="0" presId="urn:microsoft.com/office/officeart/2005/8/layout/radial3"/>
    <dgm:cxn modelId="{90BA61EF-2C2E-4307-A9E1-27824B888181}" type="presOf" srcId="{0E6ADC76-DB50-4073-9D40-CAD155E4A82E}" destId="{EBE9528A-E2AC-4459-B8F3-AF1301E706F6}" srcOrd="0" destOrd="0" presId="urn:microsoft.com/office/officeart/2005/8/layout/radial3"/>
    <dgm:cxn modelId="{920775EB-8830-4206-863D-D6F52373721A}" type="presParOf" srcId="{63C530FB-8E63-4D00-87DB-652BC61B86FE}" destId="{097F1D11-964D-49A6-9FB1-2D2BEF1410A4}" srcOrd="0" destOrd="0" presId="urn:microsoft.com/office/officeart/2005/8/layout/radial3"/>
    <dgm:cxn modelId="{E080757F-3287-4579-8E78-1668393DEF62}" type="presParOf" srcId="{097F1D11-964D-49A6-9FB1-2D2BEF1410A4}" destId="{9B3B8A37-B2A6-40A5-89E6-B4D016BE0A17}" srcOrd="0" destOrd="0" presId="urn:microsoft.com/office/officeart/2005/8/layout/radial3"/>
    <dgm:cxn modelId="{2EFA6C99-0A9C-4C6A-8E78-E81CC20B16E5}" type="presParOf" srcId="{097F1D11-964D-49A6-9FB1-2D2BEF1410A4}" destId="{229B2D32-B06C-449E-AEA3-72A6048C7392}" srcOrd="1" destOrd="0" presId="urn:microsoft.com/office/officeart/2005/8/layout/radial3"/>
    <dgm:cxn modelId="{4BBA52CE-6086-47C2-8AAC-E3AC07D1FE6C}" type="presParOf" srcId="{097F1D11-964D-49A6-9FB1-2D2BEF1410A4}" destId="{1C0846CE-A961-4D12-B0D1-D1E1AF80A3C9}" srcOrd="2" destOrd="0" presId="urn:microsoft.com/office/officeart/2005/8/layout/radial3"/>
    <dgm:cxn modelId="{29ED75B1-1B51-4838-9061-AB59E2BE7D74}" type="presParOf" srcId="{097F1D11-964D-49A6-9FB1-2D2BEF1410A4}" destId="{18127435-6727-423F-80A9-C279C49FC97B}" srcOrd="3" destOrd="0" presId="urn:microsoft.com/office/officeart/2005/8/layout/radial3"/>
    <dgm:cxn modelId="{EF298DD0-DD68-4275-85AB-FD5AF6DBCB32}" type="presParOf" srcId="{097F1D11-964D-49A6-9FB1-2D2BEF1410A4}" destId="{3C43A686-0927-4DFB-A72C-99417A16CC7F}" srcOrd="4" destOrd="0" presId="urn:microsoft.com/office/officeart/2005/8/layout/radial3"/>
    <dgm:cxn modelId="{E2AC24D7-EFC0-4CB4-A386-D48FE43F75DA}" type="presParOf" srcId="{097F1D11-964D-49A6-9FB1-2D2BEF1410A4}" destId="{EBE9528A-E2AC-4459-B8F3-AF1301E706F6}" srcOrd="5"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CBC1B0-B930-42FF-98C5-0988036B7595}" type="doc">
      <dgm:prSet loTypeId="urn:microsoft.com/office/officeart/2005/8/layout/radial3" loCatId="cycle" qsTypeId="urn:microsoft.com/office/officeart/2005/8/quickstyle/simple1" qsCatId="simple" csTypeId="urn:microsoft.com/office/officeart/2005/8/colors/colorful5" csCatId="colorful" phldr="1"/>
      <dgm:spPr/>
      <dgm:t>
        <a:bodyPr/>
        <a:lstStyle/>
        <a:p>
          <a:endParaRPr lang="zh-CN" altLang="en-US"/>
        </a:p>
      </dgm:t>
    </dgm:pt>
    <dgm:pt modelId="{950CEB52-312F-412C-8EFD-52E6439AA89C}">
      <dgm:prSet phldrT="[文本]" custT="1"/>
      <dgm:spPr/>
      <dgm:t>
        <a:bodyPr/>
        <a:lstStyle/>
        <a:p>
          <a:r>
            <a:rPr lang="zh-CN" altLang="en-US" sz="1400" b="1" dirty="0" smtClean="0"/>
            <a:t>代码相似性检测</a:t>
          </a:r>
          <a:endParaRPr lang="zh-CN" altLang="en-US" sz="1400" b="1" dirty="0"/>
        </a:p>
      </dgm:t>
    </dgm:pt>
    <dgm:pt modelId="{537DC14B-F3C4-4E1C-BEA4-14CCCD75C9BE}" type="parTrans" cxnId="{E49026B3-7FD4-4E0B-91F2-67D531A3596D}">
      <dgm:prSet/>
      <dgm:spPr/>
      <dgm:t>
        <a:bodyPr/>
        <a:lstStyle/>
        <a:p>
          <a:endParaRPr lang="zh-CN" altLang="en-US" b="0"/>
        </a:p>
      </dgm:t>
    </dgm:pt>
    <dgm:pt modelId="{B46C74E9-8B5E-46BD-B6B7-7E95B51972CF}" type="sibTrans" cxnId="{E49026B3-7FD4-4E0B-91F2-67D531A3596D}">
      <dgm:prSet/>
      <dgm:spPr/>
      <dgm:t>
        <a:bodyPr/>
        <a:lstStyle/>
        <a:p>
          <a:endParaRPr lang="zh-CN" altLang="en-US" b="0"/>
        </a:p>
      </dgm:t>
    </dgm:pt>
    <dgm:pt modelId="{6F03E54B-ECF2-49E3-AAD2-D6688D7F9831}">
      <dgm:prSet phldrT="[文本]"/>
      <dgm:spPr/>
      <dgm:t>
        <a:bodyPr/>
        <a:lstStyle/>
        <a:p>
          <a:r>
            <a:rPr lang="zh-CN" altLang="en-US" b="0" i="0" dirty="0"/>
            <a:t>修改注释</a:t>
          </a:r>
          <a:endParaRPr lang="zh-CN" altLang="en-US" b="0" dirty="0"/>
        </a:p>
      </dgm:t>
    </dgm:pt>
    <dgm:pt modelId="{6FD418A8-CC51-4991-84F4-B524B0726E4F}" type="parTrans" cxnId="{1404EF6A-CA8A-45F7-B9F9-3BEF927D9050}">
      <dgm:prSet/>
      <dgm:spPr/>
      <dgm:t>
        <a:bodyPr/>
        <a:lstStyle/>
        <a:p>
          <a:endParaRPr lang="zh-CN" altLang="en-US" b="0"/>
        </a:p>
      </dgm:t>
    </dgm:pt>
    <dgm:pt modelId="{DCA2CD0A-0AE9-44F9-B349-2AA3391F7ABD}" type="sibTrans" cxnId="{1404EF6A-CA8A-45F7-B9F9-3BEF927D9050}">
      <dgm:prSet/>
      <dgm:spPr/>
      <dgm:t>
        <a:bodyPr/>
        <a:lstStyle/>
        <a:p>
          <a:endParaRPr lang="zh-CN" altLang="en-US" b="0"/>
        </a:p>
      </dgm:t>
    </dgm:pt>
    <dgm:pt modelId="{944AA6FC-18C5-4C6F-B671-CABFF5ECFDF7}">
      <dgm:prSet phldrT="[文本]"/>
      <dgm:spPr/>
      <dgm:t>
        <a:bodyPr/>
        <a:lstStyle/>
        <a:p>
          <a:r>
            <a:rPr lang="zh-CN" altLang="en-US" b="0" i="0" dirty="0"/>
            <a:t>重新排版</a:t>
          </a:r>
          <a:endParaRPr lang="zh-CN" altLang="en-US" b="0" dirty="0"/>
        </a:p>
      </dgm:t>
    </dgm:pt>
    <dgm:pt modelId="{8B9D3E21-FA3B-4478-97D5-BD2CDA40851E}" type="parTrans" cxnId="{8B5C25E2-C6DF-4107-85F2-CD722BF06E3A}">
      <dgm:prSet/>
      <dgm:spPr/>
      <dgm:t>
        <a:bodyPr/>
        <a:lstStyle/>
        <a:p>
          <a:endParaRPr lang="zh-CN" altLang="en-US" b="0"/>
        </a:p>
      </dgm:t>
    </dgm:pt>
    <dgm:pt modelId="{2691055F-A90E-4572-AE2B-4E1503F511ED}" type="sibTrans" cxnId="{8B5C25E2-C6DF-4107-85F2-CD722BF06E3A}">
      <dgm:prSet/>
      <dgm:spPr/>
      <dgm:t>
        <a:bodyPr/>
        <a:lstStyle/>
        <a:p>
          <a:endParaRPr lang="zh-CN" altLang="en-US" b="0"/>
        </a:p>
      </dgm:t>
    </dgm:pt>
    <dgm:pt modelId="{09F304CB-971D-4719-8FDE-D32111A12116}">
      <dgm:prSet phldrT="[文本]"/>
      <dgm:spPr/>
      <dgm:t>
        <a:bodyPr/>
        <a:lstStyle/>
        <a:p>
          <a:r>
            <a:rPr lang="zh-CN" altLang="en-US" b="0" i="0" dirty="0"/>
            <a:t>标识符重命名</a:t>
          </a:r>
          <a:endParaRPr lang="zh-CN" altLang="en-US" b="0" dirty="0"/>
        </a:p>
      </dgm:t>
    </dgm:pt>
    <dgm:pt modelId="{1B5A0633-13A2-48D4-941A-7B65E61C7346}" type="parTrans" cxnId="{329C2D0A-30E1-4393-B003-26AC58D3EC95}">
      <dgm:prSet/>
      <dgm:spPr/>
      <dgm:t>
        <a:bodyPr/>
        <a:lstStyle/>
        <a:p>
          <a:endParaRPr lang="zh-CN" altLang="en-US" b="0"/>
        </a:p>
      </dgm:t>
    </dgm:pt>
    <dgm:pt modelId="{D0A5D7CF-5642-4966-A9F6-ABFA66C2E288}" type="sibTrans" cxnId="{329C2D0A-30E1-4393-B003-26AC58D3EC95}">
      <dgm:prSet/>
      <dgm:spPr/>
      <dgm:t>
        <a:bodyPr/>
        <a:lstStyle/>
        <a:p>
          <a:endParaRPr lang="zh-CN" altLang="en-US" b="0"/>
        </a:p>
      </dgm:t>
    </dgm:pt>
    <dgm:pt modelId="{E89B5571-F4F8-4A43-B114-398D7D4B86FE}">
      <dgm:prSet phldrT="[文本]"/>
      <dgm:spPr/>
      <dgm:t>
        <a:bodyPr/>
        <a:lstStyle/>
        <a:p>
          <a:r>
            <a:rPr lang="zh-CN" altLang="en-US" b="0" i="0" dirty="0"/>
            <a:t>代码块重排序</a:t>
          </a:r>
          <a:endParaRPr lang="zh-CN" altLang="en-US" b="0" dirty="0"/>
        </a:p>
      </dgm:t>
    </dgm:pt>
    <dgm:pt modelId="{5541B3A9-CACB-42EE-8A4A-042498261381}" type="parTrans" cxnId="{89AE4658-C013-4380-B271-E36DE70283D7}">
      <dgm:prSet/>
      <dgm:spPr/>
      <dgm:t>
        <a:bodyPr/>
        <a:lstStyle/>
        <a:p>
          <a:endParaRPr lang="zh-CN" altLang="en-US" b="0"/>
        </a:p>
      </dgm:t>
    </dgm:pt>
    <dgm:pt modelId="{7832A419-BA1E-4B9A-AAF8-09F388F5AC0F}" type="sibTrans" cxnId="{89AE4658-C013-4380-B271-E36DE70283D7}">
      <dgm:prSet/>
      <dgm:spPr/>
      <dgm:t>
        <a:bodyPr/>
        <a:lstStyle/>
        <a:p>
          <a:endParaRPr lang="zh-CN" altLang="en-US" b="0"/>
        </a:p>
      </dgm:t>
    </dgm:pt>
    <dgm:pt modelId="{D05383AD-0CD2-492A-88C4-091421CCB950}">
      <dgm:prSet phldrT="[文本]"/>
      <dgm:spPr/>
      <dgm:t>
        <a:bodyPr/>
        <a:lstStyle/>
        <a:p>
          <a:r>
            <a:rPr lang="zh-CN" altLang="en-US" b="0" i="0" dirty="0"/>
            <a:t>常量替换</a:t>
          </a:r>
          <a:endParaRPr lang="zh-CN" altLang="en-US" b="0" dirty="0"/>
        </a:p>
      </dgm:t>
    </dgm:pt>
    <dgm:pt modelId="{A750A1A7-7CD5-4A0C-BE33-27C86E817300}" type="parTrans" cxnId="{A15DBD24-BD05-4D9D-BB33-F4D98F351F1C}">
      <dgm:prSet/>
      <dgm:spPr/>
      <dgm:t>
        <a:bodyPr/>
        <a:lstStyle/>
        <a:p>
          <a:endParaRPr lang="zh-CN" altLang="en-US" b="0"/>
        </a:p>
      </dgm:t>
    </dgm:pt>
    <dgm:pt modelId="{6E6E8FD3-CBA6-41B3-AB56-7242DFB1AF78}" type="sibTrans" cxnId="{A15DBD24-BD05-4D9D-BB33-F4D98F351F1C}">
      <dgm:prSet/>
      <dgm:spPr/>
      <dgm:t>
        <a:bodyPr/>
        <a:lstStyle/>
        <a:p>
          <a:endParaRPr lang="zh-CN" altLang="en-US" b="0"/>
        </a:p>
      </dgm:t>
    </dgm:pt>
    <dgm:pt modelId="{212EB530-10EB-4CC6-ACD8-2C8E82944E68}">
      <dgm:prSet phldrT="[文本]"/>
      <dgm:spPr/>
      <dgm:t>
        <a:bodyPr/>
        <a:lstStyle/>
        <a:p>
          <a:r>
            <a:rPr lang="zh-CN" altLang="en-US" b="0" i="0" dirty="0"/>
            <a:t>改变数据类型</a:t>
          </a:r>
          <a:endParaRPr lang="zh-CN" altLang="en-US" b="0" dirty="0"/>
        </a:p>
      </dgm:t>
    </dgm:pt>
    <dgm:pt modelId="{BFD0DA75-0B1C-4185-8589-41A1498A82C1}" type="parTrans" cxnId="{22A0E73E-59EA-40CF-9C38-FA1294BE35FB}">
      <dgm:prSet/>
      <dgm:spPr/>
      <dgm:t>
        <a:bodyPr/>
        <a:lstStyle/>
        <a:p>
          <a:endParaRPr lang="zh-CN" altLang="en-US" b="0"/>
        </a:p>
      </dgm:t>
    </dgm:pt>
    <dgm:pt modelId="{A191B26F-6DAE-4C5D-A2E5-3BF0C190C0A8}" type="sibTrans" cxnId="{22A0E73E-59EA-40CF-9C38-FA1294BE35FB}">
      <dgm:prSet/>
      <dgm:spPr/>
      <dgm:t>
        <a:bodyPr/>
        <a:lstStyle/>
        <a:p>
          <a:endParaRPr lang="zh-CN" altLang="en-US" b="0"/>
        </a:p>
      </dgm:t>
    </dgm:pt>
    <dgm:pt modelId="{62DC4CBB-4806-4D75-99AA-74163C5032AB}">
      <dgm:prSet phldrT="[文本]"/>
      <dgm:spPr/>
      <dgm:t>
        <a:bodyPr/>
        <a:lstStyle/>
        <a:p>
          <a:r>
            <a:rPr lang="zh-CN" altLang="en-US" b="0" i="0" dirty="0"/>
            <a:t>代码冗余</a:t>
          </a:r>
          <a:endParaRPr lang="zh-CN" altLang="en-US" b="0" dirty="0"/>
        </a:p>
      </dgm:t>
    </dgm:pt>
    <dgm:pt modelId="{B3A4879E-33C9-47EE-A68B-CBB681C69E3D}" type="parTrans" cxnId="{0DF7F2F9-89FD-44BE-B1B8-57CD76483FFC}">
      <dgm:prSet/>
      <dgm:spPr/>
      <dgm:t>
        <a:bodyPr/>
        <a:lstStyle/>
        <a:p>
          <a:endParaRPr lang="zh-CN" altLang="en-US" b="0"/>
        </a:p>
      </dgm:t>
    </dgm:pt>
    <dgm:pt modelId="{A567D826-145E-41DC-9ACA-1742EE41704C}" type="sibTrans" cxnId="{0DF7F2F9-89FD-44BE-B1B8-57CD76483FFC}">
      <dgm:prSet/>
      <dgm:spPr/>
      <dgm:t>
        <a:bodyPr/>
        <a:lstStyle/>
        <a:p>
          <a:endParaRPr lang="zh-CN" altLang="en-US" b="0"/>
        </a:p>
      </dgm:t>
    </dgm:pt>
    <dgm:pt modelId="{089EF7CC-9179-4428-B1DF-1327877E9317}">
      <dgm:prSet phldrT="[文本]"/>
      <dgm:spPr/>
      <dgm:t>
        <a:bodyPr/>
        <a:lstStyle/>
        <a:p>
          <a:r>
            <a:rPr lang="zh-CN" altLang="en-US" b="0" i="0" dirty="0"/>
            <a:t>控制结构等价替换</a:t>
          </a:r>
          <a:endParaRPr lang="zh-CN" altLang="en-US" b="0" dirty="0"/>
        </a:p>
      </dgm:t>
    </dgm:pt>
    <dgm:pt modelId="{53B05133-9E59-4B1A-8D4D-06044B18B239}" type="parTrans" cxnId="{192C840A-16CD-497A-8894-114E35C5C008}">
      <dgm:prSet/>
      <dgm:spPr/>
      <dgm:t>
        <a:bodyPr/>
        <a:lstStyle/>
        <a:p>
          <a:endParaRPr lang="zh-CN" altLang="en-US" b="0"/>
        </a:p>
      </dgm:t>
    </dgm:pt>
    <dgm:pt modelId="{E11F8D6A-8D30-44AB-AF4B-6F6998BA14EC}" type="sibTrans" cxnId="{192C840A-16CD-497A-8894-114E35C5C008}">
      <dgm:prSet/>
      <dgm:spPr/>
      <dgm:t>
        <a:bodyPr/>
        <a:lstStyle/>
        <a:p>
          <a:endParaRPr lang="zh-CN" altLang="en-US" b="0"/>
        </a:p>
      </dgm:t>
    </dgm:pt>
    <dgm:pt modelId="{8430F92C-B4FA-4988-AFBA-5D0BFFA20892}">
      <dgm:prSet phldrT="[文本]"/>
      <dgm:spPr/>
      <dgm:t>
        <a:bodyPr/>
        <a:lstStyle/>
        <a:p>
          <a:r>
            <a:rPr lang="zh-CN" altLang="en-US" b="0" i="0" dirty="0"/>
            <a:t>表达式拆分</a:t>
          </a:r>
          <a:endParaRPr lang="zh-CN" altLang="en-US" b="0" dirty="0"/>
        </a:p>
      </dgm:t>
    </dgm:pt>
    <dgm:pt modelId="{C611BB9B-A39D-441C-9FFB-8EA14DC15C51}" type="parTrans" cxnId="{CEA4AAA0-E92B-4D6D-B041-019F30271B31}">
      <dgm:prSet/>
      <dgm:spPr/>
      <dgm:t>
        <a:bodyPr/>
        <a:lstStyle/>
        <a:p>
          <a:endParaRPr lang="zh-CN" altLang="en-US" b="0"/>
        </a:p>
      </dgm:t>
    </dgm:pt>
    <dgm:pt modelId="{54E2654C-7765-4970-A99D-FCE483661EA7}" type="sibTrans" cxnId="{CEA4AAA0-E92B-4D6D-B041-019F30271B31}">
      <dgm:prSet/>
      <dgm:spPr/>
      <dgm:t>
        <a:bodyPr/>
        <a:lstStyle/>
        <a:p>
          <a:endParaRPr lang="zh-CN" altLang="en-US" b="0"/>
        </a:p>
      </dgm:t>
    </dgm:pt>
    <dgm:pt modelId="{BAECF010-383B-4AB6-91A7-75D63EFF23BA}">
      <dgm:prSet phldrT="[文本]"/>
      <dgm:spPr/>
      <dgm:t>
        <a:bodyPr/>
        <a:lstStyle/>
        <a:p>
          <a:r>
            <a:rPr lang="zh-CN" altLang="en-US" b="0" i="0" dirty="0"/>
            <a:t>改变操作符</a:t>
          </a:r>
          <a:endParaRPr lang="zh-CN" altLang="en-US" b="0" dirty="0"/>
        </a:p>
      </dgm:t>
    </dgm:pt>
    <dgm:pt modelId="{0AA78492-1594-471B-90AF-346A6CA8ADE2}" type="parTrans" cxnId="{ACEBA21D-AEB2-4B32-82CF-3364D6E0992B}">
      <dgm:prSet/>
      <dgm:spPr/>
      <dgm:t>
        <a:bodyPr/>
        <a:lstStyle/>
        <a:p>
          <a:endParaRPr lang="zh-CN" altLang="en-US" b="0"/>
        </a:p>
      </dgm:t>
    </dgm:pt>
    <dgm:pt modelId="{C5E631B3-A2D7-45BD-9A7D-444216F73C3C}" type="sibTrans" cxnId="{ACEBA21D-AEB2-4B32-82CF-3364D6E0992B}">
      <dgm:prSet/>
      <dgm:spPr/>
      <dgm:t>
        <a:bodyPr/>
        <a:lstStyle/>
        <a:p>
          <a:endParaRPr lang="zh-CN" altLang="en-US" b="0"/>
        </a:p>
      </dgm:t>
    </dgm:pt>
    <dgm:pt modelId="{14F8269F-B65C-4BAD-8FF9-F4746EC81651}" type="pres">
      <dgm:prSet presAssocID="{9ACBC1B0-B930-42FF-98C5-0988036B7595}" presName="composite" presStyleCnt="0">
        <dgm:presLayoutVars>
          <dgm:chMax val="1"/>
          <dgm:dir/>
          <dgm:resizeHandles val="exact"/>
        </dgm:presLayoutVars>
      </dgm:prSet>
      <dgm:spPr/>
      <dgm:t>
        <a:bodyPr/>
        <a:lstStyle/>
        <a:p>
          <a:endParaRPr lang="zh-CN" altLang="en-US"/>
        </a:p>
      </dgm:t>
    </dgm:pt>
    <dgm:pt modelId="{DACC8D66-C977-4E44-8C10-F39B9E333435}" type="pres">
      <dgm:prSet presAssocID="{9ACBC1B0-B930-42FF-98C5-0988036B7595}" presName="radial" presStyleCnt="0">
        <dgm:presLayoutVars>
          <dgm:animLvl val="ctr"/>
        </dgm:presLayoutVars>
      </dgm:prSet>
      <dgm:spPr/>
      <dgm:t>
        <a:bodyPr/>
        <a:lstStyle/>
        <a:p>
          <a:endParaRPr lang="zh-CN" altLang="en-US"/>
        </a:p>
      </dgm:t>
    </dgm:pt>
    <dgm:pt modelId="{385094E9-C00F-4F7C-9153-BCB8524C2B05}" type="pres">
      <dgm:prSet presAssocID="{950CEB52-312F-412C-8EFD-52E6439AA89C}" presName="centerShape" presStyleLbl="vennNode1" presStyleIdx="0" presStyleCnt="11" custScaleX="82832" custScaleY="84998"/>
      <dgm:spPr/>
      <dgm:t>
        <a:bodyPr/>
        <a:lstStyle/>
        <a:p>
          <a:endParaRPr lang="zh-CN" altLang="en-US"/>
        </a:p>
      </dgm:t>
    </dgm:pt>
    <dgm:pt modelId="{CA8B310B-196F-42F3-A812-0E194559317E}" type="pres">
      <dgm:prSet presAssocID="{6F03E54B-ECF2-49E3-AAD2-D6688D7F9831}" presName="node" presStyleLbl="vennNode1" presStyleIdx="1" presStyleCnt="11">
        <dgm:presLayoutVars>
          <dgm:bulletEnabled val="1"/>
        </dgm:presLayoutVars>
      </dgm:prSet>
      <dgm:spPr/>
      <dgm:t>
        <a:bodyPr/>
        <a:lstStyle/>
        <a:p>
          <a:endParaRPr lang="zh-CN" altLang="en-US"/>
        </a:p>
      </dgm:t>
    </dgm:pt>
    <dgm:pt modelId="{B5B13FBF-2794-4BED-82D9-4B25C65EDFFA}" type="pres">
      <dgm:prSet presAssocID="{944AA6FC-18C5-4C6F-B671-CABFF5ECFDF7}" presName="node" presStyleLbl="vennNode1" presStyleIdx="2" presStyleCnt="11">
        <dgm:presLayoutVars>
          <dgm:bulletEnabled val="1"/>
        </dgm:presLayoutVars>
      </dgm:prSet>
      <dgm:spPr/>
      <dgm:t>
        <a:bodyPr/>
        <a:lstStyle/>
        <a:p>
          <a:endParaRPr lang="zh-CN" altLang="en-US"/>
        </a:p>
      </dgm:t>
    </dgm:pt>
    <dgm:pt modelId="{132AD7DC-F8BA-45CF-9B7D-F2098947B33B}" type="pres">
      <dgm:prSet presAssocID="{09F304CB-971D-4719-8FDE-D32111A12116}" presName="node" presStyleLbl="vennNode1" presStyleIdx="3" presStyleCnt="11">
        <dgm:presLayoutVars>
          <dgm:bulletEnabled val="1"/>
        </dgm:presLayoutVars>
      </dgm:prSet>
      <dgm:spPr/>
      <dgm:t>
        <a:bodyPr/>
        <a:lstStyle/>
        <a:p>
          <a:endParaRPr lang="zh-CN" altLang="en-US"/>
        </a:p>
      </dgm:t>
    </dgm:pt>
    <dgm:pt modelId="{10FD6E6E-D60E-47AB-B35B-C96E4DE4AB06}" type="pres">
      <dgm:prSet presAssocID="{E89B5571-F4F8-4A43-B114-398D7D4B86FE}" presName="node" presStyleLbl="vennNode1" presStyleIdx="4" presStyleCnt="11">
        <dgm:presLayoutVars>
          <dgm:bulletEnabled val="1"/>
        </dgm:presLayoutVars>
      </dgm:prSet>
      <dgm:spPr/>
      <dgm:t>
        <a:bodyPr/>
        <a:lstStyle/>
        <a:p>
          <a:endParaRPr lang="zh-CN" altLang="en-US"/>
        </a:p>
      </dgm:t>
    </dgm:pt>
    <dgm:pt modelId="{DD03A7B9-9F7A-4E4B-BCB9-49091E7AEAAB}" type="pres">
      <dgm:prSet presAssocID="{D05383AD-0CD2-492A-88C4-091421CCB950}" presName="node" presStyleLbl="vennNode1" presStyleIdx="5" presStyleCnt="11">
        <dgm:presLayoutVars>
          <dgm:bulletEnabled val="1"/>
        </dgm:presLayoutVars>
      </dgm:prSet>
      <dgm:spPr/>
      <dgm:t>
        <a:bodyPr/>
        <a:lstStyle/>
        <a:p>
          <a:endParaRPr lang="zh-CN" altLang="en-US"/>
        </a:p>
      </dgm:t>
    </dgm:pt>
    <dgm:pt modelId="{452687E4-B1EE-4587-9811-ECEE61D75DB9}" type="pres">
      <dgm:prSet presAssocID="{BAECF010-383B-4AB6-91A7-75D63EFF23BA}" presName="node" presStyleLbl="vennNode1" presStyleIdx="6" presStyleCnt="11">
        <dgm:presLayoutVars>
          <dgm:bulletEnabled val="1"/>
        </dgm:presLayoutVars>
      </dgm:prSet>
      <dgm:spPr/>
      <dgm:t>
        <a:bodyPr/>
        <a:lstStyle/>
        <a:p>
          <a:endParaRPr lang="zh-CN" altLang="en-US"/>
        </a:p>
      </dgm:t>
    </dgm:pt>
    <dgm:pt modelId="{62916E22-A420-4ADB-B985-866278869DE5}" type="pres">
      <dgm:prSet presAssocID="{212EB530-10EB-4CC6-ACD8-2C8E82944E68}" presName="node" presStyleLbl="vennNode1" presStyleIdx="7" presStyleCnt="11">
        <dgm:presLayoutVars>
          <dgm:bulletEnabled val="1"/>
        </dgm:presLayoutVars>
      </dgm:prSet>
      <dgm:spPr/>
      <dgm:t>
        <a:bodyPr/>
        <a:lstStyle/>
        <a:p>
          <a:endParaRPr lang="zh-CN" altLang="en-US"/>
        </a:p>
      </dgm:t>
    </dgm:pt>
    <dgm:pt modelId="{32DEF3CC-361A-41DE-B1E0-45F7F44518A5}" type="pres">
      <dgm:prSet presAssocID="{62DC4CBB-4806-4D75-99AA-74163C5032AB}" presName="node" presStyleLbl="vennNode1" presStyleIdx="8" presStyleCnt="11">
        <dgm:presLayoutVars>
          <dgm:bulletEnabled val="1"/>
        </dgm:presLayoutVars>
      </dgm:prSet>
      <dgm:spPr/>
      <dgm:t>
        <a:bodyPr/>
        <a:lstStyle/>
        <a:p>
          <a:endParaRPr lang="zh-CN" altLang="en-US"/>
        </a:p>
      </dgm:t>
    </dgm:pt>
    <dgm:pt modelId="{41A53B8A-EABF-4F3E-8FE8-B6517DDC0488}" type="pres">
      <dgm:prSet presAssocID="{8430F92C-B4FA-4988-AFBA-5D0BFFA20892}" presName="node" presStyleLbl="vennNode1" presStyleIdx="9" presStyleCnt="11">
        <dgm:presLayoutVars>
          <dgm:bulletEnabled val="1"/>
        </dgm:presLayoutVars>
      </dgm:prSet>
      <dgm:spPr/>
      <dgm:t>
        <a:bodyPr/>
        <a:lstStyle/>
        <a:p>
          <a:endParaRPr lang="zh-CN" altLang="en-US"/>
        </a:p>
      </dgm:t>
    </dgm:pt>
    <dgm:pt modelId="{D08FD184-443D-4543-BD91-4AEAABD4EE1E}" type="pres">
      <dgm:prSet presAssocID="{089EF7CC-9179-4428-B1DF-1327877E9317}" presName="node" presStyleLbl="vennNode1" presStyleIdx="10" presStyleCnt="11">
        <dgm:presLayoutVars>
          <dgm:bulletEnabled val="1"/>
        </dgm:presLayoutVars>
      </dgm:prSet>
      <dgm:spPr/>
      <dgm:t>
        <a:bodyPr/>
        <a:lstStyle/>
        <a:p>
          <a:endParaRPr lang="zh-CN" altLang="en-US"/>
        </a:p>
      </dgm:t>
    </dgm:pt>
  </dgm:ptLst>
  <dgm:cxnLst>
    <dgm:cxn modelId="{0FDBE29F-8F6A-49F9-A824-E43E1AFEE611}" type="presOf" srcId="{62DC4CBB-4806-4D75-99AA-74163C5032AB}" destId="{32DEF3CC-361A-41DE-B1E0-45F7F44518A5}" srcOrd="0" destOrd="0" presId="urn:microsoft.com/office/officeart/2005/8/layout/radial3"/>
    <dgm:cxn modelId="{562086EB-6B51-4F4C-9AE2-700F5632D03A}" type="presOf" srcId="{6F03E54B-ECF2-49E3-AAD2-D6688D7F9831}" destId="{CA8B310B-196F-42F3-A812-0E194559317E}" srcOrd="0" destOrd="0" presId="urn:microsoft.com/office/officeart/2005/8/layout/radial3"/>
    <dgm:cxn modelId="{858AAF77-EE71-41CC-94CF-488AB7006691}" type="presOf" srcId="{950CEB52-312F-412C-8EFD-52E6439AA89C}" destId="{385094E9-C00F-4F7C-9153-BCB8524C2B05}" srcOrd="0" destOrd="0" presId="urn:microsoft.com/office/officeart/2005/8/layout/radial3"/>
    <dgm:cxn modelId="{A3DF85FB-270D-4351-8D06-C042202433A2}" type="presOf" srcId="{8430F92C-B4FA-4988-AFBA-5D0BFFA20892}" destId="{41A53B8A-EABF-4F3E-8FE8-B6517DDC0488}" srcOrd="0" destOrd="0" presId="urn:microsoft.com/office/officeart/2005/8/layout/radial3"/>
    <dgm:cxn modelId="{89AE4658-C013-4380-B271-E36DE70283D7}" srcId="{950CEB52-312F-412C-8EFD-52E6439AA89C}" destId="{E89B5571-F4F8-4A43-B114-398D7D4B86FE}" srcOrd="3" destOrd="0" parTransId="{5541B3A9-CACB-42EE-8A4A-042498261381}" sibTransId="{7832A419-BA1E-4B9A-AAF8-09F388F5AC0F}"/>
    <dgm:cxn modelId="{B4DA5E85-CD2A-4D75-9443-AFB5C9855B11}" type="presOf" srcId="{9ACBC1B0-B930-42FF-98C5-0988036B7595}" destId="{14F8269F-B65C-4BAD-8FF9-F4746EC81651}" srcOrd="0" destOrd="0" presId="urn:microsoft.com/office/officeart/2005/8/layout/radial3"/>
    <dgm:cxn modelId="{40751E66-A6AA-4054-8E0A-DA94CEF95026}" type="presOf" srcId="{944AA6FC-18C5-4C6F-B671-CABFF5ECFDF7}" destId="{B5B13FBF-2794-4BED-82D9-4B25C65EDFFA}" srcOrd="0" destOrd="0" presId="urn:microsoft.com/office/officeart/2005/8/layout/radial3"/>
    <dgm:cxn modelId="{8B5C25E2-C6DF-4107-85F2-CD722BF06E3A}" srcId="{950CEB52-312F-412C-8EFD-52E6439AA89C}" destId="{944AA6FC-18C5-4C6F-B671-CABFF5ECFDF7}" srcOrd="1" destOrd="0" parTransId="{8B9D3E21-FA3B-4478-97D5-BD2CDA40851E}" sibTransId="{2691055F-A90E-4572-AE2B-4E1503F511ED}"/>
    <dgm:cxn modelId="{D10706A8-34AF-4662-A33A-3548C051DBE3}" type="presOf" srcId="{089EF7CC-9179-4428-B1DF-1327877E9317}" destId="{D08FD184-443D-4543-BD91-4AEAABD4EE1E}" srcOrd="0" destOrd="0" presId="urn:microsoft.com/office/officeart/2005/8/layout/radial3"/>
    <dgm:cxn modelId="{329C2D0A-30E1-4393-B003-26AC58D3EC95}" srcId="{950CEB52-312F-412C-8EFD-52E6439AA89C}" destId="{09F304CB-971D-4719-8FDE-D32111A12116}" srcOrd="2" destOrd="0" parTransId="{1B5A0633-13A2-48D4-941A-7B65E61C7346}" sibTransId="{D0A5D7CF-5642-4966-A9F6-ABFA66C2E288}"/>
    <dgm:cxn modelId="{22A0E73E-59EA-40CF-9C38-FA1294BE35FB}" srcId="{950CEB52-312F-412C-8EFD-52E6439AA89C}" destId="{212EB530-10EB-4CC6-ACD8-2C8E82944E68}" srcOrd="6" destOrd="0" parTransId="{BFD0DA75-0B1C-4185-8589-41A1498A82C1}" sibTransId="{A191B26F-6DAE-4C5D-A2E5-3BF0C190C0A8}"/>
    <dgm:cxn modelId="{1CEA9BF4-3567-4DE8-9DC1-A55B60631317}" type="presOf" srcId="{E89B5571-F4F8-4A43-B114-398D7D4B86FE}" destId="{10FD6E6E-D60E-47AB-B35B-C96E4DE4AB06}" srcOrd="0" destOrd="0" presId="urn:microsoft.com/office/officeart/2005/8/layout/radial3"/>
    <dgm:cxn modelId="{3C768F89-61FB-4C81-BDA0-20913A13D425}" type="presOf" srcId="{09F304CB-971D-4719-8FDE-D32111A12116}" destId="{132AD7DC-F8BA-45CF-9B7D-F2098947B33B}" srcOrd="0" destOrd="0" presId="urn:microsoft.com/office/officeart/2005/8/layout/radial3"/>
    <dgm:cxn modelId="{1404EF6A-CA8A-45F7-B9F9-3BEF927D9050}" srcId="{950CEB52-312F-412C-8EFD-52E6439AA89C}" destId="{6F03E54B-ECF2-49E3-AAD2-D6688D7F9831}" srcOrd="0" destOrd="0" parTransId="{6FD418A8-CC51-4991-84F4-B524B0726E4F}" sibTransId="{DCA2CD0A-0AE9-44F9-B349-2AA3391F7ABD}"/>
    <dgm:cxn modelId="{192C840A-16CD-497A-8894-114E35C5C008}" srcId="{950CEB52-312F-412C-8EFD-52E6439AA89C}" destId="{089EF7CC-9179-4428-B1DF-1327877E9317}" srcOrd="9" destOrd="0" parTransId="{53B05133-9E59-4B1A-8D4D-06044B18B239}" sibTransId="{E11F8D6A-8D30-44AB-AF4B-6F6998BA14EC}"/>
    <dgm:cxn modelId="{ACEBA21D-AEB2-4B32-82CF-3364D6E0992B}" srcId="{950CEB52-312F-412C-8EFD-52E6439AA89C}" destId="{BAECF010-383B-4AB6-91A7-75D63EFF23BA}" srcOrd="5" destOrd="0" parTransId="{0AA78492-1594-471B-90AF-346A6CA8ADE2}" sibTransId="{C5E631B3-A2D7-45BD-9A7D-444216F73C3C}"/>
    <dgm:cxn modelId="{E970B535-F231-4AFB-9467-F361A08C8881}" type="presOf" srcId="{212EB530-10EB-4CC6-ACD8-2C8E82944E68}" destId="{62916E22-A420-4ADB-B985-866278869DE5}" srcOrd="0" destOrd="0" presId="urn:microsoft.com/office/officeart/2005/8/layout/radial3"/>
    <dgm:cxn modelId="{0DF7F2F9-89FD-44BE-B1B8-57CD76483FFC}" srcId="{950CEB52-312F-412C-8EFD-52E6439AA89C}" destId="{62DC4CBB-4806-4D75-99AA-74163C5032AB}" srcOrd="7" destOrd="0" parTransId="{B3A4879E-33C9-47EE-A68B-CBB681C69E3D}" sibTransId="{A567D826-145E-41DC-9ACA-1742EE41704C}"/>
    <dgm:cxn modelId="{A15DBD24-BD05-4D9D-BB33-F4D98F351F1C}" srcId="{950CEB52-312F-412C-8EFD-52E6439AA89C}" destId="{D05383AD-0CD2-492A-88C4-091421CCB950}" srcOrd="4" destOrd="0" parTransId="{A750A1A7-7CD5-4A0C-BE33-27C86E817300}" sibTransId="{6E6E8FD3-CBA6-41B3-AB56-7242DFB1AF78}"/>
    <dgm:cxn modelId="{4505633C-EB93-4784-A053-65ADE68960CF}" type="presOf" srcId="{D05383AD-0CD2-492A-88C4-091421CCB950}" destId="{DD03A7B9-9F7A-4E4B-BCB9-49091E7AEAAB}" srcOrd="0" destOrd="0" presId="urn:microsoft.com/office/officeart/2005/8/layout/radial3"/>
    <dgm:cxn modelId="{CEA4AAA0-E92B-4D6D-B041-019F30271B31}" srcId="{950CEB52-312F-412C-8EFD-52E6439AA89C}" destId="{8430F92C-B4FA-4988-AFBA-5D0BFFA20892}" srcOrd="8" destOrd="0" parTransId="{C611BB9B-A39D-441C-9FFB-8EA14DC15C51}" sibTransId="{54E2654C-7765-4970-A99D-FCE483661EA7}"/>
    <dgm:cxn modelId="{13BDDFCE-0CCC-4C86-A2F7-49FFC27E0383}" type="presOf" srcId="{BAECF010-383B-4AB6-91A7-75D63EFF23BA}" destId="{452687E4-B1EE-4587-9811-ECEE61D75DB9}" srcOrd="0" destOrd="0" presId="urn:microsoft.com/office/officeart/2005/8/layout/radial3"/>
    <dgm:cxn modelId="{E49026B3-7FD4-4E0B-91F2-67D531A3596D}" srcId="{9ACBC1B0-B930-42FF-98C5-0988036B7595}" destId="{950CEB52-312F-412C-8EFD-52E6439AA89C}" srcOrd="0" destOrd="0" parTransId="{537DC14B-F3C4-4E1C-BEA4-14CCCD75C9BE}" sibTransId="{B46C74E9-8B5E-46BD-B6B7-7E95B51972CF}"/>
    <dgm:cxn modelId="{33F833FF-38FF-4790-B697-10FC6E00A6BF}" type="presParOf" srcId="{14F8269F-B65C-4BAD-8FF9-F4746EC81651}" destId="{DACC8D66-C977-4E44-8C10-F39B9E333435}" srcOrd="0" destOrd="0" presId="urn:microsoft.com/office/officeart/2005/8/layout/radial3"/>
    <dgm:cxn modelId="{8D4474EC-732C-4B9D-8B8B-12D0449251DA}" type="presParOf" srcId="{DACC8D66-C977-4E44-8C10-F39B9E333435}" destId="{385094E9-C00F-4F7C-9153-BCB8524C2B05}" srcOrd="0" destOrd="0" presId="urn:microsoft.com/office/officeart/2005/8/layout/radial3"/>
    <dgm:cxn modelId="{5A488169-137B-4031-8D03-320053716513}" type="presParOf" srcId="{DACC8D66-C977-4E44-8C10-F39B9E333435}" destId="{CA8B310B-196F-42F3-A812-0E194559317E}" srcOrd="1" destOrd="0" presId="urn:microsoft.com/office/officeart/2005/8/layout/radial3"/>
    <dgm:cxn modelId="{EFE47F00-8953-4E5B-86F8-B9361E2A9542}" type="presParOf" srcId="{DACC8D66-C977-4E44-8C10-F39B9E333435}" destId="{B5B13FBF-2794-4BED-82D9-4B25C65EDFFA}" srcOrd="2" destOrd="0" presId="urn:microsoft.com/office/officeart/2005/8/layout/radial3"/>
    <dgm:cxn modelId="{C039720D-3AC6-440F-A9A9-9A45B443F2ED}" type="presParOf" srcId="{DACC8D66-C977-4E44-8C10-F39B9E333435}" destId="{132AD7DC-F8BA-45CF-9B7D-F2098947B33B}" srcOrd="3" destOrd="0" presId="urn:microsoft.com/office/officeart/2005/8/layout/radial3"/>
    <dgm:cxn modelId="{E5289077-6BBC-4200-AD4E-1DBBEC68F0F5}" type="presParOf" srcId="{DACC8D66-C977-4E44-8C10-F39B9E333435}" destId="{10FD6E6E-D60E-47AB-B35B-C96E4DE4AB06}" srcOrd="4" destOrd="0" presId="urn:microsoft.com/office/officeart/2005/8/layout/radial3"/>
    <dgm:cxn modelId="{FB23A007-5C33-43C0-B653-069F1673F5D6}" type="presParOf" srcId="{DACC8D66-C977-4E44-8C10-F39B9E333435}" destId="{DD03A7B9-9F7A-4E4B-BCB9-49091E7AEAAB}" srcOrd="5" destOrd="0" presId="urn:microsoft.com/office/officeart/2005/8/layout/radial3"/>
    <dgm:cxn modelId="{552745C3-A531-4BBE-8F28-3C185684CEE7}" type="presParOf" srcId="{DACC8D66-C977-4E44-8C10-F39B9E333435}" destId="{452687E4-B1EE-4587-9811-ECEE61D75DB9}" srcOrd="6" destOrd="0" presId="urn:microsoft.com/office/officeart/2005/8/layout/radial3"/>
    <dgm:cxn modelId="{D79345CE-EC70-473F-8B52-D2BCFCC7B317}" type="presParOf" srcId="{DACC8D66-C977-4E44-8C10-F39B9E333435}" destId="{62916E22-A420-4ADB-B985-866278869DE5}" srcOrd="7" destOrd="0" presId="urn:microsoft.com/office/officeart/2005/8/layout/radial3"/>
    <dgm:cxn modelId="{D70D4683-682C-4B4D-819B-C7FCF06A613B}" type="presParOf" srcId="{DACC8D66-C977-4E44-8C10-F39B9E333435}" destId="{32DEF3CC-361A-41DE-B1E0-45F7F44518A5}" srcOrd="8" destOrd="0" presId="urn:microsoft.com/office/officeart/2005/8/layout/radial3"/>
    <dgm:cxn modelId="{7BA13EA4-7463-4A21-A9DC-A4F65CBC86B5}" type="presParOf" srcId="{DACC8D66-C977-4E44-8C10-F39B9E333435}" destId="{41A53B8A-EABF-4F3E-8FE8-B6517DDC0488}" srcOrd="9" destOrd="0" presId="urn:microsoft.com/office/officeart/2005/8/layout/radial3"/>
    <dgm:cxn modelId="{0D1D37AD-A1D1-43F8-822D-32BAA8A8F200}" type="presParOf" srcId="{DACC8D66-C977-4E44-8C10-F39B9E333435}" destId="{D08FD184-443D-4543-BD91-4AEAABD4EE1E}" srcOrd="10"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6B0CCF-C8E7-4B03-BE2D-76C07134FE61}" type="doc">
      <dgm:prSet loTypeId="urn:microsoft.com/office/officeart/2005/8/layout/radial1" loCatId="cycle" qsTypeId="urn:microsoft.com/office/officeart/2005/8/quickstyle/simple2" qsCatId="simple" csTypeId="urn:microsoft.com/office/officeart/2005/8/colors/colorful3" csCatId="colorful" phldr="1"/>
      <dgm:spPr/>
      <dgm:t>
        <a:bodyPr/>
        <a:lstStyle/>
        <a:p>
          <a:endParaRPr lang="zh-CN" altLang="en-US"/>
        </a:p>
      </dgm:t>
    </dgm:pt>
    <dgm:pt modelId="{555C85C5-5DFE-4431-845E-03F1A407B0C9}">
      <dgm:prSet phldrT="[文本]"/>
      <dgm:spPr/>
      <dgm:t>
        <a:bodyPr/>
        <a:lstStyle/>
        <a:p>
          <a:r>
            <a:rPr lang="zh-CN" altLang="en-US" b="1" dirty="0" smtClean="0">
              <a:latin typeface="微软雅黑" pitchFamily="34" charset="-122"/>
              <a:ea typeface="微软雅黑" pitchFamily="34" charset="-122"/>
            </a:rPr>
            <a:t>软件工程系列</a:t>
          </a:r>
          <a:endParaRPr lang="zh-CN" altLang="en-US" b="1" dirty="0">
            <a:latin typeface="微软雅黑" pitchFamily="34" charset="-122"/>
            <a:ea typeface="微软雅黑" pitchFamily="34" charset="-122"/>
          </a:endParaRPr>
        </a:p>
      </dgm:t>
    </dgm:pt>
    <dgm:pt modelId="{BEEBD781-83CA-4EEC-96E1-0FC1AC9D217A}" type="parTrans" cxnId="{70525A41-B431-40E7-8E0E-A367CCB76876}">
      <dgm:prSet/>
      <dgm:spPr/>
      <dgm:t>
        <a:bodyPr/>
        <a:lstStyle/>
        <a:p>
          <a:endParaRPr lang="zh-CN" altLang="en-US">
            <a:latin typeface="微软雅黑" pitchFamily="34" charset="-122"/>
            <a:ea typeface="微软雅黑" pitchFamily="34" charset="-122"/>
          </a:endParaRPr>
        </a:p>
      </dgm:t>
    </dgm:pt>
    <dgm:pt modelId="{33947D2F-F355-4657-B0C7-D687A4583A62}" type="sibTrans" cxnId="{70525A41-B431-40E7-8E0E-A367CCB76876}">
      <dgm:prSet/>
      <dgm:spPr/>
      <dgm:t>
        <a:bodyPr/>
        <a:lstStyle/>
        <a:p>
          <a:endParaRPr lang="zh-CN" altLang="en-US">
            <a:latin typeface="微软雅黑" pitchFamily="34" charset="-122"/>
            <a:ea typeface="微软雅黑" pitchFamily="34" charset="-122"/>
          </a:endParaRPr>
        </a:p>
      </dgm:t>
    </dgm:pt>
    <dgm:pt modelId="{45FD962B-C252-4562-8EAB-4A5F336AE24B}">
      <dgm:prSet phldrT="[文本]"/>
      <dgm:spPr/>
      <dgm:t>
        <a:bodyPr/>
        <a:lstStyle/>
        <a:p>
          <a:r>
            <a:rPr lang="zh-CN" altLang="en-US" dirty="0" smtClean="0">
              <a:latin typeface="微软雅黑" pitchFamily="34" charset="-122"/>
              <a:ea typeface="微软雅黑" pitchFamily="34" charset="-122"/>
            </a:rPr>
            <a:t>小组协作</a:t>
          </a:r>
          <a:endParaRPr lang="zh-CN" altLang="en-US" dirty="0">
            <a:latin typeface="微软雅黑" pitchFamily="34" charset="-122"/>
            <a:ea typeface="微软雅黑" pitchFamily="34" charset="-122"/>
          </a:endParaRPr>
        </a:p>
      </dgm:t>
    </dgm:pt>
    <dgm:pt modelId="{EC967FB9-9685-4D06-9033-C18BD40E6E98}" type="parTrans" cxnId="{2479F12B-795A-44AF-AE5C-DD1A88611325}">
      <dgm:prSet/>
      <dgm:spPr/>
      <dgm:t>
        <a:bodyPr/>
        <a:lstStyle/>
        <a:p>
          <a:endParaRPr lang="zh-CN" altLang="en-US">
            <a:latin typeface="微软雅黑" pitchFamily="34" charset="-122"/>
            <a:ea typeface="微软雅黑" pitchFamily="34" charset="-122"/>
          </a:endParaRPr>
        </a:p>
      </dgm:t>
    </dgm:pt>
    <dgm:pt modelId="{EE9D5D8D-B22B-4760-8288-15EB1770C4B4}" type="sibTrans" cxnId="{2479F12B-795A-44AF-AE5C-DD1A88611325}">
      <dgm:prSet/>
      <dgm:spPr/>
      <dgm:t>
        <a:bodyPr/>
        <a:lstStyle/>
        <a:p>
          <a:endParaRPr lang="zh-CN" altLang="en-US">
            <a:latin typeface="微软雅黑" pitchFamily="34" charset="-122"/>
            <a:ea typeface="微软雅黑" pitchFamily="34" charset="-122"/>
          </a:endParaRPr>
        </a:p>
      </dgm:t>
    </dgm:pt>
    <dgm:pt modelId="{1AD601D1-C009-4152-A435-0F055693700B}">
      <dgm:prSet phldrT="[文本]"/>
      <dgm:spPr/>
      <dgm:t>
        <a:bodyPr/>
        <a:lstStyle/>
        <a:p>
          <a:r>
            <a:rPr lang="zh-CN" altLang="en-US" dirty="0" smtClean="0">
              <a:latin typeface="微软雅黑" pitchFamily="34" charset="-122"/>
              <a:ea typeface="微软雅黑" pitchFamily="34" charset="-122"/>
            </a:rPr>
            <a:t>增量式迭代开发</a:t>
          </a:r>
          <a:endParaRPr lang="zh-CN" altLang="en-US" dirty="0">
            <a:latin typeface="微软雅黑" pitchFamily="34" charset="-122"/>
            <a:ea typeface="微软雅黑" pitchFamily="34" charset="-122"/>
          </a:endParaRPr>
        </a:p>
      </dgm:t>
    </dgm:pt>
    <dgm:pt modelId="{BE0A9F35-794A-4C9A-9C48-C710F523CA76}" type="parTrans" cxnId="{F2114087-6B9F-453B-9712-2D9B37A9D47D}">
      <dgm:prSet/>
      <dgm:spPr/>
      <dgm:t>
        <a:bodyPr/>
        <a:lstStyle/>
        <a:p>
          <a:endParaRPr lang="zh-CN" altLang="en-US">
            <a:latin typeface="微软雅黑" pitchFamily="34" charset="-122"/>
            <a:ea typeface="微软雅黑" pitchFamily="34" charset="-122"/>
          </a:endParaRPr>
        </a:p>
      </dgm:t>
    </dgm:pt>
    <dgm:pt modelId="{C7B76BBA-6D5A-4D51-B7C9-C94A4285411C}" type="sibTrans" cxnId="{F2114087-6B9F-453B-9712-2D9B37A9D47D}">
      <dgm:prSet/>
      <dgm:spPr/>
      <dgm:t>
        <a:bodyPr/>
        <a:lstStyle/>
        <a:p>
          <a:endParaRPr lang="zh-CN" altLang="en-US">
            <a:latin typeface="微软雅黑" pitchFamily="34" charset="-122"/>
            <a:ea typeface="微软雅黑" pitchFamily="34" charset="-122"/>
          </a:endParaRPr>
        </a:p>
      </dgm:t>
    </dgm:pt>
    <dgm:pt modelId="{D092194D-1FD8-4A66-BE54-F274F5DD9A38}">
      <dgm:prSet phldrT="[文本]"/>
      <dgm:spPr/>
      <dgm:t>
        <a:bodyPr/>
        <a:lstStyle/>
        <a:p>
          <a:r>
            <a:rPr lang="en-US" altLang="zh-CN" dirty="0" err="1" smtClean="0">
              <a:latin typeface="微软雅黑" pitchFamily="34" charset="-122"/>
              <a:ea typeface="微软雅黑" pitchFamily="34" charset="-122"/>
            </a:rPr>
            <a:t>GitHub</a:t>
          </a:r>
          <a:endParaRPr lang="zh-CN" altLang="en-US" dirty="0">
            <a:latin typeface="微软雅黑" pitchFamily="34" charset="-122"/>
            <a:ea typeface="微软雅黑" pitchFamily="34" charset="-122"/>
          </a:endParaRPr>
        </a:p>
      </dgm:t>
    </dgm:pt>
    <dgm:pt modelId="{E47D4A39-9D38-41DB-BEF6-D4E28C946EDD}" type="parTrans" cxnId="{644583C3-4041-4209-9E58-14C4B8865A07}">
      <dgm:prSet/>
      <dgm:spPr/>
      <dgm:t>
        <a:bodyPr/>
        <a:lstStyle/>
        <a:p>
          <a:endParaRPr lang="zh-CN" altLang="en-US">
            <a:latin typeface="微软雅黑" pitchFamily="34" charset="-122"/>
            <a:ea typeface="微软雅黑" pitchFamily="34" charset="-122"/>
          </a:endParaRPr>
        </a:p>
      </dgm:t>
    </dgm:pt>
    <dgm:pt modelId="{4B064991-F319-434C-9968-5AE651A69AF4}" type="sibTrans" cxnId="{644583C3-4041-4209-9E58-14C4B8865A07}">
      <dgm:prSet/>
      <dgm:spPr/>
      <dgm:t>
        <a:bodyPr/>
        <a:lstStyle/>
        <a:p>
          <a:endParaRPr lang="zh-CN" altLang="en-US">
            <a:latin typeface="微软雅黑" pitchFamily="34" charset="-122"/>
            <a:ea typeface="微软雅黑" pitchFamily="34" charset="-122"/>
          </a:endParaRPr>
        </a:p>
      </dgm:t>
    </dgm:pt>
    <dgm:pt modelId="{EF2DFB6B-2D5D-4BA0-A254-DC69264B349F}">
      <dgm:prSet phldrT="[文本]"/>
      <dgm:spPr/>
      <dgm:t>
        <a:bodyPr/>
        <a:lstStyle/>
        <a:p>
          <a:r>
            <a:rPr lang="zh-CN" altLang="en-US" dirty="0" smtClean="0">
              <a:latin typeface="微软雅黑" pitchFamily="34" charset="-122"/>
              <a:ea typeface="微软雅黑" pitchFamily="34" charset="-122"/>
            </a:rPr>
            <a:t>小组互评</a:t>
          </a:r>
          <a:endParaRPr lang="zh-CN" altLang="en-US" dirty="0">
            <a:latin typeface="微软雅黑" pitchFamily="34" charset="-122"/>
            <a:ea typeface="微软雅黑" pitchFamily="34" charset="-122"/>
          </a:endParaRPr>
        </a:p>
      </dgm:t>
    </dgm:pt>
    <dgm:pt modelId="{C6CB6849-4979-442A-8427-13F413E8F3F2}" type="parTrans" cxnId="{6AB6E0C2-9639-43CE-8B34-64745A34ECA3}">
      <dgm:prSet/>
      <dgm:spPr/>
      <dgm:t>
        <a:bodyPr/>
        <a:lstStyle/>
        <a:p>
          <a:endParaRPr lang="zh-CN" altLang="en-US">
            <a:latin typeface="微软雅黑" pitchFamily="34" charset="-122"/>
            <a:ea typeface="微软雅黑" pitchFamily="34" charset="-122"/>
          </a:endParaRPr>
        </a:p>
      </dgm:t>
    </dgm:pt>
    <dgm:pt modelId="{694B72DB-32E0-4F85-9FDB-6874F0881AFC}" type="sibTrans" cxnId="{6AB6E0C2-9639-43CE-8B34-64745A34ECA3}">
      <dgm:prSet/>
      <dgm:spPr/>
      <dgm:t>
        <a:bodyPr/>
        <a:lstStyle/>
        <a:p>
          <a:endParaRPr lang="zh-CN" altLang="en-US">
            <a:latin typeface="微软雅黑" pitchFamily="34" charset="-122"/>
            <a:ea typeface="微软雅黑" pitchFamily="34" charset="-122"/>
          </a:endParaRPr>
        </a:p>
      </dgm:t>
    </dgm:pt>
    <dgm:pt modelId="{2D7B32CB-AC79-4B69-9BDB-92C4EC8C2AA4}" type="pres">
      <dgm:prSet presAssocID="{A86B0CCF-C8E7-4B03-BE2D-76C07134FE61}" presName="cycle" presStyleCnt="0">
        <dgm:presLayoutVars>
          <dgm:chMax val="1"/>
          <dgm:dir/>
          <dgm:animLvl val="ctr"/>
          <dgm:resizeHandles val="exact"/>
        </dgm:presLayoutVars>
      </dgm:prSet>
      <dgm:spPr/>
      <dgm:t>
        <a:bodyPr/>
        <a:lstStyle/>
        <a:p>
          <a:endParaRPr lang="zh-CN" altLang="en-US"/>
        </a:p>
      </dgm:t>
    </dgm:pt>
    <dgm:pt modelId="{CB7A3BA7-547A-4C36-A89E-860E50C8118A}" type="pres">
      <dgm:prSet presAssocID="{555C85C5-5DFE-4431-845E-03F1A407B0C9}" presName="centerShape" presStyleLbl="node0" presStyleIdx="0" presStyleCnt="1"/>
      <dgm:spPr/>
      <dgm:t>
        <a:bodyPr/>
        <a:lstStyle/>
        <a:p>
          <a:endParaRPr lang="zh-CN" altLang="en-US"/>
        </a:p>
      </dgm:t>
    </dgm:pt>
    <dgm:pt modelId="{237E75C9-EFB6-4A6A-8E96-D79865ED0E68}" type="pres">
      <dgm:prSet presAssocID="{EC967FB9-9685-4D06-9033-C18BD40E6E98}" presName="Name9" presStyleLbl="parChTrans1D2" presStyleIdx="0" presStyleCnt="4"/>
      <dgm:spPr/>
      <dgm:t>
        <a:bodyPr/>
        <a:lstStyle/>
        <a:p>
          <a:endParaRPr lang="zh-CN" altLang="en-US"/>
        </a:p>
      </dgm:t>
    </dgm:pt>
    <dgm:pt modelId="{2A37F64B-0B34-471E-AE81-68E4392AA354}" type="pres">
      <dgm:prSet presAssocID="{EC967FB9-9685-4D06-9033-C18BD40E6E98}" presName="connTx" presStyleLbl="parChTrans1D2" presStyleIdx="0" presStyleCnt="4"/>
      <dgm:spPr/>
      <dgm:t>
        <a:bodyPr/>
        <a:lstStyle/>
        <a:p>
          <a:endParaRPr lang="zh-CN" altLang="en-US"/>
        </a:p>
      </dgm:t>
    </dgm:pt>
    <dgm:pt modelId="{55D3C5B0-256A-4ED6-9ABD-9493A3240B47}" type="pres">
      <dgm:prSet presAssocID="{45FD962B-C252-4562-8EAB-4A5F336AE24B}" presName="node" presStyleLbl="node1" presStyleIdx="0" presStyleCnt="4">
        <dgm:presLayoutVars>
          <dgm:bulletEnabled val="1"/>
        </dgm:presLayoutVars>
      </dgm:prSet>
      <dgm:spPr/>
      <dgm:t>
        <a:bodyPr/>
        <a:lstStyle/>
        <a:p>
          <a:endParaRPr lang="zh-CN" altLang="en-US"/>
        </a:p>
      </dgm:t>
    </dgm:pt>
    <dgm:pt modelId="{56FA38A9-C297-479B-9F78-C9E60756524F}" type="pres">
      <dgm:prSet presAssocID="{C6CB6849-4979-442A-8427-13F413E8F3F2}" presName="Name9" presStyleLbl="parChTrans1D2" presStyleIdx="1" presStyleCnt="4"/>
      <dgm:spPr/>
      <dgm:t>
        <a:bodyPr/>
        <a:lstStyle/>
        <a:p>
          <a:endParaRPr lang="zh-CN" altLang="en-US"/>
        </a:p>
      </dgm:t>
    </dgm:pt>
    <dgm:pt modelId="{B5225DD0-359C-4E70-B81B-CDD460D13919}" type="pres">
      <dgm:prSet presAssocID="{C6CB6849-4979-442A-8427-13F413E8F3F2}" presName="connTx" presStyleLbl="parChTrans1D2" presStyleIdx="1" presStyleCnt="4"/>
      <dgm:spPr/>
      <dgm:t>
        <a:bodyPr/>
        <a:lstStyle/>
        <a:p>
          <a:endParaRPr lang="zh-CN" altLang="en-US"/>
        </a:p>
      </dgm:t>
    </dgm:pt>
    <dgm:pt modelId="{5595A9AE-3FE8-4545-885F-E16AE73744BF}" type="pres">
      <dgm:prSet presAssocID="{EF2DFB6B-2D5D-4BA0-A254-DC69264B349F}" presName="node" presStyleLbl="node1" presStyleIdx="1" presStyleCnt="4">
        <dgm:presLayoutVars>
          <dgm:bulletEnabled val="1"/>
        </dgm:presLayoutVars>
      </dgm:prSet>
      <dgm:spPr/>
      <dgm:t>
        <a:bodyPr/>
        <a:lstStyle/>
        <a:p>
          <a:endParaRPr lang="zh-CN" altLang="en-US"/>
        </a:p>
      </dgm:t>
    </dgm:pt>
    <dgm:pt modelId="{B1134E10-301B-4477-ABC5-4CD1AD833DFC}" type="pres">
      <dgm:prSet presAssocID="{BE0A9F35-794A-4C9A-9C48-C710F523CA76}" presName="Name9" presStyleLbl="parChTrans1D2" presStyleIdx="2" presStyleCnt="4"/>
      <dgm:spPr/>
      <dgm:t>
        <a:bodyPr/>
        <a:lstStyle/>
        <a:p>
          <a:endParaRPr lang="zh-CN" altLang="en-US"/>
        </a:p>
      </dgm:t>
    </dgm:pt>
    <dgm:pt modelId="{76D8C93C-017D-4B30-91CB-BE745D8727F7}" type="pres">
      <dgm:prSet presAssocID="{BE0A9F35-794A-4C9A-9C48-C710F523CA76}" presName="connTx" presStyleLbl="parChTrans1D2" presStyleIdx="2" presStyleCnt="4"/>
      <dgm:spPr/>
      <dgm:t>
        <a:bodyPr/>
        <a:lstStyle/>
        <a:p>
          <a:endParaRPr lang="zh-CN" altLang="en-US"/>
        </a:p>
      </dgm:t>
    </dgm:pt>
    <dgm:pt modelId="{B0F3CD7E-26B2-4D1A-9BDE-13BCDB8C6E5C}" type="pres">
      <dgm:prSet presAssocID="{1AD601D1-C009-4152-A435-0F055693700B}" presName="node" presStyleLbl="node1" presStyleIdx="2" presStyleCnt="4">
        <dgm:presLayoutVars>
          <dgm:bulletEnabled val="1"/>
        </dgm:presLayoutVars>
      </dgm:prSet>
      <dgm:spPr/>
      <dgm:t>
        <a:bodyPr/>
        <a:lstStyle/>
        <a:p>
          <a:endParaRPr lang="zh-CN" altLang="en-US"/>
        </a:p>
      </dgm:t>
    </dgm:pt>
    <dgm:pt modelId="{FC7AF51A-6639-4E3E-879B-70742E62F6E2}" type="pres">
      <dgm:prSet presAssocID="{E47D4A39-9D38-41DB-BEF6-D4E28C946EDD}" presName="Name9" presStyleLbl="parChTrans1D2" presStyleIdx="3" presStyleCnt="4"/>
      <dgm:spPr/>
      <dgm:t>
        <a:bodyPr/>
        <a:lstStyle/>
        <a:p>
          <a:endParaRPr lang="zh-CN" altLang="en-US"/>
        </a:p>
      </dgm:t>
    </dgm:pt>
    <dgm:pt modelId="{0BA3248C-859D-452F-A51F-F5DCF7E3F6C9}" type="pres">
      <dgm:prSet presAssocID="{E47D4A39-9D38-41DB-BEF6-D4E28C946EDD}" presName="connTx" presStyleLbl="parChTrans1D2" presStyleIdx="3" presStyleCnt="4"/>
      <dgm:spPr/>
      <dgm:t>
        <a:bodyPr/>
        <a:lstStyle/>
        <a:p>
          <a:endParaRPr lang="zh-CN" altLang="en-US"/>
        </a:p>
      </dgm:t>
    </dgm:pt>
    <dgm:pt modelId="{2DFF1F7F-CA19-4617-A742-6E7B2D1066FB}" type="pres">
      <dgm:prSet presAssocID="{D092194D-1FD8-4A66-BE54-F274F5DD9A38}" presName="node" presStyleLbl="node1" presStyleIdx="3" presStyleCnt="4">
        <dgm:presLayoutVars>
          <dgm:bulletEnabled val="1"/>
        </dgm:presLayoutVars>
      </dgm:prSet>
      <dgm:spPr/>
      <dgm:t>
        <a:bodyPr/>
        <a:lstStyle/>
        <a:p>
          <a:endParaRPr lang="zh-CN" altLang="en-US"/>
        </a:p>
      </dgm:t>
    </dgm:pt>
  </dgm:ptLst>
  <dgm:cxnLst>
    <dgm:cxn modelId="{2479F12B-795A-44AF-AE5C-DD1A88611325}" srcId="{555C85C5-5DFE-4431-845E-03F1A407B0C9}" destId="{45FD962B-C252-4562-8EAB-4A5F336AE24B}" srcOrd="0" destOrd="0" parTransId="{EC967FB9-9685-4D06-9033-C18BD40E6E98}" sibTransId="{EE9D5D8D-B22B-4760-8288-15EB1770C4B4}"/>
    <dgm:cxn modelId="{887269D9-60A3-40D1-B916-A0C89B254344}" type="presOf" srcId="{1AD601D1-C009-4152-A435-0F055693700B}" destId="{B0F3CD7E-26B2-4D1A-9BDE-13BCDB8C6E5C}" srcOrd="0" destOrd="0" presId="urn:microsoft.com/office/officeart/2005/8/layout/radial1"/>
    <dgm:cxn modelId="{644583C3-4041-4209-9E58-14C4B8865A07}" srcId="{555C85C5-5DFE-4431-845E-03F1A407B0C9}" destId="{D092194D-1FD8-4A66-BE54-F274F5DD9A38}" srcOrd="3" destOrd="0" parTransId="{E47D4A39-9D38-41DB-BEF6-D4E28C946EDD}" sibTransId="{4B064991-F319-434C-9968-5AE651A69AF4}"/>
    <dgm:cxn modelId="{42C8EB83-BC10-467D-9A86-722371110A15}" type="presOf" srcId="{D092194D-1FD8-4A66-BE54-F274F5DD9A38}" destId="{2DFF1F7F-CA19-4617-A742-6E7B2D1066FB}" srcOrd="0" destOrd="0" presId="urn:microsoft.com/office/officeart/2005/8/layout/radial1"/>
    <dgm:cxn modelId="{90C44084-B46B-4777-A7C2-AAE7C4569542}" type="presOf" srcId="{EF2DFB6B-2D5D-4BA0-A254-DC69264B349F}" destId="{5595A9AE-3FE8-4545-885F-E16AE73744BF}" srcOrd="0" destOrd="0" presId="urn:microsoft.com/office/officeart/2005/8/layout/radial1"/>
    <dgm:cxn modelId="{91AD7E73-B1C0-4C17-B8E1-DCB3AC3E9863}" type="presOf" srcId="{BE0A9F35-794A-4C9A-9C48-C710F523CA76}" destId="{B1134E10-301B-4477-ABC5-4CD1AD833DFC}" srcOrd="0" destOrd="0" presId="urn:microsoft.com/office/officeart/2005/8/layout/radial1"/>
    <dgm:cxn modelId="{99EB4BC9-48CB-4760-B330-B0B86B655257}" type="presOf" srcId="{C6CB6849-4979-442A-8427-13F413E8F3F2}" destId="{B5225DD0-359C-4E70-B81B-CDD460D13919}" srcOrd="1" destOrd="0" presId="urn:microsoft.com/office/officeart/2005/8/layout/radial1"/>
    <dgm:cxn modelId="{A0AC1E9E-F1BE-43A8-B081-D6A84E64FB63}" type="presOf" srcId="{E47D4A39-9D38-41DB-BEF6-D4E28C946EDD}" destId="{0BA3248C-859D-452F-A51F-F5DCF7E3F6C9}" srcOrd="1" destOrd="0" presId="urn:microsoft.com/office/officeart/2005/8/layout/radial1"/>
    <dgm:cxn modelId="{8B9A2372-0EF9-4AED-93BC-9E2C46A1A6AE}" type="presOf" srcId="{45FD962B-C252-4562-8EAB-4A5F336AE24B}" destId="{55D3C5B0-256A-4ED6-9ABD-9493A3240B47}" srcOrd="0" destOrd="0" presId="urn:microsoft.com/office/officeart/2005/8/layout/radial1"/>
    <dgm:cxn modelId="{8B500C25-6EBC-4244-8153-74A9A130133F}" type="presOf" srcId="{C6CB6849-4979-442A-8427-13F413E8F3F2}" destId="{56FA38A9-C297-479B-9F78-C9E60756524F}" srcOrd="0" destOrd="0" presId="urn:microsoft.com/office/officeart/2005/8/layout/radial1"/>
    <dgm:cxn modelId="{70525A41-B431-40E7-8E0E-A367CCB76876}" srcId="{A86B0CCF-C8E7-4B03-BE2D-76C07134FE61}" destId="{555C85C5-5DFE-4431-845E-03F1A407B0C9}" srcOrd="0" destOrd="0" parTransId="{BEEBD781-83CA-4EEC-96E1-0FC1AC9D217A}" sibTransId="{33947D2F-F355-4657-B0C7-D687A4583A62}"/>
    <dgm:cxn modelId="{33558B80-9461-4F80-88C7-CC59A3D3F5B8}" type="presOf" srcId="{555C85C5-5DFE-4431-845E-03F1A407B0C9}" destId="{CB7A3BA7-547A-4C36-A89E-860E50C8118A}" srcOrd="0" destOrd="0" presId="urn:microsoft.com/office/officeart/2005/8/layout/radial1"/>
    <dgm:cxn modelId="{16659B3F-A054-43DF-9503-AB30FCB4EDE9}" type="presOf" srcId="{EC967FB9-9685-4D06-9033-C18BD40E6E98}" destId="{2A37F64B-0B34-471E-AE81-68E4392AA354}" srcOrd="1" destOrd="0" presId="urn:microsoft.com/office/officeart/2005/8/layout/radial1"/>
    <dgm:cxn modelId="{6AB6E0C2-9639-43CE-8B34-64745A34ECA3}" srcId="{555C85C5-5DFE-4431-845E-03F1A407B0C9}" destId="{EF2DFB6B-2D5D-4BA0-A254-DC69264B349F}" srcOrd="1" destOrd="0" parTransId="{C6CB6849-4979-442A-8427-13F413E8F3F2}" sibTransId="{694B72DB-32E0-4F85-9FDB-6874F0881AFC}"/>
    <dgm:cxn modelId="{F2A72123-0D0C-433A-B676-C34A6F7FA30A}" type="presOf" srcId="{E47D4A39-9D38-41DB-BEF6-D4E28C946EDD}" destId="{FC7AF51A-6639-4E3E-879B-70742E62F6E2}" srcOrd="0" destOrd="0" presId="urn:microsoft.com/office/officeart/2005/8/layout/radial1"/>
    <dgm:cxn modelId="{C7B58411-2E0B-4DD4-812D-D8F5C3C983B4}" type="presOf" srcId="{EC967FB9-9685-4D06-9033-C18BD40E6E98}" destId="{237E75C9-EFB6-4A6A-8E96-D79865ED0E68}" srcOrd="0" destOrd="0" presId="urn:microsoft.com/office/officeart/2005/8/layout/radial1"/>
    <dgm:cxn modelId="{F2114087-6B9F-453B-9712-2D9B37A9D47D}" srcId="{555C85C5-5DFE-4431-845E-03F1A407B0C9}" destId="{1AD601D1-C009-4152-A435-0F055693700B}" srcOrd="2" destOrd="0" parTransId="{BE0A9F35-794A-4C9A-9C48-C710F523CA76}" sibTransId="{C7B76BBA-6D5A-4D51-B7C9-C94A4285411C}"/>
    <dgm:cxn modelId="{F34C37AE-737E-45FB-9586-7CB057841006}" type="presOf" srcId="{A86B0CCF-C8E7-4B03-BE2D-76C07134FE61}" destId="{2D7B32CB-AC79-4B69-9BDB-92C4EC8C2AA4}" srcOrd="0" destOrd="0" presId="urn:microsoft.com/office/officeart/2005/8/layout/radial1"/>
    <dgm:cxn modelId="{BF0EA73F-812A-4A56-8BC7-C1832D22D2EA}" type="presOf" srcId="{BE0A9F35-794A-4C9A-9C48-C710F523CA76}" destId="{76D8C93C-017D-4B30-91CB-BE745D8727F7}" srcOrd="1" destOrd="0" presId="urn:microsoft.com/office/officeart/2005/8/layout/radial1"/>
    <dgm:cxn modelId="{B38FB70D-E4B8-4DFA-81D5-4B762671BFC0}" type="presParOf" srcId="{2D7B32CB-AC79-4B69-9BDB-92C4EC8C2AA4}" destId="{CB7A3BA7-547A-4C36-A89E-860E50C8118A}" srcOrd="0" destOrd="0" presId="urn:microsoft.com/office/officeart/2005/8/layout/radial1"/>
    <dgm:cxn modelId="{3984533C-3830-407D-814C-9E447DF3E38D}" type="presParOf" srcId="{2D7B32CB-AC79-4B69-9BDB-92C4EC8C2AA4}" destId="{237E75C9-EFB6-4A6A-8E96-D79865ED0E68}" srcOrd="1" destOrd="0" presId="urn:microsoft.com/office/officeart/2005/8/layout/radial1"/>
    <dgm:cxn modelId="{7310EB83-F71B-47F4-9110-0DA19E742E29}" type="presParOf" srcId="{237E75C9-EFB6-4A6A-8E96-D79865ED0E68}" destId="{2A37F64B-0B34-471E-AE81-68E4392AA354}" srcOrd="0" destOrd="0" presId="urn:microsoft.com/office/officeart/2005/8/layout/radial1"/>
    <dgm:cxn modelId="{72F14304-571B-4164-9367-BCC7931A7569}" type="presParOf" srcId="{2D7B32CB-AC79-4B69-9BDB-92C4EC8C2AA4}" destId="{55D3C5B0-256A-4ED6-9ABD-9493A3240B47}" srcOrd="2" destOrd="0" presId="urn:microsoft.com/office/officeart/2005/8/layout/radial1"/>
    <dgm:cxn modelId="{FFD778E1-BE89-41EE-8414-296D32EB9F06}" type="presParOf" srcId="{2D7B32CB-AC79-4B69-9BDB-92C4EC8C2AA4}" destId="{56FA38A9-C297-479B-9F78-C9E60756524F}" srcOrd="3" destOrd="0" presId="urn:microsoft.com/office/officeart/2005/8/layout/radial1"/>
    <dgm:cxn modelId="{AE57ACAE-9433-475F-9ADB-9BD60A8C19AF}" type="presParOf" srcId="{56FA38A9-C297-479B-9F78-C9E60756524F}" destId="{B5225DD0-359C-4E70-B81B-CDD460D13919}" srcOrd="0" destOrd="0" presId="urn:microsoft.com/office/officeart/2005/8/layout/radial1"/>
    <dgm:cxn modelId="{414701E1-E679-4583-B18B-96CDD6923A32}" type="presParOf" srcId="{2D7B32CB-AC79-4B69-9BDB-92C4EC8C2AA4}" destId="{5595A9AE-3FE8-4545-885F-E16AE73744BF}" srcOrd="4" destOrd="0" presId="urn:microsoft.com/office/officeart/2005/8/layout/radial1"/>
    <dgm:cxn modelId="{2363947A-4D12-4EBD-9AB1-EF0A1A17397A}" type="presParOf" srcId="{2D7B32CB-AC79-4B69-9BDB-92C4EC8C2AA4}" destId="{B1134E10-301B-4477-ABC5-4CD1AD833DFC}" srcOrd="5" destOrd="0" presId="urn:microsoft.com/office/officeart/2005/8/layout/radial1"/>
    <dgm:cxn modelId="{45D373E9-1849-49B1-8FE1-6BAEA5E72872}" type="presParOf" srcId="{B1134E10-301B-4477-ABC5-4CD1AD833DFC}" destId="{76D8C93C-017D-4B30-91CB-BE745D8727F7}" srcOrd="0" destOrd="0" presId="urn:microsoft.com/office/officeart/2005/8/layout/radial1"/>
    <dgm:cxn modelId="{17334D21-5C85-46DE-876C-29AD98502C82}" type="presParOf" srcId="{2D7B32CB-AC79-4B69-9BDB-92C4EC8C2AA4}" destId="{B0F3CD7E-26B2-4D1A-9BDE-13BCDB8C6E5C}" srcOrd="6" destOrd="0" presId="urn:microsoft.com/office/officeart/2005/8/layout/radial1"/>
    <dgm:cxn modelId="{D195E661-0DB6-4944-8528-2C35AB54AA40}" type="presParOf" srcId="{2D7B32CB-AC79-4B69-9BDB-92C4EC8C2AA4}" destId="{FC7AF51A-6639-4E3E-879B-70742E62F6E2}" srcOrd="7" destOrd="0" presId="urn:microsoft.com/office/officeart/2005/8/layout/radial1"/>
    <dgm:cxn modelId="{84E41191-2992-4833-8E6A-EE60ACEB3B5A}" type="presParOf" srcId="{FC7AF51A-6639-4E3E-879B-70742E62F6E2}" destId="{0BA3248C-859D-452F-A51F-F5DCF7E3F6C9}" srcOrd="0" destOrd="0" presId="urn:microsoft.com/office/officeart/2005/8/layout/radial1"/>
    <dgm:cxn modelId="{478BDEAC-B904-4D7E-B324-FD040F80B243}" type="presParOf" srcId="{2D7B32CB-AC79-4B69-9BDB-92C4EC8C2AA4}" destId="{2DFF1F7F-CA19-4617-A742-6E7B2D1066FB}" srcOrd="8" destOrd="0" presId="urn:microsoft.com/office/officeart/2005/8/layout/radia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3B8A37-B2A6-40A5-89E6-B4D016BE0A17}">
      <dsp:nvSpPr>
        <dsp:cNvPr id="0" name=""/>
        <dsp:cNvSpPr/>
      </dsp:nvSpPr>
      <dsp:spPr>
        <a:xfrm>
          <a:off x="443691" y="444659"/>
          <a:ext cx="1030758" cy="1030758"/>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zh-CN" altLang="en-US" sz="700" kern="1200" smtClean="0">
              <a:latin typeface="Times New Roman" pitchFamily="18" charset="0"/>
              <a:ea typeface="微软雅黑" pitchFamily="34" charset="-122"/>
              <a:cs typeface="Times New Roman" pitchFamily="18" charset="0"/>
            </a:rPr>
            <a:t>可挂载任何</a:t>
          </a:r>
          <a:endParaRPr lang="en-US" altLang="zh-CN" sz="700" kern="1200" smtClean="0">
            <a:latin typeface="Times New Roman" pitchFamily="18" charset="0"/>
            <a:ea typeface="微软雅黑" pitchFamily="34" charset="-122"/>
            <a:cs typeface="Times New Roman" pitchFamily="18" charset="0"/>
          </a:endParaRPr>
        </a:p>
        <a:p>
          <a:pPr lvl="0" algn="ctr" defTabSz="311150">
            <a:lnSpc>
              <a:spcPct val="90000"/>
            </a:lnSpc>
            <a:spcBef>
              <a:spcPct val="0"/>
            </a:spcBef>
            <a:spcAft>
              <a:spcPct val="35000"/>
            </a:spcAft>
          </a:pPr>
          <a:r>
            <a:rPr lang="zh-CN" altLang="en-US" sz="700" kern="1200" smtClean="0">
              <a:latin typeface="Times New Roman" pitchFamily="18" charset="0"/>
              <a:ea typeface="微软雅黑" pitchFamily="34" charset="-122"/>
              <a:cs typeface="Times New Roman" pitchFamily="18" charset="0"/>
            </a:rPr>
            <a:t>虚拟机</a:t>
          </a:r>
          <a:endParaRPr lang="zh-CN" altLang="en-US" sz="700" kern="1200" dirty="0">
            <a:latin typeface="Times New Roman" pitchFamily="18" charset="0"/>
            <a:ea typeface="微软雅黑" pitchFamily="34" charset="-122"/>
            <a:cs typeface="Times New Roman" pitchFamily="18" charset="0"/>
          </a:endParaRPr>
        </a:p>
      </dsp:txBody>
      <dsp:txXfrm>
        <a:off x="443691" y="444659"/>
        <a:ext cx="1030758" cy="1030758"/>
      </dsp:txXfrm>
    </dsp:sp>
    <dsp:sp modelId="{229B2D32-B06C-449E-AEA3-72A6048C7392}">
      <dsp:nvSpPr>
        <dsp:cNvPr id="0" name=""/>
        <dsp:cNvSpPr/>
      </dsp:nvSpPr>
      <dsp:spPr>
        <a:xfrm>
          <a:off x="701381" y="31801"/>
          <a:ext cx="515379" cy="515379"/>
        </a:xfrm>
        <a:prstGeom prst="ellipse">
          <a:avLst/>
        </a:prstGeom>
        <a:solidFill>
          <a:schemeClr val="accent4">
            <a:alpha val="50000"/>
            <a:hueOff val="2079139"/>
            <a:satOff val="-9594"/>
            <a:lumOff val="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altLang="zh-CN" sz="600" kern="1200" smtClean="0">
              <a:latin typeface="Times New Roman" pitchFamily="18" charset="0"/>
              <a:ea typeface="微软雅黑" pitchFamily="34" charset="-122"/>
              <a:cs typeface="Times New Roman" pitchFamily="18" charset="0"/>
            </a:rPr>
            <a:t>Docker</a:t>
          </a:r>
          <a:endParaRPr lang="zh-CN" altLang="en-US" sz="600" kern="1200" dirty="0">
            <a:latin typeface="Times New Roman" pitchFamily="18" charset="0"/>
            <a:ea typeface="微软雅黑" pitchFamily="34" charset="-122"/>
            <a:cs typeface="Times New Roman" pitchFamily="18" charset="0"/>
          </a:endParaRPr>
        </a:p>
      </dsp:txBody>
      <dsp:txXfrm>
        <a:off x="701381" y="31801"/>
        <a:ext cx="515379" cy="515379"/>
      </dsp:txXfrm>
    </dsp:sp>
    <dsp:sp modelId="{1C0846CE-A961-4D12-B0D1-D1E1AF80A3C9}">
      <dsp:nvSpPr>
        <dsp:cNvPr id="0" name=""/>
        <dsp:cNvSpPr/>
      </dsp:nvSpPr>
      <dsp:spPr>
        <a:xfrm>
          <a:off x="1339110" y="495138"/>
          <a:ext cx="515379" cy="515379"/>
        </a:xfrm>
        <a:prstGeom prst="ellipse">
          <a:avLst/>
        </a:prstGeom>
        <a:solidFill>
          <a:schemeClr val="accent4">
            <a:alpha val="50000"/>
            <a:hueOff val="4158277"/>
            <a:satOff val="-19187"/>
            <a:lumOff val="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altLang="zh-CN" sz="600" kern="1200" smtClean="0">
              <a:latin typeface="Times New Roman" pitchFamily="18" charset="0"/>
              <a:ea typeface="微软雅黑" pitchFamily="34" charset="-122"/>
              <a:cs typeface="Times New Roman" pitchFamily="18" charset="0"/>
            </a:rPr>
            <a:t>Vmware</a:t>
          </a:r>
          <a:endParaRPr lang="zh-CN" altLang="en-US" sz="600" kern="1200" dirty="0">
            <a:latin typeface="Times New Roman" pitchFamily="18" charset="0"/>
            <a:ea typeface="微软雅黑" pitchFamily="34" charset="-122"/>
            <a:cs typeface="Times New Roman" pitchFamily="18" charset="0"/>
          </a:endParaRPr>
        </a:p>
      </dsp:txBody>
      <dsp:txXfrm>
        <a:off x="1339110" y="495138"/>
        <a:ext cx="515379" cy="515379"/>
      </dsp:txXfrm>
    </dsp:sp>
    <dsp:sp modelId="{18127435-6727-423F-80A9-C279C49FC97B}">
      <dsp:nvSpPr>
        <dsp:cNvPr id="0" name=""/>
        <dsp:cNvSpPr/>
      </dsp:nvSpPr>
      <dsp:spPr>
        <a:xfrm>
          <a:off x="1095519" y="1244833"/>
          <a:ext cx="515379" cy="515379"/>
        </a:xfrm>
        <a:prstGeom prst="ellipse">
          <a:avLst/>
        </a:prstGeom>
        <a:solidFill>
          <a:schemeClr val="accent4">
            <a:alpha val="50000"/>
            <a:hueOff val="6237416"/>
            <a:satOff val="-28781"/>
            <a:lumOff val="1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zh-CN" altLang="en-US" sz="600" kern="1200" dirty="0" smtClean="0">
              <a:latin typeface="Times New Roman" pitchFamily="18" charset="0"/>
              <a:ea typeface="微软雅黑" pitchFamily="34" charset="-122"/>
              <a:cs typeface="Times New Roman" pitchFamily="18" charset="0"/>
            </a:rPr>
            <a:t>公有云</a:t>
          </a:r>
          <a:endParaRPr lang="zh-CN" altLang="en-US" sz="600" kern="1200" dirty="0">
            <a:latin typeface="Times New Roman" pitchFamily="18" charset="0"/>
            <a:ea typeface="微软雅黑" pitchFamily="34" charset="-122"/>
            <a:cs typeface="Times New Roman" pitchFamily="18" charset="0"/>
          </a:endParaRPr>
        </a:p>
      </dsp:txBody>
      <dsp:txXfrm>
        <a:off x="1095519" y="1244833"/>
        <a:ext cx="515379" cy="515379"/>
      </dsp:txXfrm>
    </dsp:sp>
    <dsp:sp modelId="{3C43A686-0927-4DFB-A72C-99417A16CC7F}">
      <dsp:nvSpPr>
        <dsp:cNvPr id="0" name=""/>
        <dsp:cNvSpPr/>
      </dsp:nvSpPr>
      <dsp:spPr>
        <a:xfrm>
          <a:off x="307243" y="1244833"/>
          <a:ext cx="515379" cy="515379"/>
        </a:xfrm>
        <a:prstGeom prst="ellipse">
          <a:avLst/>
        </a:prstGeom>
        <a:solidFill>
          <a:schemeClr val="accent4">
            <a:alpha val="50000"/>
            <a:hueOff val="8316554"/>
            <a:satOff val="-38374"/>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altLang="zh-CN" sz="600" kern="1200" smtClean="0">
              <a:latin typeface="Times New Roman" pitchFamily="18" charset="0"/>
              <a:ea typeface="微软雅黑" pitchFamily="34" charset="-122"/>
              <a:cs typeface="Times New Roman" pitchFamily="18" charset="0"/>
            </a:rPr>
            <a:t>……</a:t>
          </a:r>
          <a:endParaRPr lang="zh-CN" altLang="en-US" sz="600" kern="1200" dirty="0">
            <a:latin typeface="Times New Roman" pitchFamily="18" charset="0"/>
            <a:ea typeface="微软雅黑" pitchFamily="34" charset="-122"/>
            <a:cs typeface="Times New Roman" pitchFamily="18" charset="0"/>
          </a:endParaRPr>
        </a:p>
      </dsp:txBody>
      <dsp:txXfrm>
        <a:off x="307243" y="1244833"/>
        <a:ext cx="515379" cy="515379"/>
      </dsp:txXfrm>
    </dsp:sp>
    <dsp:sp modelId="{EBE9528A-E2AC-4459-B8F3-AF1301E706F6}">
      <dsp:nvSpPr>
        <dsp:cNvPr id="0" name=""/>
        <dsp:cNvSpPr/>
      </dsp:nvSpPr>
      <dsp:spPr>
        <a:xfrm>
          <a:off x="63652" y="495138"/>
          <a:ext cx="515379" cy="515379"/>
        </a:xfrm>
        <a:prstGeom prst="ellipse">
          <a:avLst/>
        </a:prstGeom>
        <a:solidFill>
          <a:schemeClr val="accent4">
            <a:alpha val="50000"/>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altLang="zh-CN" sz="600" kern="1200" smtClean="0">
              <a:latin typeface="Times New Roman" pitchFamily="18" charset="0"/>
              <a:ea typeface="微软雅黑" pitchFamily="34" charset="-122"/>
              <a:cs typeface="Times New Roman" pitchFamily="18" charset="0"/>
            </a:rPr>
            <a:t>OpenStack</a:t>
          </a:r>
          <a:endParaRPr lang="zh-CN" altLang="en-US" sz="600" kern="1200" dirty="0">
            <a:latin typeface="Times New Roman" pitchFamily="18" charset="0"/>
            <a:ea typeface="微软雅黑" pitchFamily="34" charset="-122"/>
            <a:cs typeface="Times New Roman" pitchFamily="18" charset="0"/>
          </a:endParaRPr>
        </a:p>
      </dsp:txBody>
      <dsp:txXfrm>
        <a:off x="63652" y="495138"/>
        <a:ext cx="515379" cy="51537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E52F44-9070-4ADA-B51C-A0D252E3CF4C}" type="datetimeFigureOut">
              <a:rPr lang="zh-CN" altLang="en-US" smtClean="0"/>
              <a:pPr/>
              <a:t>2018/6/6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69BA24-01DB-484C-B7F0-6B4CFF9FA00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在此演示实验</a:t>
            </a:r>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pPr/>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pPr/>
              <a:t>19</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除了这些，系统性能非常重要，是否能够支撑高并发。</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21</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补充缺失的语句、函数。</a:t>
            </a:r>
            <a:endParaRPr lang="en-US" altLang="zh-CN" dirty="0" smtClean="0"/>
          </a:p>
          <a:p>
            <a:r>
              <a:rPr lang="zh-CN" altLang="en-US" dirty="0" smtClean="0"/>
              <a:t>可以插入调试打印语句，以打印的数据作为正确性评判依据。类似集成开发环境中的断点调试。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24</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类似单元测试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25</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补充缺失的语句、函数。</a:t>
            </a:r>
            <a:endParaRPr lang="en-US" altLang="zh-CN" dirty="0" smtClean="0"/>
          </a:p>
          <a:p>
            <a:r>
              <a:rPr lang="zh-CN" altLang="en-US" dirty="0" smtClean="0"/>
              <a:t>可以插入调试打印语句，以打印的数据作为正确性评判依据。类似集成开发环境中的断点调试。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26</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27</a:t>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不仅仅是对错，帮助学生全面认知程序的内涵，树立软件工程思维，引导学生写出高质量的程序</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28</a:t>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浮点数输出</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29</a:t>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支持多源文件打包上传</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30</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学生有集中上机的特点，排队评判的体验非常不好</a:t>
            </a:r>
            <a:endParaRPr lang="en-US" altLang="zh-CN" dirty="0" smtClean="0"/>
          </a:p>
          <a:p>
            <a:r>
              <a:rPr lang="en-US" altLang="zh-CN" dirty="0" smtClean="0"/>
              <a:t>		</a:t>
            </a:r>
          </a:p>
          <a:p>
            <a:r>
              <a:rPr lang="en-US" altLang="zh-CN" dirty="0" smtClean="0"/>
              <a:t>2.</a:t>
            </a:r>
            <a:r>
              <a:rPr lang="zh-CN" altLang="en-US" dirty="0" smtClean="0"/>
              <a:t>学生程序中存在死循环等问题时，重复提交，排队时间会非常长</a:t>
            </a:r>
            <a:endParaRPr lang="en-US" altLang="zh-CN" dirty="0" smtClean="0"/>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上机时间结束了，还不知道自己的提交程序的评判结果？</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考试完毕，判分结果还没出来？</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31</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目前用户体验最好、最具深度的教学辅助平台</a:t>
            </a:r>
            <a:endParaRPr lang="en-US" altLang="zh-CN" dirty="0" smtClean="0"/>
          </a:p>
          <a:p>
            <a:r>
              <a:rPr lang="en-US" altLang="zh-CN" dirty="0" smtClean="0"/>
              <a:t>1.</a:t>
            </a:r>
            <a:r>
              <a:rPr lang="zh-CN" altLang="en-US" dirty="0" smtClean="0"/>
              <a:t>方便运维管理</a:t>
            </a:r>
            <a:endParaRPr lang="en-US" altLang="zh-CN" dirty="0" smtClean="0"/>
          </a:p>
          <a:p>
            <a:r>
              <a:rPr lang="en-US" altLang="zh-CN" dirty="0" smtClean="0"/>
              <a:t>2.</a:t>
            </a:r>
            <a:r>
              <a:rPr lang="zh-CN" altLang="en-US" dirty="0" smtClean="0"/>
              <a:t>完善的课程管理，成绩管理，导入导出，试卷存档等</a:t>
            </a:r>
            <a:endParaRPr lang="en-US" altLang="zh-CN" dirty="0" smtClean="0"/>
          </a:p>
          <a:p>
            <a:r>
              <a:rPr lang="en-US" altLang="zh-CN" dirty="0" smtClean="0"/>
              <a:t>3.</a:t>
            </a:r>
            <a:r>
              <a:rPr lang="zh-CN" altLang="en-US" dirty="0" smtClean="0"/>
              <a:t>第一个支撑并行程序自动评判的系统</a:t>
            </a:r>
            <a:endParaRPr lang="en-US" altLang="zh-CN" dirty="0" smtClean="0"/>
          </a:p>
          <a:p>
            <a:r>
              <a:rPr lang="en-US" altLang="zh-CN" dirty="0" smtClean="0"/>
              <a:t>4.</a:t>
            </a:r>
            <a:r>
              <a:rPr lang="zh-CN" altLang="en-US" dirty="0" smtClean="0"/>
              <a:t>真正的程序设计类评判平台：串行、并行、数据结构与算法的全面支持</a:t>
            </a:r>
            <a:endParaRPr lang="en-US" altLang="zh-CN" dirty="0" smtClean="0"/>
          </a:p>
          <a:p>
            <a:endParaRPr lang="en-US" altLang="zh-CN" dirty="0" smtClean="0"/>
          </a:p>
          <a:p>
            <a:r>
              <a:rPr lang="en-US" altLang="zh-CN" dirty="0" smtClean="0"/>
              <a:t>3.</a:t>
            </a:r>
            <a:r>
              <a:rPr lang="zh-CN" altLang="en-US" dirty="0" smtClean="0"/>
              <a:t>程序自动评判：串行、并行</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pPr/>
              <a:t>7</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32</a:t>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基于源代码级的相似比较的问题：插入冗余代码段即可避开</a:t>
            </a:r>
            <a:endParaRPr lang="en-US" altLang="zh-CN" dirty="0" smtClean="0"/>
          </a:p>
          <a:p>
            <a:r>
              <a:rPr lang="zh-CN" altLang="en-US" dirty="0" smtClean="0"/>
              <a:t>防抄袭的杀手锏</a:t>
            </a:r>
            <a:endParaRPr lang="en-US" altLang="zh-CN" dirty="0" smtClean="0"/>
          </a:p>
          <a:p>
            <a:r>
              <a:rPr lang="en-US" altLang="zh-CN" dirty="0" smtClean="0"/>
              <a:t>	</a:t>
            </a:r>
            <a:r>
              <a:rPr lang="zh-CN" altLang="en-US" dirty="0" smtClean="0"/>
              <a:t>如果联网，如果两个人抄袭了同一份代码？</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33</a:t>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补充缺失的语句、函数。</a:t>
            </a:r>
            <a:endParaRPr lang="en-US" altLang="zh-CN" dirty="0" smtClean="0"/>
          </a:p>
          <a:p>
            <a:r>
              <a:rPr lang="zh-CN" altLang="en-US" dirty="0" smtClean="0"/>
              <a:t>可以插入调试打印语句，以打印的数据作为正确性评判依据。类似集成开发环境中的断点调试。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37</a:t>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拼写检查示例</a:t>
            </a:r>
            <a:endParaRPr lang="en-US" altLang="zh-CN" dirty="0" smtClean="0"/>
          </a:p>
          <a:p>
            <a:r>
              <a:rPr lang="en-US" altLang="zh-CN" dirty="0" smtClean="0"/>
              <a:t>1.</a:t>
            </a:r>
            <a:r>
              <a:rPr lang="zh-CN" altLang="en-US" dirty="0" smtClean="0"/>
              <a:t>输入：文档，字典文件</a:t>
            </a:r>
            <a:endParaRPr lang="en-US" altLang="zh-CN" dirty="0" smtClean="0"/>
          </a:p>
          <a:p>
            <a:r>
              <a:rPr lang="en-US" altLang="zh-CN" dirty="0" smtClean="0"/>
              <a:t>2.</a:t>
            </a:r>
            <a:r>
              <a:rPr lang="zh-CN" altLang="en-US" dirty="0" smtClean="0"/>
              <a:t>输出：文件</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38</a:t>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拼写检查示例</a:t>
            </a:r>
            <a:endParaRPr lang="en-US" altLang="zh-CN" dirty="0" smtClean="0"/>
          </a:p>
          <a:p>
            <a:r>
              <a:rPr lang="en-US" altLang="zh-CN" dirty="0" smtClean="0"/>
              <a:t>1.</a:t>
            </a:r>
            <a:r>
              <a:rPr lang="zh-CN" altLang="en-US" dirty="0" smtClean="0"/>
              <a:t>输入：文档，字典文件</a:t>
            </a:r>
            <a:endParaRPr lang="en-US" altLang="zh-CN" dirty="0" smtClean="0"/>
          </a:p>
          <a:p>
            <a:r>
              <a:rPr lang="en-US" altLang="zh-CN" dirty="0" smtClean="0"/>
              <a:t>2.</a:t>
            </a:r>
            <a:r>
              <a:rPr lang="zh-CN" altLang="en-US" dirty="0" smtClean="0"/>
              <a:t>输出：文件</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39</a:t>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主要用于数据结构课程，让学生体验算法的魅力。</a:t>
            </a:r>
            <a:endParaRPr lang="en-US" altLang="zh-CN" dirty="0" smtClean="0"/>
          </a:p>
          <a:p>
            <a:r>
              <a:rPr lang="en-US" altLang="zh-CN" dirty="0" smtClean="0"/>
              <a:t>2. </a:t>
            </a:r>
            <a:r>
              <a:rPr lang="zh-CN" altLang="en-US" dirty="0" smtClean="0"/>
              <a:t>计算机体系结构类课程，也可以使用，深入理解</a:t>
            </a:r>
            <a:r>
              <a:rPr lang="en-US" altLang="zh-CN" dirty="0" smtClean="0"/>
              <a:t>CPU</a:t>
            </a:r>
            <a:r>
              <a:rPr lang="zh-CN" altLang="en-US" dirty="0" smtClean="0"/>
              <a:t>的微架构。参考</a:t>
            </a:r>
            <a:r>
              <a:rPr lang="en-US" altLang="zh-CN" dirty="0" smtClean="0"/>
              <a:t>《</a:t>
            </a:r>
            <a:r>
              <a:rPr lang="zh-CN" altLang="en-US" dirty="0" smtClean="0"/>
              <a:t>深入理解计算机系统</a:t>
            </a:r>
            <a:r>
              <a:rPr lang="en-US" altLang="zh-CN" dirty="0" smtClean="0"/>
              <a:t>》</a:t>
            </a:r>
            <a:r>
              <a:rPr lang="zh-CN" altLang="en-US" dirty="0" smtClean="0"/>
              <a:t>，利用</a:t>
            </a:r>
            <a:r>
              <a:rPr lang="en-US" altLang="zh-CN" dirty="0" smtClean="0"/>
              <a:t>cache</a:t>
            </a:r>
            <a:r>
              <a:rPr lang="zh-CN" altLang="en-US" dirty="0" smtClean="0"/>
              <a:t>、指令多级流水、分支预测等优化程序。</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40</a:t>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228600" indent="-228600">
              <a:buAutoNum type="arabicPeriod"/>
            </a:pPr>
            <a:r>
              <a:rPr lang="zh-CN" altLang="en-US" dirty="0" smtClean="0"/>
              <a:t>排行榜作为得分依据，只有分数才会督促学生重视性能。</a:t>
            </a:r>
            <a:endParaRPr lang="en-US" altLang="zh-CN" dirty="0" smtClean="0"/>
          </a:p>
          <a:p>
            <a:pPr marL="228600" indent="-228600">
              <a:buAutoNum type="arabicPeriod"/>
            </a:pPr>
            <a:r>
              <a:rPr lang="zh-CN" altLang="en-US" dirty="0" smtClean="0"/>
              <a:t>促进学生竞争意识，不断尝试各种数据结构和算法优化自己的程序</a:t>
            </a:r>
            <a:endParaRPr lang="en-US" altLang="zh-CN" dirty="0" smtClean="0"/>
          </a:p>
          <a:p>
            <a:pPr marL="228600" indent="-228600">
              <a:buAutoNum type="arabicPeriod"/>
            </a:pPr>
            <a:endParaRPr lang="en-US" altLang="zh-CN" dirty="0" smtClean="0"/>
          </a:p>
          <a:p>
            <a:pPr fontAlgn="base"/>
            <a:r>
              <a:rPr lang="zh-CN" altLang="en-US" sz="1200" b="1" i="0" kern="1200" dirty="0" smtClean="0">
                <a:solidFill>
                  <a:schemeClr val="tx1"/>
                </a:solidFill>
                <a:latin typeface="+mn-lt"/>
                <a:ea typeface="+mn-ea"/>
                <a:cs typeface="+mn-cs"/>
              </a:rPr>
              <a:t>解决问题的能力</a:t>
            </a:r>
            <a:endParaRPr lang="zh-CN" altLang="en-US" sz="1200" b="0" i="0" kern="1200" dirty="0" smtClean="0">
              <a:solidFill>
                <a:schemeClr val="tx1"/>
              </a:solidFill>
              <a:latin typeface="+mn-lt"/>
              <a:ea typeface="+mn-ea"/>
              <a:cs typeface="+mn-cs"/>
            </a:endParaRPr>
          </a:p>
          <a:p>
            <a:pPr fontAlgn="base"/>
            <a:r>
              <a:rPr lang="zh-CN" altLang="en-US" sz="1200" b="0" i="0" kern="1200" dirty="0" smtClean="0">
                <a:solidFill>
                  <a:schemeClr val="tx1"/>
                </a:solidFill>
                <a:latin typeface="+mn-lt"/>
                <a:ea typeface="+mn-ea"/>
                <a:cs typeface="+mn-cs"/>
              </a:rPr>
              <a:t>毕业生要了解如何运用自己学到的知识来解决实际问题，而不仅仅是编写代码或搬动比特位。他们应该能够对一个系统的功能、实用性、性能等方面做出定量和定性的评估，并能设计和改善此系统。他们应该认识到，对一个给定的问题可能有多种解决方案，做出合理的选择并不是一个纯粹的技术问题，因为这些解决方案将对人们的生活产生真正的影响。毕业生也应该能够把自己的解决方案向别人做清晰的表述，解释一个解决方案为什么能解决给定的问题、是怎样解决了这个问题以及是在什么假设下解决这个问题的。</a:t>
            </a:r>
          </a:p>
          <a:p>
            <a:pPr marL="228600" indent="-228600">
              <a:buAutoNum type="arabicPeriod"/>
            </a:pP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41</a:t>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228600" indent="-228600">
              <a:buAutoNum type="arabicPeriod"/>
            </a:pPr>
            <a:r>
              <a:rPr lang="zh-CN" altLang="en-US" dirty="0" smtClean="0"/>
              <a:t>排行榜作为得分依据，只有分数才会督促学生重视性能。</a:t>
            </a:r>
            <a:endParaRPr lang="en-US" altLang="zh-CN" dirty="0" smtClean="0"/>
          </a:p>
          <a:p>
            <a:pPr marL="228600" indent="-228600">
              <a:buAutoNum type="arabicPeriod"/>
            </a:pPr>
            <a:r>
              <a:rPr lang="zh-CN" altLang="en-US" dirty="0" smtClean="0"/>
              <a:t>促进学生竞争意识，不断尝试各种数据结构和算法优化自己的程序</a:t>
            </a:r>
            <a:endParaRPr lang="en-US" altLang="zh-CN" dirty="0" smtClean="0"/>
          </a:p>
          <a:p>
            <a:pPr marL="228600" indent="-228600">
              <a:buAutoNum type="arabicPeriod"/>
            </a:pPr>
            <a:endParaRPr lang="en-US" altLang="zh-CN" dirty="0" smtClean="0"/>
          </a:p>
          <a:p>
            <a:pPr fontAlgn="base"/>
            <a:r>
              <a:rPr lang="zh-CN" altLang="en-US" sz="1200" b="1" i="0" kern="1200" dirty="0" smtClean="0">
                <a:solidFill>
                  <a:schemeClr val="tx1"/>
                </a:solidFill>
                <a:latin typeface="+mn-lt"/>
                <a:ea typeface="+mn-ea"/>
                <a:cs typeface="+mn-cs"/>
              </a:rPr>
              <a:t>解决问题的能力</a:t>
            </a:r>
            <a:endParaRPr lang="zh-CN" altLang="en-US" sz="1200" b="0" i="0" kern="1200" dirty="0" smtClean="0">
              <a:solidFill>
                <a:schemeClr val="tx1"/>
              </a:solidFill>
              <a:latin typeface="+mn-lt"/>
              <a:ea typeface="+mn-ea"/>
              <a:cs typeface="+mn-cs"/>
            </a:endParaRPr>
          </a:p>
          <a:p>
            <a:pPr fontAlgn="base"/>
            <a:r>
              <a:rPr lang="zh-CN" altLang="en-US" sz="1200" b="0" i="0" kern="1200" dirty="0" smtClean="0">
                <a:solidFill>
                  <a:schemeClr val="tx1"/>
                </a:solidFill>
                <a:latin typeface="+mn-lt"/>
                <a:ea typeface="+mn-ea"/>
                <a:cs typeface="+mn-cs"/>
              </a:rPr>
              <a:t>毕业生要了解如何运用自己学到的知识来解决实际问题，而不仅仅是编写代码或搬动比特位。他们应该能够对一个系统的功能、实用性、性能等方面做出定量和定性的评估，并能设计和改善此系统。他们应该认识到，对一个给定的问题可能有多种解决方案，做出合理的选择并不是一个纯粹的技术问题，因为这些解决方案将对人们的生活产生真正的影响。毕业生也应该能够把自己的解决方案向别人做清晰的表述，解释一个解决方案为什么能解决给定的问题、是怎样解决了这个问题以及是在什么假设下解决这个问题的。</a:t>
            </a:r>
          </a:p>
          <a:p>
            <a:pPr marL="228600" indent="-228600">
              <a:buAutoNum type="arabicPeriod"/>
            </a:pP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42</a:t>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并行程序评测背后需要集群或者多核服务器支持</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48</a:t>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49</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根据用户需求的持续的改进，让系统具备很好的用户体验和口碑</a:t>
            </a:r>
            <a:endParaRPr lang="en-US" altLang="zh-CN" dirty="0" smtClean="0"/>
          </a:p>
          <a:p>
            <a:r>
              <a:rPr lang="zh-CN" altLang="en-US" dirty="0" smtClean="0"/>
              <a:t>无法言喻的特质</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8</a:t>
            </a:fld>
            <a:endParaRPr lang="zh-CN" alt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50</a:t>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52</a:t>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61</a:t>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62</a:t>
            </a:fld>
            <a:endParaRPr lang="zh-CN"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63</a:t>
            </a:fld>
            <a:endParaRPr lang="zh-CN"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64</a:t>
            </a:fld>
            <a:endParaRPr lang="zh-CN" alt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66</a:t>
            </a:fld>
            <a:endParaRPr lang="zh-CN" alt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67</a:t>
            </a:fld>
            <a:endParaRPr lang="zh-CN" alt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68</a:t>
            </a:fld>
            <a:endParaRPr lang="zh-CN" alt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70</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补充缺失的语句、函数。</a:t>
            </a:r>
            <a:endParaRPr lang="en-US" altLang="zh-CN" dirty="0" smtClean="0"/>
          </a:p>
          <a:p>
            <a:r>
              <a:rPr lang="zh-CN" altLang="en-US" dirty="0" smtClean="0"/>
              <a:t>可以插入调试打印语句，以打印的数据作为正确性评判依据。类似集成开发环境中的断点调试。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13</a:t>
            </a:fld>
            <a:endParaRPr lang="zh-CN" alt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74</a:t>
            </a:fld>
            <a:endParaRPr lang="zh-CN" alt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76</a:t>
            </a:fld>
            <a:endParaRPr lang="zh-CN" alt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坑：</a:t>
            </a:r>
            <a:endParaRPr lang="en-US" altLang="zh-CN" dirty="0" smtClean="0"/>
          </a:p>
          <a:p>
            <a:pPr marL="228600" indent="-228600">
              <a:buAutoNum type="arabicPeriod"/>
            </a:pPr>
            <a:r>
              <a:rPr lang="zh-CN" altLang="en-US" dirty="0" smtClean="0"/>
              <a:t>平时做作业还可以，考试崩溃</a:t>
            </a:r>
            <a:endParaRPr lang="en-US" altLang="zh-CN" dirty="0" smtClean="0"/>
          </a:p>
          <a:p>
            <a:pPr marL="228600" indent="-228600">
              <a:buAutoNum type="arabicPeriod"/>
            </a:pPr>
            <a:r>
              <a:rPr lang="zh-CN" altLang="en-US" dirty="0" smtClean="0"/>
              <a:t>使用两年之后，系统巨慢无比</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78</a:t>
            </a:fld>
            <a:endParaRPr lang="zh-CN" alt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dirty="0" smtClean="0"/>
              <a:t>一个没有经过长时间使用验证，以及专门的高水平安全测试的系统</a:t>
            </a:r>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79</a:t>
            </a:fld>
            <a:endParaRPr lang="zh-CN" alt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安装在校园网或者局域网内，不用在线模式，主要是考试的特殊性：</a:t>
            </a:r>
            <a:endParaRPr lang="en-US" altLang="zh-CN" dirty="0" smtClean="0"/>
          </a:p>
          <a:p>
            <a:pPr marL="228600" indent="-228600">
              <a:buAutoNum type="arabicPeriod"/>
            </a:pPr>
            <a:r>
              <a:rPr lang="zh-CN" altLang="en-US" baseline="0" dirty="0" smtClean="0"/>
              <a:t>考试期间的互联网访问没有保障</a:t>
            </a:r>
            <a:endParaRPr lang="en-US" altLang="zh-CN" baseline="0" dirty="0" smtClean="0"/>
          </a:p>
          <a:p>
            <a:pPr marL="228600" indent="-228600">
              <a:buAutoNum type="arabicPeriod"/>
            </a:pPr>
            <a:r>
              <a:rPr lang="zh-CN" altLang="en-US" baseline="0" dirty="0" smtClean="0"/>
              <a:t>集中提交时，互联网出口带宽没有保障</a:t>
            </a:r>
            <a:endParaRPr lang="en-US" altLang="zh-CN" dirty="0" smtClean="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80</a:t>
            </a:fld>
            <a:endParaRPr lang="zh-CN" alt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228600" indent="-228600">
              <a:buAutoNum type="arabicPeriod"/>
            </a:pPr>
            <a:r>
              <a:rPr lang="zh-CN" altLang="en-US" dirty="0" smtClean="0"/>
              <a:t>运维工具 简化数据备份复杂性</a:t>
            </a:r>
            <a:endParaRPr lang="en-US" altLang="zh-CN" dirty="0" smtClean="0"/>
          </a:p>
          <a:p>
            <a:pPr marL="228600" indent="-228600">
              <a:buAutoNum type="arabicPeriod"/>
            </a:pPr>
            <a:r>
              <a:rPr lang="zh-CN" altLang="en-US" dirty="0" smtClean="0"/>
              <a:t>即使是服务器，出现故障后，立即恢复系统。</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81</a:t>
            </a:fld>
            <a:endParaRPr lang="zh-CN" alt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82</a:t>
            </a:fld>
            <a:endParaRPr lang="zh-CN" alt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83</a:t>
            </a:fld>
            <a:endParaRPr lang="zh-CN" alt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在此演示实验</a:t>
            </a:r>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pPr/>
              <a:t>84</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228600" indent="-228600">
              <a:buAutoNum type="arabicPeriod"/>
            </a:pPr>
            <a:r>
              <a:rPr lang="zh-CN" altLang="en-US" dirty="0" smtClean="0"/>
              <a:t>教学目标必须可量化、可以落实</a:t>
            </a:r>
            <a:endParaRPr lang="en-US" altLang="zh-CN" dirty="0" smtClean="0"/>
          </a:p>
          <a:p>
            <a:pPr marL="228600" indent="-228600">
              <a:buAutoNum type="arabicPeriod"/>
            </a:pPr>
            <a:r>
              <a:rPr lang="zh-CN" altLang="en-US" dirty="0" smtClean="0"/>
              <a:t>工程问题就要用工程方法解决</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87</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补充缺失的语句、函数。</a:t>
            </a:r>
            <a:endParaRPr lang="en-US" altLang="zh-CN" dirty="0" smtClean="0"/>
          </a:p>
          <a:p>
            <a:r>
              <a:rPr lang="zh-CN" altLang="en-US" dirty="0" smtClean="0"/>
              <a:t>可以插入调试打印语句，以打印的数据作为正确性评判依据。类似集成开发环境中的断点调试。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14</a:t>
            </a:fld>
            <a:endParaRPr lang="zh-CN" alt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如果在线考试，必须保证系统稳定、安全、性能（大并发情况时的流畅性）；</a:t>
            </a:r>
            <a:endParaRPr lang="en-US" altLang="zh-CN" dirty="0" smtClean="0"/>
          </a:p>
          <a:p>
            <a:r>
              <a:rPr lang="en-US" altLang="zh-CN" dirty="0" smtClean="0"/>
              <a:t>2.</a:t>
            </a:r>
            <a:r>
              <a:rPr lang="zh-CN" altLang="en-US" dirty="0" smtClean="0"/>
              <a:t>历史数据的可靠性：题库（教师辛苦的结晶）、极具价值的历史数据</a:t>
            </a:r>
            <a:r>
              <a:rPr lang="en-US" altLang="zh-CN" dirty="0" smtClean="0"/>
              <a:t>-&gt;</a:t>
            </a:r>
            <a:r>
              <a:rPr lang="zh-CN" altLang="en-US" dirty="0" smtClean="0"/>
              <a:t>大数据挖掘。</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88</a:t>
            </a:fld>
            <a:endParaRPr lang="zh-CN" alt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89</a:t>
            </a:fld>
            <a:endParaRPr lang="zh-CN" alt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90</a:t>
            </a:fld>
            <a:endParaRPr lang="zh-CN" alt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题目有很大的区分度</a:t>
            </a:r>
            <a:endParaRPr lang="en-US" altLang="zh-CN" dirty="0" smtClean="0"/>
          </a:p>
          <a:p>
            <a:r>
              <a:rPr lang="en-US" altLang="zh-CN" dirty="0" smtClean="0"/>
              <a:t>2.</a:t>
            </a:r>
            <a:r>
              <a:rPr lang="zh-CN" altLang="en-US" dirty="0" smtClean="0"/>
              <a:t>一题精做：能够充分体验不同算法和数据结构的差异。</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91</a:t>
            </a:fld>
            <a:endParaRPr lang="zh-CN" alt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活学活用</a:t>
            </a:r>
            <a:endParaRPr lang="en-US" altLang="zh-CN" dirty="0" smtClean="0"/>
          </a:p>
          <a:p>
            <a:r>
              <a:rPr lang="en-US" altLang="zh-CN" dirty="0" smtClean="0"/>
              <a:t>2.</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pPr/>
              <a:t>94</a:t>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pPr/>
              <a:t>15</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pPr/>
              <a:t>16</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pPr/>
              <a:t>17</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pPr/>
              <a:t>18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60CB2192-885C-4820-B39D-D9C313571FDF}" type="datetimeFigureOut">
              <a:rPr lang="zh-CN" altLang="en-US" smtClean="0"/>
              <a:pPr/>
              <a:t>2018/6/6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 xmlns:p14="http://schemas.microsoft.com/office/powerpoint/2010/main" val="2901266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0CB2192-885C-4820-B39D-D9C313571FDF}" type="datetimeFigureOut">
              <a:rPr lang="zh-CN" altLang="en-US" smtClean="0"/>
              <a:pPr/>
              <a:t>2018/6/6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 xmlns:p14="http://schemas.microsoft.com/office/powerpoint/2010/main" val="1502506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0CB2192-885C-4820-B39D-D9C313571FDF}" type="datetimeFigureOut">
              <a:rPr lang="zh-CN" altLang="en-US" smtClean="0"/>
              <a:pPr/>
              <a:t>2018/6/6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 xmlns:p14="http://schemas.microsoft.com/office/powerpoint/2010/main" val="2227304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4"/>
            <a:ext cx="2057400" cy="273844"/>
          </a:xfrm>
        </p:spPr>
        <p:txBody>
          <a:bodyPr/>
          <a:lstStyle>
            <a:lvl1pPr>
              <a:defRPr/>
            </a:lvl1pPr>
          </a:lstStyle>
          <a:p>
            <a:fld id="{0F5406F9-9D55-43C4-BE81-7494A86FAC27}" type="datetime1">
              <a:rPr lang="zh-CN" altLang="en-US"/>
              <a:pPr/>
              <a:t>2018/6/6</a:t>
            </a:fld>
            <a:endParaRPr lang="zh-CN" altLang="en-US" sz="1400" dirty="0">
              <a:solidFill>
                <a:schemeClr val="tx1"/>
              </a:solidFill>
            </a:endParaRPr>
          </a:p>
        </p:txBody>
      </p:sp>
      <p:sp>
        <p:nvSpPr>
          <p:cNvPr id="4" name="页脚占位符 3"/>
          <p:cNvSpPr>
            <a:spLocks noGrp="1"/>
          </p:cNvSpPr>
          <p:nvPr>
            <p:ph type="ftr" sz="quarter" idx="11"/>
          </p:nvPr>
        </p:nvSpPr>
        <p:spPr>
          <a:xfrm>
            <a:off x="3028950" y="4767264"/>
            <a:ext cx="3086100" cy="273844"/>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6457950" y="4767264"/>
            <a:ext cx="2057400" cy="273844"/>
          </a:xfrm>
        </p:spPr>
        <p:txBody>
          <a:bodyPr/>
          <a:lstStyle>
            <a:lvl1pPr>
              <a:defRPr/>
            </a:lvl1pPr>
          </a:lstStyle>
          <a:p>
            <a:fld id="{EA35AA8C-CB27-4DDA-B316-A125D5FA3F42}" type="slidenum">
              <a:rPr lang="zh-CN" altLang="en-US"/>
              <a:pPr/>
              <a:t>‹#›</a:t>
            </a:fld>
            <a:endParaRPr lang="zh-CN" altLang="en-US" sz="1400" dirty="0">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0CB2192-885C-4820-B39D-D9C313571FDF}" type="datetimeFigureOut">
              <a:rPr lang="zh-CN" altLang="en-US" smtClean="0"/>
              <a:pPr/>
              <a:t>2018/6/6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 xmlns:p14="http://schemas.microsoft.com/office/powerpoint/2010/main" val="4278283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60CB2192-885C-4820-B39D-D9C313571FDF}" type="datetimeFigureOut">
              <a:rPr lang="zh-CN" altLang="en-US" smtClean="0"/>
              <a:pPr/>
              <a:t>2018/6/6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 xmlns:p14="http://schemas.microsoft.com/office/powerpoint/2010/main" val="3055881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60CB2192-885C-4820-B39D-D9C313571FDF}" type="datetimeFigureOut">
              <a:rPr lang="zh-CN" altLang="en-US" smtClean="0"/>
              <a:pPr/>
              <a:t>2018/6/6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 xmlns:p14="http://schemas.microsoft.com/office/powerpoint/2010/main" val="101235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60CB2192-885C-4820-B39D-D9C313571FDF}" type="datetimeFigureOut">
              <a:rPr lang="zh-CN" altLang="en-US" smtClean="0"/>
              <a:pPr/>
              <a:t>2018/6/6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 xmlns:p14="http://schemas.microsoft.com/office/powerpoint/2010/main" val="387461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60CB2192-885C-4820-B39D-D9C313571FDF}" type="datetimeFigureOut">
              <a:rPr lang="zh-CN" altLang="en-US" smtClean="0"/>
              <a:pPr/>
              <a:t>2018/6/6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 xmlns:p14="http://schemas.microsoft.com/office/powerpoint/2010/main" val="2181805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CB2192-885C-4820-B39D-D9C313571FDF}" type="datetimeFigureOut">
              <a:rPr lang="zh-CN" altLang="en-US" smtClean="0"/>
              <a:pPr/>
              <a:t>2018/6/6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 xmlns:p14="http://schemas.microsoft.com/office/powerpoint/2010/main" val="1258192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0CB2192-885C-4820-B39D-D9C313571FDF}" type="datetimeFigureOut">
              <a:rPr lang="zh-CN" altLang="en-US" smtClean="0"/>
              <a:pPr/>
              <a:t>2018/6/6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 xmlns:p14="http://schemas.microsoft.com/office/powerpoint/2010/main" val="2634841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0CB2192-885C-4820-B39D-D9C313571FDF}" type="datetimeFigureOut">
              <a:rPr lang="zh-CN" altLang="en-US" smtClean="0"/>
              <a:pPr/>
              <a:t>2018/6/6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C19E75E-6663-4DF6-8780-5FA1457FEFCA}" type="slidenum">
              <a:rPr lang="zh-CN" altLang="en-US" smtClean="0"/>
              <a:pPr/>
              <a:t>‹#›</a:t>
            </a:fld>
            <a:endParaRPr lang="zh-CN" altLang="en-US"/>
          </a:p>
        </p:txBody>
      </p:sp>
    </p:spTree>
    <p:extLst>
      <p:ext uri="{BB962C8B-B14F-4D97-AF65-F5344CB8AC3E}">
        <p14:creationId xmlns="" xmlns:p14="http://schemas.microsoft.com/office/powerpoint/2010/main" val="1217103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FE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0CB2192-885C-4820-B39D-D9C313571FDF}" type="datetimeFigureOut">
              <a:rPr lang="zh-CN" altLang="en-US" smtClean="0"/>
              <a:pPr/>
              <a:t>2018/6/6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C19E75E-6663-4DF6-8780-5FA1457FEFCA}" type="slidenum">
              <a:rPr lang="zh-CN" altLang="en-US" smtClean="0"/>
              <a:pPr/>
              <a:t>‹#›</a:t>
            </a:fld>
            <a:endParaRPr lang="zh-CN" altLang="en-US"/>
          </a:p>
        </p:txBody>
      </p:sp>
    </p:spTree>
    <p:extLst>
      <p:ext uri="{BB962C8B-B14F-4D97-AF65-F5344CB8AC3E}">
        <p14:creationId xmlns="" xmlns:p14="http://schemas.microsoft.com/office/powerpoint/2010/main" val="3758281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cjudge.net/" TargetMode="Externa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92.xml.rels><?xml version="1.0" encoding="UTF-8" standalone="yes"?>
<Relationships xmlns="http://schemas.openxmlformats.org/package/2006/relationships"><Relationship Id="rId3" Type="http://schemas.openxmlformats.org/officeDocument/2006/relationships/hyperlink" Target="http://history.ccf.org.cn/sites/ccf/xhdtnry.jsp?contentId=2942420881773" TargetMode="External"/><Relationship Id="rId2" Type="http://schemas.openxmlformats.org/officeDocument/2006/relationships/hyperlink" Target="https://www.zhihu.com/question/23026820/answer/24282950"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95.xml.rels><?xml version="1.0" encoding="UTF-8" standalone="yes"?>
<Relationships xmlns="http://schemas.openxmlformats.org/package/2006/relationships"><Relationship Id="rId3" Type="http://schemas.openxmlformats.org/officeDocument/2006/relationships/hyperlink" Target="http://program4.ccshu.net/" TargetMode="External"/><Relationship Id="rId2" Type="http://schemas.openxmlformats.org/officeDocument/2006/relationships/hyperlink" Target="http://judge.buaa.edu.cn/" TargetMode="Externa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hyperlink" Target="http://cg.sau.edu.c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04996" y="1279423"/>
            <a:ext cx="7621758" cy="484746"/>
          </a:xfrm>
          <a:prstGeom prst="rect">
            <a:avLst/>
          </a:prstGeom>
        </p:spPr>
        <p:txBody>
          <a:bodyPr wrap="none" lIns="68576" tIns="34289" rIns="68576" bIns="34289">
            <a:spAutoFit/>
          </a:bodyPr>
          <a:lstStyle/>
          <a:p>
            <a:r>
              <a:rPr lang="en-US" altLang="zh-CN" sz="2700" b="1" dirty="0" err="1" smtClean="0">
                <a:solidFill>
                  <a:schemeClr val="accent1">
                    <a:lumMod val="75000"/>
                  </a:schemeClr>
                </a:solidFill>
                <a:latin typeface="微软雅黑" pitchFamily="34" charset="-122"/>
                <a:ea typeface="微软雅黑" pitchFamily="34" charset="-122"/>
              </a:rPr>
              <a:t>C</a:t>
            </a:r>
            <a:r>
              <a:rPr lang="en-US" altLang="zh-CN" sz="2700" b="1" dirty="0" err="1" smtClean="0">
                <a:latin typeface="微软雅黑" pitchFamily="34" charset="-122"/>
                <a:ea typeface="微软雅黑" pitchFamily="34" charset="-122"/>
              </a:rPr>
              <a:t>ourse</a:t>
            </a:r>
            <a:r>
              <a:rPr lang="en-US" altLang="zh-CN" sz="2700" b="1" dirty="0" err="1" smtClean="0">
                <a:solidFill>
                  <a:schemeClr val="accent1">
                    <a:lumMod val="75000"/>
                  </a:schemeClr>
                </a:solidFill>
                <a:latin typeface="微软雅黑" pitchFamily="34" charset="-122"/>
                <a:ea typeface="微软雅黑" pitchFamily="34" charset="-122"/>
              </a:rPr>
              <a:t>G</a:t>
            </a:r>
            <a:r>
              <a:rPr lang="en-US" altLang="zh-CN" sz="2700" b="1" dirty="0" err="1" smtClean="0">
                <a:latin typeface="微软雅黑" pitchFamily="34" charset="-122"/>
                <a:ea typeface="微软雅黑" pitchFamily="34" charset="-122"/>
              </a:rPr>
              <a:t>rading</a:t>
            </a:r>
            <a:r>
              <a:rPr lang="en-US" altLang="zh-CN" sz="2700" b="1" dirty="0" smtClean="0">
                <a:latin typeface="微软雅黑" pitchFamily="34" charset="-122"/>
                <a:ea typeface="微软雅黑" pitchFamily="34" charset="-122"/>
              </a:rPr>
              <a:t>—</a:t>
            </a:r>
            <a:r>
              <a:rPr lang="zh-CN" altLang="en-US" sz="2700" b="1" dirty="0" smtClean="0">
                <a:latin typeface="微软雅黑" pitchFamily="34" charset="-122"/>
                <a:ea typeface="微软雅黑" pitchFamily="34" charset="-122"/>
              </a:rPr>
              <a:t>计算机专业课一体化支撑平台</a:t>
            </a:r>
            <a:endParaRPr lang="en-US" altLang="zh-CN" sz="2700" b="1" dirty="0" smtClean="0">
              <a:latin typeface="微软雅黑" pitchFamily="34" charset="-122"/>
              <a:ea typeface="微软雅黑" pitchFamily="34" charset="-122"/>
            </a:endParaRPr>
          </a:p>
        </p:txBody>
      </p:sp>
      <p:sp>
        <p:nvSpPr>
          <p:cNvPr id="6" name="TextBox 5"/>
          <p:cNvSpPr txBox="1"/>
          <p:nvPr/>
        </p:nvSpPr>
        <p:spPr>
          <a:xfrm>
            <a:off x="3127375" y="3409952"/>
            <a:ext cx="2997200" cy="1107992"/>
          </a:xfrm>
          <a:prstGeom prst="rect">
            <a:avLst/>
          </a:prstGeom>
          <a:noFill/>
        </p:spPr>
        <p:txBody>
          <a:bodyPr wrap="square" lIns="68576" tIns="34289" rIns="68576" bIns="34289" rtlCol="0">
            <a:spAutoFit/>
          </a:bodyPr>
          <a:lstStyle/>
          <a:p>
            <a:pPr algn="ctr"/>
            <a:r>
              <a:rPr lang="zh-CN" altLang="en-US" dirty="0" smtClean="0">
                <a:latin typeface="微软雅黑" pitchFamily="34" charset="-122"/>
                <a:ea typeface="微软雅黑" pitchFamily="34" charset="-122"/>
              </a:rPr>
              <a:t>赵长海</a:t>
            </a:r>
            <a:endParaRPr lang="en-US" altLang="zh-CN" dirty="0" smtClean="0">
              <a:latin typeface="微软雅黑" pitchFamily="34" charset="-122"/>
              <a:ea typeface="微软雅黑" pitchFamily="34" charset="-122"/>
            </a:endParaRPr>
          </a:p>
          <a:p>
            <a:endParaRPr lang="en-US" altLang="zh-CN" dirty="0" smtClean="0">
              <a:latin typeface="微软雅黑" pitchFamily="34" charset="-122"/>
              <a:ea typeface="微软雅黑" pitchFamily="34" charset="-122"/>
            </a:endParaRPr>
          </a:p>
          <a:p>
            <a:pPr algn="ctr"/>
            <a:r>
              <a:rPr lang="en-US" altLang="zh-CN" dirty="0" smtClean="0">
                <a:latin typeface="微软雅黑" pitchFamily="34" charset="-122"/>
                <a:ea typeface="微软雅黑" pitchFamily="34" charset="-122"/>
              </a:rPr>
              <a:t>2018 </a:t>
            </a:r>
            <a:r>
              <a:rPr lang="zh-CN" altLang="en-US" dirty="0" smtClean="0">
                <a:latin typeface="微软雅黑" pitchFamily="34" charset="-122"/>
                <a:ea typeface="微软雅黑" pitchFamily="34" charset="-122"/>
              </a:rPr>
              <a:t>年 </a:t>
            </a:r>
            <a:r>
              <a:rPr lang="en-US" altLang="zh-CN" smtClean="0">
                <a:latin typeface="微软雅黑" pitchFamily="34" charset="-122"/>
                <a:ea typeface="微软雅黑" pitchFamily="34" charset="-122"/>
              </a:rPr>
              <a:t>6 </a:t>
            </a:r>
            <a:r>
              <a:rPr lang="zh-CN" altLang="en-US" dirty="0" smtClean="0">
                <a:latin typeface="微软雅黑" pitchFamily="34" charset="-122"/>
                <a:ea typeface="微软雅黑" pitchFamily="34" charset="-122"/>
              </a:rPr>
              <a:t>月</a:t>
            </a:r>
            <a:endParaRPr lang="en-US" altLang="zh-CN" dirty="0" smtClean="0">
              <a:latin typeface="微软雅黑" pitchFamily="34" charset="-122"/>
              <a:ea typeface="微软雅黑" pitchFamily="34" charset="-122"/>
            </a:endParaRPr>
          </a:p>
          <a:p>
            <a:endParaRPr lang="en-US" altLang="zh-CN" dirty="0" smtClean="0">
              <a:latin typeface="微软雅黑" pitchFamily="34" charset="-122"/>
              <a:ea typeface="微软雅黑" pitchFamily="34" charset="-122"/>
            </a:endParaRPr>
          </a:p>
          <a:p>
            <a:pPr algn="ctr"/>
            <a:r>
              <a:rPr lang="zh-CN" altLang="en-US" b="1" dirty="0" smtClean="0">
                <a:latin typeface="微软雅黑" pitchFamily="34" charset="-122"/>
                <a:ea typeface="微软雅黑" pitchFamily="34" charset="-122"/>
                <a:cs typeface="Times New Roman" pitchFamily="18" charset="0"/>
              </a:rPr>
              <a:t>平台网址： </a:t>
            </a:r>
            <a:r>
              <a:rPr lang="en-US" altLang="zh-CN" b="1" dirty="0" smtClean="0">
                <a:latin typeface="微软雅黑" pitchFamily="34" charset="-122"/>
                <a:ea typeface="微软雅黑" pitchFamily="34" charset="-122"/>
                <a:hlinkClick r:id="rId2"/>
              </a:rPr>
              <a:t>educg.net</a:t>
            </a:r>
            <a:endParaRPr lang="zh-CN" altLang="en-US" b="1" dirty="0">
              <a:latin typeface="微软雅黑" pitchFamily="34" charset="-122"/>
              <a:ea typeface="微软雅黑" pitchFamily="34" charset="-122"/>
              <a:hlinkClick r:id="rId2"/>
            </a:endParaRPr>
          </a:p>
        </p:txBody>
      </p:sp>
      <p:pic>
        <p:nvPicPr>
          <p:cNvPr id="7" name="Picture 3" descr="D:\My Documents\项目\CourseGrading\logo\cglogo4.jpg"/>
          <p:cNvPicPr>
            <a:picLocks noChangeAspect="1" noChangeArrowheads="1"/>
          </p:cNvPicPr>
          <p:nvPr/>
        </p:nvPicPr>
        <p:blipFill>
          <a:blip r:embed="rId3" cstate="print"/>
          <a:srcRect/>
          <a:stretch>
            <a:fillRect/>
          </a:stretch>
        </p:blipFill>
        <p:spPr bwMode="auto">
          <a:xfrm>
            <a:off x="8469306" y="4486724"/>
            <a:ext cx="674694" cy="648309"/>
          </a:xfrm>
          <a:prstGeom prst="rect">
            <a:avLst/>
          </a:prstGeom>
          <a:noFill/>
        </p:spPr>
      </p:pic>
      <p:sp>
        <p:nvSpPr>
          <p:cNvPr id="9" name="矩形 8"/>
          <p:cNvSpPr/>
          <p:nvPr/>
        </p:nvSpPr>
        <p:spPr>
          <a:xfrm>
            <a:off x="1195546" y="2003323"/>
            <a:ext cx="2658412" cy="392413"/>
          </a:xfrm>
          <a:prstGeom prst="rect">
            <a:avLst/>
          </a:prstGeom>
        </p:spPr>
        <p:txBody>
          <a:bodyPr wrap="none" lIns="68576" tIns="34289" rIns="68576" bIns="34289">
            <a:spAutoFit/>
          </a:bodyPr>
          <a:lstStyle/>
          <a:p>
            <a:r>
              <a:rPr lang="zh-CN" altLang="en-US" sz="2100" b="1" dirty="0" smtClean="0">
                <a:latin typeface="微软雅黑" pitchFamily="34" charset="-122"/>
                <a:ea typeface="微软雅黑" pitchFamily="34" charset="-122"/>
              </a:rPr>
              <a:t>在线教学 </a:t>
            </a:r>
            <a:r>
              <a:rPr lang="en-US" altLang="zh-CN" sz="2100" b="1" dirty="0" smtClean="0">
                <a:latin typeface="微软雅黑" pitchFamily="34" charset="-122"/>
                <a:ea typeface="微软雅黑" pitchFamily="34" charset="-122"/>
              </a:rPr>
              <a:t>+ </a:t>
            </a:r>
            <a:r>
              <a:rPr lang="zh-CN" altLang="en-US" sz="2100" b="1" dirty="0" smtClean="0">
                <a:latin typeface="微软雅黑" pitchFamily="34" charset="-122"/>
                <a:ea typeface="微软雅黑" pitchFamily="34" charset="-122"/>
              </a:rPr>
              <a:t>在线实验</a:t>
            </a:r>
            <a:endParaRPr lang="en-US" altLang="zh-CN" sz="2100" b="1" dirty="0" smtClean="0">
              <a:latin typeface="微软雅黑" pitchFamily="34" charset="-122"/>
              <a:ea typeface="微软雅黑" pitchFamily="34" charset="-122"/>
            </a:endParaRPr>
          </a:p>
        </p:txBody>
      </p:sp>
      <p:sp>
        <p:nvSpPr>
          <p:cNvPr id="10" name="矩形 9"/>
          <p:cNvSpPr/>
          <p:nvPr/>
        </p:nvSpPr>
        <p:spPr>
          <a:xfrm>
            <a:off x="4729321" y="2012848"/>
            <a:ext cx="2658412" cy="392413"/>
          </a:xfrm>
          <a:prstGeom prst="rect">
            <a:avLst/>
          </a:prstGeom>
        </p:spPr>
        <p:txBody>
          <a:bodyPr wrap="none" lIns="68576" tIns="34289" rIns="68576" bIns="34289">
            <a:spAutoFit/>
          </a:bodyPr>
          <a:lstStyle/>
          <a:p>
            <a:r>
              <a:rPr lang="zh-CN" altLang="en-US" sz="2100" b="1" dirty="0" smtClean="0">
                <a:latin typeface="微软雅黑" pitchFamily="34" charset="-122"/>
                <a:ea typeface="微软雅黑" pitchFamily="34" charset="-122"/>
              </a:rPr>
              <a:t>软件课程 </a:t>
            </a:r>
            <a:r>
              <a:rPr lang="en-US" altLang="zh-CN" sz="2100" b="1" dirty="0" smtClean="0">
                <a:latin typeface="微软雅黑" pitchFamily="34" charset="-122"/>
                <a:ea typeface="微软雅黑" pitchFamily="34" charset="-122"/>
              </a:rPr>
              <a:t>+ </a:t>
            </a:r>
            <a:r>
              <a:rPr lang="zh-CN" altLang="en-US" sz="2100" b="1" dirty="0" smtClean="0">
                <a:latin typeface="微软雅黑" pitchFamily="34" charset="-122"/>
                <a:ea typeface="微软雅黑" pitchFamily="34" charset="-122"/>
              </a:rPr>
              <a:t>硬件课程</a:t>
            </a:r>
            <a:endParaRPr lang="en-US" altLang="zh-CN" sz="2100" b="1" dirty="0" smtClean="0">
              <a:latin typeface="微软雅黑" pitchFamily="34" charset="-122"/>
              <a:ea typeface="微软雅黑" pitchFamily="34" charset="-122"/>
            </a:endParaRPr>
          </a:p>
        </p:txBody>
      </p:sp>
      <p:pic>
        <p:nvPicPr>
          <p:cNvPr id="1029" name="Picture 5" descr="http://www.buaa.edu.cn/img/logo.png"/>
          <p:cNvPicPr>
            <a:picLocks noChangeAspect="1" noChangeArrowheads="1"/>
          </p:cNvPicPr>
          <p:nvPr/>
        </p:nvPicPr>
        <p:blipFill>
          <a:blip r:embed="rId4" cstate="print"/>
          <a:srcRect/>
          <a:stretch>
            <a:fillRect/>
          </a:stretch>
        </p:blipFill>
        <p:spPr bwMode="auto">
          <a:xfrm>
            <a:off x="3200779" y="0"/>
            <a:ext cx="2327566" cy="442566"/>
          </a:xfrm>
          <a:prstGeom prst="rect">
            <a:avLst/>
          </a:prstGeom>
          <a:solidFill>
            <a:schemeClr val="accent1"/>
          </a:solid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a:spLocks noChangeArrowheads="1"/>
          </p:cNvSpPr>
          <p:nvPr/>
        </p:nvSpPr>
        <p:spPr bwMode="auto">
          <a:xfrm>
            <a:off x="1021019" y="1458110"/>
            <a:ext cx="45781" cy="1764000"/>
          </a:xfrm>
          <a:prstGeom prst="rect">
            <a:avLst/>
          </a:prstGeom>
          <a:solidFill>
            <a:srgbClr val="D20000"/>
          </a:solidFill>
          <a:ln w="9525">
            <a:noFill/>
            <a:miter lim="800000"/>
            <a:headEnd/>
            <a:tailEnd/>
          </a:ln>
        </p:spPr>
        <p:txBody>
          <a:bodyPr lIns="68580" tIns="34290" rIns="68580" bIns="34290" anchor="ctr"/>
          <a:lstStyle/>
          <a:p>
            <a:pPr algn="ctr">
              <a:defRPr/>
            </a:pPr>
            <a:endParaRPr lang="zh-CN" altLang="en-US" kern="0"/>
          </a:p>
        </p:txBody>
      </p:sp>
      <p:sp>
        <p:nvSpPr>
          <p:cNvPr id="17" name="矩形 70"/>
          <p:cNvSpPr>
            <a:spLocks noChangeArrowheads="1"/>
          </p:cNvSpPr>
          <p:nvPr/>
        </p:nvSpPr>
        <p:spPr bwMode="auto">
          <a:xfrm>
            <a:off x="1021019" y="3722511"/>
            <a:ext cx="53579" cy="656273"/>
          </a:xfrm>
          <a:prstGeom prst="rect">
            <a:avLst/>
          </a:prstGeom>
          <a:solidFill>
            <a:srgbClr val="4B525A"/>
          </a:solidFill>
          <a:ln w="9525">
            <a:noFill/>
            <a:miter lim="800000"/>
            <a:headEnd/>
            <a:tailEnd/>
          </a:ln>
        </p:spPr>
        <p:txBody>
          <a:bodyPr lIns="68580" tIns="34290" rIns="68580" bIns="34290" anchor="ctr"/>
          <a:lstStyle/>
          <a:p>
            <a:pPr algn="ctr">
              <a:defRPr/>
            </a:pPr>
            <a:endParaRPr lang="zh-CN" altLang="en-US" kern="0"/>
          </a:p>
        </p:txBody>
      </p:sp>
      <p:grpSp>
        <p:nvGrpSpPr>
          <p:cNvPr id="2" name="Group 18"/>
          <p:cNvGrpSpPr>
            <a:grpSpLocks/>
          </p:cNvGrpSpPr>
          <p:nvPr/>
        </p:nvGrpSpPr>
        <p:grpSpPr bwMode="auto">
          <a:xfrm>
            <a:off x="1183414" y="972782"/>
            <a:ext cx="3086581" cy="2388123"/>
            <a:chOff x="-1" y="-224020"/>
            <a:chExt cx="4116310" cy="3188725"/>
          </a:xfrm>
        </p:grpSpPr>
        <p:sp>
          <p:nvSpPr>
            <p:cNvPr id="20" name="文本框 44"/>
            <p:cNvSpPr txBox="1">
              <a:spLocks noChangeArrowheads="1"/>
            </p:cNvSpPr>
            <p:nvPr/>
          </p:nvSpPr>
          <p:spPr bwMode="auto">
            <a:xfrm>
              <a:off x="0" y="-224020"/>
              <a:ext cx="2674843" cy="493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平台特色</a:t>
              </a:r>
              <a:endParaRPr lang="zh-CN" altLang="en-US" sz="1800" b="1" kern="0" dirty="0">
                <a:latin typeface="微软雅黑" pitchFamily="34" charset="-122"/>
                <a:ea typeface="微软雅黑" pitchFamily="34" charset="-122"/>
              </a:endParaRPr>
            </a:p>
          </p:txBody>
        </p:sp>
        <p:sp>
          <p:nvSpPr>
            <p:cNvPr id="21" name="文本框 14"/>
            <p:cNvSpPr txBox="1">
              <a:spLocks noChangeArrowheads="1"/>
            </p:cNvSpPr>
            <p:nvPr/>
          </p:nvSpPr>
          <p:spPr bwMode="auto">
            <a:xfrm>
              <a:off x="-1" y="252392"/>
              <a:ext cx="4116310" cy="2712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面向计算机专业的课程管理与考试平台</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程序设计</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数据结构与算法</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编程竞赛</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并行计算</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软件工程</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数据库</a:t>
              </a:r>
              <a:endParaRPr lang="zh-CN" altLang="en-US" sz="1200" dirty="0">
                <a:latin typeface="微软雅黑" panose="020B0503020204020204" pitchFamily="34" charset="-122"/>
                <a:ea typeface="微软雅黑" panose="020B0503020204020204" pitchFamily="34" charset="-122"/>
              </a:endParaRPr>
            </a:p>
          </p:txBody>
        </p:sp>
      </p:grpSp>
      <p:grpSp>
        <p:nvGrpSpPr>
          <p:cNvPr id="3" name="Group 21"/>
          <p:cNvGrpSpPr>
            <a:grpSpLocks/>
          </p:cNvGrpSpPr>
          <p:nvPr/>
        </p:nvGrpSpPr>
        <p:grpSpPr bwMode="auto">
          <a:xfrm>
            <a:off x="1183415" y="3643923"/>
            <a:ext cx="2887266" cy="842048"/>
            <a:chOff x="0" y="0"/>
            <a:chExt cx="3850501" cy="1122444"/>
          </a:xfrm>
        </p:grpSpPr>
        <p:sp>
          <p:nvSpPr>
            <p:cNvPr id="23" name="文本框 47"/>
            <p:cNvSpPr txBox="1">
              <a:spLocks noChangeArrowheads="1"/>
            </p:cNvSpPr>
            <p:nvPr/>
          </p:nvSpPr>
          <p:spPr bwMode="auto">
            <a:xfrm>
              <a:off x="0" y="0"/>
              <a:ext cx="2674843" cy="492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生态环境</a:t>
              </a:r>
              <a:endParaRPr lang="zh-CN" altLang="en-US" sz="1800" b="1" kern="0" dirty="0">
                <a:latin typeface="微软雅黑" pitchFamily="34" charset="-122"/>
                <a:ea typeface="微软雅黑" pitchFamily="34" charset="-122"/>
              </a:endParaRPr>
            </a:p>
          </p:txBody>
        </p:sp>
        <p:sp>
          <p:nvSpPr>
            <p:cNvPr id="24" name="文本框 14"/>
            <p:cNvSpPr txBox="1">
              <a:spLocks noChangeArrowheads="1"/>
            </p:cNvSpPr>
            <p:nvPr/>
          </p:nvSpPr>
          <p:spPr bwMode="auto">
            <a:xfrm>
              <a:off x="0" y="353199"/>
              <a:ext cx="3850501" cy="769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en-US" altLang="zh-CN" sz="1050" dirty="0" smtClean="0">
                  <a:latin typeface="微软雅黑" panose="020B0503020204020204" pitchFamily="34" charset="-122"/>
                  <a:ea typeface="微软雅黑" panose="020B0503020204020204" pitchFamily="34" charset="-122"/>
                </a:rPr>
                <a:t>CG</a:t>
              </a:r>
              <a:r>
                <a:rPr lang="zh-CN" altLang="en-US" sz="1050" dirty="0" smtClean="0">
                  <a:latin typeface="微软雅黑" panose="020B0503020204020204" pitchFamily="34" charset="-122"/>
                  <a:ea typeface="微软雅黑" panose="020B0503020204020204" pitchFamily="34" charset="-122"/>
                </a:rPr>
                <a:t>质量控制</a:t>
              </a:r>
              <a:endParaRPr lang="en-US" altLang="zh-CN" sz="105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rPr>
                <a:t>生态环境建设与发展方向</a:t>
              </a:r>
              <a:endParaRPr lang="zh-CN" altLang="en-US" sz="1050" dirty="0">
                <a:latin typeface="微软雅黑" panose="020B0503020204020204" pitchFamily="34" charset="-122"/>
                <a:ea typeface="微软雅黑" panose="020B0503020204020204" pitchFamily="34" charset="-122"/>
              </a:endParaRPr>
            </a:p>
          </p:txBody>
        </p:sp>
      </p:grpSp>
      <p:sp>
        <p:nvSpPr>
          <p:cNvPr id="28" name="标题 1"/>
          <p:cNvSpPr>
            <a:spLocks noGrp="1"/>
          </p:cNvSpPr>
          <p:nvPr>
            <p:ph type="title"/>
          </p:nvPr>
        </p:nvSpPr>
        <p:spPr>
          <a:xfrm>
            <a:off x="457200" y="5953"/>
            <a:ext cx="8229600" cy="857250"/>
          </a:xfrm>
        </p:spPr>
        <p:txBody>
          <a:bodyPr>
            <a:normAutofit/>
          </a:bodyPr>
          <a:lstStyle/>
          <a:p>
            <a:pPr algn="ctr"/>
            <a:r>
              <a:rPr lang="zh-CN" altLang="en-US" sz="2700" b="1" dirty="0" smtClean="0">
                <a:latin typeface="微软雅黑" pitchFamily="34" charset="-122"/>
                <a:ea typeface="微软雅黑" pitchFamily="34" charset="-122"/>
                <a:cs typeface="Calibri" pitchFamily="34" charset="0"/>
                <a:sym typeface="Calibri" pitchFamily="34" charset="0"/>
              </a:rPr>
              <a:t>汇报大纲</a:t>
            </a:r>
          </a:p>
        </p:txBody>
      </p:sp>
      <p:sp>
        <p:nvSpPr>
          <p:cNvPr id="29" name="文本框 14"/>
          <p:cNvSpPr txBox="1">
            <a:spLocks noChangeArrowheads="1"/>
          </p:cNvSpPr>
          <p:nvPr/>
        </p:nvSpPr>
        <p:spPr bwMode="auto">
          <a:xfrm>
            <a:off x="4632688" y="1305811"/>
            <a:ext cx="3086581"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startAt="8"/>
              <a:defRPr/>
            </a:pPr>
            <a:r>
              <a:rPr lang="zh-CN" altLang="en-US" sz="1200" dirty="0" smtClean="0">
                <a:latin typeface="微软雅黑" panose="020B0503020204020204" pitchFamily="34" charset="-122"/>
                <a:ea typeface="微软雅黑" panose="020B0503020204020204" pitchFamily="34" charset="-122"/>
              </a:rPr>
              <a:t>在线实验类</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Arial" pitchFamily="34" charset="0"/>
              <a:buChar char="•"/>
              <a:defRPr/>
            </a:pPr>
            <a:r>
              <a:rPr lang="zh-CN" altLang="en-US" sz="1200" dirty="0" smtClean="0">
                <a:latin typeface="微软雅黑" panose="020B0503020204020204" pitchFamily="34" charset="-122"/>
                <a:ea typeface="微软雅黑" panose="020B0503020204020204" pitchFamily="34" charset="-122"/>
              </a:rPr>
              <a:t>操作系统实验</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Arial" pitchFamily="34" charset="0"/>
              <a:buChar char="•"/>
              <a:defRPr/>
            </a:pPr>
            <a:r>
              <a:rPr lang="zh-CN" altLang="en-US" sz="1200" dirty="0" smtClean="0">
                <a:latin typeface="微软雅黑" panose="020B0503020204020204" pitchFamily="34" charset="-122"/>
                <a:ea typeface="微软雅黑" panose="020B0503020204020204" pitchFamily="34" charset="-122"/>
              </a:rPr>
              <a:t>大数据实验</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Arial" pitchFamily="34" charset="0"/>
              <a:buChar char="•"/>
              <a:defRPr/>
            </a:pPr>
            <a:r>
              <a:rPr lang="zh-CN" altLang="en-US" sz="1200" dirty="0" smtClean="0">
                <a:latin typeface="微软雅黑" panose="020B0503020204020204" pitchFamily="34" charset="-122"/>
                <a:ea typeface="微软雅黑" panose="020B0503020204020204" pitchFamily="34" charset="-122"/>
              </a:rPr>
              <a:t>人工智能实验</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Arial" pitchFamily="34" charset="0"/>
              <a:buChar char="•"/>
              <a:defRPr/>
            </a:pPr>
            <a:r>
              <a:rPr lang="en-US" altLang="zh-CN" sz="1200" dirty="0" smtClean="0">
                <a:latin typeface="微软雅黑" panose="020B0503020204020204" pitchFamily="34" charset="-122"/>
                <a:ea typeface="微软雅黑" panose="020B0503020204020204" pitchFamily="34" charset="-122"/>
              </a:rPr>
              <a:t>FPGA</a:t>
            </a:r>
            <a:r>
              <a:rPr lang="zh-CN" altLang="en-US" sz="1200" dirty="0" smtClean="0">
                <a:latin typeface="微软雅黑" panose="020B0503020204020204" pitchFamily="34" charset="-122"/>
                <a:ea typeface="微软雅黑" panose="020B0503020204020204" pitchFamily="34" charset="-122"/>
              </a:rPr>
              <a:t>实验</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Arial" pitchFamily="34" charset="0"/>
              <a:buChar char="•"/>
              <a:defRPr/>
            </a:pPr>
            <a:endParaRPr lang="zh-CN" altLang="en-US" sz="1200" dirty="0">
              <a:latin typeface="微软雅黑" panose="020B0503020204020204" pitchFamily="34" charset="-122"/>
              <a:ea typeface="微软雅黑" panose="020B0503020204020204" pitchFamily="34" charset="-122"/>
            </a:endParaRPr>
          </a:p>
        </p:txBody>
      </p:sp>
      <p:sp>
        <p:nvSpPr>
          <p:cNvPr id="18" name="矩形 70"/>
          <p:cNvSpPr>
            <a:spLocks noChangeArrowheads="1"/>
          </p:cNvSpPr>
          <p:nvPr/>
        </p:nvSpPr>
        <p:spPr bwMode="auto">
          <a:xfrm>
            <a:off x="4710699" y="3714486"/>
            <a:ext cx="53579" cy="656273"/>
          </a:xfrm>
          <a:prstGeom prst="rect">
            <a:avLst/>
          </a:prstGeom>
          <a:solidFill>
            <a:srgbClr val="4B525A"/>
          </a:solidFill>
          <a:ln w="9525">
            <a:noFill/>
            <a:miter lim="800000"/>
            <a:headEnd/>
            <a:tailEnd/>
          </a:ln>
        </p:spPr>
        <p:txBody>
          <a:bodyPr lIns="68580" tIns="34290" rIns="68580" bIns="34290" anchor="ctr"/>
          <a:lstStyle/>
          <a:p>
            <a:pPr algn="ctr">
              <a:defRPr/>
            </a:pPr>
            <a:endParaRPr lang="zh-CN" altLang="en-US" kern="0"/>
          </a:p>
        </p:txBody>
      </p:sp>
      <p:grpSp>
        <p:nvGrpSpPr>
          <p:cNvPr id="19" name="Group 21"/>
          <p:cNvGrpSpPr>
            <a:grpSpLocks/>
          </p:cNvGrpSpPr>
          <p:nvPr/>
        </p:nvGrpSpPr>
        <p:grpSpPr bwMode="auto">
          <a:xfrm>
            <a:off x="4873095" y="3635898"/>
            <a:ext cx="2887266" cy="842048"/>
            <a:chOff x="0" y="0"/>
            <a:chExt cx="3850501" cy="1122443"/>
          </a:xfrm>
        </p:grpSpPr>
        <p:sp>
          <p:nvSpPr>
            <p:cNvPr id="26" name="文本框 47"/>
            <p:cNvSpPr txBox="1">
              <a:spLocks noChangeArrowheads="1"/>
            </p:cNvSpPr>
            <p:nvPr/>
          </p:nvSpPr>
          <p:spPr bwMode="auto">
            <a:xfrm>
              <a:off x="0" y="0"/>
              <a:ext cx="2674843" cy="492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北航</a:t>
              </a:r>
              <a:endParaRPr lang="zh-CN" altLang="en-US" sz="1800" b="1" kern="0" dirty="0">
                <a:latin typeface="微软雅黑" pitchFamily="34" charset="-122"/>
                <a:ea typeface="微软雅黑" pitchFamily="34" charset="-122"/>
              </a:endParaRPr>
            </a:p>
          </p:txBody>
        </p:sp>
        <p:sp>
          <p:nvSpPr>
            <p:cNvPr id="27" name="文本框 14"/>
            <p:cNvSpPr txBox="1">
              <a:spLocks noChangeArrowheads="1"/>
            </p:cNvSpPr>
            <p:nvPr/>
          </p:nvSpPr>
          <p:spPr bwMode="auto">
            <a:xfrm>
              <a:off x="0" y="353199"/>
              <a:ext cx="3850501" cy="769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rPr>
                <a:t>程序设计</a:t>
              </a:r>
              <a:endParaRPr lang="en-US" altLang="zh-CN" sz="105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rPr>
                <a:t>在线实验</a:t>
              </a:r>
              <a:endParaRPr lang="zh-CN" altLang="en-US" sz="1050" dirty="0">
                <a:latin typeface="微软雅黑" panose="020B0503020204020204" pitchFamily="34" charset="-122"/>
                <a:ea typeface="微软雅黑" panose="020B0503020204020204" pitchFamily="34" charset="-122"/>
              </a:endParaRPr>
            </a:p>
          </p:txBody>
        </p:sp>
      </p:grpSp>
    </p:spTree>
    <p:extLst>
      <p:ext uri="{BB962C8B-B14F-4D97-AF65-F5344CB8AC3E}">
        <p14:creationId xmlns="" xmlns:p14="http://schemas.microsoft.com/office/powerpoint/2010/main" val="33774878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01</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864123" y="3239805"/>
            <a:ext cx="660875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latin typeface="微软雅黑" panose="020B0503020204020204" pitchFamily="34" charset="-122"/>
                <a:ea typeface="微软雅黑" panose="020B0503020204020204" pitchFamily="34" charset="-122"/>
              </a:rPr>
              <a:t>课程管理</a:t>
            </a:r>
            <a:r>
              <a:rPr lang="zh-CN" altLang="en-US" sz="2400" dirty="0" smtClean="0">
                <a:latin typeface="微软雅黑" panose="020B0503020204020204" pitchFamily="34" charset="-122"/>
                <a:ea typeface="微软雅黑" panose="020B0503020204020204" pitchFamily="34" charset="-122"/>
              </a:rPr>
              <a:t>：功能设计力求简洁、技术深入</a:t>
            </a:r>
            <a:r>
              <a:rPr lang="en-US"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智能</a:t>
            </a:r>
            <a:endParaRPr lang="zh-CN" altLang="en-US" sz="2400" dirty="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411615" y="3661173"/>
            <a:ext cx="4320779" cy="1027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作业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考试</a:t>
            </a:r>
            <a:endParaRPr lang="zh-CN" altLang="en-US" dirty="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答疑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成绩</a:t>
            </a:r>
            <a:endParaRPr lang="en-US" altLang="zh-CN" dirty="0" smtClean="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公告   </a:t>
            </a: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实验</a:t>
            </a: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 xmlns:p14="http://schemas.microsoft.com/office/powerpoint/2010/main" val="2620635321"/>
      </p:ext>
    </p:extLst>
  </p:cSld>
  <p:clrMapOvr>
    <a:masterClrMapping/>
  </p:clrMapOvr>
  <p:transition>
    <p:blinds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079524" y="1008019"/>
            <a:ext cx="8818136" cy="4135481"/>
          </a:xfrm>
          <a:prstGeom prst="rect">
            <a:avLst/>
          </a:prstGeom>
          <a:noFill/>
          <a:ln w="9525">
            <a:noFill/>
            <a:miter lim="800000"/>
            <a:headEnd/>
            <a:tailEnd/>
          </a:ln>
        </p:spPr>
      </p:pic>
      <p:sp>
        <p:nvSpPr>
          <p:cNvPr id="3" name="内容占位符 2"/>
          <p:cNvSpPr>
            <a:spLocks noGrp="1"/>
          </p:cNvSpPr>
          <p:nvPr>
            <p:ph idx="1"/>
          </p:nvPr>
        </p:nvSpPr>
        <p:spPr>
          <a:xfrm>
            <a:off x="457200" y="1200150"/>
            <a:ext cx="8229600" cy="3943350"/>
          </a:xfrm>
        </p:spPr>
        <p:txBody>
          <a:bodyPr>
            <a:normAutofit lnSpcReduction="10000"/>
          </a:bodyPr>
          <a:lstStyle/>
          <a:p>
            <a:r>
              <a:rPr lang="zh-CN" altLang="en-US" sz="2400" b="1" dirty="0" smtClean="0">
                <a:latin typeface="微软雅黑" pitchFamily="34" charset="-122"/>
                <a:ea typeface="微软雅黑" pitchFamily="34" charset="-122"/>
              </a:rPr>
              <a:t>丰富的题目类型</a:t>
            </a:r>
            <a:endParaRPr lang="en-US" altLang="zh-CN" sz="2400" b="1" dirty="0" smtClean="0">
              <a:latin typeface="微软雅黑" pitchFamily="34" charset="-122"/>
              <a:ea typeface="微软雅黑" pitchFamily="34" charset="-122"/>
            </a:endParaRPr>
          </a:p>
          <a:p>
            <a:pPr lvl="1"/>
            <a:r>
              <a:rPr lang="zh-CN" altLang="en-US" sz="1700" dirty="0" smtClean="0">
                <a:latin typeface="微软雅黑" pitchFamily="34" charset="-122"/>
                <a:ea typeface="微软雅黑" pitchFamily="34" charset="-122"/>
              </a:rPr>
              <a:t>选择题</a:t>
            </a:r>
            <a:endParaRPr lang="en-US" altLang="zh-CN" sz="1700" dirty="0" smtClean="0">
              <a:latin typeface="微软雅黑" pitchFamily="34" charset="-122"/>
              <a:ea typeface="微软雅黑" pitchFamily="34" charset="-122"/>
            </a:endParaRPr>
          </a:p>
          <a:p>
            <a:pPr lvl="1"/>
            <a:r>
              <a:rPr lang="zh-CN" altLang="en-US" sz="1700" dirty="0" smtClean="0">
                <a:latin typeface="微软雅黑" pitchFamily="34" charset="-122"/>
                <a:ea typeface="微软雅黑" pitchFamily="34" charset="-122"/>
              </a:rPr>
              <a:t>填空题</a:t>
            </a:r>
            <a:endParaRPr lang="en-US" altLang="zh-CN" sz="1700" dirty="0" smtClean="0">
              <a:latin typeface="微软雅黑" pitchFamily="34" charset="-122"/>
              <a:ea typeface="微软雅黑" pitchFamily="34" charset="-122"/>
            </a:endParaRPr>
          </a:p>
          <a:p>
            <a:pPr lvl="1"/>
            <a:r>
              <a:rPr lang="zh-CN" altLang="en-US" sz="1700" dirty="0" smtClean="0">
                <a:latin typeface="微软雅黑" pitchFamily="34" charset="-122"/>
                <a:ea typeface="微软雅黑" pitchFamily="34" charset="-122"/>
              </a:rPr>
              <a:t>判断题</a:t>
            </a:r>
            <a:endParaRPr lang="en-US" altLang="zh-CN" sz="1700" dirty="0" smtClean="0">
              <a:latin typeface="微软雅黑" pitchFamily="34" charset="-122"/>
              <a:ea typeface="微软雅黑" pitchFamily="34" charset="-122"/>
            </a:endParaRPr>
          </a:p>
          <a:p>
            <a:pPr lvl="1"/>
            <a:r>
              <a:rPr lang="zh-CN" altLang="en-US" sz="1700" dirty="0" smtClean="0">
                <a:latin typeface="微软雅黑" pitchFamily="34" charset="-122"/>
                <a:ea typeface="微软雅黑" pitchFamily="34" charset="-122"/>
              </a:rPr>
              <a:t>简答题</a:t>
            </a:r>
            <a:endParaRPr lang="en-US" altLang="zh-CN" sz="1700" dirty="0" smtClean="0">
              <a:latin typeface="微软雅黑" pitchFamily="34" charset="-122"/>
              <a:ea typeface="微软雅黑" pitchFamily="34" charset="-122"/>
            </a:endParaRPr>
          </a:p>
          <a:p>
            <a:pPr lvl="1"/>
            <a:r>
              <a:rPr lang="zh-CN" altLang="en-US" sz="1700" dirty="0" smtClean="0">
                <a:latin typeface="微软雅黑" pitchFamily="34" charset="-122"/>
                <a:ea typeface="微软雅黑" pitchFamily="34" charset="-122"/>
              </a:rPr>
              <a:t>文件上传题</a:t>
            </a:r>
            <a:endParaRPr lang="en-US" altLang="zh-CN" sz="1700" dirty="0" smtClean="0">
              <a:latin typeface="微软雅黑" pitchFamily="34" charset="-122"/>
              <a:ea typeface="微软雅黑" pitchFamily="34" charset="-122"/>
            </a:endParaRPr>
          </a:p>
          <a:p>
            <a:pPr lvl="1"/>
            <a:r>
              <a:rPr lang="zh-CN" altLang="en-US" sz="1700" dirty="0" smtClean="0">
                <a:solidFill>
                  <a:srgbClr val="002060"/>
                </a:solidFill>
                <a:latin typeface="微软雅黑" pitchFamily="34" charset="-122"/>
                <a:ea typeface="微软雅黑" pitchFamily="34" charset="-122"/>
              </a:rPr>
              <a:t>编程题</a:t>
            </a:r>
            <a:endParaRPr lang="en-US" altLang="zh-CN" sz="1700" dirty="0" smtClean="0">
              <a:solidFill>
                <a:srgbClr val="002060"/>
              </a:solidFill>
              <a:latin typeface="微软雅黑" pitchFamily="34" charset="-122"/>
              <a:ea typeface="微软雅黑" pitchFamily="34" charset="-122"/>
            </a:endParaRPr>
          </a:p>
          <a:p>
            <a:pPr lvl="1"/>
            <a:r>
              <a:rPr lang="zh-CN" altLang="en-US" sz="1700" dirty="0" smtClean="0">
                <a:solidFill>
                  <a:srgbClr val="002060"/>
                </a:solidFill>
                <a:latin typeface="微软雅黑" pitchFamily="34" charset="-122"/>
                <a:ea typeface="微软雅黑" pitchFamily="34" charset="-122"/>
              </a:rPr>
              <a:t>接口编程题</a:t>
            </a:r>
            <a:endParaRPr lang="en-US" altLang="zh-CN" sz="1700" dirty="0" smtClean="0">
              <a:solidFill>
                <a:srgbClr val="002060"/>
              </a:solidFill>
              <a:latin typeface="微软雅黑" pitchFamily="34" charset="-122"/>
              <a:ea typeface="微软雅黑" pitchFamily="34" charset="-122"/>
            </a:endParaRPr>
          </a:p>
          <a:p>
            <a:pPr lvl="1"/>
            <a:r>
              <a:rPr lang="zh-CN" altLang="en-US" sz="1700" dirty="0" smtClean="0">
                <a:solidFill>
                  <a:srgbClr val="002060"/>
                </a:solidFill>
                <a:latin typeface="微软雅黑" pitchFamily="34" charset="-122"/>
                <a:ea typeface="微软雅黑" pitchFamily="34" charset="-122"/>
              </a:rPr>
              <a:t>程序片段编程题</a:t>
            </a:r>
            <a:endParaRPr lang="en-US" altLang="zh-CN" sz="1700" dirty="0" smtClean="0">
              <a:solidFill>
                <a:srgbClr val="002060"/>
              </a:solidFill>
              <a:latin typeface="微软雅黑" pitchFamily="34" charset="-122"/>
              <a:ea typeface="微软雅黑" pitchFamily="34" charset="-122"/>
            </a:endParaRPr>
          </a:p>
          <a:p>
            <a:pPr lvl="1"/>
            <a:r>
              <a:rPr lang="zh-CN" altLang="en-US" sz="1700" dirty="0" smtClean="0">
                <a:solidFill>
                  <a:srgbClr val="002060"/>
                </a:solidFill>
                <a:latin typeface="微软雅黑" pitchFamily="34" charset="-122"/>
                <a:ea typeface="微软雅黑" pitchFamily="34" charset="-122"/>
              </a:rPr>
              <a:t>算法可视化</a:t>
            </a:r>
            <a:endParaRPr lang="en-US" altLang="zh-CN" sz="1700" dirty="0" smtClean="0">
              <a:solidFill>
                <a:srgbClr val="002060"/>
              </a:solidFill>
              <a:latin typeface="微软雅黑" pitchFamily="34" charset="-122"/>
              <a:ea typeface="微软雅黑" pitchFamily="34" charset="-122"/>
            </a:endParaRPr>
          </a:p>
          <a:p>
            <a:pPr lvl="1"/>
            <a:r>
              <a:rPr lang="zh-CN" altLang="en-US" sz="1600" dirty="0" smtClean="0">
                <a:solidFill>
                  <a:srgbClr val="C00000"/>
                </a:solidFill>
                <a:latin typeface="微软雅黑" pitchFamily="34" charset="-122"/>
                <a:ea typeface="微软雅黑" pitchFamily="34" charset="-122"/>
              </a:rPr>
              <a:t>并行编程题</a:t>
            </a:r>
            <a:endParaRPr lang="en-US" altLang="zh-CN" sz="1600" dirty="0" smtClean="0">
              <a:solidFill>
                <a:srgbClr val="C00000"/>
              </a:solidFill>
              <a:latin typeface="微软雅黑" pitchFamily="34" charset="-122"/>
              <a:ea typeface="微软雅黑" pitchFamily="34" charset="-122"/>
            </a:endParaRPr>
          </a:p>
          <a:p>
            <a:pPr lvl="2"/>
            <a:r>
              <a:rPr lang="en-US" altLang="zh-CN" dirty="0" smtClean="0">
                <a:solidFill>
                  <a:srgbClr val="C00000"/>
                </a:solidFill>
                <a:latin typeface="微软雅黑" pitchFamily="34" charset="-122"/>
                <a:ea typeface="微软雅黑" pitchFamily="34" charset="-122"/>
              </a:rPr>
              <a:t>MPI</a:t>
            </a:r>
            <a:r>
              <a:rPr lang="zh-CN" altLang="en-US" dirty="0" smtClean="0">
                <a:solidFill>
                  <a:srgbClr val="C00000"/>
                </a:solidFill>
                <a:latin typeface="微软雅黑" pitchFamily="34" charset="-122"/>
                <a:ea typeface="微软雅黑" pitchFamily="34" charset="-122"/>
              </a:rPr>
              <a:t>分布式</a:t>
            </a:r>
            <a:endParaRPr lang="en-US" altLang="zh-CN" dirty="0" smtClean="0">
              <a:solidFill>
                <a:srgbClr val="C00000"/>
              </a:solidFill>
              <a:latin typeface="微软雅黑" pitchFamily="34" charset="-122"/>
              <a:ea typeface="微软雅黑" pitchFamily="34" charset="-122"/>
            </a:endParaRPr>
          </a:p>
          <a:p>
            <a:pPr lvl="2"/>
            <a:r>
              <a:rPr lang="zh-CN" altLang="en-US" dirty="0" smtClean="0">
                <a:solidFill>
                  <a:srgbClr val="C00000"/>
                </a:solidFill>
                <a:latin typeface="微软雅黑" pitchFamily="34" charset="-122"/>
                <a:ea typeface="微软雅黑" pitchFamily="34" charset="-122"/>
              </a:rPr>
              <a:t>多线程</a:t>
            </a:r>
            <a:endParaRPr lang="en-US" altLang="zh-CN" dirty="0" smtClean="0">
              <a:solidFill>
                <a:srgbClr val="C00000"/>
              </a:solidFill>
              <a:latin typeface="微软雅黑" pitchFamily="34" charset="-122"/>
              <a:ea typeface="微软雅黑" pitchFamily="34" charset="-122"/>
            </a:endParaRPr>
          </a:p>
          <a:p>
            <a:pPr lvl="1"/>
            <a:r>
              <a:rPr lang="zh-CN" altLang="en-US" sz="1600" dirty="0" smtClean="0">
                <a:solidFill>
                  <a:srgbClr val="002060"/>
                </a:solidFill>
                <a:latin typeface="微软雅黑" pitchFamily="34" charset="-122"/>
                <a:ea typeface="微软雅黑" pitchFamily="34" charset="-122"/>
              </a:rPr>
              <a:t>项目题</a:t>
            </a:r>
            <a:endParaRPr lang="en-US" altLang="zh-CN" dirty="0" smtClean="0">
              <a:solidFill>
                <a:srgbClr val="C00000"/>
              </a:solidFill>
              <a:latin typeface="微软雅黑" pitchFamily="34" charset="-122"/>
              <a:ea typeface="微软雅黑" pitchFamily="34" charset="-122"/>
            </a:endParaRPr>
          </a:p>
        </p:txBody>
      </p:sp>
      <p:cxnSp>
        <p:nvCxnSpPr>
          <p:cNvPr id="8" name="直接连接符 7"/>
          <p:cNvCxnSpPr/>
          <p:nvPr/>
        </p:nvCxnSpPr>
        <p:spPr>
          <a:xfrm>
            <a:off x="0" y="2825832"/>
            <a:ext cx="2900322" cy="119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3862729"/>
            <a:ext cx="2971760" cy="119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 </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通用</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5" name="TextBox 14"/>
          <p:cNvSpPr txBox="1"/>
          <p:nvPr/>
        </p:nvSpPr>
        <p:spPr>
          <a:xfrm>
            <a:off x="0" y="2892883"/>
            <a:ext cx="928662"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4 </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6" name="TextBox 15"/>
          <p:cNvSpPr txBox="1"/>
          <p:nvPr/>
        </p:nvSpPr>
        <p:spPr>
          <a:xfrm>
            <a:off x="1" y="3819969"/>
            <a:ext cx="1085316"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1 </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并行编程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endParaRPr lang="zh-CN" altLang="en-US" sz="1600" dirty="0">
              <a:solidFill>
                <a:prstClr val="black"/>
              </a:solidFill>
              <a:latin typeface="微软雅黑" pitchFamily="34" charset="-122"/>
              <a:ea typeface="微软雅黑" pitchFamily="34" charset="-122"/>
            </a:endParaRPr>
          </a:p>
        </p:txBody>
      </p:sp>
      <p:sp>
        <p:nvSpPr>
          <p:cNvPr id="6" name="圆角矩形 5"/>
          <p:cNvSpPr/>
          <p:nvPr/>
        </p:nvSpPr>
        <p:spPr>
          <a:xfrm>
            <a:off x="3088317" y="1714500"/>
            <a:ext cx="993531" cy="13716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cxnSp>
        <p:nvCxnSpPr>
          <p:cNvPr id="18" name="直接连接符 17"/>
          <p:cNvCxnSpPr/>
          <p:nvPr/>
        </p:nvCxnSpPr>
        <p:spPr>
          <a:xfrm>
            <a:off x="328" y="4591356"/>
            <a:ext cx="2971760" cy="119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题型</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2"/>
            <a:ext cx="8229600" cy="3943349"/>
          </a:xfrm>
        </p:spPr>
        <p:txBody>
          <a:bodyPr>
            <a:normAutofit/>
          </a:bodyPr>
          <a:lstStyle/>
          <a:p>
            <a:r>
              <a:rPr lang="zh-CN" altLang="en-US" sz="2400" b="1" dirty="0" smtClean="0">
                <a:latin typeface="微软雅黑" pitchFamily="34" charset="-122"/>
                <a:ea typeface="微软雅黑" pitchFamily="34" charset="-122"/>
              </a:rPr>
              <a:t>丰富的题目类型</a:t>
            </a:r>
            <a:endParaRPr lang="en-US" altLang="zh-CN" sz="2400" b="1" dirty="0" smtClean="0">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选择题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填空题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判断题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b="1" dirty="0" smtClean="0">
                <a:solidFill>
                  <a:srgbClr val="BE0202"/>
                </a:solidFill>
                <a:latin typeface="微软雅黑" pitchFamily="34" charset="-122"/>
                <a:ea typeface="微软雅黑" pitchFamily="34" charset="-122"/>
              </a:rPr>
              <a:t>简答题</a:t>
            </a:r>
            <a:endParaRPr lang="en-US" altLang="zh-CN" sz="1600" b="1" dirty="0" smtClean="0">
              <a:solidFill>
                <a:srgbClr val="BE0202"/>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文件上传题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接口编程题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程序片段编程题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算法可视化</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并行编程题</a:t>
            </a:r>
            <a:endParaRPr lang="en-US" altLang="zh-CN" sz="1600" dirty="0" smtClean="0">
              <a:solidFill>
                <a:schemeClr val="bg2">
                  <a:lumMod val="50000"/>
                </a:schemeClr>
              </a:solidFill>
              <a:latin typeface="微软雅黑" pitchFamily="34" charset="-122"/>
              <a:ea typeface="微软雅黑" pitchFamily="34" charset="-122"/>
            </a:endParaRPr>
          </a:p>
          <a:p>
            <a:pPr lvl="2"/>
            <a:r>
              <a:rPr lang="en-US" altLang="zh-CN" dirty="0" smtClean="0">
                <a:solidFill>
                  <a:schemeClr val="bg2">
                    <a:lumMod val="50000"/>
                  </a:schemeClr>
                </a:solidFill>
                <a:latin typeface="微软雅黑" pitchFamily="34" charset="-122"/>
                <a:ea typeface="微软雅黑" pitchFamily="34" charset="-122"/>
              </a:rPr>
              <a:t>MPI</a:t>
            </a:r>
            <a:r>
              <a:rPr lang="zh-CN" altLang="en-US" dirty="0" smtClean="0">
                <a:solidFill>
                  <a:schemeClr val="bg2">
                    <a:lumMod val="50000"/>
                  </a:schemeClr>
                </a:solidFill>
                <a:latin typeface="微软雅黑" pitchFamily="34" charset="-122"/>
                <a:ea typeface="微软雅黑" pitchFamily="34" charset="-122"/>
              </a:rPr>
              <a:t>分布式</a:t>
            </a:r>
            <a:endParaRPr lang="en-US" altLang="zh-CN" dirty="0" smtClean="0">
              <a:solidFill>
                <a:schemeClr val="bg2">
                  <a:lumMod val="50000"/>
                </a:schemeClr>
              </a:solidFill>
              <a:latin typeface="微软雅黑" pitchFamily="34" charset="-122"/>
              <a:ea typeface="微软雅黑" pitchFamily="34" charset="-122"/>
            </a:endParaRPr>
          </a:p>
          <a:p>
            <a:pPr lvl="2"/>
            <a:r>
              <a:rPr lang="zh-CN" altLang="en-US" dirty="0" smtClean="0">
                <a:solidFill>
                  <a:schemeClr val="bg2">
                    <a:lumMod val="50000"/>
                  </a:schemeClr>
                </a:solidFill>
                <a:latin typeface="微软雅黑" pitchFamily="34" charset="-122"/>
                <a:ea typeface="微软雅黑" pitchFamily="34" charset="-122"/>
              </a:rPr>
              <a:t>多线程</a:t>
            </a:r>
            <a:endParaRPr lang="en-US" altLang="zh-CN"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项目题</a:t>
            </a:r>
            <a:endParaRPr lang="en-US" altLang="zh-CN" sz="1600" dirty="0" smtClean="0">
              <a:solidFill>
                <a:schemeClr val="bg2">
                  <a:lumMod val="50000"/>
                </a:schemeClr>
              </a:solidFill>
              <a:latin typeface="微软雅黑" pitchFamily="34" charset="-122"/>
              <a:ea typeface="微软雅黑" pitchFamily="34" charset="-122"/>
            </a:endParaRPr>
          </a:p>
        </p:txBody>
      </p:sp>
      <p:cxnSp>
        <p:nvCxnSpPr>
          <p:cNvPr id="8" name="直接连接符 7"/>
          <p:cNvCxnSpPr/>
          <p:nvPr/>
        </p:nvCxnSpPr>
        <p:spPr>
          <a:xfrm>
            <a:off x="0" y="2944959"/>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3764213"/>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通用</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5" name="TextBox 14"/>
          <p:cNvSpPr txBox="1"/>
          <p:nvPr/>
        </p:nvSpPr>
        <p:spPr>
          <a:xfrm>
            <a:off x="0" y="2964891"/>
            <a:ext cx="928662"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4</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6" name="TextBox 15"/>
          <p:cNvSpPr txBox="1"/>
          <p:nvPr/>
        </p:nvSpPr>
        <p:spPr>
          <a:xfrm>
            <a:off x="-1" y="3780056"/>
            <a:ext cx="1441940"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1</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并行编程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endParaRPr lang="zh-CN" altLang="en-US" sz="1600" dirty="0">
              <a:solidFill>
                <a:prstClr val="black"/>
              </a:solidFill>
              <a:latin typeface="微软雅黑" pitchFamily="34" charset="-122"/>
              <a:ea typeface="微软雅黑" pitchFamily="34" charset="-122"/>
            </a:endParaRPr>
          </a:p>
        </p:txBody>
      </p:sp>
      <p:sp>
        <p:nvSpPr>
          <p:cNvPr id="17" name="矩形 16"/>
          <p:cNvSpPr/>
          <p:nvPr/>
        </p:nvSpPr>
        <p:spPr>
          <a:xfrm>
            <a:off x="3165232" y="4558717"/>
            <a:ext cx="5690738" cy="300077"/>
          </a:xfrm>
          <a:prstGeom prst="rect">
            <a:avLst/>
          </a:prstGeom>
        </p:spPr>
        <p:txBody>
          <a:bodyPr wrap="square" lIns="91436" tIns="45718" rIns="91436" bIns="45718">
            <a:spAutoFit/>
          </a:bodyPr>
          <a:lstStyle/>
          <a:p>
            <a:pPr defTabSz="914355"/>
            <a:r>
              <a:rPr lang="zh-CN" altLang="en-US" dirty="0" smtClean="0">
                <a:solidFill>
                  <a:prstClr val="black"/>
                </a:solidFill>
                <a:latin typeface="微软雅黑" pitchFamily="34" charset="-122"/>
                <a:ea typeface="微软雅黑" pitchFamily="34" charset="-122"/>
              </a:rPr>
              <a:t>系统将自动将学生答案与参考答案进行</a:t>
            </a:r>
            <a:r>
              <a:rPr lang="zh-CN" altLang="en-US" b="1" dirty="0" smtClean="0">
                <a:solidFill>
                  <a:prstClr val="black"/>
                </a:solidFill>
                <a:latin typeface="微软雅黑" pitchFamily="34" charset="-122"/>
                <a:ea typeface="微软雅黑" pitchFamily="34" charset="-122"/>
              </a:rPr>
              <a:t>相似性比较</a:t>
            </a:r>
            <a:r>
              <a:rPr lang="zh-CN" altLang="en-US" dirty="0" smtClean="0">
                <a:solidFill>
                  <a:prstClr val="black"/>
                </a:solidFill>
                <a:latin typeface="微软雅黑" pitchFamily="34" charset="-122"/>
                <a:ea typeface="微软雅黑" pitchFamily="34" charset="-122"/>
              </a:rPr>
              <a:t>，利用相似度辅助判分</a:t>
            </a:r>
            <a:endParaRPr lang="en-US" altLang="zh-CN" dirty="0" smtClean="0">
              <a:solidFill>
                <a:prstClr val="black"/>
              </a:solidFill>
              <a:latin typeface="微软雅黑" pitchFamily="34" charset="-122"/>
              <a:ea typeface="微软雅黑" pitchFamily="34" charset="-122"/>
            </a:endParaRPr>
          </a:p>
        </p:txBody>
      </p:sp>
      <p:cxnSp>
        <p:nvCxnSpPr>
          <p:cNvPr id="12" name="直接连接符 11"/>
          <p:cNvCxnSpPr/>
          <p:nvPr/>
        </p:nvCxnSpPr>
        <p:spPr>
          <a:xfrm>
            <a:off x="0" y="4804267"/>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3" cstate="print"/>
          <a:srcRect/>
          <a:stretch>
            <a:fillRect/>
          </a:stretch>
        </p:blipFill>
        <p:spPr bwMode="auto">
          <a:xfrm>
            <a:off x="2777699" y="1648739"/>
            <a:ext cx="7020272" cy="2935342"/>
          </a:xfrm>
          <a:prstGeom prst="rect">
            <a:avLst/>
          </a:prstGeom>
          <a:noFill/>
          <a:ln w="9525">
            <a:noFill/>
            <a:miter lim="800000"/>
            <a:headEnd/>
            <a:tailEnd/>
          </a:ln>
        </p:spPr>
      </p:pic>
      <p:sp>
        <p:nvSpPr>
          <p:cNvPr id="6" name="圆角矩形 5"/>
          <p:cNvSpPr/>
          <p:nvPr/>
        </p:nvSpPr>
        <p:spPr>
          <a:xfrm>
            <a:off x="4619745" y="2292776"/>
            <a:ext cx="3131840" cy="25497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19"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题型</a:t>
            </a:r>
          </a:p>
        </p:txBody>
      </p:sp>
      <p:sp>
        <p:nvSpPr>
          <p:cNvPr id="13" name="TextBox 12"/>
          <p:cNvSpPr txBox="1"/>
          <p:nvPr/>
        </p:nvSpPr>
        <p:spPr>
          <a:xfrm>
            <a:off x="5352178" y="1912690"/>
            <a:ext cx="1971151" cy="362649"/>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400" dirty="0" smtClean="0">
                <a:solidFill>
                  <a:schemeClr val="bg1"/>
                </a:solidFill>
                <a:latin typeface="Times New Roman" pitchFamily="18" charset="0"/>
                <a:ea typeface="微软雅黑" pitchFamily="34" charset="-122"/>
                <a:cs typeface="Times New Roman" pitchFamily="18" charset="0"/>
              </a:rPr>
              <a:t>简答题辅助判分</a:t>
            </a:r>
            <a:endParaRPr lang="zh-CN" altLang="en-US" sz="1400" dirty="0">
              <a:solidFill>
                <a:schemeClr val="bg1"/>
              </a:solidFill>
              <a:latin typeface="Times New Roman" pitchFamily="18" charset="0"/>
              <a:ea typeface="微软雅黑" pitchFamily="34" charset="-122"/>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042888" y="1236307"/>
            <a:ext cx="6659333" cy="3539157"/>
          </a:xfrm>
          <a:prstGeom prst="rect">
            <a:avLst/>
          </a:prstGeom>
          <a:noFill/>
          <a:ln w="9525">
            <a:noFill/>
            <a:miter lim="800000"/>
            <a:headEnd/>
            <a:tailEnd/>
          </a:ln>
        </p:spPr>
      </p:pic>
      <p:sp>
        <p:nvSpPr>
          <p:cNvPr id="3" name="内容占位符 2"/>
          <p:cNvSpPr>
            <a:spLocks noGrp="1"/>
          </p:cNvSpPr>
          <p:nvPr>
            <p:ph idx="1"/>
          </p:nvPr>
        </p:nvSpPr>
        <p:spPr>
          <a:xfrm>
            <a:off x="457200" y="1200152"/>
            <a:ext cx="8229600" cy="3943349"/>
          </a:xfrm>
        </p:spPr>
        <p:txBody>
          <a:bodyPr>
            <a:normAutofit lnSpcReduction="10000"/>
          </a:bodyPr>
          <a:lstStyle/>
          <a:p>
            <a:r>
              <a:rPr lang="zh-CN" altLang="en-US" sz="2400" b="1" dirty="0" smtClean="0">
                <a:latin typeface="微软雅黑" pitchFamily="34" charset="-122"/>
                <a:ea typeface="微软雅黑" pitchFamily="34" charset="-122"/>
              </a:rPr>
              <a:t>丰富的题目类型</a:t>
            </a:r>
            <a:endParaRPr lang="en-US" altLang="zh-CN" sz="2400" b="1" dirty="0" smtClean="0">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选择题</a:t>
            </a:r>
            <a:endParaRPr lang="en-US" altLang="zh-CN" sz="1700" dirty="0" smtClean="0">
              <a:solidFill>
                <a:schemeClr val="bg2">
                  <a:lumMod val="50000"/>
                </a:schemeClr>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填空题</a:t>
            </a:r>
            <a:endParaRPr lang="en-US" altLang="zh-CN" sz="1700" dirty="0" smtClean="0">
              <a:solidFill>
                <a:schemeClr val="bg2">
                  <a:lumMod val="50000"/>
                </a:schemeClr>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判断题</a:t>
            </a:r>
            <a:endParaRPr lang="en-US" altLang="zh-CN" sz="1700" dirty="0" smtClean="0">
              <a:solidFill>
                <a:schemeClr val="bg2">
                  <a:lumMod val="50000"/>
                </a:schemeClr>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简答题</a:t>
            </a:r>
            <a:endParaRPr lang="en-US" altLang="zh-CN" sz="1700" dirty="0" smtClean="0">
              <a:solidFill>
                <a:schemeClr val="bg2">
                  <a:lumMod val="50000"/>
                </a:schemeClr>
              </a:solidFill>
              <a:latin typeface="微软雅黑" pitchFamily="34" charset="-122"/>
              <a:ea typeface="微软雅黑" pitchFamily="34" charset="-122"/>
            </a:endParaRPr>
          </a:p>
          <a:p>
            <a:pPr lvl="1"/>
            <a:r>
              <a:rPr lang="zh-CN" altLang="en-US" sz="1700" b="1" dirty="0" smtClean="0">
                <a:solidFill>
                  <a:srgbClr val="C00000"/>
                </a:solidFill>
                <a:latin typeface="微软雅黑" pitchFamily="34" charset="-122"/>
                <a:ea typeface="微软雅黑" pitchFamily="34" charset="-122"/>
              </a:rPr>
              <a:t>文件上传题</a:t>
            </a:r>
            <a:endParaRPr lang="en-US" altLang="zh-CN" sz="1700" b="1" dirty="0" smtClean="0">
              <a:solidFill>
                <a:srgbClr val="C00000"/>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编程题</a:t>
            </a:r>
            <a:endParaRPr lang="en-US" altLang="zh-CN" sz="1700" dirty="0" smtClean="0">
              <a:solidFill>
                <a:schemeClr val="bg2">
                  <a:lumMod val="50000"/>
                </a:schemeClr>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接口编程题</a:t>
            </a:r>
            <a:endParaRPr lang="en-US" altLang="zh-CN" sz="1700" dirty="0" smtClean="0">
              <a:solidFill>
                <a:schemeClr val="bg2">
                  <a:lumMod val="50000"/>
                </a:schemeClr>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程序片段编程题</a:t>
            </a:r>
            <a:endParaRPr lang="en-US" altLang="zh-CN" sz="1700" dirty="0" smtClean="0">
              <a:solidFill>
                <a:schemeClr val="bg2">
                  <a:lumMod val="50000"/>
                </a:schemeClr>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算法可视化</a:t>
            </a:r>
            <a:endParaRPr lang="en-US" altLang="zh-CN" sz="1700" dirty="0" smtClean="0">
              <a:solidFill>
                <a:schemeClr val="bg2">
                  <a:lumMod val="50000"/>
                </a:schemeClr>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并行编程题</a:t>
            </a:r>
            <a:endParaRPr lang="en-US" altLang="zh-CN" sz="1700" dirty="0" smtClean="0">
              <a:solidFill>
                <a:schemeClr val="bg2">
                  <a:lumMod val="50000"/>
                </a:schemeClr>
              </a:solidFill>
              <a:latin typeface="微软雅黑" pitchFamily="34" charset="-122"/>
              <a:ea typeface="微软雅黑" pitchFamily="34" charset="-122"/>
            </a:endParaRPr>
          </a:p>
          <a:p>
            <a:pPr lvl="2"/>
            <a:r>
              <a:rPr lang="en-US" altLang="zh-CN" dirty="0" smtClean="0">
                <a:solidFill>
                  <a:schemeClr val="bg2">
                    <a:lumMod val="50000"/>
                  </a:schemeClr>
                </a:solidFill>
                <a:latin typeface="微软雅黑" pitchFamily="34" charset="-122"/>
                <a:ea typeface="微软雅黑" pitchFamily="34" charset="-122"/>
              </a:rPr>
              <a:t>MPI</a:t>
            </a:r>
            <a:r>
              <a:rPr lang="zh-CN" altLang="en-US" dirty="0" smtClean="0">
                <a:solidFill>
                  <a:schemeClr val="bg2">
                    <a:lumMod val="50000"/>
                  </a:schemeClr>
                </a:solidFill>
                <a:latin typeface="微软雅黑" pitchFamily="34" charset="-122"/>
                <a:ea typeface="微软雅黑" pitchFamily="34" charset="-122"/>
              </a:rPr>
              <a:t>分布式</a:t>
            </a:r>
            <a:endParaRPr lang="en-US" altLang="zh-CN" dirty="0" smtClean="0">
              <a:solidFill>
                <a:schemeClr val="bg2">
                  <a:lumMod val="50000"/>
                </a:schemeClr>
              </a:solidFill>
              <a:latin typeface="微软雅黑" pitchFamily="34" charset="-122"/>
              <a:ea typeface="微软雅黑" pitchFamily="34" charset="-122"/>
            </a:endParaRPr>
          </a:p>
          <a:p>
            <a:pPr lvl="2"/>
            <a:r>
              <a:rPr lang="zh-CN" altLang="en-US" dirty="0" smtClean="0">
                <a:solidFill>
                  <a:schemeClr val="bg2">
                    <a:lumMod val="50000"/>
                  </a:schemeClr>
                </a:solidFill>
                <a:latin typeface="微软雅黑" pitchFamily="34" charset="-122"/>
                <a:ea typeface="微软雅黑" pitchFamily="34" charset="-122"/>
              </a:rPr>
              <a:t>多线程</a:t>
            </a:r>
            <a:endParaRPr lang="en-US" altLang="zh-CN" dirty="0" smtClean="0">
              <a:solidFill>
                <a:schemeClr val="bg2">
                  <a:lumMod val="50000"/>
                </a:schemeClr>
              </a:solidFill>
              <a:latin typeface="微软雅黑" pitchFamily="34" charset="-122"/>
              <a:ea typeface="微软雅黑" pitchFamily="34" charset="-122"/>
            </a:endParaRPr>
          </a:p>
          <a:p>
            <a:pPr lvl="1"/>
            <a:r>
              <a:rPr lang="zh-CN" altLang="en-US" sz="1700" dirty="0" smtClean="0">
                <a:solidFill>
                  <a:schemeClr val="bg2">
                    <a:lumMod val="50000"/>
                  </a:schemeClr>
                </a:solidFill>
                <a:latin typeface="微软雅黑" pitchFamily="34" charset="-122"/>
                <a:ea typeface="微软雅黑" pitchFamily="34" charset="-122"/>
              </a:rPr>
              <a:t>项目题</a:t>
            </a:r>
            <a:endParaRPr lang="en-US" altLang="zh-CN" sz="1700" dirty="0" smtClean="0">
              <a:solidFill>
                <a:schemeClr val="bg2">
                  <a:lumMod val="50000"/>
                </a:schemeClr>
              </a:solidFill>
              <a:latin typeface="微软雅黑" pitchFamily="34" charset="-122"/>
              <a:ea typeface="微软雅黑" pitchFamily="34" charset="-122"/>
            </a:endParaRPr>
          </a:p>
        </p:txBody>
      </p:sp>
      <p:cxnSp>
        <p:nvCxnSpPr>
          <p:cNvPr id="8" name="直接连接符 7"/>
          <p:cNvCxnSpPr/>
          <p:nvPr/>
        </p:nvCxnSpPr>
        <p:spPr>
          <a:xfrm>
            <a:off x="0" y="2826706"/>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3863268"/>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通用</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5" name="TextBox 14"/>
          <p:cNvSpPr txBox="1"/>
          <p:nvPr/>
        </p:nvSpPr>
        <p:spPr>
          <a:xfrm>
            <a:off x="0" y="2964891"/>
            <a:ext cx="928662"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4</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6" name="TextBox 15"/>
          <p:cNvSpPr txBox="1"/>
          <p:nvPr/>
        </p:nvSpPr>
        <p:spPr>
          <a:xfrm>
            <a:off x="0" y="3847168"/>
            <a:ext cx="1406769"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1</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并行编程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endParaRPr lang="zh-CN" altLang="en-US" sz="1600" dirty="0">
              <a:solidFill>
                <a:prstClr val="black"/>
              </a:solidFill>
              <a:latin typeface="微软雅黑" pitchFamily="34" charset="-122"/>
              <a:ea typeface="微软雅黑" pitchFamily="34" charset="-122"/>
            </a:endParaRPr>
          </a:p>
        </p:txBody>
      </p:sp>
      <p:sp>
        <p:nvSpPr>
          <p:cNvPr id="6" name="圆角矩形 5"/>
          <p:cNvSpPr/>
          <p:nvPr/>
        </p:nvSpPr>
        <p:spPr>
          <a:xfrm>
            <a:off x="5416060" y="3683977"/>
            <a:ext cx="2409092" cy="109024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17" name="矩形 16"/>
          <p:cNvSpPr/>
          <p:nvPr/>
        </p:nvSpPr>
        <p:spPr>
          <a:xfrm>
            <a:off x="3385038" y="4741181"/>
            <a:ext cx="5758962" cy="300077"/>
          </a:xfrm>
          <a:prstGeom prst="rect">
            <a:avLst/>
          </a:prstGeom>
        </p:spPr>
        <p:txBody>
          <a:bodyPr wrap="square" lIns="91436" tIns="45718" rIns="91436" bIns="45718">
            <a:spAutoFit/>
          </a:bodyPr>
          <a:lstStyle/>
          <a:p>
            <a:pPr defTabSz="914355"/>
            <a:r>
              <a:rPr lang="zh-CN" altLang="en-US" dirty="0" smtClean="0">
                <a:solidFill>
                  <a:prstClr val="black"/>
                </a:solidFill>
                <a:latin typeface="微软雅黑" pitchFamily="34" charset="-122"/>
                <a:ea typeface="微软雅黑" pitchFamily="34" charset="-122"/>
              </a:rPr>
              <a:t>文件上传题：可以自动从压缩包内提取</a:t>
            </a:r>
            <a:r>
              <a:rPr lang="zh-CN" altLang="en-US" b="1" dirty="0" smtClean="0">
                <a:solidFill>
                  <a:prstClr val="black"/>
                </a:solidFill>
                <a:latin typeface="微软雅黑" pitchFamily="34" charset="-122"/>
                <a:ea typeface="微软雅黑" pitchFamily="34" charset="-122"/>
              </a:rPr>
              <a:t>文档</a:t>
            </a:r>
            <a:r>
              <a:rPr lang="zh-CN" altLang="en-US" dirty="0" smtClean="0">
                <a:solidFill>
                  <a:prstClr val="black"/>
                </a:solidFill>
                <a:latin typeface="微软雅黑" pitchFamily="34" charset="-122"/>
                <a:ea typeface="微软雅黑" pitchFamily="34" charset="-122"/>
              </a:rPr>
              <a:t>或者</a:t>
            </a:r>
            <a:r>
              <a:rPr lang="zh-CN" altLang="en-US" b="1" dirty="0" smtClean="0">
                <a:solidFill>
                  <a:prstClr val="black"/>
                </a:solidFill>
                <a:latin typeface="微软雅黑" pitchFamily="34" charset="-122"/>
                <a:ea typeface="微软雅黑" pitchFamily="34" charset="-122"/>
              </a:rPr>
              <a:t>源代码</a:t>
            </a:r>
            <a:r>
              <a:rPr lang="zh-CN" altLang="en-US" dirty="0" smtClean="0">
                <a:solidFill>
                  <a:prstClr val="black"/>
                </a:solidFill>
                <a:latin typeface="微软雅黑" pitchFamily="34" charset="-122"/>
                <a:ea typeface="微软雅黑" pitchFamily="34" charset="-122"/>
              </a:rPr>
              <a:t>，进行</a:t>
            </a:r>
            <a:r>
              <a:rPr lang="zh-CN" altLang="en-US" b="1" dirty="0" smtClean="0">
                <a:solidFill>
                  <a:prstClr val="black"/>
                </a:solidFill>
                <a:latin typeface="微软雅黑" pitchFamily="34" charset="-122"/>
                <a:ea typeface="微软雅黑" pitchFamily="34" charset="-122"/>
              </a:rPr>
              <a:t>相似性比较</a:t>
            </a:r>
            <a:endParaRPr lang="en-US" altLang="zh-CN" b="1" dirty="0" smtClean="0">
              <a:solidFill>
                <a:prstClr val="black"/>
              </a:solidFill>
              <a:latin typeface="微软雅黑" pitchFamily="34" charset="-122"/>
              <a:ea typeface="微软雅黑" pitchFamily="34" charset="-122"/>
            </a:endParaRPr>
          </a:p>
        </p:txBody>
      </p:sp>
      <p:cxnSp>
        <p:nvCxnSpPr>
          <p:cNvPr id="12" name="直接连接符 11"/>
          <p:cNvCxnSpPr/>
          <p:nvPr/>
        </p:nvCxnSpPr>
        <p:spPr>
          <a:xfrm>
            <a:off x="-5859" y="4626485"/>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题型</a:t>
            </a:r>
          </a:p>
        </p:txBody>
      </p:sp>
      <p:sp>
        <p:nvSpPr>
          <p:cNvPr id="13" name="TextBox 12"/>
          <p:cNvSpPr txBox="1"/>
          <p:nvPr/>
        </p:nvSpPr>
        <p:spPr>
          <a:xfrm>
            <a:off x="5620625" y="3322040"/>
            <a:ext cx="1971151" cy="362649"/>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400" dirty="0" smtClean="0">
                <a:solidFill>
                  <a:schemeClr val="bg1"/>
                </a:solidFill>
                <a:latin typeface="Times New Roman" pitchFamily="18" charset="0"/>
                <a:ea typeface="微软雅黑" pitchFamily="34" charset="-122"/>
                <a:cs typeface="Times New Roman" pitchFamily="18" charset="0"/>
              </a:rPr>
              <a:t>文档 </a:t>
            </a:r>
            <a:r>
              <a:rPr lang="en-US" altLang="zh-CN" sz="1400" dirty="0" smtClean="0">
                <a:solidFill>
                  <a:schemeClr val="bg1"/>
                </a:solidFill>
                <a:latin typeface="Times New Roman" pitchFamily="18" charset="0"/>
                <a:ea typeface="微软雅黑" pitchFamily="34" charset="-122"/>
                <a:cs typeface="Times New Roman" pitchFamily="18" charset="0"/>
              </a:rPr>
              <a:t>/ </a:t>
            </a:r>
            <a:r>
              <a:rPr lang="zh-CN" altLang="en-US" sz="1400" dirty="0" smtClean="0">
                <a:solidFill>
                  <a:schemeClr val="bg1"/>
                </a:solidFill>
                <a:latin typeface="Times New Roman" pitchFamily="18" charset="0"/>
                <a:ea typeface="微软雅黑" pitchFamily="34" charset="-122"/>
                <a:cs typeface="Times New Roman" pitchFamily="18" charset="0"/>
              </a:rPr>
              <a:t>源码相似性比较</a:t>
            </a:r>
            <a:endParaRPr lang="zh-CN" altLang="en-US" sz="1400" dirty="0">
              <a:solidFill>
                <a:schemeClr val="bg1"/>
              </a:solidFill>
              <a:latin typeface="Times New Roman" pitchFamily="18" charset="0"/>
              <a:ea typeface="微软雅黑" pitchFamily="34" charset="-122"/>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风格</a:t>
            </a:r>
          </a:p>
        </p:txBody>
      </p:sp>
      <p:pic>
        <p:nvPicPr>
          <p:cNvPr id="1026" name="Picture 2"/>
          <p:cNvPicPr>
            <a:picLocks noChangeAspect="1" noChangeArrowheads="1"/>
          </p:cNvPicPr>
          <p:nvPr/>
        </p:nvPicPr>
        <p:blipFill>
          <a:blip r:embed="rId3" cstate="print"/>
          <a:srcRect/>
          <a:stretch>
            <a:fillRect/>
          </a:stretch>
        </p:blipFill>
        <p:spPr bwMode="auto">
          <a:xfrm>
            <a:off x="722719" y="1147888"/>
            <a:ext cx="7002680" cy="3995612"/>
          </a:xfrm>
          <a:prstGeom prst="rect">
            <a:avLst/>
          </a:prstGeom>
          <a:noFill/>
          <a:ln w="9525">
            <a:noFill/>
            <a:miter lim="800000"/>
            <a:headEnd/>
            <a:tailEnd/>
          </a:ln>
        </p:spPr>
      </p:pic>
      <p:sp>
        <p:nvSpPr>
          <p:cNvPr id="9" name="矩形 8"/>
          <p:cNvSpPr/>
          <p:nvPr/>
        </p:nvSpPr>
        <p:spPr>
          <a:xfrm>
            <a:off x="3718930" y="828332"/>
            <a:ext cx="959237" cy="315471"/>
          </a:xfrm>
          <a:prstGeom prst="rect">
            <a:avLst/>
          </a:prstGeom>
        </p:spPr>
        <p:txBody>
          <a:bodyPr wrap="none" lIns="68580" tIns="34290" rIns="68580" bIns="34290">
            <a:spAutoFit/>
          </a:bodyPr>
          <a:lstStyle/>
          <a:p>
            <a:r>
              <a:rPr lang="zh-CN" altLang="en-US" sz="1600" dirty="0" smtClean="0">
                <a:latin typeface="微软雅黑" pitchFamily="34" charset="-122"/>
                <a:ea typeface="微软雅黑" pitchFamily="34" charset="-122"/>
              </a:rPr>
              <a:t>精简风格</a:t>
            </a:r>
            <a:endParaRPr lang="zh-CN" altLang="en-US" sz="16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风格</a:t>
            </a:r>
          </a:p>
        </p:txBody>
      </p:sp>
      <p:sp>
        <p:nvSpPr>
          <p:cNvPr id="9" name="矩形 8"/>
          <p:cNvSpPr/>
          <p:nvPr/>
        </p:nvSpPr>
        <p:spPr>
          <a:xfrm>
            <a:off x="3760875" y="920611"/>
            <a:ext cx="959237" cy="315471"/>
          </a:xfrm>
          <a:prstGeom prst="rect">
            <a:avLst/>
          </a:prstGeom>
        </p:spPr>
        <p:txBody>
          <a:bodyPr wrap="none" lIns="68580" tIns="34290" rIns="68580" bIns="34290">
            <a:spAutoFit/>
          </a:bodyPr>
          <a:lstStyle/>
          <a:p>
            <a:r>
              <a:rPr lang="zh-CN" altLang="en-US" sz="1600" dirty="0" smtClean="0">
                <a:latin typeface="微软雅黑" pitchFamily="34" charset="-122"/>
                <a:ea typeface="微软雅黑" pitchFamily="34" charset="-122"/>
              </a:rPr>
              <a:t>课程中心</a:t>
            </a:r>
            <a:endParaRPr lang="zh-CN" altLang="en-US" sz="1600" dirty="0">
              <a:latin typeface="微软雅黑" pitchFamily="34" charset="-122"/>
              <a:ea typeface="微软雅黑" pitchFamily="34" charset="-122"/>
            </a:endParaRPr>
          </a:p>
        </p:txBody>
      </p:sp>
      <p:pic>
        <p:nvPicPr>
          <p:cNvPr id="5" name="Picture 2"/>
          <p:cNvPicPr>
            <a:picLocks noChangeAspect="1" noChangeArrowheads="1"/>
          </p:cNvPicPr>
          <p:nvPr/>
        </p:nvPicPr>
        <p:blipFill>
          <a:blip r:embed="rId3" cstate="print"/>
          <a:srcRect/>
          <a:stretch>
            <a:fillRect/>
          </a:stretch>
        </p:blipFill>
        <p:spPr bwMode="auto">
          <a:xfrm>
            <a:off x="1230504" y="1350924"/>
            <a:ext cx="6314218" cy="3784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作业</a:t>
            </a:r>
          </a:p>
        </p:txBody>
      </p:sp>
      <p:grpSp>
        <p:nvGrpSpPr>
          <p:cNvPr id="7" name="组合 13"/>
          <p:cNvGrpSpPr/>
          <p:nvPr/>
        </p:nvGrpSpPr>
        <p:grpSpPr>
          <a:xfrm>
            <a:off x="221235" y="1363455"/>
            <a:ext cx="2891081" cy="613694"/>
            <a:chOff x="544923" y="2418093"/>
            <a:chExt cx="4750103" cy="818259"/>
          </a:xfrm>
        </p:grpSpPr>
        <p:sp>
          <p:nvSpPr>
            <p:cNvPr id="8" name="矩形 7"/>
            <p:cNvSpPr/>
            <p:nvPr/>
          </p:nvSpPr>
          <p:spPr>
            <a:xfrm>
              <a:off x="544923" y="2787425"/>
              <a:ext cx="4750103" cy="448927"/>
            </a:xfrm>
            <a:prstGeom prst="rect">
              <a:avLst/>
            </a:prstGeom>
            <a:noFill/>
          </p:spPr>
          <p:txBody>
            <a:bodyPr wrap="square">
              <a:spAutoFit/>
            </a:bodyPr>
            <a:lstStyle/>
            <a:p>
              <a:pPr>
                <a:lnSpc>
                  <a:spcPct val="150000"/>
                </a:lnSpc>
              </a:pPr>
              <a:r>
                <a:rPr lang="zh-CN" altLang="en-US" sz="1200" dirty="0" smtClean="0">
                  <a:solidFill>
                    <a:sysClr val="windowText" lastClr="000000"/>
                  </a:solidFill>
                  <a:latin typeface="微软雅黑" pitchFamily="34" charset="-122"/>
                  <a:ea typeface="微软雅黑" pitchFamily="34" charset="-122"/>
                </a:rPr>
                <a:t>自己掌控。</a:t>
              </a:r>
              <a:endParaRPr lang="zh-CN" altLang="en-US" sz="1200" dirty="0">
                <a:solidFill>
                  <a:schemeClr val="tx1">
                    <a:lumMod val="95000"/>
                    <a:lumOff val="5000"/>
                  </a:schemeClr>
                </a:solidFill>
                <a:latin typeface="微软雅黑" pitchFamily="34" charset="-122"/>
                <a:ea typeface="微软雅黑" pitchFamily="34" charset="-122"/>
                <a:cs typeface="Arial" pitchFamily="34" charset="0"/>
              </a:endParaRPr>
            </a:p>
          </p:txBody>
        </p:sp>
        <p:sp>
          <p:nvSpPr>
            <p:cNvPr id="10" name="文本框 26"/>
            <p:cNvSpPr txBox="1"/>
            <p:nvPr/>
          </p:nvSpPr>
          <p:spPr>
            <a:xfrm>
              <a:off x="544923" y="2418093"/>
              <a:ext cx="1203748" cy="410369"/>
            </a:xfrm>
            <a:prstGeom prst="rect">
              <a:avLst/>
            </a:prstGeom>
            <a:noFill/>
          </p:spPr>
          <p:txBody>
            <a:bodyPr wrap="none" rtlCol="0">
              <a:spAutoFit/>
            </a:bodyPr>
            <a:lstStyle/>
            <a:p>
              <a:pPr fontAlgn="base">
                <a:spcBef>
                  <a:spcPct val="0"/>
                </a:spcBef>
                <a:spcAft>
                  <a:spcPct val="0"/>
                </a:spcAft>
              </a:pPr>
              <a:r>
                <a:rPr lang="zh-CN" altLang="en-US" sz="1400" b="1" dirty="0" smtClean="0">
                  <a:solidFill>
                    <a:prstClr val="black"/>
                  </a:solidFill>
                  <a:latin typeface="微软雅黑" panose="020B0503020204020204" pitchFamily="34" charset="-122"/>
                  <a:ea typeface="微软雅黑" panose="020B0503020204020204" pitchFamily="34" charset="-122"/>
                </a:rPr>
                <a:t>手工选题</a:t>
              </a:r>
              <a:endParaRPr lang="en-US" altLang="zh-CN" sz="1400" b="1" dirty="0">
                <a:solidFill>
                  <a:prstClr val="black"/>
                </a:solidFill>
                <a:latin typeface="微软雅黑" panose="020B0503020204020204" pitchFamily="34" charset="-122"/>
                <a:ea typeface="微软雅黑" panose="020B0503020204020204" pitchFamily="34" charset="-122"/>
              </a:endParaRPr>
            </a:p>
          </p:txBody>
        </p:sp>
      </p:grpSp>
      <p:grpSp>
        <p:nvGrpSpPr>
          <p:cNvPr id="11" name="组合 13"/>
          <p:cNvGrpSpPr/>
          <p:nvPr/>
        </p:nvGrpSpPr>
        <p:grpSpPr>
          <a:xfrm>
            <a:off x="214244" y="2891651"/>
            <a:ext cx="2965184" cy="646331"/>
            <a:chOff x="544923" y="2418093"/>
            <a:chExt cx="4750103" cy="861775"/>
          </a:xfrm>
        </p:grpSpPr>
        <p:sp>
          <p:nvSpPr>
            <p:cNvPr id="12" name="矩形 11"/>
            <p:cNvSpPr/>
            <p:nvPr/>
          </p:nvSpPr>
          <p:spPr>
            <a:xfrm>
              <a:off x="544923" y="2787425"/>
              <a:ext cx="4750103" cy="492443"/>
            </a:xfrm>
            <a:prstGeom prst="rect">
              <a:avLst/>
            </a:prstGeom>
            <a:noFill/>
          </p:spPr>
          <p:txBody>
            <a:bodyPr wrap="square">
              <a:spAutoFit/>
            </a:bodyPr>
            <a:lstStyle/>
            <a:p>
              <a:pPr>
                <a:lnSpc>
                  <a:spcPct val="150000"/>
                </a:lnSpc>
              </a:pPr>
              <a:r>
                <a:rPr lang="zh-CN" altLang="en-US" sz="1200" dirty="0" smtClean="0">
                  <a:solidFill>
                    <a:sysClr val="windowText" lastClr="000000"/>
                  </a:solidFill>
                  <a:latin typeface="微软雅黑" pitchFamily="34" charset="-122"/>
                  <a:ea typeface="微软雅黑" pitchFamily="34" charset="-122"/>
                </a:rPr>
                <a:t>为学生随机分配题目。</a:t>
              </a:r>
              <a:endParaRPr lang="zh-CN" altLang="en-US" sz="1200" dirty="0">
                <a:solidFill>
                  <a:schemeClr val="tx1">
                    <a:lumMod val="95000"/>
                    <a:lumOff val="5000"/>
                  </a:schemeClr>
                </a:solidFill>
                <a:latin typeface="微软雅黑" pitchFamily="34" charset="-122"/>
                <a:ea typeface="微软雅黑" pitchFamily="34" charset="-122"/>
                <a:cs typeface="Arial" pitchFamily="34" charset="0"/>
              </a:endParaRPr>
            </a:p>
          </p:txBody>
        </p:sp>
        <p:sp>
          <p:nvSpPr>
            <p:cNvPr id="13" name="文本框 26"/>
            <p:cNvSpPr txBox="1"/>
            <p:nvPr/>
          </p:nvSpPr>
          <p:spPr>
            <a:xfrm>
              <a:off x="544923" y="2418093"/>
              <a:ext cx="1203748" cy="410370"/>
            </a:xfrm>
            <a:prstGeom prst="rect">
              <a:avLst/>
            </a:prstGeom>
            <a:noFill/>
          </p:spPr>
          <p:txBody>
            <a:bodyPr wrap="none" rtlCol="0">
              <a:spAutoFit/>
            </a:bodyPr>
            <a:lstStyle/>
            <a:p>
              <a:pPr fontAlgn="base">
                <a:spcBef>
                  <a:spcPct val="0"/>
                </a:spcBef>
                <a:spcAft>
                  <a:spcPct val="0"/>
                </a:spcAft>
              </a:pPr>
              <a:r>
                <a:rPr lang="zh-CN" altLang="en-US" sz="1400" b="1" dirty="0" smtClean="0">
                  <a:solidFill>
                    <a:prstClr val="black"/>
                  </a:solidFill>
                  <a:latin typeface="微软雅黑" panose="020B0503020204020204" pitchFamily="34" charset="-122"/>
                  <a:ea typeface="微软雅黑" panose="020B0503020204020204" pitchFamily="34" charset="-122"/>
                </a:rPr>
                <a:t>随机作业</a:t>
              </a:r>
              <a:endParaRPr lang="en-US" altLang="zh-CN" sz="1400" b="1" dirty="0">
                <a:solidFill>
                  <a:prstClr val="black"/>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192947" y="2111474"/>
            <a:ext cx="2936147" cy="613694"/>
            <a:chOff x="544923" y="2418093"/>
            <a:chExt cx="4750103" cy="818259"/>
          </a:xfrm>
        </p:grpSpPr>
        <p:sp>
          <p:nvSpPr>
            <p:cNvPr id="15" name="矩形 14"/>
            <p:cNvSpPr/>
            <p:nvPr/>
          </p:nvSpPr>
          <p:spPr>
            <a:xfrm>
              <a:off x="544923" y="2787425"/>
              <a:ext cx="4750103" cy="448927"/>
            </a:xfrm>
            <a:prstGeom prst="rect">
              <a:avLst/>
            </a:prstGeom>
            <a:noFill/>
          </p:spPr>
          <p:txBody>
            <a:bodyPr wrap="square">
              <a:spAutoFit/>
            </a:bodyPr>
            <a:lstStyle/>
            <a:p>
              <a:pPr>
                <a:lnSpc>
                  <a:spcPct val="150000"/>
                </a:lnSpc>
              </a:pPr>
              <a:r>
                <a:rPr lang="zh-CN" altLang="en-US" sz="1200" dirty="0" smtClean="0">
                  <a:solidFill>
                    <a:sysClr val="windowText" lastClr="000000"/>
                  </a:solidFill>
                  <a:latin typeface="微软雅黑" pitchFamily="34" charset="-122"/>
                  <a:ea typeface="微软雅黑" pitchFamily="34" charset="-122"/>
                </a:rPr>
                <a:t>系统帮忙布置作业。</a:t>
              </a:r>
              <a:endParaRPr lang="zh-CN" altLang="en-US" sz="1200" dirty="0">
                <a:solidFill>
                  <a:schemeClr val="tx1">
                    <a:lumMod val="95000"/>
                    <a:lumOff val="5000"/>
                  </a:schemeClr>
                </a:solidFill>
                <a:latin typeface="微软雅黑" pitchFamily="34" charset="-122"/>
                <a:ea typeface="微软雅黑" pitchFamily="34" charset="-122"/>
                <a:cs typeface="Arial" pitchFamily="34" charset="0"/>
              </a:endParaRPr>
            </a:p>
          </p:txBody>
        </p:sp>
        <p:sp>
          <p:nvSpPr>
            <p:cNvPr id="16" name="文本框 26"/>
            <p:cNvSpPr txBox="1"/>
            <p:nvPr/>
          </p:nvSpPr>
          <p:spPr>
            <a:xfrm>
              <a:off x="544923" y="2418093"/>
              <a:ext cx="1203748" cy="410370"/>
            </a:xfrm>
            <a:prstGeom prst="rect">
              <a:avLst/>
            </a:prstGeom>
            <a:noFill/>
          </p:spPr>
          <p:txBody>
            <a:bodyPr wrap="none" rtlCol="0">
              <a:spAutoFit/>
            </a:bodyPr>
            <a:lstStyle/>
            <a:p>
              <a:pPr fontAlgn="base">
                <a:spcBef>
                  <a:spcPct val="0"/>
                </a:spcBef>
                <a:spcAft>
                  <a:spcPct val="0"/>
                </a:spcAft>
              </a:pPr>
              <a:r>
                <a:rPr lang="zh-CN" altLang="en-US" sz="1400" b="1" dirty="0" smtClean="0">
                  <a:solidFill>
                    <a:prstClr val="black"/>
                  </a:solidFill>
                  <a:latin typeface="微软雅黑" panose="020B0503020204020204" pitchFamily="34" charset="-122"/>
                  <a:ea typeface="微软雅黑" panose="020B0503020204020204" pitchFamily="34" charset="-122"/>
                </a:rPr>
                <a:t>自动出题</a:t>
              </a:r>
              <a:endParaRPr lang="en-US" altLang="zh-CN" sz="1400" b="1" dirty="0">
                <a:solidFill>
                  <a:prstClr val="black"/>
                </a:solidFill>
                <a:latin typeface="微软雅黑" panose="020B0503020204020204" pitchFamily="34" charset="-122"/>
                <a:ea typeface="微软雅黑" panose="020B0503020204020204" pitchFamily="34" charset="-122"/>
              </a:endParaRPr>
            </a:p>
          </p:txBody>
        </p:sp>
      </p:grpSp>
      <p:grpSp>
        <p:nvGrpSpPr>
          <p:cNvPr id="17" name="组合 13"/>
          <p:cNvGrpSpPr/>
          <p:nvPr/>
        </p:nvGrpSpPr>
        <p:grpSpPr>
          <a:xfrm>
            <a:off x="207253" y="3690004"/>
            <a:ext cx="2913452" cy="613694"/>
            <a:chOff x="544923" y="2418093"/>
            <a:chExt cx="4750103" cy="818259"/>
          </a:xfrm>
        </p:grpSpPr>
        <p:sp>
          <p:nvSpPr>
            <p:cNvPr id="18" name="矩形 17"/>
            <p:cNvSpPr/>
            <p:nvPr/>
          </p:nvSpPr>
          <p:spPr>
            <a:xfrm>
              <a:off x="544923" y="2787425"/>
              <a:ext cx="4750103" cy="448927"/>
            </a:xfrm>
            <a:prstGeom prst="rect">
              <a:avLst/>
            </a:prstGeom>
            <a:noFill/>
          </p:spPr>
          <p:txBody>
            <a:bodyPr wrap="square">
              <a:spAutoFit/>
            </a:bodyPr>
            <a:lstStyle/>
            <a:p>
              <a:pPr>
                <a:lnSpc>
                  <a:spcPct val="150000"/>
                </a:lnSpc>
              </a:pPr>
              <a:r>
                <a:rPr lang="zh-CN" altLang="en-US" sz="1200" dirty="0" smtClean="0">
                  <a:solidFill>
                    <a:sysClr val="windowText" lastClr="000000"/>
                  </a:solidFill>
                  <a:latin typeface="微软雅黑" pitchFamily="34" charset="-122"/>
                  <a:ea typeface="微软雅黑" pitchFamily="34" charset="-122"/>
                </a:rPr>
                <a:t>学生自由分组、互评。</a:t>
              </a:r>
              <a:endParaRPr lang="zh-CN" altLang="en-US" sz="1200" dirty="0">
                <a:solidFill>
                  <a:schemeClr val="tx1">
                    <a:lumMod val="95000"/>
                    <a:lumOff val="5000"/>
                  </a:schemeClr>
                </a:solidFill>
                <a:latin typeface="微软雅黑" pitchFamily="34" charset="-122"/>
                <a:ea typeface="微软雅黑" pitchFamily="34" charset="-122"/>
                <a:cs typeface="Arial" pitchFamily="34" charset="0"/>
              </a:endParaRPr>
            </a:p>
          </p:txBody>
        </p:sp>
        <p:sp>
          <p:nvSpPr>
            <p:cNvPr id="19" name="文本框 26"/>
            <p:cNvSpPr txBox="1"/>
            <p:nvPr/>
          </p:nvSpPr>
          <p:spPr>
            <a:xfrm>
              <a:off x="544923" y="2418093"/>
              <a:ext cx="1203748" cy="410370"/>
            </a:xfrm>
            <a:prstGeom prst="rect">
              <a:avLst/>
            </a:prstGeom>
            <a:noFill/>
          </p:spPr>
          <p:txBody>
            <a:bodyPr wrap="none" rtlCol="0">
              <a:spAutoFit/>
            </a:bodyPr>
            <a:lstStyle/>
            <a:p>
              <a:pPr fontAlgn="base">
                <a:spcBef>
                  <a:spcPct val="0"/>
                </a:spcBef>
                <a:spcAft>
                  <a:spcPct val="0"/>
                </a:spcAft>
              </a:pPr>
              <a:r>
                <a:rPr lang="zh-CN" altLang="en-US" sz="1400" b="1" dirty="0" smtClean="0">
                  <a:solidFill>
                    <a:prstClr val="black"/>
                  </a:solidFill>
                  <a:latin typeface="微软雅黑" panose="020B0503020204020204" pitchFamily="34" charset="-122"/>
                  <a:ea typeface="微软雅黑" panose="020B0503020204020204" pitchFamily="34" charset="-122"/>
                </a:rPr>
                <a:t>小组作业</a:t>
              </a:r>
              <a:endParaRPr lang="en-US" altLang="zh-CN" sz="1400" b="1" dirty="0">
                <a:solidFill>
                  <a:prstClr val="black"/>
                </a:solidFill>
                <a:latin typeface="微软雅黑" panose="020B0503020204020204" pitchFamily="34" charset="-122"/>
                <a:ea typeface="微软雅黑" panose="020B0503020204020204" pitchFamily="34" charset="-122"/>
              </a:endParaRPr>
            </a:p>
          </p:txBody>
        </p:sp>
      </p:grpSp>
      <p:pic>
        <p:nvPicPr>
          <p:cNvPr id="2051" name="Picture 3"/>
          <p:cNvPicPr>
            <a:picLocks noChangeAspect="1" noChangeArrowheads="1"/>
          </p:cNvPicPr>
          <p:nvPr/>
        </p:nvPicPr>
        <p:blipFill>
          <a:blip r:embed="rId3" cstate="print"/>
          <a:srcRect/>
          <a:stretch>
            <a:fillRect/>
          </a:stretch>
        </p:blipFill>
        <p:spPr bwMode="auto">
          <a:xfrm>
            <a:off x="2156460" y="1224578"/>
            <a:ext cx="6987540" cy="2843022"/>
          </a:xfrm>
          <a:prstGeom prst="rect">
            <a:avLst/>
          </a:prstGeom>
          <a:noFill/>
          <a:ln w="9525">
            <a:noFill/>
            <a:miter lim="800000"/>
            <a:headEnd/>
            <a:tailEnd/>
          </a:ln>
        </p:spPr>
      </p:pic>
      <p:sp>
        <p:nvSpPr>
          <p:cNvPr id="21" name="TextBox 20"/>
          <p:cNvSpPr txBox="1"/>
          <p:nvPr/>
        </p:nvSpPr>
        <p:spPr>
          <a:xfrm>
            <a:off x="6801025" y="2847363"/>
            <a:ext cx="1381125" cy="447675"/>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500" dirty="0" smtClean="0">
                <a:solidFill>
                  <a:schemeClr val="bg1"/>
                </a:solidFill>
                <a:latin typeface="Times New Roman" pitchFamily="18" charset="0"/>
                <a:ea typeface="微软雅黑" pitchFamily="34" charset="-122"/>
                <a:cs typeface="Times New Roman" pitchFamily="18" charset="0"/>
              </a:rPr>
              <a:t>还可以补交</a:t>
            </a:r>
            <a:endParaRPr lang="zh-CN" altLang="en-US" sz="1500" dirty="0">
              <a:solidFill>
                <a:schemeClr val="bg1"/>
              </a:solidFill>
              <a:latin typeface="Times New Roman" pitchFamily="18" charset="0"/>
              <a:ea typeface="微软雅黑" pitchFamily="34" charset="-122"/>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考试</a:t>
            </a:r>
          </a:p>
        </p:txBody>
      </p:sp>
      <p:sp>
        <p:nvSpPr>
          <p:cNvPr id="17" name="内容占位符 2"/>
          <p:cNvSpPr>
            <a:spLocks noGrp="1"/>
          </p:cNvSpPr>
          <p:nvPr>
            <p:ph idx="1"/>
          </p:nvPr>
        </p:nvSpPr>
        <p:spPr>
          <a:xfrm>
            <a:off x="469259" y="932991"/>
            <a:ext cx="7886700" cy="3263504"/>
          </a:xfrm>
        </p:spPr>
        <p:txBody>
          <a:bodyPr/>
          <a:lstStyle/>
          <a:p>
            <a:r>
              <a:rPr lang="zh-CN" altLang="en-US" b="1" dirty="0" smtClean="0">
                <a:latin typeface="微软雅黑" pitchFamily="34" charset="-122"/>
                <a:ea typeface="微软雅黑" pitchFamily="34" charset="-122"/>
              </a:rPr>
              <a:t>全方位支持</a:t>
            </a:r>
            <a:r>
              <a:rPr lang="zh-CN" altLang="en-US" b="1" dirty="0" smtClean="0">
                <a:solidFill>
                  <a:srgbClr val="C00000"/>
                </a:solidFill>
                <a:latin typeface="微软雅黑" pitchFamily="34" charset="-122"/>
                <a:ea typeface="微软雅黑" pitchFamily="34" charset="-122"/>
              </a:rPr>
              <a:t>在线考试：</a:t>
            </a:r>
            <a:r>
              <a:rPr lang="zh-CN" altLang="en-US" sz="2100" b="1" dirty="0" smtClean="0">
                <a:latin typeface="微软雅黑" pitchFamily="34" charset="-122"/>
                <a:ea typeface="微软雅黑" pitchFamily="34" charset="-122"/>
              </a:rPr>
              <a:t>自动组卷</a:t>
            </a:r>
            <a:endParaRPr lang="en-US" altLang="zh-CN" sz="2100" b="1" dirty="0" smtClean="0">
              <a:latin typeface="微软雅黑" pitchFamily="34" charset="-122"/>
              <a:ea typeface="微软雅黑" pitchFamily="34" charset="-122"/>
            </a:endParaRPr>
          </a:p>
          <a:p>
            <a:pPr lvl="1"/>
            <a:r>
              <a:rPr lang="zh-CN" altLang="en-US" sz="1800" dirty="0" smtClean="0">
                <a:latin typeface="微软雅黑" pitchFamily="34" charset="-122"/>
                <a:ea typeface="微软雅黑" pitchFamily="34" charset="-122"/>
              </a:rPr>
              <a:t>帮助教师组卷，规则包括：知识点分布、章节、难度、使用频度</a:t>
            </a:r>
            <a:endParaRPr lang="zh-CN" altLang="en-US" sz="1800" dirty="0">
              <a:latin typeface="微软雅黑" pitchFamily="34" charset="-122"/>
              <a:ea typeface="微软雅黑" pitchFamily="34" charset="-122"/>
            </a:endParaRPr>
          </a:p>
        </p:txBody>
      </p:sp>
      <p:pic>
        <p:nvPicPr>
          <p:cNvPr id="20" name="Picture 2"/>
          <p:cNvPicPr>
            <a:picLocks noChangeAspect="1" noChangeArrowheads="1"/>
          </p:cNvPicPr>
          <p:nvPr/>
        </p:nvPicPr>
        <p:blipFill>
          <a:blip r:embed="rId3" cstate="print"/>
          <a:srcRect/>
          <a:stretch>
            <a:fillRect/>
          </a:stretch>
        </p:blipFill>
        <p:spPr bwMode="auto">
          <a:xfrm>
            <a:off x="946439" y="1790616"/>
            <a:ext cx="4462653" cy="2917317"/>
          </a:xfrm>
          <a:prstGeom prst="rect">
            <a:avLst/>
          </a:prstGeom>
          <a:noFill/>
          <a:ln w="9525">
            <a:noFill/>
            <a:miter lim="800000"/>
            <a:headEnd/>
            <a:tailEnd/>
          </a:ln>
        </p:spPr>
      </p:pic>
      <p:sp>
        <p:nvSpPr>
          <p:cNvPr id="22" name="TextBox 21"/>
          <p:cNvSpPr txBox="1"/>
          <p:nvPr/>
        </p:nvSpPr>
        <p:spPr>
          <a:xfrm>
            <a:off x="4007490" y="2713139"/>
            <a:ext cx="1381125" cy="447675"/>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500" dirty="0" smtClean="0">
                <a:solidFill>
                  <a:schemeClr val="bg1"/>
                </a:solidFill>
                <a:latin typeface="Times New Roman" pitchFamily="18" charset="0"/>
                <a:ea typeface="微软雅黑" pitchFamily="34" charset="-122"/>
                <a:cs typeface="Times New Roman" pitchFamily="18" charset="0"/>
              </a:rPr>
              <a:t>自动组卷</a:t>
            </a:r>
            <a:endParaRPr lang="zh-CN" altLang="en-US" sz="1500" dirty="0">
              <a:solidFill>
                <a:schemeClr val="bg1"/>
              </a:solidFill>
              <a:latin typeface="Times New Roman" pitchFamily="18" charset="0"/>
              <a:ea typeface="微软雅黑" pitchFamily="34" charset="-122"/>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考试</a:t>
            </a:r>
          </a:p>
        </p:txBody>
      </p:sp>
      <p:sp>
        <p:nvSpPr>
          <p:cNvPr id="17" name="内容占位符 2"/>
          <p:cNvSpPr>
            <a:spLocks noGrp="1"/>
          </p:cNvSpPr>
          <p:nvPr>
            <p:ph idx="1"/>
          </p:nvPr>
        </p:nvSpPr>
        <p:spPr>
          <a:xfrm>
            <a:off x="469259" y="932991"/>
            <a:ext cx="7886700" cy="3263504"/>
          </a:xfrm>
        </p:spPr>
        <p:txBody>
          <a:bodyPr/>
          <a:lstStyle/>
          <a:p>
            <a:r>
              <a:rPr lang="zh-CN" altLang="en-US" b="1" dirty="0" smtClean="0">
                <a:latin typeface="微软雅黑" pitchFamily="34" charset="-122"/>
                <a:ea typeface="微软雅黑" pitchFamily="34" charset="-122"/>
              </a:rPr>
              <a:t>全方位支持</a:t>
            </a:r>
            <a:r>
              <a:rPr lang="zh-CN" altLang="en-US" b="1" dirty="0" smtClean="0">
                <a:solidFill>
                  <a:srgbClr val="C00000"/>
                </a:solidFill>
                <a:latin typeface="微软雅黑" pitchFamily="34" charset="-122"/>
                <a:ea typeface="微软雅黑" pitchFamily="34" charset="-122"/>
              </a:rPr>
              <a:t>在线考试：学生端</a:t>
            </a:r>
            <a:r>
              <a:rPr lang="zh-CN" altLang="en-US" b="1" dirty="0" smtClean="0">
                <a:latin typeface="微软雅黑" pitchFamily="34" charset="-122"/>
                <a:ea typeface="微软雅黑" pitchFamily="34" charset="-122"/>
              </a:rPr>
              <a:t>随机抽题</a:t>
            </a:r>
            <a:r>
              <a:rPr lang="zh-CN" altLang="en-US" sz="2100" b="1" dirty="0" smtClean="0">
                <a:latin typeface="微软雅黑" pitchFamily="34" charset="-122"/>
                <a:ea typeface="微软雅黑" pitchFamily="34" charset="-122"/>
              </a:rPr>
              <a:t>组卷</a:t>
            </a:r>
            <a:endParaRPr lang="en-US" altLang="zh-CN" sz="2100" b="1" dirty="0" smtClean="0">
              <a:latin typeface="微软雅黑" pitchFamily="34" charset="-122"/>
              <a:ea typeface="微软雅黑" pitchFamily="34" charset="-122"/>
            </a:endParaRPr>
          </a:p>
          <a:p>
            <a:pPr lvl="1"/>
            <a:r>
              <a:rPr lang="zh-CN" altLang="en-US" b="1" dirty="0" smtClean="0">
                <a:latin typeface="微软雅黑" pitchFamily="34" charset="-122"/>
                <a:ea typeface="微软雅黑" pitchFamily="34" charset="-122"/>
              </a:rPr>
              <a:t>随机抽题组卷</a:t>
            </a:r>
            <a:r>
              <a:rPr lang="zh-CN" altLang="en-US" dirty="0" smtClean="0">
                <a:latin typeface="微软雅黑" pitchFamily="34" charset="-122"/>
                <a:ea typeface="微软雅黑" pitchFamily="34" charset="-122"/>
              </a:rPr>
              <a:t>：题型分布、知识点分布、难度分布、题目数量</a:t>
            </a:r>
            <a:endParaRPr lang="zh-CN" altLang="en-US" dirty="0">
              <a:latin typeface="微软雅黑" pitchFamily="34" charset="-122"/>
              <a:ea typeface="微软雅黑" pitchFamily="34" charset="-122"/>
            </a:endParaRPr>
          </a:p>
        </p:txBody>
      </p:sp>
      <p:pic>
        <p:nvPicPr>
          <p:cNvPr id="7" name="Picture 4"/>
          <p:cNvPicPr>
            <a:picLocks noChangeAspect="1" noChangeArrowheads="1"/>
          </p:cNvPicPr>
          <p:nvPr/>
        </p:nvPicPr>
        <p:blipFill>
          <a:blip r:embed="rId3" cstate="print"/>
          <a:srcRect/>
          <a:stretch>
            <a:fillRect/>
          </a:stretch>
        </p:blipFill>
        <p:spPr bwMode="auto">
          <a:xfrm>
            <a:off x="285750" y="2491008"/>
            <a:ext cx="5815013" cy="2652492"/>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5572125" y="1915507"/>
            <a:ext cx="3143250" cy="3227993"/>
          </a:xfrm>
          <a:prstGeom prst="rect">
            <a:avLst/>
          </a:prstGeom>
          <a:noFill/>
          <a:ln w="9525">
            <a:noFill/>
            <a:miter lim="800000"/>
            <a:headEnd/>
            <a:tailEnd/>
          </a:ln>
        </p:spPr>
      </p:pic>
      <p:sp>
        <p:nvSpPr>
          <p:cNvPr id="9" name="TextBox 8"/>
          <p:cNvSpPr txBox="1"/>
          <p:nvPr/>
        </p:nvSpPr>
        <p:spPr>
          <a:xfrm>
            <a:off x="1847850" y="3648075"/>
            <a:ext cx="1666875" cy="447675"/>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500" dirty="0" smtClean="0">
                <a:solidFill>
                  <a:schemeClr val="bg1"/>
                </a:solidFill>
                <a:latin typeface="Times New Roman" pitchFamily="18" charset="0"/>
                <a:ea typeface="微软雅黑" pitchFamily="34" charset="-122"/>
                <a:cs typeface="Times New Roman" pitchFamily="18" charset="0"/>
              </a:rPr>
              <a:t>学生端随机组卷</a:t>
            </a:r>
            <a:endParaRPr lang="zh-CN" altLang="en-US" sz="1500" dirty="0">
              <a:solidFill>
                <a:schemeClr val="bg1"/>
              </a:solidFill>
              <a:latin typeface="Times New Roman" pitchFamily="18" charset="0"/>
              <a:ea typeface="微软雅黑" pitchFamily="34" charset="-122"/>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24"/>
          <p:cNvSpPr>
            <a:spLocks noChangeArrowheads="1"/>
          </p:cNvSpPr>
          <p:nvPr/>
        </p:nvSpPr>
        <p:spPr bwMode="auto">
          <a:xfrm>
            <a:off x="476252" y="1266827"/>
            <a:ext cx="3334941" cy="2268141"/>
          </a:xfrm>
          <a:prstGeom prst="rect">
            <a:avLst/>
          </a:prstGeom>
          <a:noFill/>
          <a:ln w="22225" cap="flat" cmpd="sng">
            <a:solidFill>
              <a:srgbClr val="ECD15A"/>
            </a:solidFill>
            <a:bevel/>
            <a:headEnd/>
            <a:tailEnd/>
          </a:ln>
        </p:spPr>
        <p:txBody>
          <a:bodyPr lIns="68576" tIns="34289" rIns="68576" bIns="34289" anchor="ctr"/>
          <a:lstStyle/>
          <a:p>
            <a:pPr algn="ctr"/>
            <a:endParaRPr lang="zh-CN" altLang="zh-CN">
              <a:solidFill>
                <a:srgbClr val="FFFFFF"/>
              </a:solidFill>
              <a:latin typeface="宋体" pitchFamily="2" charset="-122"/>
              <a:sym typeface="宋体" pitchFamily="2" charset="-122"/>
            </a:endParaRPr>
          </a:p>
        </p:txBody>
      </p:sp>
      <p:pic>
        <p:nvPicPr>
          <p:cNvPr id="1032" name="Picture 8" descr="http://funginstitute.berkeley.edu/wp-content/uploads/2012/07/research1.jpg"/>
          <p:cNvPicPr>
            <a:picLocks noChangeArrowheads="1"/>
          </p:cNvPicPr>
          <p:nvPr/>
        </p:nvPicPr>
        <p:blipFill>
          <a:blip r:embed="rId2" cstate="print"/>
          <a:srcRect/>
          <a:stretch>
            <a:fillRect/>
          </a:stretch>
        </p:blipFill>
        <p:spPr bwMode="auto">
          <a:xfrm>
            <a:off x="554567" y="1329267"/>
            <a:ext cx="3454400" cy="3288776"/>
          </a:xfrm>
          <a:prstGeom prst="rect">
            <a:avLst/>
          </a:prstGeom>
          <a:noFill/>
        </p:spPr>
      </p:pic>
      <p:sp>
        <p:nvSpPr>
          <p:cNvPr id="8202" name="矩形 26"/>
          <p:cNvSpPr>
            <a:spLocks noChangeArrowheads="1"/>
          </p:cNvSpPr>
          <p:nvPr/>
        </p:nvSpPr>
        <p:spPr bwMode="auto">
          <a:xfrm>
            <a:off x="546103" y="4455869"/>
            <a:ext cx="3454397" cy="664369"/>
          </a:xfrm>
          <a:prstGeom prst="rect">
            <a:avLst/>
          </a:prstGeom>
          <a:gradFill rotWithShape="1">
            <a:gsLst>
              <a:gs pos="0">
                <a:srgbClr val="FCEF75"/>
              </a:gs>
              <a:gs pos="100000">
                <a:srgbClr val="D3A02D"/>
              </a:gs>
            </a:gsLst>
            <a:lin ang="3600000" scaled="1"/>
          </a:gradFill>
          <a:ln w="12700" cap="flat" cmpd="sng">
            <a:noFill/>
            <a:bevel/>
            <a:headEnd/>
            <a:tailEnd/>
          </a:ln>
        </p:spPr>
        <p:txBody>
          <a:bodyPr lIns="68576" tIns="34289" rIns="68576" bIns="34289" anchor="ctr"/>
          <a:lstStyle/>
          <a:p>
            <a:pPr algn="ctr"/>
            <a:endParaRPr lang="zh-CN" altLang="zh-CN">
              <a:solidFill>
                <a:srgbClr val="FFFFFF"/>
              </a:solidFill>
              <a:latin typeface="宋体" pitchFamily="2" charset="-122"/>
              <a:sym typeface="宋体" pitchFamily="2" charset="-122"/>
            </a:endParaRPr>
          </a:p>
        </p:txBody>
      </p:sp>
      <p:sp>
        <p:nvSpPr>
          <p:cNvPr id="8203" name="文本框 27"/>
          <p:cNvSpPr>
            <a:spLocks noChangeArrowheads="1"/>
          </p:cNvSpPr>
          <p:nvPr/>
        </p:nvSpPr>
        <p:spPr bwMode="auto">
          <a:xfrm>
            <a:off x="599417" y="4514077"/>
            <a:ext cx="1486889" cy="530912"/>
          </a:xfrm>
          <a:prstGeom prst="rect">
            <a:avLst/>
          </a:prstGeom>
          <a:noFill/>
          <a:ln w="9525">
            <a:noFill/>
            <a:miter lim="800000"/>
            <a:headEnd/>
            <a:tailEnd/>
          </a:ln>
        </p:spPr>
        <p:txBody>
          <a:bodyPr wrap="none" lIns="68576" tIns="34289" rIns="68576" bIns="34289">
            <a:spAutoFit/>
          </a:bodyPr>
          <a:lstStyle/>
          <a:p>
            <a:r>
              <a:rPr lang="en-US" sz="3000" dirty="0" smtClean="0">
                <a:solidFill>
                  <a:srgbClr val="000000"/>
                </a:solidFill>
                <a:latin typeface="Impact" pitchFamily="34" charset="0"/>
                <a:ea typeface="方正姚体" pitchFamily="2" charset="-122"/>
                <a:sym typeface="Impact" pitchFamily="34" charset="0"/>
              </a:rPr>
              <a:t>BIG DATA</a:t>
            </a:r>
            <a:endParaRPr lang="zh-CN" altLang="en-US" sz="3000" dirty="0">
              <a:solidFill>
                <a:srgbClr val="000000"/>
              </a:solidFill>
              <a:latin typeface="Impact" pitchFamily="34" charset="0"/>
              <a:ea typeface="方正姚体" pitchFamily="2" charset="-122"/>
              <a:sym typeface="Impact" pitchFamily="34" charset="0"/>
            </a:endParaRPr>
          </a:p>
        </p:txBody>
      </p:sp>
      <p:sp>
        <p:nvSpPr>
          <p:cNvPr id="8204" name="文本框 28"/>
          <p:cNvSpPr>
            <a:spLocks noChangeArrowheads="1"/>
          </p:cNvSpPr>
          <p:nvPr/>
        </p:nvSpPr>
        <p:spPr bwMode="auto">
          <a:xfrm>
            <a:off x="2053303" y="4650864"/>
            <a:ext cx="1696610" cy="276996"/>
          </a:xfrm>
          <a:prstGeom prst="rect">
            <a:avLst/>
          </a:prstGeom>
          <a:noFill/>
          <a:ln w="9525">
            <a:noFill/>
            <a:miter lim="800000"/>
            <a:headEnd/>
            <a:tailEnd/>
          </a:ln>
        </p:spPr>
        <p:txBody>
          <a:bodyPr wrap="none" lIns="68576" tIns="34289" rIns="68576" bIns="34289">
            <a:spAutoFit/>
          </a:bodyPr>
          <a:lstStyle/>
          <a:p>
            <a:r>
              <a:rPr lang="zh-CN" altLang="en-US" dirty="0" smtClean="0">
                <a:solidFill>
                  <a:srgbClr val="000000"/>
                </a:solidFill>
                <a:latin typeface="微软雅黑" pitchFamily="34" charset="-122"/>
                <a:ea typeface="微软雅黑" pitchFamily="34" charset="-122"/>
                <a:sym typeface="方正姚体" pitchFamily="2" charset="-122"/>
              </a:rPr>
              <a:t>我们的数据在哪里？</a:t>
            </a:r>
            <a:endParaRPr lang="en-US" dirty="0">
              <a:solidFill>
                <a:srgbClr val="000000"/>
              </a:solidFill>
              <a:latin typeface="微软雅黑" pitchFamily="34" charset="-122"/>
              <a:ea typeface="微软雅黑" pitchFamily="34" charset="-122"/>
              <a:sym typeface="方正姚体" pitchFamily="2" charset="-122"/>
            </a:endParaRPr>
          </a:p>
        </p:txBody>
      </p:sp>
      <p:sp>
        <p:nvSpPr>
          <p:cNvPr id="8205" name="椭圆 30"/>
          <p:cNvSpPr>
            <a:spLocks noChangeArrowheads="1"/>
          </p:cNvSpPr>
          <p:nvPr/>
        </p:nvSpPr>
        <p:spPr bwMode="auto">
          <a:xfrm>
            <a:off x="4621344" y="1501382"/>
            <a:ext cx="563165" cy="563165"/>
          </a:xfrm>
          <a:prstGeom prst="ellipse">
            <a:avLst/>
          </a:prstGeom>
          <a:gradFill rotWithShape="1">
            <a:gsLst>
              <a:gs pos="0">
                <a:srgbClr val="FCEF75"/>
              </a:gs>
              <a:gs pos="100000">
                <a:srgbClr val="D3A02D"/>
              </a:gs>
            </a:gsLst>
            <a:lin ang="3600000" scaled="1"/>
          </a:gradFill>
          <a:ln w="101600" cap="flat" cmpd="sng">
            <a:noFill/>
            <a:bevel/>
            <a:headEnd/>
            <a:tailEnd/>
          </a:ln>
        </p:spPr>
        <p:txBody>
          <a:bodyPr lIns="68576" tIns="34289" rIns="68576" bIns="34289" anchor="ctr"/>
          <a:lstStyle/>
          <a:p>
            <a:pPr algn="ctr"/>
            <a:endParaRPr lang="zh-CN" altLang="zh-CN">
              <a:solidFill>
                <a:srgbClr val="FFFFFF"/>
              </a:solidFill>
              <a:latin typeface="宋体" pitchFamily="2" charset="-122"/>
              <a:sym typeface="宋体" pitchFamily="2" charset="-122"/>
            </a:endParaRPr>
          </a:p>
        </p:txBody>
      </p:sp>
      <p:sp>
        <p:nvSpPr>
          <p:cNvPr id="8206" name="椭圆 31"/>
          <p:cNvSpPr>
            <a:spLocks noChangeArrowheads="1"/>
          </p:cNvSpPr>
          <p:nvPr/>
        </p:nvSpPr>
        <p:spPr bwMode="auto">
          <a:xfrm>
            <a:off x="4621344" y="2333626"/>
            <a:ext cx="563165" cy="561975"/>
          </a:xfrm>
          <a:prstGeom prst="ellipse">
            <a:avLst/>
          </a:prstGeom>
          <a:solidFill>
            <a:srgbClr val="000000"/>
          </a:solidFill>
          <a:ln w="25400" cap="flat" cmpd="sng">
            <a:noFill/>
            <a:bevel/>
            <a:headEnd/>
            <a:tailEnd/>
          </a:ln>
        </p:spPr>
        <p:txBody>
          <a:bodyPr lIns="68576" tIns="34289" rIns="68576" bIns="34289" anchor="ctr"/>
          <a:lstStyle/>
          <a:p>
            <a:pPr algn="ctr"/>
            <a:endParaRPr lang="zh-CN" altLang="zh-CN">
              <a:solidFill>
                <a:srgbClr val="FFFFFF"/>
              </a:solidFill>
              <a:latin typeface="宋体" pitchFamily="2" charset="-122"/>
              <a:sym typeface="宋体" pitchFamily="2" charset="-122"/>
            </a:endParaRPr>
          </a:p>
        </p:txBody>
      </p:sp>
      <p:sp>
        <p:nvSpPr>
          <p:cNvPr id="8207" name="椭圆 32"/>
          <p:cNvSpPr>
            <a:spLocks noChangeArrowheads="1"/>
          </p:cNvSpPr>
          <p:nvPr/>
        </p:nvSpPr>
        <p:spPr bwMode="auto">
          <a:xfrm>
            <a:off x="4621344" y="3164681"/>
            <a:ext cx="563165" cy="563166"/>
          </a:xfrm>
          <a:prstGeom prst="ellipse">
            <a:avLst/>
          </a:prstGeom>
          <a:gradFill rotWithShape="1">
            <a:gsLst>
              <a:gs pos="0">
                <a:srgbClr val="FCEF75"/>
              </a:gs>
              <a:gs pos="100000">
                <a:srgbClr val="D3A02D"/>
              </a:gs>
            </a:gsLst>
            <a:lin ang="3600000" scaled="1"/>
          </a:gradFill>
          <a:ln w="101600" cap="flat" cmpd="sng">
            <a:noFill/>
            <a:bevel/>
            <a:headEnd/>
            <a:tailEnd/>
          </a:ln>
        </p:spPr>
        <p:txBody>
          <a:bodyPr lIns="68576" tIns="34289" rIns="68576" bIns="34289" anchor="ctr"/>
          <a:lstStyle/>
          <a:p>
            <a:pPr algn="ctr"/>
            <a:endParaRPr lang="zh-CN" altLang="zh-CN">
              <a:solidFill>
                <a:srgbClr val="FFFFFF"/>
              </a:solidFill>
              <a:latin typeface="宋体" pitchFamily="2" charset="-122"/>
              <a:sym typeface="宋体" pitchFamily="2" charset="-122"/>
            </a:endParaRPr>
          </a:p>
        </p:txBody>
      </p:sp>
      <p:sp>
        <p:nvSpPr>
          <p:cNvPr id="8208" name="椭圆 33"/>
          <p:cNvSpPr>
            <a:spLocks noChangeArrowheads="1"/>
          </p:cNvSpPr>
          <p:nvPr/>
        </p:nvSpPr>
        <p:spPr bwMode="auto">
          <a:xfrm>
            <a:off x="4621344" y="3996932"/>
            <a:ext cx="563165" cy="563165"/>
          </a:xfrm>
          <a:prstGeom prst="ellipse">
            <a:avLst/>
          </a:prstGeom>
          <a:solidFill>
            <a:srgbClr val="000000"/>
          </a:solidFill>
          <a:ln w="25400" cap="flat" cmpd="sng">
            <a:noFill/>
            <a:bevel/>
            <a:headEnd/>
            <a:tailEnd/>
          </a:ln>
        </p:spPr>
        <p:txBody>
          <a:bodyPr lIns="68576" tIns="34289" rIns="68576" bIns="34289" anchor="ctr"/>
          <a:lstStyle/>
          <a:p>
            <a:pPr algn="ctr"/>
            <a:endParaRPr lang="zh-CN" altLang="zh-CN">
              <a:solidFill>
                <a:srgbClr val="FFFFFF"/>
              </a:solidFill>
              <a:latin typeface="宋体" pitchFamily="2" charset="-122"/>
              <a:sym typeface="宋体" pitchFamily="2" charset="-122"/>
            </a:endParaRPr>
          </a:p>
        </p:txBody>
      </p:sp>
      <p:grpSp>
        <p:nvGrpSpPr>
          <p:cNvPr id="2" name="组合 34"/>
          <p:cNvGrpSpPr>
            <a:grpSpLocks/>
          </p:cNvGrpSpPr>
          <p:nvPr/>
        </p:nvGrpSpPr>
        <p:grpSpPr bwMode="auto">
          <a:xfrm>
            <a:off x="4760643" y="1670447"/>
            <a:ext cx="276225" cy="209550"/>
            <a:chOff x="0" y="0"/>
            <a:chExt cx="509646" cy="387231"/>
          </a:xfrm>
        </p:grpSpPr>
        <p:sp>
          <p:nvSpPr>
            <p:cNvPr id="8210" name="Freeform 20"/>
            <p:cNvSpPr>
              <a:spLocks noEditPoints="1" noChangeArrowheads="1"/>
            </p:cNvSpPr>
            <p:nvPr/>
          </p:nvSpPr>
          <p:spPr bwMode="auto">
            <a:xfrm>
              <a:off x="0" y="51839"/>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9"/>
                <a:gd name="T145" fmla="*/ 0 h 227"/>
                <a:gd name="T146" fmla="*/ 229 w 229"/>
                <a:gd name="T147" fmla="*/ 227 h 2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solidFill>
              <a:srgbClr val="000000"/>
            </a:solidFill>
            <a:ln w="9525" cmpd="sng">
              <a:noFill/>
              <a:bevel/>
              <a:headEnd/>
              <a:tailEnd/>
            </a:ln>
          </p:spPr>
          <p:txBody>
            <a:bodyPr/>
            <a:lstStyle/>
            <a:p>
              <a:endParaRPr lang="zh-CN" altLang="zh-CN" sz="1500" dirty="0">
                <a:solidFill>
                  <a:srgbClr val="000000"/>
                </a:solidFill>
                <a:latin typeface="Calibri" pitchFamily="34" charset="0"/>
                <a:sym typeface="宋体" pitchFamily="2" charset="-122"/>
              </a:endParaRPr>
            </a:p>
          </p:txBody>
        </p:sp>
        <p:sp>
          <p:nvSpPr>
            <p:cNvPr id="8211" name="Freeform 21"/>
            <p:cNvSpPr>
              <a:spLocks noEditPoints="1" noChangeArrowheads="1"/>
            </p:cNvSpPr>
            <p:nvPr/>
          </p:nvSpPr>
          <p:spPr bwMode="auto">
            <a:xfrm>
              <a:off x="309785" y="0"/>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
                <a:gd name="T145" fmla="*/ 0 h 135"/>
                <a:gd name="T146" fmla="*/ 135 w 135"/>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solidFill>
              <a:srgbClr val="000000"/>
            </a:solidFill>
            <a:ln w="9525" cmpd="sng">
              <a:noFill/>
              <a:bevel/>
              <a:headEnd/>
              <a:tailEnd/>
            </a:ln>
          </p:spPr>
          <p:txBody>
            <a:bodyPr/>
            <a:lstStyle/>
            <a:p>
              <a:endParaRPr lang="zh-CN" altLang="zh-CN" sz="1500" dirty="0">
                <a:solidFill>
                  <a:srgbClr val="000000"/>
                </a:solidFill>
                <a:latin typeface="Calibri" pitchFamily="34" charset="0"/>
                <a:sym typeface="宋体" pitchFamily="2" charset="-122"/>
              </a:endParaRPr>
            </a:p>
          </p:txBody>
        </p:sp>
      </p:grpSp>
      <p:grpSp>
        <p:nvGrpSpPr>
          <p:cNvPr id="3" name="组合 37"/>
          <p:cNvGrpSpPr>
            <a:grpSpLocks/>
          </p:cNvGrpSpPr>
          <p:nvPr/>
        </p:nvGrpSpPr>
        <p:grpSpPr bwMode="auto">
          <a:xfrm>
            <a:off x="4786840" y="4181479"/>
            <a:ext cx="222647" cy="211931"/>
            <a:chOff x="0" y="0"/>
            <a:chExt cx="2438400" cy="2332038"/>
          </a:xfrm>
        </p:grpSpPr>
        <p:sp>
          <p:nvSpPr>
            <p:cNvPr id="8213" name="Freeform 25"/>
            <p:cNvSpPr>
              <a:spLocks noChangeArrowheads="1"/>
            </p:cNvSpPr>
            <p:nvPr/>
          </p:nvSpPr>
          <p:spPr bwMode="auto">
            <a:xfrm>
              <a:off x="893763" y="1676400"/>
              <a:ext cx="655638" cy="655638"/>
            </a:xfrm>
            <a:custGeom>
              <a:avLst/>
              <a:gdLst>
                <a:gd name="T0" fmla="*/ 206 w 413"/>
                <a:gd name="T1" fmla="*/ 413 h 413"/>
                <a:gd name="T2" fmla="*/ 0 w 413"/>
                <a:gd name="T3" fmla="*/ 0 h 413"/>
                <a:gd name="T4" fmla="*/ 413 w 413"/>
                <a:gd name="T5" fmla="*/ 0 h 413"/>
                <a:gd name="T6" fmla="*/ 206 w 413"/>
                <a:gd name="T7" fmla="*/ 413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FFFFFF"/>
            </a:solidFill>
            <a:ln w="9525" cmpd="sng">
              <a:noFill/>
              <a:bevel/>
              <a:headEnd/>
              <a:tailEnd/>
            </a:ln>
          </p:spPr>
          <p:txBody>
            <a:bodyPr/>
            <a:lstStyle/>
            <a:p>
              <a:endParaRPr lang="zh-CN" altLang="zh-CN" sz="1500" dirty="0">
                <a:solidFill>
                  <a:srgbClr val="000000"/>
                </a:solidFill>
                <a:latin typeface="Calibri" pitchFamily="34" charset="0"/>
                <a:sym typeface="宋体" pitchFamily="2" charset="-122"/>
              </a:endParaRPr>
            </a:p>
          </p:txBody>
        </p:sp>
        <p:sp>
          <p:nvSpPr>
            <p:cNvPr id="8214" name="任意多边形 39"/>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FFFFFF"/>
            </a:solidFill>
            <a:ln w="9525" cmpd="sng">
              <a:noFill/>
              <a:bevel/>
              <a:headEnd/>
              <a:tailEnd/>
            </a:ln>
          </p:spPr>
          <p:txBody>
            <a:bodyPr/>
            <a:lstStyle/>
            <a:p>
              <a:endParaRPr lang="zh-CN" altLang="zh-CN" sz="1500" dirty="0">
                <a:solidFill>
                  <a:srgbClr val="000000"/>
                </a:solidFill>
                <a:latin typeface="Calibri" pitchFamily="34" charset="0"/>
                <a:sym typeface="宋体" pitchFamily="2" charset="-122"/>
              </a:endParaRPr>
            </a:p>
          </p:txBody>
        </p:sp>
      </p:grpSp>
      <p:grpSp>
        <p:nvGrpSpPr>
          <p:cNvPr id="4" name="组合 40"/>
          <p:cNvGrpSpPr>
            <a:grpSpLocks/>
          </p:cNvGrpSpPr>
          <p:nvPr/>
        </p:nvGrpSpPr>
        <p:grpSpPr bwMode="auto">
          <a:xfrm>
            <a:off x="4804699" y="3305177"/>
            <a:ext cx="186928" cy="238125"/>
            <a:chOff x="0" y="0"/>
            <a:chExt cx="563562" cy="720725"/>
          </a:xfrm>
        </p:grpSpPr>
        <p:sp>
          <p:nvSpPr>
            <p:cNvPr id="8216" name="Freeform 32"/>
            <p:cNvSpPr>
              <a:spLocks noChangeArrowheads="1"/>
            </p:cNvSpPr>
            <p:nvPr/>
          </p:nvSpPr>
          <p:spPr bwMode="auto">
            <a:xfrm>
              <a:off x="209550" y="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 name="T14" fmla="*/ 0 60000 65536"/>
                <a:gd name="T15" fmla="*/ 0 60000 65536"/>
                <a:gd name="T16" fmla="*/ 0 60000 65536"/>
                <a:gd name="T17" fmla="*/ 0 60000 65536"/>
                <a:gd name="T18" fmla="*/ 0 60000 65536"/>
                <a:gd name="T19" fmla="*/ 0 60000 65536"/>
                <a:gd name="T20" fmla="*/ 0 60000 65536"/>
                <a:gd name="T21" fmla="*/ 0 w 64"/>
                <a:gd name="T22" fmla="*/ 0 h 321"/>
                <a:gd name="T23" fmla="*/ 64 w 64"/>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solidFill>
              <a:srgbClr val="000000"/>
            </a:solidFill>
            <a:ln w="9525" cmpd="sng">
              <a:noFill/>
              <a:bevel/>
              <a:headEnd/>
              <a:tailEnd/>
            </a:ln>
          </p:spPr>
          <p:txBody>
            <a:bodyPr/>
            <a:lstStyle/>
            <a:p>
              <a:endParaRPr lang="zh-CN" altLang="zh-CN">
                <a:solidFill>
                  <a:srgbClr val="000000"/>
                </a:solidFill>
                <a:latin typeface="Calibri" pitchFamily="34" charset="0"/>
                <a:sym typeface="宋体" pitchFamily="2" charset="-122"/>
              </a:endParaRPr>
            </a:p>
          </p:txBody>
        </p:sp>
        <p:sp>
          <p:nvSpPr>
            <p:cNvPr id="8217" name="Freeform 33"/>
            <p:cNvSpPr>
              <a:spLocks noChangeArrowheads="1"/>
            </p:cNvSpPr>
            <p:nvPr/>
          </p:nvSpPr>
          <p:spPr bwMode="auto">
            <a:xfrm>
              <a:off x="0" y="43973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 name="T14" fmla="*/ 0 60000 65536"/>
                <a:gd name="T15" fmla="*/ 0 60000 65536"/>
                <a:gd name="T16" fmla="*/ 0 60000 65536"/>
                <a:gd name="T17" fmla="*/ 0 60000 65536"/>
                <a:gd name="T18" fmla="*/ 0 60000 65536"/>
                <a:gd name="T19" fmla="*/ 0 60000 65536"/>
                <a:gd name="T20" fmla="*/ 0 60000 65536"/>
                <a:gd name="T21" fmla="*/ 0 w 63"/>
                <a:gd name="T22" fmla="*/ 0 h 125"/>
                <a:gd name="T23" fmla="*/ 63 w 63"/>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solidFill>
              <a:srgbClr val="000000"/>
            </a:solidFill>
            <a:ln w="9525" cmpd="sng">
              <a:noFill/>
              <a:bevel/>
              <a:headEnd/>
              <a:tailEnd/>
            </a:ln>
          </p:spPr>
          <p:txBody>
            <a:bodyPr/>
            <a:lstStyle/>
            <a:p>
              <a:endParaRPr lang="zh-CN" altLang="zh-CN">
                <a:solidFill>
                  <a:srgbClr val="000000"/>
                </a:solidFill>
                <a:latin typeface="Calibri" pitchFamily="34" charset="0"/>
                <a:sym typeface="宋体" pitchFamily="2" charset="-122"/>
              </a:endParaRPr>
            </a:p>
          </p:txBody>
        </p:sp>
        <p:sp>
          <p:nvSpPr>
            <p:cNvPr id="8218" name="Freeform 34"/>
            <p:cNvSpPr>
              <a:spLocks noChangeArrowheads="1"/>
            </p:cNvSpPr>
            <p:nvPr/>
          </p:nvSpPr>
          <p:spPr bwMode="auto">
            <a:xfrm>
              <a:off x="420687" y="23177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 name="T14" fmla="*/ 0 60000 65536"/>
                <a:gd name="T15" fmla="*/ 0 60000 65536"/>
                <a:gd name="T16" fmla="*/ 0 60000 65536"/>
                <a:gd name="T17" fmla="*/ 0 60000 65536"/>
                <a:gd name="T18" fmla="*/ 0 60000 65536"/>
                <a:gd name="T19" fmla="*/ 0 60000 65536"/>
                <a:gd name="T20" fmla="*/ 0 60000 65536"/>
                <a:gd name="T21" fmla="*/ 0 w 64"/>
                <a:gd name="T22" fmla="*/ 0 h 218"/>
                <a:gd name="T23" fmla="*/ 64 w 64"/>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solidFill>
              <a:srgbClr val="000000"/>
            </a:solidFill>
            <a:ln w="9525" cmpd="sng">
              <a:noFill/>
              <a:bevel/>
              <a:headEnd/>
              <a:tailEnd/>
            </a:ln>
          </p:spPr>
          <p:txBody>
            <a:bodyPr/>
            <a:lstStyle/>
            <a:p>
              <a:endParaRPr lang="zh-CN" altLang="zh-CN">
                <a:solidFill>
                  <a:srgbClr val="000000"/>
                </a:solidFill>
                <a:latin typeface="Calibri" pitchFamily="34" charset="0"/>
                <a:sym typeface="宋体" pitchFamily="2" charset="-122"/>
              </a:endParaRPr>
            </a:p>
          </p:txBody>
        </p:sp>
      </p:grpSp>
      <p:grpSp>
        <p:nvGrpSpPr>
          <p:cNvPr id="5" name="组合 44"/>
          <p:cNvGrpSpPr>
            <a:grpSpLocks/>
          </p:cNvGrpSpPr>
          <p:nvPr/>
        </p:nvGrpSpPr>
        <p:grpSpPr bwMode="auto">
          <a:xfrm>
            <a:off x="4805887" y="2491978"/>
            <a:ext cx="216694" cy="242888"/>
            <a:chOff x="0" y="0"/>
            <a:chExt cx="402656" cy="450303"/>
          </a:xfrm>
        </p:grpSpPr>
        <p:sp>
          <p:nvSpPr>
            <p:cNvPr id="8220" name="Freeform 108"/>
            <p:cNvSpPr>
              <a:spLocks noEditPoints="1" noChangeArrowheads="1"/>
            </p:cNvSpPr>
            <p:nvPr/>
          </p:nvSpPr>
          <p:spPr bwMode="auto">
            <a:xfrm>
              <a:off x="69134" y="167228"/>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FFFFF"/>
            </a:solidFill>
            <a:ln w="9525" cmpd="sng">
              <a:noFill/>
              <a:bevel/>
              <a:headEnd/>
              <a:tailEnd/>
            </a:ln>
          </p:spPr>
          <p:txBody>
            <a:bodyPr/>
            <a:lstStyle/>
            <a:p>
              <a:endParaRPr lang="zh-CN" altLang="zh-CN">
                <a:solidFill>
                  <a:srgbClr val="000000"/>
                </a:solidFill>
                <a:latin typeface="Calibri" pitchFamily="34" charset="0"/>
                <a:sym typeface="宋体" pitchFamily="2" charset="-122"/>
              </a:endParaRPr>
            </a:p>
          </p:txBody>
        </p:sp>
        <p:sp>
          <p:nvSpPr>
            <p:cNvPr id="8221" name="Freeform 109"/>
            <p:cNvSpPr>
              <a:spLocks noEditPoints="1" noChangeArrowheads="1"/>
            </p:cNvSpPr>
            <p:nvPr/>
          </p:nvSpPr>
          <p:spPr bwMode="auto">
            <a:xfrm>
              <a:off x="197125" y="129859"/>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FFFFF"/>
            </a:solidFill>
            <a:ln w="9525" cmpd="sng">
              <a:noFill/>
              <a:bevel/>
              <a:headEnd/>
              <a:tailEnd/>
            </a:ln>
          </p:spPr>
          <p:txBody>
            <a:bodyPr/>
            <a:lstStyle/>
            <a:p>
              <a:endParaRPr lang="zh-CN" altLang="zh-CN">
                <a:solidFill>
                  <a:srgbClr val="000000"/>
                </a:solidFill>
                <a:latin typeface="Calibri" pitchFamily="34" charset="0"/>
                <a:sym typeface="宋体" pitchFamily="2" charset="-122"/>
              </a:endParaRPr>
            </a:p>
          </p:txBody>
        </p:sp>
        <p:sp>
          <p:nvSpPr>
            <p:cNvPr id="8222" name="Freeform 110"/>
            <p:cNvSpPr>
              <a:spLocks noEditPoints="1" noChangeArrowheads="1"/>
            </p:cNvSpPr>
            <p:nvPr/>
          </p:nvSpPr>
          <p:spPr bwMode="auto">
            <a:xfrm>
              <a:off x="82213" y="181242"/>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FFFFF"/>
            </a:solidFill>
            <a:ln w="9525" cmpd="sng">
              <a:noFill/>
              <a:bevel/>
              <a:headEnd/>
              <a:tailEnd/>
            </a:ln>
          </p:spPr>
          <p:txBody>
            <a:bodyPr/>
            <a:lstStyle/>
            <a:p>
              <a:endParaRPr lang="zh-CN" altLang="zh-CN">
                <a:solidFill>
                  <a:srgbClr val="000000"/>
                </a:solidFill>
                <a:latin typeface="Calibri" pitchFamily="34" charset="0"/>
                <a:sym typeface="宋体" pitchFamily="2" charset="-122"/>
              </a:endParaRPr>
            </a:p>
          </p:txBody>
        </p:sp>
        <p:sp>
          <p:nvSpPr>
            <p:cNvPr id="8223" name="Freeform 111"/>
            <p:cNvSpPr>
              <a:spLocks noEditPoints="1" noChangeArrowheads="1"/>
            </p:cNvSpPr>
            <p:nvPr/>
          </p:nvSpPr>
          <p:spPr bwMode="auto">
            <a:xfrm>
              <a:off x="172834" y="105568"/>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FFFFF"/>
            </a:solidFill>
            <a:ln w="9525" cmpd="sng">
              <a:noFill/>
              <a:bevel/>
              <a:headEnd/>
              <a:tailEnd/>
            </a:ln>
          </p:spPr>
          <p:txBody>
            <a:bodyPr/>
            <a:lstStyle/>
            <a:p>
              <a:endParaRPr lang="zh-CN" altLang="zh-CN">
                <a:solidFill>
                  <a:srgbClr val="000000"/>
                </a:solidFill>
                <a:latin typeface="Calibri" pitchFamily="34" charset="0"/>
                <a:sym typeface="宋体" pitchFamily="2" charset="-122"/>
              </a:endParaRPr>
            </a:p>
          </p:txBody>
        </p:sp>
        <p:sp>
          <p:nvSpPr>
            <p:cNvPr id="8224" name="Freeform 112"/>
            <p:cNvSpPr>
              <a:spLocks noEditPoints="1" noChangeArrowheads="1"/>
            </p:cNvSpPr>
            <p:nvPr/>
          </p:nvSpPr>
          <p:spPr bwMode="auto">
            <a:xfrm>
              <a:off x="0" y="0"/>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FFFFFF"/>
            </a:solidFill>
            <a:ln w="9525" cmpd="sng">
              <a:noFill/>
              <a:bevel/>
              <a:headEnd/>
              <a:tailEnd/>
            </a:ln>
          </p:spPr>
          <p:txBody>
            <a:bodyPr/>
            <a:lstStyle/>
            <a:p>
              <a:endParaRPr lang="zh-CN" altLang="zh-CN">
                <a:solidFill>
                  <a:srgbClr val="000000"/>
                </a:solidFill>
                <a:latin typeface="Calibri" pitchFamily="34" charset="0"/>
                <a:sym typeface="宋体" pitchFamily="2" charset="-122"/>
              </a:endParaRPr>
            </a:p>
          </p:txBody>
        </p:sp>
      </p:grpSp>
      <p:sp>
        <p:nvSpPr>
          <p:cNvPr id="8225" name="文本框 50"/>
          <p:cNvSpPr>
            <a:spLocks noChangeArrowheads="1"/>
          </p:cNvSpPr>
          <p:nvPr/>
        </p:nvSpPr>
        <p:spPr bwMode="auto">
          <a:xfrm>
            <a:off x="5491687" y="1501379"/>
            <a:ext cx="3528488" cy="854078"/>
          </a:xfrm>
          <a:prstGeom prst="rect">
            <a:avLst/>
          </a:prstGeom>
          <a:noFill/>
          <a:ln w="9525">
            <a:noFill/>
            <a:miter lim="800000"/>
            <a:headEnd/>
            <a:tailEnd/>
          </a:ln>
        </p:spPr>
        <p:txBody>
          <a:bodyPr wrap="square" lIns="68576" tIns="34289" rIns="68576" bIns="34289">
            <a:spAutoFit/>
          </a:bodyPr>
          <a:lstStyle/>
          <a:p>
            <a:r>
              <a:rPr lang="zh-CN" altLang="en-US" sz="1800" b="1" dirty="0" smtClean="0">
                <a:solidFill>
                  <a:srgbClr val="000000"/>
                </a:solidFill>
                <a:latin typeface="微软雅黑" pitchFamily="34" charset="-122"/>
                <a:ea typeface="微软雅黑" pitchFamily="34" charset="-122"/>
                <a:sym typeface="方正姚体" pitchFamily="2" charset="-122"/>
              </a:rPr>
              <a:t>数据孤岛</a:t>
            </a:r>
            <a:endParaRPr lang="en-US" sz="1800" b="1" dirty="0">
              <a:solidFill>
                <a:srgbClr val="000000"/>
              </a:solidFill>
              <a:latin typeface="微软雅黑" pitchFamily="34" charset="-122"/>
              <a:ea typeface="微软雅黑" pitchFamily="34" charset="-122"/>
              <a:sym typeface="方正姚体" pitchFamily="2" charset="-122"/>
            </a:endParaRPr>
          </a:p>
          <a:p>
            <a:pPr>
              <a:lnSpc>
                <a:spcPct val="150000"/>
              </a:lnSpc>
            </a:pPr>
            <a:r>
              <a:rPr lang="zh-CN" altLang="zh-CN" sz="1100" dirty="0" smtClean="0">
                <a:latin typeface="微软雅黑" pitchFamily="34" charset="-122"/>
                <a:ea typeface="微软雅黑" pitchFamily="34" charset="-122"/>
              </a:rPr>
              <a:t>教学系统独立分散，各门课程独立规划，缺乏有效整合，难以形成合力且不可持续性的建设</a:t>
            </a:r>
            <a:endParaRPr lang="en-US" sz="1100" dirty="0">
              <a:solidFill>
                <a:srgbClr val="000000"/>
              </a:solidFill>
              <a:latin typeface="微软雅黑" pitchFamily="34" charset="-122"/>
              <a:ea typeface="微软雅黑" pitchFamily="34" charset="-122"/>
              <a:sym typeface="方正姚体" pitchFamily="2" charset="-122"/>
            </a:endParaRPr>
          </a:p>
        </p:txBody>
      </p:sp>
      <p:sp>
        <p:nvSpPr>
          <p:cNvPr id="8226" name="文本框 51"/>
          <p:cNvSpPr>
            <a:spLocks noChangeArrowheads="1"/>
          </p:cNvSpPr>
          <p:nvPr/>
        </p:nvSpPr>
        <p:spPr bwMode="auto">
          <a:xfrm>
            <a:off x="5491687" y="2355056"/>
            <a:ext cx="3241905" cy="600162"/>
          </a:xfrm>
          <a:prstGeom prst="rect">
            <a:avLst/>
          </a:prstGeom>
          <a:noFill/>
          <a:ln w="9525">
            <a:noFill/>
            <a:miter lim="800000"/>
            <a:headEnd/>
            <a:tailEnd/>
          </a:ln>
        </p:spPr>
        <p:txBody>
          <a:bodyPr wrap="none" lIns="68576" tIns="34289" rIns="68576" bIns="34289">
            <a:spAutoFit/>
          </a:bodyPr>
          <a:lstStyle/>
          <a:p>
            <a:r>
              <a:rPr lang="zh-CN" altLang="en-US" sz="1800" b="1" dirty="0" smtClean="0">
                <a:solidFill>
                  <a:srgbClr val="000000"/>
                </a:solidFill>
                <a:latin typeface="微软雅黑" pitchFamily="34" charset="-122"/>
                <a:ea typeface="微软雅黑" pitchFamily="34" charset="-122"/>
                <a:sym typeface="方正姚体" pitchFamily="2" charset="-122"/>
              </a:rPr>
              <a:t>工具的生命力与持续性缺失</a:t>
            </a:r>
            <a:endParaRPr lang="en-US" altLang="en-US" sz="1800" b="1" dirty="0">
              <a:solidFill>
                <a:srgbClr val="000000"/>
              </a:solidFill>
              <a:latin typeface="微软雅黑" pitchFamily="34" charset="-122"/>
              <a:ea typeface="微软雅黑" pitchFamily="34" charset="-122"/>
              <a:sym typeface="方正姚体" pitchFamily="2" charset="-122"/>
            </a:endParaRPr>
          </a:p>
          <a:p>
            <a:pPr>
              <a:lnSpc>
                <a:spcPct val="150000"/>
              </a:lnSpc>
            </a:pPr>
            <a:r>
              <a:rPr lang="zh-CN" altLang="en-US" sz="1100" dirty="0" smtClean="0">
                <a:solidFill>
                  <a:srgbClr val="000000"/>
                </a:solidFill>
                <a:latin typeface="微软雅黑" pitchFamily="34" charset="-122"/>
                <a:ea typeface="微软雅黑" pitchFamily="34" charset="-122"/>
                <a:sym typeface="方正姚体" pitchFamily="2" charset="-122"/>
              </a:rPr>
              <a:t>教育工具缺乏维护和持续研发，导致积累数据丢失</a:t>
            </a:r>
            <a:endParaRPr lang="en-US" altLang="en-US" sz="1100" dirty="0">
              <a:solidFill>
                <a:srgbClr val="000000"/>
              </a:solidFill>
              <a:latin typeface="微软雅黑" pitchFamily="34" charset="-122"/>
              <a:ea typeface="微软雅黑" pitchFamily="34" charset="-122"/>
              <a:sym typeface="方正姚体" pitchFamily="2" charset="-122"/>
            </a:endParaRPr>
          </a:p>
        </p:txBody>
      </p:sp>
      <p:sp>
        <p:nvSpPr>
          <p:cNvPr id="8227" name="文本框 52"/>
          <p:cNvSpPr>
            <a:spLocks noChangeArrowheads="1"/>
          </p:cNvSpPr>
          <p:nvPr/>
        </p:nvSpPr>
        <p:spPr bwMode="auto">
          <a:xfrm>
            <a:off x="5491687" y="3181350"/>
            <a:ext cx="2818712" cy="854078"/>
          </a:xfrm>
          <a:prstGeom prst="rect">
            <a:avLst/>
          </a:prstGeom>
          <a:noFill/>
          <a:ln w="9525">
            <a:noFill/>
            <a:miter lim="800000"/>
            <a:headEnd/>
            <a:tailEnd/>
          </a:ln>
        </p:spPr>
        <p:txBody>
          <a:bodyPr wrap="none" lIns="68576" tIns="34289" rIns="68576" bIns="34289">
            <a:spAutoFit/>
          </a:bodyPr>
          <a:lstStyle/>
          <a:p>
            <a:r>
              <a:rPr lang="zh-CN" altLang="en-US" sz="1800" b="1" dirty="0" smtClean="0">
                <a:solidFill>
                  <a:srgbClr val="000000"/>
                </a:solidFill>
                <a:latin typeface="微软雅黑" pitchFamily="34" charset="-122"/>
                <a:ea typeface="微软雅黑" pitchFamily="34" charset="-122"/>
                <a:sym typeface="方正姚体" pitchFamily="2" charset="-122"/>
              </a:rPr>
              <a:t>专业壁垒高且市场容量小</a:t>
            </a:r>
            <a:endParaRPr lang="en-US" altLang="en-US" sz="1800" b="1" dirty="0">
              <a:solidFill>
                <a:srgbClr val="000000"/>
              </a:solidFill>
              <a:latin typeface="微软雅黑" pitchFamily="34" charset="-122"/>
              <a:ea typeface="微软雅黑" pitchFamily="34" charset="-122"/>
              <a:sym typeface="方正姚体" pitchFamily="2" charset="-122"/>
            </a:endParaRPr>
          </a:p>
          <a:p>
            <a:pPr>
              <a:lnSpc>
                <a:spcPct val="150000"/>
              </a:lnSpc>
            </a:pPr>
            <a:r>
              <a:rPr lang="zh-CN" altLang="en-US" sz="1100" dirty="0" smtClean="0">
                <a:solidFill>
                  <a:srgbClr val="000000"/>
                </a:solidFill>
                <a:latin typeface="微软雅黑" pitchFamily="34" charset="-122"/>
                <a:ea typeface="微软雅黑" pitchFamily="34" charset="-122"/>
                <a:sym typeface="方正姚体" pitchFamily="2" charset="-122"/>
              </a:rPr>
              <a:t>缺乏高水平的人才与大量的资金持续性投入</a:t>
            </a:r>
            <a:endParaRPr lang="en-US" altLang="zh-CN" sz="1100" dirty="0" smtClean="0">
              <a:solidFill>
                <a:srgbClr val="000000"/>
              </a:solidFill>
              <a:latin typeface="微软雅黑" pitchFamily="34" charset="-122"/>
              <a:ea typeface="微软雅黑" pitchFamily="34" charset="-122"/>
              <a:sym typeface="方正姚体" pitchFamily="2" charset="-122"/>
            </a:endParaRPr>
          </a:p>
          <a:p>
            <a:pPr>
              <a:lnSpc>
                <a:spcPct val="150000"/>
              </a:lnSpc>
            </a:pPr>
            <a:r>
              <a:rPr lang="zh-CN" altLang="en-US" sz="1100" dirty="0" smtClean="0">
                <a:solidFill>
                  <a:srgbClr val="000000"/>
                </a:solidFill>
                <a:latin typeface="微软雅黑" pitchFamily="34" charset="-122"/>
                <a:ea typeface="微软雅黑" pitchFamily="34" charset="-122"/>
                <a:sym typeface="方正姚体" pitchFamily="2" charset="-122"/>
              </a:rPr>
              <a:t>工具缺乏技术深度</a:t>
            </a:r>
            <a:endParaRPr lang="en-US" altLang="en-US" sz="1100" dirty="0">
              <a:solidFill>
                <a:srgbClr val="000000"/>
              </a:solidFill>
              <a:latin typeface="微软雅黑" pitchFamily="34" charset="-122"/>
              <a:ea typeface="微软雅黑" pitchFamily="34" charset="-122"/>
              <a:sym typeface="方正姚体" pitchFamily="2" charset="-122"/>
            </a:endParaRPr>
          </a:p>
        </p:txBody>
      </p:sp>
      <p:sp>
        <p:nvSpPr>
          <p:cNvPr id="8228" name="文本框 53"/>
          <p:cNvSpPr>
            <a:spLocks noChangeArrowheads="1"/>
          </p:cNvSpPr>
          <p:nvPr/>
        </p:nvSpPr>
        <p:spPr bwMode="auto">
          <a:xfrm>
            <a:off x="5491687" y="4036219"/>
            <a:ext cx="3309413" cy="854078"/>
          </a:xfrm>
          <a:prstGeom prst="rect">
            <a:avLst/>
          </a:prstGeom>
          <a:noFill/>
          <a:ln w="9525">
            <a:noFill/>
            <a:miter lim="800000"/>
            <a:headEnd/>
            <a:tailEnd/>
          </a:ln>
        </p:spPr>
        <p:txBody>
          <a:bodyPr wrap="square" lIns="68576" tIns="34289" rIns="68576" bIns="34289">
            <a:spAutoFit/>
          </a:bodyPr>
          <a:lstStyle/>
          <a:p>
            <a:r>
              <a:rPr lang="zh-CN" altLang="zh-CN" sz="1800" b="1" dirty="0" smtClean="0">
                <a:solidFill>
                  <a:srgbClr val="000000"/>
                </a:solidFill>
                <a:latin typeface="微软雅黑" pitchFamily="34" charset="-122"/>
                <a:ea typeface="微软雅黑" pitchFamily="34" charset="-122"/>
                <a:sym typeface="方正姚体" pitchFamily="2" charset="-122"/>
              </a:rPr>
              <a:t>做实验缺乏灵活性和时间保障</a:t>
            </a:r>
            <a:endParaRPr lang="en-US" altLang="zh-CN" sz="1800" b="1" dirty="0" smtClean="0">
              <a:solidFill>
                <a:srgbClr val="000000"/>
              </a:solidFill>
              <a:latin typeface="微软雅黑" pitchFamily="34" charset="-122"/>
              <a:ea typeface="微软雅黑" pitchFamily="34" charset="-122"/>
              <a:sym typeface="方正姚体" pitchFamily="2" charset="-122"/>
            </a:endParaRPr>
          </a:p>
          <a:p>
            <a:pPr>
              <a:lnSpc>
                <a:spcPct val="150000"/>
              </a:lnSpc>
            </a:pPr>
            <a:r>
              <a:rPr lang="zh-CN" altLang="zh-CN" sz="1100" dirty="0" smtClean="0">
                <a:latin typeface="微软雅黑" pitchFamily="34" charset="-122"/>
                <a:ea typeface="微软雅黑" pitchFamily="34" charset="-122"/>
              </a:rPr>
              <a:t>实验教学在线资源严重匮乏</a:t>
            </a:r>
            <a:r>
              <a:rPr lang="zh-CN" altLang="en-US" sz="1100" dirty="0" smtClean="0">
                <a:latin typeface="微软雅黑" pitchFamily="34" charset="-122"/>
                <a:ea typeface="微软雅黑" pitchFamily="34" charset="-122"/>
              </a:rPr>
              <a:t>、</a:t>
            </a:r>
            <a:r>
              <a:rPr lang="zh-CN" altLang="zh-CN" sz="1100" dirty="0" smtClean="0">
                <a:latin typeface="微软雅黑" pitchFamily="34" charset="-122"/>
                <a:ea typeface="微软雅黑" pitchFamily="34" charset="-122"/>
              </a:rPr>
              <a:t>受实验设备及管理的时空制约</a:t>
            </a:r>
            <a:r>
              <a:rPr lang="zh-CN" altLang="en-US" sz="1100" dirty="0" smtClean="0">
                <a:latin typeface="微软雅黑" pitchFamily="34" charset="-122"/>
                <a:ea typeface="微软雅黑" pitchFamily="34" charset="-122"/>
              </a:rPr>
              <a:t>、</a:t>
            </a:r>
            <a:r>
              <a:rPr lang="zh-CN" altLang="zh-CN" sz="1100" dirty="0" smtClean="0">
                <a:latin typeface="微软雅黑" pitchFamily="34" charset="-122"/>
                <a:ea typeface="微软雅黑" pitchFamily="34" charset="-122"/>
              </a:rPr>
              <a:t>传统实验模式缺乏学生实验过程数据</a:t>
            </a:r>
            <a:endParaRPr lang="en-US" altLang="en-US" sz="1100" dirty="0" smtClean="0">
              <a:solidFill>
                <a:srgbClr val="000000"/>
              </a:solidFill>
              <a:latin typeface="微软雅黑" pitchFamily="34" charset="-122"/>
              <a:ea typeface="微软雅黑" pitchFamily="34" charset="-122"/>
              <a:sym typeface="方正姚体" pitchFamily="2" charset="-122"/>
            </a:endParaRPr>
          </a:p>
        </p:txBody>
      </p:sp>
      <p:sp>
        <p:nvSpPr>
          <p:cNvPr id="1026" name="AutoShape 2" descr="big data education 的图像结果"/>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zh-CN" altLang="en-US"/>
          </a:p>
        </p:txBody>
      </p:sp>
      <p:sp>
        <p:nvSpPr>
          <p:cNvPr id="35" name="标题 1"/>
          <p:cNvSpPr txBox="1">
            <a:spLocks/>
          </p:cNvSpPr>
          <p:nvPr/>
        </p:nvSpPr>
        <p:spPr bwMode="auto">
          <a:xfrm>
            <a:off x="6858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algn="ctr"/>
            <a:r>
              <a:rPr lang="zh-CN" altLang="en-US" sz="2700" b="1" dirty="0" smtClean="0">
                <a:latin typeface="微软雅黑" pitchFamily="34" charset="-122"/>
                <a:ea typeface="微软雅黑" pitchFamily="34" charset="-122"/>
                <a:cs typeface="Calibri" pitchFamily="34" charset="0"/>
                <a:sym typeface="Calibri" pitchFamily="34" charset="0"/>
              </a:rPr>
              <a:t>计算机专业教学工具面临的问题</a:t>
            </a:r>
            <a:endParaRPr lang="zh-CN" altLang="en-US" sz="27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2" cstate="print"/>
          <a:srcRect/>
          <a:stretch>
            <a:fillRect/>
          </a:stretch>
        </p:blipFill>
        <p:spPr bwMode="auto">
          <a:xfrm>
            <a:off x="2172755" y="1728150"/>
            <a:ext cx="6958013" cy="3395663"/>
          </a:xfrm>
          <a:prstGeom prst="rect">
            <a:avLst/>
          </a:prstGeom>
          <a:noFill/>
          <a:ln w="9525">
            <a:noFill/>
            <a:miter lim="800000"/>
            <a:headEnd/>
            <a:tailEnd/>
          </a:ln>
        </p:spPr>
      </p:pic>
      <p:sp>
        <p:nvSpPr>
          <p:cNvPr id="3" name="内容占位符 2"/>
          <p:cNvSpPr>
            <a:spLocks noGrp="1"/>
          </p:cNvSpPr>
          <p:nvPr>
            <p:ph idx="1"/>
          </p:nvPr>
        </p:nvSpPr>
        <p:spPr>
          <a:xfrm>
            <a:off x="628650" y="1000103"/>
            <a:ext cx="7886700" cy="3263504"/>
          </a:xfrm>
        </p:spPr>
        <p:txBody>
          <a:bodyPr/>
          <a:lstStyle/>
          <a:p>
            <a:r>
              <a:rPr lang="zh-CN" altLang="en-US" b="1" dirty="0" smtClean="0">
                <a:latin typeface="微软雅黑" pitchFamily="34" charset="-122"/>
                <a:ea typeface="微软雅黑" pitchFamily="34" charset="-122"/>
              </a:rPr>
              <a:t>全方位支持</a:t>
            </a:r>
            <a:r>
              <a:rPr lang="zh-CN" altLang="en-US" b="1" dirty="0" smtClean="0">
                <a:solidFill>
                  <a:srgbClr val="C00000"/>
                </a:solidFill>
                <a:latin typeface="微软雅黑" pitchFamily="34" charset="-122"/>
                <a:ea typeface="微软雅黑" pitchFamily="34" charset="-122"/>
              </a:rPr>
              <a:t>在线考试：</a:t>
            </a:r>
            <a:r>
              <a:rPr lang="zh-CN" altLang="en-US" b="1" dirty="0" smtClean="0">
                <a:latin typeface="微软雅黑" pitchFamily="34" charset="-122"/>
                <a:ea typeface="微软雅黑" pitchFamily="34" charset="-122"/>
              </a:rPr>
              <a:t>在线监考</a:t>
            </a:r>
            <a:endParaRPr lang="en-US" altLang="zh-CN" b="1"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能够识别</a:t>
            </a:r>
            <a:r>
              <a:rPr lang="en-US" altLang="zh-CN" b="1" dirty="0" smtClean="0">
                <a:latin typeface="微软雅黑" pitchFamily="34" charset="-122"/>
                <a:ea typeface="微软雅黑" pitchFamily="34" charset="-122"/>
              </a:rPr>
              <a:t>NAT</a:t>
            </a:r>
            <a:r>
              <a:rPr lang="zh-CN" altLang="en-US" dirty="0" smtClean="0">
                <a:latin typeface="微软雅黑" pitchFamily="34" charset="-122"/>
                <a:ea typeface="微软雅黑" pitchFamily="34" charset="-122"/>
              </a:rPr>
              <a:t>网络和</a:t>
            </a:r>
            <a:r>
              <a:rPr lang="zh-CN" altLang="en-US" b="1" dirty="0" smtClean="0">
                <a:latin typeface="微软雅黑" pitchFamily="34" charset="-122"/>
                <a:ea typeface="微软雅黑" pitchFamily="34" charset="-122"/>
              </a:rPr>
              <a:t>反向代理</a:t>
            </a:r>
            <a:r>
              <a:rPr lang="zh-CN" altLang="en-US" dirty="0" smtClean="0">
                <a:latin typeface="微软雅黑" pitchFamily="34" charset="-122"/>
                <a:ea typeface="微软雅黑" pitchFamily="34" charset="-122"/>
              </a:rPr>
              <a:t>网络下的，客户端真实</a:t>
            </a:r>
            <a:r>
              <a:rPr lang="en-US" altLang="zh-CN" dirty="0" smtClean="0">
                <a:latin typeface="微软雅黑" pitchFamily="34" charset="-122"/>
                <a:ea typeface="微软雅黑" pitchFamily="34" charset="-122"/>
              </a:rPr>
              <a:t>IP</a:t>
            </a:r>
            <a:r>
              <a:rPr lang="zh-CN" altLang="en-US" dirty="0" smtClean="0">
                <a:latin typeface="微软雅黑" pitchFamily="34" charset="-122"/>
                <a:ea typeface="微软雅黑" pitchFamily="34" charset="-122"/>
              </a:rPr>
              <a:t>地址</a:t>
            </a:r>
          </a:p>
          <a:p>
            <a:endParaRPr lang="zh-CN" altLang="en-US" dirty="0"/>
          </a:p>
        </p:txBody>
      </p:sp>
      <p:sp>
        <p:nvSpPr>
          <p:cNvPr id="9" name="TextBox 8"/>
          <p:cNvSpPr txBox="1"/>
          <p:nvPr/>
        </p:nvSpPr>
        <p:spPr>
          <a:xfrm>
            <a:off x="5295900" y="4867275"/>
            <a:ext cx="809625" cy="276225"/>
          </a:xfrm>
          <a:prstGeom prst="rect">
            <a:avLst/>
          </a:prstGeom>
          <a:solidFill>
            <a:srgbClr val="C00000"/>
          </a:solidFill>
          <a:ln>
            <a:solidFill>
              <a:srgbClr val="C00000"/>
            </a:solidFill>
          </a:ln>
        </p:spPr>
        <p:txBody>
          <a:bodyPr wrap="square" lIns="68580" tIns="34290" rIns="68580" bIns="34290" rtlCol="0" anchor="ctr">
            <a:noAutofit/>
          </a:bodyPr>
          <a:lstStyle/>
          <a:p>
            <a:r>
              <a:rPr lang="zh-CN" altLang="en-US" sz="1200" dirty="0" smtClean="0">
                <a:solidFill>
                  <a:schemeClr val="bg1"/>
                </a:solidFill>
                <a:latin typeface="微软雅黑" pitchFamily="34" charset="-122"/>
                <a:ea typeface="微软雅黑" pitchFamily="34" charset="-122"/>
              </a:rPr>
              <a:t>多套试卷</a:t>
            </a:r>
            <a:endParaRPr lang="zh-CN" altLang="en-US" sz="1200" dirty="0">
              <a:solidFill>
                <a:schemeClr val="bg1"/>
              </a:solidFill>
              <a:latin typeface="微软雅黑" pitchFamily="34" charset="-122"/>
              <a:ea typeface="微软雅黑" pitchFamily="34" charset="-122"/>
            </a:endParaRPr>
          </a:p>
        </p:txBody>
      </p:sp>
      <p:sp>
        <p:nvSpPr>
          <p:cNvPr id="13" name="TextBox 12"/>
          <p:cNvSpPr txBox="1"/>
          <p:nvPr/>
        </p:nvSpPr>
        <p:spPr>
          <a:xfrm>
            <a:off x="8105775" y="2571751"/>
            <a:ext cx="828675" cy="542924"/>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itchFamily="34" charset="-122"/>
                <a:ea typeface="微软雅黑" pitchFamily="34" charset="-122"/>
              </a:rPr>
              <a:t>试卷分发规则</a:t>
            </a:r>
            <a:endParaRPr lang="zh-CN" altLang="en-US" sz="1200" dirty="0">
              <a:solidFill>
                <a:schemeClr val="bg1"/>
              </a:solidFill>
              <a:latin typeface="微软雅黑" pitchFamily="34" charset="-122"/>
              <a:ea typeface="微软雅黑" pitchFamily="34" charset="-122"/>
            </a:endParaRPr>
          </a:p>
        </p:txBody>
      </p:sp>
      <p:sp>
        <p:nvSpPr>
          <p:cNvPr id="10" name="TextBox 9"/>
          <p:cNvSpPr txBox="1"/>
          <p:nvPr/>
        </p:nvSpPr>
        <p:spPr>
          <a:xfrm>
            <a:off x="114300" y="2409826"/>
            <a:ext cx="2171700" cy="523874"/>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b="1" dirty="0" smtClean="0">
                <a:solidFill>
                  <a:schemeClr val="bg1"/>
                </a:solidFill>
                <a:latin typeface="微软雅黑" pitchFamily="34" charset="-122"/>
                <a:ea typeface="微软雅黑" pitchFamily="34" charset="-122"/>
              </a:rPr>
              <a:t>可监控内网</a:t>
            </a:r>
            <a:r>
              <a:rPr lang="en-US" altLang="zh-CN" b="1" dirty="0" smtClean="0">
                <a:solidFill>
                  <a:schemeClr val="bg1"/>
                </a:solidFill>
                <a:latin typeface="微软雅黑" pitchFamily="34" charset="-122"/>
                <a:ea typeface="微软雅黑" pitchFamily="34" charset="-122"/>
              </a:rPr>
              <a:t>IP</a:t>
            </a:r>
          </a:p>
          <a:p>
            <a:pPr algn="ctr"/>
            <a:r>
              <a:rPr lang="en-US" altLang="zh-CN" sz="1200" dirty="0" smtClean="0">
                <a:solidFill>
                  <a:schemeClr val="bg1"/>
                </a:solidFill>
                <a:latin typeface="微软雅黑" pitchFamily="34" charset="-122"/>
                <a:ea typeface="微软雅黑" pitchFamily="34" charset="-122"/>
              </a:rPr>
              <a:t>(</a:t>
            </a:r>
            <a:r>
              <a:rPr lang="zh-CN" altLang="en-US" sz="1200" dirty="0" smtClean="0">
                <a:solidFill>
                  <a:schemeClr val="bg1"/>
                </a:solidFill>
                <a:latin typeface="微软雅黑" pitchFamily="34" charset="-122"/>
                <a:ea typeface="微软雅黑" pitchFamily="34" charset="-122"/>
              </a:rPr>
              <a:t>机房通过</a:t>
            </a:r>
            <a:r>
              <a:rPr lang="en-US" altLang="zh-CN" sz="1200" dirty="0" smtClean="0">
                <a:solidFill>
                  <a:schemeClr val="bg1"/>
                </a:solidFill>
                <a:latin typeface="微软雅黑" pitchFamily="34" charset="-122"/>
                <a:ea typeface="微软雅黑" pitchFamily="34" charset="-122"/>
              </a:rPr>
              <a:t>NAT</a:t>
            </a:r>
            <a:r>
              <a:rPr lang="zh-CN" altLang="en-US" sz="1200" dirty="0" smtClean="0">
                <a:solidFill>
                  <a:schemeClr val="bg1"/>
                </a:solidFill>
                <a:latin typeface="微软雅黑" pitchFamily="34" charset="-122"/>
                <a:ea typeface="微软雅黑" pitchFamily="34" charset="-122"/>
              </a:rPr>
              <a:t>上网</a:t>
            </a:r>
            <a:r>
              <a:rPr lang="en-US" altLang="zh-CN" sz="1200" dirty="0" smtClean="0">
                <a:solidFill>
                  <a:schemeClr val="bg1"/>
                </a:solidFill>
                <a:latin typeface="微软雅黑" pitchFamily="34" charset="-122"/>
                <a:ea typeface="微软雅黑" pitchFamily="34" charset="-122"/>
              </a:rPr>
              <a:t>)</a:t>
            </a:r>
            <a:endParaRPr lang="zh-CN" altLang="en-US" sz="1200" dirty="0">
              <a:solidFill>
                <a:schemeClr val="bg1"/>
              </a:solidFill>
              <a:latin typeface="微软雅黑" pitchFamily="34" charset="-122"/>
              <a:ea typeface="微软雅黑" pitchFamily="34" charset="-122"/>
            </a:endParaRPr>
          </a:p>
        </p:txBody>
      </p:sp>
      <p:cxnSp>
        <p:nvCxnSpPr>
          <p:cNvPr id="12" name="直接连接符 11"/>
          <p:cNvCxnSpPr>
            <a:stCxn id="10" idx="3"/>
          </p:cNvCxnSpPr>
          <p:nvPr/>
        </p:nvCxnSpPr>
        <p:spPr>
          <a:xfrm>
            <a:off x="2286000" y="2671764"/>
            <a:ext cx="1285875" cy="156686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23825" y="3133725"/>
            <a:ext cx="2143125" cy="447675"/>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b="1" dirty="0" smtClean="0">
                <a:solidFill>
                  <a:schemeClr val="bg1"/>
                </a:solidFill>
                <a:latin typeface="微软雅黑" pitchFamily="34" charset="-122"/>
                <a:ea typeface="微软雅黑" pitchFamily="34" charset="-122"/>
              </a:rPr>
              <a:t>支持</a:t>
            </a:r>
            <a:r>
              <a:rPr lang="en-US" altLang="zh-CN" b="1" dirty="0" smtClean="0">
                <a:solidFill>
                  <a:schemeClr val="bg1"/>
                </a:solidFill>
                <a:latin typeface="微软雅黑" pitchFamily="34" charset="-122"/>
                <a:ea typeface="微软雅黑" pitchFamily="34" charset="-122"/>
              </a:rPr>
              <a:t>IP</a:t>
            </a:r>
            <a:r>
              <a:rPr lang="zh-CN" altLang="en-US" b="1" dirty="0" smtClean="0">
                <a:solidFill>
                  <a:schemeClr val="bg1"/>
                </a:solidFill>
                <a:latin typeface="微软雅黑" pitchFamily="34" charset="-122"/>
                <a:ea typeface="微软雅黑" pitchFamily="34" charset="-122"/>
              </a:rPr>
              <a:t>绑定</a:t>
            </a:r>
            <a:endParaRPr lang="en-US" altLang="zh-CN" b="1" dirty="0" smtClean="0">
              <a:solidFill>
                <a:schemeClr val="bg1"/>
              </a:solidFill>
              <a:latin typeface="微软雅黑" pitchFamily="34" charset="-122"/>
              <a:ea typeface="微软雅黑" pitchFamily="34" charset="-122"/>
            </a:endParaRPr>
          </a:p>
          <a:p>
            <a:pPr algn="ctr"/>
            <a:r>
              <a:rPr lang="zh-CN" altLang="en-US" sz="1100" dirty="0" smtClean="0">
                <a:solidFill>
                  <a:schemeClr val="bg1"/>
                </a:solidFill>
                <a:latin typeface="微软雅黑" pitchFamily="34" charset="-122"/>
                <a:ea typeface="微软雅黑" pitchFamily="34" charset="-122"/>
              </a:rPr>
              <a:t>（一个账号对应一台机器）</a:t>
            </a:r>
            <a:endParaRPr lang="zh-CN" altLang="en-US" sz="1100" dirty="0">
              <a:solidFill>
                <a:schemeClr val="bg1"/>
              </a:solidFill>
              <a:latin typeface="微软雅黑" pitchFamily="34" charset="-122"/>
              <a:ea typeface="微软雅黑" pitchFamily="34" charset="-122"/>
            </a:endParaRPr>
          </a:p>
        </p:txBody>
      </p:sp>
      <p:cxnSp>
        <p:nvCxnSpPr>
          <p:cNvPr id="15" name="直接连接符 14"/>
          <p:cNvCxnSpPr>
            <a:stCxn id="14" idx="3"/>
          </p:cNvCxnSpPr>
          <p:nvPr/>
        </p:nvCxnSpPr>
        <p:spPr>
          <a:xfrm>
            <a:off x="2266950" y="3357562"/>
            <a:ext cx="1285875" cy="103346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3350" y="3771901"/>
            <a:ext cx="2143125" cy="466724"/>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en-US" altLang="zh-CN" b="1" dirty="0" smtClean="0">
                <a:solidFill>
                  <a:schemeClr val="bg1"/>
                </a:solidFill>
                <a:latin typeface="微软雅黑" pitchFamily="34" charset="-122"/>
                <a:ea typeface="微软雅黑" pitchFamily="34" charset="-122"/>
              </a:rPr>
              <a:t>IP</a:t>
            </a:r>
            <a:r>
              <a:rPr lang="zh-CN" altLang="en-US" b="1" dirty="0" smtClean="0">
                <a:solidFill>
                  <a:schemeClr val="bg1"/>
                </a:solidFill>
                <a:latin typeface="微软雅黑" pitchFamily="34" charset="-122"/>
                <a:ea typeface="微软雅黑" pitchFamily="34" charset="-122"/>
              </a:rPr>
              <a:t>地址访问控制</a:t>
            </a:r>
            <a:endParaRPr lang="en-US" altLang="zh-CN" b="1" dirty="0" smtClean="0">
              <a:solidFill>
                <a:schemeClr val="bg1"/>
              </a:solidFill>
              <a:latin typeface="微软雅黑" pitchFamily="34" charset="-122"/>
              <a:ea typeface="微软雅黑" pitchFamily="34" charset="-122"/>
            </a:endParaRPr>
          </a:p>
          <a:p>
            <a:pPr algn="ctr"/>
            <a:r>
              <a:rPr lang="zh-CN" altLang="en-US" sz="1100" dirty="0" smtClean="0">
                <a:solidFill>
                  <a:schemeClr val="bg1"/>
                </a:solidFill>
                <a:latin typeface="微软雅黑" pitchFamily="34" charset="-122"/>
                <a:ea typeface="微软雅黑" pitchFamily="34" charset="-122"/>
              </a:rPr>
              <a:t>（只允许特定的</a:t>
            </a:r>
            <a:r>
              <a:rPr lang="en-US" altLang="zh-CN" sz="1100" dirty="0" smtClean="0">
                <a:solidFill>
                  <a:schemeClr val="bg1"/>
                </a:solidFill>
                <a:latin typeface="微软雅黑" pitchFamily="34" charset="-122"/>
                <a:ea typeface="微软雅黑" pitchFamily="34" charset="-122"/>
              </a:rPr>
              <a:t>IP</a:t>
            </a:r>
            <a:r>
              <a:rPr lang="zh-CN" altLang="en-US" sz="1100" dirty="0" smtClean="0">
                <a:solidFill>
                  <a:schemeClr val="bg1"/>
                </a:solidFill>
                <a:latin typeface="微软雅黑" pitchFamily="34" charset="-122"/>
                <a:ea typeface="微软雅黑" pitchFamily="34" charset="-122"/>
              </a:rPr>
              <a:t>地址访问考试）</a:t>
            </a:r>
            <a:endParaRPr lang="zh-CN" altLang="en-US" sz="1100" dirty="0">
              <a:solidFill>
                <a:schemeClr val="bg1"/>
              </a:solidFill>
              <a:latin typeface="微软雅黑" pitchFamily="34" charset="-122"/>
              <a:ea typeface="微软雅黑" pitchFamily="34" charset="-122"/>
            </a:endParaRPr>
          </a:p>
        </p:txBody>
      </p:sp>
      <p:cxnSp>
        <p:nvCxnSpPr>
          <p:cNvPr id="19" name="直接连接符 18"/>
          <p:cNvCxnSpPr>
            <a:stCxn id="18" idx="3"/>
          </p:cNvCxnSpPr>
          <p:nvPr/>
        </p:nvCxnSpPr>
        <p:spPr>
          <a:xfrm>
            <a:off x="2276475" y="4005264"/>
            <a:ext cx="1295400" cy="48101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33350" y="4476751"/>
            <a:ext cx="2143125" cy="466724"/>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b="1" dirty="0" smtClean="0">
                <a:solidFill>
                  <a:schemeClr val="bg1"/>
                </a:solidFill>
                <a:latin typeface="微软雅黑" pitchFamily="34" charset="-122"/>
                <a:ea typeface="微软雅黑" pitchFamily="34" charset="-122"/>
              </a:rPr>
              <a:t>栏目关闭</a:t>
            </a:r>
            <a:endParaRPr lang="en-US" altLang="zh-CN" b="1" dirty="0" smtClean="0">
              <a:solidFill>
                <a:schemeClr val="bg1"/>
              </a:solidFill>
              <a:latin typeface="微软雅黑" pitchFamily="34" charset="-122"/>
              <a:ea typeface="微软雅黑" pitchFamily="34" charset="-122"/>
            </a:endParaRPr>
          </a:p>
          <a:p>
            <a:pPr algn="ctr"/>
            <a:r>
              <a:rPr lang="zh-CN" altLang="en-US" sz="1100" dirty="0" smtClean="0">
                <a:solidFill>
                  <a:schemeClr val="bg1"/>
                </a:solidFill>
                <a:latin typeface="微软雅黑" pitchFamily="34" charset="-122"/>
                <a:ea typeface="微软雅黑" pitchFamily="34" charset="-122"/>
              </a:rPr>
              <a:t>（关闭答疑论坛、作业等栏目）</a:t>
            </a:r>
            <a:endParaRPr lang="zh-CN" altLang="en-US" sz="1100" dirty="0">
              <a:solidFill>
                <a:schemeClr val="bg1"/>
              </a:solidFill>
              <a:latin typeface="微软雅黑" pitchFamily="34" charset="-122"/>
              <a:ea typeface="微软雅黑" pitchFamily="34" charset="-122"/>
            </a:endParaRPr>
          </a:p>
        </p:txBody>
      </p:sp>
      <p:cxnSp>
        <p:nvCxnSpPr>
          <p:cNvPr id="37" name="直接连接符 36"/>
          <p:cNvCxnSpPr>
            <a:stCxn id="36" idx="3"/>
          </p:cNvCxnSpPr>
          <p:nvPr/>
        </p:nvCxnSpPr>
        <p:spPr>
          <a:xfrm flipV="1">
            <a:off x="2276475" y="4667251"/>
            <a:ext cx="1304925" cy="4286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考试</a:t>
            </a:r>
          </a:p>
        </p:txBody>
      </p:sp>
      <p:sp>
        <p:nvSpPr>
          <p:cNvPr id="16" name="TextBox 15"/>
          <p:cNvSpPr txBox="1"/>
          <p:nvPr/>
        </p:nvSpPr>
        <p:spPr>
          <a:xfrm>
            <a:off x="6731379" y="3403659"/>
            <a:ext cx="1246551" cy="542924"/>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itchFamily="34" charset="-122"/>
                <a:ea typeface="微软雅黑" pitchFamily="34" charset="-122"/>
              </a:rPr>
              <a:t>考试辅助功能</a:t>
            </a:r>
            <a:endParaRPr lang="zh-CN" altLang="en-US" sz="1200"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37196" y="1078662"/>
            <a:ext cx="7886700" cy="3263504"/>
          </a:xfrm>
        </p:spPr>
        <p:txBody>
          <a:bodyPr/>
          <a:lstStyle/>
          <a:p>
            <a:r>
              <a:rPr lang="zh-CN" altLang="en-US" b="1" dirty="0" smtClean="0">
                <a:latin typeface="微软雅黑" pitchFamily="34" charset="-122"/>
                <a:ea typeface="微软雅黑" pitchFamily="34" charset="-122"/>
              </a:rPr>
              <a:t>全方位支持</a:t>
            </a:r>
            <a:r>
              <a:rPr lang="zh-CN" altLang="en-US" b="1" dirty="0" smtClean="0">
                <a:solidFill>
                  <a:srgbClr val="C00000"/>
                </a:solidFill>
                <a:latin typeface="微软雅黑" pitchFamily="34" charset="-122"/>
                <a:ea typeface="微软雅黑" pitchFamily="34" charset="-122"/>
              </a:rPr>
              <a:t>在线考试：</a:t>
            </a:r>
            <a:r>
              <a:rPr lang="zh-CN" altLang="en-US" b="1" dirty="0" smtClean="0">
                <a:latin typeface="微软雅黑" pitchFamily="34" charset="-122"/>
                <a:ea typeface="微软雅黑" pitchFamily="34" charset="-122"/>
              </a:rPr>
              <a:t>在线监考</a:t>
            </a:r>
            <a:endParaRPr lang="en-US" altLang="zh-CN" b="1"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实时监测学生交换账号互相抄袭、异地替考</a:t>
            </a:r>
            <a:endParaRPr lang="zh-CN" altLang="en-US" dirty="0">
              <a:latin typeface="微软雅黑" pitchFamily="34" charset="-122"/>
              <a:ea typeface="微软雅黑" pitchFamily="34" charset="-122"/>
            </a:endParaRPr>
          </a:p>
        </p:txBody>
      </p:sp>
      <p:sp>
        <p:nvSpPr>
          <p:cNvPr id="5" name="矩形 4"/>
          <p:cNvSpPr/>
          <p:nvPr/>
        </p:nvSpPr>
        <p:spPr>
          <a:xfrm>
            <a:off x="5334000" y="2216090"/>
            <a:ext cx="3810000" cy="461661"/>
          </a:xfrm>
          <a:prstGeom prst="rect">
            <a:avLst/>
          </a:prstGeom>
        </p:spPr>
        <p:txBody>
          <a:bodyPr wrap="square" lIns="91436" tIns="45718" rIns="91436" bIns="45718">
            <a:spAutoFit/>
          </a:bodyPr>
          <a:lstStyle/>
          <a:p>
            <a:pPr algn="ctr" defTabSz="914355"/>
            <a:r>
              <a:rPr lang="zh-CN" altLang="en-US" sz="2400" b="1" dirty="0" smtClean="0">
                <a:solidFill>
                  <a:prstClr val="black"/>
                </a:solidFill>
                <a:latin typeface="微软雅黑" pitchFamily="34" charset="-122"/>
                <a:ea typeface="微软雅黑" pitchFamily="34" charset="-122"/>
              </a:rPr>
              <a:t>交换账号</a:t>
            </a:r>
            <a:endParaRPr lang="en-US" altLang="zh-CN" sz="2400" b="1" dirty="0" smtClean="0">
              <a:solidFill>
                <a:prstClr val="black"/>
              </a:solidFill>
              <a:latin typeface="微软雅黑" pitchFamily="34" charset="-122"/>
              <a:ea typeface="微软雅黑" pitchFamily="34" charset="-122"/>
            </a:endParaRPr>
          </a:p>
        </p:txBody>
      </p:sp>
      <p:pic>
        <p:nvPicPr>
          <p:cNvPr id="6146" name="Picture 2"/>
          <p:cNvPicPr>
            <a:picLocks noChangeAspect="1" noChangeArrowheads="1"/>
          </p:cNvPicPr>
          <p:nvPr/>
        </p:nvPicPr>
        <p:blipFill>
          <a:blip r:embed="rId3" cstate="print"/>
          <a:srcRect/>
          <a:stretch>
            <a:fillRect/>
          </a:stretch>
        </p:blipFill>
        <p:spPr bwMode="auto">
          <a:xfrm>
            <a:off x="391527" y="2079652"/>
            <a:ext cx="5050636" cy="2952750"/>
          </a:xfrm>
          <a:prstGeom prst="rect">
            <a:avLst/>
          </a:prstGeom>
          <a:noFill/>
          <a:ln w="9525">
            <a:noFill/>
            <a:miter lim="800000"/>
            <a:headEnd/>
            <a:tailEnd/>
          </a:ln>
        </p:spPr>
      </p:pic>
      <p:sp>
        <p:nvSpPr>
          <p:cNvPr id="9"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考试</a:t>
            </a:r>
          </a:p>
        </p:txBody>
      </p:sp>
      <p:sp>
        <p:nvSpPr>
          <p:cNvPr id="10" name="矩形 9"/>
          <p:cNvSpPr/>
          <p:nvPr/>
        </p:nvSpPr>
        <p:spPr>
          <a:xfrm>
            <a:off x="5324026" y="2799872"/>
            <a:ext cx="3810000" cy="461661"/>
          </a:xfrm>
          <a:prstGeom prst="rect">
            <a:avLst/>
          </a:prstGeom>
        </p:spPr>
        <p:txBody>
          <a:bodyPr wrap="square" lIns="91436" tIns="45718" rIns="91436" bIns="45718">
            <a:spAutoFit/>
          </a:bodyPr>
          <a:lstStyle/>
          <a:p>
            <a:pPr algn="ctr" defTabSz="914355"/>
            <a:r>
              <a:rPr lang="zh-CN" altLang="en-US" sz="2400" b="1" dirty="0" smtClean="0">
                <a:solidFill>
                  <a:prstClr val="black"/>
                </a:solidFill>
                <a:latin typeface="微软雅黑" pitchFamily="34" charset="-122"/>
                <a:ea typeface="微软雅黑" pitchFamily="34" charset="-122"/>
              </a:rPr>
              <a:t>异地登录</a:t>
            </a:r>
            <a:endParaRPr lang="en-US" altLang="zh-CN" sz="2400" b="1" dirty="0" smtClean="0">
              <a:solidFill>
                <a:prstClr val="black"/>
              </a:solidFill>
              <a:latin typeface="微软雅黑" pitchFamily="34" charset="-122"/>
              <a:ea typeface="微软雅黑" pitchFamily="34" charset="-122"/>
            </a:endParaRPr>
          </a:p>
        </p:txBody>
      </p:sp>
      <p:sp>
        <p:nvSpPr>
          <p:cNvPr id="7" name="矩形 6"/>
          <p:cNvSpPr/>
          <p:nvPr/>
        </p:nvSpPr>
        <p:spPr>
          <a:xfrm>
            <a:off x="5334000" y="3480778"/>
            <a:ext cx="3810000" cy="461661"/>
          </a:xfrm>
          <a:prstGeom prst="rect">
            <a:avLst/>
          </a:prstGeom>
        </p:spPr>
        <p:txBody>
          <a:bodyPr wrap="square" lIns="91436" tIns="45718" rIns="91436" bIns="45718">
            <a:spAutoFit/>
          </a:bodyPr>
          <a:lstStyle/>
          <a:p>
            <a:pPr algn="ctr" defTabSz="914355"/>
            <a:r>
              <a:rPr lang="zh-CN" altLang="en-US" sz="2400" b="1" dirty="0" smtClean="0">
                <a:solidFill>
                  <a:prstClr val="black"/>
                </a:solidFill>
                <a:latin typeface="微软雅黑" pitchFamily="34" charset="-122"/>
                <a:ea typeface="微软雅黑" pitchFamily="34" charset="-122"/>
              </a:rPr>
              <a:t>访问控制</a:t>
            </a:r>
            <a:endParaRPr lang="en-US" altLang="zh-CN" sz="2400" b="1" dirty="0" smtClean="0">
              <a:solidFill>
                <a:prstClr val="black"/>
              </a:solidFill>
              <a:latin typeface="微软雅黑" pitchFamily="34" charset="-122"/>
              <a:ea typeface="微软雅黑" pitchFamily="34" charset="-122"/>
            </a:endParaRPr>
          </a:p>
        </p:txBody>
      </p:sp>
      <p:sp>
        <p:nvSpPr>
          <p:cNvPr id="8" name="矩形 7"/>
          <p:cNvSpPr/>
          <p:nvPr/>
        </p:nvSpPr>
        <p:spPr>
          <a:xfrm>
            <a:off x="5241721" y="4102962"/>
            <a:ext cx="3810000" cy="461661"/>
          </a:xfrm>
          <a:prstGeom prst="rect">
            <a:avLst/>
          </a:prstGeom>
        </p:spPr>
        <p:txBody>
          <a:bodyPr wrap="square" lIns="91436" tIns="45718" rIns="91436" bIns="45718">
            <a:spAutoFit/>
          </a:bodyPr>
          <a:lstStyle/>
          <a:p>
            <a:pPr algn="ctr" defTabSz="914355"/>
            <a:r>
              <a:rPr lang="en-US" altLang="zh-CN" sz="2400" b="1" dirty="0" smtClean="0">
                <a:solidFill>
                  <a:prstClr val="black"/>
                </a:solidFill>
                <a:latin typeface="微软雅黑" pitchFamily="34" charset="-122"/>
                <a:ea typeface="微软雅黑" pitchFamily="34" charset="-122"/>
              </a:rPr>
              <a:t>IP</a:t>
            </a:r>
            <a:r>
              <a:rPr lang="zh-CN" altLang="en-US" sz="2400" b="1" dirty="0" smtClean="0">
                <a:solidFill>
                  <a:prstClr val="black"/>
                </a:solidFill>
                <a:latin typeface="微软雅黑" pitchFamily="34" charset="-122"/>
                <a:ea typeface="微软雅黑" pitchFamily="34" charset="-122"/>
              </a:rPr>
              <a:t>绑定</a:t>
            </a:r>
            <a:endParaRPr lang="en-US" altLang="zh-CN" sz="2400" b="1" dirty="0" smtClean="0">
              <a:solidFill>
                <a:prstClr val="black"/>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467545" y="1862356"/>
            <a:ext cx="7848872" cy="3099524"/>
          </a:xfrm>
          <a:prstGeom prst="rect">
            <a:avLst/>
          </a:prstGeom>
          <a:noFill/>
          <a:ln w="9525">
            <a:noFill/>
            <a:miter lim="800000"/>
            <a:headEnd/>
            <a:tailEnd/>
          </a:ln>
        </p:spPr>
      </p:pic>
      <p:sp>
        <p:nvSpPr>
          <p:cNvPr id="5" name="内容占位符 2"/>
          <p:cNvSpPr>
            <a:spLocks noGrp="1"/>
          </p:cNvSpPr>
          <p:nvPr>
            <p:ph idx="1"/>
          </p:nvPr>
        </p:nvSpPr>
        <p:spPr>
          <a:xfrm>
            <a:off x="637196" y="1078662"/>
            <a:ext cx="7886700" cy="3263504"/>
          </a:xfrm>
        </p:spPr>
        <p:txBody>
          <a:bodyPr/>
          <a:lstStyle/>
          <a:p>
            <a:r>
              <a:rPr lang="zh-CN" altLang="en-US" b="1" dirty="0" smtClean="0">
                <a:latin typeface="微软雅黑" pitchFamily="34" charset="-122"/>
                <a:ea typeface="微软雅黑" pitchFamily="34" charset="-122"/>
              </a:rPr>
              <a:t>成绩一键汇总</a:t>
            </a:r>
          </a:p>
          <a:p>
            <a:pPr lvl="1"/>
            <a:r>
              <a:rPr lang="zh-CN" altLang="en-US" b="1" dirty="0" smtClean="0">
                <a:latin typeface="微软雅黑" pitchFamily="34" charset="-122"/>
                <a:ea typeface="微软雅黑" pitchFamily="34" charset="-122"/>
              </a:rPr>
              <a:t>加权汇总：</a:t>
            </a:r>
            <a:r>
              <a:rPr lang="zh-CN" altLang="en-US" dirty="0" smtClean="0">
                <a:latin typeface="微软雅黑" pitchFamily="34" charset="-122"/>
                <a:ea typeface="微软雅黑" pitchFamily="34" charset="-122"/>
              </a:rPr>
              <a:t>作业成绩 、实验成绩、考试成绩、平时成绩</a:t>
            </a:r>
            <a:endParaRPr lang="zh-CN" altLang="en-US" dirty="0">
              <a:latin typeface="微软雅黑" pitchFamily="34" charset="-122"/>
              <a:ea typeface="微软雅黑" pitchFamily="34" charset="-122"/>
            </a:endParaRPr>
          </a:p>
        </p:txBody>
      </p:sp>
      <p:sp>
        <p:nvSpPr>
          <p:cNvPr id="6"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平台：课程管理 </a:t>
            </a:r>
            <a:r>
              <a:rPr lang="en-US" altLang="zh-CN" sz="2700" b="1" dirty="0" smtClean="0">
                <a:latin typeface="微软雅黑" pitchFamily="34" charset="-122"/>
                <a:ea typeface="微软雅黑" pitchFamily="34" charset="-122"/>
                <a:cs typeface="Calibri" pitchFamily="34" charset="0"/>
                <a:sym typeface="Calibri" pitchFamily="34" charset="0"/>
              </a:rPr>
              <a:t>/ </a:t>
            </a:r>
            <a:r>
              <a:rPr lang="zh-CN" altLang="en-US" sz="2700" b="1" dirty="0" smtClean="0">
                <a:latin typeface="微软雅黑" pitchFamily="34" charset="-122"/>
                <a:ea typeface="微软雅黑" pitchFamily="34" charset="-122"/>
                <a:cs typeface="Calibri" pitchFamily="34" charset="0"/>
                <a:sym typeface="Calibri" pitchFamily="34" charset="0"/>
              </a:rPr>
              <a:t>成绩</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02</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864124" y="3239805"/>
            <a:ext cx="545946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程序设计</a:t>
            </a:r>
            <a:r>
              <a:rPr lang="zh-CN" altLang="en-US" sz="2400" dirty="0" smtClean="0">
                <a:latin typeface="微软雅黑" panose="020B0503020204020204" pitchFamily="34" charset="-122"/>
                <a:ea typeface="微软雅黑" panose="020B0503020204020204" pitchFamily="34" charset="-122"/>
              </a:rPr>
              <a:t>：不仅仅告知正确与否</a:t>
            </a:r>
            <a:endParaRPr lang="zh-CN" altLang="en-US" sz="2400" dirty="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411615" y="3661173"/>
            <a:ext cx="4320779" cy="13388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动态测试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代码风格</a:t>
            </a:r>
            <a:endParaRPr lang="zh-CN" altLang="en-US" dirty="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静态分析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性能剖析</a:t>
            </a:r>
            <a:endParaRPr lang="en-US" altLang="zh-CN" dirty="0" smtClean="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并发评判   </a:t>
            </a: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代码查重</a:t>
            </a:r>
            <a:endParaRPr lang="en-US" altLang="zh-CN" dirty="0" smtClean="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输入输出任意组合</a:t>
            </a:r>
            <a:r>
              <a:rPr lang="en-US" altLang="zh-CN" dirty="0" smtClean="0">
                <a:solidFill>
                  <a:srgbClr val="4D4D4D"/>
                </a:solidFill>
                <a:latin typeface="微软雅黑" panose="020B0503020204020204" pitchFamily="34" charset="-122"/>
                <a:ea typeface="微软雅黑" panose="020B0503020204020204" pitchFamily="34" charset="-122"/>
              </a:rPr>
              <a:t>	◎</a:t>
            </a:r>
            <a:r>
              <a:rPr lang="zh-CN" altLang="en-US" dirty="0" smtClean="0">
                <a:solidFill>
                  <a:srgbClr val="4D4D4D"/>
                </a:solidFill>
                <a:latin typeface="微软雅黑" panose="020B0503020204020204" pitchFamily="34" charset="-122"/>
                <a:ea typeface="微软雅黑" panose="020B0503020204020204" pitchFamily="34" charset="-122"/>
              </a:rPr>
              <a:t>项目级源代码评测</a:t>
            </a: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 xmlns:p14="http://schemas.microsoft.com/office/powerpoint/2010/main" val="2620635321"/>
      </p:ext>
    </p:extLst>
  </p:cSld>
  <p:clrMapOvr>
    <a:masterClrMapping/>
  </p:clrMapOvr>
  <p:transition>
    <p:blinds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2"/>
            <a:ext cx="8229600" cy="3943349"/>
          </a:xfrm>
        </p:spPr>
        <p:txBody>
          <a:bodyPr>
            <a:normAutofit/>
          </a:bodyPr>
          <a:lstStyle/>
          <a:p>
            <a:r>
              <a:rPr lang="zh-CN" altLang="en-US" sz="2400" b="1" dirty="0" smtClean="0">
                <a:latin typeface="微软雅黑" pitchFamily="34" charset="-122"/>
                <a:ea typeface="微软雅黑" pitchFamily="34" charset="-122"/>
              </a:rPr>
              <a:t>丰富的题目类型</a:t>
            </a:r>
            <a:endParaRPr lang="en-US" altLang="zh-CN" sz="2400" b="1" dirty="0" smtClean="0">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选择题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填空题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判断题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简答题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文件上传题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b="1" dirty="0" smtClean="0">
                <a:solidFill>
                  <a:srgbClr val="C00000"/>
                </a:solidFill>
                <a:latin typeface="微软雅黑" pitchFamily="34" charset="-122"/>
                <a:ea typeface="微软雅黑" pitchFamily="34" charset="-122"/>
              </a:rPr>
              <a:t>编程题</a:t>
            </a:r>
            <a:endParaRPr lang="en-US" altLang="zh-CN" sz="1600" b="1" dirty="0" smtClean="0">
              <a:solidFill>
                <a:srgbClr val="C00000"/>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接口编程题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程序片段编程题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算法可视化</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并行编程题</a:t>
            </a:r>
            <a:endParaRPr lang="en-US" altLang="zh-CN" sz="1600" dirty="0" smtClean="0">
              <a:solidFill>
                <a:schemeClr val="bg2">
                  <a:lumMod val="50000"/>
                </a:schemeClr>
              </a:solidFill>
              <a:latin typeface="微软雅黑" pitchFamily="34" charset="-122"/>
              <a:ea typeface="微软雅黑" pitchFamily="34" charset="-122"/>
            </a:endParaRPr>
          </a:p>
          <a:p>
            <a:pPr lvl="2"/>
            <a:r>
              <a:rPr lang="en-US" altLang="zh-CN" sz="1400" dirty="0" smtClean="0">
                <a:solidFill>
                  <a:schemeClr val="bg2">
                    <a:lumMod val="50000"/>
                  </a:schemeClr>
                </a:solidFill>
                <a:latin typeface="微软雅黑" pitchFamily="34" charset="-122"/>
                <a:ea typeface="微软雅黑" pitchFamily="34" charset="-122"/>
              </a:rPr>
              <a:t>MPI</a:t>
            </a:r>
            <a:r>
              <a:rPr lang="zh-CN" altLang="en-US" sz="1400" dirty="0" smtClean="0">
                <a:solidFill>
                  <a:schemeClr val="bg2">
                    <a:lumMod val="50000"/>
                  </a:schemeClr>
                </a:solidFill>
                <a:latin typeface="微软雅黑" pitchFamily="34" charset="-122"/>
                <a:ea typeface="微软雅黑" pitchFamily="34" charset="-122"/>
              </a:rPr>
              <a:t>分布式</a:t>
            </a:r>
            <a:endParaRPr lang="en-US" altLang="zh-CN" sz="1400" dirty="0" smtClean="0">
              <a:solidFill>
                <a:schemeClr val="bg2">
                  <a:lumMod val="50000"/>
                </a:schemeClr>
              </a:solidFill>
              <a:latin typeface="微软雅黑" pitchFamily="34" charset="-122"/>
              <a:ea typeface="微软雅黑" pitchFamily="34" charset="-122"/>
            </a:endParaRPr>
          </a:p>
          <a:p>
            <a:pPr lvl="2"/>
            <a:r>
              <a:rPr lang="zh-CN" altLang="en-US" sz="1400" dirty="0" smtClean="0">
                <a:solidFill>
                  <a:schemeClr val="bg2">
                    <a:lumMod val="50000"/>
                  </a:schemeClr>
                </a:solidFill>
                <a:latin typeface="微软雅黑" pitchFamily="34" charset="-122"/>
                <a:ea typeface="微软雅黑" pitchFamily="34" charset="-122"/>
              </a:rPr>
              <a:t>多线程</a:t>
            </a:r>
            <a:endParaRPr lang="en-US" altLang="zh-CN" sz="14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项目题</a:t>
            </a:r>
            <a:endParaRPr lang="en-US" altLang="zh-CN" sz="1600" dirty="0" smtClean="0">
              <a:solidFill>
                <a:schemeClr val="bg2">
                  <a:lumMod val="50000"/>
                </a:schemeClr>
              </a:solidFill>
              <a:latin typeface="微软雅黑" pitchFamily="34" charset="-122"/>
              <a:ea typeface="微软雅黑" pitchFamily="34" charset="-122"/>
            </a:endParaRPr>
          </a:p>
        </p:txBody>
      </p:sp>
      <p:cxnSp>
        <p:nvCxnSpPr>
          <p:cNvPr id="8" name="直接连接符 7"/>
          <p:cNvCxnSpPr/>
          <p:nvPr/>
        </p:nvCxnSpPr>
        <p:spPr>
          <a:xfrm>
            <a:off x="0" y="2955223"/>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4035109"/>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通用</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5" name="TextBox 14"/>
          <p:cNvSpPr txBox="1"/>
          <p:nvPr/>
        </p:nvSpPr>
        <p:spPr>
          <a:xfrm>
            <a:off x="0" y="2964891"/>
            <a:ext cx="928662"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4</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6" name="TextBox 15"/>
          <p:cNvSpPr txBox="1"/>
          <p:nvPr/>
        </p:nvSpPr>
        <p:spPr>
          <a:xfrm>
            <a:off x="0" y="4006559"/>
            <a:ext cx="138853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1</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并行编程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endParaRPr lang="zh-CN" altLang="en-US" sz="1600" dirty="0">
              <a:solidFill>
                <a:prstClr val="black"/>
              </a:solidFill>
              <a:latin typeface="微软雅黑" pitchFamily="34" charset="-122"/>
              <a:ea typeface="微软雅黑" pitchFamily="34" charset="-122"/>
            </a:endParaRPr>
          </a:p>
        </p:txBody>
      </p:sp>
      <p:sp>
        <p:nvSpPr>
          <p:cNvPr id="17" name="矩形 16"/>
          <p:cNvSpPr/>
          <p:nvPr/>
        </p:nvSpPr>
        <p:spPr>
          <a:xfrm>
            <a:off x="3707904" y="4497169"/>
            <a:ext cx="5436096" cy="300077"/>
          </a:xfrm>
          <a:prstGeom prst="rect">
            <a:avLst/>
          </a:prstGeom>
        </p:spPr>
        <p:txBody>
          <a:bodyPr wrap="square" lIns="91436" tIns="45718" rIns="91436" bIns="45718">
            <a:spAutoFit/>
          </a:bodyPr>
          <a:lstStyle/>
          <a:p>
            <a:pPr defTabSz="914355"/>
            <a:r>
              <a:rPr lang="zh-CN" altLang="en-US" dirty="0" smtClean="0">
                <a:solidFill>
                  <a:prstClr val="black"/>
                </a:solidFill>
                <a:latin typeface="微软雅黑" pitchFamily="34" charset="-122"/>
                <a:ea typeface="微软雅黑" pitchFamily="34" charset="-122"/>
              </a:rPr>
              <a:t>面向问题，学生根据题目描述，编写完整的程序。</a:t>
            </a:r>
            <a:endParaRPr lang="en-US" altLang="zh-CN" dirty="0" smtClean="0">
              <a:solidFill>
                <a:prstClr val="black"/>
              </a:solidFill>
              <a:latin typeface="微软雅黑" pitchFamily="34" charset="-122"/>
              <a:ea typeface="微软雅黑" pitchFamily="34" charset="-122"/>
            </a:endParaRPr>
          </a:p>
        </p:txBody>
      </p:sp>
      <p:cxnSp>
        <p:nvCxnSpPr>
          <p:cNvPr id="12" name="直接连接符 11"/>
          <p:cNvCxnSpPr/>
          <p:nvPr/>
        </p:nvCxnSpPr>
        <p:spPr>
          <a:xfrm>
            <a:off x="0" y="4806715"/>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cstate="print"/>
          <a:srcRect/>
          <a:stretch>
            <a:fillRect/>
          </a:stretch>
        </p:blipFill>
        <p:spPr bwMode="auto">
          <a:xfrm>
            <a:off x="3347865" y="1059582"/>
            <a:ext cx="5901211" cy="3444685"/>
          </a:xfrm>
          <a:prstGeom prst="rect">
            <a:avLst/>
          </a:prstGeom>
          <a:noFill/>
          <a:ln w="9525">
            <a:noFill/>
            <a:miter lim="800000"/>
            <a:headEnd/>
            <a:tailEnd/>
          </a:ln>
        </p:spPr>
      </p:pic>
      <p:grpSp>
        <p:nvGrpSpPr>
          <p:cNvPr id="4" name="组合 19"/>
          <p:cNvGrpSpPr/>
          <p:nvPr/>
        </p:nvGrpSpPr>
        <p:grpSpPr>
          <a:xfrm>
            <a:off x="3564465" y="2878663"/>
            <a:ext cx="4885268" cy="300082"/>
            <a:chOff x="4989689" y="3860800"/>
            <a:chExt cx="6513690" cy="400109"/>
          </a:xfrm>
        </p:grpSpPr>
        <p:sp>
          <p:nvSpPr>
            <p:cNvPr id="13" name="圆角矩形 12"/>
            <p:cNvSpPr/>
            <p:nvPr/>
          </p:nvSpPr>
          <p:spPr>
            <a:xfrm>
              <a:off x="4989689" y="3861154"/>
              <a:ext cx="6479822" cy="37218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19" name="TextBox 18"/>
            <p:cNvSpPr txBox="1"/>
            <p:nvPr/>
          </p:nvSpPr>
          <p:spPr>
            <a:xfrm>
              <a:off x="8071559" y="3860800"/>
              <a:ext cx="3431820" cy="400109"/>
            </a:xfrm>
            <a:prstGeom prst="rect">
              <a:avLst/>
            </a:prstGeom>
            <a:solidFill>
              <a:srgbClr val="C00000"/>
            </a:solidFill>
            <a:ln>
              <a:solidFill>
                <a:srgbClr val="C00000"/>
              </a:solidFill>
            </a:ln>
          </p:spPr>
          <p:txBody>
            <a:bodyPr wrap="square" rtlCol="0">
              <a:spAutoFit/>
            </a:bodyPr>
            <a:lstStyle/>
            <a:p>
              <a:r>
                <a:rPr lang="zh-CN" altLang="en-US" dirty="0" smtClean="0">
                  <a:solidFill>
                    <a:schemeClr val="bg1"/>
                  </a:solidFill>
                  <a:latin typeface="微软雅黑" pitchFamily="34" charset="-122"/>
                  <a:ea typeface="微软雅黑" pitchFamily="34" charset="-122"/>
                </a:rPr>
                <a:t>支持任意的输入</a:t>
              </a:r>
              <a:r>
                <a:rPr lang="en-US" altLang="zh-CN" dirty="0" smtClean="0">
                  <a:solidFill>
                    <a:schemeClr val="bg1"/>
                  </a:solidFill>
                  <a:latin typeface="微软雅黑" pitchFamily="34" charset="-122"/>
                  <a:ea typeface="微软雅黑" pitchFamily="34" charset="-122"/>
                </a:rPr>
                <a:t>/</a:t>
              </a:r>
              <a:r>
                <a:rPr lang="zh-CN" altLang="en-US" dirty="0" smtClean="0">
                  <a:solidFill>
                    <a:schemeClr val="bg1"/>
                  </a:solidFill>
                  <a:latin typeface="微软雅黑" pitchFamily="34" charset="-122"/>
                  <a:ea typeface="微软雅黑" pitchFamily="34" charset="-122"/>
                </a:rPr>
                <a:t>输出方式组合</a:t>
              </a:r>
              <a:endParaRPr lang="zh-CN" altLang="en-US" dirty="0">
                <a:solidFill>
                  <a:schemeClr val="bg1"/>
                </a:solidFill>
                <a:latin typeface="微软雅黑" pitchFamily="34" charset="-122"/>
                <a:ea typeface="微软雅黑" pitchFamily="34" charset="-122"/>
              </a:endParaRPr>
            </a:p>
          </p:txBody>
        </p:sp>
      </p:grpSp>
      <p:grpSp>
        <p:nvGrpSpPr>
          <p:cNvPr id="5" name="组合 20"/>
          <p:cNvGrpSpPr/>
          <p:nvPr/>
        </p:nvGrpSpPr>
        <p:grpSpPr>
          <a:xfrm>
            <a:off x="3577165" y="3136900"/>
            <a:ext cx="4885268" cy="393708"/>
            <a:chOff x="4989689" y="3860793"/>
            <a:chExt cx="6513691" cy="372541"/>
          </a:xfrm>
        </p:grpSpPr>
        <p:sp>
          <p:nvSpPr>
            <p:cNvPr id="22" name="圆角矩形 21"/>
            <p:cNvSpPr/>
            <p:nvPr/>
          </p:nvSpPr>
          <p:spPr>
            <a:xfrm>
              <a:off x="4989689" y="3866800"/>
              <a:ext cx="6479822" cy="36653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23" name="TextBox 22"/>
            <p:cNvSpPr txBox="1"/>
            <p:nvPr/>
          </p:nvSpPr>
          <p:spPr>
            <a:xfrm>
              <a:off x="7309559" y="3860793"/>
              <a:ext cx="4193821" cy="356509"/>
            </a:xfrm>
            <a:prstGeom prst="rect">
              <a:avLst/>
            </a:prstGeom>
            <a:solidFill>
              <a:srgbClr val="C00000"/>
            </a:solidFill>
            <a:ln>
              <a:solidFill>
                <a:srgbClr val="C00000"/>
              </a:solidFill>
            </a:ln>
          </p:spPr>
          <p:txBody>
            <a:bodyPr wrap="square" rtlCol="0" anchor="ctr">
              <a:noAutofit/>
            </a:bodyPr>
            <a:lstStyle/>
            <a:p>
              <a:r>
                <a:rPr lang="zh-CN" altLang="en-US" dirty="0" smtClean="0">
                  <a:solidFill>
                    <a:schemeClr val="bg1"/>
                  </a:solidFill>
                  <a:latin typeface="微软雅黑" pitchFamily="34" charset="-122"/>
                  <a:ea typeface="微软雅黑" pitchFamily="34" charset="-122"/>
                </a:rPr>
                <a:t>支持</a:t>
              </a:r>
              <a:r>
                <a:rPr lang="en-US" altLang="zh-CN" dirty="0" smtClean="0">
                  <a:solidFill>
                    <a:schemeClr val="bg1"/>
                  </a:solidFill>
                  <a:latin typeface="微软雅黑" pitchFamily="34" charset="-122"/>
                  <a:ea typeface="微软雅黑" pitchFamily="34" charset="-122"/>
                </a:rPr>
                <a:t>C</a:t>
              </a:r>
              <a:r>
                <a:rPr lang="zh-CN" altLang="en-US" dirty="0" smtClean="0">
                  <a:solidFill>
                    <a:schemeClr val="bg1"/>
                  </a:solidFill>
                  <a:latin typeface="微软雅黑" pitchFamily="34" charset="-122"/>
                  <a:ea typeface="微软雅黑" pitchFamily="34" charset="-122"/>
                </a:rPr>
                <a:t>、</a:t>
              </a:r>
              <a:r>
                <a:rPr lang="en-US" altLang="zh-CN" dirty="0" smtClean="0">
                  <a:solidFill>
                    <a:schemeClr val="bg1"/>
                  </a:solidFill>
                  <a:latin typeface="微软雅黑" pitchFamily="34" charset="-122"/>
                  <a:ea typeface="微软雅黑" pitchFamily="34" charset="-122"/>
                </a:rPr>
                <a:t>C++</a:t>
              </a:r>
              <a:r>
                <a:rPr lang="zh-CN" altLang="en-US" dirty="0" smtClean="0">
                  <a:solidFill>
                    <a:schemeClr val="bg1"/>
                  </a:solidFill>
                  <a:latin typeface="微软雅黑" pitchFamily="34" charset="-122"/>
                  <a:ea typeface="微软雅黑" pitchFamily="34" charset="-122"/>
                </a:rPr>
                <a:t>、</a:t>
              </a:r>
              <a:r>
                <a:rPr lang="en-US" altLang="zh-CN" dirty="0" smtClean="0">
                  <a:solidFill>
                    <a:schemeClr val="bg1"/>
                  </a:solidFill>
                  <a:latin typeface="微软雅黑" pitchFamily="34" charset="-122"/>
                  <a:ea typeface="微软雅黑" pitchFamily="34" charset="-122"/>
                </a:rPr>
                <a:t>Java</a:t>
              </a:r>
              <a:r>
                <a:rPr lang="zh-CN" altLang="en-US" dirty="0" smtClean="0">
                  <a:solidFill>
                    <a:schemeClr val="bg1"/>
                  </a:solidFill>
                  <a:latin typeface="微软雅黑" pitchFamily="34" charset="-122"/>
                  <a:ea typeface="微软雅黑" pitchFamily="34" charset="-122"/>
                </a:rPr>
                <a:t>、</a:t>
              </a:r>
              <a:r>
                <a:rPr lang="en-US" altLang="zh-CN" dirty="0" smtClean="0">
                  <a:solidFill>
                    <a:schemeClr val="bg1"/>
                  </a:solidFill>
                  <a:latin typeface="微软雅黑" pitchFamily="34" charset="-122"/>
                  <a:ea typeface="微软雅黑" pitchFamily="34" charset="-122"/>
                </a:rPr>
                <a:t>Python</a:t>
              </a:r>
              <a:r>
                <a:rPr lang="zh-CN" altLang="en-US" dirty="0" smtClean="0">
                  <a:solidFill>
                    <a:schemeClr val="bg1"/>
                  </a:solidFill>
                  <a:latin typeface="微软雅黑" pitchFamily="34" charset="-122"/>
                  <a:ea typeface="微软雅黑" pitchFamily="34" charset="-122"/>
                </a:rPr>
                <a:t>、</a:t>
              </a:r>
              <a:r>
                <a:rPr lang="en-US" altLang="zh-CN" dirty="0" smtClean="0">
                  <a:solidFill>
                    <a:schemeClr val="bg1"/>
                  </a:solidFill>
                  <a:latin typeface="微软雅黑" pitchFamily="34" charset="-122"/>
                  <a:ea typeface="微软雅黑" pitchFamily="34" charset="-122"/>
                </a:rPr>
                <a:t>C#</a:t>
              </a:r>
              <a:r>
                <a:rPr lang="zh-CN" altLang="en-US" dirty="0" smtClean="0">
                  <a:solidFill>
                    <a:schemeClr val="bg1"/>
                  </a:solidFill>
                  <a:latin typeface="微软雅黑" pitchFamily="34" charset="-122"/>
                  <a:ea typeface="微软雅黑" pitchFamily="34" charset="-122"/>
                </a:rPr>
                <a:t>等</a:t>
              </a:r>
              <a:endParaRPr lang="zh-CN" altLang="en-US" dirty="0">
                <a:solidFill>
                  <a:schemeClr val="bg1"/>
                </a:solidFill>
                <a:latin typeface="微软雅黑" pitchFamily="34" charset="-122"/>
                <a:ea typeface="微软雅黑" pitchFamily="34" charset="-122"/>
              </a:endParaRPr>
            </a:p>
          </p:txBody>
        </p:sp>
      </p:grpSp>
      <p:sp>
        <p:nvSpPr>
          <p:cNvPr id="20"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
        <p:nvSpPr>
          <p:cNvPr id="18" name="矩形 17"/>
          <p:cNvSpPr/>
          <p:nvPr/>
        </p:nvSpPr>
        <p:spPr>
          <a:xfrm>
            <a:off x="3717691" y="4758626"/>
            <a:ext cx="5436096" cy="300078"/>
          </a:xfrm>
          <a:prstGeom prst="rect">
            <a:avLst/>
          </a:prstGeom>
        </p:spPr>
        <p:txBody>
          <a:bodyPr wrap="square" lIns="91436" tIns="45718" rIns="91436" bIns="45718">
            <a:spAutoFit/>
          </a:bodyPr>
          <a:lstStyle/>
          <a:p>
            <a:pPr defTabSz="914355"/>
            <a:r>
              <a:rPr lang="zh-CN" altLang="en-US" dirty="0" smtClean="0">
                <a:solidFill>
                  <a:prstClr val="black"/>
                </a:solidFill>
                <a:latin typeface="微软雅黑" pitchFamily="34" charset="-122"/>
                <a:ea typeface="微软雅黑" pitchFamily="34" charset="-122"/>
              </a:rPr>
              <a:t>其它评测系统仅支持：标准输入</a:t>
            </a:r>
            <a:r>
              <a:rPr lang="en-US" altLang="zh-CN" dirty="0" smtClean="0">
                <a:solidFill>
                  <a:prstClr val="black"/>
                </a:solidFill>
                <a:latin typeface="微软雅黑" pitchFamily="34" charset="-122"/>
                <a:ea typeface="微软雅黑" pitchFamily="34" charset="-122"/>
              </a:rPr>
              <a:t>/</a:t>
            </a:r>
            <a:r>
              <a:rPr lang="zh-CN" altLang="en-US" dirty="0" smtClean="0">
                <a:solidFill>
                  <a:prstClr val="black"/>
                </a:solidFill>
                <a:latin typeface="微软雅黑" pitchFamily="34" charset="-122"/>
                <a:ea typeface="微软雅黑" pitchFamily="34" charset="-122"/>
              </a:rPr>
              <a:t>标准输出</a:t>
            </a:r>
            <a:endParaRPr lang="en-US" altLang="zh-CN" dirty="0" smtClean="0">
              <a:solidFill>
                <a:prstClr val="black"/>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2"/>
            <a:ext cx="8229600" cy="3943349"/>
          </a:xfrm>
        </p:spPr>
        <p:txBody>
          <a:bodyPr>
            <a:normAutofit/>
          </a:bodyPr>
          <a:lstStyle/>
          <a:p>
            <a:r>
              <a:rPr lang="zh-CN" altLang="en-US" sz="2400" b="1" dirty="0" smtClean="0">
                <a:latin typeface="微软雅黑" pitchFamily="34" charset="-122"/>
                <a:ea typeface="微软雅黑" pitchFamily="34" charset="-122"/>
              </a:rPr>
              <a:t>丰富的题目类型</a:t>
            </a:r>
            <a:endParaRPr lang="en-US" altLang="zh-CN" sz="2400" b="1" dirty="0" smtClean="0">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选择题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填空题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判断题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简答题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文件上传题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b="1" dirty="0" smtClean="0">
                <a:solidFill>
                  <a:srgbClr val="C00000"/>
                </a:solidFill>
                <a:latin typeface="微软雅黑" pitchFamily="34" charset="-122"/>
                <a:ea typeface="微软雅黑" pitchFamily="34" charset="-122"/>
              </a:rPr>
              <a:t>接口编程题</a:t>
            </a:r>
            <a:endParaRPr lang="en-US" altLang="zh-CN" sz="1600" b="1" dirty="0" smtClean="0">
              <a:solidFill>
                <a:srgbClr val="C00000"/>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程序片段编程题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算法可视化</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并行编程题</a:t>
            </a:r>
            <a:endParaRPr lang="en-US" altLang="zh-CN" sz="1600" dirty="0" smtClean="0">
              <a:solidFill>
                <a:schemeClr val="bg2">
                  <a:lumMod val="50000"/>
                </a:schemeClr>
              </a:solidFill>
              <a:latin typeface="微软雅黑" pitchFamily="34" charset="-122"/>
              <a:ea typeface="微软雅黑" pitchFamily="34" charset="-122"/>
            </a:endParaRPr>
          </a:p>
          <a:p>
            <a:pPr lvl="2"/>
            <a:r>
              <a:rPr lang="en-US" altLang="zh-CN" sz="1400" dirty="0" smtClean="0">
                <a:solidFill>
                  <a:schemeClr val="bg2">
                    <a:lumMod val="50000"/>
                  </a:schemeClr>
                </a:solidFill>
                <a:latin typeface="微软雅黑" pitchFamily="34" charset="-122"/>
                <a:ea typeface="微软雅黑" pitchFamily="34" charset="-122"/>
              </a:rPr>
              <a:t>MPI</a:t>
            </a:r>
            <a:r>
              <a:rPr lang="zh-CN" altLang="en-US" sz="1400" dirty="0" smtClean="0">
                <a:solidFill>
                  <a:schemeClr val="bg2">
                    <a:lumMod val="50000"/>
                  </a:schemeClr>
                </a:solidFill>
                <a:latin typeface="微软雅黑" pitchFamily="34" charset="-122"/>
                <a:ea typeface="微软雅黑" pitchFamily="34" charset="-122"/>
              </a:rPr>
              <a:t>分布式</a:t>
            </a:r>
            <a:endParaRPr lang="en-US" altLang="zh-CN" sz="1400" dirty="0" smtClean="0">
              <a:solidFill>
                <a:schemeClr val="bg2">
                  <a:lumMod val="50000"/>
                </a:schemeClr>
              </a:solidFill>
              <a:latin typeface="微软雅黑" pitchFamily="34" charset="-122"/>
              <a:ea typeface="微软雅黑" pitchFamily="34" charset="-122"/>
            </a:endParaRPr>
          </a:p>
          <a:p>
            <a:pPr lvl="2"/>
            <a:r>
              <a:rPr lang="zh-CN" altLang="en-US" sz="1400" dirty="0" smtClean="0">
                <a:solidFill>
                  <a:schemeClr val="bg2">
                    <a:lumMod val="50000"/>
                  </a:schemeClr>
                </a:solidFill>
                <a:latin typeface="微软雅黑" pitchFamily="34" charset="-122"/>
                <a:ea typeface="微软雅黑" pitchFamily="34" charset="-122"/>
              </a:rPr>
              <a:t>多线程</a:t>
            </a:r>
            <a:endParaRPr lang="en-US" altLang="zh-CN" sz="14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项目题</a:t>
            </a:r>
            <a:endParaRPr lang="en-US" altLang="zh-CN" sz="1600" dirty="0" smtClean="0">
              <a:solidFill>
                <a:schemeClr val="bg2">
                  <a:lumMod val="50000"/>
                </a:schemeClr>
              </a:solidFill>
              <a:latin typeface="微软雅黑" pitchFamily="34" charset="-122"/>
              <a:ea typeface="微软雅黑" pitchFamily="34" charset="-122"/>
            </a:endParaRPr>
          </a:p>
        </p:txBody>
      </p:sp>
      <p:cxnSp>
        <p:nvCxnSpPr>
          <p:cNvPr id="8" name="直接连接符 7"/>
          <p:cNvCxnSpPr/>
          <p:nvPr/>
        </p:nvCxnSpPr>
        <p:spPr>
          <a:xfrm>
            <a:off x="0" y="2955068"/>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4026798"/>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通用</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5" name="TextBox 14"/>
          <p:cNvSpPr txBox="1"/>
          <p:nvPr/>
        </p:nvSpPr>
        <p:spPr>
          <a:xfrm>
            <a:off x="0" y="3048781"/>
            <a:ext cx="928662"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4</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6" name="TextBox 15"/>
          <p:cNvSpPr txBox="1"/>
          <p:nvPr/>
        </p:nvSpPr>
        <p:spPr>
          <a:xfrm>
            <a:off x="0" y="4014948"/>
            <a:ext cx="1447800"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1</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并行编程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endParaRPr lang="zh-CN" altLang="en-US" sz="1600" dirty="0">
              <a:solidFill>
                <a:prstClr val="black"/>
              </a:solidFill>
              <a:latin typeface="微软雅黑" pitchFamily="34" charset="-122"/>
              <a:ea typeface="微软雅黑" pitchFamily="34" charset="-122"/>
            </a:endParaRPr>
          </a:p>
        </p:txBody>
      </p:sp>
      <p:cxnSp>
        <p:nvCxnSpPr>
          <p:cNvPr id="12" name="直接连接符 11"/>
          <p:cNvCxnSpPr/>
          <p:nvPr/>
        </p:nvCxnSpPr>
        <p:spPr>
          <a:xfrm>
            <a:off x="-8467" y="4806871"/>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3" cstate="print"/>
          <a:srcRect/>
          <a:stretch>
            <a:fillRect/>
          </a:stretch>
        </p:blipFill>
        <p:spPr bwMode="auto">
          <a:xfrm>
            <a:off x="3419872" y="1643062"/>
            <a:ext cx="5724128" cy="3500438"/>
          </a:xfrm>
          <a:prstGeom prst="rect">
            <a:avLst/>
          </a:prstGeom>
          <a:noFill/>
          <a:ln w="9525">
            <a:noFill/>
            <a:miter lim="800000"/>
            <a:headEnd/>
            <a:tailEnd/>
          </a:ln>
        </p:spPr>
      </p:pic>
      <p:cxnSp>
        <p:nvCxnSpPr>
          <p:cNvPr id="21" name="直接连接符 20"/>
          <p:cNvCxnSpPr/>
          <p:nvPr/>
        </p:nvCxnSpPr>
        <p:spPr>
          <a:xfrm>
            <a:off x="3563888" y="3273828"/>
            <a:ext cx="86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870201" y="3632915"/>
            <a:ext cx="4572000" cy="738659"/>
          </a:xfrm>
          <a:prstGeom prst="rect">
            <a:avLst/>
          </a:prstGeom>
          <a:solidFill>
            <a:srgbClr val="C00000"/>
          </a:solidFill>
        </p:spPr>
        <p:txBody>
          <a:bodyPr lIns="91436" tIns="45718" rIns="91436" bIns="45718">
            <a:spAutoFit/>
          </a:bodyPr>
          <a:lstStyle/>
          <a:p>
            <a:pPr algn="just" defTabSz="914355"/>
            <a:r>
              <a:rPr lang="zh-CN" altLang="en-US" sz="1500" b="1" dirty="0" smtClean="0">
                <a:solidFill>
                  <a:schemeClr val="bg1"/>
                </a:solidFill>
                <a:latin typeface="微软雅黑" pitchFamily="34" charset="-122"/>
                <a:ea typeface="微软雅黑" pitchFamily="34" charset="-122"/>
              </a:rPr>
              <a:t>定义好接口，学生编写实现：</a:t>
            </a:r>
            <a:endParaRPr lang="en-US" altLang="zh-CN" sz="1500" b="1" dirty="0" smtClean="0">
              <a:solidFill>
                <a:schemeClr val="bg1"/>
              </a:solidFill>
              <a:latin typeface="微软雅黑" pitchFamily="34" charset="-122"/>
              <a:ea typeface="微软雅黑" pitchFamily="34" charset="-122"/>
            </a:endParaRPr>
          </a:p>
          <a:p>
            <a:pPr algn="just" defTabSz="914355"/>
            <a:r>
              <a:rPr lang="zh-CN" altLang="en-US" dirty="0" smtClean="0">
                <a:solidFill>
                  <a:schemeClr val="bg1"/>
                </a:solidFill>
                <a:latin typeface="微软雅黑" pitchFamily="34" charset="-122"/>
                <a:ea typeface="微软雅黑" pitchFamily="34" charset="-122"/>
              </a:rPr>
              <a:t>学生依据头文件（</a:t>
            </a:r>
            <a:r>
              <a:rPr lang="en-US" altLang="zh-CN" dirty="0" smtClean="0">
                <a:solidFill>
                  <a:schemeClr val="bg1"/>
                </a:solidFill>
                <a:latin typeface="微软雅黑" pitchFamily="34" charset="-122"/>
                <a:ea typeface="微软雅黑" pitchFamily="34" charset="-122"/>
              </a:rPr>
              <a:t>c</a:t>
            </a:r>
            <a:r>
              <a:rPr lang="zh-CN" altLang="en-US" dirty="0" smtClean="0">
                <a:solidFill>
                  <a:schemeClr val="bg1"/>
                </a:solidFill>
                <a:latin typeface="微软雅黑" pitchFamily="34" charset="-122"/>
                <a:ea typeface="微软雅黑" pitchFamily="34" charset="-122"/>
              </a:rPr>
              <a:t>）、或者继承基类（</a:t>
            </a:r>
            <a:r>
              <a:rPr lang="en-US" altLang="zh-CN" dirty="0" err="1" smtClean="0">
                <a:solidFill>
                  <a:schemeClr val="bg1"/>
                </a:solidFill>
                <a:latin typeface="微软雅黑" pitchFamily="34" charset="-122"/>
                <a:ea typeface="微软雅黑" pitchFamily="34" charset="-122"/>
              </a:rPr>
              <a:t>c++</a:t>
            </a:r>
            <a:r>
              <a:rPr lang="zh-CN" altLang="en-US" dirty="0" smtClean="0">
                <a:solidFill>
                  <a:schemeClr val="bg1"/>
                </a:solidFill>
                <a:latin typeface="微软雅黑" pitchFamily="34" charset="-122"/>
                <a:ea typeface="微软雅黑" pitchFamily="34" charset="-122"/>
              </a:rPr>
              <a:t>、</a:t>
            </a:r>
            <a:r>
              <a:rPr lang="en-US" altLang="zh-CN" dirty="0" smtClean="0">
                <a:solidFill>
                  <a:schemeClr val="bg1"/>
                </a:solidFill>
                <a:latin typeface="微软雅黑" pitchFamily="34" charset="-122"/>
                <a:ea typeface="微软雅黑" pitchFamily="34" charset="-122"/>
              </a:rPr>
              <a:t>java</a:t>
            </a:r>
            <a:r>
              <a:rPr lang="zh-CN" altLang="en-US" dirty="0" smtClean="0">
                <a:solidFill>
                  <a:schemeClr val="bg1"/>
                </a:solidFill>
                <a:latin typeface="微软雅黑" pitchFamily="34" charset="-122"/>
                <a:ea typeface="微软雅黑" pitchFamily="34" charset="-122"/>
              </a:rPr>
              <a:t>），编写</a:t>
            </a:r>
            <a:r>
              <a:rPr lang="zh-CN" altLang="en-US" b="1" dirty="0" smtClean="0">
                <a:solidFill>
                  <a:schemeClr val="bg1"/>
                </a:solidFill>
                <a:latin typeface="微软雅黑" pitchFamily="34" charset="-122"/>
                <a:ea typeface="微软雅黑" pitchFamily="34" charset="-122"/>
              </a:rPr>
              <a:t>方法实现</a:t>
            </a:r>
            <a:r>
              <a:rPr lang="zh-CN" altLang="en-US" dirty="0" smtClean="0">
                <a:solidFill>
                  <a:schemeClr val="bg1"/>
                </a:solidFill>
                <a:latin typeface="微软雅黑" pitchFamily="34" charset="-122"/>
                <a:ea typeface="微软雅黑" pitchFamily="34" charset="-122"/>
              </a:rPr>
              <a:t>。对学生写代码提供一种导向与约束作用。</a:t>
            </a:r>
            <a:endParaRPr lang="en-US" altLang="zh-CN" dirty="0" smtClean="0">
              <a:solidFill>
                <a:schemeClr val="bg1"/>
              </a:solidFill>
              <a:latin typeface="微软雅黑" pitchFamily="34" charset="-122"/>
              <a:ea typeface="微软雅黑" pitchFamily="34" charset="-122"/>
            </a:endParaRPr>
          </a:p>
        </p:txBody>
      </p:sp>
      <p:sp>
        <p:nvSpPr>
          <p:cNvPr id="17"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
        <p:nvSpPr>
          <p:cNvPr id="18" name="矩形 17"/>
          <p:cNvSpPr/>
          <p:nvPr/>
        </p:nvSpPr>
        <p:spPr>
          <a:xfrm>
            <a:off x="3854821" y="4657770"/>
            <a:ext cx="3384878" cy="323161"/>
          </a:xfrm>
          <a:prstGeom prst="rect">
            <a:avLst/>
          </a:prstGeom>
          <a:solidFill>
            <a:srgbClr val="C00000"/>
          </a:solidFill>
        </p:spPr>
        <p:txBody>
          <a:bodyPr wrap="square" lIns="91436" tIns="45718" rIns="91436" bIns="45718">
            <a:spAutoFit/>
          </a:bodyPr>
          <a:lstStyle/>
          <a:p>
            <a:pPr algn="just" defTabSz="914355"/>
            <a:r>
              <a:rPr lang="zh-CN" altLang="en-US" sz="1500" b="1" dirty="0" smtClean="0">
                <a:solidFill>
                  <a:schemeClr val="bg1"/>
                </a:solidFill>
                <a:latin typeface="微软雅黑" pitchFamily="34" charset="-122"/>
                <a:ea typeface="微软雅黑" pitchFamily="34" charset="-122"/>
              </a:rPr>
              <a:t>主要用于面向对象语言（</a:t>
            </a:r>
            <a:r>
              <a:rPr lang="en-US" altLang="zh-CN" sz="1500" b="1" dirty="0" smtClean="0">
                <a:solidFill>
                  <a:schemeClr val="bg1"/>
                </a:solidFill>
                <a:latin typeface="微软雅黑" pitchFamily="34" charset="-122"/>
                <a:ea typeface="微软雅黑" pitchFamily="34" charset="-122"/>
              </a:rPr>
              <a:t>C++, Java</a:t>
            </a:r>
            <a:r>
              <a:rPr lang="zh-CN" altLang="en-US" sz="1500" b="1" dirty="0" smtClean="0">
                <a:solidFill>
                  <a:schemeClr val="bg1"/>
                </a:solidFill>
                <a:latin typeface="微软雅黑" pitchFamily="34" charset="-122"/>
                <a:ea typeface="微软雅黑" pitchFamily="34" charset="-122"/>
              </a:rPr>
              <a:t>）</a:t>
            </a:r>
            <a:endParaRPr lang="en-US" altLang="zh-CN" dirty="0" smtClean="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2"/>
            <a:ext cx="8229600" cy="3943349"/>
          </a:xfrm>
        </p:spPr>
        <p:txBody>
          <a:bodyPr>
            <a:normAutofit/>
          </a:bodyPr>
          <a:lstStyle/>
          <a:p>
            <a:r>
              <a:rPr lang="zh-CN" altLang="en-US" sz="2400" b="1" dirty="0" smtClean="0">
                <a:latin typeface="微软雅黑" pitchFamily="34" charset="-122"/>
                <a:ea typeface="微软雅黑" pitchFamily="34" charset="-122"/>
              </a:rPr>
              <a:t>丰富的题目类型</a:t>
            </a:r>
            <a:endParaRPr lang="en-US" altLang="zh-CN" sz="2400" b="1" dirty="0" smtClean="0">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选择题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填空题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判断题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简答题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文件上传题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接口编程题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b="1" dirty="0" smtClean="0">
                <a:solidFill>
                  <a:srgbClr val="C00000"/>
                </a:solidFill>
                <a:latin typeface="微软雅黑" pitchFamily="34" charset="-122"/>
                <a:ea typeface="微软雅黑" pitchFamily="34" charset="-122"/>
              </a:rPr>
              <a:t>程序片段编程题</a:t>
            </a:r>
            <a:endParaRPr lang="en-US" altLang="zh-CN" sz="1600" b="1" dirty="0" smtClean="0">
              <a:solidFill>
                <a:srgbClr val="C00000"/>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算法可视化</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并行编程题</a:t>
            </a:r>
            <a:endParaRPr lang="en-US" altLang="zh-CN" sz="1600" dirty="0" smtClean="0">
              <a:solidFill>
                <a:schemeClr val="bg2">
                  <a:lumMod val="50000"/>
                </a:schemeClr>
              </a:solidFill>
              <a:latin typeface="微软雅黑" pitchFamily="34" charset="-122"/>
              <a:ea typeface="微软雅黑" pitchFamily="34" charset="-122"/>
            </a:endParaRPr>
          </a:p>
          <a:p>
            <a:pPr lvl="2"/>
            <a:r>
              <a:rPr lang="en-US" altLang="zh-CN" sz="1400" dirty="0" smtClean="0">
                <a:solidFill>
                  <a:schemeClr val="bg2">
                    <a:lumMod val="50000"/>
                  </a:schemeClr>
                </a:solidFill>
                <a:latin typeface="微软雅黑" pitchFamily="34" charset="-122"/>
                <a:ea typeface="微软雅黑" pitchFamily="34" charset="-122"/>
              </a:rPr>
              <a:t>MPI</a:t>
            </a:r>
            <a:r>
              <a:rPr lang="zh-CN" altLang="en-US" sz="1400" dirty="0" smtClean="0">
                <a:solidFill>
                  <a:schemeClr val="bg2">
                    <a:lumMod val="50000"/>
                  </a:schemeClr>
                </a:solidFill>
                <a:latin typeface="微软雅黑" pitchFamily="34" charset="-122"/>
                <a:ea typeface="微软雅黑" pitchFamily="34" charset="-122"/>
              </a:rPr>
              <a:t>分布式</a:t>
            </a:r>
            <a:endParaRPr lang="en-US" altLang="zh-CN" sz="1400" dirty="0" smtClean="0">
              <a:solidFill>
                <a:schemeClr val="bg2">
                  <a:lumMod val="50000"/>
                </a:schemeClr>
              </a:solidFill>
              <a:latin typeface="微软雅黑" pitchFamily="34" charset="-122"/>
              <a:ea typeface="微软雅黑" pitchFamily="34" charset="-122"/>
            </a:endParaRPr>
          </a:p>
          <a:p>
            <a:pPr lvl="2"/>
            <a:r>
              <a:rPr lang="zh-CN" altLang="en-US" sz="1400" dirty="0" smtClean="0">
                <a:solidFill>
                  <a:schemeClr val="bg2">
                    <a:lumMod val="50000"/>
                  </a:schemeClr>
                </a:solidFill>
                <a:latin typeface="微软雅黑" pitchFamily="34" charset="-122"/>
                <a:ea typeface="微软雅黑" pitchFamily="34" charset="-122"/>
              </a:rPr>
              <a:t>多线程</a:t>
            </a:r>
            <a:endParaRPr lang="en-US" altLang="zh-CN" sz="14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项目题</a:t>
            </a:r>
            <a:endParaRPr lang="en-US" altLang="zh-CN" sz="1600" dirty="0" smtClean="0">
              <a:solidFill>
                <a:schemeClr val="bg2">
                  <a:lumMod val="50000"/>
                </a:schemeClr>
              </a:solidFill>
              <a:latin typeface="微软雅黑" pitchFamily="34" charset="-122"/>
              <a:ea typeface="微软雅黑" pitchFamily="34" charset="-122"/>
            </a:endParaRPr>
          </a:p>
        </p:txBody>
      </p:sp>
      <p:cxnSp>
        <p:nvCxnSpPr>
          <p:cNvPr id="8" name="直接连接符 7"/>
          <p:cNvCxnSpPr/>
          <p:nvPr/>
        </p:nvCxnSpPr>
        <p:spPr>
          <a:xfrm>
            <a:off x="0" y="2946679"/>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3992169"/>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通用</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5" name="TextBox 14"/>
          <p:cNvSpPr txBox="1"/>
          <p:nvPr/>
        </p:nvSpPr>
        <p:spPr>
          <a:xfrm>
            <a:off x="0" y="3023614"/>
            <a:ext cx="928662"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4</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6" name="TextBox 15"/>
          <p:cNvSpPr txBox="1"/>
          <p:nvPr/>
        </p:nvSpPr>
        <p:spPr>
          <a:xfrm>
            <a:off x="0" y="3973003"/>
            <a:ext cx="1497169"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1</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并行编程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endParaRPr lang="zh-CN" altLang="en-US" sz="1600" dirty="0">
              <a:solidFill>
                <a:prstClr val="black"/>
              </a:solidFill>
              <a:latin typeface="微软雅黑" pitchFamily="34" charset="-122"/>
              <a:ea typeface="微软雅黑" pitchFamily="34" charset="-122"/>
            </a:endParaRPr>
          </a:p>
        </p:txBody>
      </p:sp>
      <p:cxnSp>
        <p:nvCxnSpPr>
          <p:cNvPr id="12" name="直接连接符 11"/>
          <p:cNvCxnSpPr/>
          <p:nvPr/>
        </p:nvCxnSpPr>
        <p:spPr>
          <a:xfrm>
            <a:off x="1" y="4787806"/>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5"/>
          <p:cNvPicPr>
            <a:picLocks noChangeAspect="1" noChangeArrowheads="1"/>
          </p:cNvPicPr>
          <p:nvPr/>
        </p:nvPicPr>
        <p:blipFill>
          <a:blip r:embed="rId3" cstate="print"/>
          <a:srcRect/>
          <a:stretch>
            <a:fillRect/>
          </a:stretch>
        </p:blipFill>
        <p:spPr bwMode="auto">
          <a:xfrm>
            <a:off x="3971384" y="905045"/>
            <a:ext cx="4417041" cy="3212361"/>
          </a:xfrm>
          <a:prstGeom prst="rect">
            <a:avLst/>
          </a:prstGeom>
          <a:noFill/>
          <a:ln w="9525">
            <a:noFill/>
            <a:miter lim="800000"/>
            <a:headEnd/>
            <a:tailEnd/>
          </a:ln>
        </p:spPr>
      </p:pic>
      <p:pic>
        <p:nvPicPr>
          <p:cNvPr id="18" name="Picture 6"/>
          <p:cNvPicPr>
            <a:picLocks noChangeAspect="1" noChangeArrowheads="1"/>
          </p:cNvPicPr>
          <p:nvPr/>
        </p:nvPicPr>
        <p:blipFill>
          <a:blip r:embed="rId4" cstate="print"/>
          <a:srcRect/>
          <a:stretch>
            <a:fillRect/>
          </a:stretch>
        </p:blipFill>
        <p:spPr bwMode="auto">
          <a:xfrm>
            <a:off x="4211963" y="4203490"/>
            <a:ext cx="3384375" cy="940010"/>
          </a:xfrm>
          <a:prstGeom prst="rect">
            <a:avLst/>
          </a:prstGeom>
          <a:noFill/>
          <a:ln w="9525">
            <a:noFill/>
            <a:miter lim="800000"/>
            <a:headEnd/>
            <a:tailEnd/>
          </a:ln>
        </p:spPr>
      </p:pic>
      <p:sp>
        <p:nvSpPr>
          <p:cNvPr id="19" name="矩形 18"/>
          <p:cNvSpPr/>
          <p:nvPr/>
        </p:nvSpPr>
        <p:spPr>
          <a:xfrm>
            <a:off x="4417389" y="2095501"/>
            <a:ext cx="4726612" cy="738660"/>
          </a:xfrm>
          <a:prstGeom prst="rect">
            <a:avLst/>
          </a:prstGeom>
          <a:solidFill>
            <a:srgbClr val="C00000"/>
          </a:solidFill>
        </p:spPr>
        <p:txBody>
          <a:bodyPr wrap="square" lIns="91436" tIns="45718" rIns="91436" bIns="45718">
            <a:spAutoFit/>
          </a:bodyPr>
          <a:lstStyle/>
          <a:p>
            <a:pPr defTabSz="914355"/>
            <a:r>
              <a:rPr lang="zh-CN" altLang="en-US" sz="1500" b="1" dirty="0" smtClean="0">
                <a:solidFill>
                  <a:schemeClr val="bg1"/>
                </a:solidFill>
                <a:latin typeface="微软雅黑" pitchFamily="34" charset="-122"/>
                <a:ea typeface="微软雅黑" pitchFamily="34" charset="-122"/>
              </a:rPr>
              <a:t>补充缺失的语句、函数</a:t>
            </a:r>
            <a:r>
              <a:rPr lang="zh-CN" altLang="en-US" sz="1500" dirty="0" smtClean="0">
                <a:solidFill>
                  <a:schemeClr val="bg1"/>
                </a:solidFill>
                <a:latin typeface="微软雅黑" pitchFamily="34" charset="-122"/>
                <a:ea typeface="微软雅黑" pitchFamily="34" charset="-122"/>
              </a:rPr>
              <a:t>。</a:t>
            </a:r>
            <a:endParaRPr lang="en-US" altLang="zh-CN" sz="1500" dirty="0" smtClean="0">
              <a:solidFill>
                <a:schemeClr val="bg1"/>
              </a:solidFill>
              <a:latin typeface="微软雅黑" pitchFamily="34" charset="-122"/>
              <a:ea typeface="微软雅黑" pitchFamily="34" charset="-122"/>
            </a:endParaRPr>
          </a:p>
          <a:p>
            <a:pPr defTabSz="914355"/>
            <a:r>
              <a:rPr lang="zh-CN" altLang="en-US" dirty="0" smtClean="0">
                <a:solidFill>
                  <a:schemeClr val="bg1"/>
                </a:solidFill>
                <a:latin typeface="微软雅黑" pitchFamily="34" charset="-122"/>
                <a:ea typeface="微软雅黑" pitchFamily="34" charset="-122"/>
              </a:rPr>
              <a:t>可以插入调试打印语句，以打印的数据作为正确性评判依据。类似集成开发环境中的断点调试</a:t>
            </a:r>
            <a:endParaRPr lang="en-US" altLang="zh-CN" dirty="0" smtClean="0">
              <a:solidFill>
                <a:schemeClr val="bg1"/>
              </a:solidFill>
              <a:latin typeface="微软雅黑" pitchFamily="34" charset="-122"/>
              <a:ea typeface="微软雅黑" pitchFamily="34" charset="-122"/>
            </a:endParaRPr>
          </a:p>
        </p:txBody>
      </p:sp>
      <p:sp>
        <p:nvSpPr>
          <p:cNvPr id="20"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
        <p:nvSpPr>
          <p:cNvPr id="21" name="矩形 20"/>
          <p:cNvSpPr/>
          <p:nvPr/>
        </p:nvSpPr>
        <p:spPr>
          <a:xfrm>
            <a:off x="6332667" y="912675"/>
            <a:ext cx="2051028" cy="323161"/>
          </a:xfrm>
          <a:prstGeom prst="rect">
            <a:avLst/>
          </a:prstGeom>
          <a:solidFill>
            <a:srgbClr val="C00000"/>
          </a:solidFill>
        </p:spPr>
        <p:txBody>
          <a:bodyPr wrap="square" lIns="91436" tIns="45718" rIns="91436" bIns="45718">
            <a:spAutoFit/>
          </a:bodyPr>
          <a:lstStyle/>
          <a:p>
            <a:pPr algn="ctr" defTabSz="914355"/>
            <a:r>
              <a:rPr lang="zh-CN" altLang="en-US" sz="1500" b="1" dirty="0" smtClean="0">
                <a:solidFill>
                  <a:schemeClr val="bg1"/>
                </a:solidFill>
                <a:latin typeface="微软雅黑" pitchFamily="34" charset="-122"/>
                <a:ea typeface="微软雅黑" pitchFamily="34" charset="-122"/>
              </a:rPr>
              <a:t>类似代码填空题</a:t>
            </a:r>
            <a:endParaRPr lang="en-US" altLang="zh-CN" dirty="0" smtClean="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6400"/>
            <a:ext cx="7886700" cy="3263504"/>
          </a:xfrm>
        </p:spPr>
        <p:txBody>
          <a:bodyPr/>
          <a:lstStyle/>
          <a:p>
            <a:r>
              <a:rPr lang="zh-CN" altLang="en-US" b="1" dirty="0" smtClean="0">
                <a:latin typeface="微软雅黑" pitchFamily="34" charset="-122"/>
                <a:ea typeface="微软雅黑" pitchFamily="34" charset="-122"/>
              </a:rPr>
              <a:t>程序评判：</a:t>
            </a:r>
            <a:r>
              <a:rPr lang="zh-CN" altLang="en-US" dirty="0" smtClean="0">
                <a:latin typeface="微软雅黑" pitchFamily="34" charset="-122"/>
                <a:ea typeface="微软雅黑" pitchFamily="34" charset="-122"/>
              </a:rPr>
              <a:t>不仅仅对与错</a:t>
            </a:r>
            <a:endParaRPr lang="en-US" altLang="zh-CN" dirty="0" smtClean="0">
              <a:latin typeface="微软雅黑" pitchFamily="34" charset="-122"/>
              <a:ea typeface="微软雅黑" pitchFamily="34" charset="-122"/>
            </a:endParaRPr>
          </a:p>
        </p:txBody>
      </p:sp>
      <p:pic>
        <p:nvPicPr>
          <p:cNvPr id="37890" name="Picture 2"/>
          <p:cNvPicPr>
            <a:picLocks noChangeAspect="1" noChangeArrowheads="1"/>
          </p:cNvPicPr>
          <p:nvPr/>
        </p:nvPicPr>
        <p:blipFill>
          <a:blip r:embed="rId3" cstate="print"/>
          <a:srcRect/>
          <a:stretch>
            <a:fillRect/>
          </a:stretch>
        </p:blipFill>
        <p:spPr bwMode="auto">
          <a:xfrm>
            <a:off x="1011820" y="1842788"/>
            <a:ext cx="4218602" cy="2959318"/>
          </a:xfrm>
          <a:prstGeom prst="rect">
            <a:avLst/>
          </a:prstGeom>
          <a:noFill/>
          <a:ln w="9525">
            <a:noFill/>
            <a:miter lim="800000"/>
            <a:headEnd/>
            <a:tailEnd/>
          </a:ln>
          <a:effectLst/>
        </p:spPr>
      </p:pic>
      <p:sp>
        <p:nvSpPr>
          <p:cNvPr id="8" name="TextBox 7"/>
          <p:cNvSpPr txBox="1"/>
          <p:nvPr/>
        </p:nvSpPr>
        <p:spPr>
          <a:xfrm>
            <a:off x="2362387" y="1507334"/>
            <a:ext cx="1643074" cy="300077"/>
          </a:xfrm>
          <a:prstGeom prst="rect">
            <a:avLst/>
          </a:prstGeom>
          <a:noFill/>
        </p:spPr>
        <p:txBody>
          <a:bodyPr wrap="square" lIns="91436" tIns="45718" rIns="91436" bIns="45718" rtlCol="0">
            <a:spAutoFit/>
          </a:bodyPr>
          <a:lstStyle/>
          <a:p>
            <a:pPr defTabSz="914355"/>
            <a:r>
              <a:rPr lang="zh-CN" altLang="en-US" b="1" dirty="0" smtClean="0">
                <a:solidFill>
                  <a:prstClr val="black"/>
                </a:solidFill>
                <a:latin typeface="微软雅黑" pitchFamily="34" charset="-122"/>
                <a:ea typeface="微软雅黑" pitchFamily="34" charset="-122"/>
              </a:rPr>
              <a:t>基本测评报告</a:t>
            </a:r>
            <a:endParaRPr lang="zh-CN" altLang="en-US" b="1" dirty="0">
              <a:solidFill>
                <a:prstClr val="black"/>
              </a:solidFill>
              <a:latin typeface="微软雅黑" pitchFamily="34" charset="-122"/>
              <a:ea typeface="微软雅黑" pitchFamily="34" charset="-122"/>
            </a:endParaRPr>
          </a:p>
        </p:txBody>
      </p:sp>
      <p:sp>
        <p:nvSpPr>
          <p:cNvPr id="7" name="矩形 6"/>
          <p:cNvSpPr/>
          <p:nvPr/>
        </p:nvSpPr>
        <p:spPr>
          <a:xfrm>
            <a:off x="5404070" y="2327591"/>
            <a:ext cx="3182718" cy="1015659"/>
          </a:xfrm>
          <a:prstGeom prst="rect">
            <a:avLst/>
          </a:prstGeom>
        </p:spPr>
        <p:txBody>
          <a:bodyPr wrap="square" lIns="91436" tIns="45718" rIns="91436" bIns="45718">
            <a:spAutoFit/>
          </a:bodyPr>
          <a:lstStyle/>
          <a:p>
            <a:pPr algn="ctr" defTabSz="914355"/>
            <a:r>
              <a:rPr lang="zh-CN" altLang="en-US" sz="2000" dirty="0" smtClean="0">
                <a:solidFill>
                  <a:prstClr val="black"/>
                </a:solidFill>
                <a:latin typeface="微软雅黑" pitchFamily="34" charset="-122"/>
                <a:ea typeface="微软雅黑" pitchFamily="34" charset="-122"/>
              </a:rPr>
              <a:t>测试数据中包括了正常情况和边界等异常情况，使学生体会到</a:t>
            </a:r>
            <a:r>
              <a:rPr lang="zh-CN" altLang="en-US" sz="2000" b="1" dirty="0" smtClean="0">
                <a:solidFill>
                  <a:prstClr val="black"/>
                </a:solidFill>
                <a:latin typeface="微软雅黑" pitchFamily="34" charset="-122"/>
                <a:ea typeface="微软雅黑" pitchFamily="34" charset="-122"/>
              </a:rPr>
              <a:t>工程</a:t>
            </a:r>
            <a:r>
              <a:rPr lang="zh-CN" altLang="en-US" sz="2000" dirty="0" smtClean="0">
                <a:solidFill>
                  <a:prstClr val="black"/>
                </a:solidFill>
                <a:latin typeface="微软雅黑" pitchFamily="34" charset="-122"/>
                <a:ea typeface="微软雅黑" pitchFamily="34" charset="-122"/>
              </a:rPr>
              <a:t>编码要求</a:t>
            </a:r>
          </a:p>
        </p:txBody>
      </p:sp>
      <p:sp>
        <p:nvSpPr>
          <p:cNvPr id="10"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950730"/>
            <a:ext cx="8229600" cy="3394472"/>
          </a:xfrm>
        </p:spPr>
        <p:txBody>
          <a:bodyPr/>
          <a:lstStyle/>
          <a:p>
            <a:r>
              <a:rPr lang="zh-CN" altLang="en-US" b="1" dirty="0" smtClean="0">
                <a:latin typeface="微软雅黑" pitchFamily="34" charset="-122"/>
                <a:ea typeface="微软雅黑" pitchFamily="34" charset="-122"/>
              </a:rPr>
              <a:t>程序评判：</a:t>
            </a:r>
            <a:r>
              <a:rPr lang="zh-CN" altLang="en-US" dirty="0" smtClean="0">
                <a:latin typeface="微软雅黑" pitchFamily="34" charset="-122"/>
                <a:ea typeface="微软雅黑" pitchFamily="34" charset="-122"/>
              </a:rPr>
              <a:t>不仅仅对与错</a:t>
            </a:r>
            <a:endParaRPr lang="en-US" altLang="zh-CN"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错误分析，协助学生调试程序，降低初学者挫折感</a:t>
            </a:r>
            <a:endParaRPr lang="en-US" altLang="zh-CN" dirty="0" smtClean="0">
              <a:latin typeface="微软雅黑" pitchFamily="34" charset="-122"/>
              <a:ea typeface="微软雅黑" pitchFamily="34" charset="-122"/>
            </a:endParaRPr>
          </a:p>
        </p:txBody>
      </p:sp>
      <p:sp>
        <p:nvSpPr>
          <p:cNvPr id="10" name="任意多边形 9"/>
          <p:cNvSpPr/>
          <p:nvPr/>
        </p:nvSpPr>
        <p:spPr>
          <a:xfrm>
            <a:off x="7956376" y="1860173"/>
            <a:ext cx="845466" cy="197643"/>
          </a:xfrm>
          <a:custGeom>
            <a:avLst/>
            <a:gdLst>
              <a:gd name="connsiteX0" fmla="*/ 154928 w 711142"/>
              <a:gd name="connsiteY0" fmla="*/ 1587 h 334962"/>
              <a:gd name="connsiteX1" fmla="*/ 97778 w 711142"/>
              <a:gd name="connsiteY1" fmla="*/ 49212 h 334962"/>
              <a:gd name="connsiteX2" fmla="*/ 50153 w 711142"/>
              <a:gd name="connsiteY2" fmla="*/ 106362 h 334962"/>
              <a:gd name="connsiteX3" fmla="*/ 40628 w 711142"/>
              <a:gd name="connsiteY3" fmla="*/ 134937 h 334962"/>
              <a:gd name="connsiteX4" fmla="*/ 21578 w 711142"/>
              <a:gd name="connsiteY4" fmla="*/ 163512 h 334962"/>
              <a:gd name="connsiteX5" fmla="*/ 2528 w 711142"/>
              <a:gd name="connsiteY5" fmla="*/ 220662 h 334962"/>
              <a:gd name="connsiteX6" fmla="*/ 12053 w 711142"/>
              <a:gd name="connsiteY6" fmla="*/ 287337 h 334962"/>
              <a:gd name="connsiteX7" fmla="*/ 145403 w 711142"/>
              <a:gd name="connsiteY7" fmla="*/ 334962 h 334962"/>
              <a:gd name="connsiteX8" fmla="*/ 335903 w 711142"/>
              <a:gd name="connsiteY8" fmla="*/ 325437 h 334962"/>
              <a:gd name="connsiteX9" fmla="*/ 364478 w 711142"/>
              <a:gd name="connsiteY9" fmla="*/ 315912 h 334962"/>
              <a:gd name="connsiteX10" fmla="*/ 421628 w 711142"/>
              <a:gd name="connsiteY10" fmla="*/ 306387 h 334962"/>
              <a:gd name="connsiteX11" fmla="*/ 516878 w 711142"/>
              <a:gd name="connsiteY11" fmla="*/ 277812 h 334962"/>
              <a:gd name="connsiteX12" fmla="*/ 669278 w 711142"/>
              <a:gd name="connsiteY12" fmla="*/ 268287 h 334962"/>
              <a:gd name="connsiteX13" fmla="*/ 707378 w 711142"/>
              <a:gd name="connsiteY13" fmla="*/ 211137 h 334962"/>
              <a:gd name="connsiteX14" fmla="*/ 697853 w 711142"/>
              <a:gd name="connsiteY14" fmla="*/ 153987 h 334962"/>
              <a:gd name="connsiteX15" fmla="*/ 678803 w 711142"/>
              <a:gd name="connsiteY15" fmla="*/ 125412 h 334962"/>
              <a:gd name="connsiteX16" fmla="*/ 621653 w 711142"/>
              <a:gd name="connsiteY16" fmla="*/ 77787 h 334962"/>
              <a:gd name="connsiteX17" fmla="*/ 583553 w 711142"/>
              <a:gd name="connsiteY17" fmla="*/ 68262 h 334962"/>
              <a:gd name="connsiteX18" fmla="*/ 526403 w 711142"/>
              <a:gd name="connsiteY18" fmla="*/ 49212 h 334962"/>
              <a:gd name="connsiteX19" fmla="*/ 488303 w 711142"/>
              <a:gd name="connsiteY19" fmla="*/ 39687 h 334962"/>
              <a:gd name="connsiteX20" fmla="*/ 431153 w 711142"/>
              <a:gd name="connsiteY20" fmla="*/ 20637 h 334962"/>
              <a:gd name="connsiteX21" fmla="*/ 259703 w 711142"/>
              <a:gd name="connsiteY21" fmla="*/ 30162 h 334962"/>
              <a:gd name="connsiteX22" fmla="*/ 193028 w 711142"/>
              <a:gd name="connsiteY22" fmla="*/ 39687 h 334962"/>
              <a:gd name="connsiteX23" fmla="*/ 154928 w 711142"/>
              <a:gd name="connsiteY23" fmla="*/ 1587 h 33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1142" h="334962">
                <a:moveTo>
                  <a:pt x="154928" y="1587"/>
                </a:moveTo>
                <a:cubicBezTo>
                  <a:pt x="139053" y="3175"/>
                  <a:pt x="120697" y="21710"/>
                  <a:pt x="97778" y="49212"/>
                </a:cubicBezTo>
                <a:cubicBezTo>
                  <a:pt x="31473" y="128778"/>
                  <a:pt x="133635" y="22880"/>
                  <a:pt x="50153" y="106362"/>
                </a:cubicBezTo>
                <a:cubicBezTo>
                  <a:pt x="46978" y="115887"/>
                  <a:pt x="45118" y="125957"/>
                  <a:pt x="40628" y="134937"/>
                </a:cubicBezTo>
                <a:cubicBezTo>
                  <a:pt x="35508" y="145176"/>
                  <a:pt x="26227" y="153051"/>
                  <a:pt x="21578" y="163512"/>
                </a:cubicBezTo>
                <a:cubicBezTo>
                  <a:pt x="13423" y="181862"/>
                  <a:pt x="2528" y="220662"/>
                  <a:pt x="2528" y="220662"/>
                </a:cubicBezTo>
                <a:cubicBezTo>
                  <a:pt x="5703" y="242887"/>
                  <a:pt x="0" y="268396"/>
                  <a:pt x="12053" y="287337"/>
                </a:cubicBezTo>
                <a:cubicBezTo>
                  <a:pt x="41431" y="333502"/>
                  <a:pt x="101347" y="329455"/>
                  <a:pt x="145403" y="334962"/>
                </a:cubicBezTo>
                <a:cubicBezTo>
                  <a:pt x="208903" y="331787"/>
                  <a:pt x="272563" y="330945"/>
                  <a:pt x="335903" y="325437"/>
                </a:cubicBezTo>
                <a:cubicBezTo>
                  <a:pt x="345905" y="324567"/>
                  <a:pt x="354677" y="318090"/>
                  <a:pt x="364478" y="315912"/>
                </a:cubicBezTo>
                <a:cubicBezTo>
                  <a:pt x="383331" y="311722"/>
                  <a:pt x="402578" y="309562"/>
                  <a:pt x="421628" y="306387"/>
                </a:cubicBezTo>
                <a:cubicBezTo>
                  <a:pt x="434417" y="302124"/>
                  <a:pt x="496313" y="279868"/>
                  <a:pt x="516878" y="277812"/>
                </a:cubicBezTo>
                <a:cubicBezTo>
                  <a:pt x="567525" y="272747"/>
                  <a:pt x="618478" y="271462"/>
                  <a:pt x="669278" y="268287"/>
                </a:cubicBezTo>
                <a:cubicBezTo>
                  <a:pt x="681978" y="249237"/>
                  <a:pt x="711142" y="233721"/>
                  <a:pt x="707378" y="211137"/>
                </a:cubicBezTo>
                <a:cubicBezTo>
                  <a:pt x="704203" y="192087"/>
                  <a:pt x="703960" y="172309"/>
                  <a:pt x="697853" y="153987"/>
                </a:cubicBezTo>
                <a:cubicBezTo>
                  <a:pt x="694233" y="143127"/>
                  <a:pt x="686132" y="134206"/>
                  <a:pt x="678803" y="125412"/>
                </a:cubicBezTo>
                <a:cubicBezTo>
                  <a:pt x="666089" y="110155"/>
                  <a:pt x="641078" y="86112"/>
                  <a:pt x="621653" y="77787"/>
                </a:cubicBezTo>
                <a:cubicBezTo>
                  <a:pt x="609621" y="72630"/>
                  <a:pt x="596092" y="72024"/>
                  <a:pt x="583553" y="68262"/>
                </a:cubicBezTo>
                <a:cubicBezTo>
                  <a:pt x="564319" y="62492"/>
                  <a:pt x="545453" y="55562"/>
                  <a:pt x="526403" y="49212"/>
                </a:cubicBezTo>
                <a:cubicBezTo>
                  <a:pt x="513984" y="45072"/>
                  <a:pt x="500842" y="43449"/>
                  <a:pt x="488303" y="39687"/>
                </a:cubicBezTo>
                <a:cubicBezTo>
                  <a:pt x="469069" y="33917"/>
                  <a:pt x="431153" y="20637"/>
                  <a:pt x="431153" y="20637"/>
                </a:cubicBezTo>
                <a:cubicBezTo>
                  <a:pt x="374003" y="23812"/>
                  <a:pt x="316759" y="25598"/>
                  <a:pt x="259703" y="30162"/>
                </a:cubicBezTo>
                <a:cubicBezTo>
                  <a:pt x="237324" y="31952"/>
                  <a:pt x="215043" y="35284"/>
                  <a:pt x="193028" y="39687"/>
                </a:cubicBezTo>
                <a:cubicBezTo>
                  <a:pt x="140383" y="50216"/>
                  <a:pt x="170803" y="0"/>
                  <a:pt x="154928" y="1587"/>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pic>
        <p:nvPicPr>
          <p:cNvPr id="1027" name="Picture 3"/>
          <p:cNvPicPr>
            <a:picLocks noChangeAspect="1" noChangeArrowheads="1"/>
          </p:cNvPicPr>
          <p:nvPr/>
        </p:nvPicPr>
        <p:blipFill>
          <a:blip r:embed="rId3" cstate="print"/>
          <a:srcRect/>
          <a:stretch>
            <a:fillRect/>
          </a:stretch>
        </p:blipFill>
        <p:spPr bwMode="auto">
          <a:xfrm>
            <a:off x="48296" y="1662935"/>
            <a:ext cx="2445828" cy="1808319"/>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540359" y="3260699"/>
            <a:ext cx="3977100" cy="2506593"/>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6548955" y="1656987"/>
            <a:ext cx="2595045" cy="3447877"/>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2542220" y="1655348"/>
            <a:ext cx="3977710" cy="1590380"/>
          </a:xfrm>
          <a:prstGeom prst="rect">
            <a:avLst/>
          </a:prstGeom>
          <a:noFill/>
          <a:ln w="9525">
            <a:noFill/>
            <a:miter lim="800000"/>
            <a:headEnd/>
            <a:tailEnd/>
          </a:ln>
        </p:spPr>
      </p:pic>
      <p:cxnSp>
        <p:nvCxnSpPr>
          <p:cNvPr id="17" name="直接连接符 16"/>
          <p:cNvCxnSpPr/>
          <p:nvPr/>
        </p:nvCxnSpPr>
        <p:spPr>
          <a:xfrm>
            <a:off x="1088567" y="3180389"/>
            <a:ext cx="8640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圆角矩形 17"/>
          <p:cNvSpPr/>
          <p:nvPr/>
        </p:nvSpPr>
        <p:spPr>
          <a:xfrm>
            <a:off x="1" y="1661375"/>
            <a:ext cx="627845" cy="30909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19" name="圆角矩形 18"/>
          <p:cNvSpPr/>
          <p:nvPr/>
        </p:nvSpPr>
        <p:spPr>
          <a:xfrm>
            <a:off x="4412624" y="1659764"/>
            <a:ext cx="784002" cy="30909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20" name="圆角矩形 19"/>
          <p:cNvSpPr/>
          <p:nvPr/>
        </p:nvSpPr>
        <p:spPr>
          <a:xfrm>
            <a:off x="3012046" y="3234207"/>
            <a:ext cx="627845" cy="30909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21" name="圆角矩形 20"/>
          <p:cNvSpPr/>
          <p:nvPr/>
        </p:nvSpPr>
        <p:spPr>
          <a:xfrm>
            <a:off x="7745033" y="1640446"/>
            <a:ext cx="627845" cy="30909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cxnSp>
        <p:nvCxnSpPr>
          <p:cNvPr id="22" name="直接连接符 21"/>
          <p:cNvCxnSpPr/>
          <p:nvPr/>
        </p:nvCxnSpPr>
        <p:spPr>
          <a:xfrm>
            <a:off x="3946071" y="2686158"/>
            <a:ext cx="1593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89963" y="3855526"/>
            <a:ext cx="2128235" cy="992579"/>
          </a:xfrm>
          <a:prstGeom prst="rect">
            <a:avLst/>
          </a:prstGeom>
        </p:spPr>
        <p:txBody>
          <a:bodyPr wrap="square" lIns="68580" tIns="34290" rIns="68580" bIns="34290">
            <a:spAutoFit/>
          </a:bodyPr>
          <a:lstStyle/>
          <a:p>
            <a:r>
              <a:rPr lang="zh-CN" altLang="en-US" sz="1500" dirty="0" smtClean="0">
                <a:solidFill>
                  <a:prstClr val="black"/>
                </a:solidFill>
                <a:latin typeface="微软雅黑" pitchFamily="34" charset="-122"/>
                <a:ea typeface="微软雅黑" pitchFamily="34" charset="-122"/>
              </a:rPr>
              <a:t>帮助学生全面认知程序的内涵，树立</a:t>
            </a:r>
            <a:r>
              <a:rPr lang="zh-CN" altLang="en-US" sz="1500" b="1" dirty="0" smtClean="0">
                <a:solidFill>
                  <a:prstClr val="black"/>
                </a:solidFill>
                <a:latin typeface="微软雅黑" pitchFamily="34" charset="-122"/>
                <a:ea typeface="微软雅黑" pitchFamily="34" charset="-122"/>
              </a:rPr>
              <a:t>软件工程思维</a:t>
            </a:r>
            <a:r>
              <a:rPr lang="zh-CN" altLang="en-US" sz="1500" dirty="0" smtClean="0">
                <a:solidFill>
                  <a:prstClr val="black"/>
                </a:solidFill>
                <a:latin typeface="微软雅黑" pitchFamily="34" charset="-122"/>
                <a:ea typeface="微软雅黑" pitchFamily="34" charset="-122"/>
              </a:rPr>
              <a:t>，引导学生写出高质量的程序</a:t>
            </a:r>
          </a:p>
        </p:txBody>
      </p:sp>
      <p:sp>
        <p:nvSpPr>
          <p:cNvPr id="24"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4391059" y="1549200"/>
            <a:ext cx="4129088" cy="3662744"/>
          </a:xfrm>
          <a:prstGeom prst="rect">
            <a:avLst/>
          </a:prstGeom>
          <a:noFill/>
          <a:ln w="9525">
            <a:noFill/>
            <a:miter lim="800000"/>
            <a:headEnd/>
            <a:tailEnd/>
          </a:ln>
        </p:spPr>
      </p:pic>
      <p:sp>
        <p:nvSpPr>
          <p:cNvPr id="3" name="内容占位符 2"/>
          <p:cNvSpPr>
            <a:spLocks noGrp="1"/>
          </p:cNvSpPr>
          <p:nvPr>
            <p:ph idx="1"/>
          </p:nvPr>
        </p:nvSpPr>
        <p:spPr>
          <a:xfrm>
            <a:off x="628650" y="1088484"/>
            <a:ext cx="7886700" cy="3263504"/>
          </a:xfrm>
        </p:spPr>
        <p:txBody>
          <a:bodyPr/>
          <a:lstStyle/>
          <a:p>
            <a:r>
              <a:rPr lang="zh-CN" altLang="en-US" b="1" dirty="0" smtClean="0">
                <a:latin typeface="微软雅黑" pitchFamily="34" charset="-122"/>
                <a:ea typeface="微软雅黑" pitchFamily="34" charset="-122"/>
              </a:rPr>
              <a:t>程序评判：</a:t>
            </a:r>
            <a:r>
              <a:rPr lang="zh-CN" altLang="en-US" dirty="0" smtClean="0">
                <a:latin typeface="微软雅黑" pitchFamily="34" charset="-122"/>
                <a:ea typeface="微软雅黑" pitchFamily="34" charset="-122"/>
              </a:rPr>
              <a:t>支持输出结果的模糊匹配！</a:t>
            </a:r>
            <a:endParaRPr lang="en-US" altLang="zh-CN" dirty="0" smtClean="0">
              <a:latin typeface="微软雅黑" pitchFamily="34" charset="-122"/>
              <a:ea typeface="微软雅黑" pitchFamily="34" charset="-122"/>
            </a:endParaRPr>
          </a:p>
          <a:p>
            <a:pPr lvl="1"/>
            <a:r>
              <a:rPr lang="zh-CN" altLang="en-US" sz="2000" dirty="0" smtClean="0">
                <a:latin typeface="微软雅黑" pitchFamily="34" charset="-122"/>
                <a:ea typeface="微软雅黑" pitchFamily="34" charset="-122"/>
              </a:rPr>
              <a:t>支持</a:t>
            </a:r>
            <a:r>
              <a:rPr lang="zh-CN" altLang="en-US" sz="2000" b="1" dirty="0" smtClean="0">
                <a:solidFill>
                  <a:srgbClr val="C00000"/>
                </a:solidFill>
                <a:latin typeface="微软雅黑" pitchFamily="34" charset="-122"/>
                <a:ea typeface="微软雅黑" pitchFamily="34" charset="-122"/>
              </a:rPr>
              <a:t>通配符</a:t>
            </a:r>
            <a:r>
              <a:rPr lang="zh-CN" altLang="en-US" sz="2000" dirty="0" smtClean="0">
                <a:latin typeface="微软雅黑" pitchFamily="34" charset="-122"/>
                <a:ea typeface="微软雅黑" pitchFamily="34" charset="-122"/>
              </a:rPr>
              <a:t>描述期望输出</a:t>
            </a:r>
            <a:endParaRPr lang="en-US" altLang="zh-CN" sz="2000" dirty="0" smtClean="0">
              <a:latin typeface="微软雅黑" pitchFamily="34" charset="-122"/>
              <a:ea typeface="微软雅黑" pitchFamily="34" charset="-122"/>
            </a:endParaRPr>
          </a:p>
          <a:p>
            <a:pPr lvl="1"/>
            <a:r>
              <a:rPr lang="zh-CN" altLang="en-US" sz="2000" dirty="0" smtClean="0">
                <a:latin typeface="微软雅黑" pitchFamily="34" charset="-122"/>
                <a:ea typeface="微软雅黑" pitchFamily="34" charset="-122"/>
              </a:rPr>
              <a:t>应用：</a:t>
            </a:r>
            <a:endParaRPr lang="en-US" altLang="zh-CN" sz="2000" dirty="0" smtClean="0">
              <a:latin typeface="微软雅黑" pitchFamily="34" charset="-122"/>
              <a:ea typeface="微软雅黑" pitchFamily="34" charset="-122"/>
            </a:endParaRPr>
          </a:p>
          <a:p>
            <a:pPr lvl="2"/>
            <a:r>
              <a:rPr lang="zh-CN" altLang="en-US" dirty="0" smtClean="0">
                <a:latin typeface="微软雅黑" pitchFamily="34" charset="-122"/>
                <a:ea typeface="微软雅黑" pitchFamily="34" charset="-122"/>
              </a:rPr>
              <a:t>放宽格式要求</a:t>
            </a:r>
            <a:endParaRPr lang="en-US" altLang="zh-CN" dirty="0" smtClean="0">
              <a:latin typeface="微软雅黑" pitchFamily="34" charset="-122"/>
              <a:ea typeface="微软雅黑" pitchFamily="34" charset="-122"/>
            </a:endParaRPr>
          </a:p>
          <a:p>
            <a:pPr lvl="2"/>
            <a:r>
              <a:rPr lang="zh-CN" altLang="en-US" dirty="0" smtClean="0">
                <a:latin typeface="微软雅黑" pitchFamily="34" charset="-122"/>
                <a:ea typeface="微软雅黑" pitchFamily="34" charset="-122"/>
              </a:rPr>
              <a:t>浮点数输出</a:t>
            </a:r>
            <a:endParaRPr lang="en-US" altLang="zh-CN" dirty="0" smtClean="0">
              <a:latin typeface="微软雅黑" pitchFamily="34" charset="-122"/>
              <a:ea typeface="微软雅黑" pitchFamily="34" charset="-122"/>
            </a:endParaRPr>
          </a:p>
          <a:p>
            <a:pPr lvl="2"/>
            <a:r>
              <a:rPr lang="zh-CN" altLang="en-US" dirty="0" smtClean="0">
                <a:latin typeface="微软雅黑" pitchFamily="34" charset="-122"/>
                <a:ea typeface="微软雅黑" pitchFamily="34" charset="-122"/>
              </a:rPr>
              <a:t>屏蔽输入提醒</a:t>
            </a:r>
            <a:endParaRPr lang="en-US" altLang="zh-CN" dirty="0" smtClean="0">
              <a:latin typeface="微软雅黑" pitchFamily="34" charset="-122"/>
              <a:ea typeface="微软雅黑" pitchFamily="34" charset="-122"/>
            </a:endParaRPr>
          </a:p>
          <a:p>
            <a:pPr lvl="2"/>
            <a:r>
              <a:rPr lang="zh-CN" altLang="en-US" b="1" dirty="0" smtClean="0">
                <a:latin typeface="微软雅黑" pitchFamily="34" charset="-122"/>
                <a:ea typeface="微软雅黑" pitchFamily="34" charset="-122"/>
              </a:rPr>
              <a:t>答案二选一</a:t>
            </a:r>
            <a:endParaRPr lang="en-US" altLang="zh-CN" b="1" dirty="0" smtClean="0">
              <a:latin typeface="微软雅黑" pitchFamily="34" charset="-122"/>
              <a:ea typeface="微软雅黑" pitchFamily="34" charset="-122"/>
            </a:endParaRPr>
          </a:p>
          <a:p>
            <a:pPr lvl="1">
              <a:buNone/>
            </a:pPr>
            <a:endParaRPr lang="zh-CN" altLang="en-US" dirty="0"/>
          </a:p>
        </p:txBody>
      </p:sp>
      <p:cxnSp>
        <p:nvCxnSpPr>
          <p:cNvPr id="7" name="直接连接符 6"/>
          <p:cNvCxnSpPr/>
          <p:nvPr/>
        </p:nvCxnSpPr>
        <p:spPr>
          <a:xfrm>
            <a:off x="5070637" y="4226495"/>
            <a:ext cx="86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1"/>
            <a:ext cx="7886700" cy="994172"/>
          </a:xfrm>
        </p:spPr>
        <p:txBody>
          <a:bodyPr/>
          <a:lstStyle/>
          <a:p>
            <a:pPr algn="ct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平台是什么？</a:t>
            </a:r>
          </a:p>
        </p:txBody>
      </p:sp>
      <p:sp>
        <p:nvSpPr>
          <p:cNvPr id="66" name="矩形 65"/>
          <p:cNvSpPr/>
          <p:nvPr/>
        </p:nvSpPr>
        <p:spPr>
          <a:xfrm>
            <a:off x="4410088" y="1401667"/>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操作系统</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在线实验</a:t>
            </a:r>
            <a:endParaRPr lang="en-US" altLang="zh-CN" sz="800" dirty="0" smtClean="0">
              <a:solidFill>
                <a:schemeClr val="tx1"/>
              </a:solidFill>
              <a:latin typeface="微软雅黑" pitchFamily="34" charset="-122"/>
              <a:ea typeface="微软雅黑" pitchFamily="34" charset="-122"/>
            </a:endParaRPr>
          </a:p>
        </p:txBody>
      </p:sp>
      <p:sp>
        <p:nvSpPr>
          <p:cNvPr id="67" name="圆角矩形 66"/>
          <p:cNvSpPr/>
          <p:nvPr/>
        </p:nvSpPr>
        <p:spPr>
          <a:xfrm>
            <a:off x="359244" y="2179737"/>
            <a:ext cx="7421177" cy="44790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dirty="0" smtClean="0">
                <a:latin typeface="微软雅黑" pitchFamily="34" charset="-122"/>
                <a:ea typeface="微软雅黑" pitchFamily="34" charset="-122"/>
              </a:rPr>
              <a:t>开放、可扩展的计算机专业</a:t>
            </a:r>
            <a:r>
              <a:rPr lang="zh-CN" altLang="en-US" b="1" dirty="0" smtClean="0">
                <a:latin typeface="微软雅黑" pitchFamily="34" charset="-122"/>
                <a:ea typeface="微软雅黑" pitchFamily="34" charset="-122"/>
              </a:rPr>
              <a:t>教学</a:t>
            </a:r>
            <a:r>
              <a:rPr lang="zh-CN" altLang="en-US" dirty="0" smtClean="0">
                <a:latin typeface="微软雅黑" pitchFamily="34" charset="-122"/>
                <a:ea typeface="微软雅黑" pitchFamily="34" charset="-122"/>
              </a:rPr>
              <a:t>与</a:t>
            </a:r>
            <a:r>
              <a:rPr lang="zh-CN" altLang="en-US" b="1" dirty="0" smtClean="0">
                <a:latin typeface="微软雅黑" pitchFamily="34" charset="-122"/>
                <a:ea typeface="微软雅黑" pitchFamily="34" charset="-122"/>
              </a:rPr>
              <a:t>实验</a:t>
            </a:r>
            <a:r>
              <a:rPr lang="zh-CN" altLang="en-US" dirty="0" smtClean="0">
                <a:latin typeface="微软雅黑" pitchFamily="34" charset="-122"/>
                <a:ea typeface="微软雅黑" pitchFamily="34" charset="-122"/>
              </a:rPr>
              <a:t>一体化平台</a:t>
            </a:r>
            <a:endParaRPr lang="en-US" altLang="zh-CN" dirty="0" smtClean="0">
              <a:latin typeface="微软雅黑" pitchFamily="34" charset="-122"/>
              <a:ea typeface="微软雅黑" pitchFamily="34" charset="-122"/>
            </a:endParaRPr>
          </a:p>
        </p:txBody>
      </p:sp>
      <p:sp>
        <p:nvSpPr>
          <p:cNvPr id="68" name="TextBox 67"/>
          <p:cNvSpPr txBox="1"/>
          <p:nvPr/>
        </p:nvSpPr>
        <p:spPr>
          <a:xfrm>
            <a:off x="363436" y="1028700"/>
            <a:ext cx="7452000" cy="124912"/>
          </a:xfrm>
          <a:prstGeom prst="rect">
            <a:avLst/>
          </a:prstGeom>
          <a:noFill/>
        </p:spPr>
        <p:txBody>
          <a:bodyPr wrap="square" tIns="0" bIns="0" rtlCol="0">
            <a:spAutoFit/>
          </a:bodyPr>
          <a:lstStyle/>
          <a:p>
            <a:pPr algn="ctr"/>
            <a:r>
              <a:rPr lang="zh-CN" altLang="en-US" sz="800" b="1" dirty="0" smtClean="0">
                <a:latin typeface="微软雅黑" pitchFamily="34" charset="-122"/>
                <a:ea typeface="微软雅黑" pitchFamily="34" charset="-122"/>
              </a:rPr>
              <a:t>最具专业深度、安全可靠的计算机类课程一体化支撑平台</a:t>
            </a:r>
            <a:endParaRPr lang="zh-CN" altLang="en-US" sz="800" b="1" dirty="0">
              <a:latin typeface="微软雅黑" pitchFamily="34" charset="-122"/>
              <a:ea typeface="微软雅黑" pitchFamily="34" charset="-122"/>
            </a:endParaRPr>
          </a:p>
        </p:txBody>
      </p:sp>
      <p:sp>
        <p:nvSpPr>
          <p:cNvPr id="69" name="矩形 68"/>
          <p:cNvSpPr/>
          <p:nvPr/>
        </p:nvSpPr>
        <p:spPr>
          <a:xfrm>
            <a:off x="333392" y="1229577"/>
            <a:ext cx="7488000" cy="496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70" name="矩形 69"/>
          <p:cNvSpPr/>
          <p:nvPr/>
        </p:nvSpPr>
        <p:spPr>
          <a:xfrm>
            <a:off x="322156" y="1334547"/>
            <a:ext cx="7490349" cy="1320757"/>
          </a:xfrm>
          <a:prstGeom prst="rect">
            <a:avLst/>
          </a:prstGeom>
          <a:noFill/>
          <a:ln w="6350">
            <a:solidFill>
              <a:srgbClr val="BE020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71" name="矩形 70"/>
          <p:cNvSpPr/>
          <p:nvPr/>
        </p:nvSpPr>
        <p:spPr>
          <a:xfrm>
            <a:off x="322156" y="2705272"/>
            <a:ext cx="7498370" cy="371303"/>
          </a:xfrm>
          <a:prstGeom prst="rect">
            <a:avLst/>
          </a:prstGeom>
          <a:solidFill>
            <a:schemeClr val="bg2"/>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itchFamily="34" charset="-122"/>
                <a:ea typeface="微软雅黑" pitchFamily="34" charset="-122"/>
              </a:rPr>
              <a:t>云计算基础设施</a:t>
            </a:r>
            <a:endParaRPr lang="en-US" altLang="zh-CN" dirty="0" smtClean="0">
              <a:solidFill>
                <a:schemeClr val="tx1"/>
              </a:solidFill>
              <a:latin typeface="微软雅黑" pitchFamily="34" charset="-122"/>
              <a:ea typeface="微软雅黑" pitchFamily="34" charset="-122"/>
            </a:endParaRPr>
          </a:p>
          <a:p>
            <a:pPr algn="ctr"/>
            <a:r>
              <a:rPr lang="zh-CN" altLang="en-US" sz="600" dirty="0" smtClean="0">
                <a:solidFill>
                  <a:schemeClr val="tx1"/>
                </a:solidFill>
                <a:latin typeface="微软雅黑" pitchFamily="34" charset="-122"/>
                <a:ea typeface="微软雅黑" pitchFamily="34" charset="-122"/>
              </a:rPr>
              <a:t>（服务器、存储、网络、</a:t>
            </a:r>
            <a:r>
              <a:rPr lang="en-US" altLang="zh-CN" sz="600" dirty="0" smtClean="0">
                <a:solidFill>
                  <a:schemeClr val="tx1"/>
                </a:solidFill>
                <a:latin typeface="微软雅黑" pitchFamily="34" charset="-122"/>
                <a:ea typeface="微软雅黑" pitchFamily="34" charset="-122"/>
              </a:rPr>
              <a:t>FPGA</a:t>
            </a:r>
            <a:r>
              <a:rPr lang="zh-CN" altLang="en-US" sz="600" dirty="0" smtClean="0">
                <a:solidFill>
                  <a:schemeClr val="tx1"/>
                </a:solidFill>
                <a:latin typeface="微软雅黑" pitchFamily="34" charset="-122"/>
                <a:ea typeface="微软雅黑" pitchFamily="34" charset="-122"/>
              </a:rPr>
              <a:t>、嵌入式设备）</a:t>
            </a:r>
            <a:endParaRPr lang="zh-CN" altLang="en-US" sz="600" dirty="0">
              <a:solidFill>
                <a:schemeClr val="tx1"/>
              </a:solidFill>
              <a:latin typeface="微软雅黑" pitchFamily="34" charset="-122"/>
              <a:ea typeface="微软雅黑" pitchFamily="34" charset="-122"/>
            </a:endParaRPr>
          </a:p>
        </p:txBody>
      </p:sp>
      <p:sp>
        <p:nvSpPr>
          <p:cNvPr id="72" name="矩形 71"/>
          <p:cNvSpPr/>
          <p:nvPr/>
        </p:nvSpPr>
        <p:spPr>
          <a:xfrm>
            <a:off x="6454129" y="140047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dirty="0" smtClean="0">
                <a:solidFill>
                  <a:schemeClr val="tx1"/>
                </a:solidFill>
                <a:latin typeface="微软雅黑" pitchFamily="34" charset="-122"/>
                <a:ea typeface="微软雅黑" pitchFamily="34" charset="-122"/>
              </a:rPr>
              <a:t>FPGA</a:t>
            </a:r>
          </a:p>
          <a:p>
            <a:pPr algn="ctr"/>
            <a:r>
              <a:rPr lang="zh-CN" altLang="en-US" sz="800" dirty="0" smtClean="0">
                <a:solidFill>
                  <a:schemeClr val="tx1"/>
                </a:solidFill>
                <a:latin typeface="微软雅黑" pitchFamily="34" charset="-122"/>
                <a:ea typeface="微软雅黑" pitchFamily="34" charset="-122"/>
              </a:rPr>
              <a:t>在线实验</a:t>
            </a:r>
            <a:endParaRPr lang="en-US" altLang="zh-CN" sz="800" dirty="0" smtClean="0">
              <a:solidFill>
                <a:schemeClr val="tx1"/>
              </a:solidFill>
              <a:latin typeface="微软雅黑" pitchFamily="34" charset="-122"/>
              <a:ea typeface="微软雅黑" pitchFamily="34" charset="-122"/>
            </a:endParaRPr>
          </a:p>
        </p:txBody>
      </p:sp>
      <p:sp>
        <p:nvSpPr>
          <p:cNvPr id="73" name="矩形 72"/>
          <p:cNvSpPr/>
          <p:nvPr/>
        </p:nvSpPr>
        <p:spPr>
          <a:xfrm>
            <a:off x="2388097" y="140047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并行计算</a:t>
            </a:r>
            <a:endParaRPr lang="en-US" altLang="zh-CN" sz="800" dirty="0" smtClean="0">
              <a:solidFill>
                <a:schemeClr val="tx1"/>
              </a:solidFill>
              <a:latin typeface="微软雅黑" pitchFamily="34" charset="-122"/>
              <a:ea typeface="微软雅黑" pitchFamily="34" charset="-122"/>
            </a:endParaRPr>
          </a:p>
        </p:txBody>
      </p:sp>
      <p:sp>
        <p:nvSpPr>
          <p:cNvPr id="74" name="矩形 73"/>
          <p:cNvSpPr/>
          <p:nvPr/>
        </p:nvSpPr>
        <p:spPr>
          <a:xfrm>
            <a:off x="369882" y="1401667"/>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程序设计</a:t>
            </a:r>
            <a:endParaRPr lang="en-US" altLang="zh-CN" sz="800" dirty="0" smtClean="0">
              <a:solidFill>
                <a:schemeClr val="tx1"/>
              </a:solidFill>
              <a:latin typeface="微软雅黑" pitchFamily="34" charset="-122"/>
              <a:ea typeface="微软雅黑" pitchFamily="34" charset="-122"/>
            </a:endParaRPr>
          </a:p>
        </p:txBody>
      </p:sp>
      <p:sp>
        <p:nvSpPr>
          <p:cNvPr id="75" name="矩形 74"/>
          <p:cNvSpPr/>
          <p:nvPr/>
        </p:nvSpPr>
        <p:spPr>
          <a:xfrm>
            <a:off x="1717968" y="1401667"/>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数据结构</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与算法</a:t>
            </a:r>
            <a:endParaRPr lang="en-US" altLang="zh-CN" sz="800" dirty="0" smtClean="0">
              <a:solidFill>
                <a:schemeClr val="tx1"/>
              </a:solidFill>
              <a:latin typeface="微软雅黑" pitchFamily="34" charset="-122"/>
              <a:ea typeface="微软雅黑" pitchFamily="34" charset="-122"/>
            </a:endParaRPr>
          </a:p>
        </p:txBody>
      </p:sp>
      <p:sp>
        <p:nvSpPr>
          <p:cNvPr id="76" name="矩形 75"/>
          <p:cNvSpPr/>
          <p:nvPr/>
        </p:nvSpPr>
        <p:spPr>
          <a:xfrm>
            <a:off x="3738281" y="1401667"/>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软件工程</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实践</a:t>
            </a:r>
            <a:endParaRPr lang="en-US" altLang="zh-CN" sz="800" dirty="0" smtClean="0">
              <a:solidFill>
                <a:schemeClr val="tx1"/>
              </a:solidFill>
              <a:latin typeface="微软雅黑" pitchFamily="34" charset="-122"/>
              <a:ea typeface="微软雅黑" pitchFamily="34" charset="-122"/>
            </a:endParaRPr>
          </a:p>
        </p:txBody>
      </p:sp>
      <p:sp>
        <p:nvSpPr>
          <p:cNvPr id="77" name="矩形 76"/>
          <p:cNvSpPr/>
          <p:nvPr/>
        </p:nvSpPr>
        <p:spPr>
          <a:xfrm>
            <a:off x="5781259" y="140047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大数据</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实训</a:t>
            </a:r>
            <a:endParaRPr lang="en-US" altLang="zh-CN" sz="800" dirty="0" smtClean="0">
              <a:solidFill>
                <a:schemeClr val="tx1"/>
              </a:solidFill>
              <a:latin typeface="微软雅黑" pitchFamily="34" charset="-122"/>
              <a:ea typeface="微软雅黑" pitchFamily="34" charset="-122"/>
            </a:endParaRPr>
          </a:p>
        </p:txBody>
      </p:sp>
      <p:sp>
        <p:nvSpPr>
          <p:cNvPr id="78" name="圆角矩形 77"/>
          <p:cNvSpPr/>
          <p:nvPr/>
        </p:nvSpPr>
        <p:spPr>
          <a:xfrm>
            <a:off x="363437" y="1914350"/>
            <a:ext cx="1001005"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1100" dirty="0" smtClean="0">
                <a:solidFill>
                  <a:schemeClr val="bg1"/>
                </a:solidFill>
                <a:latin typeface="微软雅黑" pitchFamily="34" charset="-122"/>
                <a:ea typeface="微软雅黑" pitchFamily="34" charset="-122"/>
              </a:rPr>
              <a:t>程序自动评测</a:t>
            </a:r>
            <a:endParaRPr lang="zh-CN" altLang="en-US" sz="1100" dirty="0">
              <a:solidFill>
                <a:schemeClr val="bg1"/>
              </a:solidFill>
              <a:latin typeface="微软雅黑" pitchFamily="34" charset="-122"/>
              <a:ea typeface="微软雅黑" pitchFamily="34" charset="-122"/>
            </a:endParaRPr>
          </a:p>
        </p:txBody>
      </p:sp>
      <p:sp>
        <p:nvSpPr>
          <p:cNvPr id="79" name="矩形 78"/>
          <p:cNvSpPr/>
          <p:nvPr/>
        </p:nvSpPr>
        <p:spPr>
          <a:xfrm>
            <a:off x="1045183" y="1401667"/>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编程竞赛</a:t>
            </a:r>
            <a:endParaRPr lang="en-US" altLang="zh-CN" sz="800" dirty="0" smtClean="0">
              <a:solidFill>
                <a:schemeClr val="tx1"/>
              </a:solidFill>
              <a:latin typeface="微软雅黑" pitchFamily="34" charset="-122"/>
              <a:ea typeface="微软雅黑" pitchFamily="34" charset="-122"/>
            </a:endParaRPr>
          </a:p>
        </p:txBody>
      </p:sp>
      <p:sp>
        <p:nvSpPr>
          <p:cNvPr id="80" name="圆角矩形 79"/>
          <p:cNvSpPr/>
          <p:nvPr/>
        </p:nvSpPr>
        <p:spPr>
          <a:xfrm>
            <a:off x="1385537" y="1914350"/>
            <a:ext cx="872088"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1100" dirty="0" smtClean="0">
                <a:solidFill>
                  <a:schemeClr val="bg1"/>
                </a:solidFill>
                <a:latin typeface="微软雅黑" pitchFamily="34" charset="-122"/>
                <a:ea typeface="微软雅黑" pitchFamily="34" charset="-122"/>
              </a:rPr>
              <a:t>算法可视化</a:t>
            </a:r>
            <a:endParaRPr lang="zh-CN" altLang="en-US" sz="1100" dirty="0">
              <a:solidFill>
                <a:schemeClr val="bg1"/>
              </a:solidFill>
              <a:latin typeface="微软雅黑" pitchFamily="34" charset="-122"/>
              <a:ea typeface="微软雅黑" pitchFamily="34" charset="-122"/>
            </a:endParaRPr>
          </a:p>
        </p:txBody>
      </p:sp>
      <p:sp>
        <p:nvSpPr>
          <p:cNvPr id="81" name="圆角矩形 80"/>
          <p:cNvSpPr/>
          <p:nvPr/>
        </p:nvSpPr>
        <p:spPr>
          <a:xfrm>
            <a:off x="2277661" y="1914350"/>
            <a:ext cx="735588"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1100" dirty="0" smtClean="0">
                <a:solidFill>
                  <a:schemeClr val="bg1"/>
                </a:solidFill>
                <a:latin typeface="微软雅黑" pitchFamily="34" charset="-122"/>
                <a:ea typeface="微软雅黑" pitchFamily="34" charset="-122"/>
              </a:rPr>
              <a:t>在线考试</a:t>
            </a:r>
            <a:endParaRPr lang="zh-CN" altLang="en-US" sz="1100" dirty="0">
              <a:solidFill>
                <a:schemeClr val="bg1"/>
              </a:solidFill>
              <a:latin typeface="微软雅黑" pitchFamily="34" charset="-122"/>
              <a:ea typeface="微软雅黑" pitchFamily="34" charset="-122"/>
            </a:endParaRPr>
          </a:p>
        </p:txBody>
      </p:sp>
      <p:sp>
        <p:nvSpPr>
          <p:cNvPr id="82" name="圆角矩形 81"/>
          <p:cNvSpPr/>
          <p:nvPr/>
        </p:nvSpPr>
        <p:spPr>
          <a:xfrm>
            <a:off x="4069098" y="1914350"/>
            <a:ext cx="1256883"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1100" dirty="0" smtClean="0">
                <a:solidFill>
                  <a:schemeClr val="bg1"/>
                </a:solidFill>
                <a:latin typeface="微软雅黑" pitchFamily="34" charset="-122"/>
                <a:ea typeface="微软雅黑" pitchFamily="34" charset="-122"/>
              </a:rPr>
              <a:t>软件工程协作环境</a:t>
            </a:r>
            <a:endParaRPr lang="zh-CN" altLang="en-US" sz="1100" dirty="0">
              <a:solidFill>
                <a:schemeClr val="bg1"/>
              </a:solidFill>
              <a:latin typeface="微软雅黑" pitchFamily="34" charset="-122"/>
              <a:ea typeface="微软雅黑" pitchFamily="34" charset="-122"/>
            </a:endParaRPr>
          </a:p>
        </p:txBody>
      </p:sp>
      <p:sp>
        <p:nvSpPr>
          <p:cNvPr id="83" name="圆角矩形 82"/>
          <p:cNvSpPr/>
          <p:nvPr/>
        </p:nvSpPr>
        <p:spPr>
          <a:xfrm>
            <a:off x="5350042" y="1914350"/>
            <a:ext cx="2430379"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solidFill>
                <a:latin typeface="微软雅黑" pitchFamily="34" charset="-122"/>
                <a:ea typeface="微软雅黑" pitchFamily="34" charset="-122"/>
              </a:rPr>
              <a:t>虚实结合的在线实验环境</a:t>
            </a:r>
            <a:endParaRPr lang="zh-CN" altLang="en-US" sz="1100" dirty="0">
              <a:solidFill>
                <a:schemeClr val="bg1"/>
              </a:solidFill>
              <a:latin typeface="微软雅黑" pitchFamily="34" charset="-122"/>
              <a:ea typeface="微软雅黑" pitchFamily="34" charset="-122"/>
            </a:endParaRPr>
          </a:p>
        </p:txBody>
      </p:sp>
      <p:sp>
        <p:nvSpPr>
          <p:cNvPr id="84" name="矩形 83"/>
          <p:cNvSpPr/>
          <p:nvPr/>
        </p:nvSpPr>
        <p:spPr>
          <a:xfrm>
            <a:off x="7135020" y="1400476"/>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嵌入式</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在线实验</a:t>
            </a:r>
            <a:endParaRPr lang="en-US" altLang="zh-CN" sz="800" dirty="0" smtClean="0">
              <a:solidFill>
                <a:schemeClr val="tx1"/>
              </a:solidFill>
              <a:latin typeface="微软雅黑" pitchFamily="34" charset="-122"/>
              <a:ea typeface="微软雅黑" pitchFamily="34" charset="-122"/>
            </a:endParaRPr>
          </a:p>
        </p:txBody>
      </p:sp>
      <p:sp>
        <p:nvSpPr>
          <p:cNvPr id="85" name="矩形 84"/>
          <p:cNvSpPr/>
          <p:nvPr/>
        </p:nvSpPr>
        <p:spPr>
          <a:xfrm>
            <a:off x="416320" y="3700076"/>
            <a:ext cx="4108055" cy="276999"/>
          </a:xfrm>
          <a:prstGeom prst="rect">
            <a:avLst/>
          </a:prstGeom>
        </p:spPr>
        <p:txBody>
          <a:bodyPr wrap="square" lIns="68580" tIns="34290" rIns="68580" bIns="34290">
            <a:spAutoFit/>
          </a:bodyPr>
          <a:lstStyle/>
          <a:p>
            <a:r>
              <a:rPr lang="zh-CN" altLang="zh-CN" dirty="0" smtClean="0">
                <a:latin typeface="微软雅黑" pitchFamily="34" charset="-122"/>
                <a:ea typeface="微软雅黑" pitchFamily="34" charset="-122"/>
              </a:rPr>
              <a:t>“任何人、任何时间、任何地点”均能开展实验学习</a:t>
            </a:r>
            <a:endParaRPr lang="zh-CN" altLang="en-US" dirty="0">
              <a:latin typeface="微软雅黑" pitchFamily="34" charset="-122"/>
              <a:ea typeface="微软雅黑" pitchFamily="34" charset="-122"/>
            </a:endParaRPr>
          </a:p>
        </p:txBody>
      </p:sp>
      <p:sp>
        <p:nvSpPr>
          <p:cNvPr id="26" name="矩形 25"/>
          <p:cNvSpPr/>
          <p:nvPr/>
        </p:nvSpPr>
        <p:spPr>
          <a:xfrm>
            <a:off x="7846393" y="1408491"/>
            <a:ext cx="623839" cy="388370"/>
          </a:xfrm>
          <a:prstGeom prst="rect">
            <a:avLst/>
          </a:prstGeom>
          <a:noFill/>
          <a:ln w="3175">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800" dirty="0" smtClean="0">
                <a:solidFill>
                  <a:schemeClr val="tx1"/>
                </a:solidFill>
                <a:latin typeface="微软雅黑" pitchFamily="34" charset="-122"/>
                <a:ea typeface="微软雅黑" pitchFamily="34" charset="-122"/>
              </a:rPr>
              <a:t>信息安全</a:t>
            </a:r>
            <a:endParaRPr lang="en-US" altLang="zh-CN" sz="800" dirty="0" smtClean="0">
              <a:solidFill>
                <a:schemeClr val="tx1"/>
              </a:solidFill>
              <a:latin typeface="微软雅黑" pitchFamily="34" charset="-122"/>
              <a:ea typeface="微软雅黑" pitchFamily="34" charset="-122"/>
            </a:endParaRPr>
          </a:p>
        </p:txBody>
      </p:sp>
      <p:sp>
        <p:nvSpPr>
          <p:cNvPr id="27" name="矩形 26"/>
          <p:cNvSpPr/>
          <p:nvPr/>
        </p:nvSpPr>
        <p:spPr>
          <a:xfrm>
            <a:off x="8527180" y="1408491"/>
            <a:ext cx="592757" cy="388370"/>
          </a:xfrm>
          <a:prstGeom prst="rect">
            <a:avLst/>
          </a:prstGeom>
          <a:noFill/>
          <a:ln w="3175">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en-US" altLang="zh-CN" sz="800" b="1" dirty="0" smtClean="0">
                <a:solidFill>
                  <a:schemeClr val="tx1"/>
                </a:solidFill>
                <a:latin typeface="微软雅黑" pitchFamily="34" charset="-122"/>
                <a:ea typeface="微软雅黑" pitchFamily="34" charset="-122"/>
              </a:rPr>
              <a:t>……</a:t>
            </a:r>
          </a:p>
        </p:txBody>
      </p:sp>
      <p:sp>
        <p:nvSpPr>
          <p:cNvPr id="28" name="矩形 27"/>
          <p:cNvSpPr/>
          <p:nvPr/>
        </p:nvSpPr>
        <p:spPr>
          <a:xfrm>
            <a:off x="533400" y="4053402"/>
            <a:ext cx="4067175" cy="484748"/>
          </a:xfrm>
          <a:prstGeom prst="rect">
            <a:avLst/>
          </a:prstGeom>
        </p:spPr>
        <p:txBody>
          <a:bodyPr wrap="square" lIns="68580" tIns="34290" rIns="68580" bIns="34290">
            <a:spAutoFit/>
          </a:bodyPr>
          <a:lstStyle/>
          <a:p>
            <a:r>
              <a:rPr lang="zh-CN" altLang="en-US" dirty="0" smtClean="0">
                <a:latin typeface="微软雅黑" pitchFamily="34" charset="-122"/>
                <a:ea typeface="微软雅黑" pitchFamily="34" charset="-122"/>
              </a:rPr>
              <a:t>综合能力评价：汇集学生在整个培养阶段的学习过程数据、项目实践数据、考试成绩数据等</a:t>
            </a:r>
          </a:p>
        </p:txBody>
      </p:sp>
      <p:sp>
        <p:nvSpPr>
          <p:cNvPr id="29" name="矩形 28"/>
          <p:cNvSpPr/>
          <p:nvPr/>
        </p:nvSpPr>
        <p:spPr>
          <a:xfrm>
            <a:off x="460802" y="3347650"/>
            <a:ext cx="523220" cy="300083"/>
          </a:xfrm>
          <a:prstGeom prst="rect">
            <a:avLst/>
          </a:prstGeom>
        </p:spPr>
        <p:txBody>
          <a:bodyPr wrap="none" lIns="68580" tIns="34290" rIns="68580" bIns="34290">
            <a:spAutoFit/>
          </a:bodyPr>
          <a:lstStyle/>
          <a:p>
            <a:r>
              <a:rPr lang="zh-CN" altLang="en-US" sz="1500" b="1" dirty="0" smtClean="0">
                <a:solidFill>
                  <a:srgbClr val="000000"/>
                </a:solidFill>
                <a:latin typeface="微软雅黑" pitchFamily="34" charset="-122"/>
                <a:ea typeface="微软雅黑" pitchFamily="34" charset="-122"/>
                <a:sym typeface="方正姚体" pitchFamily="2" charset="-122"/>
              </a:rPr>
              <a:t>学生</a:t>
            </a:r>
            <a:endParaRPr lang="en-US" altLang="zh-CN" sz="1500" b="1" dirty="0">
              <a:solidFill>
                <a:srgbClr val="000000"/>
              </a:solidFill>
              <a:latin typeface="微软雅黑" pitchFamily="34" charset="-122"/>
              <a:ea typeface="微软雅黑" pitchFamily="34" charset="-122"/>
              <a:sym typeface="方正姚体" pitchFamily="2" charset="-122"/>
            </a:endParaRPr>
          </a:p>
        </p:txBody>
      </p:sp>
      <p:sp>
        <p:nvSpPr>
          <p:cNvPr id="30" name="矩形 29"/>
          <p:cNvSpPr/>
          <p:nvPr/>
        </p:nvSpPr>
        <p:spPr>
          <a:xfrm>
            <a:off x="4950220" y="3700076"/>
            <a:ext cx="4193780" cy="484748"/>
          </a:xfrm>
          <a:prstGeom prst="rect">
            <a:avLst/>
          </a:prstGeom>
        </p:spPr>
        <p:txBody>
          <a:bodyPr wrap="square" lIns="68580" tIns="34290" rIns="68580" bIns="34290">
            <a:spAutoFit/>
          </a:bodyPr>
          <a:lstStyle/>
          <a:p>
            <a:r>
              <a:rPr lang="zh-CN" altLang="en-US" dirty="0" smtClean="0">
                <a:latin typeface="微软雅黑" pitchFamily="34" charset="-122"/>
                <a:ea typeface="微软雅黑" pitchFamily="34" charset="-122"/>
              </a:rPr>
              <a:t>开放：只需要专注教学资源建设：虚拟机开发环境 </a:t>
            </a:r>
            <a:r>
              <a:rPr lang="en-US" altLang="zh-CN" dirty="0" smtClean="0">
                <a:latin typeface="微软雅黑" pitchFamily="34" charset="-122"/>
                <a:ea typeface="微软雅黑" pitchFamily="34" charset="-122"/>
              </a:rPr>
              <a:t>+ </a:t>
            </a:r>
            <a:r>
              <a:rPr lang="zh-CN" altLang="en-US" dirty="0" smtClean="0">
                <a:latin typeface="微软雅黑" pitchFamily="34" charset="-122"/>
                <a:ea typeface="微软雅黑" pitchFamily="34" charset="-122"/>
              </a:rPr>
              <a:t>指导书</a:t>
            </a:r>
            <a:endParaRPr lang="zh-CN" altLang="en-US" dirty="0">
              <a:latin typeface="微软雅黑" pitchFamily="34" charset="-122"/>
              <a:ea typeface="微软雅黑" pitchFamily="34" charset="-122"/>
            </a:endParaRPr>
          </a:p>
        </p:txBody>
      </p:sp>
      <p:sp>
        <p:nvSpPr>
          <p:cNvPr id="31" name="矩形 30"/>
          <p:cNvSpPr/>
          <p:nvPr/>
        </p:nvSpPr>
        <p:spPr>
          <a:xfrm>
            <a:off x="4947077" y="3347650"/>
            <a:ext cx="523220" cy="300083"/>
          </a:xfrm>
          <a:prstGeom prst="rect">
            <a:avLst/>
          </a:prstGeom>
        </p:spPr>
        <p:txBody>
          <a:bodyPr wrap="none" lIns="68580" tIns="34290" rIns="68580" bIns="34290">
            <a:spAutoFit/>
          </a:bodyPr>
          <a:lstStyle/>
          <a:p>
            <a:r>
              <a:rPr lang="zh-CN" altLang="en-US" sz="1500" b="1" dirty="0" smtClean="0">
                <a:solidFill>
                  <a:srgbClr val="000000"/>
                </a:solidFill>
                <a:latin typeface="微软雅黑" pitchFamily="34" charset="-122"/>
                <a:ea typeface="微软雅黑" pitchFamily="34" charset="-122"/>
                <a:sym typeface="方正姚体" pitchFamily="2" charset="-122"/>
              </a:rPr>
              <a:t>教师</a:t>
            </a:r>
            <a:endParaRPr lang="en-US" altLang="zh-CN" sz="1500" b="1" dirty="0">
              <a:solidFill>
                <a:srgbClr val="000000"/>
              </a:solidFill>
              <a:latin typeface="微软雅黑" pitchFamily="34" charset="-122"/>
              <a:ea typeface="微软雅黑" pitchFamily="34" charset="-122"/>
              <a:sym typeface="方正姚体" pitchFamily="2" charset="-122"/>
            </a:endParaRPr>
          </a:p>
        </p:txBody>
      </p:sp>
      <p:sp>
        <p:nvSpPr>
          <p:cNvPr id="33" name="矩形 32"/>
          <p:cNvSpPr/>
          <p:nvPr/>
        </p:nvSpPr>
        <p:spPr>
          <a:xfrm>
            <a:off x="4931170" y="4652576"/>
            <a:ext cx="4069955" cy="276999"/>
          </a:xfrm>
          <a:prstGeom prst="rect">
            <a:avLst/>
          </a:prstGeom>
        </p:spPr>
        <p:txBody>
          <a:bodyPr wrap="square" lIns="68580" tIns="34290" rIns="68580" bIns="34290">
            <a:spAutoFit/>
          </a:bodyPr>
          <a:lstStyle/>
          <a:p>
            <a:r>
              <a:rPr lang="zh-CN" altLang="en-US" dirty="0" smtClean="0">
                <a:latin typeface="微软雅黑" pitchFamily="34" charset="-122"/>
                <a:ea typeface="微软雅黑" pitchFamily="34" charset="-122"/>
              </a:rPr>
              <a:t>生态：高质量的资源，能够获得持续性的经济收益</a:t>
            </a:r>
            <a:endParaRPr lang="zh-CN" altLang="en-US" dirty="0">
              <a:latin typeface="微软雅黑" pitchFamily="34" charset="-122"/>
              <a:ea typeface="微软雅黑" pitchFamily="34" charset="-122"/>
            </a:endParaRPr>
          </a:p>
        </p:txBody>
      </p:sp>
      <p:sp>
        <p:nvSpPr>
          <p:cNvPr id="32" name="矩形 31"/>
          <p:cNvSpPr/>
          <p:nvPr/>
        </p:nvSpPr>
        <p:spPr>
          <a:xfrm>
            <a:off x="488856" y="4614476"/>
            <a:ext cx="3774110" cy="276999"/>
          </a:xfrm>
          <a:prstGeom prst="rect">
            <a:avLst/>
          </a:prstGeom>
        </p:spPr>
        <p:txBody>
          <a:bodyPr wrap="none" lIns="68580" tIns="34290" rIns="68580" bIns="34290">
            <a:spAutoFit/>
          </a:bodyPr>
          <a:lstStyle/>
          <a:p>
            <a:r>
              <a:rPr lang="zh-CN" altLang="en-US" dirty="0" smtClean="0">
                <a:latin typeface="微软雅黑" pitchFamily="34" charset="-122"/>
                <a:ea typeface="微软雅黑" pitchFamily="34" charset="-122"/>
              </a:rPr>
              <a:t>工程教育：动手能力、创新能力、跨界整合能力</a:t>
            </a:r>
          </a:p>
        </p:txBody>
      </p:sp>
      <p:sp>
        <p:nvSpPr>
          <p:cNvPr id="34" name="矩形 33"/>
          <p:cNvSpPr/>
          <p:nvPr/>
        </p:nvSpPr>
        <p:spPr>
          <a:xfrm>
            <a:off x="4937031" y="4252526"/>
            <a:ext cx="3835495" cy="276999"/>
          </a:xfrm>
          <a:prstGeom prst="rect">
            <a:avLst/>
          </a:prstGeom>
        </p:spPr>
        <p:txBody>
          <a:bodyPr wrap="square" lIns="68580" tIns="34290" rIns="68580" bIns="34290">
            <a:spAutoFit/>
          </a:bodyPr>
          <a:lstStyle/>
          <a:p>
            <a:r>
              <a:rPr lang="zh-CN" altLang="en-US" dirty="0" smtClean="0">
                <a:latin typeface="微软雅黑" pitchFamily="34" charset="-122"/>
                <a:ea typeface="微软雅黑" pitchFamily="34" charset="-122"/>
              </a:rPr>
              <a:t>体验：教学全过程支持，教师视角，实用易用</a:t>
            </a:r>
          </a:p>
        </p:txBody>
      </p:sp>
      <p:sp>
        <p:nvSpPr>
          <p:cNvPr id="35" name="圆角矩形 34"/>
          <p:cNvSpPr/>
          <p:nvPr/>
        </p:nvSpPr>
        <p:spPr>
          <a:xfrm>
            <a:off x="3039655" y="1914351"/>
            <a:ext cx="1005847"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1100" dirty="0" smtClean="0">
                <a:solidFill>
                  <a:schemeClr val="bg1"/>
                </a:solidFill>
                <a:latin typeface="微软雅黑" pitchFamily="34" charset="-122"/>
                <a:ea typeface="微软雅黑" pitchFamily="34" charset="-122"/>
              </a:rPr>
              <a:t>SQL</a:t>
            </a:r>
            <a:r>
              <a:rPr lang="zh-CN" altLang="en-US" sz="1100" dirty="0" smtClean="0">
                <a:solidFill>
                  <a:schemeClr val="bg1"/>
                </a:solidFill>
                <a:latin typeface="微软雅黑" pitchFamily="34" charset="-122"/>
                <a:ea typeface="微软雅黑" pitchFamily="34" charset="-122"/>
              </a:rPr>
              <a:t>自动评测</a:t>
            </a:r>
            <a:endParaRPr lang="zh-CN" altLang="en-US" sz="1100" dirty="0">
              <a:solidFill>
                <a:schemeClr val="bg1"/>
              </a:solidFill>
              <a:latin typeface="微软雅黑" pitchFamily="34" charset="-122"/>
              <a:ea typeface="微软雅黑" pitchFamily="34" charset="-122"/>
            </a:endParaRPr>
          </a:p>
        </p:txBody>
      </p:sp>
      <p:sp>
        <p:nvSpPr>
          <p:cNvPr id="36" name="矩形 35"/>
          <p:cNvSpPr/>
          <p:nvPr/>
        </p:nvSpPr>
        <p:spPr>
          <a:xfrm>
            <a:off x="3061862" y="1400477"/>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数据库</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在线实验</a:t>
            </a:r>
            <a:endParaRPr lang="en-US" altLang="zh-CN" sz="800" dirty="0" smtClean="0">
              <a:solidFill>
                <a:schemeClr val="tx1"/>
              </a:solidFill>
              <a:latin typeface="微软雅黑" pitchFamily="34" charset="-122"/>
              <a:ea typeface="微软雅黑" pitchFamily="34" charset="-122"/>
            </a:endParaRPr>
          </a:p>
        </p:txBody>
      </p:sp>
      <p:sp>
        <p:nvSpPr>
          <p:cNvPr id="37" name="矩形 36"/>
          <p:cNvSpPr/>
          <p:nvPr/>
        </p:nvSpPr>
        <p:spPr>
          <a:xfrm>
            <a:off x="5099895" y="1401668"/>
            <a:ext cx="643361"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人工智能</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在线实验</a:t>
            </a:r>
            <a:endParaRPr lang="en-US" altLang="zh-CN" sz="800" dirty="0" smtClean="0">
              <a:solidFill>
                <a:schemeClr val="tx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00253"/>
            <a:ext cx="7886700" cy="3263504"/>
          </a:xfrm>
        </p:spPr>
        <p:txBody>
          <a:bodyPr/>
          <a:lstStyle/>
          <a:p>
            <a:r>
              <a:rPr lang="zh-CN" altLang="en-US" b="1" dirty="0" smtClean="0">
                <a:latin typeface="微软雅黑" pitchFamily="34" charset="-122"/>
                <a:ea typeface="微软雅黑" pitchFamily="34" charset="-122"/>
              </a:rPr>
              <a:t>程序评判：</a:t>
            </a:r>
            <a:r>
              <a:rPr lang="zh-CN" altLang="en-US" dirty="0" smtClean="0">
                <a:latin typeface="微软雅黑" pitchFamily="34" charset="-122"/>
                <a:ea typeface="微软雅黑" pitchFamily="34" charset="-122"/>
              </a:rPr>
              <a:t>支持多源文件自动编译与评判</a:t>
            </a:r>
            <a:endParaRPr lang="en-US" altLang="zh-CN" dirty="0" smtClean="0">
              <a:latin typeface="微软雅黑" pitchFamily="34" charset="-122"/>
              <a:ea typeface="微软雅黑" pitchFamily="34" charset="-122"/>
            </a:endParaRPr>
          </a:p>
          <a:p>
            <a:pPr lvl="1">
              <a:lnSpc>
                <a:spcPct val="150000"/>
              </a:lnSpc>
            </a:pPr>
            <a:r>
              <a:rPr lang="zh-CN" altLang="en-US" sz="1600" dirty="0" smtClean="0">
                <a:latin typeface="微软雅黑" pitchFamily="34" charset="-122"/>
                <a:ea typeface="微软雅黑" pitchFamily="34" charset="-122"/>
              </a:rPr>
              <a:t>复杂问题的源文件组织也是一种工程训练。特别是</a:t>
            </a:r>
            <a:r>
              <a:rPr lang="en-US" altLang="zh-CN" sz="1600" dirty="0" smtClean="0">
                <a:latin typeface="微软雅黑" pitchFamily="34" charset="-122"/>
                <a:ea typeface="微软雅黑" pitchFamily="34" charset="-122"/>
              </a:rPr>
              <a:t>Java</a:t>
            </a:r>
            <a:r>
              <a:rPr lang="zh-CN" altLang="en-US" sz="1600" dirty="0" smtClean="0">
                <a:latin typeface="微软雅黑" pitchFamily="34" charset="-122"/>
                <a:ea typeface="微软雅黑" pitchFamily="34" charset="-122"/>
              </a:rPr>
              <a:t>代码，一般一个类对应一个文件，若使用文本框就要破坏</a:t>
            </a:r>
            <a:r>
              <a:rPr lang="en-US" altLang="zh-CN" sz="1600" dirty="0" smtClean="0">
                <a:latin typeface="微软雅黑" pitchFamily="34" charset="-122"/>
                <a:ea typeface="微软雅黑" pitchFamily="34" charset="-122"/>
              </a:rPr>
              <a:t>Java</a:t>
            </a:r>
            <a:r>
              <a:rPr lang="zh-CN" altLang="en-US" sz="1600" dirty="0" smtClean="0">
                <a:latin typeface="微软雅黑" pitchFamily="34" charset="-122"/>
                <a:ea typeface="微软雅黑" pitchFamily="34" charset="-122"/>
              </a:rPr>
              <a:t>的编程规范。</a:t>
            </a:r>
            <a:endParaRPr lang="zh-CN" altLang="en-US" sz="1600" dirty="0">
              <a:latin typeface="微软雅黑" pitchFamily="34" charset="-122"/>
              <a:ea typeface="微软雅黑" pitchFamily="34" charset="-122"/>
            </a:endParaRPr>
          </a:p>
        </p:txBody>
      </p:sp>
      <p:sp>
        <p:nvSpPr>
          <p:cNvPr id="6" name="矩形 5"/>
          <p:cNvSpPr/>
          <p:nvPr/>
        </p:nvSpPr>
        <p:spPr>
          <a:xfrm>
            <a:off x="5911179" y="2425639"/>
            <a:ext cx="2699421" cy="715576"/>
          </a:xfrm>
          <a:prstGeom prst="rect">
            <a:avLst/>
          </a:prstGeom>
        </p:spPr>
        <p:txBody>
          <a:bodyPr wrap="square" lIns="91436" tIns="45718" rIns="91436" bIns="45718">
            <a:spAutoFit/>
          </a:bodyPr>
          <a:lstStyle/>
          <a:p>
            <a:pPr algn="just" defTabSz="914355"/>
            <a:r>
              <a:rPr lang="zh-CN" altLang="en-US" sz="2000" dirty="0" smtClean="0">
                <a:solidFill>
                  <a:prstClr val="black"/>
                </a:solidFill>
                <a:latin typeface="微软雅黑" pitchFamily="34" charset="-122"/>
                <a:ea typeface="微软雅黑" pitchFamily="34" charset="-122"/>
              </a:rPr>
              <a:t>接近真实工程环境的，源代码组织风格</a:t>
            </a:r>
            <a:endParaRPr lang="en-US" altLang="zh-CN" sz="2000" dirty="0" smtClean="0">
              <a:solidFill>
                <a:prstClr val="black"/>
              </a:solidFill>
              <a:latin typeface="微软雅黑" pitchFamily="34" charset="-122"/>
              <a:ea typeface="微软雅黑" pitchFamily="34" charset="-122"/>
            </a:endParaRPr>
          </a:p>
        </p:txBody>
      </p:sp>
      <p:pic>
        <p:nvPicPr>
          <p:cNvPr id="1027" name="Picture 3"/>
          <p:cNvPicPr>
            <a:picLocks noChangeAspect="1" noChangeArrowheads="1"/>
          </p:cNvPicPr>
          <p:nvPr/>
        </p:nvPicPr>
        <p:blipFill>
          <a:blip r:embed="rId3" cstate="print"/>
          <a:srcRect/>
          <a:stretch>
            <a:fillRect/>
          </a:stretch>
        </p:blipFill>
        <p:spPr bwMode="auto">
          <a:xfrm>
            <a:off x="375048" y="2136744"/>
            <a:ext cx="5098628" cy="3006756"/>
          </a:xfrm>
          <a:prstGeom prst="rect">
            <a:avLst/>
          </a:prstGeom>
          <a:noFill/>
          <a:ln w="9525">
            <a:noFill/>
            <a:miter lim="800000"/>
            <a:headEnd/>
            <a:tailEnd/>
          </a:ln>
        </p:spPr>
      </p:pic>
      <p:grpSp>
        <p:nvGrpSpPr>
          <p:cNvPr id="4" name="组合 9"/>
          <p:cNvGrpSpPr/>
          <p:nvPr/>
        </p:nvGrpSpPr>
        <p:grpSpPr>
          <a:xfrm>
            <a:off x="1814246" y="3543300"/>
            <a:ext cx="3550710" cy="276999"/>
            <a:chOff x="4989689" y="3849528"/>
            <a:chExt cx="6513692" cy="436745"/>
          </a:xfrm>
        </p:grpSpPr>
        <p:sp>
          <p:nvSpPr>
            <p:cNvPr id="11" name="圆角矩形 10"/>
            <p:cNvSpPr/>
            <p:nvPr/>
          </p:nvSpPr>
          <p:spPr>
            <a:xfrm>
              <a:off x="4989689" y="3860792"/>
              <a:ext cx="6479822" cy="38296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12" name="TextBox 11"/>
            <p:cNvSpPr txBox="1"/>
            <p:nvPr/>
          </p:nvSpPr>
          <p:spPr>
            <a:xfrm>
              <a:off x="8169093" y="3849528"/>
              <a:ext cx="3334288" cy="436745"/>
            </a:xfrm>
            <a:prstGeom prst="rect">
              <a:avLst/>
            </a:prstGeom>
            <a:solidFill>
              <a:srgbClr val="C00000"/>
            </a:solidFill>
            <a:ln>
              <a:solidFill>
                <a:srgbClr val="C00000"/>
              </a:solidFill>
            </a:ln>
          </p:spPr>
          <p:txBody>
            <a:bodyPr wrap="square" rtlCol="0">
              <a:spAutoFit/>
            </a:bodyPr>
            <a:lstStyle/>
            <a:p>
              <a:r>
                <a:rPr lang="zh-CN" altLang="en-US" sz="1200" dirty="0" smtClean="0">
                  <a:solidFill>
                    <a:schemeClr val="bg1"/>
                  </a:solidFill>
                  <a:latin typeface="微软雅黑" pitchFamily="34" charset="-122"/>
                  <a:ea typeface="微软雅黑" pitchFamily="34" charset="-122"/>
                </a:rPr>
                <a:t>支持多源文件打包上传</a:t>
              </a:r>
              <a:endParaRPr lang="zh-CN" altLang="en-US" sz="1200" dirty="0">
                <a:solidFill>
                  <a:schemeClr val="bg1"/>
                </a:solidFill>
                <a:latin typeface="微软雅黑" pitchFamily="34" charset="-122"/>
                <a:ea typeface="微软雅黑" pitchFamily="34" charset="-122"/>
              </a:endParaRPr>
            </a:p>
          </p:txBody>
        </p:sp>
      </p:grpSp>
      <p:sp>
        <p:nvSpPr>
          <p:cNvPr id="16" name="矩形 15"/>
          <p:cNvSpPr/>
          <p:nvPr/>
        </p:nvSpPr>
        <p:spPr>
          <a:xfrm>
            <a:off x="5486400" y="4073464"/>
            <a:ext cx="3390900" cy="784826"/>
          </a:xfrm>
          <a:prstGeom prst="rect">
            <a:avLst/>
          </a:prstGeom>
        </p:spPr>
        <p:txBody>
          <a:bodyPr wrap="square" lIns="91436" tIns="45718" rIns="91436" bIns="45718">
            <a:spAutoFit/>
          </a:bodyPr>
          <a:lstStyle/>
          <a:p>
            <a:pPr algn="just" defTabSz="914355"/>
            <a:r>
              <a:rPr lang="zh-CN" altLang="en-US" sz="1500" dirty="0" smtClean="0">
                <a:latin typeface="微软雅黑" pitchFamily="34" charset="-122"/>
                <a:ea typeface="微软雅黑" pitchFamily="34" charset="-122"/>
              </a:rPr>
              <a:t>“培养学生解决</a:t>
            </a:r>
            <a:r>
              <a:rPr lang="zh-CN" altLang="en-US" sz="1500" b="1" dirty="0" smtClean="0">
                <a:latin typeface="微软雅黑" pitchFamily="34" charset="-122"/>
                <a:ea typeface="微软雅黑" pitchFamily="34" charset="-122"/>
              </a:rPr>
              <a:t>复杂工程问题</a:t>
            </a:r>
            <a:r>
              <a:rPr lang="zh-CN" altLang="en-US" sz="1500" dirty="0" smtClean="0">
                <a:latin typeface="微软雅黑" pitchFamily="34" charset="-122"/>
                <a:ea typeface="微软雅黑" pitchFamily="34" charset="-122"/>
              </a:rPr>
              <a:t>的能力”</a:t>
            </a:r>
            <a:endParaRPr lang="en-US" altLang="zh-CN" sz="1500" dirty="0" smtClean="0">
              <a:latin typeface="微软雅黑" pitchFamily="34" charset="-122"/>
              <a:ea typeface="微软雅黑" pitchFamily="34" charset="-122"/>
            </a:endParaRPr>
          </a:p>
          <a:p>
            <a:pPr algn="r" defTabSz="914355"/>
            <a:r>
              <a:rPr lang="en-US" altLang="zh-CN" sz="1500" i="1" dirty="0" smtClean="0">
                <a:latin typeface="微软雅黑" pitchFamily="34" charset="-122"/>
                <a:ea typeface="微软雅黑" pitchFamily="34" charset="-122"/>
              </a:rPr>
              <a:t>—</a:t>
            </a:r>
            <a:r>
              <a:rPr lang="zh-CN" altLang="en-US" sz="1500" i="1" dirty="0" smtClean="0">
                <a:latin typeface="微软雅黑" pitchFamily="34" charset="-122"/>
                <a:ea typeface="微软雅黑" pitchFamily="34" charset="-122"/>
              </a:rPr>
              <a:t>工程教育专业认证</a:t>
            </a:r>
          </a:p>
          <a:p>
            <a:pPr algn="r" defTabSz="914355"/>
            <a:endParaRPr lang="en-US" altLang="zh-CN" sz="1500" i="1" dirty="0" smtClean="0">
              <a:solidFill>
                <a:prstClr val="black"/>
              </a:solidFill>
              <a:latin typeface="微软雅黑" pitchFamily="34" charset="-122"/>
              <a:ea typeface="微软雅黑" pitchFamily="34" charset="-122"/>
            </a:endParaRPr>
          </a:p>
        </p:txBody>
      </p:sp>
      <p:sp>
        <p:nvSpPr>
          <p:cNvPr id="13"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27" y="1857479"/>
            <a:ext cx="6765488" cy="3487222"/>
          </a:xfrm>
          <a:prstGeom prst="rect">
            <a:avLst/>
          </a:prstGeom>
          <a:noFill/>
          <a:ln w="9525">
            <a:noFill/>
            <a:miter lim="800000"/>
            <a:headEnd/>
            <a:tailEnd/>
          </a:ln>
        </p:spPr>
      </p:pic>
      <p:sp>
        <p:nvSpPr>
          <p:cNvPr id="3" name="内容占位符 2"/>
          <p:cNvSpPr>
            <a:spLocks noGrp="1"/>
          </p:cNvSpPr>
          <p:nvPr>
            <p:ph idx="1"/>
          </p:nvPr>
        </p:nvSpPr>
        <p:spPr>
          <a:xfrm>
            <a:off x="628650" y="1056400"/>
            <a:ext cx="7886700" cy="3263504"/>
          </a:xfrm>
        </p:spPr>
        <p:txBody>
          <a:bodyPr/>
          <a:lstStyle/>
          <a:p>
            <a:r>
              <a:rPr lang="zh-CN" altLang="en-US" b="1" dirty="0" smtClean="0">
                <a:latin typeface="微软雅黑" pitchFamily="34" charset="-122"/>
                <a:ea typeface="微软雅黑" pitchFamily="34" charset="-122"/>
              </a:rPr>
              <a:t>程序评判：</a:t>
            </a:r>
            <a:r>
              <a:rPr lang="zh-CN" altLang="en-US" dirty="0" smtClean="0">
                <a:latin typeface="微软雅黑" pitchFamily="34" charset="-122"/>
                <a:ea typeface="微软雅黑" pitchFamily="34" charset="-122"/>
              </a:rPr>
              <a:t>实时评判（</a:t>
            </a:r>
            <a:r>
              <a:rPr lang="en-US" altLang="zh-CN" dirty="0" smtClean="0">
                <a:latin typeface="微软雅黑" pitchFamily="34" charset="-122"/>
                <a:ea typeface="微软雅黑" pitchFamily="34" charset="-122"/>
              </a:rPr>
              <a:t>VS. </a:t>
            </a:r>
            <a:r>
              <a:rPr lang="zh-CN" altLang="en-US" dirty="0" smtClean="0">
                <a:latin typeface="微软雅黑" pitchFamily="34" charset="-122"/>
                <a:ea typeface="微软雅黑" pitchFamily="34" charset="-122"/>
              </a:rPr>
              <a:t>串行排队）</a:t>
            </a:r>
            <a:endParaRPr lang="en-US" altLang="zh-CN" dirty="0" smtClean="0">
              <a:latin typeface="微软雅黑" pitchFamily="34" charset="-122"/>
              <a:ea typeface="微软雅黑" pitchFamily="34" charset="-122"/>
            </a:endParaRPr>
          </a:p>
          <a:p>
            <a:pPr lvl="1"/>
            <a:r>
              <a:rPr lang="zh-CN" altLang="en-US" sz="1600" dirty="0" smtClean="0">
                <a:latin typeface="微软雅黑" pitchFamily="34" charset="-122"/>
                <a:ea typeface="微软雅黑" pitchFamily="34" charset="-122"/>
              </a:rPr>
              <a:t>利用</a:t>
            </a:r>
            <a:r>
              <a:rPr lang="en-US" altLang="zh-CN" sz="1600" dirty="0" smtClean="0">
                <a:latin typeface="微软雅黑" pitchFamily="34" charset="-122"/>
                <a:ea typeface="微软雅黑" pitchFamily="34" charset="-122"/>
              </a:rPr>
              <a:t>CPU</a:t>
            </a:r>
            <a:r>
              <a:rPr lang="zh-CN" altLang="en-US" sz="1600" dirty="0" smtClean="0">
                <a:latin typeface="微软雅黑" pitchFamily="34" charset="-122"/>
                <a:ea typeface="微软雅黑" pitchFamily="34" charset="-122"/>
              </a:rPr>
              <a:t>多核并行评判学生程序，实时出结果</a:t>
            </a:r>
            <a:endParaRPr lang="zh-CN" altLang="en-US" sz="1600" dirty="0">
              <a:latin typeface="微软雅黑" pitchFamily="34" charset="-122"/>
              <a:ea typeface="微软雅黑" pitchFamily="34" charset="-122"/>
            </a:endParaRPr>
          </a:p>
        </p:txBody>
      </p:sp>
      <p:sp>
        <p:nvSpPr>
          <p:cNvPr id="6" name="矩形 5"/>
          <p:cNvSpPr/>
          <p:nvPr/>
        </p:nvSpPr>
        <p:spPr>
          <a:xfrm>
            <a:off x="6863679" y="1683695"/>
            <a:ext cx="2166021" cy="1231102"/>
          </a:xfrm>
          <a:prstGeom prst="rect">
            <a:avLst/>
          </a:prstGeom>
        </p:spPr>
        <p:txBody>
          <a:bodyPr wrap="square" lIns="91436" tIns="45718" rIns="91436" bIns="45718">
            <a:spAutoFit/>
          </a:bodyPr>
          <a:lstStyle/>
          <a:p>
            <a:pPr algn="just" defTabSz="914355"/>
            <a:r>
              <a:rPr lang="zh-CN" altLang="en-US" sz="2000" b="1" dirty="0" smtClean="0">
                <a:solidFill>
                  <a:prstClr val="black"/>
                </a:solidFill>
                <a:latin typeface="微软雅黑" pitchFamily="34" charset="-122"/>
                <a:ea typeface="微软雅黑" pitchFamily="34" charset="-122"/>
              </a:rPr>
              <a:t>上海大学实验：</a:t>
            </a:r>
            <a:r>
              <a:rPr lang="en-US" altLang="zh-CN" sz="1800" dirty="0" smtClean="0">
                <a:solidFill>
                  <a:prstClr val="black"/>
                </a:solidFill>
                <a:latin typeface="微软雅黑" pitchFamily="34" charset="-122"/>
                <a:ea typeface="微软雅黑" pitchFamily="34" charset="-122"/>
              </a:rPr>
              <a:t>300~400</a:t>
            </a:r>
            <a:r>
              <a:rPr lang="zh-CN" altLang="en-US" sz="1800" dirty="0" smtClean="0">
                <a:solidFill>
                  <a:prstClr val="black"/>
                </a:solidFill>
                <a:latin typeface="微软雅黑" pitchFamily="34" charset="-122"/>
                <a:ea typeface="微软雅黑" pitchFamily="34" charset="-122"/>
              </a:rPr>
              <a:t>人同时上机，串行排队评判延迟能达到</a:t>
            </a:r>
            <a:r>
              <a:rPr lang="en-US" altLang="zh-CN" sz="1800" b="1" dirty="0" smtClean="0">
                <a:solidFill>
                  <a:srgbClr val="FF0000"/>
                </a:solidFill>
                <a:latin typeface="微软雅黑" pitchFamily="34" charset="-122"/>
                <a:ea typeface="微软雅黑" pitchFamily="34" charset="-122"/>
              </a:rPr>
              <a:t>40</a:t>
            </a:r>
            <a:r>
              <a:rPr lang="zh-CN" altLang="en-US" sz="1800" dirty="0" smtClean="0">
                <a:solidFill>
                  <a:prstClr val="black"/>
                </a:solidFill>
                <a:latin typeface="微软雅黑" pitchFamily="34" charset="-122"/>
                <a:ea typeface="微软雅黑" pitchFamily="34" charset="-122"/>
              </a:rPr>
              <a:t>分钟。</a:t>
            </a:r>
            <a:endParaRPr lang="en-US" altLang="zh-CN" sz="1800" dirty="0" smtClean="0">
              <a:solidFill>
                <a:prstClr val="black"/>
              </a:solidFill>
              <a:latin typeface="微软雅黑" pitchFamily="34" charset="-122"/>
              <a:ea typeface="微软雅黑" pitchFamily="34" charset="-122"/>
            </a:endParaRPr>
          </a:p>
        </p:txBody>
      </p:sp>
      <p:grpSp>
        <p:nvGrpSpPr>
          <p:cNvPr id="4" name="组合 6"/>
          <p:cNvGrpSpPr/>
          <p:nvPr/>
        </p:nvGrpSpPr>
        <p:grpSpPr>
          <a:xfrm>
            <a:off x="1045228" y="2647954"/>
            <a:ext cx="3272104" cy="276999"/>
            <a:chOff x="4989689" y="3849530"/>
            <a:chExt cx="6513692" cy="436745"/>
          </a:xfrm>
        </p:grpSpPr>
        <p:sp>
          <p:nvSpPr>
            <p:cNvPr id="8" name="圆角矩形 7"/>
            <p:cNvSpPr/>
            <p:nvPr/>
          </p:nvSpPr>
          <p:spPr>
            <a:xfrm>
              <a:off x="4989689" y="3860792"/>
              <a:ext cx="6479822" cy="38296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9" name="TextBox 8"/>
            <p:cNvSpPr txBox="1"/>
            <p:nvPr/>
          </p:nvSpPr>
          <p:spPr>
            <a:xfrm>
              <a:off x="7287928" y="3849530"/>
              <a:ext cx="4215453" cy="436745"/>
            </a:xfrm>
            <a:prstGeom prst="rect">
              <a:avLst/>
            </a:prstGeom>
            <a:solidFill>
              <a:srgbClr val="C00000"/>
            </a:solidFill>
            <a:ln>
              <a:solidFill>
                <a:srgbClr val="C00000"/>
              </a:solidFill>
            </a:ln>
          </p:spPr>
          <p:txBody>
            <a:bodyPr wrap="square" rtlCol="0">
              <a:spAutoFit/>
            </a:bodyPr>
            <a:lstStyle/>
            <a:p>
              <a:r>
                <a:rPr lang="zh-CN" altLang="en-US" sz="1200" dirty="0" smtClean="0">
                  <a:solidFill>
                    <a:schemeClr val="bg1"/>
                  </a:solidFill>
                  <a:latin typeface="微软雅黑" pitchFamily="34" charset="-122"/>
                  <a:ea typeface="微软雅黑" pitchFamily="34" charset="-122"/>
                </a:rPr>
                <a:t>评判进程池：</a:t>
              </a:r>
              <a:r>
                <a:rPr lang="en-US" altLang="zh-CN" sz="1200" dirty="0" smtClean="0">
                  <a:solidFill>
                    <a:schemeClr val="bg1"/>
                  </a:solidFill>
                  <a:latin typeface="微软雅黑" pitchFamily="34" charset="-122"/>
                  <a:ea typeface="微软雅黑" pitchFamily="34" charset="-122"/>
                </a:rPr>
                <a:t>CPU</a:t>
              </a:r>
              <a:r>
                <a:rPr lang="zh-CN" altLang="en-US" sz="1200" dirty="0" smtClean="0">
                  <a:solidFill>
                    <a:schemeClr val="bg1"/>
                  </a:solidFill>
                  <a:latin typeface="微软雅黑" pitchFamily="34" charset="-122"/>
                  <a:ea typeface="微软雅黑" pitchFamily="34" charset="-122"/>
                </a:rPr>
                <a:t>核数 </a:t>
              </a:r>
              <a:r>
                <a:rPr lang="en-US" altLang="zh-CN" sz="1200" dirty="0" smtClean="0">
                  <a:solidFill>
                    <a:schemeClr val="bg1"/>
                  </a:solidFill>
                  <a:latin typeface="微软雅黑" pitchFamily="34" charset="-122"/>
                  <a:ea typeface="微软雅黑" pitchFamily="34" charset="-122"/>
                </a:rPr>
                <a:t>× 2</a:t>
              </a:r>
              <a:endParaRPr lang="zh-CN" altLang="en-US" sz="1200" dirty="0">
                <a:solidFill>
                  <a:schemeClr val="bg1"/>
                </a:solidFill>
                <a:latin typeface="微软雅黑" pitchFamily="34" charset="-122"/>
                <a:ea typeface="微软雅黑" pitchFamily="34" charset="-122"/>
              </a:endParaRPr>
            </a:p>
          </p:txBody>
        </p:sp>
      </p:grpSp>
      <p:sp>
        <p:nvSpPr>
          <p:cNvPr id="11"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
        <p:nvSpPr>
          <p:cNvPr id="12" name="矩形 11"/>
          <p:cNvSpPr/>
          <p:nvPr/>
        </p:nvSpPr>
        <p:spPr>
          <a:xfrm>
            <a:off x="6745705" y="3223737"/>
            <a:ext cx="2398295" cy="1261880"/>
          </a:xfrm>
          <a:prstGeom prst="rect">
            <a:avLst/>
          </a:prstGeom>
        </p:spPr>
        <p:txBody>
          <a:bodyPr wrap="square" lIns="91436" tIns="45718" rIns="91436" bIns="45718">
            <a:spAutoFit/>
          </a:bodyPr>
          <a:lstStyle/>
          <a:p>
            <a:pPr algn="just" defTabSz="914355"/>
            <a:r>
              <a:rPr lang="zh-CN" altLang="en-US" sz="2000" b="1" dirty="0" smtClean="0">
                <a:solidFill>
                  <a:prstClr val="black"/>
                </a:solidFill>
                <a:latin typeface="微软雅黑" pitchFamily="34" charset="-122"/>
                <a:ea typeface="微软雅黑" pitchFamily="34" charset="-122"/>
              </a:rPr>
              <a:t>其它系统如何做？</a:t>
            </a:r>
            <a:endParaRPr lang="en-US" altLang="zh-CN" sz="2400" b="1" dirty="0" smtClean="0">
              <a:solidFill>
                <a:prstClr val="black"/>
              </a:solidFill>
              <a:latin typeface="微软雅黑" pitchFamily="34" charset="-122"/>
              <a:ea typeface="微软雅黑" pitchFamily="34" charset="-122"/>
            </a:endParaRPr>
          </a:p>
          <a:p>
            <a:pPr marL="457200" indent="-457200" defTabSz="914355"/>
            <a:r>
              <a:rPr lang="en-US" altLang="zh-CN" sz="1800" dirty="0" smtClean="0">
                <a:solidFill>
                  <a:prstClr val="black"/>
                </a:solidFill>
                <a:latin typeface="微软雅黑" pitchFamily="34" charset="-122"/>
                <a:ea typeface="微软雅黑" pitchFamily="34" charset="-122"/>
              </a:rPr>
              <a:t>1. </a:t>
            </a:r>
            <a:r>
              <a:rPr lang="zh-CN" altLang="en-US" sz="1800" dirty="0" smtClean="0">
                <a:solidFill>
                  <a:prstClr val="black"/>
                </a:solidFill>
                <a:latin typeface="微软雅黑" pitchFamily="34" charset="-122"/>
                <a:ea typeface="微软雅黑" pitchFamily="34" charset="-122"/>
              </a:rPr>
              <a:t>提交次数多扣分</a:t>
            </a:r>
            <a:endParaRPr lang="en-US" altLang="zh-CN" sz="1800" dirty="0" smtClean="0">
              <a:solidFill>
                <a:prstClr val="black"/>
              </a:solidFill>
              <a:latin typeface="微软雅黑" pitchFamily="34" charset="-122"/>
              <a:ea typeface="微软雅黑" pitchFamily="34" charset="-122"/>
            </a:endParaRPr>
          </a:p>
          <a:p>
            <a:pPr marL="342900" indent="-342900" algn="just" defTabSz="914355"/>
            <a:r>
              <a:rPr lang="en-US" altLang="zh-CN" sz="1800" dirty="0" smtClean="0">
                <a:solidFill>
                  <a:prstClr val="black"/>
                </a:solidFill>
                <a:latin typeface="微软雅黑" pitchFamily="34" charset="-122"/>
                <a:ea typeface="微软雅黑" pitchFamily="34" charset="-122"/>
              </a:rPr>
              <a:t>2. </a:t>
            </a:r>
            <a:r>
              <a:rPr lang="zh-CN" altLang="en-US" sz="1800" dirty="0" smtClean="0">
                <a:solidFill>
                  <a:prstClr val="black"/>
                </a:solidFill>
                <a:latin typeface="微软雅黑" pitchFamily="34" charset="-122"/>
                <a:ea typeface="微软雅黑" pitchFamily="34" charset="-122"/>
              </a:rPr>
              <a:t>限制提交时间间隔</a:t>
            </a:r>
            <a:endParaRPr lang="en-US" altLang="zh-CN" sz="1800" dirty="0" smtClean="0">
              <a:solidFill>
                <a:prstClr val="black"/>
              </a:solidFill>
              <a:latin typeface="微软雅黑" pitchFamily="34" charset="-122"/>
              <a:ea typeface="微软雅黑" pitchFamily="34" charset="-122"/>
            </a:endParaRPr>
          </a:p>
          <a:p>
            <a:pPr algn="just" defTabSz="914355"/>
            <a:endParaRPr lang="en-US" altLang="zh-CN" sz="2000" b="1" dirty="0" smtClean="0">
              <a:solidFill>
                <a:prstClr val="black"/>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5318523" y="2255249"/>
            <a:ext cx="3701653" cy="2036768"/>
          </a:xfrm>
          <a:prstGeom prst="rect">
            <a:avLst/>
          </a:prstGeom>
          <a:noFill/>
          <a:ln w="9525">
            <a:noFill/>
            <a:miter lim="800000"/>
            <a:headEnd/>
            <a:tailEnd/>
          </a:ln>
        </p:spPr>
      </p:pic>
      <p:sp>
        <p:nvSpPr>
          <p:cNvPr id="3" name="内容占位符 2"/>
          <p:cNvSpPr>
            <a:spLocks noGrp="1"/>
          </p:cNvSpPr>
          <p:nvPr>
            <p:ph idx="1"/>
          </p:nvPr>
        </p:nvSpPr>
        <p:spPr>
          <a:xfrm>
            <a:off x="628650" y="1160673"/>
            <a:ext cx="7886700" cy="3263504"/>
          </a:xfrm>
        </p:spPr>
        <p:txBody>
          <a:bodyPr/>
          <a:lstStyle/>
          <a:p>
            <a:r>
              <a:rPr lang="zh-CN" altLang="en-US" b="1" dirty="0" smtClean="0">
                <a:latin typeface="微软雅黑" pitchFamily="34" charset="-122"/>
                <a:ea typeface="微软雅黑" pitchFamily="34" charset="-122"/>
              </a:rPr>
              <a:t>题目度量：</a:t>
            </a:r>
            <a:r>
              <a:rPr lang="zh-CN" altLang="en-US" dirty="0" smtClean="0">
                <a:latin typeface="微软雅黑" pitchFamily="34" charset="-122"/>
                <a:ea typeface="微软雅黑" pitchFamily="34" charset="-122"/>
              </a:rPr>
              <a:t>客观量化题目难度</a:t>
            </a:r>
            <a:endParaRPr lang="en-US" altLang="zh-CN" dirty="0" smtClean="0">
              <a:latin typeface="微软雅黑" pitchFamily="34" charset="-122"/>
              <a:ea typeface="微软雅黑" pitchFamily="34" charset="-122"/>
            </a:endParaRPr>
          </a:p>
          <a:p>
            <a:pPr lvl="1"/>
            <a:r>
              <a:rPr lang="zh-CN" altLang="en-US" sz="2000" dirty="0" smtClean="0">
                <a:latin typeface="微软雅黑" pitchFamily="34" charset="-122"/>
                <a:ea typeface="微软雅黑" pitchFamily="34" charset="-122"/>
              </a:rPr>
              <a:t>度量指标：</a:t>
            </a:r>
            <a:r>
              <a:rPr lang="zh-CN" altLang="en-US" b="1" dirty="0" smtClean="0">
                <a:solidFill>
                  <a:srgbClr val="C00000"/>
                </a:solidFill>
                <a:latin typeface="微软雅黑" pitchFamily="34" charset="-122"/>
                <a:ea typeface="微软雅黑" pitchFamily="34" charset="-122"/>
              </a:rPr>
              <a:t>平均代码行、平均完成时间、正确率</a:t>
            </a:r>
            <a:endParaRPr lang="zh-CN" altLang="en-US" b="1" dirty="0">
              <a:solidFill>
                <a:srgbClr val="C00000"/>
              </a:solidFill>
              <a:latin typeface="微软雅黑" pitchFamily="34" charset="-122"/>
              <a:ea typeface="微软雅黑" pitchFamily="34" charset="-122"/>
            </a:endParaRPr>
          </a:p>
        </p:txBody>
      </p:sp>
      <p:pic>
        <p:nvPicPr>
          <p:cNvPr id="48129" name="Picture 1"/>
          <p:cNvPicPr>
            <a:picLocks noChangeAspect="1" noChangeArrowheads="1"/>
          </p:cNvPicPr>
          <p:nvPr/>
        </p:nvPicPr>
        <p:blipFill>
          <a:blip r:embed="rId4" cstate="print"/>
          <a:srcRect/>
          <a:stretch>
            <a:fillRect/>
          </a:stretch>
        </p:blipFill>
        <p:spPr bwMode="auto">
          <a:xfrm>
            <a:off x="142875" y="2256234"/>
            <a:ext cx="5038725" cy="2745395"/>
          </a:xfrm>
          <a:prstGeom prst="rect">
            <a:avLst/>
          </a:prstGeom>
          <a:noFill/>
          <a:ln w="9525">
            <a:noFill/>
            <a:miter lim="800000"/>
            <a:headEnd/>
            <a:tailEnd/>
          </a:ln>
        </p:spPr>
      </p:pic>
      <p:cxnSp>
        <p:nvCxnSpPr>
          <p:cNvPr id="8" name="直接连接符 7"/>
          <p:cNvCxnSpPr/>
          <p:nvPr/>
        </p:nvCxnSpPr>
        <p:spPr>
          <a:xfrm>
            <a:off x="6957069" y="4023698"/>
            <a:ext cx="94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350665" y="2728298"/>
            <a:ext cx="108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47775" y="2763252"/>
            <a:ext cx="1266825" cy="361952"/>
          </a:xfrm>
          <a:prstGeom prst="rect">
            <a:avLst/>
          </a:prstGeom>
          <a:solidFill>
            <a:srgbClr val="C00000"/>
          </a:solidFill>
          <a:ln>
            <a:solidFill>
              <a:srgbClr val="C00000"/>
            </a:solidFill>
          </a:ln>
        </p:spPr>
        <p:txBody>
          <a:bodyPr wrap="square" lIns="68580" tIns="34290" rIns="68580" bIns="34290" rtlCol="0" anchor="ctr">
            <a:noAutofit/>
          </a:bodyPr>
          <a:lstStyle/>
          <a:p>
            <a:pPr algn="just"/>
            <a:r>
              <a:rPr lang="zh-CN" altLang="en-US" sz="1200" dirty="0" smtClean="0">
                <a:solidFill>
                  <a:schemeClr val="bg1"/>
                </a:solidFill>
                <a:latin typeface="微软雅黑" pitchFamily="34" charset="-122"/>
                <a:ea typeface="微软雅黑" pitchFamily="34" charset="-122"/>
              </a:rPr>
              <a:t>基于历年使用的历史数据统计</a:t>
            </a:r>
            <a:endParaRPr lang="zh-CN" altLang="en-US" sz="1200" dirty="0">
              <a:solidFill>
                <a:schemeClr val="bg1"/>
              </a:solidFill>
              <a:latin typeface="微软雅黑" pitchFamily="34" charset="-122"/>
              <a:ea typeface="微软雅黑" pitchFamily="34" charset="-122"/>
            </a:endParaRPr>
          </a:p>
        </p:txBody>
      </p:sp>
      <p:sp>
        <p:nvSpPr>
          <p:cNvPr id="16" name="TextBox 15"/>
          <p:cNvSpPr txBox="1"/>
          <p:nvPr/>
        </p:nvSpPr>
        <p:spPr>
          <a:xfrm>
            <a:off x="6873999" y="4077702"/>
            <a:ext cx="1174626" cy="361952"/>
          </a:xfrm>
          <a:prstGeom prst="rect">
            <a:avLst/>
          </a:prstGeom>
          <a:solidFill>
            <a:srgbClr val="C00000"/>
          </a:solidFill>
          <a:ln>
            <a:solidFill>
              <a:srgbClr val="C00000"/>
            </a:solidFill>
          </a:ln>
        </p:spPr>
        <p:txBody>
          <a:bodyPr wrap="square" lIns="68580" tIns="34290" rIns="68580" bIns="34290" rtlCol="0" anchor="ctr">
            <a:noAutofit/>
          </a:bodyPr>
          <a:lstStyle/>
          <a:p>
            <a:pPr algn="just"/>
            <a:r>
              <a:rPr lang="zh-CN" altLang="en-US" sz="1200" dirty="0" smtClean="0">
                <a:solidFill>
                  <a:schemeClr val="bg1"/>
                </a:solidFill>
                <a:latin typeface="微软雅黑" pitchFamily="34" charset="-122"/>
                <a:ea typeface="微软雅黑" pitchFamily="34" charset="-122"/>
              </a:rPr>
              <a:t>基于单次考试</a:t>
            </a:r>
            <a:r>
              <a:rPr lang="en-US" altLang="zh-CN" sz="1200" dirty="0" smtClean="0">
                <a:solidFill>
                  <a:schemeClr val="bg1"/>
                </a:solidFill>
                <a:latin typeface="微软雅黑" pitchFamily="34" charset="-122"/>
                <a:ea typeface="微软雅黑" pitchFamily="34" charset="-122"/>
              </a:rPr>
              <a:t>/</a:t>
            </a:r>
            <a:r>
              <a:rPr lang="zh-CN" altLang="en-US" sz="1200" dirty="0" smtClean="0">
                <a:solidFill>
                  <a:schemeClr val="bg1"/>
                </a:solidFill>
                <a:latin typeface="微软雅黑" pitchFamily="34" charset="-122"/>
                <a:ea typeface="微软雅黑" pitchFamily="34" charset="-122"/>
              </a:rPr>
              <a:t>作业的统计</a:t>
            </a:r>
            <a:endParaRPr lang="zh-CN" altLang="en-US" sz="1200" dirty="0">
              <a:solidFill>
                <a:schemeClr val="bg1"/>
              </a:solidFill>
              <a:latin typeface="微软雅黑" pitchFamily="34" charset="-122"/>
              <a:ea typeface="微软雅黑" pitchFamily="34" charset="-122"/>
            </a:endParaRPr>
          </a:p>
        </p:txBody>
      </p:sp>
      <p:sp>
        <p:nvSpPr>
          <p:cNvPr id="11"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176715"/>
            <a:ext cx="7886700" cy="3263504"/>
          </a:xfrm>
        </p:spPr>
        <p:txBody>
          <a:bodyPr/>
          <a:lstStyle/>
          <a:p>
            <a:r>
              <a:rPr lang="zh-CN" altLang="en-US" b="1" dirty="0" smtClean="0">
                <a:latin typeface="微软雅黑" pitchFamily="34" charset="-122"/>
                <a:ea typeface="微软雅黑" pitchFamily="34" charset="-122"/>
              </a:rPr>
              <a:t>代码相似性比较</a:t>
            </a:r>
            <a:endParaRPr lang="en-US" altLang="zh-CN" b="1"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赵长海等，基于编译优化和反汇编的程序相似性检测方法，</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北京航空航天大学学报</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a:t>
            </a:r>
            <a:r>
              <a:rPr lang="en-US" altLang="zh-CN" dirty="0" smtClean="0">
                <a:latin typeface="微软雅黑" pitchFamily="34" charset="-122"/>
                <a:ea typeface="微软雅黑" pitchFamily="34" charset="-122"/>
              </a:rPr>
              <a:t>2008</a:t>
            </a:r>
            <a:r>
              <a:rPr lang="zh-CN" altLang="en-US" dirty="0" smtClean="0">
                <a:latin typeface="微软雅黑" pitchFamily="34" charset="-122"/>
                <a:ea typeface="微软雅黑" pitchFamily="34" charset="-122"/>
              </a:rPr>
              <a:t>年。</a:t>
            </a:r>
            <a:r>
              <a:rPr lang="zh-CN" altLang="en-US" sz="1200" i="1" dirty="0" smtClean="0">
                <a:latin typeface="微软雅黑" pitchFamily="34" charset="-122"/>
                <a:ea typeface="微软雅黑" pitchFamily="34" charset="-122"/>
              </a:rPr>
              <a:t>国内相似性比较研究领域，引用率最高的文章</a:t>
            </a:r>
            <a:r>
              <a:rPr lang="zh-CN" altLang="en-US" sz="1600" i="1" dirty="0" smtClean="0">
                <a:latin typeface="微软雅黑" pitchFamily="34" charset="-122"/>
                <a:ea typeface="微软雅黑" pitchFamily="34" charset="-122"/>
              </a:rPr>
              <a:t>。</a:t>
            </a:r>
          </a:p>
          <a:p>
            <a:pPr lvl="1"/>
            <a:endParaRPr lang="en-US" altLang="zh-CN" dirty="0" smtClean="0"/>
          </a:p>
        </p:txBody>
      </p:sp>
      <p:graphicFrame>
        <p:nvGraphicFramePr>
          <p:cNvPr id="4" name="图示 3"/>
          <p:cNvGraphicFramePr/>
          <p:nvPr/>
        </p:nvGraphicFramePr>
        <p:xfrm>
          <a:off x="601579" y="2255393"/>
          <a:ext cx="2217822" cy="1903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p:cNvPicPr>
            <a:picLocks noChangeAspect="1" noChangeArrowheads="1"/>
          </p:cNvPicPr>
          <p:nvPr/>
        </p:nvPicPr>
        <p:blipFill>
          <a:blip r:embed="rId8" cstate="print"/>
          <a:srcRect/>
          <a:stretch>
            <a:fillRect/>
          </a:stretch>
        </p:blipFill>
        <p:spPr bwMode="auto">
          <a:xfrm>
            <a:off x="3002757" y="2200237"/>
            <a:ext cx="5493544" cy="2750759"/>
          </a:xfrm>
          <a:prstGeom prst="rect">
            <a:avLst/>
          </a:prstGeom>
          <a:noFill/>
          <a:ln w="9525">
            <a:noFill/>
            <a:miter lim="800000"/>
            <a:headEnd/>
            <a:tailEnd/>
          </a:ln>
        </p:spPr>
      </p:pic>
      <p:sp>
        <p:nvSpPr>
          <p:cNvPr id="9" name="TextBox 8"/>
          <p:cNvSpPr txBox="1"/>
          <p:nvPr/>
        </p:nvSpPr>
        <p:spPr>
          <a:xfrm>
            <a:off x="5305425" y="2817396"/>
            <a:ext cx="1743075" cy="266700"/>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itchFamily="34" charset="-122"/>
                <a:ea typeface="微软雅黑" pitchFamily="34" charset="-122"/>
              </a:rPr>
              <a:t>精确定位，并聚类显示</a:t>
            </a:r>
            <a:endParaRPr lang="zh-CN" altLang="en-US" sz="1200" dirty="0">
              <a:solidFill>
                <a:schemeClr val="bg1"/>
              </a:solidFill>
              <a:latin typeface="Times New Roman" pitchFamily="18" charset="0"/>
              <a:ea typeface="微软雅黑" pitchFamily="34" charset="-122"/>
              <a:cs typeface="Times New Roman" pitchFamily="18" charset="0"/>
            </a:endParaRPr>
          </a:p>
        </p:txBody>
      </p:sp>
      <p:sp>
        <p:nvSpPr>
          <p:cNvPr id="10" name="矩形 9"/>
          <p:cNvSpPr/>
          <p:nvPr/>
        </p:nvSpPr>
        <p:spPr>
          <a:xfrm>
            <a:off x="495300" y="4189249"/>
            <a:ext cx="2552700" cy="761747"/>
          </a:xfrm>
          <a:prstGeom prst="rect">
            <a:avLst/>
          </a:prstGeom>
        </p:spPr>
        <p:txBody>
          <a:bodyPr wrap="square" lIns="68580" tIns="34290" rIns="68580" bIns="34290">
            <a:spAutoFit/>
          </a:bodyPr>
          <a:lstStyle/>
          <a:p>
            <a:pPr algn="just"/>
            <a:r>
              <a:rPr lang="zh-CN" altLang="en-US" sz="1500" dirty="0" smtClean="0">
                <a:latin typeface="微软雅黑" pitchFamily="34" charset="-122"/>
                <a:ea typeface="微软雅黑" pitchFamily="34" charset="-122"/>
              </a:rPr>
              <a:t>若存在任何手段能够绕开检测算法，那么查重功能形同虚设！</a:t>
            </a:r>
            <a:endParaRPr lang="zh-CN" altLang="en-US" sz="1500" dirty="0">
              <a:latin typeface="微软雅黑" pitchFamily="34" charset="-122"/>
              <a:ea typeface="微软雅黑" pitchFamily="34" charset="-122"/>
            </a:endParaRPr>
          </a:p>
        </p:txBody>
      </p:sp>
      <p:sp>
        <p:nvSpPr>
          <p:cNvPr id="11"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91421" y="1252410"/>
            <a:ext cx="8566829" cy="3900617"/>
          </a:xfrm>
          <a:prstGeom prst="rect">
            <a:avLst/>
          </a:prstGeom>
          <a:noFill/>
          <a:ln w="9525">
            <a:noFill/>
            <a:miter lim="800000"/>
            <a:headEnd/>
            <a:tailEnd/>
          </a:ln>
        </p:spPr>
      </p:pic>
      <p:sp>
        <p:nvSpPr>
          <p:cNvPr id="7" name="折角形 6"/>
          <p:cNvSpPr/>
          <p:nvPr/>
        </p:nvSpPr>
        <p:spPr>
          <a:xfrm>
            <a:off x="1" y="152400"/>
            <a:ext cx="2085975" cy="1009650"/>
          </a:xfrm>
          <a:prstGeom prst="foldedCorne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162000" rIns="91436" bIns="45718" rtlCol="0" anchor="ctr"/>
          <a:lstStyle/>
          <a:p>
            <a:pPr algn="ctr" defTabSz="914355"/>
            <a:r>
              <a:rPr lang="zh-CN" altLang="en-US" sz="2100" dirty="0" smtClean="0">
                <a:solidFill>
                  <a:prstClr val="white"/>
                </a:solidFill>
                <a:latin typeface="微软雅黑" pitchFamily="34" charset="-122"/>
                <a:ea typeface="微软雅黑" pitchFamily="34" charset="-122"/>
              </a:rPr>
              <a:t>代码相似性比较</a:t>
            </a:r>
            <a:endParaRPr lang="en-US" altLang="zh-CN" sz="2100" dirty="0" smtClean="0">
              <a:solidFill>
                <a:prstClr val="white"/>
              </a:solidFill>
              <a:latin typeface="微软雅黑" pitchFamily="34" charset="-122"/>
              <a:ea typeface="微软雅黑" pitchFamily="34" charset="-122"/>
            </a:endParaRPr>
          </a:p>
          <a:p>
            <a:pPr algn="ctr" defTabSz="914355"/>
            <a:endParaRPr lang="en-US" altLang="zh-CN" sz="1800" b="1" dirty="0" smtClean="0">
              <a:solidFill>
                <a:srgbClr val="FFFF00"/>
              </a:solidFill>
              <a:latin typeface="微软雅黑" pitchFamily="34" charset="-122"/>
              <a:ea typeface="微软雅黑" pitchFamily="34" charset="-122"/>
            </a:endParaRPr>
          </a:p>
          <a:p>
            <a:pPr algn="ctr" defTabSz="914355"/>
            <a:r>
              <a:rPr lang="zh-CN" altLang="en-US" sz="1800" b="1" dirty="0" smtClean="0">
                <a:solidFill>
                  <a:srgbClr val="FFFF00"/>
                </a:solidFill>
                <a:latin typeface="微软雅黑" pitchFamily="34" charset="-122"/>
                <a:ea typeface="微软雅黑" pitchFamily="34" charset="-122"/>
              </a:rPr>
              <a:t>示例</a:t>
            </a:r>
            <a:r>
              <a:rPr lang="en-US" altLang="zh-CN" sz="1800" b="1" dirty="0" smtClean="0">
                <a:solidFill>
                  <a:srgbClr val="FFFF00"/>
                </a:solidFill>
                <a:latin typeface="微软雅黑" pitchFamily="34" charset="-122"/>
                <a:ea typeface="微软雅黑" pitchFamily="34" charset="-122"/>
              </a:rPr>
              <a:t>1</a:t>
            </a:r>
            <a:r>
              <a:rPr lang="zh-CN" altLang="en-US" sz="1800" b="1" dirty="0" smtClean="0">
                <a:solidFill>
                  <a:srgbClr val="FFFF00"/>
                </a:solidFill>
                <a:latin typeface="微软雅黑" pitchFamily="34" charset="-122"/>
                <a:ea typeface="微软雅黑" pitchFamily="34" charset="-122"/>
              </a:rPr>
              <a:t>：</a:t>
            </a:r>
            <a:endParaRPr lang="en-US" altLang="zh-CN" sz="1800" b="1" dirty="0" smtClean="0">
              <a:solidFill>
                <a:srgbClr val="FFFF00"/>
              </a:solidFill>
              <a:latin typeface="微软雅黑" pitchFamily="34" charset="-122"/>
              <a:ea typeface="微软雅黑" pitchFamily="34" charset="-122"/>
            </a:endParaRPr>
          </a:p>
        </p:txBody>
      </p:sp>
      <p:sp>
        <p:nvSpPr>
          <p:cNvPr id="8" name="矩形 7"/>
          <p:cNvSpPr/>
          <p:nvPr/>
        </p:nvSpPr>
        <p:spPr>
          <a:xfrm>
            <a:off x="375345" y="4353948"/>
            <a:ext cx="1512168" cy="54006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9" name="矩形 8"/>
          <p:cNvSpPr/>
          <p:nvPr/>
        </p:nvSpPr>
        <p:spPr>
          <a:xfrm>
            <a:off x="4668391" y="1996734"/>
            <a:ext cx="1512168" cy="32403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10" name="TextBox 9"/>
          <p:cNvSpPr txBox="1"/>
          <p:nvPr/>
        </p:nvSpPr>
        <p:spPr>
          <a:xfrm>
            <a:off x="3781425" y="4572000"/>
            <a:ext cx="1743075" cy="266700"/>
          </a:xfrm>
          <a:prstGeom prst="rect">
            <a:avLst/>
          </a:prstGeom>
          <a:solidFill>
            <a:srgbClr val="C00000"/>
          </a:solidFill>
          <a:ln>
            <a:solidFill>
              <a:srgbClr val="C00000"/>
            </a:solidFill>
          </a:ln>
        </p:spPr>
        <p:txBody>
          <a:bodyPr wrap="square" lIns="68580" tIns="34290" rIns="68580" bIns="34290" rtlCol="0" anchor="ctr">
            <a:noAutofit/>
          </a:bodyPr>
          <a:lstStyle/>
          <a:p>
            <a:pPr algn="ctr" defTabSz="914355"/>
            <a:r>
              <a:rPr lang="zh-CN" altLang="en-US" sz="1200" dirty="0" smtClean="0">
                <a:solidFill>
                  <a:prstClr val="white"/>
                </a:solidFill>
                <a:latin typeface="微软雅黑" pitchFamily="34" charset="-122"/>
                <a:ea typeface="微软雅黑" pitchFamily="34" charset="-122"/>
              </a:rPr>
              <a:t>调整代码顺序 </a:t>
            </a:r>
            <a:r>
              <a:rPr lang="en-US" altLang="zh-CN" sz="1200" dirty="0" smtClean="0">
                <a:solidFill>
                  <a:prstClr val="white"/>
                </a:solidFill>
                <a:latin typeface="微软雅黑" pitchFamily="34" charset="-122"/>
                <a:ea typeface="微软雅黑" pitchFamily="34" charset="-122"/>
              </a:rPr>
              <a:t>+ </a:t>
            </a:r>
            <a:r>
              <a:rPr lang="zh-CN" altLang="en-US" sz="1200" dirty="0" smtClean="0">
                <a:solidFill>
                  <a:prstClr val="white"/>
                </a:solidFill>
                <a:latin typeface="微软雅黑" pitchFamily="34" charset="-122"/>
                <a:ea typeface="微软雅黑" pitchFamily="34" charset="-122"/>
              </a:rPr>
              <a:t>注释</a:t>
            </a:r>
            <a:endParaRPr lang="zh-CN" altLang="en-US" sz="1200" dirty="0">
              <a:solidFill>
                <a:prstClr val="white"/>
              </a:solidFill>
              <a:latin typeface="微软雅黑" pitchFamily="34" charset="-122"/>
              <a:ea typeface="微软雅黑" pitchFamily="34" charset="-122"/>
            </a:endParaRPr>
          </a:p>
        </p:txBody>
      </p:sp>
      <p:sp>
        <p:nvSpPr>
          <p:cNvPr id="12"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581025" y="1248444"/>
            <a:ext cx="7993708" cy="3837906"/>
          </a:xfrm>
          <a:prstGeom prst="rect">
            <a:avLst/>
          </a:prstGeom>
          <a:noFill/>
          <a:ln w="9525">
            <a:noFill/>
            <a:miter lim="800000"/>
            <a:headEnd/>
            <a:tailEnd/>
          </a:ln>
        </p:spPr>
      </p:pic>
      <p:sp>
        <p:nvSpPr>
          <p:cNvPr id="7" name="折角形 6"/>
          <p:cNvSpPr/>
          <p:nvPr/>
        </p:nvSpPr>
        <p:spPr>
          <a:xfrm>
            <a:off x="-9524" y="190500"/>
            <a:ext cx="2124075" cy="981076"/>
          </a:xfrm>
          <a:prstGeom prst="foldedCorne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189000" rIns="91436" bIns="45718" rtlCol="0" anchor="ctr"/>
          <a:lstStyle/>
          <a:p>
            <a:pPr algn="ctr" defTabSz="914355"/>
            <a:r>
              <a:rPr lang="zh-CN" altLang="en-US" sz="2100" dirty="0" smtClean="0">
                <a:solidFill>
                  <a:prstClr val="white"/>
                </a:solidFill>
                <a:latin typeface="微软雅黑" pitchFamily="34" charset="-122"/>
                <a:ea typeface="微软雅黑" pitchFamily="34" charset="-122"/>
              </a:rPr>
              <a:t>代码相似性比较</a:t>
            </a:r>
            <a:endParaRPr lang="en-US" altLang="zh-CN" sz="2100" dirty="0" smtClean="0">
              <a:solidFill>
                <a:prstClr val="white"/>
              </a:solidFill>
              <a:latin typeface="微软雅黑" pitchFamily="34" charset="-122"/>
              <a:ea typeface="微软雅黑" pitchFamily="34" charset="-122"/>
            </a:endParaRPr>
          </a:p>
          <a:p>
            <a:pPr algn="ctr" defTabSz="914355"/>
            <a:endParaRPr lang="en-US" altLang="zh-CN" sz="1800" b="1" dirty="0" smtClean="0">
              <a:solidFill>
                <a:srgbClr val="FFFF00"/>
              </a:solidFill>
              <a:latin typeface="微软雅黑" pitchFamily="34" charset="-122"/>
              <a:ea typeface="微软雅黑" pitchFamily="34" charset="-122"/>
            </a:endParaRPr>
          </a:p>
          <a:p>
            <a:pPr algn="ctr" defTabSz="914355"/>
            <a:r>
              <a:rPr lang="zh-CN" altLang="en-US" sz="1800" b="1" dirty="0" smtClean="0">
                <a:solidFill>
                  <a:srgbClr val="FFFF00"/>
                </a:solidFill>
                <a:latin typeface="微软雅黑" pitchFamily="34" charset="-122"/>
                <a:ea typeface="微软雅黑" pitchFamily="34" charset="-122"/>
              </a:rPr>
              <a:t>示例</a:t>
            </a:r>
            <a:r>
              <a:rPr lang="en-US" altLang="zh-CN" sz="1800" b="1" dirty="0" smtClean="0">
                <a:solidFill>
                  <a:srgbClr val="FFFF00"/>
                </a:solidFill>
                <a:latin typeface="微软雅黑" pitchFamily="34" charset="-122"/>
                <a:ea typeface="微软雅黑" pitchFamily="34" charset="-122"/>
              </a:rPr>
              <a:t>2</a:t>
            </a:r>
            <a:r>
              <a:rPr lang="zh-CN" altLang="en-US" sz="1800" b="1" dirty="0" smtClean="0">
                <a:solidFill>
                  <a:srgbClr val="FFFF00"/>
                </a:solidFill>
                <a:latin typeface="微软雅黑" pitchFamily="34" charset="-122"/>
                <a:ea typeface="微软雅黑" pitchFamily="34" charset="-122"/>
              </a:rPr>
              <a:t>：</a:t>
            </a:r>
            <a:endParaRPr lang="en-US" altLang="zh-CN" sz="1800" b="1" dirty="0" smtClean="0">
              <a:solidFill>
                <a:srgbClr val="FFFF00"/>
              </a:solidFill>
              <a:latin typeface="微软雅黑" pitchFamily="34" charset="-122"/>
              <a:ea typeface="微软雅黑" pitchFamily="34" charset="-122"/>
            </a:endParaRPr>
          </a:p>
        </p:txBody>
      </p:sp>
      <p:sp>
        <p:nvSpPr>
          <p:cNvPr id="6" name="TextBox 5"/>
          <p:cNvSpPr txBox="1"/>
          <p:nvPr/>
        </p:nvSpPr>
        <p:spPr>
          <a:xfrm>
            <a:off x="3362325" y="4572000"/>
            <a:ext cx="2943225" cy="266700"/>
          </a:xfrm>
          <a:prstGeom prst="rect">
            <a:avLst/>
          </a:prstGeom>
          <a:solidFill>
            <a:srgbClr val="C00000"/>
          </a:solidFill>
          <a:ln>
            <a:solidFill>
              <a:srgbClr val="C00000"/>
            </a:solidFill>
          </a:ln>
        </p:spPr>
        <p:txBody>
          <a:bodyPr wrap="square" lIns="68580" tIns="34290" rIns="68580" bIns="34290" rtlCol="0" anchor="ctr">
            <a:noAutofit/>
          </a:bodyPr>
          <a:lstStyle/>
          <a:p>
            <a:pPr algn="ctr" defTabSz="914355"/>
            <a:r>
              <a:rPr lang="zh-CN" altLang="en-US" sz="1200" dirty="0" smtClean="0">
                <a:solidFill>
                  <a:prstClr val="white"/>
                </a:solidFill>
                <a:latin typeface="微软雅黑" pitchFamily="34" charset="-122"/>
                <a:ea typeface="微软雅黑" pitchFamily="34" charset="-122"/>
              </a:rPr>
              <a:t>冗余代码 </a:t>
            </a:r>
            <a:r>
              <a:rPr lang="en-US" altLang="zh-CN" sz="1200" dirty="0" smtClean="0">
                <a:solidFill>
                  <a:prstClr val="white"/>
                </a:solidFill>
                <a:latin typeface="微软雅黑" pitchFamily="34" charset="-122"/>
                <a:ea typeface="微软雅黑" pitchFamily="34" charset="-122"/>
              </a:rPr>
              <a:t>+ </a:t>
            </a:r>
            <a:r>
              <a:rPr lang="zh-CN" altLang="en-US" sz="1200" dirty="0" smtClean="0">
                <a:solidFill>
                  <a:prstClr val="white"/>
                </a:solidFill>
                <a:latin typeface="微软雅黑" pitchFamily="34" charset="-122"/>
                <a:ea typeface="微软雅黑" pitchFamily="34" charset="-122"/>
              </a:rPr>
              <a:t>变量重命名 </a:t>
            </a:r>
            <a:r>
              <a:rPr lang="en-US" altLang="zh-CN" sz="1200" dirty="0" smtClean="0">
                <a:solidFill>
                  <a:prstClr val="white"/>
                </a:solidFill>
                <a:latin typeface="微软雅黑" pitchFamily="34" charset="-122"/>
                <a:ea typeface="微软雅黑" pitchFamily="34" charset="-122"/>
              </a:rPr>
              <a:t>+ </a:t>
            </a:r>
            <a:r>
              <a:rPr lang="zh-CN" altLang="en-US" sz="1200" dirty="0" smtClean="0">
                <a:solidFill>
                  <a:prstClr val="white"/>
                </a:solidFill>
                <a:latin typeface="微软雅黑" pitchFamily="34" charset="-122"/>
                <a:ea typeface="微软雅黑" pitchFamily="34" charset="-122"/>
              </a:rPr>
              <a:t>注释 </a:t>
            </a:r>
            <a:r>
              <a:rPr lang="en-US" altLang="zh-CN" sz="1200" dirty="0" smtClean="0">
                <a:solidFill>
                  <a:prstClr val="white"/>
                </a:solidFill>
                <a:latin typeface="微软雅黑" pitchFamily="34" charset="-122"/>
                <a:ea typeface="微软雅黑" pitchFamily="34" charset="-122"/>
              </a:rPr>
              <a:t>+ </a:t>
            </a:r>
            <a:r>
              <a:rPr lang="zh-CN" altLang="en-US" sz="1200" dirty="0" smtClean="0">
                <a:solidFill>
                  <a:prstClr val="white"/>
                </a:solidFill>
                <a:latin typeface="微软雅黑" pitchFamily="34" charset="-122"/>
                <a:ea typeface="微软雅黑" pitchFamily="34" charset="-122"/>
              </a:rPr>
              <a:t>排版</a:t>
            </a:r>
            <a:endParaRPr lang="zh-CN" altLang="en-US" sz="1200" dirty="0">
              <a:solidFill>
                <a:prstClr val="white"/>
              </a:solidFill>
              <a:latin typeface="微软雅黑" pitchFamily="34" charset="-122"/>
              <a:ea typeface="微软雅黑" pitchFamily="34" charset="-122"/>
            </a:endParaRPr>
          </a:p>
        </p:txBody>
      </p:sp>
      <p:sp>
        <p:nvSpPr>
          <p:cNvPr id="9"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平台：程序设计</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03</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447030" y="3239805"/>
            <a:ext cx="66061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数据结构与算法</a:t>
            </a:r>
            <a:r>
              <a:rPr lang="zh-CN" altLang="en-US" sz="2400" dirty="0" smtClean="0">
                <a:latin typeface="微软雅黑" panose="020B0503020204020204" pitchFamily="34" charset="-122"/>
                <a:ea typeface="微软雅黑" panose="020B0503020204020204" pitchFamily="34" charset="-122"/>
              </a:rPr>
              <a:t>：支持时间复杂度计算</a:t>
            </a:r>
            <a:endParaRPr lang="zh-CN" altLang="en-US" sz="2400" dirty="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411615" y="3661173"/>
            <a:ext cx="4320779" cy="367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算法可视化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大数据性能评测</a:t>
            </a: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 xmlns:p14="http://schemas.microsoft.com/office/powerpoint/2010/main" val="2620635321"/>
      </p:ext>
    </p:extLst>
  </p:cSld>
  <p:clrMapOvr>
    <a:masterClrMapping/>
  </p:clrMapOvr>
  <p:transition>
    <p:blinds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051868"/>
            <a:ext cx="8229600" cy="3943349"/>
          </a:xfrm>
        </p:spPr>
        <p:txBody>
          <a:bodyPr>
            <a:normAutofit/>
          </a:bodyPr>
          <a:lstStyle/>
          <a:p>
            <a:r>
              <a:rPr lang="zh-CN" altLang="en-US" sz="2400" b="1" dirty="0" smtClean="0">
                <a:latin typeface="微软雅黑" pitchFamily="34" charset="-122"/>
                <a:ea typeface="微软雅黑" pitchFamily="34" charset="-122"/>
              </a:rPr>
              <a:t>丰富的题目类型</a:t>
            </a:r>
            <a:endParaRPr lang="en-US" altLang="zh-CN" sz="2400" b="1" dirty="0" smtClean="0">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选择题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填空题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判断题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简答题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文件上传题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接口编程题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程序片段编程题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b="1" dirty="0" smtClean="0">
                <a:solidFill>
                  <a:srgbClr val="C00000"/>
                </a:solidFill>
                <a:latin typeface="微软雅黑" pitchFamily="34" charset="-122"/>
                <a:ea typeface="微软雅黑" pitchFamily="34" charset="-122"/>
              </a:rPr>
              <a:t>算法可视化</a:t>
            </a:r>
            <a:endParaRPr lang="en-US" altLang="zh-CN" sz="1600" b="1" dirty="0" smtClean="0">
              <a:solidFill>
                <a:srgbClr val="C00000"/>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并行编程题</a:t>
            </a:r>
            <a:endParaRPr lang="en-US" altLang="zh-CN" sz="1600" dirty="0" smtClean="0">
              <a:solidFill>
                <a:schemeClr val="bg2">
                  <a:lumMod val="50000"/>
                </a:schemeClr>
              </a:solidFill>
              <a:latin typeface="微软雅黑" pitchFamily="34" charset="-122"/>
              <a:ea typeface="微软雅黑" pitchFamily="34" charset="-122"/>
            </a:endParaRPr>
          </a:p>
          <a:p>
            <a:pPr lvl="2"/>
            <a:r>
              <a:rPr lang="en-US" altLang="zh-CN" sz="1400" dirty="0" smtClean="0">
                <a:solidFill>
                  <a:schemeClr val="bg2">
                    <a:lumMod val="50000"/>
                  </a:schemeClr>
                </a:solidFill>
                <a:latin typeface="微软雅黑" pitchFamily="34" charset="-122"/>
                <a:ea typeface="微软雅黑" pitchFamily="34" charset="-122"/>
              </a:rPr>
              <a:t>MPI</a:t>
            </a:r>
            <a:r>
              <a:rPr lang="zh-CN" altLang="en-US" sz="1400" dirty="0" smtClean="0">
                <a:solidFill>
                  <a:schemeClr val="bg2">
                    <a:lumMod val="50000"/>
                  </a:schemeClr>
                </a:solidFill>
                <a:latin typeface="微软雅黑" pitchFamily="34" charset="-122"/>
                <a:ea typeface="微软雅黑" pitchFamily="34" charset="-122"/>
              </a:rPr>
              <a:t>分布式</a:t>
            </a:r>
            <a:endParaRPr lang="en-US" altLang="zh-CN" sz="1400" dirty="0" smtClean="0">
              <a:solidFill>
                <a:schemeClr val="bg2">
                  <a:lumMod val="50000"/>
                </a:schemeClr>
              </a:solidFill>
              <a:latin typeface="微软雅黑" pitchFamily="34" charset="-122"/>
              <a:ea typeface="微软雅黑" pitchFamily="34" charset="-122"/>
            </a:endParaRPr>
          </a:p>
          <a:p>
            <a:pPr lvl="2"/>
            <a:r>
              <a:rPr lang="zh-CN" altLang="en-US" sz="1400" dirty="0" smtClean="0">
                <a:solidFill>
                  <a:schemeClr val="bg2">
                    <a:lumMod val="50000"/>
                  </a:schemeClr>
                </a:solidFill>
                <a:latin typeface="微软雅黑" pitchFamily="34" charset="-122"/>
                <a:ea typeface="微软雅黑" pitchFamily="34" charset="-122"/>
              </a:rPr>
              <a:t>多线程</a:t>
            </a:r>
            <a:endParaRPr lang="en-US" altLang="zh-CN" sz="14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项目题</a:t>
            </a:r>
            <a:endParaRPr lang="en-US" altLang="zh-CN" sz="1600" dirty="0" smtClean="0">
              <a:solidFill>
                <a:schemeClr val="bg2">
                  <a:lumMod val="50000"/>
                </a:schemeClr>
              </a:solidFill>
              <a:latin typeface="微软雅黑" pitchFamily="34" charset="-122"/>
              <a:ea typeface="微软雅黑" pitchFamily="34" charset="-122"/>
            </a:endParaRPr>
          </a:p>
        </p:txBody>
      </p:sp>
      <p:cxnSp>
        <p:nvCxnSpPr>
          <p:cNvPr id="8" name="直接连接符 7"/>
          <p:cNvCxnSpPr/>
          <p:nvPr/>
        </p:nvCxnSpPr>
        <p:spPr>
          <a:xfrm>
            <a:off x="0" y="2789783"/>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3867542"/>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通用</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5" name="TextBox 14"/>
          <p:cNvSpPr txBox="1"/>
          <p:nvPr/>
        </p:nvSpPr>
        <p:spPr>
          <a:xfrm>
            <a:off x="0" y="2931939"/>
            <a:ext cx="928662"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4</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6" name="TextBox 15"/>
          <p:cNvSpPr txBox="1"/>
          <p:nvPr/>
        </p:nvSpPr>
        <p:spPr>
          <a:xfrm>
            <a:off x="0" y="3841195"/>
            <a:ext cx="1497169"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1</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并行编程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endParaRPr lang="zh-CN" altLang="en-US" sz="1600" dirty="0">
              <a:solidFill>
                <a:prstClr val="black"/>
              </a:solidFill>
              <a:latin typeface="微软雅黑" pitchFamily="34" charset="-122"/>
              <a:ea typeface="微软雅黑" pitchFamily="34" charset="-122"/>
            </a:endParaRPr>
          </a:p>
        </p:txBody>
      </p:sp>
      <p:cxnSp>
        <p:nvCxnSpPr>
          <p:cNvPr id="12" name="直接连接符 11"/>
          <p:cNvCxnSpPr/>
          <p:nvPr/>
        </p:nvCxnSpPr>
        <p:spPr>
          <a:xfrm>
            <a:off x="1" y="4628717"/>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2" name="内容占位符 2"/>
          <p:cNvSpPr txBox="1">
            <a:spLocks/>
          </p:cNvSpPr>
          <p:nvPr/>
        </p:nvSpPr>
        <p:spPr>
          <a:xfrm>
            <a:off x="3429000" y="1876426"/>
            <a:ext cx="5429250" cy="2266949"/>
          </a:xfrm>
          <a:prstGeom prst="rect">
            <a:avLst/>
          </a:prstGeom>
        </p:spPr>
        <p:txBody>
          <a:bodyPr vert="horz" lIns="91438" tIns="45719" rIns="91438" bIns="45719" rtlCol="0">
            <a:normAutofit/>
          </a:bodyPr>
          <a:lstStyle/>
          <a:p>
            <a:pPr marL="342892" indent="-342892" defTabSz="914378">
              <a:spcBef>
                <a:spcPct val="20000"/>
              </a:spcBef>
              <a:defRPr/>
            </a:pPr>
            <a:r>
              <a:rPr lang="zh-CN" altLang="en-US" sz="3200" b="1" dirty="0" smtClean="0"/>
              <a:t>算法与数据结构可视化</a:t>
            </a:r>
            <a:endParaRPr lang="en-US" altLang="zh-CN" sz="3200" b="1" dirty="0" smtClean="0"/>
          </a:p>
          <a:p>
            <a:pPr marL="742931" lvl="1" indent="-285743" defTabSz="914378">
              <a:spcBef>
                <a:spcPct val="20000"/>
              </a:spcBef>
              <a:buFont typeface="Arial" pitchFamily="34" charset="0"/>
              <a:buChar char="–"/>
              <a:defRPr/>
            </a:pPr>
            <a:r>
              <a:rPr lang="zh-CN" altLang="en-US" sz="1500" dirty="0" smtClean="0">
                <a:latin typeface="微软雅黑" pitchFamily="34" charset="-122"/>
                <a:ea typeface="微软雅黑" pitchFamily="34" charset="-122"/>
              </a:rPr>
              <a:t>以交互可视化的形式动态展示算法的执行过程，使学生更容易理解算法思想。</a:t>
            </a:r>
            <a:endParaRPr lang="en-US" altLang="zh-CN" sz="1500" dirty="0" smtClean="0">
              <a:latin typeface="微软雅黑" pitchFamily="34" charset="-122"/>
              <a:ea typeface="微软雅黑" pitchFamily="34" charset="-122"/>
            </a:endParaRPr>
          </a:p>
          <a:p>
            <a:pPr marL="742931" lvl="1" indent="-285743" defTabSz="914378">
              <a:spcBef>
                <a:spcPct val="20000"/>
              </a:spcBef>
              <a:buFont typeface="Arial" pitchFamily="34" charset="0"/>
              <a:buChar char="–"/>
              <a:defRPr/>
            </a:pPr>
            <a:r>
              <a:rPr lang="zh-CN" altLang="en-US" sz="1500" dirty="0" smtClean="0">
                <a:latin typeface="微软雅黑" pitchFamily="34" charset="-122"/>
                <a:ea typeface="微软雅黑" pitchFamily="34" charset="-122"/>
              </a:rPr>
              <a:t>支持栈、队列、堆和递归、索引、排序、图、动态规划，共</a:t>
            </a:r>
            <a:r>
              <a:rPr lang="en-US" altLang="zh-CN" sz="1500" dirty="0" smtClean="0">
                <a:latin typeface="微软雅黑" pitchFamily="34" charset="-122"/>
                <a:ea typeface="微软雅黑" pitchFamily="34" charset="-122"/>
              </a:rPr>
              <a:t>45</a:t>
            </a:r>
            <a:r>
              <a:rPr lang="zh-CN" altLang="en-US" sz="1500" dirty="0" smtClean="0">
                <a:latin typeface="微软雅黑" pitchFamily="34" charset="-122"/>
                <a:ea typeface="微软雅黑" pitchFamily="34" charset="-122"/>
              </a:rPr>
              <a:t>种数据结构和算法的可视化。</a:t>
            </a:r>
          </a:p>
          <a:p>
            <a:pPr marL="742931" lvl="1" indent="-285743" defTabSz="914378">
              <a:spcBef>
                <a:spcPct val="20000"/>
              </a:spcBef>
              <a:buFont typeface="Arial" pitchFamily="34" charset="0"/>
              <a:buChar char="–"/>
              <a:defRPr/>
            </a:pPr>
            <a:endParaRPr lang="zh-CN" altLang="en-US" sz="2800" dirty="0" smtClean="0"/>
          </a:p>
          <a:p>
            <a:pPr marL="742931" lvl="1" indent="-285743" defTabSz="914378">
              <a:spcBef>
                <a:spcPct val="20000"/>
              </a:spcBef>
              <a:buFont typeface="Arial" pitchFamily="34" charset="0"/>
              <a:buChar char="–"/>
              <a:defRPr/>
            </a:pPr>
            <a:endParaRPr lang="zh-CN" altLang="en-US" sz="2800" b="1" dirty="0"/>
          </a:p>
        </p:txBody>
      </p:sp>
      <p:grpSp>
        <p:nvGrpSpPr>
          <p:cNvPr id="4" name="组合 24"/>
          <p:cNvGrpSpPr/>
          <p:nvPr/>
        </p:nvGrpSpPr>
        <p:grpSpPr>
          <a:xfrm>
            <a:off x="3095626" y="704850"/>
            <a:ext cx="7458074" cy="4171950"/>
            <a:chOff x="4279901" y="1295400"/>
            <a:chExt cx="9944099" cy="5562600"/>
          </a:xfrm>
        </p:grpSpPr>
        <p:pic>
          <p:nvPicPr>
            <p:cNvPr id="17" name="Picture 2"/>
            <p:cNvPicPr>
              <a:picLocks noChangeAspect="1" noChangeArrowheads="1"/>
            </p:cNvPicPr>
            <p:nvPr/>
          </p:nvPicPr>
          <p:blipFill>
            <a:blip r:embed="rId3" cstate="print"/>
            <a:srcRect/>
            <a:stretch>
              <a:fillRect/>
            </a:stretch>
          </p:blipFill>
          <p:spPr bwMode="auto">
            <a:xfrm>
              <a:off x="4279901" y="2171224"/>
              <a:ext cx="8729663" cy="4686776"/>
            </a:xfrm>
            <a:prstGeom prst="rect">
              <a:avLst/>
            </a:prstGeom>
            <a:noFill/>
            <a:ln w="9525">
              <a:noFill/>
              <a:miter lim="800000"/>
              <a:headEnd/>
              <a:tailEnd/>
            </a:ln>
          </p:spPr>
        </p:pic>
        <p:pic>
          <p:nvPicPr>
            <p:cNvPr id="20" name="Picture 3"/>
            <p:cNvPicPr>
              <a:picLocks noChangeAspect="1" noChangeArrowheads="1"/>
            </p:cNvPicPr>
            <p:nvPr/>
          </p:nvPicPr>
          <p:blipFill>
            <a:blip r:embed="rId4" cstate="print"/>
            <a:srcRect/>
            <a:stretch>
              <a:fillRect/>
            </a:stretch>
          </p:blipFill>
          <p:spPr bwMode="auto">
            <a:xfrm>
              <a:off x="8636718" y="1295400"/>
              <a:ext cx="5587282" cy="3429000"/>
            </a:xfrm>
            <a:prstGeom prst="rect">
              <a:avLst/>
            </a:prstGeom>
            <a:noFill/>
            <a:ln w="9525">
              <a:noFill/>
              <a:miter lim="800000"/>
              <a:headEnd/>
              <a:tailEnd/>
            </a:ln>
          </p:spPr>
        </p:pic>
        <p:cxnSp>
          <p:nvCxnSpPr>
            <p:cNvPr id="21" name="直接箭头连接符 20"/>
            <p:cNvCxnSpPr/>
            <p:nvPr/>
          </p:nvCxnSpPr>
          <p:spPr>
            <a:xfrm flipV="1">
              <a:off x="7708901" y="3390900"/>
              <a:ext cx="1931117" cy="105410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9"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平台：数据结构与算法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920042"/>
            <a:ext cx="7886700" cy="3263504"/>
          </a:xfrm>
        </p:spPr>
        <p:txBody>
          <a:bodyPr/>
          <a:lstStyle/>
          <a:p>
            <a:r>
              <a:rPr lang="zh-CN" altLang="en-US" b="1" dirty="0" smtClean="0">
                <a:latin typeface="微软雅黑" pitchFamily="34" charset="-122"/>
                <a:ea typeface="微软雅黑" pitchFamily="34" charset="-122"/>
              </a:rPr>
              <a:t>程序评判：</a:t>
            </a:r>
            <a:r>
              <a:rPr lang="zh-CN" altLang="en-US" dirty="0" smtClean="0">
                <a:latin typeface="微软雅黑" pitchFamily="34" charset="-122"/>
                <a:ea typeface="微软雅黑" pitchFamily="34" charset="-122"/>
              </a:rPr>
              <a:t>支持输入与输出任意组合！</a:t>
            </a:r>
            <a:endParaRPr lang="en-US" altLang="zh-CN"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灵活的出题方式，让编程题也直接支持数据结构与算法知识点考核</a:t>
            </a:r>
            <a:endParaRPr lang="en-US" altLang="zh-CN" dirty="0" smtClean="0">
              <a:latin typeface="微软雅黑" pitchFamily="34" charset="-122"/>
              <a:ea typeface="微软雅黑" pitchFamily="34" charset="-122"/>
            </a:endParaRPr>
          </a:p>
          <a:p>
            <a:pPr lvl="1"/>
            <a:endParaRPr lang="en-US" altLang="zh-CN" dirty="0" smtClean="0"/>
          </a:p>
          <a:p>
            <a:pPr lvl="1">
              <a:buNone/>
            </a:pPr>
            <a:endParaRPr lang="zh-CN" altLang="en-US" dirty="0"/>
          </a:p>
        </p:txBody>
      </p:sp>
      <p:pic>
        <p:nvPicPr>
          <p:cNvPr id="6" name="Picture 2"/>
          <p:cNvPicPr>
            <a:picLocks noChangeAspect="1" noChangeArrowheads="1"/>
          </p:cNvPicPr>
          <p:nvPr/>
        </p:nvPicPr>
        <p:blipFill>
          <a:blip r:embed="rId3" cstate="print"/>
          <a:srcRect/>
          <a:stretch>
            <a:fillRect/>
          </a:stretch>
        </p:blipFill>
        <p:spPr bwMode="auto">
          <a:xfrm>
            <a:off x="5456425" y="1685925"/>
            <a:ext cx="3594707" cy="281463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0" y="1682278"/>
            <a:ext cx="3336131" cy="2768279"/>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2210992" y="1702391"/>
            <a:ext cx="2718197" cy="3830444"/>
          </a:xfrm>
          <a:prstGeom prst="rect">
            <a:avLst/>
          </a:prstGeom>
          <a:noFill/>
          <a:ln w="9525">
            <a:noFill/>
            <a:miter lim="800000"/>
            <a:headEnd/>
            <a:tailEnd/>
          </a:ln>
        </p:spPr>
      </p:pic>
      <p:sp>
        <p:nvSpPr>
          <p:cNvPr id="15" name="圆角矩形 14"/>
          <p:cNvSpPr/>
          <p:nvPr/>
        </p:nvSpPr>
        <p:spPr>
          <a:xfrm>
            <a:off x="185472" y="2543212"/>
            <a:ext cx="1793348" cy="22195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17" name="圆角矩形 16"/>
          <p:cNvSpPr/>
          <p:nvPr/>
        </p:nvSpPr>
        <p:spPr>
          <a:xfrm>
            <a:off x="1100138" y="3757649"/>
            <a:ext cx="821532" cy="22195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cxnSp>
        <p:nvCxnSpPr>
          <p:cNvPr id="19" name="直接箭头连接符 18"/>
          <p:cNvCxnSpPr>
            <a:stCxn id="15" idx="3"/>
          </p:cNvCxnSpPr>
          <p:nvPr/>
        </p:nvCxnSpPr>
        <p:spPr>
          <a:xfrm flipV="1">
            <a:off x="1978820" y="1828800"/>
            <a:ext cx="242887" cy="825389"/>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stCxn id="17" idx="3"/>
          </p:cNvCxnSpPr>
          <p:nvPr/>
        </p:nvCxnSpPr>
        <p:spPr>
          <a:xfrm flipV="1">
            <a:off x="1921670" y="3864769"/>
            <a:ext cx="328612" cy="385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4957763" y="3328988"/>
            <a:ext cx="450056" cy="1"/>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5209753" y="4589506"/>
            <a:ext cx="3934247" cy="553994"/>
          </a:xfrm>
          <a:prstGeom prst="rect">
            <a:avLst/>
          </a:prstGeom>
        </p:spPr>
        <p:txBody>
          <a:bodyPr wrap="square" lIns="91436" tIns="45718" rIns="91436" bIns="45718">
            <a:spAutoFit/>
          </a:bodyPr>
          <a:lstStyle/>
          <a:p>
            <a:pPr algn="just" defTabSz="914355"/>
            <a:r>
              <a:rPr lang="zh-CN" altLang="en-US" sz="1500" dirty="0" smtClean="0">
                <a:solidFill>
                  <a:prstClr val="black"/>
                </a:solidFill>
                <a:latin typeface="微软雅黑" pitchFamily="34" charset="-122"/>
                <a:ea typeface="微软雅黑" pitchFamily="34" charset="-122"/>
              </a:rPr>
              <a:t>利用编程题考核</a:t>
            </a:r>
            <a:r>
              <a:rPr lang="zh-CN" altLang="en-US" sz="1500" b="1" dirty="0" smtClean="0">
                <a:solidFill>
                  <a:prstClr val="black"/>
                </a:solidFill>
                <a:latin typeface="微软雅黑" pitchFamily="34" charset="-122"/>
                <a:ea typeface="微软雅黑" pitchFamily="34" charset="-122"/>
              </a:rPr>
              <a:t>算法与数据结构</a:t>
            </a:r>
            <a:r>
              <a:rPr lang="zh-CN" altLang="en-US" sz="1500" dirty="0" smtClean="0">
                <a:solidFill>
                  <a:prstClr val="black"/>
                </a:solidFill>
                <a:latin typeface="微软雅黑" pitchFamily="34" charset="-122"/>
                <a:ea typeface="微软雅黑" pitchFamily="34" charset="-122"/>
              </a:rPr>
              <a:t>知识点的示例（非常秒的出题思路，来自晏海华老师）</a:t>
            </a:r>
            <a:endParaRPr lang="en-US" altLang="zh-CN" sz="1500" dirty="0" smtClean="0">
              <a:solidFill>
                <a:prstClr val="black"/>
              </a:solidFill>
              <a:latin typeface="微软雅黑" pitchFamily="34" charset="-122"/>
              <a:ea typeface="微软雅黑" pitchFamily="34" charset="-122"/>
            </a:endParaRPr>
          </a:p>
        </p:txBody>
      </p:sp>
      <p:sp>
        <p:nvSpPr>
          <p:cNvPr id="14"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平台：数据结构与算法</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920042"/>
            <a:ext cx="7886700" cy="3263504"/>
          </a:xfrm>
        </p:spPr>
        <p:txBody>
          <a:bodyPr/>
          <a:lstStyle/>
          <a:p>
            <a:r>
              <a:rPr lang="zh-CN" altLang="en-US" b="1" dirty="0" smtClean="0">
                <a:latin typeface="微软雅黑" pitchFamily="34" charset="-122"/>
                <a:ea typeface="微软雅黑" pitchFamily="34" charset="-122"/>
              </a:rPr>
              <a:t>程序评判：</a:t>
            </a:r>
            <a:r>
              <a:rPr lang="zh-CN" altLang="en-US" dirty="0" smtClean="0">
                <a:latin typeface="微软雅黑" pitchFamily="34" charset="-122"/>
                <a:ea typeface="微软雅黑" pitchFamily="34" charset="-122"/>
              </a:rPr>
              <a:t>性能剖析！</a:t>
            </a:r>
            <a:endParaRPr lang="en-US" altLang="zh-CN" dirty="0" smtClean="0">
              <a:latin typeface="微软雅黑" pitchFamily="34" charset="-122"/>
              <a:ea typeface="微软雅黑" pitchFamily="34" charset="-122"/>
            </a:endParaRPr>
          </a:p>
          <a:p>
            <a:pPr lvl="1">
              <a:buNone/>
            </a:pPr>
            <a:endParaRPr lang="zh-CN" altLang="en-US" dirty="0"/>
          </a:p>
        </p:txBody>
      </p:sp>
      <p:sp>
        <p:nvSpPr>
          <p:cNvPr id="14"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平台：数据结构与算法</a:t>
            </a:r>
          </a:p>
        </p:txBody>
      </p:sp>
      <p:pic>
        <p:nvPicPr>
          <p:cNvPr id="3075" name="Picture 3"/>
          <p:cNvPicPr>
            <a:picLocks noChangeAspect="1" noChangeArrowheads="1"/>
          </p:cNvPicPr>
          <p:nvPr/>
        </p:nvPicPr>
        <p:blipFill>
          <a:blip r:embed="rId3" cstate="print"/>
          <a:srcRect/>
          <a:stretch>
            <a:fillRect/>
          </a:stretch>
        </p:blipFill>
        <p:spPr bwMode="auto">
          <a:xfrm>
            <a:off x="4498536" y="751117"/>
            <a:ext cx="3789045" cy="4296728"/>
          </a:xfrm>
          <a:prstGeom prst="rect">
            <a:avLst/>
          </a:prstGeom>
          <a:noFill/>
          <a:ln w="9525">
            <a:noFill/>
            <a:miter lim="800000"/>
            <a:headEnd/>
            <a:tailEnd/>
          </a:ln>
        </p:spPr>
      </p:pic>
      <p:sp>
        <p:nvSpPr>
          <p:cNvPr id="16" name="矩形 15"/>
          <p:cNvSpPr/>
          <p:nvPr/>
        </p:nvSpPr>
        <p:spPr>
          <a:xfrm>
            <a:off x="405377" y="2176781"/>
            <a:ext cx="2835845" cy="707886"/>
          </a:xfrm>
          <a:prstGeom prst="rect">
            <a:avLst/>
          </a:prstGeom>
        </p:spPr>
        <p:txBody>
          <a:bodyPr wrap="square">
            <a:spAutoFit/>
          </a:bodyPr>
          <a:lstStyle/>
          <a:p>
            <a:pPr lvl="1"/>
            <a:r>
              <a:rPr lang="zh-CN" altLang="en-US" sz="2000" dirty="0" smtClean="0">
                <a:latin typeface="微软雅黑" pitchFamily="34" charset="-122"/>
                <a:ea typeface="微软雅黑" pitchFamily="34" charset="-122"/>
              </a:rPr>
              <a:t>度量每行代码的实际执行次数</a:t>
            </a:r>
            <a:endParaRPr lang="en-US" altLang="zh-CN" sz="20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381250" y="1628775"/>
            <a:ext cx="6315075" cy="3248025"/>
          </a:xfrm>
          <a:prstGeom prst="rect">
            <a:avLst/>
          </a:prstGeom>
          <a:noFill/>
          <a:ln w="9525">
            <a:noFill/>
            <a:miter lim="800000"/>
            <a:headEnd/>
            <a:tailEnd/>
          </a:ln>
        </p:spPr>
      </p:pic>
      <p:sp>
        <p:nvSpPr>
          <p:cNvPr id="6" name="标题 1"/>
          <p:cNvSpPr txBox="1">
            <a:spLocks/>
          </p:cNvSpPr>
          <p:nvPr/>
        </p:nvSpPr>
        <p:spPr bwMode="auto">
          <a:xfrm>
            <a:off x="6858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zh-CN" altLang="en-US" sz="2700" b="1" dirty="0" smtClean="0">
                <a:latin typeface="微软雅黑" pitchFamily="34" charset="-122"/>
                <a:ea typeface="微软雅黑" pitchFamily="34" charset="-122"/>
                <a:cs typeface="Calibri" pitchFamily="34" charset="0"/>
                <a:sym typeface="Calibri" pitchFamily="34" charset="0"/>
              </a:rPr>
              <a:t>虚实结合的在线实验环境</a:t>
            </a:r>
          </a:p>
        </p:txBody>
      </p:sp>
      <p:sp>
        <p:nvSpPr>
          <p:cNvPr id="7" name="矩形 6"/>
          <p:cNvSpPr/>
          <p:nvPr/>
        </p:nvSpPr>
        <p:spPr>
          <a:xfrm>
            <a:off x="2032743" y="1004501"/>
            <a:ext cx="4770778" cy="276999"/>
          </a:xfrm>
          <a:prstGeom prst="rect">
            <a:avLst/>
          </a:prstGeom>
        </p:spPr>
        <p:txBody>
          <a:bodyPr wrap="none" lIns="68580" tIns="34290" rIns="68580" bIns="34290">
            <a:spAutoFit/>
          </a:bodyPr>
          <a:lstStyle/>
          <a:p>
            <a:r>
              <a:rPr lang="en-US" altLang="zh-CN" b="1" dirty="0" smtClean="0">
                <a:latin typeface="微软雅黑" pitchFamily="34" charset="-122"/>
                <a:ea typeface="微软雅黑" pitchFamily="34" charset="-122"/>
              </a:rPr>
              <a:t>B/S</a:t>
            </a:r>
            <a:r>
              <a:rPr lang="zh-CN" altLang="en-US" dirty="0" smtClean="0">
                <a:latin typeface="微软雅黑" pitchFamily="34" charset="-122"/>
                <a:ea typeface="微软雅黑" pitchFamily="34" charset="-122"/>
              </a:rPr>
              <a:t>架构，真正的</a:t>
            </a:r>
            <a:r>
              <a:rPr lang="zh-CN" altLang="zh-CN" dirty="0" smtClean="0">
                <a:latin typeface="微软雅黑" pitchFamily="34" charset="-122"/>
                <a:ea typeface="微软雅黑" pitchFamily="34" charset="-122"/>
              </a:rPr>
              <a:t>“任何人、任何时间、任何地点”</a:t>
            </a:r>
            <a:r>
              <a:rPr lang="zh-CN" altLang="en-US" dirty="0" smtClean="0">
                <a:latin typeface="微软雅黑" pitchFamily="34" charset="-122"/>
                <a:ea typeface="微软雅黑" pitchFamily="34" charset="-122"/>
              </a:rPr>
              <a:t>开展实验</a:t>
            </a:r>
            <a:endParaRPr lang="zh-CN" altLang="en-US" dirty="0"/>
          </a:p>
        </p:txBody>
      </p:sp>
      <p:sp>
        <p:nvSpPr>
          <p:cNvPr id="8" name="TextBox 7"/>
          <p:cNvSpPr txBox="1"/>
          <p:nvPr/>
        </p:nvSpPr>
        <p:spPr>
          <a:xfrm>
            <a:off x="0" y="1819276"/>
            <a:ext cx="2266950" cy="380999"/>
          </a:xfrm>
          <a:prstGeom prst="rect">
            <a:avLst/>
          </a:prstGeom>
          <a:solidFill>
            <a:srgbClr val="C00000"/>
          </a:solidFill>
          <a:ln>
            <a:solidFill>
              <a:srgbClr val="C00000"/>
            </a:solidFill>
          </a:ln>
        </p:spPr>
        <p:txBody>
          <a:bodyPr wrap="square" lIns="68580" tIns="34290" rIns="68580" bIns="34290" rtlCol="0" anchor="ctr">
            <a:noAutofit/>
          </a:bodyPr>
          <a:lstStyle/>
          <a:p>
            <a:pPr algn="r"/>
            <a:r>
              <a:rPr lang="zh-CN" altLang="en-US" dirty="0" smtClean="0">
                <a:solidFill>
                  <a:schemeClr val="bg1"/>
                </a:solidFill>
                <a:latin typeface="微软雅黑" pitchFamily="34" charset="-122"/>
                <a:ea typeface="微软雅黑" pitchFamily="34" charset="-122"/>
              </a:rPr>
              <a:t>在线撰写实验报告</a:t>
            </a:r>
            <a:endParaRPr lang="zh-CN" altLang="en-US" dirty="0">
              <a:solidFill>
                <a:schemeClr val="bg1"/>
              </a:solidFill>
              <a:latin typeface="微软雅黑" pitchFamily="34" charset="-122"/>
              <a:ea typeface="微软雅黑" pitchFamily="34" charset="-122"/>
            </a:endParaRPr>
          </a:p>
        </p:txBody>
      </p:sp>
      <p:sp>
        <p:nvSpPr>
          <p:cNvPr id="9" name="TextBox 8"/>
          <p:cNvSpPr txBox="1"/>
          <p:nvPr/>
        </p:nvSpPr>
        <p:spPr>
          <a:xfrm>
            <a:off x="0" y="2600327"/>
            <a:ext cx="2238375" cy="380700"/>
          </a:xfrm>
          <a:prstGeom prst="rect">
            <a:avLst/>
          </a:prstGeom>
          <a:solidFill>
            <a:srgbClr val="C00000"/>
          </a:solidFill>
          <a:ln>
            <a:solidFill>
              <a:srgbClr val="C00000"/>
            </a:solidFill>
          </a:ln>
        </p:spPr>
        <p:txBody>
          <a:bodyPr wrap="square" lIns="68580" tIns="34290" rIns="68580" bIns="34290" rtlCol="0" anchor="ctr">
            <a:noAutofit/>
          </a:bodyPr>
          <a:lstStyle/>
          <a:p>
            <a:pPr algn="r"/>
            <a:r>
              <a:rPr lang="zh-CN" altLang="en-US" dirty="0" smtClean="0">
                <a:solidFill>
                  <a:schemeClr val="bg1"/>
                </a:solidFill>
                <a:latin typeface="微软雅黑" pitchFamily="34" charset="-122"/>
                <a:ea typeface="微软雅黑" pitchFamily="34" charset="-122"/>
              </a:rPr>
              <a:t>在线实验指导书</a:t>
            </a:r>
            <a:endParaRPr lang="zh-CN" altLang="en-US" dirty="0">
              <a:solidFill>
                <a:schemeClr val="bg1"/>
              </a:solidFill>
              <a:latin typeface="微软雅黑" pitchFamily="34" charset="-122"/>
              <a:ea typeface="微软雅黑" pitchFamily="34" charset="-122"/>
            </a:endParaRPr>
          </a:p>
        </p:txBody>
      </p:sp>
      <p:sp>
        <p:nvSpPr>
          <p:cNvPr id="10" name="TextBox 9"/>
          <p:cNvSpPr txBox="1"/>
          <p:nvPr/>
        </p:nvSpPr>
        <p:spPr>
          <a:xfrm>
            <a:off x="0" y="3352800"/>
            <a:ext cx="2238375" cy="342900"/>
          </a:xfrm>
          <a:prstGeom prst="rect">
            <a:avLst/>
          </a:prstGeom>
          <a:solidFill>
            <a:srgbClr val="C00000"/>
          </a:solidFill>
          <a:ln>
            <a:solidFill>
              <a:srgbClr val="C00000"/>
            </a:solidFill>
          </a:ln>
        </p:spPr>
        <p:txBody>
          <a:bodyPr wrap="square" lIns="68580" tIns="34290" rIns="68580" bIns="34290" rtlCol="0" anchor="ctr">
            <a:noAutofit/>
          </a:bodyPr>
          <a:lstStyle/>
          <a:p>
            <a:pPr algn="r"/>
            <a:r>
              <a:rPr lang="zh-CN" altLang="en-US" dirty="0" smtClean="0">
                <a:solidFill>
                  <a:schemeClr val="bg1"/>
                </a:solidFill>
                <a:latin typeface="微软雅黑" pitchFamily="34" charset="-122"/>
                <a:ea typeface="微软雅黑" pitchFamily="34" charset="-122"/>
              </a:rPr>
              <a:t>一键生成标准化的实验环境</a:t>
            </a:r>
            <a:endParaRPr lang="zh-CN" altLang="en-US" dirty="0">
              <a:solidFill>
                <a:schemeClr val="bg1"/>
              </a:solidFill>
              <a:latin typeface="微软雅黑" pitchFamily="34" charset="-122"/>
              <a:ea typeface="微软雅黑" pitchFamily="34" charset="-122"/>
            </a:endParaRPr>
          </a:p>
        </p:txBody>
      </p:sp>
      <p:sp>
        <p:nvSpPr>
          <p:cNvPr id="11" name="TextBox 10"/>
          <p:cNvSpPr txBox="1"/>
          <p:nvPr/>
        </p:nvSpPr>
        <p:spPr>
          <a:xfrm>
            <a:off x="0" y="4095752"/>
            <a:ext cx="2238375" cy="380700"/>
          </a:xfrm>
          <a:prstGeom prst="rect">
            <a:avLst/>
          </a:prstGeom>
          <a:solidFill>
            <a:srgbClr val="C00000"/>
          </a:solidFill>
          <a:ln>
            <a:solidFill>
              <a:srgbClr val="C00000"/>
            </a:solidFill>
          </a:ln>
        </p:spPr>
        <p:txBody>
          <a:bodyPr wrap="square" lIns="68580" tIns="34290" rIns="68580" bIns="34290" rtlCol="0" anchor="ctr">
            <a:noAutofit/>
          </a:bodyPr>
          <a:lstStyle/>
          <a:p>
            <a:pPr algn="r"/>
            <a:r>
              <a:rPr lang="zh-CN" altLang="en-US" dirty="0" smtClean="0">
                <a:solidFill>
                  <a:schemeClr val="bg1"/>
                </a:solidFill>
                <a:latin typeface="微软雅黑" pitchFamily="34" charset="-122"/>
                <a:ea typeface="微软雅黑" pitchFamily="34" charset="-122"/>
              </a:rPr>
              <a:t>实验</a:t>
            </a:r>
            <a:r>
              <a:rPr lang="zh-CN" altLang="zh-CN" dirty="0" smtClean="0">
                <a:solidFill>
                  <a:schemeClr val="bg1"/>
                </a:solidFill>
                <a:latin typeface="微软雅黑" pitchFamily="34" charset="-122"/>
                <a:ea typeface="微软雅黑" pitchFamily="34" charset="-122"/>
              </a:rPr>
              <a:t>全过程数据</a:t>
            </a:r>
            <a:r>
              <a:rPr lang="zh-CN" altLang="en-US" dirty="0" smtClean="0">
                <a:solidFill>
                  <a:schemeClr val="bg1"/>
                </a:solidFill>
                <a:latin typeface="微软雅黑" pitchFamily="34" charset="-122"/>
                <a:ea typeface="微软雅黑" pitchFamily="34" charset="-122"/>
              </a:rPr>
              <a:t>分析</a:t>
            </a:r>
            <a:endParaRPr lang="zh-CN" altLang="en-US"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57038"/>
            <a:ext cx="8229600" cy="3394472"/>
          </a:xfrm>
        </p:spPr>
        <p:txBody>
          <a:bodyPr/>
          <a:lstStyle/>
          <a:p>
            <a:r>
              <a:rPr lang="zh-CN" altLang="en-US" b="1" dirty="0" smtClean="0">
                <a:latin typeface="微软雅黑" pitchFamily="34" charset="-122"/>
                <a:ea typeface="微软雅黑" pitchFamily="34" charset="-122"/>
              </a:rPr>
              <a:t>大数据性能评测：</a:t>
            </a:r>
            <a:r>
              <a:rPr lang="zh-CN" altLang="en-US" dirty="0" smtClean="0">
                <a:latin typeface="微软雅黑" pitchFamily="34" charset="-122"/>
                <a:ea typeface="微软雅黑" pitchFamily="34" charset="-122"/>
              </a:rPr>
              <a:t>性能参与评分</a:t>
            </a:r>
            <a:endParaRPr lang="zh-CN" altLang="en-US" dirty="0">
              <a:latin typeface="微软雅黑" pitchFamily="34" charset="-122"/>
              <a:ea typeface="微软雅黑" pitchFamily="34" charset="-122"/>
            </a:endParaRPr>
          </a:p>
        </p:txBody>
      </p:sp>
      <p:pic>
        <p:nvPicPr>
          <p:cNvPr id="1027" name="Picture 3"/>
          <p:cNvPicPr>
            <a:picLocks noChangeAspect="1" noChangeArrowheads="1"/>
          </p:cNvPicPr>
          <p:nvPr/>
        </p:nvPicPr>
        <p:blipFill>
          <a:blip r:embed="rId3" cstate="print"/>
          <a:srcRect/>
          <a:stretch>
            <a:fillRect/>
          </a:stretch>
        </p:blipFill>
        <p:spPr bwMode="auto">
          <a:xfrm>
            <a:off x="190003" y="1695975"/>
            <a:ext cx="6223557" cy="3321867"/>
          </a:xfrm>
          <a:prstGeom prst="rect">
            <a:avLst/>
          </a:prstGeom>
          <a:noFill/>
          <a:ln w="9525">
            <a:noFill/>
            <a:miter lim="800000"/>
            <a:headEnd/>
            <a:tailEnd/>
          </a:ln>
          <a:effectLst/>
        </p:spPr>
      </p:pic>
      <p:grpSp>
        <p:nvGrpSpPr>
          <p:cNvPr id="4" name="组合 6"/>
          <p:cNvGrpSpPr/>
          <p:nvPr/>
        </p:nvGrpSpPr>
        <p:grpSpPr>
          <a:xfrm>
            <a:off x="2099996" y="4267197"/>
            <a:ext cx="4291280" cy="276999"/>
            <a:chOff x="4989689" y="3838256"/>
            <a:chExt cx="6528181" cy="436746"/>
          </a:xfrm>
        </p:grpSpPr>
        <p:sp>
          <p:nvSpPr>
            <p:cNvPr id="8" name="圆角矩形 7"/>
            <p:cNvSpPr/>
            <p:nvPr/>
          </p:nvSpPr>
          <p:spPr>
            <a:xfrm>
              <a:off x="4989689" y="3849529"/>
              <a:ext cx="6479822" cy="39422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9" name="TextBox 8"/>
            <p:cNvSpPr txBox="1"/>
            <p:nvPr/>
          </p:nvSpPr>
          <p:spPr>
            <a:xfrm>
              <a:off x="8531437" y="3838256"/>
              <a:ext cx="2986433" cy="436746"/>
            </a:xfrm>
            <a:prstGeom prst="rect">
              <a:avLst/>
            </a:prstGeom>
            <a:solidFill>
              <a:srgbClr val="C00000"/>
            </a:solidFill>
            <a:ln>
              <a:solidFill>
                <a:srgbClr val="C00000"/>
              </a:solidFill>
            </a:ln>
          </p:spPr>
          <p:txBody>
            <a:bodyPr wrap="square" rtlCol="0">
              <a:spAutoFit/>
            </a:bodyPr>
            <a:lstStyle/>
            <a:p>
              <a:r>
                <a:rPr lang="zh-CN" altLang="en-US" sz="1200" dirty="0" smtClean="0">
                  <a:solidFill>
                    <a:schemeClr val="bg1"/>
                  </a:solidFill>
                  <a:latin typeface="微软雅黑" pitchFamily="34" charset="-122"/>
                  <a:ea typeface="微软雅黑" pitchFamily="34" charset="-122"/>
                </a:rPr>
                <a:t>程序性能参与评分</a:t>
              </a:r>
              <a:endParaRPr lang="zh-CN" altLang="en-US" sz="1200" dirty="0">
                <a:solidFill>
                  <a:schemeClr val="bg1"/>
                </a:solidFill>
                <a:latin typeface="微软雅黑" pitchFamily="34" charset="-122"/>
                <a:ea typeface="微软雅黑" pitchFamily="34" charset="-122"/>
              </a:endParaRPr>
            </a:p>
          </p:txBody>
        </p:sp>
      </p:grpSp>
      <p:sp>
        <p:nvSpPr>
          <p:cNvPr id="11" name="矩形 10"/>
          <p:cNvSpPr/>
          <p:nvPr/>
        </p:nvSpPr>
        <p:spPr>
          <a:xfrm>
            <a:off x="6545635" y="1902806"/>
            <a:ext cx="2219747" cy="646327"/>
          </a:xfrm>
          <a:prstGeom prst="rect">
            <a:avLst/>
          </a:prstGeom>
        </p:spPr>
        <p:txBody>
          <a:bodyPr wrap="square" lIns="91436" tIns="45718" rIns="91436" bIns="45718">
            <a:spAutoFit/>
          </a:bodyPr>
          <a:lstStyle/>
          <a:p>
            <a:pPr algn="just" defTabSz="914355"/>
            <a:r>
              <a:rPr lang="zh-CN" altLang="en-US" sz="1800" dirty="0" smtClean="0">
                <a:solidFill>
                  <a:prstClr val="black"/>
                </a:solidFill>
                <a:latin typeface="微软雅黑" pitchFamily="34" charset="-122"/>
                <a:ea typeface="微软雅黑" pitchFamily="34" charset="-122"/>
              </a:rPr>
              <a:t>“</a:t>
            </a:r>
            <a:r>
              <a:rPr lang="zh-CN" altLang="en-US" sz="1800" b="1" dirty="0" smtClean="0">
                <a:solidFill>
                  <a:prstClr val="black"/>
                </a:solidFill>
                <a:latin typeface="微软雅黑" pitchFamily="34" charset="-122"/>
                <a:ea typeface="微软雅黑" pitchFamily="34" charset="-122"/>
              </a:rPr>
              <a:t>性能</a:t>
            </a:r>
            <a:r>
              <a:rPr lang="zh-CN" altLang="en-US" sz="1800" dirty="0" smtClean="0">
                <a:solidFill>
                  <a:prstClr val="black"/>
                </a:solidFill>
                <a:latin typeface="微软雅黑" pitchFamily="34" charset="-122"/>
                <a:ea typeface="微软雅黑" pitchFamily="34" charset="-122"/>
              </a:rPr>
              <a:t>” 在</a:t>
            </a:r>
            <a:r>
              <a:rPr lang="zh-CN" altLang="en-US" sz="1800" b="1" dirty="0" smtClean="0">
                <a:solidFill>
                  <a:prstClr val="black"/>
                </a:solidFill>
                <a:latin typeface="微软雅黑" pitchFamily="34" charset="-122"/>
                <a:ea typeface="微软雅黑" pitchFamily="34" charset="-122"/>
              </a:rPr>
              <a:t>大数据</a:t>
            </a:r>
            <a:r>
              <a:rPr lang="zh-CN" altLang="en-US" sz="1800" dirty="0" smtClean="0">
                <a:solidFill>
                  <a:prstClr val="black"/>
                </a:solidFill>
                <a:latin typeface="微软雅黑" pitchFamily="34" charset="-122"/>
                <a:ea typeface="微软雅黑" pitchFamily="34" charset="-122"/>
              </a:rPr>
              <a:t>下才有区分度！</a:t>
            </a:r>
            <a:endParaRPr lang="en-US" altLang="zh-CN" sz="1800" dirty="0" smtClean="0">
              <a:solidFill>
                <a:prstClr val="black"/>
              </a:solidFill>
              <a:latin typeface="微软雅黑" pitchFamily="34" charset="-122"/>
              <a:ea typeface="微软雅黑" pitchFamily="34" charset="-122"/>
            </a:endParaRPr>
          </a:p>
        </p:txBody>
      </p:sp>
      <p:sp>
        <p:nvSpPr>
          <p:cNvPr id="12" name="矩形 11"/>
          <p:cNvSpPr/>
          <p:nvPr/>
        </p:nvSpPr>
        <p:spPr>
          <a:xfrm>
            <a:off x="6443662" y="2788631"/>
            <a:ext cx="2700338" cy="1938988"/>
          </a:xfrm>
          <a:prstGeom prst="rect">
            <a:avLst/>
          </a:prstGeom>
        </p:spPr>
        <p:txBody>
          <a:bodyPr wrap="square" lIns="91436" tIns="45718" rIns="91436" bIns="45718">
            <a:spAutoFit/>
          </a:bodyPr>
          <a:lstStyle/>
          <a:p>
            <a:pPr algn="just" defTabSz="914355"/>
            <a:r>
              <a:rPr lang="zh-CN" altLang="en-US" sz="1800" b="1" dirty="0" smtClean="0">
                <a:solidFill>
                  <a:prstClr val="black"/>
                </a:solidFill>
                <a:latin typeface="微软雅黑" pitchFamily="34" charset="-122"/>
                <a:ea typeface="微软雅黑" pitchFamily="34" charset="-122"/>
              </a:rPr>
              <a:t>适用课程：</a:t>
            </a:r>
            <a:endParaRPr lang="en-US" altLang="zh-CN" sz="1800" b="1" dirty="0" smtClean="0">
              <a:solidFill>
                <a:prstClr val="black"/>
              </a:solidFill>
              <a:latin typeface="微软雅黑" pitchFamily="34" charset="-122"/>
              <a:ea typeface="微软雅黑" pitchFamily="34" charset="-122"/>
            </a:endParaRPr>
          </a:p>
          <a:p>
            <a:pPr algn="just" defTabSz="914355"/>
            <a:r>
              <a:rPr lang="zh-CN" altLang="en-US" sz="1800" dirty="0" smtClean="0">
                <a:solidFill>
                  <a:prstClr val="black"/>
                </a:solidFill>
                <a:latin typeface="微软雅黑" pitchFamily="34" charset="-122"/>
                <a:ea typeface="微软雅黑" pitchFamily="34" charset="-122"/>
              </a:rPr>
              <a:t>算法与数据结构</a:t>
            </a:r>
            <a:endParaRPr lang="en-US" altLang="zh-CN" sz="1800" dirty="0" smtClean="0">
              <a:solidFill>
                <a:prstClr val="black"/>
              </a:solidFill>
              <a:latin typeface="微软雅黑" pitchFamily="34" charset="-122"/>
              <a:ea typeface="微软雅黑" pitchFamily="34" charset="-122"/>
            </a:endParaRPr>
          </a:p>
          <a:p>
            <a:pPr algn="just" defTabSz="914355"/>
            <a:r>
              <a:rPr lang="zh-CN" altLang="en-US" sz="1100" dirty="0" smtClean="0">
                <a:latin typeface="微软雅黑" pitchFamily="34" charset="-122"/>
                <a:ea typeface="微软雅黑" pitchFamily="34" charset="-122"/>
              </a:rPr>
              <a:t>体验算法魅力，理解理论与实践的相互作用（</a:t>
            </a:r>
            <a:r>
              <a:rPr lang="en-US" altLang="zh-CN" sz="1100" dirty="0" smtClean="0"/>
              <a:t> ACM/IEEE</a:t>
            </a:r>
            <a:r>
              <a:rPr lang="en-US" altLang="zh-CN" sz="1100" dirty="0" smtClean="0">
                <a:latin typeface="微软雅黑" pitchFamily="34" charset="-122"/>
                <a:ea typeface="微软雅黑" pitchFamily="34" charset="-122"/>
              </a:rPr>
              <a:t> CS2013</a:t>
            </a:r>
            <a:r>
              <a:rPr lang="zh-CN" altLang="en-US" sz="1100" dirty="0" smtClean="0">
                <a:latin typeface="微软雅黑" pitchFamily="34" charset="-122"/>
                <a:ea typeface="微软雅黑" pitchFamily="34" charset="-122"/>
              </a:rPr>
              <a:t>）</a:t>
            </a:r>
            <a:endParaRPr lang="en-US" altLang="zh-CN" sz="1100" dirty="0" smtClean="0">
              <a:latin typeface="微软雅黑" pitchFamily="34" charset="-122"/>
              <a:ea typeface="微软雅黑" pitchFamily="34" charset="-122"/>
            </a:endParaRPr>
          </a:p>
          <a:p>
            <a:pPr algn="just" defTabSz="914355"/>
            <a:endParaRPr lang="en-US" altLang="zh-CN" sz="1100" dirty="0" smtClean="0">
              <a:latin typeface="微软雅黑" pitchFamily="34" charset="-122"/>
              <a:ea typeface="微软雅黑" pitchFamily="34" charset="-122"/>
            </a:endParaRPr>
          </a:p>
          <a:p>
            <a:pPr algn="just" defTabSz="914355"/>
            <a:r>
              <a:rPr lang="zh-CN" altLang="en-US" sz="1800" dirty="0" smtClean="0">
                <a:solidFill>
                  <a:prstClr val="black"/>
                </a:solidFill>
                <a:latin typeface="微软雅黑" pitchFamily="34" charset="-122"/>
                <a:ea typeface="微软雅黑" pitchFamily="34" charset="-122"/>
              </a:rPr>
              <a:t>计算机体系结构类课程</a:t>
            </a:r>
            <a:endParaRPr lang="en-US" altLang="zh-CN" sz="1800" dirty="0" smtClean="0">
              <a:solidFill>
                <a:prstClr val="black"/>
              </a:solidFill>
              <a:latin typeface="微软雅黑" pitchFamily="34" charset="-122"/>
              <a:ea typeface="微软雅黑" pitchFamily="34" charset="-122"/>
            </a:endParaRPr>
          </a:p>
          <a:p>
            <a:pPr algn="just" defTabSz="914355"/>
            <a:r>
              <a:rPr lang="zh-CN" altLang="en-US" sz="1100" dirty="0" smtClean="0">
                <a:latin typeface="微软雅黑" pitchFamily="34" charset="-122"/>
                <a:ea typeface="微软雅黑" pitchFamily="34" charset="-122"/>
              </a:rPr>
              <a:t>利用</a:t>
            </a:r>
            <a:r>
              <a:rPr lang="en-US" altLang="zh-CN" sz="1100" dirty="0" smtClean="0">
                <a:latin typeface="微软雅黑" pitchFamily="34" charset="-122"/>
                <a:ea typeface="微软雅黑" pitchFamily="34" charset="-122"/>
              </a:rPr>
              <a:t>cache</a:t>
            </a:r>
            <a:r>
              <a:rPr lang="zh-CN" altLang="en-US" sz="1100" dirty="0" smtClean="0">
                <a:latin typeface="微软雅黑" pitchFamily="34" charset="-122"/>
                <a:ea typeface="微软雅黑" pitchFamily="34" charset="-122"/>
              </a:rPr>
              <a:t>、指令多级流水、分支预测等优化程序，深入理解</a:t>
            </a:r>
            <a:r>
              <a:rPr lang="en-US" altLang="zh-CN" sz="1100" dirty="0" smtClean="0">
                <a:latin typeface="微软雅黑" pitchFamily="34" charset="-122"/>
                <a:ea typeface="微软雅黑" pitchFamily="34" charset="-122"/>
              </a:rPr>
              <a:t>CPU</a:t>
            </a:r>
            <a:r>
              <a:rPr lang="zh-CN" altLang="en-US" sz="1100" dirty="0" smtClean="0">
                <a:latin typeface="微软雅黑" pitchFamily="34" charset="-122"/>
                <a:ea typeface="微软雅黑" pitchFamily="34" charset="-122"/>
              </a:rPr>
              <a:t>的微架构，参考</a:t>
            </a:r>
            <a:r>
              <a:rPr lang="en-US" altLang="zh-CN" sz="1100" dirty="0" smtClean="0">
                <a:latin typeface="微软雅黑" pitchFamily="34" charset="-122"/>
                <a:ea typeface="微软雅黑" pitchFamily="34" charset="-122"/>
              </a:rPr>
              <a:t>《</a:t>
            </a:r>
            <a:r>
              <a:rPr lang="zh-CN" altLang="en-US" sz="1100" dirty="0" smtClean="0">
                <a:latin typeface="微软雅黑" pitchFamily="34" charset="-122"/>
                <a:ea typeface="微软雅黑" pitchFamily="34" charset="-122"/>
              </a:rPr>
              <a:t>深入理解计算机系统</a:t>
            </a:r>
            <a:r>
              <a:rPr lang="en-US" altLang="zh-CN" sz="1100" dirty="0" smtClean="0">
                <a:latin typeface="微软雅黑" pitchFamily="34" charset="-122"/>
                <a:ea typeface="微软雅黑" pitchFamily="34" charset="-122"/>
              </a:rPr>
              <a:t>》</a:t>
            </a:r>
            <a:endParaRPr lang="en-US" altLang="zh-CN" sz="1100" dirty="0" smtClean="0">
              <a:solidFill>
                <a:prstClr val="black"/>
              </a:solidFill>
              <a:latin typeface="微软雅黑" pitchFamily="34" charset="-122"/>
              <a:ea typeface="微软雅黑" pitchFamily="34" charset="-122"/>
            </a:endParaRPr>
          </a:p>
        </p:txBody>
      </p:sp>
      <p:sp>
        <p:nvSpPr>
          <p:cNvPr id="13"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平台：数据结构与算法</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055773"/>
            <a:ext cx="8229600" cy="3394472"/>
          </a:xfrm>
        </p:spPr>
        <p:txBody>
          <a:bodyPr/>
          <a:lstStyle/>
          <a:p>
            <a:r>
              <a:rPr lang="zh-CN" altLang="en-US" b="1" dirty="0" smtClean="0">
                <a:latin typeface="微软雅黑" pitchFamily="34" charset="-122"/>
                <a:ea typeface="微软雅黑" pitchFamily="34" charset="-122"/>
              </a:rPr>
              <a:t>大数据性能评测：</a:t>
            </a:r>
            <a:r>
              <a:rPr lang="zh-CN" altLang="en-US" dirty="0" smtClean="0">
                <a:latin typeface="微软雅黑" pitchFamily="34" charset="-122"/>
                <a:ea typeface="微软雅黑" pitchFamily="34" charset="-122"/>
              </a:rPr>
              <a:t>性能参与评分</a:t>
            </a:r>
          </a:p>
          <a:p>
            <a:pPr lvl="1"/>
            <a:r>
              <a:rPr lang="zh-CN" altLang="en-US" sz="2100" dirty="0" smtClean="0">
                <a:latin typeface="微软雅黑" pitchFamily="34" charset="-122"/>
                <a:ea typeface="微软雅黑" pitchFamily="34" charset="-122"/>
              </a:rPr>
              <a:t>以执行时间最短的程序为基准判分</a:t>
            </a:r>
            <a:endParaRPr lang="en-US" altLang="zh-CN" sz="2100" dirty="0" smtClean="0">
              <a:latin typeface="微软雅黑" pitchFamily="34" charset="-122"/>
              <a:ea typeface="微软雅黑" pitchFamily="34" charset="-122"/>
            </a:endParaRPr>
          </a:p>
          <a:p>
            <a:pPr lvl="1">
              <a:buNone/>
            </a:pPr>
            <a:endParaRPr lang="zh-CN" altLang="en-US" dirty="0"/>
          </a:p>
        </p:txBody>
      </p:sp>
      <p:sp>
        <p:nvSpPr>
          <p:cNvPr id="6" name="内容占位符 2"/>
          <p:cNvSpPr txBox="1">
            <a:spLocks/>
          </p:cNvSpPr>
          <p:nvPr/>
        </p:nvSpPr>
        <p:spPr>
          <a:xfrm>
            <a:off x="4450557" y="2105875"/>
            <a:ext cx="4693445" cy="2764661"/>
          </a:xfrm>
          <a:prstGeom prst="rect">
            <a:avLst/>
          </a:prstGeom>
        </p:spPr>
        <p:txBody>
          <a:bodyPr vert="horz" lIns="91436" tIns="45718" rIns="91436" bIns="45718" rtlCol="0">
            <a:normAutofit/>
          </a:bodyPr>
          <a:lstStyle/>
          <a:p>
            <a:pPr marL="342884" indent="-342884" defTabSz="914355">
              <a:spcBef>
                <a:spcPct val="20000"/>
              </a:spcBef>
              <a:buFont typeface="Arial" pitchFamily="34" charset="0"/>
              <a:buChar char="•"/>
              <a:defRPr/>
            </a:pPr>
            <a:r>
              <a:rPr lang="zh-CN" altLang="en-US" sz="2100" dirty="0" smtClean="0">
                <a:solidFill>
                  <a:prstClr val="black"/>
                </a:solidFill>
                <a:latin typeface="微软雅黑" pitchFamily="34" charset="-122"/>
                <a:ea typeface="微软雅黑" pitchFamily="34" charset="-122"/>
              </a:rPr>
              <a:t>（项目）题目示例</a:t>
            </a:r>
            <a:endParaRPr lang="en-US" altLang="zh-CN" sz="21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500" dirty="0" smtClean="0">
                <a:solidFill>
                  <a:prstClr val="black"/>
                </a:solidFill>
                <a:latin typeface="微软雅黑" pitchFamily="34" charset="-122"/>
                <a:ea typeface="微软雅黑" pitchFamily="34" charset="-122"/>
              </a:rPr>
              <a:t>词频统计（</a:t>
            </a:r>
            <a:r>
              <a:rPr lang="en-US" altLang="zh-CN" sz="1500" dirty="0" smtClean="0">
                <a:solidFill>
                  <a:prstClr val="black"/>
                </a:solidFill>
                <a:latin typeface="微软雅黑" pitchFamily="34" charset="-122"/>
                <a:ea typeface="微软雅黑" pitchFamily="34" charset="-122"/>
              </a:rPr>
              <a:t>100</a:t>
            </a:r>
            <a:r>
              <a:rPr lang="zh-CN" altLang="en-US" sz="1500" dirty="0" smtClean="0">
                <a:solidFill>
                  <a:prstClr val="black"/>
                </a:solidFill>
                <a:latin typeface="微软雅黑" pitchFamily="34" charset="-122"/>
                <a:ea typeface="微软雅黑" pitchFamily="34" charset="-122"/>
              </a:rPr>
              <a:t>万单词）</a:t>
            </a:r>
            <a:endParaRPr lang="en-US" altLang="zh-CN" sz="15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500" dirty="0" smtClean="0">
                <a:solidFill>
                  <a:prstClr val="black"/>
                </a:solidFill>
                <a:latin typeface="微软雅黑" pitchFamily="34" charset="-122"/>
                <a:ea typeface="微软雅黑" pitchFamily="34" charset="-122"/>
              </a:rPr>
              <a:t>拼写检查（</a:t>
            </a:r>
            <a:r>
              <a:rPr lang="en-US" altLang="zh-CN" sz="1500" dirty="0" smtClean="0">
                <a:solidFill>
                  <a:prstClr val="black"/>
                </a:solidFill>
                <a:latin typeface="微软雅黑" pitchFamily="34" charset="-122"/>
                <a:ea typeface="微软雅黑" pitchFamily="34" charset="-122"/>
              </a:rPr>
              <a:t>90</a:t>
            </a:r>
            <a:r>
              <a:rPr lang="zh-CN" altLang="en-US" sz="1500" dirty="0" smtClean="0">
                <a:solidFill>
                  <a:prstClr val="black"/>
                </a:solidFill>
                <a:latin typeface="微软雅黑" pitchFamily="34" charset="-122"/>
                <a:ea typeface="微软雅黑" pitchFamily="34" charset="-122"/>
              </a:rPr>
              <a:t>万单词）</a:t>
            </a:r>
            <a:endParaRPr lang="en-US" altLang="zh-CN" sz="15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500" dirty="0" smtClean="0">
                <a:solidFill>
                  <a:prstClr val="black"/>
                </a:solidFill>
                <a:latin typeface="微软雅黑" pitchFamily="34" charset="-122"/>
                <a:ea typeface="微软雅黑" pitchFamily="34" charset="-122"/>
              </a:rPr>
              <a:t>文本生成器（</a:t>
            </a:r>
            <a:r>
              <a:rPr lang="en-US" altLang="zh-CN" sz="1500" dirty="0" smtClean="0">
                <a:solidFill>
                  <a:prstClr val="black"/>
                </a:solidFill>
                <a:latin typeface="微软雅黑" pitchFamily="34" charset="-122"/>
                <a:ea typeface="微软雅黑" pitchFamily="34" charset="-122"/>
              </a:rPr>
              <a:t>120</a:t>
            </a:r>
            <a:r>
              <a:rPr lang="zh-CN" altLang="en-US" sz="1500" dirty="0" smtClean="0">
                <a:solidFill>
                  <a:prstClr val="black"/>
                </a:solidFill>
                <a:latin typeface="微软雅黑" pitchFamily="34" charset="-122"/>
                <a:ea typeface="微软雅黑" pitchFamily="34" charset="-122"/>
              </a:rPr>
              <a:t>万单词）</a:t>
            </a:r>
            <a:endParaRPr lang="en-US" altLang="zh-CN" sz="1500" dirty="0" smtClean="0">
              <a:solidFill>
                <a:prstClr val="black"/>
              </a:solidFill>
              <a:latin typeface="微软雅黑" pitchFamily="34" charset="-122"/>
              <a:ea typeface="微软雅黑" pitchFamily="34" charset="-122"/>
            </a:endParaRPr>
          </a:p>
          <a:p>
            <a:pPr marL="342884" indent="-342884" defTabSz="914355">
              <a:spcBef>
                <a:spcPct val="20000"/>
              </a:spcBef>
              <a:buFont typeface="Arial" pitchFamily="34" charset="0"/>
              <a:buChar char="•"/>
              <a:defRPr/>
            </a:pPr>
            <a:r>
              <a:rPr lang="zh-CN" altLang="en-US" sz="2100" dirty="0" smtClean="0">
                <a:solidFill>
                  <a:prstClr val="black"/>
                </a:solidFill>
                <a:latin typeface="微软雅黑" pitchFamily="34" charset="-122"/>
                <a:ea typeface="微软雅黑" pitchFamily="34" charset="-122"/>
              </a:rPr>
              <a:t>得分排行榜</a:t>
            </a:r>
            <a:endParaRPr lang="en-US" altLang="zh-CN" sz="21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500" dirty="0" smtClean="0">
                <a:solidFill>
                  <a:prstClr val="black"/>
                </a:solidFill>
                <a:latin typeface="微软雅黑" pitchFamily="34" charset="-122"/>
                <a:ea typeface="微软雅黑" pitchFamily="34" charset="-122"/>
              </a:rPr>
              <a:t>总分 </a:t>
            </a:r>
            <a:r>
              <a:rPr lang="en-US" altLang="zh-CN" sz="1500" dirty="0" smtClean="0">
                <a:solidFill>
                  <a:prstClr val="black"/>
                </a:solidFill>
                <a:latin typeface="微软雅黑" pitchFamily="34" charset="-122"/>
                <a:ea typeface="微软雅黑" pitchFamily="34" charset="-122"/>
              </a:rPr>
              <a:t>= </a:t>
            </a:r>
            <a:r>
              <a:rPr lang="zh-CN" altLang="en-US" sz="1500" dirty="0" smtClean="0">
                <a:solidFill>
                  <a:prstClr val="black"/>
                </a:solidFill>
                <a:latin typeface="微软雅黑" pitchFamily="34" charset="-122"/>
                <a:ea typeface="微软雅黑" pitchFamily="34" charset="-122"/>
              </a:rPr>
              <a:t>正确分 </a:t>
            </a:r>
            <a:r>
              <a:rPr lang="en-US" altLang="zh-CN" sz="1500" dirty="0" smtClean="0">
                <a:solidFill>
                  <a:prstClr val="black"/>
                </a:solidFill>
                <a:latin typeface="微软雅黑" pitchFamily="34" charset="-122"/>
                <a:ea typeface="微软雅黑" pitchFamily="34" charset="-122"/>
              </a:rPr>
              <a:t>+ </a:t>
            </a:r>
            <a:r>
              <a:rPr lang="zh-CN" altLang="en-US" sz="1500" dirty="0" smtClean="0">
                <a:solidFill>
                  <a:prstClr val="black"/>
                </a:solidFill>
                <a:latin typeface="微软雅黑" pitchFamily="34" charset="-122"/>
                <a:ea typeface="微软雅黑" pitchFamily="34" charset="-122"/>
              </a:rPr>
              <a:t>性能分</a:t>
            </a:r>
            <a:endParaRPr lang="en-US" altLang="zh-CN" sz="15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500" dirty="0" smtClean="0">
                <a:solidFill>
                  <a:prstClr val="black"/>
                </a:solidFill>
                <a:latin typeface="微软雅黑" pitchFamily="34" charset="-122"/>
                <a:ea typeface="微软雅黑" pitchFamily="34" charset="-122"/>
              </a:rPr>
              <a:t>用算法的思维，综合考虑时间复杂度和空间复杂度去寻找最优的方案来解决问题</a:t>
            </a:r>
            <a:endParaRPr lang="en-US" altLang="zh-CN" sz="21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endParaRPr lang="zh-CN" altLang="en-US" sz="2100" dirty="0">
              <a:solidFill>
                <a:prstClr val="black"/>
              </a:solidFill>
              <a:latin typeface="微软雅黑" pitchFamily="34" charset="-122"/>
              <a:ea typeface="微软雅黑" pitchFamily="34" charset="-122"/>
            </a:endParaRPr>
          </a:p>
        </p:txBody>
      </p:sp>
      <p:grpSp>
        <p:nvGrpSpPr>
          <p:cNvPr id="4" name="组合 7"/>
          <p:cNvGrpSpPr/>
          <p:nvPr/>
        </p:nvGrpSpPr>
        <p:grpSpPr>
          <a:xfrm>
            <a:off x="251520" y="2051868"/>
            <a:ext cx="3964309" cy="3097523"/>
            <a:chOff x="251520" y="1268760"/>
            <a:chExt cx="4262698" cy="4130030"/>
          </a:xfrm>
        </p:grpSpPr>
        <p:pic>
          <p:nvPicPr>
            <p:cNvPr id="9" name="Picture 2"/>
            <p:cNvPicPr>
              <a:picLocks noChangeAspect="1" noChangeArrowheads="1"/>
            </p:cNvPicPr>
            <p:nvPr/>
          </p:nvPicPr>
          <p:blipFill>
            <a:blip r:embed="rId3" cstate="print"/>
            <a:srcRect/>
            <a:stretch>
              <a:fillRect/>
            </a:stretch>
          </p:blipFill>
          <p:spPr bwMode="auto">
            <a:xfrm>
              <a:off x="251520" y="1268760"/>
              <a:ext cx="4262698" cy="4130030"/>
            </a:xfrm>
            <a:prstGeom prst="rect">
              <a:avLst/>
            </a:prstGeom>
            <a:noFill/>
            <a:ln w="9525">
              <a:noFill/>
              <a:miter lim="800000"/>
              <a:headEnd/>
              <a:tailEnd/>
            </a:ln>
          </p:spPr>
        </p:pic>
        <p:sp>
          <p:nvSpPr>
            <p:cNvPr id="10" name="矩形 9"/>
            <p:cNvSpPr/>
            <p:nvPr/>
          </p:nvSpPr>
          <p:spPr>
            <a:xfrm>
              <a:off x="755576" y="1988840"/>
              <a:ext cx="792088" cy="33843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zh-CN" altLang="en-US" dirty="0">
                <a:solidFill>
                  <a:prstClr val="white"/>
                </a:solidFill>
              </a:endParaRPr>
            </a:p>
          </p:txBody>
        </p:sp>
      </p:grpSp>
      <p:sp>
        <p:nvSpPr>
          <p:cNvPr id="14" name="矩形 13"/>
          <p:cNvSpPr/>
          <p:nvPr/>
        </p:nvSpPr>
        <p:spPr>
          <a:xfrm>
            <a:off x="3407296" y="2564124"/>
            <a:ext cx="864096" cy="291632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1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平台：数据结构与算法</a:t>
            </a:r>
          </a:p>
        </p:txBody>
      </p:sp>
      <p:sp>
        <p:nvSpPr>
          <p:cNvPr id="17" name="圆角矩形 16"/>
          <p:cNvSpPr/>
          <p:nvPr/>
        </p:nvSpPr>
        <p:spPr>
          <a:xfrm>
            <a:off x="1650817" y="2557842"/>
            <a:ext cx="923941" cy="209421"/>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grpSp>
        <p:nvGrpSpPr>
          <p:cNvPr id="19" name="组合 18"/>
          <p:cNvGrpSpPr/>
          <p:nvPr/>
        </p:nvGrpSpPr>
        <p:grpSpPr>
          <a:xfrm>
            <a:off x="323529" y="3217535"/>
            <a:ext cx="3884113" cy="1781589"/>
            <a:chOff x="323529" y="3217535"/>
            <a:chExt cx="3884113" cy="1781589"/>
          </a:xfrm>
        </p:grpSpPr>
        <p:grpSp>
          <p:nvGrpSpPr>
            <p:cNvPr id="5" name="组合 9"/>
            <p:cNvGrpSpPr/>
            <p:nvPr/>
          </p:nvGrpSpPr>
          <p:grpSpPr>
            <a:xfrm>
              <a:off x="323529" y="3217535"/>
              <a:ext cx="3884113" cy="1781589"/>
              <a:chOff x="251520" y="3789040"/>
              <a:chExt cx="4248472" cy="2759494"/>
            </a:xfrm>
          </p:grpSpPr>
          <p:pic>
            <p:nvPicPr>
              <p:cNvPr id="12" name="Picture 3"/>
              <p:cNvPicPr>
                <a:picLocks noChangeAspect="1" noChangeArrowheads="1"/>
              </p:cNvPicPr>
              <p:nvPr/>
            </p:nvPicPr>
            <p:blipFill>
              <a:blip r:embed="rId4" cstate="print"/>
              <a:srcRect/>
              <a:stretch>
                <a:fillRect/>
              </a:stretch>
            </p:blipFill>
            <p:spPr bwMode="auto">
              <a:xfrm>
                <a:off x="251520" y="3789040"/>
                <a:ext cx="4248472" cy="2759494"/>
              </a:xfrm>
              <a:prstGeom prst="rect">
                <a:avLst/>
              </a:prstGeom>
              <a:noFill/>
              <a:ln w="9525">
                <a:noFill/>
                <a:miter lim="800000"/>
                <a:headEnd/>
                <a:tailEnd/>
              </a:ln>
            </p:spPr>
          </p:pic>
          <p:sp>
            <p:nvSpPr>
              <p:cNvPr id="13" name="矩形 12"/>
              <p:cNvSpPr/>
              <p:nvPr/>
            </p:nvSpPr>
            <p:spPr>
              <a:xfrm>
                <a:off x="755576" y="3861048"/>
                <a:ext cx="792088" cy="2592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zh-CN" altLang="en-US" dirty="0">
                  <a:solidFill>
                    <a:prstClr val="white"/>
                  </a:solidFill>
                </a:endParaRPr>
              </a:p>
            </p:txBody>
          </p:sp>
        </p:grpSp>
        <p:sp>
          <p:nvSpPr>
            <p:cNvPr id="18" name="圆角矩形 17"/>
            <p:cNvSpPr/>
            <p:nvPr/>
          </p:nvSpPr>
          <p:spPr>
            <a:xfrm>
              <a:off x="1674881" y="4787694"/>
              <a:ext cx="923941" cy="209421"/>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0500" y="1025293"/>
            <a:ext cx="2933700" cy="3394472"/>
          </a:xfrm>
        </p:spPr>
        <p:txBody>
          <a:bodyPr>
            <a:normAutofit lnSpcReduction="10000"/>
          </a:bodyPr>
          <a:lstStyle/>
          <a:p>
            <a:r>
              <a:rPr lang="zh-CN" altLang="en-US" b="1" dirty="0" smtClean="0">
                <a:latin typeface="微软雅黑" pitchFamily="34" charset="-122"/>
                <a:ea typeface="微软雅黑" pitchFamily="34" charset="-122"/>
              </a:rPr>
              <a:t>大数据性能评测</a:t>
            </a:r>
            <a:endParaRPr lang="en-US" altLang="zh-CN" b="1"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热烈讨论 </a:t>
            </a:r>
            <a:r>
              <a:rPr lang="en-US" altLang="zh-CN" dirty="0" smtClean="0">
                <a:latin typeface="微软雅黑" pitchFamily="34" charset="-122"/>
                <a:ea typeface="微软雅黑" pitchFamily="34" charset="-122"/>
                <a:sym typeface="Wingdings" pitchFamily="2" charset="2"/>
              </a:rPr>
              <a:t></a:t>
            </a:r>
            <a:endParaRPr lang="en-US" altLang="zh-CN" dirty="0" smtClean="0">
              <a:latin typeface="微软雅黑" pitchFamily="34" charset="-122"/>
              <a:ea typeface="微软雅黑" pitchFamily="34" charset="-122"/>
            </a:endParaRPr>
          </a:p>
          <a:p>
            <a:pPr lvl="1">
              <a:lnSpc>
                <a:spcPct val="150000"/>
              </a:lnSpc>
            </a:pP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促进学生持续优化算法和数据结构</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优化过程中体验算法魅力，理解理论与实践的相互作用</a:t>
            </a:r>
            <a:endParaRPr lang="zh-CN" altLang="en-US" dirty="0">
              <a:latin typeface="微软雅黑" pitchFamily="34" charset="-122"/>
              <a:ea typeface="微软雅黑" pitchFamily="34" charset="-122"/>
            </a:endParaRPr>
          </a:p>
        </p:txBody>
      </p:sp>
      <p:sp>
        <p:nvSpPr>
          <p:cNvPr id="1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平台：数据结构与算法</a:t>
            </a:r>
          </a:p>
        </p:txBody>
      </p:sp>
      <p:pic>
        <p:nvPicPr>
          <p:cNvPr id="1026" name="Picture 2"/>
          <p:cNvPicPr>
            <a:picLocks noChangeAspect="1" noChangeArrowheads="1"/>
          </p:cNvPicPr>
          <p:nvPr/>
        </p:nvPicPr>
        <p:blipFill>
          <a:blip r:embed="rId3" cstate="print"/>
          <a:srcRect/>
          <a:stretch>
            <a:fillRect/>
          </a:stretch>
        </p:blipFill>
        <p:spPr bwMode="auto">
          <a:xfrm>
            <a:off x="3159578" y="1068378"/>
            <a:ext cx="5863590" cy="38873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04</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864122" y="3239805"/>
            <a:ext cx="57123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编程竞赛</a:t>
            </a:r>
            <a:r>
              <a:rPr lang="zh-CN" altLang="en-US" sz="2400" dirty="0" smtClean="0">
                <a:latin typeface="微软雅黑" panose="020B0503020204020204" pitchFamily="34" charset="-122"/>
                <a:ea typeface="微软雅黑" panose="020B0503020204020204" pitchFamily="34" charset="-122"/>
              </a:rPr>
              <a:t>：高质量的</a:t>
            </a:r>
            <a:r>
              <a:rPr lang="en-US" altLang="zh-CN" sz="2400" dirty="0" smtClean="0">
                <a:latin typeface="微软雅黑" panose="020B0503020204020204" pitchFamily="34" charset="-122"/>
                <a:ea typeface="微软雅黑" panose="020B0503020204020204" pitchFamily="34" charset="-122"/>
              </a:rPr>
              <a:t>OJ</a:t>
            </a:r>
            <a:r>
              <a:rPr lang="zh-CN" altLang="en-US" sz="2400" dirty="0" smtClean="0">
                <a:latin typeface="微软雅黑" panose="020B0503020204020204" pitchFamily="34" charset="-122"/>
                <a:ea typeface="微软雅黑" panose="020B0503020204020204" pitchFamily="34" charset="-122"/>
              </a:rPr>
              <a:t>模块</a:t>
            </a:r>
            <a:endParaRPr lang="zh-CN" altLang="en-US" sz="2400" dirty="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411615" y="3661173"/>
            <a:ext cx="4320779" cy="1027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与教学系统统一账号登录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支持</a:t>
            </a:r>
            <a:r>
              <a:rPr lang="en-US" altLang="zh-CN" dirty="0" smtClean="0">
                <a:solidFill>
                  <a:srgbClr val="4D4D4D"/>
                </a:solidFill>
                <a:latin typeface="微软雅黑" panose="020B0503020204020204" pitchFamily="34" charset="-122"/>
                <a:ea typeface="微软雅黑" panose="020B0503020204020204" pitchFamily="34" charset="-122"/>
              </a:rPr>
              <a:t>ACM</a:t>
            </a:r>
            <a:r>
              <a:rPr lang="zh-CN" altLang="en-US" dirty="0" smtClean="0">
                <a:solidFill>
                  <a:srgbClr val="4D4D4D"/>
                </a:solidFill>
                <a:latin typeface="微软雅黑" panose="020B0503020204020204" pitchFamily="34" charset="-122"/>
                <a:ea typeface="微软雅黑" panose="020B0503020204020204" pitchFamily="34" charset="-122"/>
              </a:rPr>
              <a:t>竞赛与训练</a:t>
            </a:r>
            <a:endParaRPr lang="en-US" altLang="zh-CN" dirty="0" smtClean="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竞赛代码查重  </a:t>
            </a:r>
            <a:r>
              <a:rPr lang="en-US" altLang="zh-CN" dirty="0" smtClean="0">
                <a:solidFill>
                  <a:srgbClr val="4D4D4D"/>
                </a:solidFill>
                <a:latin typeface="微软雅黑" panose="020B0503020204020204" pitchFamily="34" charset="-122"/>
                <a:ea typeface="微软雅黑" panose="020B0503020204020204" pitchFamily="34" charset="-122"/>
              </a:rPr>
              <a:t>           </a:t>
            </a:r>
            <a:r>
              <a:rPr lang="zh-CN" altLang="en-US" dirty="0" smtClean="0">
                <a:solidFill>
                  <a:srgbClr val="4D4D4D"/>
                </a:solidFill>
                <a:latin typeface="微软雅黑" panose="020B0503020204020204" pitchFamily="34" charset="-122"/>
                <a:ea typeface="微软雅黑" panose="020B0503020204020204" pitchFamily="34" charset="-122"/>
              </a:rPr>
              <a:t>      </a:t>
            </a:r>
            <a:r>
              <a:rPr lang="en-US" altLang="zh-CN" dirty="0" smtClean="0">
                <a:solidFill>
                  <a:srgbClr val="4D4D4D"/>
                </a:solidFill>
                <a:latin typeface="微软雅黑" panose="020B0503020204020204" pitchFamily="34" charset="-122"/>
                <a:ea typeface="微软雅黑" panose="020B0503020204020204" pitchFamily="34" charset="-122"/>
              </a:rPr>
              <a:t>◎3000</a:t>
            </a:r>
            <a:r>
              <a:rPr lang="zh-CN" altLang="en-US" dirty="0" smtClean="0">
                <a:solidFill>
                  <a:srgbClr val="4D4D4D"/>
                </a:solidFill>
                <a:latin typeface="微软雅黑" panose="020B0503020204020204" pitchFamily="34" charset="-122"/>
                <a:ea typeface="微软雅黑" panose="020B0503020204020204" pitchFamily="34" charset="-122"/>
              </a:rPr>
              <a:t>道</a:t>
            </a:r>
            <a:r>
              <a:rPr lang="en-US" altLang="zh-CN" dirty="0" smtClean="0">
                <a:solidFill>
                  <a:srgbClr val="4D4D4D"/>
                </a:solidFill>
                <a:latin typeface="微软雅黑" panose="020B0503020204020204" pitchFamily="34" charset="-122"/>
                <a:ea typeface="微软雅黑" panose="020B0503020204020204" pitchFamily="34" charset="-122"/>
              </a:rPr>
              <a:t>ACM</a:t>
            </a:r>
            <a:r>
              <a:rPr lang="zh-CN" altLang="en-US" dirty="0" smtClean="0">
                <a:solidFill>
                  <a:srgbClr val="4D4D4D"/>
                </a:solidFill>
                <a:latin typeface="微软雅黑" panose="020B0503020204020204" pitchFamily="34" charset="-122"/>
                <a:ea typeface="微软雅黑" panose="020B0503020204020204" pitchFamily="34" charset="-122"/>
              </a:rPr>
              <a:t>竞赛题库</a:t>
            </a:r>
          </a:p>
          <a:p>
            <a:pPr algn="ct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 xmlns:p14="http://schemas.microsoft.com/office/powerpoint/2010/main" val="2620635321"/>
      </p:ext>
    </p:extLst>
  </p:cSld>
  <p:clrMapOvr>
    <a:masterClrMapping/>
  </p:clrMapOvr>
  <p:transition>
    <p:blinds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1"/>
            <a:ext cx="8534400" cy="3394472"/>
          </a:xfrm>
        </p:spPr>
        <p:txBody>
          <a:bodyPr/>
          <a:lstStyle/>
          <a:p>
            <a:r>
              <a:rPr lang="zh-CN" altLang="en-US" b="1" dirty="0" smtClean="0">
                <a:latin typeface="微软雅黑" pitchFamily="34" charset="-122"/>
                <a:ea typeface="微软雅黑" pitchFamily="34" charset="-122"/>
              </a:rPr>
              <a:t>编程竞赛</a:t>
            </a:r>
            <a:r>
              <a:rPr lang="en-US" altLang="zh-CN" b="1" dirty="0" smtClean="0">
                <a:latin typeface="微软雅黑" pitchFamily="34" charset="-122"/>
                <a:ea typeface="微软雅黑" pitchFamily="34" charset="-122"/>
              </a:rPr>
              <a:t>(CG-OJ)</a:t>
            </a:r>
          </a:p>
          <a:p>
            <a:pPr lvl="1">
              <a:buNone/>
            </a:pPr>
            <a:endParaRPr lang="en-US" altLang="zh-CN" dirty="0" smtClean="0">
              <a:latin typeface="微软雅黑" pitchFamily="34" charset="-122"/>
              <a:ea typeface="微软雅黑" pitchFamily="34" charset="-122"/>
            </a:endParaRPr>
          </a:p>
        </p:txBody>
      </p:sp>
      <p:sp>
        <p:nvSpPr>
          <p:cNvPr id="7"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平台：编程竞赛</a:t>
            </a:r>
          </a:p>
        </p:txBody>
      </p:sp>
      <p:pic>
        <p:nvPicPr>
          <p:cNvPr id="4097" name="Picture 1"/>
          <p:cNvPicPr>
            <a:picLocks noChangeAspect="1" noChangeArrowheads="1"/>
          </p:cNvPicPr>
          <p:nvPr/>
        </p:nvPicPr>
        <p:blipFill>
          <a:blip r:embed="rId2" cstate="print"/>
          <a:srcRect/>
          <a:stretch>
            <a:fillRect/>
          </a:stretch>
        </p:blipFill>
        <p:spPr bwMode="auto">
          <a:xfrm>
            <a:off x="3815609" y="1390364"/>
            <a:ext cx="5264658" cy="3353086"/>
          </a:xfrm>
          <a:prstGeom prst="rect">
            <a:avLst/>
          </a:prstGeom>
          <a:noFill/>
          <a:ln w="9525">
            <a:noFill/>
            <a:miter lim="800000"/>
            <a:headEnd/>
            <a:tailEnd/>
          </a:ln>
        </p:spPr>
      </p:pic>
      <p:sp>
        <p:nvSpPr>
          <p:cNvPr id="9" name="矩形 8"/>
          <p:cNvSpPr/>
          <p:nvPr/>
        </p:nvSpPr>
        <p:spPr>
          <a:xfrm>
            <a:off x="482411" y="1757794"/>
            <a:ext cx="2694214" cy="830997"/>
          </a:xfrm>
          <a:prstGeom prst="rect">
            <a:avLst/>
          </a:prstGeom>
        </p:spPr>
        <p:txBody>
          <a:bodyPr wrap="square">
            <a:spAutoFit/>
          </a:bodyPr>
          <a:lstStyle/>
          <a:p>
            <a:pPr lvl="1"/>
            <a:r>
              <a:rPr lang="zh-CN" altLang="en-US" sz="1600" dirty="0" smtClean="0">
                <a:latin typeface="微软雅黑" pitchFamily="34" charset="-122"/>
                <a:ea typeface="微软雅黑" pitchFamily="34" charset="-122"/>
              </a:rPr>
              <a:t>独立的</a:t>
            </a:r>
            <a:r>
              <a:rPr lang="en-US" altLang="zh-CN" sz="1600" dirty="0" smtClean="0">
                <a:latin typeface="微软雅黑" pitchFamily="34" charset="-122"/>
                <a:ea typeface="微软雅黑" pitchFamily="34" charset="-122"/>
              </a:rPr>
              <a:t>OJ</a:t>
            </a:r>
            <a:r>
              <a:rPr lang="zh-CN" altLang="en-US" sz="1600" dirty="0" smtClean="0">
                <a:latin typeface="微软雅黑" pitchFamily="34" charset="-122"/>
                <a:ea typeface="微软雅黑" pitchFamily="34" charset="-122"/>
              </a:rPr>
              <a:t>模块，与</a:t>
            </a:r>
            <a:r>
              <a:rPr lang="en-US" altLang="zh-CN" sz="1600" dirty="0" smtClean="0">
                <a:latin typeface="微软雅黑" pitchFamily="34" charset="-122"/>
                <a:ea typeface="微软雅黑" pitchFamily="34" charset="-122"/>
              </a:rPr>
              <a:t>CG</a:t>
            </a:r>
            <a:r>
              <a:rPr lang="zh-CN" altLang="en-US" sz="1600" dirty="0" smtClean="0">
                <a:latin typeface="微软雅黑" pitchFamily="34" charset="-122"/>
                <a:ea typeface="微软雅黑" pitchFamily="34" charset="-122"/>
              </a:rPr>
              <a:t>教学系统统一账号登录，</a:t>
            </a:r>
            <a:r>
              <a:rPr lang="zh-CN" altLang="en-US" sz="1600" b="1" dirty="0" smtClean="0">
                <a:latin typeface="微软雅黑" pitchFamily="34" charset="-122"/>
                <a:ea typeface="微软雅黑" pitchFamily="34" charset="-122"/>
              </a:rPr>
              <a:t>沉淀更多的教学数据</a:t>
            </a:r>
            <a:endParaRPr lang="zh-CN" altLang="en-US" sz="1600" b="1"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43003"/>
            <a:ext cx="8534400" cy="3394472"/>
          </a:xfrm>
        </p:spPr>
        <p:txBody>
          <a:bodyPr/>
          <a:lstStyle/>
          <a:p>
            <a:r>
              <a:rPr lang="zh-CN" altLang="en-US" b="1" dirty="0" smtClean="0">
                <a:latin typeface="微软雅黑" pitchFamily="34" charset="-122"/>
                <a:ea typeface="微软雅黑" pitchFamily="34" charset="-122"/>
              </a:rPr>
              <a:t>编程竞赛</a:t>
            </a:r>
            <a:endParaRPr lang="en-US" altLang="zh-CN" b="1" dirty="0" smtClean="0">
              <a:latin typeface="微软雅黑" pitchFamily="34" charset="-122"/>
              <a:ea typeface="微软雅黑" pitchFamily="34" charset="-122"/>
            </a:endParaRPr>
          </a:p>
          <a:p>
            <a:pPr lvl="1" algn="just"/>
            <a:r>
              <a:rPr lang="zh-CN" altLang="en-US" dirty="0" smtClean="0">
                <a:latin typeface="微软雅黑" pitchFamily="34" charset="-122"/>
                <a:ea typeface="微软雅黑" pitchFamily="34" charset="-122"/>
              </a:rPr>
              <a:t>完善的竞赛机制：公开赛和内部赛，</a:t>
            </a:r>
            <a:r>
              <a:rPr lang="en-US" altLang="zh-CN" dirty="0" smtClean="0">
                <a:latin typeface="微软雅黑" pitchFamily="34" charset="-122"/>
                <a:ea typeface="微软雅黑" pitchFamily="34" charset="-122"/>
              </a:rPr>
              <a:t>ACM-ICPC</a:t>
            </a:r>
            <a:r>
              <a:rPr lang="zh-CN" altLang="en-US" dirty="0" smtClean="0">
                <a:latin typeface="微软雅黑" pitchFamily="34" charset="-122"/>
                <a:ea typeface="微软雅黑" pitchFamily="34" charset="-122"/>
              </a:rPr>
              <a:t>规则，竞赛代码查重。</a:t>
            </a:r>
          </a:p>
          <a:p>
            <a:pPr lvl="1"/>
            <a:endParaRPr lang="en-US" altLang="zh-CN" b="1" dirty="0" smtClean="0">
              <a:latin typeface="微软雅黑" pitchFamily="34" charset="-122"/>
              <a:ea typeface="微软雅黑" pitchFamily="34" charset="-122"/>
            </a:endParaRPr>
          </a:p>
          <a:p>
            <a:pPr lvl="1"/>
            <a:endParaRPr lang="en-US" altLang="zh-CN" dirty="0" smtClean="0">
              <a:latin typeface="微软雅黑" pitchFamily="34" charset="-122"/>
              <a:ea typeface="微软雅黑" pitchFamily="34" charset="-122"/>
            </a:endParaRPr>
          </a:p>
        </p:txBody>
      </p:sp>
      <p:sp>
        <p:nvSpPr>
          <p:cNvPr id="7"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平台：编程竞赛</a:t>
            </a:r>
          </a:p>
        </p:txBody>
      </p:sp>
      <p:pic>
        <p:nvPicPr>
          <p:cNvPr id="188418" name="Picture 2"/>
          <p:cNvPicPr>
            <a:picLocks noChangeAspect="1" noChangeArrowheads="1"/>
          </p:cNvPicPr>
          <p:nvPr/>
        </p:nvPicPr>
        <p:blipFill>
          <a:blip r:embed="rId2" cstate="print"/>
          <a:srcRect/>
          <a:stretch>
            <a:fillRect/>
          </a:stretch>
        </p:blipFill>
        <p:spPr bwMode="auto">
          <a:xfrm>
            <a:off x="1185454" y="1864042"/>
            <a:ext cx="7166610" cy="32794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43003"/>
            <a:ext cx="8534400" cy="3394472"/>
          </a:xfrm>
        </p:spPr>
        <p:txBody>
          <a:bodyPr/>
          <a:lstStyle/>
          <a:p>
            <a:r>
              <a:rPr lang="zh-CN" altLang="en-US" b="1" dirty="0" smtClean="0">
                <a:latin typeface="微软雅黑" pitchFamily="34" charset="-122"/>
                <a:ea typeface="微软雅黑" pitchFamily="34" charset="-122"/>
              </a:rPr>
              <a:t>编程竞赛</a:t>
            </a:r>
            <a:endParaRPr lang="en-US" altLang="zh-CN" b="1" dirty="0" smtClean="0">
              <a:latin typeface="微软雅黑" pitchFamily="34" charset="-122"/>
              <a:ea typeface="微软雅黑" pitchFamily="34" charset="-122"/>
            </a:endParaRPr>
          </a:p>
          <a:p>
            <a:pPr lvl="1"/>
            <a:endParaRPr lang="en-US" altLang="zh-CN" b="1" dirty="0" smtClean="0">
              <a:latin typeface="微软雅黑" pitchFamily="34" charset="-122"/>
              <a:ea typeface="微软雅黑" pitchFamily="34" charset="-122"/>
            </a:endParaRPr>
          </a:p>
          <a:p>
            <a:pPr lvl="1"/>
            <a:endParaRPr lang="en-US" altLang="zh-CN" dirty="0" smtClean="0">
              <a:latin typeface="微软雅黑" pitchFamily="34" charset="-122"/>
              <a:ea typeface="微软雅黑" pitchFamily="34" charset="-122"/>
            </a:endParaRPr>
          </a:p>
        </p:txBody>
      </p:sp>
      <p:sp>
        <p:nvSpPr>
          <p:cNvPr id="7"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平台：编程竞赛</a:t>
            </a:r>
          </a:p>
        </p:txBody>
      </p:sp>
      <p:pic>
        <p:nvPicPr>
          <p:cNvPr id="1026" name="Picture 2"/>
          <p:cNvPicPr>
            <a:picLocks noChangeAspect="1" noChangeArrowheads="1"/>
          </p:cNvPicPr>
          <p:nvPr/>
        </p:nvPicPr>
        <p:blipFill>
          <a:blip r:embed="rId2" cstate="print"/>
          <a:srcRect/>
          <a:stretch>
            <a:fillRect/>
          </a:stretch>
        </p:blipFill>
        <p:spPr bwMode="auto">
          <a:xfrm>
            <a:off x="3436144" y="1407890"/>
            <a:ext cx="5707856" cy="3735610"/>
          </a:xfrm>
          <a:prstGeom prst="rect">
            <a:avLst/>
          </a:prstGeom>
          <a:noFill/>
          <a:ln w="9525">
            <a:noFill/>
            <a:miter lim="800000"/>
            <a:headEnd/>
            <a:tailEnd/>
          </a:ln>
        </p:spPr>
      </p:pic>
      <p:sp>
        <p:nvSpPr>
          <p:cNvPr id="6" name="矩形 5"/>
          <p:cNvSpPr/>
          <p:nvPr/>
        </p:nvSpPr>
        <p:spPr>
          <a:xfrm>
            <a:off x="406926" y="2017331"/>
            <a:ext cx="2694214" cy="584775"/>
          </a:xfrm>
          <a:prstGeom prst="rect">
            <a:avLst/>
          </a:prstGeom>
        </p:spPr>
        <p:txBody>
          <a:bodyPr wrap="square">
            <a:spAutoFit/>
          </a:bodyPr>
          <a:lstStyle/>
          <a:p>
            <a:pPr lvl="1" algn="just"/>
            <a:r>
              <a:rPr lang="zh-CN" altLang="en-US" sz="1600" dirty="0" smtClean="0">
                <a:latin typeface="微软雅黑" pitchFamily="34" charset="-122"/>
                <a:ea typeface="微软雅黑" pitchFamily="34" charset="-122"/>
              </a:rPr>
              <a:t>刷题</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竞赛选拔，与教学系统互为补充</a:t>
            </a:r>
            <a:endParaRPr lang="zh-CN" altLang="en-US" sz="1600" dirty="0">
              <a:latin typeface="微软雅黑" pitchFamily="34" charset="-122"/>
              <a:ea typeface="微软雅黑" pitchFamily="34" charset="-122"/>
            </a:endParaRPr>
          </a:p>
        </p:txBody>
      </p:sp>
      <p:sp>
        <p:nvSpPr>
          <p:cNvPr id="8" name="矩形 7"/>
          <p:cNvSpPr/>
          <p:nvPr/>
        </p:nvSpPr>
        <p:spPr>
          <a:xfrm>
            <a:off x="303310" y="3172494"/>
            <a:ext cx="2858475" cy="338554"/>
          </a:xfrm>
          <a:prstGeom prst="rect">
            <a:avLst/>
          </a:prstGeom>
        </p:spPr>
        <p:txBody>
          <a:bodyPr wrap="none">
            <a:spAutoFit/>
          </a:bodyPr>
          <a:lstStyle/>
          <a:p>
            <a:pPr lvl="1" algn="just"/>
            <a:r>
              <a:rPr lang="en-US" altLang="zh-CN" sz="1600" dirty="0" smtClean="0">
                <a:latin typeface="微软雅黑" pitchFamily="34" charset="-122"/>
                <a:ea typeface="微软雅黑" pitchFamily="34" charset="-122"/>
              </a:rPr>
              <a:t>3000</a:t>
            </a:r>
            <a:r>
              <a:rPr lang="zh-CN" altLang="en-US" sz="1600" dirty="0" smtClean="0">
                <a:latin typeface="微软雅黑" pitchFamily="34" charset="-122"/>
                <a:ea typeface="微软雅黑" pitchFamily="34" charset="-122"/>
              </a:rPr>
              <a:t>道高质量的训练题库</a:t>
            </a:r>
            <a:endParaRPr lang="en-US" altLang="zh-CN" sz="1600" dirty="0" smtClean="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05</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864122" y="3239805"/>
            <a:ext cx="57123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并行计算</a:t>
            </a:r>
            <a:r>
              <a:rPr lang="zh-CN" altLang="en-US" sz="2400" dirty="0" smtClean="0">
                <a:latin typeface="微软雅黑" panose="020B0503020204020204" pitchFamily="34" charset="-122"/>
                <a:ea typeface="微软雅黑" panose="020B0503020204020204" pitchFamily="34" charset="-122"/>
              </a:rPr>
              <a:t>：科学全面的评判与实验体系</a:t>
            </a:r>
            <a:endParaRPr lang="zh-CN" altLang="en-US" sz="2400" dirty="0">
              <a:latin typeface="微软雅黑" pitchFamily="34" charset="-122"/>
              <a:ea typeface="微软雅黑" pitchFamily="34" charset="-122"/>
            </a:endParaRPr>
          </a:p>
        </p:txBody>
      </p:sp>
      <p:sp>
        <p:nvSpPr>
          <p:cNvPr id="11" name="TextBox 49"/>
          <p:cNvSpPr txBox="1">
            <a:spLocks noChangeArrowheads="1"/>
          </p:cNvSpPr>
          <p:nvPr/>
        </p:nvSpPr>
        <p:spPr bwMode="auto">
          <a:xfrm>
            <a:off x="2411615" y="3661173"/>
            <a:ext cx="4320779" cy="1027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自动量化正确性、性能、可扩展性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评判结果可视化</a:t>
            </a:r>
            <a:endParaRPr lang="en-US" altLang="zh-CN" dirty="0" smtClean="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支持多种并行语言和计算架构</a:t>
            </a:r>
          </a:p>
          <a:p>
            <a:pPr algn="ct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 xmlns:p14="http://schemas.microsoft.com/office/powerpoint/2010/main" val="2620635321"/>
      </p:ext>
    </p:extLst>
  </p:cSld>
  <p:clrMapOvr>
    <a:masterClrMapping/>
  </p:clrMapOvr>
  <p:transition>
    <p:blinds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64482" y="1048377"/>
            <a:ext cx="7886700" cy="3263504"/>
          </a:xfrm>
        </p:spPr>
        <p:txBody>
          <a:bodyPr/>
          <a:lstStyle/>
          <a:p>
            <a:r>
              <a:rPr lang="zh-CN" altLang="en-US" b="1" dirty="0" smtClean="0">
                <a:latin typeface="微软雅黑" pitchFamily="34" charset="-122"/>
                <a:ea typeface="微软雅黑" pitchFamily="34" charset="-122"/>
              </a:rPr>
              <a:t>并行程序的自动评测</a:t>
            </a:r>
            <a:endParaRPr lang="en-US" altLang="zh-CN" b="1" dirty="0" smtClean="0">
              <a:latin typeface="微软雅黑" pitchFamily="34" charset="-122"/>
              <a:ea typeface="微软雅黑" pitchFamily="34" charset="-122"/>
            </a:endParaRPr>
          </a:p>
          <a:p>
            <a:pPr lvl="1"/>
            <a:r>
              <a:rPr lang="zh-CN" altLang="en-US" sz="1600" dirty="0" smtClean="0">
                <a:latin typeface="微软雅黑" pitchFamily="34" charset="-122"/>
                <a:ea typeface="微软雅黑" pitchFamily="34" charset="-122"/>
              </a:rPr>
              <a:t>从</a:t>
            </a:r>
            <a:r>
              <a:rPr lang="zh-CN" altLang="en-US" sz="1600" b="1" dirty="0" smtClean="0">
                <a:latin typeface="微软雅黑" pitchFamily="34" charset="-122"/>
                <a:ea typeface="微软雅黑" pitchFamily="34" charset="-122"/>
              </a:rPr>
              <a:t>正确性、可扩展性、性能</a:t>
            </a:r>
            <a:r>
              <a:rPr lang="zh-CN" altLang="en-US" sz="1600" dirty="0" smtClean="0">
                <a:latin typeface="微软雅黑" pitchFamily="34" charset="-122"/>
                <a:ea typeface="微软雅黑" pitchFamily="34" charset="-122"/>
              </a:rPr>
              <a:t>三个角度全面评测并行程序</a:t>
            </a:r>
            <a:endParaRPr lang="en-US" altLang="zh-CN" sz="1600" dirty="0" smtClean="0">
              <a:latin typeface="微软雅黑" pitchFamily="34" charset="-122"/>
              <a:ea typeface="微软雅黑" pitchFamily="34" charset="-122"/>
            </a:endParaRPr>
          </a:p>
          <a:p>
            <a:pPr lvl="1"/>
            <a:r>
              <a:rPr lang="zh-CN" altLang="en-US" sz="1600" dirty="0" smtClean="0">
                <a:latin typeface="微软雅黑" pitchFamily="34" charset="-122"/>
                <a:ea typeface="微软雅黑" pitchFamily="34" charset="-122"/>
              </a:rPr>
              <a:t>支持分布式</a:t>
            </a:r>
            <a:r>
              <a:rPr lang="en-US" altLang="zh-CN" sz="1600" dirty="0" smtClean="0">
                <a:latin typeface="微软雅黑" pitchFamily="34" charset="-122"/>
                <a:ea typeface="微软雅黑" pitchFamily="34" charset="-122"/>
              </a:rPr>
              <a:t>MPI</a:t>
            </a:r>
            <a:r>
              <a:rPr lang="zh-CN" altLang="en-US" sz="1600" dirty="0" smtClean="0">
                <a:latin typeface="微软雅黑" pitchFamily="34" charset="-122"/>
                <a:ea typeface="微软雅黑" pitchFamily="34" charset="-122"/>
              </a:rPr>
              <a:t>、多核多线程、</a:t>
            </a:r>
            <a:r>
              <a:rPr lang="en-US" altLang="zh-CN" sz="1600" dirty="0" smtClean="0">
                <a:latin typeface="微软雅黑" pitchFamily="34" charset="-122"/>
                <a:ea typeface="微软雅黑" pitchFamily="34" charset="-122"/>
              </a:rPr>
              <a:t>CUDA</a:t>
            </a:r>
            <a:r>
              <a:rPr lang="zh-CN" altLang="en-US" sz="1600" dirty="0" smtClean="0">
                <a:latin typeface="微软雅黑" pitchFamily="34" charset="-122"/>
                <a:ea typeface="微软雅黑" pitchFamily="34" charset="-122"/>
              </a:rPr>
              <a:t>并行程序</a:t>
            </a:r>
            <a:endParaRPr lang="zh-CN" altLang="en-US" sz="1600" dirty="0">
              <a:latin typeface="微软雅黑" pitchFamily="34" charset="-122"/>
              <a:ea typeface="微软雅黑" pitchFamily="34" charset="-122"/>
            </a:endParaRPr>
          </a:p>
        </p:txBody>
      </p:sp>
      <p:sp>
        <p:nvSpPr>
          <p:cNvPr id="7" name="矩形 6"/>
          <p:cNvSpPr/>
          <p:nvPr/>
        </p:nvSpPr>
        <p:spPr>
          <a:xfrm>
            <a:off x="5514975" y="1997015"/>
            <a:ext cx="3629025" cy="1877433"/>
          </a:xfrm>
          <a:prstGeom prst="rect">
            <a:avLst/>
          </a:prstGeom>
        </p:spPr>
        <p:txBody>
          <a:bodyPr wrap="square" lIns="91436" tIns="45718" rIns="91436" bIns="45718">
            <a:spAutoFit/>
          </a:bodyPr>
          <a:lstStyle/>
          <a:p>
            <a:pPr defTabSz="914355"/>
            <a:r>
              <a:rPr lang="zh-CN" altLang="en-US" sz="2000" b="1" dirty="0" smtClean="0">
                <a:solidFill>
                  <a:prstClr val="black"/>
                </a:solidFill>
                <a:latin typeface="微软雅黑" pitchFamily="34" charset="-122"/>
                <a:ea typeface="微软雅黑" pitchFamily="34" charset="-122"/>
              </a:rPr>
              <a:t>适用课程：</a:t>
            </a:r>
            <a:endParaRPr lang="en-US" altLang="zh-CN" sz="2000" b="1" dirty="0" smtClean="0">
              <a:solidFill>
                <a:prstClr val="black"/>
              </a:solidFill>
              <a:latin typeface="微软雅黑" pitchFamily="34" charset="-122"/>
              <a:ea typeface="微软雅黑" pitchFamily="34" charset="-122"/>
            </a:endParaRPr>
          </a:p>
          <a:p>
            <a:pPr defTabSz="914355"/>
            <a:r>
              <a:rPr lang="en-US" altLang="zh-CN" sz="2000" dirty="0" smtClean="0">
                <a:solidFill>
                  <a:prstClr val="black"/>
                </a:solidFill>
                <a:latin typeface="微软雅黑" pitchFamily="34" charset="-122"/>
                <a:ea typeface="微软雅黑" pitchFamily="34" charset="-122"/>
              </a:rPr>
              <a:t>《</a:t>
            </a:r>
            <a:r>
              <a:rPr lang="zh-CN" altLang="en-US" sz="2000" dirty="0" smtClean="0">
                <a:solidFill>
                  <a:prstClr val="black"/>
                </a:solidFill>
                <a:latin typeface="微软雅黑" pitchFamily="34" charset="-122"/>
                <a:ea typeface="微软雅黑" pitchFamily="34" charset="-122"/>
              </a:rPr>
              <a:t>并行程序设计</a:t>
            </a:r>
            <a:r>
              <a:rPr lang="en-US" altLang="zh-CN" sz="2000" dirty="0" smtClean="0">
                <a:solidFill>
                  <a:prstClr val="black"/>
                </a:solidFill>
                <a:latin typeface="微软雅黑" pitchFamily="34" charset="-122"/>
                <a:ea typeface="微软雅黑" pitchFamily="34" charset="-122"/>
              </a:rPr>
              <a:t>/</a:t>
            </a:r>
            <a:r>
              <a:rPr lang="zh-CN" altLang="en-US" sz="2000" dirty="0" smtClean="0">
                <a:solidFill>
                  <a:prstClr val="black"/>
                </a:solidFill>
                <a:latin typeface="微软雅黑" pitchFamily="34" charset="-122"/>
                <a:ea typeface="微软雅黑" pitchFamily="34" charset="-122"/>
              </a:rPr>
              <a:t>并行计算</a:t>
            </a:r>
            <a:r>
              <a:rPr lang="en-US" altLang="zh-CN" sz="2000" dirty="0" smtClean="0">
                <a:solidFill>
                  <a:prstClr val="black"/>
                </a:solidFill>
                <a:latin typeface="微软雅黑" pitchFamily="34" charset="-122"/>
                <a:ea typeface="微软雅黑" pitchFamily="34" charset="-122"/>
              </a:rPr>
              <a:t>》</a:t>
            </a:r>
          </a:p>
          <a:p>
            <a:pPr defTabSz="914355"/>
            <a:endParaRPr lang="en-US" altLang="zh-CN" sz="2000" dirty="0" smtClean="0">
              <a:solidFill>
                <a:prstClr val="black"/>
              </a:solidFill>
              <a:latin typeface="微软雅黑" pitchFamily="34" charset="-122"/>
              <a:ea typeface="微软雅黑" pitchFamily="34" charset="-122"/>
            </a:endParaRPr>
          </a:p>
          <a:p>
            <a:pPr defTabSz="914355"/>
            <a:r>
              <a:rPr lang="en-US" altLang="zh-CN" sz="2000" dirty="0" smtClean="0">
                <a:solidFill>
                  <a:prstClr val="black"/>
                </a:solidFill>
                <a:latin typeface="微软雅黑" pitchFamily="34" charset="-122"/>
                <a:ea typeface="微软雅黑" pitchFamily="34" charset="-122"/>
              </a:rPr>
              <a:t>《</a:t>
            </a:r>
            <a:r>
              <a:rPr lang="zh-CN" altLang="en-US" sz="2000" dirty="0" smtClean="0">
                <a:solidFill>
                  <a:prstClr val="black"/>
                </a:solidFill>
                <a:latin typeface="微软雅黑" pitchFamily="34" charset="-122"/>
                <a:ea typeface="微软雅黑" pitchFamily="34" charset="-122"/>
              </a:rPr>
              <a:t>操作系统实验</a:t>
            </a:r>
            <a:r>
              <a:rPr lang="en-US" altLang="zh-CN" sz="2000" dirty="0" smtClean="0">
                <a:solidFill>
                  <a:prstClr val="black"/>
                </a:solidFill>
                <a:latin typeface="微软雅黑" pitchFamily="34" charset="-122"/>
                <a:ea typeface="微软雅黑" pitchFamily="34" charset="-122"/>
              </a:rPr>
              <a:t>》</a:t>
            </a:r>
          </a:p>
          <a:p>
            <a:pPr defTabSz="914355"/>
            <a:r>
              <a:rPr lang="en-US" altLang="zh-CN" sz="1100" dirty="0" smtClean="0">
                <a:solidFill>
                  <a:prstClr val="black"/>
                </a:solidFill>
                <a:latin typeface="微软雅黑" pitchFamily="34" charset="-122"/>
                <a:ea typeface="微软雅黑" pitchFamily="34" charset="-122"/>
              </a:rPr>
              <a:t>   </a:t>
            </a:r>
            <a:r>
              <a:rPr lang="zh-CN" altLang="en-US" sz="1100" dirty="0" smtClean="0">
                <a:solidFill>
                  <a:prstClr val="black"/>
                </a:solidFill>
                <a:latin typeface="微软雅黑" pitchFamily="34" charset="-122"/>
                <a:ea typeface="微软雅黑" pitchFamily="34" charset="-122"/>
              </a:rPr>
              <a:t>多进程实验（</a:t>
            </a:r>
            <a:r>
              <a:rPr lang="en-US" altLang="zh-CN" sz="1100" dirty="0" smtClean="0">
                <a:solidFill>
                  <a:prstClr val="black"/>
                </a:solidFill>
                <a:latin typeface="微软雅黑" pitchFamily="34" charset="-122"/>
                <a:ea typeface="微软雅黑" pitchFamily="34" charset="-122"/>
              </a:rPr>
              <a:t>wait </a:t>
            </a:r>
            <a:r>
              <a:rPr lang="zh-CN" altLang="en-US" sz="1100" dirty="0" smtClean="0">
                <a:solidFill>
                  <a:prstClr val="black"/>
                </a:solidFill>
                <a:latin typeface="微软雅黑" pitchFamily="34" charset="-122"/>
                <a:ea typeface="微软雅黑" pitchFamily="34" charset="-122"/>
              </a:rPr>
              <a:t>与</a:t>
            </a:r>
            <a:r>
              <a:rPr lang="en-US" altLang="zh-CN" sz="1100" dirty="0" smtClean="0">
                <a:solidFill>
                  <a:prstClr val="black"/>
                </a:solidFill>
                <a:latin typeface="微软雅黑" pitchFamily="34" charset="-122"/>
                <a:ea typeface="微软雅黑" pitchFamily="34" charset="-122"/>
              </a:rPr>
              <a:t>fork</a:t>
            </a:r>
            <a:r>
              <a:rPr lang="zh-CN" altLang="en-US" sz="1100" dirty="0" smtClean="0">
                <a:solidFill>
                  <a:prstClr val="black"/>
                </a:solidFill>
                <a:latin typeface="微软雅黑" pitchFamily="34" charset="-122"/>
                <a:ea typeface="微软雅黑" pitchFamily="34" charset="-122"/>
              </a:rPr>
              <a:t>）</a:t>
            </a:r>
            <a:endParaRPr lang="en-US" altLang="zh-CN" sz="1100" dirty="0" smtClean="0">
              <a:solidFill>
                <a:prstClr val="black"/>
              </a:solidFill>
              <a:latin typeface="微软雅黑" pitchFamily="34" charset="-122"/>
              <a:ea typeface="微软雅黑" pitchFamily="34" charset="-122"/>
            </a:endParaRPr>
          </a:p>
          <a:p>
            <a:pPr defTabSz="914355"/>
            <a:r>
              <a:rPr lang="en-US" altLang="zh-CN" sz="1100" dirty="0" smtClean="0">
                <a:solidFill>
                  <a:prstClr val="black"/>
                </a:solidFill>
                <a:latin typeface="微软雅黑" pitchFamily="34" charset="-122"/>
                <a:ea typeface="微软雅黑" pitchFamily="34" charset="-122"/>
              </a:rPr>
              <a:t>   </a:t>
            </a:r>
            <a:r>
              <a:rPr lang="zh-CN" altLang="en-US" sz="1100" dirty="0" smtClean="0">
                <a:solidFill>
                  <a:prstClr val="black"/>
                </a:solidFill>
                <a:latin typeface="微软雅黑" pitchFamily="34" charset="-122"/>
                <a:ea typeface="微软雅黑" pitchFamily="34" charset="-122"/>
              </a:rPr>
              <a:t>信号量</a:t>
            </a:r>
            <a:endParaRPr lang="en-US" altLang="zh-CN" sz="1100" dirty="0" smtClean="0">
              <a:solidFill>
                <a:prstClr val="black"/>
              </a:solidFill>
              <a:latin typeface="微软雅黑" pitchFamily="34" charset="-122"/>
              <a:ea typeface="微软雅黑" pitchFamily="34" charset="-122"/>
            </a:endParaRPr>
          </a:p>
          <a:p>
            <a:pPr defTabSz="914355"/>
            <a:r>
              <a:rPr lang="en-US" altLang="zh-CN" sz="1100" dirty="0" smtClean="0">
                <a:solidFill>
                  <a:prstClr val="black"/>
                </a:solidFill>
                <a:latin typeface="微软雅黑" pitchFamily="34" charset="-122"/>
                <a:ea typeface="微软雅黑" pitchFamily="34" charset="-122"/>
              </a:rPr>
              <a:t>   </a:t>
            </a:r>
            <a:r>
              <a:rPr lang="zh-CN" altLang="en-US" sz="1100" dirty="0" smtClean="0">
                <a:solidFill>
                  <a:prstClr val="black"/>
                </a:solidFill>
                <a:latin typeface="微软雅黑" pitchFamily="34" charset="-122"/>
                <a:ea typeface="微软雅黑" pitchFamily="34" charset="-122"/>
              </a:rPr>
              <a:t>生产者消费者</a:t>
            </a:r>
            <a:endParaRPr lang="en-US" altLang="zh-CN" sz="1100" dirty="0" smtClean="0">
              <a:solidFill>
                <a:prstClr val="black"/>
              </a:solidFill>
              <a:latin typeface="微软雅黑" pitchFamily="34" charset="-122"/>
              <a:ea typeface="微软雅黑" pitchFamily="34" charset="-122"/>
            </a:endParaRPr>
          </a:p>
        </p:txBody>
      </p:sp>
      <p:pic>
        <p:nvPicPr>
          <p:cNvPr id="3074" name="Picture 2"/>
          <p:cNvPicPr>
            <a:picLocks noChangeAspect="1" noChangeArrowheads="1"/>
          </p:cNvPicPr>
          <p:nvPr/>
        </p:nvPicPr>
        <p:blipFill>
          <a:blip r:embed="rId3" cstate="print"/>
          <a:srcRect/>
          <a:stretch>
            <a:fillRect/>
          </a:stretch>
        </p:blipFill>
        <p:spPr bwMode="auto">
          <a:xfrm>
            <a:off x="1" y="2277552"/>
            <a:ext cx="5241131" cy="2913574"/>
          </a:xfrm>
          <a:prstGeom prst="rect">
            <a:avLst/>
          </a:prstGeom>
          <a:noFill/>
          <a:ln w="9525">
            <a:noFill/>
            <a:miter lim="800000"/>
            <a:headEnd/>
            <a:tailEnd/>
          </a:ln>
        </p:spPr>
      </p:pic>
      <p:grpSp>
        <p:nvGrpSpPr>
          <p:cNvPr id="4" name="组合 7"/>
          <p:cNvGrpSpPr/>
          <p:nvPr/>
        </p:nvGrpSpPr>
        <p:grpSpPr>
          <a:xfrm>
            <a:off x="1366572" y="4314821"/>
            <a:ext cx="3272104" cy="419100"/>
            <a:chOff x="4989689" y="3849534"/>
            <a:chExt cx="6513692" cy="409663"/>
          </a:xfrm>
        </p:grpSpPr>
        <p:sp>
          <p:nvSpPr>
            <p:cNvPr id="9" name="圆角矩形 8"/>
            <p:cNvSpPr/>
            <p:nvPr/>
          </p:nvSpPr>
          <p:spPr>
            <a:xfrm>
              <a:off x="4989689" y="3860792"/>
              <a:ext cx="6479822" cy="38296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10" name="TextBox 9"/>
            <p:cNvSpPr txBox="1"/>
            <p:nvPr/>
          </p:nvSpPr>
          <p:spPr>
            <a:xfrm>
              <a:off x="7287928" y="3849534"/>
              <a:ext cx="4215453" cy="409663"/>
            </a:xfrm>
            <a:prstGeom prst="rect">
              <a:avLst/>
            </a:prstGeom>
            <a:solidFill>
              <a:srgbClr val="C00000"/>
            </a:solidFill>
            <a:ln>
              <a:solidFill>
                <a:srgbClr val="C00000"/>
              </a:solidFill>
            </a:ln>
          </p:spPr>
          <p:txBody>
            <a:bodyPr wrap="square" rtlCol="0" anchor="ctr">
              <a:noAutofit/>
            </a:bodyPr>
            <a:lstStyle/>
            <a:p>
              <a:r>
                <a:rPr lang="zh-CN" altLang="en-US" sz="1200" dirty="0" smtClean="0">
                  <a:solidFill>
                    <a:schemeClr val="bg1"/>
                  </a:solidFill>
                  <a:latin typeface="微软雅黑" pitchFamily="34" charset="-122"/>
                  <a:ea typeface="微软雅黑" pitchFamily="34" charset="-122"/>
                </a:rPr>
                <a:t>三个指标全面评测并行</a:t>
              </a:r>
              <a:r>
                <a:rPr lang="en-US" altLang="zh-CN" sz="1200" dirty="0" smtClean="0">
                  <a:solidFill>
                    <a:schemeClr val="bg1"/>
                  </a:solidFill>
                  <a:latin typeface="微软雅黑" pitchFamily="34" charset="-122"/>
                  <a:ea typeface="微软雅黑" pitchFamily="34" charset="-122"/>
                </a:rPr>
                <a:t>/</a:t>
              </a:r>
              <a:r>
                <a:rPr lang="zh-CN" altLang="en-US" sz="1200" dirty="0" smtClean="0">
                  <a:solidFill>
                    <a:schemeClr val="bg1"/>
                  </a:solidFill>
                  <a:latin typeface="微软雅黑" pitchFamily="34" charset="-122"/>
                  <a:ea typeface="微软雅黑" pitchFamily="34" charset="-122"/>
                </a:rPr>
                <a:t>分布式程序</a:t>
              </a:r>
              <a:endParaRPr lang="zh-CN" altLang="en-US" sz="1200" dirty="0">
                <a:solidFill>
                  <a:schemeClr val="bg1"/>
                </a:solidFill>
                <a:latin typeface="微软雅黑" pitchFamily="34" charset="-122"/>
                <a:ea typeface="微软雅黑" pitchFamily="34" charset="-122"/>
              </a:endParaRPr>
            </a:p>
          </p:txBody>
        </p:sp>
      </p:grpSp>
      <p:sp>
        <p:nvSpPr>
          <p:cNvPr id="11" name="矩形 10"/>
          <p:cNvSpPr/>
          <p:nvPr/>
        </p:nvSpPr>
        <p:spPr>
          <a:xfrm>
            <a:off x="5601204" y="4233476"/>
            <a:ext cx="3342771" cy="715581"/>
          </a:xfrm>
          <a:prstGeom prst="rect">
            <a:avLst/>
          </a:prstGeom>
        </p:spPr>
        <p:txBody>
          <a:bodyPr wrap="square" lIns="68580" tIns="34290" rIns="68580" bIns="34290">
            <a:spAutoFit/>
          </a:bodyPr>
          <a:lstStyle/>
          <a:p>
            <a:r>
              <a:rPr lang="en-US" altLang="zh-CN" sz="1500" b="1" dirty="0" smtClean="0">
                <a:latin typeface="微软雅黑" pitchFamily="34" charset="-122"/>
                <a:ea typeface="微软雅黑" pitchFamily="34" charset="-122"/>
              </a:rPr>
              <a:t>ACM/IEEE CS2013</a:t>
            </a:r>
            <a:r>
              <a:rPr lang="zh-CN" altLang="en-US" sz="1500" b="1" dirty="0" smtClean="0">
                <a:latin typeface="微软雅黑" pitchFamily="34" charset="-122"/>
                <a:ea typeface="微软雅黑" pitchFamily="34" charset="-122"/>
              </a:rPr>
              <a:t>新增课程体系：</a:t>
            </a:r>
            <a:endParaRPr lang="en-US" altLang="zh-CN" sz="1500" b="1" dirty="0" smtClean="0">
              <a:latin typeface="微软雅黑" pitchFamily="34" charset="-122"/>
              <a:ea typeface="微软雅黑" pitchFamily="34" charset="-122"/>
            </a:endParaRPr>
          </a:p>
          <a:p>
            <a:r>
              <a:rPr lang="zh-CN" altLang="en-US" b="1" dirty="0" smtClean="0">
                <a:solidFill>
                  <a:srgbClr val="C00000"/>
                </a:solidFill>
                <a:latin typeface="微软雅黑" pitchFamily="34" charset="-122"/>
                <a:ea typeface="微软雅黑" pitchFamily="34" charset="-122"/>
              </a:rPr>
              <a:t>并行和分布式计算（</a:t>
            </a:r>
            <a:r>
              <a:rPr lang="en-US" altLang="zh-CN" b="1" dirty="0" smtClean="0">
                <a:solidFill>
                  <a:srgbClr val="C00000"/>
                </a:solidFill>
                <a:latin typeface="微软雅黑" pitchFamily="34" charset="-122"/>
                <a:ea typeface="微软雅黑" pitchFamily="34" charset="-122"/>
              </a:rPr>
              <a:t>PD</a:t>
            </a:r>
            <a:r>
              <a:rPr lang="zh-CN" altLang="en-US" b="1" dirty="0" smtClean="0">
                <a:solidFill>
                  <a:srgbClr val="C00000"/>
                </a:solidFill>
                <a:latin typeface="微软雅黑" pitchFamily="34" charset="-122"/>
                <a:ea typeface="微软雅黑" pitchFamily="34" charset="-122"/>
              </a:rPr>
              <a:t>）</a:t>
            </a:r>
            <a:r>
              <a:rPr lang="zh-CN" altLang="en-US" dirty="0" smtClean="0">
                <a:latin typeface="微软雅黑" pitchFamily="34" charset="-122"/>
                <a:ea typeface="微软雅黑" pitchFamily="34" charset="-122"/>
              </a:rPr>
              <a:t>、信息安全、系统基础、基于平台的开发 等</a:t>
            </a:r>
            <a:endParaRPr lang="zh-CN" altLang="en-US" dirty="0">
              <a:latin typeface="微软雅黑" pitchFamily="34" charset="-122"/>
              <a:ea typeface="微软雅黑" pitchFamily="34" charset="-122"/>
            </a:endParaRPr>
          </a:p>
        </p:txBody>
      </p:sp>
      <p:sp>
        <p:nvSpPr>
          <p:cNvPr id="13"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平台：并行计算</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96566" y="1048377"/>
            <a:ext cx="7886700" cy="3263504"/>
          </a:xfrm>
        </p:spPr>
        <p:txBody>
          <a:bodyPr/>
          <a:lstStyle/>
          <a:p>
            <a:r>
              <a:rPr lang="zh-CN" altLang="en-US" b="1" dirty="0" smtClean="0">
                <a:latin typeface="微软雅黑" pitchFamily="34" charset="-122"/>
                <a:ea typeface="微软雅黑" pitchFamily="34" charset="-122"/>
              </a:rPr>
              <a:t>并行程序的自动评测</a:t>
            </a:r>
            <a:r>
              <a:rPr lang="zh-CN" altLang="en-US" dirty="0" smtClean="0">
                <a:latin typeface="微软雅黑" pitchFamily="34" charset="-122"/>
                <a:ea typeface="微软雅黑" pitchFamily="34" charset="-122"/>
              </a:rPr>
              <a:t>：评判报告可视化</a:t>
            </a:r>
            <a:endParaRPr lang="en-US" altLang="zh-CN" dirty="0" smtClean="0">
              <a:latin typeface="微软雅黑" pitchFamily="34" charset="-122"/>
              <a:ea typeface="微软雅黑" pitchFamily="34" charset="-122"/>
            </a:endParaRPr>
          </a:p>
        </p:txBody>
      </p:sp>
      <p:pic>
        <p:nvPicPr>
          <p:cNvPr id="44035" name="Picture 3"/>
          <p:cNvPicPr>
            <a:picLocks noChangeAspect="1" noChangeArrowheads="1"/>
          </p:cNvPicPr>
          <p:nvPr/>
        </p:nvPicPr>
        <p:blipFill>
          <a:blip r:embed="rId3" cstate="print"/>
          <a:srcRect/>
          <a:stretch>
            <a:fillRect/>
          </a:stretch>
        </p:blipFill>
        <p:spPr bwMode="auto">
          <a:xfrm>
            <a:off x="6189324" y="1821969"/>
            <a:ext cx="2640351" cy="3321531"/>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547687" y="1811870"/>
            <a:ext cx="4805363" cy="1339715"/>
          </a:xfrm>
          <a:prstGeom prst="rect">
            <a:avLst/>
          </a:prstGeom>
          <a:noFill/>
          <a:ln w="9525">
            <a:noFill/>
            <a:miter lim="800000"/>
            <a:headEnd/>
            <a:tailEnd/>
          </a:ln>
        </p:spPr>
      </p:pic>
      <p:sp>
        <p:nvSpPr>
          <p:cNvPr id="1028" name="AutoShape 4" descr="http://judge.buaa.edu.cn/assignment/parallel/executiontimeImage.jsp?assignID=228&amp;problemID=1000"/>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zh-CN" altLang="en-US"/>
          </a:p>
        </p:txBody>
      </p:sp>
      <p:sp>
        <p:nvSpPr>
          <p:cNvPr id="1030" name="AutoShape 6" descr="http://judge.buaa.edu.cn/assignment/parallel/executiontimeImage.jsp?assignID=228&amp;problemID=1000"/>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zh-CN" altLang="en-US"/>
          </a:p>
        </p:txBody>
      </p:sp>
      <p:pic>
        <p:nvPicPr>
          <p:cNvPr id="1032" name="Picture 8"/>
          <p:cNvPicPr>
            <a:picLocks noChangeAspect="1" noChangeArrowheads="1"/>
          </p:cNvPicPr>
          <p:nvPr/>
        </p:nvPicPr>
        <p:blipFill>
          <a:blip r:embed="rId5" cstate="print"/>
          <a:srcRect/>
          <a:stretch>
            <a:fillRect/>
          </a:stretch>
        </p:blipFill>
        <p:spPr bwMode="auto">
          <a:xfrm>
            <a:off x="152400" y="3190875"/>
            <a:ext cx="2673000" cy="1926826"/>
          </a:xfrm>
          <a:prstGeom prst="rect">
            <a:avLst/>
          </a:prstGeom>
          <a:noFill/>
          <a:ln w="9525">
            <a:noFill/>
            <a:miter lim="800000"/>
            <a:headEnd/>
            <a:tailEnd/>
          </a:ln>
        </p:spPr>
      </p:pic>
      <p:pic>
        <p:nvPicPr>
          <p:cNvPr id="1033" name="Picture 9"/>
          <p:cNvPicPr>
            <a:picLocks noChangeAspect="1" noChangeArrowheads="1"/>
          </p:cNvPicPr>
          <p:nvPr/>
        </p:nvPicPr>
        <p:blipFill>
          <a:blip r:embed="rId6" cstate="print"/>
          <a:srcRect/>
          <a:stretch>
            <a:fillRect/>
          </a:stretch>
        </p:blipFill>
        <p:spPr bwMode="auto">
          <a:xfrm>
            <a:off x="3033713" y="3209925"/>
            <a:ext cx="2619000" cy="1913339"/>
          </a:xfrm>
          <a:prstGeom prst="rect">
            <a:avLst/>
          </a:prstGeom>
          <a:noFill/>
          <a:ln w="9525">
            <a:noFill/>
            <a:miter lim="800000"/>
            <a:headEnd/>
            <a:tailEnd/>
          </a:ln>
        </p:spPr>
      </p:pic>
      <p:sp>
        <p:nvSpPr>
          <p:cNvPr id="11"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平台：并行计算</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502600" y="1963023"/>
            <a:ext cx="8029004" cy="2880360"/>
          </a:xfrm>
          <a:prstGeom prst="rect">
            <a:avLst/>
          </a:prstGeom>
          <a:noFill/>
          <a:ln w="9525">
            <a:noFill/>
            <a:miter lim="800000"/>
            <a:headEnd/>
            <a:tailEnd/>
          </a:ln>
        </p:spPr>
      </p:pic>
      <p:graphicFrame>
        <p:nvGraphicFramePr>
          <p:cNvPr id="3" name="图示 2"/>
          <p:cNvGraphicFramePr/>
          <p:nvPr/>
        </p:nvGraphicFramePr>
        <p:xfrm>
          <a:off x="7225858" y="0"/>
          <a:ext cx="1918142" cy="1792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标题 1"/>
          <p:cNvSpPr txBox="1">
            <a:spLocks/>
          </p:cNvSpPr>
          <p:nvPr/>
        </p:nvSpPr>
        <p:spPr bwMode="auto">
          <a:xfrm>
            <a:off x="6858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zh-CN" altLang="en-US" sz="2700" b="1" dirty="0" smtClean="0">
                <a:latin typeface="微软雅黑" pitchFamily="34" charset="-122"/>
                <a:ea typeface="微软雅黑" pitchFamily="34" charset="-122"/>
                <a:cs typeface="Calibri" pitchFamily="34" charset="0"/>
                <a:sym typeface="Calibri" pitchFamily="34" charset="0"/>
              </a:rPr>
              <a:t>虚实结合的在线实验环境</a:t>
            </a:r>
          </a:p>
        </p:txBody>
      </p:sp>
      <p:sp>
        <p:nvSpPr>
          <p:cNvPr id="6" name="矩形 5"/>
          <p:cNvSpPr/>
          <p:nvPr/>
        </p:nvSpPr>
        <p:spPr>
          <a:xfrm>
            <a:off x="1210622" y="1004500"/>
            <a:ext cx="5678478" cy="276999"/>
          </a:xfrm>
          <a:prstGeom prst="rect">
            <a:avLst/>
          </a:prstGeom>
        </p:spPr>
        <p:txBody>
          <a:bodyPr wrap="none" lIns="68580" tIns="34290" rIns="68580" bIns="34290">
            <a:spAutoFit/>
          </a:bodyPr>
          <a:lstStyle/>
          <a:p>
            <a:r>
              <a:rPr lang="zh-CN" altLang="en-US" dirty="0" smtClean="0">
                <a:latin typeface="微软雅黑" pitchFamily="34" charset="-122"/>
                <a:ea typeface="微软雅黑" pitchFamily="34" charset="-122"/>
              </a:rPr>
              <a:t>支持任何虚拟机化技术，利用现有设备（云计算中心）打造在线实验环境</a:t>
            </a:r>
            <a:endParaRPr lang="zh-CN" altLang="en-US" dirty="0"/>
          </a:p>
        </p:txBody>
      </p:sp>
      <p:sp>
        <p:nvSpPr>
          <p:cNvPr id="7" name="矩形 6"/>
          <p:cNvSpPr/>
          <p:nvPr/>
        </p:nvSpPr>
        <p:spPr>
          <a:xfrm>
            <a:off x="1212020" y="1400180"/>
            <a:ext cx="3600986" cy="276999"/>
          </a:xfrm>
          <a:prstGeom prst="rect">
            <a:avLst/>
          </a:prstGeom>
        </p:spPr>
        <p:txBody>
          <a:bodyPr wrap="none" lIns="68580" tIns="34290" rIns="68580" bIns="34290">
            <a:spAutoFit/>
          </a:bodyPr>
          <a:lstStyle/>
          <a:p>
            <a:r>
              <a:rPr lang="zh-CN" altLang="en-US" dirty="0" smtClean="0">
                <a:latin typeface="微软雅黑" pitchFamily="34" charset="-122"/>
                <a:ea typeface="微软雅黑" pitchFamily="34" charset="-122"/>
              </a:rPr>
              <a:t>支持实验桌面分布式部署，实验人数无限扩展</a:t>
            </a:r>
            <a:endParaRPr lang="zh-CN" alt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96566" y="1048377"/>
            <a:ext cx="7886700" cy="3263504"/>
          </a:xfrm>
        </p:spPr>
        <p:txBody>
          <a:bodyPr/>
          <a:lstStyle/>
          <a:p>
            <a:r>
              <a:rPr lang="zh-CN" altLang="en-US" b="1" dirty="0" smtClean="0">
                <a:latin typeface="微软雅黑" pitchFamily="34" charset="-122"/>
                <a:ea typeface="微软雅黑" pitchFamily="34" charset="-122"/>
              </a:rPr>
              <a:t>并行程序的自动评测</a:t>
            </a:r>
            <a:r>
              <a:rPr lang="zh-CN" altLang="en-US" dirty="0" smtClean="0">
                <a:latin typeface="微软雅黑" pitchFamily="34" charset="-122"/>
                <a:ea typeface="微软雅黑" pitchFamily="34" charset="-122"/>
              </a:rPr>
              <a:t>：虚实结合的自动评测环境</a:t>
            </a:r>
            <a:endParaRPr lang="en-US" altLang="zh-CN" dirty="0" smtClean="0">
              <a:latin typeface="微软雅黑" pitchFamily="34" charset="-122"/>
              <a:ea typeface="微软雅黑" pitchFamily="34" charset="-122"/>
            </a:endParaRPr>
          </a:p>
        </p:txBody>
      </p:sp>
      <p:sp>
        <p:nvSpPr>
          <p:cNvPr id="1028" name="AutoShape 4" descr="http://judge.buaa.edu.cn/assignment/parallel/executiontimeImage.jsp?assignID=228&amp;problemID=1000"/>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zh-CN" altLang="en-US"/>
          </a:p>
        </p:txBody>
      </p:sp>
      <p:sp>
        <p:nvSpPr>
          <p:cNvPr id="1030" name="AutoShape 6" descr="http://judge.buaa.edu.cn/assignment/parallel/executiontimeImage.jsp?assignID=228&amp;problemID=1000"/>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zh-CN" altLang="en-US"/>
          </a:p>
        </p:txBody>
      </p:sp>
      <p:sp>
        <p:nvSpPr>
          <p:cNvPr id="11"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平台：并行计算</a:t>
            </a:r>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073" name="Object 1"/>
          <p:cNvGraphicFramePr>
            <a:graphicFrameLocks noChangeAspect="1"/>
          </p:cNvGraphicFramePr>
          <p:nvPr/>
        </p:nvGraphicFramePr>
        <p:xfrm>
          <a:off x="770021" y="2606842"/>
          <a:ext cx="2935704" cy="1511969"/>
        </p:xfrm>
        <a:graphic>
          <a:graphicData uri="http://schemas.openxmlformats.org/presentationml/2006/ole">
            <p:oleObj spid="_x0000_s3073" r:id="rId4" imgW="2626738" imgH="1461099" progId="Visio.Drawing.11">
              <p:embed/>
            </p:oleObj>
          </a:graphicData>
        </a:graphic>
      </p:graphicFrame>
      <p:sp>
        <p:nvSpPr>
          <p:cNvPr id="30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075" name="Object 3"/>
          <p:cNvGraphicFramePr>
            <a:graphicFrameLocks noChangeAspect="1"/>
          </p:cNvGraphicFramePr>
          <p:nvPr/>
        </p:nvGraphicFramePr>
        <p:xfrm>
          <a:off x="5029202" y="2462463"/>
          <a:ext cx="2705100" cy="1704975"/>
        </p:xfrm>
        <a:graphic>
          <a:graphicData uri="http://schemas.openxmlformats.org/presentationml/2006/ole">
            <p:oleObj spid="_x0000_s3075" r:id="rId5" imgW="2696453" imgH="1701830" progId="Visio.Drawing.11">
              <p:embed/>
            </p:oleObj>
          </a:graphicData>
        </a:graphic>
      </p:graphicFrame>
      <p:sp>
        <p:nvSpPr>
          <p:cNvPr id="14" name="矩形 13"/>
          <p:cNvSpPr/>
          <p:nvPr/>
        </p:nvSpPr>
        <p:spPr>
          <a:xfrm>
            <a:off x="1432072" y="4270276"/>
            <a:ext cx="1824476" cy="307777"/>
          </a:xfrm>
          <a:prstGeom prst="rect">
            <a:avLst/>
          </a:prstGeom>
        </p:spPr>
        <p:txBody>
          <a:bodyPr wrap="square">
            <a:spAutoFit/>
          </a:bodyPr>
          <a:lstStyle/>
          <a:p>
            <a:r>
              <a:rPr lang="zh-CN" altLang="en-US" sz="1400" dirty="0" smtClean="0">
                <a:latin typeface="微软雅黑" pitchFamily="34" charset="-122"/>
                <a:ea typeface="微软雅黑" pitchFamily="34" charset="-122"/>
              </a:rPr>
              <a:t>多线程评测“集群”</a:t>
            </a:r>
            <a:endParaRPr lang="en-US" altLang="zh-CN" sz="1400" dirty="0" smtClean="0">
              <a:latin typeface="微软雅黑" pitchFamily="34" charset="-122"/>
              <a:ea typeface="微软雅黑" pitchFamily="34" charset="-122"/>
            </a:endParaRPr>
          </a:p>
        </p:txBody>
      </p:sp>
      <p:sp>
        <p:nvSpPr>
          <p:cNvPr id="15" name="矩形 14"/>
          <p:cNvSpPr/>
          <p:nvPr/>
        </p:nvSpPr>
        <p:spPr>
          <a:xfrm>
            <a:off x="994610" y="1555835"/>
            <a:ext cx="6841958" cy="584775"/>
          </a:xfrm>
          <a:prstGeom prst="rect">
            <a:avLst/>
          </a:prstGeom>
        </p:spPr>
        <p:txBody>
          <a:bodyPr wrap="square">
            <a:spAutoFit/>
          </a:bodyPr>
          <a:lstStyle/>
          <a:p>
            <a:r>
              <a:rPr lang="zh-CN" altLang="en-US" sz="1600" dirty="0" smtClean="0">
                <a:latin typeface="微软雅黑" pitchFamily="34" charset="-122"/>
                <a:ea typeface="微软雅黑" pitchFamily="34" charset="-122"/>
              </a:rPr>
              <a:t>既可以使用单台服务器虚拟出多线程和分布式集群环境，也可以直接使用现有高性能计算系统。</a:t>
            </a:r>
            <a:endParaRPr lang="zh-CN" altLang="en-US" sz="1600" dirty="0">
              <a:latin typeface="微软雅黑" pitchFamily="34" charset="-122"/>
              <a:ea typeface="微软雅黑" pitchFamily="34" charset="-122"/>
            </a:endParaRPr>
          </a:p>
        </p:txBody>
      </p:sp>
      <p:sp>
        <p:nvSpPr>
          <p:cNvPr id="16" name="矩形 15"/>
          <p:cNvSpPr/>
          <p:nvPr/>
        </p:nvSpPr>
        <p:spPr>
          <a:xfrm>
            <a:off x="5330303" y="4286318"/>
            <a:ext cx="2217507" cy="307777"/>
          </a:xfrm>
          <a:prstGeom prst="rect">
            <a:avLst/>
          </a:prstGeom>
        </p:spPr>
        <p:txBody>
          <a:bodyPr wrap="square">
            <a:spAutoFit/>
          </a:bodyPr>
          <a:lstStyle/>
          <a:p>
            <a:r>
              <a:rPr lang="en-US" altLang="zh-CN" sz="1400" dirty="0" smtClean="0">
                <a:latin typeface="微软雅黑" pitchFamily="34" charset="-122"/>
                <a:ea typeface="微软雅黑" pitchFamily="34" charset="-122"/>
              </a:rPr>
              <a:t>MPI</a:t>
            </a:r>
            <a:r>
              <a:rPr lang="zh-CN" altLang="en-US" sz="1400" dirty="0" smtClean="0">
                <a:latin typeface="微软雅黑" pitchFamily="34" charset="-122"/>
                <a:ea typeface="微软雅黑" pitchFamily="34" charset="-122"/>
              </a:rPr>
              <a:t>分布式评测“集群”</a:t>
            </a:r>
            <a:endParaRPr lang="en-US" altLang="zh-CN" sz="1400" dirty="0" smtClean="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06</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864122" y="3239805"/>
            <a:ext cx="61168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软件工程</a:t>
            </a:r>
            <a:r>
              <a:rPr lang="zh-CN" altLang="en-US" sz="2400" dirty="0" smtClean="0">
                <a:latin typeface="微软雅黑" panose="020B0503020204020204" pitchFamily="34" charset="-122"/>
                <a:ea typeface="微软雅黑" panose="020B0503020204020204" pitchFamily="34" charset="-122"/>
              </a:rPr>
              <a:t>：完整的软件工程教学和实训体系</a:t>
            </a:r>
            <a:endParaRPr lang="zh-CN" altLang="en-US" sz="2400" dirty="0">
              <a:latin typeface="微软雅黑" pitchFamily="34" charset="-122"/>
              <a:ea typeface="微软雅黑" pitchFamily="34" charset="-122"/>
            </a:endParaRPr>
          </a:p>
        </p:txBody>
      </p:sp>
      <p:sp>
        <p:nvSpPr>
          <p:cNvPr id="11" name="TextBox 49"/>
          <p:cNvSpPr txBox="1">
            <a:spLocks noChangeArrowheads="1"/>
          </p:cNvSpPr>
          <p:nvPr/>
        </p:nvSpPr>
        <p:spPr bwMode="auto">
          <a:xfrm>
            <a:off x="2547972" y="3661173"/>
            <a:ext cx="4320779" cy="1027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itchFamily="34" charset="-122"/>
                <a:ea typeface="微软雅黑" pitchFamily="34" charset="-122"/>
              </a:rPr>
              <a:t>◎</a:t>
            </a:r>
            <a:r>
              <a:rPr lang="zh-CN" altLang="en-US" dirty="0" smtClean="0">
                <a:solidFill>
                  <a:srgbClr val="4D4D4D"/>
                </a:solidFill>
                <a:latin typeface="微软雅黑" pitchFamily="34" charset="-122"/>
                <a:ea typeface="微软雅黑" pitchFamily="34" charset="-122"/>
              </a:rPr>
              <a:t>小组协作   </a:t>
            </a:r>
            <a:r>
              <a:rPr lang="en-US" altLang="zh-CN" dirty="0" smtClean="0">
                <a:solidFill>
                  <a:srgbClr val="4D4D4D"/>
                </a:solidFill>
                <a:latin typeface="微软雅黑" pitchFamily="34" charset="-122"/>
                <a:ea typeface="微软雅黑" pitchFamily="34" charset="-122"/>
              </a:rPr>
              <a:t>	</a:t>
            </a:r>
            <a:r>
              <a:rPr lang="en-US" dirty="0" smtClean="0">
                <a:solidFill>
                  <a:srgbClr val="4D4D4D"/>
                </a:solidFill>
                <a:latin typeface="微软雅黑" pitchFamily="34" charset="-122"/>
                <a:ea typeface="微软雅黑" pitchFamily="34" charset="-122"/>
              </a:rPr>
              <a:t>◎</a:t>
            </a:r>
            <a:r>
              <a:rPr lang="zh-CN" altLang="en-US" dirty="0" smtClean="0">
                <a:solidFill>
                  <a:srgbClr val="4D4D4D"/>
                </a:solidFill>
                <a:latin typeface="微软雅黑" pitchFamily="34" charset="-122"/>
                <a:ea typeface="微软雅黑" pitchFamily="34" charset="-122"/>
              </a:rPr>
              <a:t>小组互评</a:t>
            </a:r>
            <a:r>
              <a:rPr lang="en-US" altLang="zh-CN" dirty="0" smtClean="0">
                <a:solidFill>
                  <a:srgbClr val="4D4D4D"/>
                </a:solidFill>
                <a:latin typeface="微软雅黑" pitchFamily="34" charset="-122"/>
                <a:ea typeface="微软雅黑" pitchFamily="34" charset="-122"/>
              </a:rPr>
              <a:t>	◎</a:t>
            </a:r>
            <a:r>
              <a:rPr lang="zh-CN" altLang="en-US" dirty="0" smtClean="0">
                <a:solidFill>
                  <a:srgbClr val="4D4D4D"/>
                </a:solidFill>
                <a:latin typeface="微软雅黑" pitchFamily="34" charset="-122"/>
                <a:ea typeface="微软雅黑" pitchFamily="34" charset="-122"/>
              </a:rPr>
              <a:t>文档 </a:t>
            </a:r>
            <a:r>
              <a:rPr lang="en-US" altLang="zh-CN" dirty="0" smtClean="0">
                <a:solidFill>
                  <a:srgbClr val="4D4D4D"/>
                </a:solidFill>
                <a:latin typeface="微软雅黑" pitchFamily="34" charset="-122"/>
                <a:ea typeface="微软雅黑" pitchFamily="34" charset="-122"/>
              </a:rPr>
              <a:t>/ </a:t>
            </a:r>
            <a:r>
              <a:rPr lang="zh-CN" altLang="en-US" dirty="0" smtClean="0">
                <a:solidFill>
                  <a:srgbClr val="4D4D4D"/>
                </a:solidFill>
                <a:latin typeface="微软雅黑" pitchFamily="34" charset="-122"/>
                <a:ea typeface="微软雅黑" pitchFamily="34" charset="-122"/>
              </a:rPr>
              <a:t>源码查重</a:t>
            </a:r>
            <a:endParaRPr lang="en-US" altLang="zh-CN" dirty="0" smtClean="0">
              <a:solidFill>
                <a:srgbClr val="4D4D4D"/>
              </a:solidFill>
              <a:latin typeface="微软雅黑" pitchFamily="34" charset="-122"/>
              <a:ea typeface="微软雅黑" pitchFamily="34" charset="-122"/>
            </a:endParaRPr>
          </a:p>
          <a:p>
            <a:pPr eaLnBrk="1" hangingPunct="1">
              <a:lnSpc>
                <a:spcPct val="150000"/>
              </a:lnSpc>
            </a:pPr>
            <a:r>
              <a:rPr lang="en-US" altLang="zh-CN" dirty="0" smtClean="0">
                <a:solidFill>
                  <a:srgbClr val="4D4D4D"/>
                </a:solidFill>
                <a:latin typeface="微软雅黑" pitchFamily="34" charset="-122"/>
                <a:ea typeface="微软雅黑" pitchFamily="34" charset="-122"/>
              </a:rPr>
              <a:t>◎</a:t>
            </a:r>
            <a:r>
              <a:rPr lang="en-US" altLang="zh-CN" dirty="0" err="1" smtClean="0">
                <a:solidFill>
                  <a:srgbClr val="4D4D4D"/>
                </a:solidFill>
                <a:latin typeface="微软雅黑" pitchFamily="34" charset="-122"/>
                <a:ea typeface="微软雅黑" pitchFamily="34" charset="-122"/>
              </a:rPr>
              <a:t>github</a:t>
            </a:r>
            <a:r>
              <a:rPr lang="zh-CN" altLang="en-US" dirty="0" smtClean="0">
                <a:solidFill>
                  <a:srgbClr val="4D4D4D"/>
                </a:solidFill>
                <a:latin typeface="微软雅黑" pitchFamily="34" charset="-122"/>
                <a:ea typeface="微软雅黑" pitchFamily="34" charset="-122"/>
              </a:rPr>
              <a:t>项目管理</a:t>
            </a:r>
            <a:r>
              <a:rPr lang="en-US" altLang="zh-CN" dirty="0" smtClean="0">
                <a:solidFill>
                  <a:srgbClr val="4D4D4D"/>
                </a:solidFill>
                <a:latin typeface="微软雅黑" pitchFamily="34" charset="-122"/>
                <a:ea typeface="微软雅黑" pitchFamily="34" charset="-122"/>
              </a:rPr>
              <a:t>	◎</a:t>
            </a:r>
            <a:r>
              <a:rPr lang="zh-CN" altLang="en-US" dirty="0" smtClean="0">
                <a:solidFill>
                  <a:srgbClr val="4D4D4D"/>
                </a:solidFill>
                <a:latin typeface="微软雅黑" pitchFamily="34" charset="-122"/>
                <a:ea typeface="微软雅黑" pitchFamily="34" charset="-122"/>
              </a:rPr>
              <a:t>增量式迭代开发辅助管理</a:t>
            </a: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 xmlns:p14="http://schemas.microsoft.com/office/powerpoint/2010/main" val="2620635321"/>
      </p:ext>
    </p:extLst>
  </p:cSld>
  <p:clrMapOvr>
    <a:masterClrMapping/>
  </p:clrMapOvr>
  <p:transition>
    <p:blinds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2"/>
            <a:ext cx="8229600" cy="3943349"/>
          </a:xfrm>
        </p:spPr>
        <p:txBody>
          <a:bodyPr>
            <a:normAutofit/>
          </a:bodyPr>
          <a:lstStyle/>
          <a:p>
            <a:r>
              <a:rPr lang="zh-CN" altLang="en-US" sz="2400" b="1" dirty="0" smtClean="0">
                <a:latin typeface="微软雅黑" pitchFamily="34" charset="-122"/>
                <a:ea typeface="微软雅黑" pitchFamily="34" charset="-122"/>
              </a:rPr>
              <a:t>丰富的题目类型</a:t>
            </a:r>
            <a:endParaRPr lang="en-US" altLang="zh-CN" sz="2400" b="1" dirty="0" smtClean="0">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选择题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填空题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判断题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简答题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文件上传题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接口编程题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程序片段编程题</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算法可视化</a:t>
            </a:r>
            <a:endParaRPr lang="en-US" altLang="zh-CN" sz="1600" dirty="0" smtClean="0">
              <a:solidFill>
                <a:schemeClr val="bg2">
                  <a:lumMod val="50000"/>
                </a:schemeClr>
              </a:solidFill>
              <a:latin typeface="微软雅黑" pitchFamily="34" charset="-122"/>
              <a:ea typeface="微软雅黑" pitchFamily="34" charset="-122"/>
            </a:endParaRPr>
          </a:p>
          <a:p>
            <a:pPr lvl="1"/>
            <a:r>
              <a:rPr lang="zh-CN" altLang="en-US" sz="1600" dirty="0" smtClean="0">
                <a:solidFill>
                  <a:schemeClr val="bg2">
                    <a:lumMod val="50000"/>
                  </a:schemeClr>
                </a:solidFill>
                <a:latin typeface="微软雅黑" pitchFamily="34" charset="-122"/>
                <a:ea typeface="微软雅黑" pitchFamily="34" charset="-122"/>
              </a:rPr>
              <a:t>并行编程题</a:t>
            </a:r>
            <a:endParaRPr lang="en-US" altLang="zh-CN" sz="1600" dirty="0" smtClean="0">
              <a:solidFill>
                <a:schemeClr val="bg2">
                  <a:lumMod val="50000"/>
                </a:schemeClr>
              </a:solidFill>
              <a:latin typeface="微软雅黑" pitchFamily="34" charset="-122"/>
              <a:ea typeface="微软雅黑" pitchFamily="34" charset="-122"/>
            </a:endParaRPr>
          </a:p>
          <a:p>
            <a:pPr lvl="2"/>
            <a:r>
              <a:rPr lang="en-US" altLang="zh-CN" sz="1400" dirty="0" smtClean="0">
                <a:solidFill>
                  <a:schemeClr val="bg2">
                    <a:lumMod val="50000"/>
                  </a:schemeClr>
                </a:solidFill>
                <a:latin typeface="微软雅黑" pitchFamily="34" charset="-122"/>
                <a:ea typeface="微软雅黑" pitchFamily="34" charset="-122"/>
              </a:rPr>
              <a:t>MPI</a:t>
            </a:r>
            <a:r>
              <a:rPr lang="zh-CN" altLang="en-US" sz="1400" dirty="0" smtClean="0">
                <a:solidFill>
                  <a:schemeClr val="bg2">
                    <a:lumMod val="50000"/>
                  </a:schemeClr>
                </a:solidFill>
                <a:latin typeface="微软雅黑" pitchFamily="34" charset="-122"/>
                <a:ea typeface="微软雅黑" pitchFamily="34" charset="-122"/>
              </a:rPr>
              <a:t>分布式</a:t>
            </a:r>
            <a:endParaRPr lang="en-US" altLang="zh-CN" sz="1400" dirty="0" smtClean="0">
              <a:solidFill>
                <a:schemeClr val="bg2">
                  <a:lumMod val="50000"/>
                </a:schemeClr>
              </a:solidFill>
              <a:latin typeface="微软雅黑" pitchFamily="34" charset="-122"/>
              <a:ea typeface="微软雅黑" pitchFamily="34" charset="-122"/>
            </a:endParaRPr>
          </a:p>
          <a:p>
            <a:pPr lvl="2"/>
            <a:r>
              <a:rPr lang="zh-CN" altLang="en-US" sz="1400" dirty="0" smtClean="0">
                <a:solidFill>
                  <a:schemeClr val="bg2">
                    <a:lumMod val="50000"/>
                  </a:schemeClr>
                </a:solidFill>
                <a:latin typeface="微软雅黑" pitchFamily="34" charset="-122"/>
                <a:ea typeface="微软雅黑" pitchFamily="34" charset="-122"/>
              </a:rPr>
              <a:t>多线程</a:t>
            </a:r>
            <a:endParaRPr lang="en-US" altLang="zh-CN" sz="1400" dirty="0" smtClean="0">
              <a:solidFill>
                <a:schemeClr val="bg2">
                  <a:lumMod val="50000"/>
                </a:schemeClr>
              </a:solidFill>
              <a:latin typeface="微软雅黑" pitchFamily="34" charset="-122"/>
              <a:ea typeface="微软雅黑" pitchFamily="34" charset="-122"/>
            </a:endParaRPr>
          </a:p>
          <a:p>
            <a:pPr lvl="1"/>
            <a:r>
              <a:rPr lang="zh-CN" altLang="en-US" sz="1600" b="1" dirty="0" smtClean="0">
                <a:solidFill>
                  <a:srgbClr val="C00000"/>
                </a:solidFill>
                <a:latin typeface="微软雅黑" pitchFamily="34" charset="-122"/>
                <a:ea typeface="微软雅黑" pitchFamily="34" charset="-122"/>
              </a:rPr>
              <a:t>项目题</a:t>
            </a:r>
            <a:endParaRPr lang="en-US" altLang="zh-CN" sz="1600" b="1" dirty="0" smtClean="0">
              <a:solidFill>
                <a:srgbClr val="C00000"/>
              </a:solidFill>
              <a:latin typeface="微软雅黑" pitchFamily="34" charset="-122"/>
              <a:ea typeface="微软雅黑" pitchFamily="34" charset="-122"/>
            </a:endParaRPr>
          </a:p>
        </p:txBody>
      </p:sp>
      <p:cxnSp>
        <p:nvCxnSpPr>
          <p:cNvPr id="8" name="直接连接符 7"/>
          <p:cNvCxnSpPr/>
          <p:nvPr/>
        </p:nvCxnSpPr>
        <p:spPr>
          <a:xfrm>
            <a:off x="0" y="2926721"/>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4014524"/>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5</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通用</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5" name="TextBox 14"/>
          <p:cNvSpPr txBox="1"/>
          <p:nvPr/>
        </p:nvSpPr>
        <p:spPr>
          <a:xfrm>
            <a:off x="0" y="2964891"/>
            <a:ext cx="928662"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4</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p>
        </p:txBody>
      </p:sp>
      <p:sp>
        <p:nvSpPr>
          <p:cNvPr id="16" name="TextBox 15"/>
          <p:cNvSpPr txBox="1"/>
          <p:nvPr/>
        </p:nvSpPr>
        <p:spPr>
          <a:xfrm>
            <a:off x="0" y="3973003"/>
            <a:ext cx="1547447" cy="830993"/>
          </a:xfrm>
          <a:prstGeom prst="rect">
            <a:avLst/>
          </a:prstGeom>
          <a:noFill/>
        </p:spPr>
        <p:txBody>
          <a:bodyPr wrap="square" lIns="91436" tIns="45718" rIns="91436" bIns="45718" rtlCol="0">
            <a:spAutoFit/>
          </a:bodyPr>
          <a:lstStyle/>
          <a:p>
            <a:pPr defTabSz="914355"/>
            <a:r>
              <a:rPr lang="en-US" altLang="zh-CN" sz="1600" dirty="0" smtClean="0">
                <a:solidFill>
                  <a:prstClr val="black"/>
                </a:solidFill>
                <a:latin typeface="微软雅黑" pitchFamily="34" charset="-122"/>
                <a:ea typeface="微软雅黑" pitchFamily="34" charset="-122"/>
              </a:rPr>
              <a:t>1</a:t>
            </a:r>
            <a:r>
              <a:rPr lang="zh-CN" altLang="en-US" sz="1600" dirty="0" smtClean="0">
                <a:solidFill>
                  <a:prstClr val="black"/>
                </a:solidFill>
                <a:latin typeface="微软雅黑" pitchFamily="34" charset="-122"/>
                <a:ea typeface="微软雅黑" pitchFamily="34" charset="-122"/>
              </a:rPr>
              <a:t>类</a:t>
            </a:r>
            <a:endParaRPr lang="en-US" altLang="zh-CN" sz="1600" dirty="0" smtClean="0">
              <a:solidFill>
                <a:prstClr val="black"/>
              </a:solidFill>
              <a:latin typeface="微软雅黑" pitchFamily="34" charset="-122"/>
              <a:ea typeface="微软雅黑" pitchFamily="34" charset="-122"/>
            </a:endParaRPr>
          </a:p>
          <a:p>
            <a:pPr defTabSz="914355"/>
            <a:r>
              <a:rPr lang="zh-CN" altLang="en-US" sz="1600" b="1" dirty="0" smtClean="0">
                <a:solidFill>
                  <a:prstClr val="black"/>
                </a:solidFill>
                <a:latin typeface="微软雅黑" pitchFamily="34" charset="-122"/>
                <a:ea typeface="微软雅黑" pitchFamily="34" charset="-122"/>
              </a:rPr>
              <a:t>并行编程</a:t>
            </a:r>
            <a:endParaRPr lang="en-US" altLang="zh-CN" sz="1600" b="1" dirty="0" smtClean="0">
              <a:solidFill>
                <a:prstClr val="black"/>
              </a:solidFill>
              <a:latin typeface="微软雅黑" pitchFamily="34" charset="-122"/>
              <a:ea typeface="微软雅黑" pitchFamily="34" charset="-122"/>
            </a:endParaRPr>
          </a:p>
          <a:p>
            <a:pPr defTabSz="914355"/>
            <a:r>
              <a:rPr lang="zh-CN" altLang="en-US" sz="1600" dirty="0" smtClean="0">
                <a:solidFill>
                  <a:prstClr val="black"/>
                </a:solidFill>
                <a:latin typeface="微软雅黑" pitchFamily="34" charset="-122"/>
                <a:ea typeface="微软雅黑" pitchFamily="34" charset="-122"/>
              </a:rPr>
              <a:t>题型</a:t>
            </a:r>
            <a:endParaRPr lang="zh-CN" altLang="en-US" sz="1600" dirty="0">
              <a:solidFill>
                <a:prstClr val="black"/>
              </a:solidFill>
              <a:latin typeface="微软雅黑" pitchFamily="34" charset="-122"/>
              <a:ea typeface="微软雅黑" pitchFamily="34" charset="-122"/>
            </a:endParaRPr>
          </a:p>
        </p:txBody>
      </p:sp>
      <p:cxnSp>
        <p:nvCxnSpPr>
          <p:cNvPr id="12" name="直接连接符 11"/>
          <p:cNvCxnSpPr/>
          <p:nvPr/>
        </p:nvCxnSpPr>
        <p:spPr>
          <a:xfrm>
            <a:off x="2933" y="4768193"/>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3" cstate="print"/>
          <a:srcRect/>
          <a:stretch>
            <a:fillRect/>
          </a:stretch>
        </p:blipFill>
        <p:spPr bwMode="auto">
          <a:xfrm>
            <a:off x="3138315" y="987575"/>
            <a:ext cx="6840760" cy="4345821"/>
          </a:xfrm>
          <a:prstGeom prst="rect">
            <a:avLst/>
          </a:prstGeom>
          <a:noFill/>
          <a:ln w="9525">
            <a:noFill/>
            <a:miter lim="800000"/>
            <a:headEnd/>
            <a:tailEnd/>
          </a:ln>
        </p:spPr>
      </p:pic>
      <p:cxnSp>
        <p:nvCxnSpPr>
          <p:cNvPr id="17" name="直接连接符 16"/>
          <p:cNvCxnSpPr/>
          <p:nvPr/>
        </p:nvCxnSpPr>
        <p:spPr>
          <a:xfrm>
            <a:off x="4788024" y="4948014"/>
            <a:ext cx="86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46287" y="2962275"/>
            <a:ext cx="1748070" cy="619125"/>
          </a:xfrm>
          <a:prstGeom prst="rect">
            <a:avLst/>
          </a:prstGeom>
          <a:solidFill>
            <a:srgbClr val="C00000"/>
          </a:solidFill>
          <a:ln>
            <a:solidFill>
              <a:srgbClr val="C00000"/>
            </a:solidFill>
          </a:ln>
        </p:spPr>
        <p:txBody>
          <a:bodyPr wrap="square" lIns="68580" tIns="34290" rIns="68580" bIns="34290" rtlCol="0" anchor="ctr">
            <a:noAutofit/>
          </a:bodyPr>
          <a:lstStyle/>
          <a:p>
            <a:r>
              <a:rPr lang="zh-CN" altLang="en-US" sz="1200" dirty="0" smtClean="0">
                <a:solidFill>
                  <a:schemeClr val="bg1"/>
                </a:solidFill>
                <a:latin typeface="微软雅黑" pitchFamily="34" charset="-122"/>
                <a:ea typeface="微软雅黑" pitchFamily="34" charset="-122"/>
              </a:rPr>
              <a:t>主要用于软件工程系列课程实践</a:t>
            </a:r>
            <a:endParaRPr lang="zh-CN" altLang="en-US" sz="1200" dirty="0">
              <a:solidFill>
                <a:schemeClr val="bg1"/>
              </a:solidFill>
              <a:latin typeface="微软雅黑" pitchFamily="34" charset="-122"/>
              <a:ea typeface="微软雅黑" pitchFamily="34" charset="-122"/>
            </a:endParaRPr>
          </a:p>
        </p:txBody>
      </p:sp>
      <p:grpSp>
        <p:nvGrpSpPr>
          <p:cNvPr id="4" name="组合 17"/>
          <p:cNvGrpSpPr/>
          <p:nvPr/>
        </p:nvGrpSpPr>
        <p:grpSpPr>
          <a:xfrm>
            <a:off x="4574116" y="4438647"/>
            <a:ext cx="4369860" cy="461665"/>
            <a:chOff x="4989689" y="3706628"/>
            <a:chExt cx="5300558" cy="679331"/>
          </a:xfrm>
        </p:grpSpPr>
        <p:sp>
          <p:nvSpPr>
            <p:cNvPr id="19" name="圆角矩形 18"/>
            <p:cNvSpPr/>
            <p:nvPr/>
          </p:nvSpPr>
          <p:spPr>
            <a:xfrm>
              <a:off x="4989689" y="3972934"/>
              <a:ext cx="5254343" cy="224251"/>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20" name="TextBox 19"/>
            <p:cNvSpPr txBox="1"/>
            <p:nvPr/>
          </p:nvSpPr>
          <p:spPr>
            <a:xfrm>
              <a:off x="8222144" y="3706628"/>
              <a:ext cx="2068103" cy="679331"/>
            </a:xfrm>
            <a:prstGeom prst="rect">
              <a:avLst/>
            </a:prstGeom>
            <a:solidFill>
              <a:srgbClr val="C00000"/>
            </a:solidFill>
            <a:ln>
              <a:solidFill>
                <a:srgbClr val="C00000"/>
              </a:solidFill>
            </a:ln>
          </p:spPr>
          <p:txBody>
            <a:bodyPr wrap="square" rtlCol="0">
              <a:spAutoFit/>
            </a:bodyPr>
            <a:lstStyle/>
            <a:p>
              <a:r>
                <a:rPr lang="zh-CN" altLang="en-US" sz="1200" dirty="0" smtClean="0">
                  <a:solidFill>
                    <a:schemeClr val="bg1"/>
                  </a:solidFill>
                  <a:latin typeface="微软雅黑" pitchFamily="34" charset="-122"/>
                  <a:ea typeface="微软雅黑" pitchFamily="34" charset="-122"/>
                </a:rPr>
                <a:t>最流行的代码托管服务，非自建版本管理</a:t>
              </a:r>
              <a:endParaRPr lang="zh-CN" altLang="en-US" sz="1200" dirty="0">
                <a:solidFill>
                  <a:schemeClr val="bg1"/>
                </a:solidFill>
                <a:latin typeface="微软雅黑" pitchFamily="34" charset="-122"/>
                <a:ea typeface="微软雅黑" pitchFamily="34" charset="-122"/>
              </a:endParaRPr>
            </a:p>
          </p:txBody>
        </p:sp>
      </p:grpSp>
      <p:sp>
        <p:nvSpPr>
          <p:cNvPr id="21"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平台：软件工程</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160673"/>
            <a:ext cx="7886700" cy="3263504"/>
          </a:xfrm>
        </p:spPr>
        <p:txBody>
          <a:bodyPr/>
          <a:lstStyle/>
          <a:p>
            <a:r>
              <a:rPr lang="zh-CN" altLang="en-US" b="1" dirty="0" smtClean="0">
                <a:latin typeface="微软雅黑" pitchFamily="34" charset="-122"/>
                <a:ea typeface="微软雅黑" pitchFamily="34" charset="-122"/>
              </a:rPr>
              <a:t>软工实践教学</a:t>
            </a:r>
            <a:endParaRPr lang="en-US" altLang="zh-CN"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小组作业、互评、</a:t>
            </a:r>
            <a:r>
              <a:rPr lang="en-US" altLang="zh-CN" dirty="0" err="1" smtClean="0">
                <a:latin typeface="微软雅黑" pitchFamily="34" charset="-122"/>
                <a:ea typeface="微软雅黑" pitchFamily="34" charset="-122"/>
              </a:rPr>
              <a:t>GitHub</a:t>
            </a:r>
            <a:r>
              <a:rPr lang="zh-CN" altLang="en-US" dirty="0" smtClean="0">
                <a:latin typeface="微软雅黑" pitchFamily="34" charset="-122"/>
                <a:ea typeface="微软雅黑" pitchFamily="34" charset="-122"/>
              </a:rPr>
              <a:t>协作</a:t>
            </a:r>
            <a:endParaRPr lang="zh-CN" altLang="en-US" dirty="0">
              <a:latin typeface="微软雅黑" pitchFamily="34" charset="-122"/>
              <a:ea typeface="微软雅黑" pitchFamily="34" charset="-122"/>
            </a:endParaRPr>
          </a:p>
        </p:txBody>
      </p:sp>
      <p:graphicFrame>
        <p:nvGraphicFramePr>
          <p:cNvPr id="5" name="内容占位符 3"/>
          <p:cNvGraphicFramePr>
            <a:graphicFrameLocks/>
          </p:cNvGraphicFramePr>
          <p:nvPr/>
        </p:nvGraphicFramePr>
        <p:xfrm>
          <a:off x="224061" y="2287936"/>
          <a:ext cx="2795364" cy="2616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1" name="Picture 3"/>
          <p:cNvPicPr>
            <a:picLocks noChangeAspect="1" noChangeArrowheads="1"/>
          </p:cNvPicPr>
          <p:nvPr/>
        </p:nvPicPr>
        <p:blipFill>
          <a:blip r:embed="rId7" cstate="print"/>
          <a:srcRect/>
          <a:stretch>
            <a:fillRect/>
          </a:stretch>
        </p:blipFill>
        <p:spPr bwMode="auto">
          <a:xfrm>
            <a:off x="3036094" y="2211401"/>
            <a:ext cx="6040327" cy="2756916"/>
          </a:xfrm>
          <a:prstGeom prst="rect">
            <a:avLst/>
          </a:prstGeom>
          <a:noFill/>
          <a:ln w="9525">
            <a:noFill/>
            <a:miter lim="800000"/>
            <a:headEnd/>
            <a:tailEnd/>
          </a:ln>
        </p:spPr>
      </p:pic>
      <p:grpSp>
        <p:nvGrpSpPr>
          <p:cNvPr id="4" name="组合 7"/>
          <p:cNvGrpSpPr/>
          <p:nvPr/>
        </p:nvGrpSpPr>
        <p:grpSpPr>
          <a:xfrm>
            <a:off x="3938322" y="3028950"/>
            <a:ext cx="3186379" cy="266700"/>
            <a:chOff x="4989689" y="3900749"/>
            <a:chExt cx="6513692" cy="358461"/>
          </a:xfrm>
        </p:grpSpPr>
        <p:sp>
          <p:nvSpPr>
            <p:cNvPr id="9" name="圆角矩形 8"/>
            <p:cNvSpPr/>
            <p:nvPr/>
          </p:nvSpPr>
          <p:spPr>
            <a:xfrm>
              <a:off x="4989689" y="3939150"/>
              <a:ext cx="6479823" cy="30460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10" name="TextBox 9"/>
            <p:cNvSpPr txBox="1"/>
            <p:nvPr/>
          </p:nvSpPr>
          <p:spPr>
            <a:xfrm>
              <a:off x="9272520" y="3900749"/>
              <a:ext cx="2230861" cy="358461"/>
            </a:xfrm>
            <a:prstGeom prst="rect">
              <a:avLst/>
            </a:prstGeom>
            <a:solidFill>
              <a:srgbClr val="C00000"/>
            </a:solidFill>
            <a:ln>
              <a:solidFill>
                <a:srgbClr val="C00000"/>
              </a:solidFill>
            </a:ln>
          </p:spPr>
          <p:txBody>
            <a:bodyPr wrap="square" rtlCol="0" anchor="ctr">
              <a:noAutofit/>
            </a:bodyPr>
            <a:lstStyle/>
            <a:p>
              <a:r>
                <a:rPr lang="zh-CN" altLang="en-US" sz="1200" dirty="0" smtClean="0">
                  <a:solidFill>
                    <a:schemeClr val="bg1"/>
                  </a:solidFill>
                  <a:latin typeface="微软雅黑" pitchFamily="34" charset="-122"/>
                  <a:ea typeface="微软雅黑" pitchFamily="34" charset="-122"/>
                </a:rPr>
                <a:t>分组设置</a:t>
              </a:r>
              <a:endParaRPr lang="zh-CN" altLang="en-US" sz="1200" dirty="0">
                <a:solidFill>
                  <a:schemeClr val="bg1"/>
                </a:solidFill>
                <a:latin typeface="微软雅黑" pitchFamily="34" charset="-122"/>
                <a:ea typeface="微软雅黑" pitchFamily="34" charset="-122"/>
              </a:endParaRPr>
            </a:p>
          </p:txBody>
        </p:sp>
      </p:grpSp>
      <p:grpSp>
        <p:nvGrpSpPr>
          <p:cNvPr id="6" name="组合 10"/>
          <p:cNvGrpSpPr/>
          <p:nvPr/>
        </p:nvGrpSpPr>
        <p:grpSpPr>
          <a:xfrm>
            <a:off x="3909747" y="3286125"/>
            <a:ext cx="5024704" cy="590550"/>
            <a:chOff x="4952435" y="3925646"/>
            <a:chExt cx="6550946" cy="308675"/>
          </a:xfrm>
        </p:grpSpPr>
        <p:sp>
          <p:nvSpPr>
            <p:cNvPr id="12" name="圆角矩形 11"/>
            <p:cNvSpPr/>
            <p:nvPr/>
          </p:nvSpPr>
          <p:spPr>
            <a:xfrm>
              <a:off x="4952435" y="3929193"/>
              <a:ext cx="6479822" cy="30460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5"/>
              <a:endParaRPr lang="zh-CN" altLang="en-US" dirty="0">
                <a:solidFill>
                  <a:prstClr val="white"/>
                </a:solidFill>
              </a:endParaRPr>
            </a:p>
          </p:txBody>
        </p:sp>
        <p:sp>
          <p:nvSpPr>
            <p:cNvPr id="13" name="TextBox 12"/>
            <p:cNvSpPr txBox="1"/>
            <p:nvPr/>
          </p:nvSpPr>
          <p:spPr>
            <a:xfrm>
              <a:off x="9628233" y="3925646"/>
              <a:ext cx="1875148" cy="308675"/>
            </a:xfrm>
            <a:prstGeom prst="rect">
              <a:avLst/>
            </a:prstGeom>
            <a:solidFill>
              <a:srgbClr val="C00000"/>
            </a:solidFill>
            <a:ln>
              <a:solidFill>
                <a:srgbClr val="C00000"/>
              </a:solidFill>
            </a:ln>
          </p:spPr>
          <p:txBody>
            <a:bodyPr wrap="square" rtlCol="0" anchor="ctr">
              <a:noAutofit/>
            </a:bodyPr>
            <a:lstStyle/>
            <a:p>
              <a:r>
                <a:rPr lang="zh-CN" altLang="en-US" sz="1200" dirty="0" smtClean="0">
                  <a:solidFill>
                    <a:schemeClr val="bg1"/>
                  </a:solidFill>
                  <a:latin typeface="微软雅黑" pitchFamily="34" charset="-122"/>
                  <a:ea typeface="微软雅黑" pitchFamily="34" charset="-122"/>
                </a:rPr>
                <a:t>小组（匿名）互评</a:t>
              </a:r>
              <a:endParaRPr lang="zh-CN" altLang="en-US" sz="1200" dirty="0">
                <a:solidFill>
                  <a:schemeClr val="bg1"/>
                </a:solidFill>
                <a:latin typeface="微软雅黑" pitchFamily="34" charset="-122"/>
                <a:ea typeface="微软雅黑" pitchFamily="34" charset="-122"/>
              </a:endParaRPr>
            </a:p>
          </p:txBody>
        </p:sp>
      </p:grpSp>
      <p:sp>
        <p:nvSpPr>
          <p:cNvPr id="19" name="TextBox 18"/>
          <p:cNvSpPr txBox="1"/>
          <p:nvPr/>
        </p:nvSpPr>
        <p:spPr>
          <a:xfrm>
            <a:off x="4661803" y="4562475"/>
            <a:ext cx="1281797" cy="266700"/>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itchFamily="34" charset="-122"/>
                <a:ea typeface="微软雅黑" pitchFamily="34" charset="-122"/>
              </a:rPr>
              <a:t>开发过程</a:t>
            </a:r>
            <a:endParaRPr lang="zh-CN" altLang="en-US" sz="1200" dirty="0">
              <a:solidFill>
                <a:schemeClr val="bg1"/>
              </a:solidFill>
              <a:latin typeface="微软雅黑" pitchFamily="34" charset="-122"/>
              <a:ea typeface="微软雅黑" pitchFamily="34" charset="-122"/>
            </a:endParaRPr>
          </a:p>
        </p:txBody>
      </p:sp>
      <p:cxnSp>
        <p:nvCxnSpPr>
          <p:cNvPr id="20" name="直接连接符 19"/>
          <p:cNvCxnSpPr/>
          <p:nvPr/>
        </p:nvCxnSpPr>
        <p:spPr>
          <a:xfrm>
            <a:off x="4808240" y="4508469"/>
            <a:ext cx="837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平台：软件工程</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1"/>
            <a:ext cx="8686800" cy="3394472"/>
          </a:xfrm>
        </p:spPr>
        <p:txBody>
          <a:bodyPr/>
          <a:lstStyle/>
          <a:p>
            <a:r>
              <a:rPr lang="zh-CN" altLang="en-US" b="1" dirty="0" smtClean="0">
                <a:latin typeface="微软雅黑" pitchFamily="34" charset="-122"/>
                <a:ea typeface="微软雅黑" pitchFamily="34" charset="-122"/>
              </a:rPr>
              <a:t>文档 </a:t>
            </a:r>
            <a:r>
              <a:rPr lang="en-US" altLang="zh-CN" b="1" dirty="0" smtClean="0">
                <a:latin typeface="微软雅黑" pitchFamily="34" charset="-122"/>
                <a:ea typeface="微软雅黑" pitchFamily="34" charset="-122"/>
              </a:rPr>
              <a:t>/ </a:t>
            </a:r>
            <a:r>
              <a:rPr lang="zh-CN" altLang="en-US" b="1" dirty="0" smtClean="0">
                <a:latin typeface="微软雅黑" pitchFamily="34" charset="-122"/>
                <a:ea typeface="微软雅黑" pitchFamily="34" charset="-122"/>
              </a:rPr>
              <a:t>源代码相似性检测</a:t>
            </a:r>
            <a:endParaRPr lang="en-US" altLang="zh-CN" b="1"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从压缩包内提取</a:t>
            </a:r>
            <a:r>
              <a:rPr lang="zh-CN" altLang="en-US" b="1" dirty="0" smtClean="0">
                <a:latin typeface="微软雅黑" pitchFamily="34" charset="-122"/>
                <a:ea typeface="微软雅黑" pitchFamily="34" charset="-122"/>
              </a:rPr>
              <a:t>文档</a:t>
            </a:r>
            <a:r>
              <a:rPr lang="zh-CN" altLang="en-US" dirty="0" smtClean="0">
                <a:latin typeface="微软雅黑" pitchFamily="34" charset="-122"/>
                <a:ea typeface="微软雅黑" pitchFamily="34" charset="-122"/>
              </a:rPr>
              <a:t>和</a:t>
            </a:r>
            <a:r>
              <a:rPr lang="zh-CN" altLang="en-US" b="1" dirty="0" smtClean="0">
                <a:latin typeface="微软雅黑" pitchFamily="34" charset="-122"/>
                <a:ea typeface="微软雅黑" pitchFamily="34" charset="-122"/>
              </a:rPr>
              <a:t>源代码，进行相似性</a:t>
            </a:r>
            <a:r>
              <a:rPr lang="zh-CN" altLang="en-US" dirty="0" smtClean="0">
                <a:latin typeface="微软雅黑" pitchFamily="34" charset="-122"/>
                <a:ea typeface="微软雅黑" pitchFamily="34" charset="-122"/>
              </a:rPr>
              <a:t>比较</a:t>
            </a:r>
            <a:endParaRPr lang="zh-CN" altLang="en-US" dirty="0">
              <a:latin typeface="微软雅黑" pitchFamily="34" charset="-122"/>
              <a:ea typeface="微软雅黑" pitchFamily="34" charset="-122"/>
            </a:endParaRPr>
          </a:p>
        </p:txBody>
      </p:sp>
      <p:pic>
        <p:nvPicPr>
          <p:cNvPr id="2055" name="Picture 7"/>
          <p:cNvPicPr>
            <a:picLocks noChangeAspect="1" noChangeArrowheads="1"/>
          </p:cNvPicPr>
          <p:nvPr/>
        </p:nvPicPr>
        <p:blipFill>
          <a:blip r:embed="rId2" cstate="print"/>
          <a:srcRect/>
          <a:stretch>
            <a:fillRect/>
          </a:stretch>
        </p:blipFill>
        <p:spPr bwMode="auto">
          <a:xfrm>
            <a:off x="0" y="2324100"/>
            <a:ext cx="5008426" cy="2619375"/>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5105400" y="2307610"/>
            <a:ext cx="5375003" cy="2950190"/>
          </a:xfrm>
          <a:prstGeom prst="rect">
            <a:avLst/>
          </a:prstGeom>
          <a:noFill/>
          <a:ln w="9525">
            <a:noFill/>
            <a:miter lim="800000"/>
            <a:headEnd/>
            <a:tailEnd/>
          </a:ln>
        </p:spPr>
      </p:pic>
      <p:sp>
        <p:nvSpPr>
          <p:cNvPr id="8" name="TextBox 7"/>
          <p:cNvSpPr txBox="1"/>
          <p:nvPr/>
        </p:nvSpPr>
        <p:spPr>
          <a:xfrm>
            <a:off x="1162050" y="3476623"/>
            <a:ext cx="3238500" cy="361952"/>
          </a:xfrm>
          <a:prstGeom prst="rect">
            <a:avLst/>
          </a:prstGeom>
          <a:solidFill>
            <a:srgbClr val="C00000"/>
          </a:solidFill>
          <a:ln>
            <a:solidFill>
              <a:srgbClr val="C00000"/>
            </a:solidFill>
          </a:ln>
        </p:spPr>
        <p:txBody>
          <a:bodyPr wrap="square" lIns="68580" tIns="34290" rIns="68580" bIns="34290" rtlCol="0" anchor="ctr">
            <a:noAutofit/>
          </a:bodyPr>
          <a:lstStyle/>
          <a:p>
            <a:pPr algn="just"/>
            <a:r>
              <a:rPr lang="zh-CN" altLang="en-US" sz="1200" dirty="0" smtClean="0">
                <a:solidFill>
                  <a:schemeClr val="bg1"/>
                </a:solidFill>
                <a:latin typeface="Times New Roman" pitchFamily="18" charset="0"/>
                <a:ea typeface="微软雅黑" pitchFamily="34" charset="-122"/>
                <a:cs typeface="Times New Roman" pitchFamily="18" charset="0"/>
              </a:rPr>
              <a:t>各种常见文档：</a:t>
            </a:r>
            <a:r>
              <a:rPr lang="en-US" altLang="zh-CN" sz="1200" dirty="0" smtClean="0">
                <a:solidFill>
                  <a:schemeClr val="bg1"/>
                </a:solidFill>
                <a:latin typeface="Times New Roman" pitchFamily="18" charset="0"/>
                <a:ea typeface="微软雅黑" pitchFamily="34" charset="-122"/>
                <a:cs typeface="Times New Roman" pitchFamily="18" charset="0"/>
              </a:rPr>
              <a:t>Word</a:t>
            </a:r>
            <a:r>
              <a:rPr lang="zh-CN" altLang="en-US" sz="1200" dirty="0" smtClean="0">
                <a:solidFill>
                  <a:schemeClr val="bg1"/>
                </a:solidFill>
                <a:latin typeface="Times New Roman" pitchFamily="18" charset="0"/>
                <a:ea typeface="微软雅黑" pitchFamily="34" charset="-122"/>
                <a:cs typeface="Times New Roman" pitchFamily="18" charset="0"/>
              </a:rPr>
              <a:t>、</a:t>
            </a:r>
            <a:r>
              <a:rPr lang="en-US" altLang="zh-CN" sz="1200" dirty="0" smtClean="0">
                <a:solidFill>
                  <a:schemeClr val="bg1"/>
                </a:solidFill>
                <a:latin typeface="Times New Roman" pitchFamily="18" charset="0"/>
                <a:ea typeface="微软雅黑" pitchFamily="34" charset="-122"/>
                <a:cs typeface="Times New Roman" pitchFamily="18" charset="0"/>
              </a:rPr>
              <a:t>PDF</a:t>
            </a:r>
            <a:r>
              <a:rPr lang="zh-CN" altLang="en-US" sz="1200" dirty="0" smtClean="0">
                <a:solidFill>
                  <a:schemeClr val="bg1"/>
                </a:solidFill>
                <a:latin typeface="Times New Roman" pitchFamily="18" charset="0"/>
                <a:ea typeface="微软雅黑" pitchFamily="34" charset="-122"/>
                <a:cs typeface="Times New Roman" pitchFamily="18" charset="0"/>
              </a:rPr>
              <a:t>、</a:t>
            </a:r>
            <a:r>
              <a:rPr lang="en-US" altLang="zh-CN" sz="1200" dirty="0" smtClean="0">
                <a:solidFill>
                  <a:schemeClr val="bg1"/>
                </a:solidFill>
                <a:latin typeface="Times New Roman" pitchFamily="18" charset="0"/>
                <a:ea typeface="微软雅黑" pitchFamily="34" charset="-122"/>
                <a:cs typeface="Times New Roman" pitchFamily="18" charset="0"/>
              </a:rPr>
              <a:t>Excel</a:t>
            </a:r>
            <a:r>
              <a:rPr lang="zh-CN" altLang="en-US" sz="1200" dirty="0" smtClean="0">
                <a:solidFill>
                  <a:schemeClr val="bg1"/>
                </a:solidFill>
                <a:latin typeface="Times New Roman" pitchFamily="18" charset="0"/>
                <a:ea typeface="微软雅黑" pitchFamily="34" charset="-122"/>
                <a:cs typeface="Times New Roman" pitchFamily="18" charset="0"/>
              </a:rPr>
              <a:t>、</a:t>
            </a:r>
            <a:r>
              <a:rPr lang="en-US" altLang="zh-CN" sz="1200" dirty="0" smtClean="0">
                <a:solidFill>
                  <a:schemeClr val="bg1"/>
                </a:solidFill>
                <a:latin typeface="Times New Roman" pitchFamily="18" charset="0"/>
                <a:ea typeface="微软雅黑" pitchFamily="34" charset="-122"/>
                <a:cs typeface="Times New Roman" pitchFamily="18" charset="0"/>
              </a:rPr>
              <a:t>PPT</a:t>
            </a:r>
            <a:endParaRPr lang="zh-CN" altLang="en-US" sz="1200" dirty="0">
              <a:solidFill>
                <a:schemeClr val="bg1"/>
              </a:solidFill>
              <a:latin typeface="Times New Roman" pitchFamily="18" charset="0"/>
              <a:ea typeface="微软雅黑" pitchFamily="34" charset="-122"/>
              <a:cs typeface="Times New Roman" pitchFamily="18" charset="0"/>
            </a:endParaRPr>
          </a:p>
        </p:txBody>
      </p:sp>
      <p:sp>
        <p:nvSpPr>
          <p:cNvPr id="9" name="TextBox 8"/>
          <p:cNvSpPr txBox="1"/>
          <p:nvPr/>
        </p:nvSpPr>
        <p:spPr>
          <a:xfrm>
            <a:off x="6953250" y="3676650"/>
            <a:ext cx="2076450" cy="695325"/>
          </a:xfrm>
          <a:prstGeom prst="rect">
            <a:avLst/>
          </a:prstGeom>
          <a:solidFill>
            <a:srgbClr val="C00000"/>
          </a:solidFill>
          <a:ln>
            <a:solidFill>
              <a:srgbClr val="C00000"/>
            </a:solidFill>
          </a:ln>
        </p:spPr>
        <p:txBody>
          <a:bodyPr wrap="square" lIns="68580" tIns="34290" rIns="68580" bIns="34290" rtlCol="0" anchor="ctr">
            <a:noAutofit/>
          </a:bodyPr>
          <a:lstStyle/>
          <a:p>
            <a:pPr algn="just"/>
            <a:r>
              <a:rPr lang="zh-CN" altLang="en-US" sz="1200" dirty="0" smtClean="0">
                <a:solidFill>
                  <a:schemeClr val="bg1"/>
                </a:solidFill>
                <a:latin typeface="Times New Roman" pitchFamily="18" charset="0"/>
                <a:ea typeface="微软雅黑" pitchFamily="34" charset="-122"/>
                <a:cs typeface="Times New Roman" pitchFamily="18" charset="0"/>
              </a:rPr>
              <a:t>常用编程语言：</a:t>
            </a:r>
            <a:r>
              <a:rPr lang="en-US" altLang="zh-CN" sz="1200" dirty="0" smtClean="0">
                <a:solidFill>
                  <a:schemeClr val="bg1"/>
                </a:solidFill>
                <a:latin typeface="Times New Roman" pitchFamily="18" charset="0"/>
                <a:ea typeface="微软雅黑" pitchFamily="34" charset="-122"/>
                <a:cs typeface="Times New Roman" pitchFamily="18" charset="0"/>
              </a:rPr>
              <a:t>C/C++</a:t>
            </a:r>
            <a:r>
              <a:rPr lang="zh-CN" altLang="en-US" sz="1200" dirty="0" smtClean="0">
                <a:solidFill>
                  <a:schemeClr val="bg1"/>
                </a:solidFill>
                <a:latin typeface="Times New Roman" pitchFamily="18" charset="0"/>
                <a:ea typeface="微软雅黑" pitchFamily="34" charset="-122"/>
                <a:cs typeface="Times New Roman" pitchFamily="18" charset="0"/>
              </a:rPr>
              <a:t>、</a:t>
            </a:r>
            <a:r>
              <a:rPr lang="en-US" altLang="zh-CN" sz="1200" dirty="0" smtClean="0">
                <a:solidFill>
                  <a:schemeClr val="bg1"/>
                </a:solidFill>
                <a:latin typeface="Times New Roman" pitchFamily="18" charset="0"/>
                <a:ea typeface="微软雅黑" pitchFamily="34" charset="-122"/>
                <a:cs typeface="Times New Roman" pitchFamily="18" charset="0"/>
              </a:rPr>
              <a:t>C#</a:t>
            </a:r>
            <a:r>
              <a:rPr lang="zh-CN" altLang="en-US" sz="1200" dirty="0" smtClean="0">
                <a:solidFill>
                  <a:schemeClr val="bg1"/>
                </a:solidFill>
                <a:latin typeface="Times New Roman" pitchFamily="18" charset="0"/>
                <a:ea typeface="微软雅黑" pitchFamily="34" charset="-122"/>
                <a:cs typeface="Times New Roman" pitchFamily="18" charset="0"/>
              </a:rPr>
              <a:t>、</a:t>
            </a:r>
            <a:r>
              <a:rPr lang="en-US" altLang="zh-CN" sz="1200" dirty="0" smtClean="0">
                <a:solidFill>
                  <a:schemeClr val="bg1"/>
                </a:solidFill>
                <a:latin typeface="Times New Roman" pitchFamily="18" charset="0"/>
                <a:ea typeface="微软雅黑" pitchFamily="34" charset="-122"/>
                <a:cs typeface="Times New Roman" pitchFamily="18" charset="0"/>
              </a:rPr>
              <a:t>Java</a:t>
            </a:r>
            <a:r>
              <a:rPr lang="zh-CN" altLang="en-US" sz="1200" dirty="0" smtClean="0">
                <a:solidFill>
                  <a:schemeClr val="bg1"/>
                </a:solidFill>
                <a:latin typeface="Times New Roman" pitchFamily="18" charset="0"/>
                <a:ea typeface="微软雅黑" pitchFamily="34" charset="-122"/>
                <a:cs typeface="Times New Roman" pitchFamily="18" charset="0"/>
              </a:rPr>
              <a:t>、</a:t>
            </a:r>
            <a:r>
              <a:rPr lang="en-US" altLang="zh-CN" sz="1200" dirty="0" smtClean="0">
                <a:solidFill>
                  <a:schemeClr val="bg1"/>
                </a:solidFill>
                <a:latin typeface="Times New Roman" pitchFamily="18" charset="0"/>
                <a:ea typeface="微软雅黑" pitchFamily="34" charset="-122"/>
                <a:cs typeface="Times New Roman" pitchFamily="18" charset="0"/>
              </a:rPr>
              <a:t>Python</a:t>
            </a:r>
            <a:r>
              <a:rPr lang="zh-CN" altLang="en-US" sz="1200" dirty="0" smtClean="0">
                <a:solidFill>
                  <a:schemeClr val="bg1"/>
                </a:solidFill>
                <a:latin typeface="Times New Roman" pitchFamily="18" charset="0"/>
                <a:ea typeface="微软雅黑" pitchFamily="34" charset="-122"/>
                <a:cs typeface="Times New Roman" pitchFamily="18" charset="0"/>
              </a:rPr>
              <a:t>、</a:t>
            </a:r>
            <a:r>
              <a:rPr lang="en-US" altLang="zh-CN" sz="1200" dirty="0" err="1" smtClean="0">
                <a:solidFill>
                  <a:schemeClr val="bg1"/>
                </a:solidFill>
                <a:latin typeface="Times New Roman" pitchFamily="18" charset="0"/>
                <a:ea typeface="微软雅黑" pitchFamily="34" charset="-122"/>
                <a:cs typeface="Times New Roman" pitchFamily="18" charset="0"/>
              </a:rPr>
              <a:t>Javascript</a:t>
            </a:r>
            <a:r>
              <a:rPr lang="zh-CN" altLang="en-US" sz="1200" dirty="0" smtClean="0">
                <a:solidFill>
                  <a:schemeClr val="bg1"/>
                </a:solidFill>
                <a:latin typeface="Times New Roman" pitchFamily="18" charset="0"/>
                <a:ea typeface="微软雅黑" pitchFamily="34" charset="-122"/>
                <a:cs typeface="Times New Roman" pitchFamily="18" charset="0"/>
              </a:rPr>
              <a:t>、</a:t>
            </a:r>
            <a:r>
              <a:rPr lang="en-US" altLang="zh-CN" sz="1200" dirty="0" smtClean="0">
                <a:solidFill>
                  <a:schemeClr val="bg1"/>
                </a:solidFill>
                <a:latin typeface="Times New Roman" pitchFamily="18" charset="0"/>
                <a:ea typeface="微软雅黑" pitchFamily="34" charset="-122"/>
                <a:cs typeface="Times New Roman" pitchFamily="18" charset="0"/>
              </a:rPr>
              <a:t>HTML</a:t>
            </a:r>
            <a:r>
              <a:rPr lang="zh-CN" altLang="en-US" sz="1200" dirty="0" smtClean="0">
                <a:solidFill>
                  <a:schemeClr val="bg1"/>
                </a:solidFill>
                <a:latin typeface="Times New Roman" pitchFamily="18" charset="0"/>
                <a:ea typeface="微软雅黑" pitchFamily="34" charset="-122"/>
                <a:cs typeface="Times New Roman" pitchFamily="18" charset="0"/>
              </a:rPr>
              <a:t>等</a:t>
            </a:r>
            <a:endParaRPr lang="zh-CN" altLang="en-US" sz="1200" dirty="0">
              <a:solidFill>
                <a:schemeClr val="bg1"/>
              </a:solidFill>
              <a:latin typeface="Times New Roman" pitchFamily="18" charset="0"/>
              <a:ea typeface="微软雅黑" pitchFamily="34" charset="-122"/>
              <a:cs typeface="Times New Roman" pitchFamily="18" charset="0"/>
            </a:endParaRPr>
          </a:p>
        </p:txBody>
      </p:sp>
      <p:sp>
        <p:nvSpPr>
          <p:cNvPr id="10" name="矩形 9"/>
          <p:cNvSpPr/>
          <p:nvPr/>
        </p:nvSpPr>
        <p:spPr>
          <a:xfrm>
            <a:off x="1028700" y="4220175"/>
            <a:ext cx="3886200" cy="600160"/>
          </a:xfrm>
          <a:prstGeom prst="rect">
            <a:avLst/>
          </a:prstGeom>
        </p:spPr>
        <p:txBody>
          <a:bodyPr wrap="square" lIns="91436" tIns="45718" rIns="91436" bIns="45718">
            <a:spAutoFit/>
          </a:bodyPr>
          <a:lstStyle/>
          <a:p>
            <a:pPr defTabSz="914355"/>
            <a:r>
              <a:rPr lang="zh-CN" altLang="en-US" sz="1800" b="1" dirty="0" smtClean="0">
                <a:solidFill>
                  <a:prstClr val="black"/>
                </a:solidFill>
                <a:latin typeface="微软雅黑" pitchFamily="34" charset="-122"/>
                <a:ea typeface="微软雅黑" pitchFamily="34" charset="-122"/>
              </a:rPr>
              <a:t>适用课程：</a:t>
            </a:r>
            <a:endParaRPr lang="en-US" altLang="zh-CN" sz="1800" b="1" dirty="0" smtClean="0">
              <a:solidFill>
                <a:prstClr val="black"/>
              </a:solidFill>
              <a:latin typeface="微软雅黑" pitchFamily="34" charset="-122"/>
              <a:ea typeface="微软雅黑" pitchFamily="34" charset="-122"/>
            </a:endParaRPr>
          </a:p>
          <a:p>
            <a:pPr defTabSz="914355"/>
            <a:r>
              <a:rPr lang="zh-CN" altLang="en-US" sz="1500" dirty="0" smtClean="0">
                <a:solidFill>
                  <a:prstClr val="black"/>
                </a:solidFill>
                <a:latin typeface="微软雅黑" pitchFamily="34" charset="-122"/>
                <a:ea typeface="微软雅黑" pitchFamily="34" charset="-122"/>
              </a:rPr>
              <a:t>软件工程、编译技术、各种实验报告</a:t>
            </a:r>
            <a:r>
              <a:rPr lang="en-US" altLang="zh-CN" sz="1500" dirty="0" smtClean="0">
                <a:solidFill>
                  <a:prstClr val="black"/>
                </a:solidFill>
                <a:latin typeface="微软雅黑" pitchFamily="34" charset="-122"/>
                <a:ea typeface="微软雅黑" pitchFamily="34" charset="-122"/>
              </a:rPr>
              <a:t>…….</a:t>
            </a:r>
          </a:p>
        </p:txBody>
      </p:sp>
      <p:sp>
        <p:nvSpPr>
          <p:cNvPr id="12"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平台：软件工程</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2294" y="839203"/>
            <a:ext cx="9015663" cy="3394472"/>
          </a:xfrm>
        </p:spPr>
        <p:txBody>
          <a:bodyPr>
            <a:normAutofit/>
          </a:bodyPr>
          <a:lstStyle/>
          <a:p>
            <a:pPr>
              <a:buNone/>
            </a:pPr>
            <a:r>
              <a:rPr lang="zh-CN" altLang="en-US" sz="1600" b="1" dirty="0" smtClean="0">
                <a:latin typeface="微软雅黑" pitchFamily="34" charset="-122"/>
                <a:ea typeface="微软雅黑" pitchFamily="34" charset="-122"/>
              </a:rPr>
              <a:t>基于在线实验环境的项目案例：</a:t>
            </a:r>
            <a:r>
              <a:rPr lang="zh-CN" altLang="en-US" sz="1600" dirty="0" smtClean="0">
                <a:latin typeface="微软雅黑" pitchFamily="34" charset="-122"/>
                <a:ea typeface="微软雅黑" pitchFamily="34" charset="-122"/>
              </a:rPr>
              <a:t>记录实验过程。从实际项目入手，形成对软件工程直观感性的认识</a:t>
            </a:r>
            <a:endParaRPr lang="zh-CN" altLang="en-US" sz="1600" dirty="0">
              <a:latin typeface="微软雅黑" pitchFamily="34" charset="-122"/>
              <a:ea typeface="微软雅黑" pitchFamily="34" charset="-122"/>
            </a:endParaRPr>
          </a:p>
        </p:txBody>
      </p:sp>
      <p:sp>
        <p:nvSpPr>
          <p:cNvPr id="12"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平台：软件工程</a:t>
            </a:r>
          </a:p>
        </p:txBody>
      </p:sp>
      <p:pic>
        <p:nvPicPr>
          <p:cNvPr id="11" name="Picture 2"/>
          <p:cNvPicPr>
            <a:picLocks noChangeAspect="1" noChangeArrowheads="1"/>
          </p:cNvPicPr>
          <p:nvPr/>
        </p:nvPicPr>
        <p:blipFill>
          <a:blip r:embed="rId2" cstate="print"/>
          <a:srcRect/>
          <a:stretch>
            <a:fillRect/>
          </a:stretch>
        </p:blipFill>
        <p:spPr bwMode="auto">
          <a:xfrm>
            <a:off x="641695" y="1266444"/>
            <a:ext cx="8026718" cy="38770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07</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703702" y="3239805"/>
            <a:ext cx="642964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数据库在线实验</a:t>
            </a:r>
            <a:r>
              <a:rPr lang="zh-CN" altLang="en-US" sz="2400" dirty="0" smtClean="0">
                <a:latin typeface="微软雅黑" panose="020B0503020204020204" pitchFamily="34" charset="-122"/>
                <a:ea typeface="微软雅黑" panose="020B0503020204020204" pitchFamily="34" charset="-122"/>
              </a:rPr>
              <a:t>：支持</a:t>
            </a:r>
            <a:r>
              <a:rPr lang="en-US" altLang="zh-CN" sz="2400" dirty="0" smtClean="0">
                <a:latin typeface="微软雅黑" panose="020B0503020204020204" pitchFamily="34" charset="-122"/>
                <a:ea typeface="微软雅黑" panose="020B0503020204020204" pitchFamily="34" charset="-122"/>
              </a:rPr>
              <a:t>SQL</a:t>
            </a:r>
            <a:r>
              <a:rPr lang="zh-CN" altLang="en-US" sz="2400" dirty="0" smtClean="0">
                <a:latin typeface="微软雅黑" panose="020B0503020204020204" pitchFamily="34" charset="-122"/>
                <a:ea typeface="微软雅黑" panose="020B0503020204020204" pitchFamily="34" charset="-122"/>
              </a:rPr>
              <a:t>自动评测</a:t>
            </a:r>
          </a:p>
        </p:txBody>
      </p:sp>
      <p:sp>
        <p:nvSpPr>
          <p:cNvPr id="11" name="TextBox 49"/>
          <p:cNvSpPr txBox="1">
            <a:spLocks noChangeArrowheads="1"/>
          </p:cNvSpPr>
          <p:nvPr/>
        </p:nvSpPr>
        <p:spPr bwMode="auto">
          <a:xfrm>
            <a:off x="3480915" y="3661173"/>
            <a:ext cx="2819217" cy="715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en-US" altLang="zh-CN" dirty="0" smtClean="0">
                <a:solidFill>
                  <a:srgbClr val="4D4D4D"/>
                </a:solidFill>
                <a:latin typeface="微软雅黑" panose="020B0503020204020204" pitchFamily="34" charset="-122"/>
                <a:ea typeface="微软雅黑" panose="020B0503020204020204" pitchFamily="34" charset="-122"/>
              </a:rPr>
              <a:t>SQL</a:t>
            </a:r>
            <a:r>
              <a:rPr lang="zh-CN" altLang="en-US" dirty="0" smtClean="0">
                <a:solidFill>
                  <a:srgbClr val="4D4D4D"/>
                </a:solidFill>
                <a:latin typeface="微软雅黑" panose="020B0503020204020204" pitchFamily="34" charset="-122"/>
                <a:ea typeface="微软雅黑" panose="020B0503020204020204" pitchFamily="34" charset="-122"/>
              </a:rPr>
              <a:t>自动评测</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在线项目实验</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 xmlns:p14="http://schemas.microsoft.com/office/powerpoint/2010/main" val="2620635321"/>
      </p:ext>
    </p:extLst>
  </p:cSld>
  <p:clrMapOvr>
    <a:masterClrMapping/>
  </p:clrMapOvr>
  <p:transition>
    <p:blinds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2294" y="839203"/>
            <a:ext cx="9015663" cy="3394472"/>
          </a:xfrm>
        </p:spPr>
        <p:txBody>
          <a:bodyPr>
            <a:normAutofit/>
          </a:bodyPr>
          <a:lstStyle/>
          <a:p>
            <a:pPr>
              <a:buNone/>
            </a:pPr>
            <a:r>
              <a:rPr lang="zh-CN" altLang="en-US" sz="1600" b="1" dirty="0" smtClean="0">
                <a:latin typeface="微软雅黑" pitchFamily="34" charset="-122"/>
                <a:ea typeface="微软雅黑" pitchFamily="34" charset="-122"/>
              </a:rPr>
              <a:t>完备的数据库在线实验体系：</a:t>
            </a:r>
            <a:r>
              <a:rPr lang="en-US" altLang="zh-CN" sz="1600" dirty="0" smtClean="0">
                <a:latin typeface="微软雅黑" pitchFamily="34" charset="-122"/>
                <a:ea typeface="微软雅黑" pitchFamily="34" charset="-122"/>
              </a:rPr>
              <a:t>SQL</a:t>
            </a:r>
            <a:r>
              <a:rPr lang="zh-CN" altLang="en-US" sz="1600" dirty="0" smtClean="0">
                <a:latin typeface="微软雅黑" pitchFamily="34" charset="-122"/>
                <a:ea typeface="微软雅黑" pitchFamily="34" charset="-122"/>
              </a:rPr>
              <a:t>自动评测 </a:t>
            </a: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数据库在线实验环境</a:t>
            </a:r>
            <a:endParaRPr lang="zh-CN" altLang="en-US" sz="1600" dirty="0">
              <a:latin typeface="微软雅黑" pitchFamily="34" charset="-122"/>
              <a:ea typeface="微软雅黑" pitchFamily="34" charset="-122"/>
            </a:endParaRPr>
          </a:p>
        </p:txBody>
      </p:sp>
      <p:sp>
        <p:nvSpPr>
          <p:cNvPr id="12"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平台：数据库在线实验</a:t>
            </a:r>
          </a:p>
        </p:txBody>
      </p:sp>
      <p:sp>
        <p:nvSpPr>
          <p:cNvPr id="99" name="立方体 98"/>
          <p:cNvSpPr/>
          <p:nvPr/>
        </p:nvSpPr>
        <p:spPr>
          <a:xfrm>
            <a:off x="786079" y="2936839"/>
            <a:ext cx="6407150" cy="477478"/>
          </a:xfrm>
          <a:prstGeom prst="cube">
            <a:avLst>
              <a:gd name="adj" fmla="val 68885"/>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100" name="立方体 99"/>
          <p:cNvSpPr/>
          <p:nvPr/>
        </p:nvSpPr>
        <p:spPr>
          <a:xfrm>
            <a:off x="786079" y="3450039"/>
            <a:ext cx="6400800" cy="477478"/>
          </a:xfrm>
          <a:prstGeom prst="cube">
            <a:avLst>
              <a:gd name="adj" fmla="val 68885"/>
            </a:avLst>
          </a:prstGeom>
          <a:solidFill>
            <a:sysClr val="windowText" lastClr="000000">
              <a:lumMod val="75000"/>
              <a:lumOff val="2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101" name="TextBox 100"/>
          <p:cNvSpPr txBox="1"/>
          <p:nvPr/>
        </p:nvSpPr>
        <p:spPr>
          <a:xfrm>
            <a:off x="3371407" y="3792500"/>
            <a:ext cx="1271587" cy="123111"/>
          </a:xfrm>
          <a:prstGeom prst="rect">
            <a:avLst/>
          </a:prstGeom>
          <a:noFill/>
        </p:spPr>
        <p:txBody>
          <a:bodyPr wrap="square" t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系统管理与运维</a:t>
            </a:r>
          </a:p>
        </p:txBody>
      </p:sp>
      <p:grpSp>
        <p:nvGrpSpPr>
          <p:cNvPr id="102" name="组合 43"/>
          <p:cNvGrpSpPr/>
          <p:nvPr/>
        </p:nvGrpSpPr>
        <p:grpSpPr>
          <a:xfrm>
            <a:off x="2658358" y="3475169"/>
            <a:ext cx="426739" cy="283942"/>
            <a:chOff x="1266502" y="238"/>
            <a:chExt cx="668789" cy="668789"/>
          </a:xfrm>
        </p:grpSpPr>
        <p:sp>
          <p:nvSpPr>
            <p:cNvPr id="103" name="椭圆 102"/>
            <p:cNvSpPr/>
            <p:nvPr/>
          </p:nvSpPr>
          <p:spPr>
            <a:xfrm>
              <a:off x="1266502" y="238"/>
              <a:ext cx="668789" cy="668789"/>
            </a:xfrm>
            <a:prstGeom prst="ellipse">
              <a:avLst/>
            </a:prstGeom>
            <a:solidFill>
              <a:srgbClr val="4BACC6">
                <a:alpha val="50000"/>
                <a:hueOff val="-1241735"/>
                <a:satOff val="4976"/>
                <a:lumOff val="1078"/>
                <a:alphaOff val="0"/>
              </a:srgbClr>
            </a:solidFill>
            <a:ln w="25400" cap="flat" cmpd="sng" algn="ctr">
              <a:noFill/>
              <a:prstDash val="solid"/>
            </a:ln>
            <a:effectLst/>
          </p:spPr>
        </p:sp>
        <p:sp>
          <p:nvSpPr>
            <p:cNvPr id="104" name="椭圆 4"/>
            <p:cNvSpPr/>
            <p:nvPr/>
          </p:nvSpPr>
          <p:spPr>
            <a:xfrm>
              <a:off x="1364445" y="98179"/>
              <a:ext cx="434802" cy="472904"/>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82"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系统备份</a:t>
              </a:r>
            </a:p>
          </p:txBody>
        </p:sp>
      </p:grpSp>
      <p:grpSp>
        <p:nvGrpSpPr>
          <p:cNvPr id="105" name="组合 46"/>
          <p:cNvGrpSpPr/>
          <p:nvPr/>
        </p:nvGrpSpPr>
        <p:grpSpPr>
          <a:xfrm>
            <a:off x="1260927" y="3475169"/>
            <a:ext cx="426322" cy="283665"/>
            <a:chOff x="650660" y="255369"/>
            <a:chExt cx="668789" cy="668789"/>
          </a:xfrm>
        </p:grpSpPr>
        <p:sp>
          <p:nvSpPr>
            <p:cNvPr id="106" name="椭圆 105"/>
            <p:cNvSpPr/>
            <p:nvPr/>
          </p:nvSpPr>
          <p:spPr>
            <a:xfrm>
              <a:off x="650660" y="255369"/>
              <a:ext cx="668789" cy="668789"/>
            </a:xfrm>
            <a:prstGeom prst="ellipse">
              <a:avLst/>
            </a:prstGeom>
            <a:solidFill>
              <a:srgbClr val="4BACC6">
                <a:alpha val="50000"/>
                <a:hueOff val="-9933876"/>
                <a:satOff val="39811"/>
                <a:lumOff val="8628"/>
                <a:alphaOff val="0"/>
              </a:srgbClr>
            </a:solidFill>
            <a:ln w="25400" cap="flat" cmpd="sng" algn="ctr">
              <a:noFill/>
              <a:prstDash val="solid"/>
            </a:ln>
            <a:effectLst/>
          </p:spPr>
        </p:sp>
        <p:sp>
          <p:nvSpPr>
            <p:cNvPr id="107" name="椭圆 4"/>
            <p:cNvSpPr/>
            <p:nvPr/>
          </p:nvSpPr>
          <p:spPr>
            <a:xfrm>
              <a:off x="748602" y="353311"/>
              <a:ext cx="472905" cy="472905"/>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82"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多课程管理</a:t>
              </a:r>
            </a:p>
          </p:txBody>
        </p:sp>
      </p:grpSp>
      <p:grpSp>
        <p:nvGrpSpPr>
          <p:cNvPr id="108" name="组合 49"/>
          <p:cNvGrpSpPr/>
          <p:nvPr/>
        </p:nvGrpSpPr>
        <p:grpSpPr>
          <a:xfrm>
            <a:off x="3432962" y="3475169"/>
            <a:ext cx="426739" cy="283942"/>
            <a:chOff x="395430" y="871310"/>
            <a:chExt cx="668789" cy="668789"/>
          </a:xfrm>
        </p:grpSpPr>
        <p:sp>
          <p:nvSpPr>
            <p:cNvPr id="109" name="椭圆 108"/>
            <p:cNvSpPr/>
            <p:nvPr/>
          </p:nvSpPr>
          <p:spPr>
            <a:xfrm>
              <a:off x="395430" y="871310"/>
              <a:ext cx="668789" cy="668789"/>
            </a:xfrm>
            <a:prstGeom prst="ellipse">
              <a:avLst/>
            </a:prstGeom>
            <a:solidFill>
              <a:srgbClr val="4BACC6">
                <a:alpha val="50000"/>
                <a:hueOff val="-8692142"/>
                <a:satOff val="34835"/>
                <a:lumOff val="7549"/>
                <a:alphaOff val="0"/>
              </a:srgbClr>
            </a:solidFill>
            <a:ln w="25400" cap="flat" cmpd="sng" algn="ctr">
              <a:noFill/>
              <a:prstDash val="solid"/>
            </a:ln>
            <a:effectLst/>
          </p:spPr>
        </p:sp>
        <p:sp>
          <p:nvSpPr>
            <p:cNvPr id="110" name="椭圆 4"/>
            <p:cNvSpPr/>
            <p:nvPr/>
          </p:nvSpPr>
          <p:spPr>
            <a:xfrm>
              <a:off x="551022" y="969251"/>
              <a:ext cx="390341" cy="472904"/>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82"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系统升级</a:t>
              </a:r>
            </a:p>
          </p:txBody>
        </p:sp>
      </p:grpSp>
      <p:grpSp>
        <p:nvGrpSpPr>
          <p:cNvPr id="111" name="组合 55"/>
          <p:cNvGrpSpPr/>
          <p:nvPr/>
        </p:nvGrpSpPr>
        <p:grpSpPr>
          <a:xfrm>
            <a:off x="4256728" y="3470485"/>
            <a:ext cx="426739" cy="283942"/>
            <a:chOff x="1266502" y="1742382"/>
            <a:chExt cx="668789" cy="668789"/>
          </a:xfrm>
        </p:grpSpPr>
        <p:sp>
          <p:nvSpPr>
            <p:cNvPr id="112" name="椭圆 111"/>
            <p:cNvSpPr/>
            <p:nvPr/>
          </p:nvSpPr>
          <p:spPr>
            <a:xfrm>
              <a:off x="1266502" y="1742382"/>
              <a:ext cx="668789" cy="668789"/>
            </a:xfrm>
            <a:prstGeom prst="ellipse">
              <a:avLst/>
            </a:prstGeom>
            <a:solidFill>
              <a:srgbClr val="4BACC6">
                <a:alpha val="50000"/>
                <a:hueOff val="-6208672"/>
                <a:satOff val="24882"/>
                <a:lumOff val="5392"/>
                <a:alphaOff val="0"/>
              </a:srgbClr>
            </a:solidFill>
            <a:ln w="25400" cap="flat" cmpd="sng" algn="ctr">
              <a:noFill/>
              <a:prstDash val="solid"/>
            </a:ln>
            <a:effectLst/>
          </p:spPr>
        </p:sp>
        <p:sp>
          <p:nvSpPr>
            <p:cNvPr id="113" name="椭圆 4"/>
            <p:cNvSpPr/>
            <p:nvPr/>
          </p:nvSpPr>
          <p:spPr>
            <a:xfrm>
              <a:off x="1372680" y="1840323"/>
              <a:ext cx="441788" cy="472904"/>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82"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系统迁移</a:t>
              </a:r>
            </a:p>
          </p:txBody>
        </p:sp>
      </p:grpSp>
      <p:grpSp>
        <p:nvGrpSpPr>
          <p:cNvPr id="114" name="组合 61"/>
          <p:cNvGrpSpPr/>
          <p:nvPr/>
        </p:nvGrpSpPr>
        <p:grpSpPr>
          <a:xfrm>
            <a:off x="5049452" y="3467662"/>
            <a:ext cx="434161" cy="283942"/>
            <a:chOff x="650561" y="1487251"/>
            <a:chExt cx="668789" cy="668789"/>
          </a:xfrm>
        </p:grpSpPr>
        <p:sp>
          <p:nvSpPr>
            <p:cNvPr id="115" name="椭圆 114"/>
            <p:cNvSpPr/>
            <p:nvPr/>
          </p:nvSpPr>
          <p:spPr>
            <a:xfrm>
              <a:off x="650561" y="1487251"/>
              <a:ext cx="668789" cy="668789"/>
            </a:xfrm>
            <a:prstGeom prst="ellipse">
              <a:avLst/>
            </a:prstGeom>
            <a:solidFill>
              <a:srgbClr val="4BACC6">
                <a:alpha val="50000"/>
                <a:hueOff val="-7450407"/>
                <a:satOff val="29858"/>
                <a:lumOff val="6471"/>
                <a:alphaOff val="0"/>
              </a:srgbClr>
            </a:solidFill>
            <a:ln w="25400" cap="flat" cmpd="sng" algn="ctr">
              <a:noFill/>
              <a:prstDash val="solid"/>
            </a:ln>
            <a:effectLst/>
          </p:spPr>
        </p:sp>
        <p:sp>
          <p:nvSpPr>
            <p:cNvPr id="116" name="椭圆 4"/>
            <p:cNvSpPr/>
            <p:nvPr/>
          </p:nvSpPr>
          <p:spPr>
            <a:xfrm>
              <a:off x="797072" y="1585192"/>
              <a:ext cx="385235" cy="472904"/>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82"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系统性能</a:t>
              </a:r>
            </a:p>
          </p:txBody>
        </p:sp>
      </p:grpSp>
      <p:grpSp>
        <p:nvGrpSpPr>
          <p:cNvPr id="117" name="组合 67"/>
          <p:cNvGrpSpPr/>
          <p:nvPr/>
        </p:nvGrpSpPr>
        <p:grpSpPr>
          <a:xfrm>
            <a:off x="5829895" y="3475169"/>
            <a:ext cx="426739" cy="283942"/>
            <a:chOff x="650561" y="255369"/>
            <a:chExt cx="668789" cy="668789"/>
          </a:xfrm>
        </p:grpSpPr>
        <p:sp>
          <p:nvSpPr>
            <p:cNvPr id="118" name="椭圆 117"/>
            <p:cNvSpPr/>
            <p:nvPr/>
          </p:nvSpPr>
          <p:spPr>
            <a:xfrm>
              <a:off x="650561" y="255369"/>
              <a:ext cx="668789" cy="668789"/>
            </a:xfrm>
            <a:prstGeom prst="ellipse">
              <a:avLst/>
            </a:prstGeom>
            <a:solidFill>
              <a:srgbClr val="4BACC6">
                <a:alpha val="50000"/>
                <a:hueOff val="-9933876"/>
                <a:satOff val="39811"/>
                <a:lumOff val="8628"/>
                <a:alphaOff val="0"/>
              </a:srgbClr>
            </a:solidFill>
            <a:ln w="25400" cap="flat" cmpd="sng" algn="ctr">
              <a:noFill/>
              <a:prstDash val="solid"/>
            </a:ln>
            <a:effectLst/>
          </p:spPr>
        </p:sp>
        <p:sp>
          <p:nvSpPr>
            <p:cNvPr id="119" name="椭圆 4"/>
            <p:cNvSpPr/>
            <p:nvPr/>
          </p:nvSpPr>
          <p:spPr>
            <a:xfrm>
              <a:off x="748504" y="353310"/>
              <a:ext cx="455329" cy="472904"/>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82"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系统外观</a:t>
              </a:r>
            </a:p>
          </p:txBody>
        </p:sp>
      </p:grpSp>
      <p:grpSp>
        <p:nvGrpSpPr>
          <p:cNvPr id="120" name="组合 73"/>
          <p:cNvGrpSpPr>
            <a:grpSpLocks/>
          </p:cNvGrpSpPr>
          <p:nvPr/>
        </p:nvGrpSpPr>
        <p:grpSpPr>
          <a:xfrm>
            <a:off x="1959642" y="3475169"/>
            <a:ext cx="426739" cy="283942"/>
            <a:chOff x="395430" y="871310"/>
            <a:chExt cx="668789" cy="668789"/>
          </a:xfrm>
        </p:grpSpPr>
        <p:sp>
          <p:nvSpPr>
            <p:cNvPr id="121" name="椭圆 120"/>
            <p:cNvSpPr/>
            <p:nvPr/>
          </p:nvSpPr>
          <p:spPr>
            <a:xfrm>
              <a:off x="395430" y="871310"/>
              <a:ext cx="668789" cy="668789"/>
            </a:xfrm>
            <a:prstGeom prst="ellipse">
              <a:avLst/>
            </a:prstGeom>
            <a:solidFill>
              <a:srgbClr val="4BACC6">
                <a:alpha val="50000"/>
                <a:hueOff val="-8692142"/>
                <a:satOff val="34835"/>
                <a:lumOff val="7549"/>
                <a:alphaOff val="0"/>
              </a:srgbClr>
            </a:solidFill>
            <a:ln w="25400" cap="flat" cmpd="sng" algn="ctr">
              <a:noFill/>
              <a:prstDash val="solid"/>
            </a:ln>
            <a:effectLst/>
          </p:spPr>
        </p:sp>
        <p:sp>
          <p:nvSpPr>
            <p:cNvPr id="122" name="椭圆 4"/>
            <p:cNvSpPr/>
            <p:nvPr/>
          </p:nvSpPr>
          <p:spPr>
            <a:xfrm>
              <a:off x="493372" y="969252"/>
              <a:ext cx="472905" cy="472905"/>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82"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教师权限管理</a:t>
              </a:r>
            </a:p>
          </p:txBody>
        </p:sp>
      </p:grpSp>
      <p:grpSp>
        <p:nvGrpSpPr>
          <p:cNvPr id="123" name="Diagram group"/>
          <p:cNvGrpSpPr/>
          <p:nvPr/>
        </p:nvGrpSpPr>
        <p:grpSpPr>
          <a:xfrm>
            <a:off x="1101658" y="2961969"/>
            <a:ext cx="363668" cy="273271"/>
            <a:chOff x="2346933" y="2472"/>
            <a:chExt cx="783024" cy="783024"/>
          </a:xfrm>
          <a:scene3d>
            <a:camera prst="orthographicFront">
              <a:rot lat="0" lon="0" rev="0"/>
            </a:camera>
            <a:lightRig rig="threePt" dir="t"/>
          </a:scene3d>
        </p:grpSpPr>
        <p:grpSp>
          <p:nvGrpSpPr>
            <p:cNvPr id="124" name="组合 6"/>
            <p:cNvGrpSpPr/>
            <p:nvPr/>
          </p:nvGrpSpPr>
          <p:grpSpPr>
            <a:xfrm>
              <a:off x="2346933" y="2472"/>
              <a:ext cx="783024" cy="783024"/>
              <a:chOff x="2346933" y="2472"/>
              <a:chExt cx="783024" cy="783024"/>
            </a:xfrm>
            <a:scene3d>
              <a:camera prst="orthographicFront">
                <a:rot lat="0" lon="0" rev="0"/>
              </a:camera>
              <a:lightRig rig="threePt" dir="t"/>
            </a:scene3d>
          </p:grpSpPr>
          <p:sp>
            <p:nvSpPr>
              <p:cNvPr id="125" name="椭圆 124"/>
              <p:cNvSpPr/>
              <p:nvPr/>
            </p:nvSpPr>
            <p:spPr>
              <a:xfrm>
                <a:off x="2346933" y="2472"/>
                <a:ext cx="783024" cy="78302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26" name="椭圆 4"/>
              <p:cNvSpPr/>
              <p:nvPr/>
            </p:nvSpPr>
            <p:spPr>
              <a:xfrm>
                <a:off x="2461604" y="117143"/>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在线考试</a:t>
                </a:r>
              </a:p>
            </p:txBody>
          </p:sp>
        </p:grpSp>
      </p:grpSp>
      <p:grpSp>
        <p:nvGrpSpPr>
          <p:cNvPr id="127" name="Diagram group"/>
          <p:cNvGrpSpPr/>
          <p:nvPr/>
        </p:nvGrpSpPr>
        <p:grpSpPr>
          <a:xfrm>
            <a:off x="1475742" y="2961969"/>
            <a:ext cx="395144" cy="273271"/>
            <a:chOff x="3231672" y="350700"/>
            <a:chExt cx="783024" cy="783024"/>
          </a:xfrm>
          <a:scene3d>
            <a:camera prst="orthographicFront">
              <a:rot lat="0" lon="0" rev="0"/>
            </a:camera>
            <a:lightRig rig="threePt" dir="t"/>
          </a:scene3d>
        </p:grpSpPr>
        <p:grpSp>
          <p:nvGrpSpPr>
            <p:cNvPr id="128" name="组合 10"/>
            <p:cNvGrpSpPr/>
            <p:nvPr/>
          </p:nvGrpSpPr>
          <p:grpSpPr>
            <a:xfrm>
              <a:off x="3231672" y="350700"/>
              <a:ext cx="783024" cy="783024"/>
              <a:chOff x="3231672" y="350700"/>
              <a:chExt cx="783024" cy="783024"/>
            </a:xfrm>
            <a:scene3d>
              <a:camera prst="orthographicFront">
                <a:rot lat="0" lon="0" rev="0"/>
              </a:camera>
              <a:lightRig rig="threePt" dir="t"/>
            </a:scene3d>
          </p:grpSpPr>
          <p:sp>
            <p:nvSpPr>
              <p:cNvPr id="129" name="椭圆 128"/>
              <p:cNvSpPr/>
              <p:nvPr/>
            </p:nvSpPr>
            <p:spPr>
              <a:xfrm>
                <a:off x="3231672" y="350700"/>
                <a:ext cx="783024" cy="783024"/>
              </a:xfrm>
              <a:prstGeom prst="ellipse">
                <a:avLst/>
              </a:prstGeom>
              <a:solidFill>
                <a:srgbClr val="0070C0"/>
              </a:solidFill>
              <a:ln w="25400" cap="flat" cmpd="sng" algn="ctr">
                <a:solidFill>
                  <a:sysClr val="window" lastClr="FFFFFF">
                    <a:hueOff val="0"/>
                    <a:satOff val="0"/>
                    <a:lumOff val="0"/>
                    <a:alphaOff val="0"/>
                  </a:sysClr>
                </a:solidFill>
                <a:prstDash val="solid"/>
              </a:ln>
              <a:effectLst/>
            </p:spPr>
          </p:sp>
          <p:sp>
            <p:nvSpPr>
              <p:cNvPr id="130" name="椭圆 4"/>
              <p:cNvSpPr/>
              <p:nvPr/>
            </p:nvSpPr>
            <p:spPr>
              <a:xfrm>
                <a:off x="3346343" y="465371"/>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在线作业</a:t>
                </a:r>
              </a:p>
            </p:txBody>
          </p:sp>
        </p:grpSp>
      </p:grpSp>
      <p:grpSp>
        <p:nvGrpSpPr>
          <p:cNvPr id="131" name="Diagram group"/>
          <p:cNvGrpSpPr/>
          <p:nvPr/>
        </p:nvGrpSpPr>
        <p:grpSpPr>
          <a:xfrm>
            <a:off x="1886694" y="2961969"/>
            <a:ext cx="389751" cy="273271"/>
            <a:chOff x="3668739" y="1232442"/>
            <a:chExt cx="783024" cy="783024"/>
          </a:xfrm>
          <a:scene3d>
            <a:camera prst="orthographicFront">
              <a:rot lat="0" lon="0" rev="0"/>
            </a:camera>
            <a:lightRig rig="threePt" dir="t"/>
          </a:scene3d>
        </p:grpSpPr>
        <p:grpSp>
          <p:nvGrpSpPr>
            <p:cNvPr id="132" name="组合 14"/>
            <p:cNvGrpSpPr/>
            <p:nvPr/>
          </p:nvGrpSpPr>
          <p:grpSpPr>
            <a:xfrm>
              <a:off x="3668739" y="1232442"/>
              <a:ext cx="783024" cy="783024"/>
              <a:chOff x="3668739" y="1232442"/>
              <a:chExt cx="783024" cy="783024"/>
            </a:xfrm>
            <a:scene3d>
              <a:camera prst="orthographicFront">
                <a:rot lat="0" lon="0" rev="0"/>
              </a:camera>
              <a:lightRig rig="threePt" dir="t"/>
            </a:scene3d>
          </p:grpSpPr>
          <p:sp>
            <p:nvSpPr>
              <p:cNvPr id="133" name="椭圆 132"/>
              <p:cNvSpPr/>
              <p:nvPr/>
            </p:nvSpPr>
            <p:spPr>
              <a:xfrm>
                <a:off x="3668739" y="1232442"/>
                <a:ext cx="783024" cy="783024"/>
              </a:xfrm>
              <a:prstGeom prst="ellipse">
                <a:avLst/>
              </a:prstGeom>
              <a:solidFill>
                <a:srgbClr val="C0504D">
                  <a:lumMod val="50000"/>
                </a:srgbClr>
              </a:solidFill>
              <a:ln w="25400" cap="flat" cmpd="sng" algn="ctr">
                <a:solidFill>
                  <a:sysClr val="window" lastClr="FFFFFF">
                    <a:hueOff val="0"/>
                    <a:satOff val="0"/>
                    <a:lumOff val="0"/>
                    <a:alphaOff val="0"/>
                  </a:sysClr>
                </a:solidFill>
                <a:prstDash val="solid"/>
              </a:ln>
              <a:effectLst/>
            </p:spPr>
          </p:sp>
          <p:sp>
            <p:nvSpPr>
              <p:cNvPr id="134" name="椭圆 4"/>
              <p:cNvSpPr/>
              <p:nvPr/>
            </p:nvSpPr>
            <p:spPr>
              <a:xfrm>
                <a:off x="3783410" y="1347113"/>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在线答疑</a:t>
                </a:r>
              </a:p>
            </p:txBody>
          </p:sp>
        </p:grpSp>
      </p:grpSp>
      <p:grpSp>
        <p:nvGrpSpPr>
          <p:cNvPr id="135" name="Diagram group"/>
          <p:cNvGrpSpPr/>
          <p:nvPr/>
        </p:nvGrpSpPr>
        <p:grpSpPr>
          <a:xfrm>
            <a:off x="2695922" y="2961969"/>
            <a:ext cx="385497" cy="273271"/>
            <a:chOff x="4221083" y="2235123"/>
            <a:chExt cx="783024" cy="783024"/>
          </a:xfrm>
          <a:scene3d>
            <a:camera prst="orthographicFront">
              <a:rot lat="0" lon="0" rev="0"/>
            </a:camera>
            <a:lightRig rig="threePt" dir="t"/>
          </a:scene3d>
        </p:grpSpPr>
        <p:grpSp>
          <p:nvGrpSpPr>
            <p:cNvPr id="136" name="组合 18"/>
            <p:cNvGrpSpPr/>
            <p:nvPr/>
          </p:nvGrpSpPr>
          <p:grpSpPr>
            <a:xfrm>
              <a:off x="4221083" y="2235123"/>
              <a:ext cx="783024" cy="783024"/>
              <a:chOff x="4221083" y="2235123"/>
              <a:chExt cx="783024" cy="783024"/>
            </a:xfrm>
            <a:scene3d>
              <a:camera prst="orthographicFront">
                <a:rot lat="0" lon="0" rev="0"/>
              </a:camera>
              <a:lightRig rig="threePt" dir="t"/>
            </a:scene3d>
          </p:grpSpPr>
          <p:sp>
            <p:nvSpPr>
              <p:cNvPr id="137" name="椭圆 136"/>
              <p:cNvSpPr/>
              <p:nvPr/>
            </p:nvSpPr>
            <p:spPr>
              <a:xfrm>
                <a:off x="4221083" y="2235123"/>
                <a:ext cx="783024" cy="78302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38" name="椭圆 4"/>
              <p:cNvSpPr/>
              <p:nvPr/>
            </p:nvSpPr>
            <p:spPr>
              <a:xfrm>
                <a:off x="4335754" y="2349794"/>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成绩管理</a:t>
                </a:r>
              </a:p>
            </p:txBody>
          </p:sp>
        </p:grpSp>
      </p:grpSp>
      <p:grpSp>
        <p:nvGrpSpPr>
          <p:cNvPr id="139" name="Diagram group"/>
          <p:cNvGrpSpPr/>
          <p:nvPr/>
        </p:nvGrpSpPr>
        <p:grpSpPr>
          <a:xfrm>
            <a:off x="3101117" y="2961969"/>
            <a:ext cx="404297" cy="273271"/>
            <a:chOff x="2341915" y="2889576"/>
            <a:chExt cx="783024" cy="783024"/>
          </a:xfrm>
          <a:scene3d>
            <a:camera prst="orthographicFront">
              <a:rot lat="0" lon="0" rev="0"/>
            </a:camera>
            <a:lightRig rig="threePt" dir="t"/>
          </a:scene3d>
        </p:grpSpPr>
        <p:grpSp>
          <p:nvGrpSpPr>
            <p:cNvPr id="140" name="组合 22"/>
            <p:cNvGrpSpPr/>
            <p:nvPr/>
          </p:nvGrpSpPr>
          <p:grpSpPr>
            <a:xfrm>
              <a:off x="2341915" y="2889576"/>
              <a:ext cx="783024" cy="783024"/>
              <a:chOff x="2341915" y="2889576"/>
              <a:chExt cx="783024" cy="783024"/>
            </a:xfrm>
            <a:scene3d>
              <a:camera prst="orthographicFront">
                <a:rot lat="0" lon="0" rev="0"/>
              </a:camera>
              <a:lightRig rig="threePt" dir="t"/>
            </a:scene3d>
          </p:grpSpPr>
          <p:sp>
            <p:nvSpPr>
              <p:cNvPr id="141" name="椭圆 140"/>
              <p:cNvSpPr/>
              <p:nvPr/>
            </p:nvSpPr>
            <p:spPr>
              <a:xfrm>
                <a:off x="2341915" y="2889576"/>
                <a:ext cx="783024" cy="78302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42" name="椭圆 4"/>
              <p:cNvSpPr/>
              <p:nvPr/>
            </p:nvSpPr>
            <p:spPr>
              <a:xfrm>
                <a:off x="2456586" y="3004247"/>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权限管理</a:t>
                </a:r>
              </a:p>
            </p:txBody>
          </p:sp>
        </p:grpSp>
      </p:grpSp>
      <p:grpSp>
        <p:nvGrpSpPr>
          <p:cNvPr id="143" name="Diagram group"/>
          <p:cNvGrpSpPr/>
          <p:nvPr/>
        </p:nvGrpSpPr>
        <p:grpSpPr>
          <a:xfrm>
            <a:off x="3523846" y="2966653"/>
            <a:ext cx="380980" cy="273271"/>
            <a:chOff x="3288056" y="2889576"/>
            <a:chExt cx="783024" cy="783024"/>
          </a:xfrm>
          <a:scene3d>
            <a:camera prst="orthographicFront">
              <a:rot lat="0" lon="0" rev="0"/>
            </a:camera>
            <a:lightRig rig="threePt" dir="t"/>
          </a:scene3d>
        </p:grpSpPr>
        <p:grpSp>
          <p:nvGrpSpPr>
            <p:cNvPr id="144" name="组合 26"/>
            <p:cNvGrpSpPr/>
            <p:nvPr/>
          </p:nvGrpSpPr>
          <p:grpSpPr>
            <a:xfrm>
              <a:off x="3288056" y="2889576"/>
              <a:ext cx="783024" cy="783024"/>
              <a:chOff x="3288056" y="2889576"/>
              <a:chExt cx="783024" cy="783024"/>
            </a:xfrm>
            <a:scene3d>
              <a:camera prst="orthographicFront">
                <a:rot lat="0" lon="0" rev="0"/>
              </a:camera>
              <a:lightRig rig="threePt" dir="t"/>
            </a:scene3d>
          </p:grpSpPr>
          <p:sp>
            <p:nvSpPr>
              <p:cNvPr id="145" name="椭圆 144"/>
              <p:cNvSpPr/>
              <p:nvPr/>
            </p:nvSpPr>
            <p:spPr>
              <a:xfrm>
                <a:off x="3288056" y="2889576"/>
                <a:ext cx="783024" cy="78302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46" name="椭圆 4"/>
              <p:cNvSpPr/>
              <p:nvPr/>
            </p:nvSpPr>
            <p:spPr>
              <a:xfrm>
                <a:off x="3402727" y="3004247"/>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资源管理</a:t>
                </a:r>
              </a:p>
            </p:txBody>
          </p:sp>
        </p:grpSp>
      </p:grpSp>
      <p:grpSp>
        <p:nvGrpSpPr>
          <p:cNvPr id="147" name="Diagram group"/>
          <p:cNvGrpSpPr/>
          <p:nvPr/>
        </p:nvGrpSpPr>
        <p:grpSpPr>
          <a:xfrm>
            <a:off x="3923022" y="2961969"/>
            <a:ext cx="399656" cy="273271"/>
            <a:chOff x="1169144" y="1232442"/>
            <a:chExt cx="783024" cy="783024"/>
          </a:xfrm>
          <a:scene3d>
            <a:camera prst="orthographicFront">
              <a:rot lat="0" lon="0" rev="0"/>
            </a:camera>
            <a:lightRig rig="threePt" dir="t"/>
          </a:scene3d>
        </p:grpSpPr>
        <p:grpSp>
          <p:nvGrpSpPr>
            <p:cNvPr id="148" name="组合 30"/>
            <p:cNvGrpSpPr/>
            <p:nvPr/>
          </p:nvGrpSpPr>
          <p:grpSpPr>
            <a:xfrm>
              <a:off x="1169144" y="1232442"/>
              <a:ext cx="783024" cy="783024"/>
              <a:chOff x="1169144" y="1232442"/>
              <a:chExt cx="783024" cy="783024"/>
            </a:xfrm>
            <a:scene3d>
              <a:camera prst="orthographicFront">
                <a:rot lat="0" lon="0" rev="0"/>
              </a:camera>
              <a:lightRig rig="threePt" dir="t"/>
            </a:scene3d>
          </p:grpSpPr>
          <p:sp>
            <p:nvSpPr>
              <p:cNvPr id="149" name="椭圆 148"/>
              <p:cNvSpPr/>
              <p:nvPr/>
            </p:nvSpPr>
            <p:spPr>
              <a:xfrm>
                <a:off x="1169144" y="1232442"/>
                <a:ext cx="783024" cy="783024"/>
              </a:xfrm>
              <a:prstGeom prst="ellipse">
                <a:avLst/>
              </a:prstGeom>
              <a:solidFill>
                <a:srgbClr val="9BBB59">
                  <a:lumMod val="50000"/>
                </a:srgbClr>
              </a:solidFill>
              <a:ln w="25400" cap="flat" cmpd="sng" algn="ctr">
                <a:solidFill>
                  <a:sysClr val="window" lastClr="FFFFFF">
                    <a:hueOff val="0"/>
                    <a:satOff val="0"/>
                    <a:lumOff val="0"/>
                    <a:alphaOff val="0"/>
                  </a:sysClr>
                </a:solidFill>
                <a:prstDash val="solid"/>
              </a:ln>
              <a:effectLst/>
            </p:spPr>
          </p:sp>
          <p:sp>
            <p:nvSpPr>
              <p:cNvPr id="150" name="椭圆 4"/>
              <p:cNvSpPr/>
              <p:nvPr/>
            </p:nvSpPr>
            <p:spPr>
              <a:xfrm>
                <a:off x="1275386" y="1347113"/>
                <a:ext cx="553683"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文档查重</a:t>
                </a:r>
              </a:p>
            </p:txBody>
          </p:sp>
        </p:grpSp>
      </p:grpSp>
      <p:sp>
        <p:nvSpPr>
          <p:cNvPr id="151" name="TextBox 150"/>
          <p:cNvSpPr txBox="1"/>
          <p:nvPr/>
        </p:nvSpPr>
        <p:spPr>
          <a:xfrm>
            <a:off x="3374359" y="3274046"/>
            <a:ext cx="918393" cy="123111"/>
          </a:xfrm>
          <a:prstGeom prst="rect">
            <a:avLst/>
          </a:prstGeom>
          <a:noFill/>
        </p:spPr>
        <p:txBody>
          <a:bodyPr wrap="square" t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课程管理平台</a:t>
            </a:r>
          </a:p>
        </p:txBody>
      </p:sp>
      <p:grpSp>
        <p:nvGrpSpPr>
          <p:cNvPr id="152" name="组合 40"/>
          <p:cNvGrpSpPr/>
          <p:nvPr/>
        </p:nvGrpSpPr>
        <p:grpSpPr>
          <a:xfrm>
            <a:off x="4854674" y="2965133"/>
            <a:ext cx="394263" cy="273271"/>
            <a:chOff x="3923987" y="2235123"/>
            <a:chExt cx="783024" cy="783024"/>
          </a:xfrm>
        </p:grpSpPr>
        <p:sp>
          <p:nvSpPr>
            <p:cNvPr id="153" name="椭圆 152"/>
            <p:cNvSpPr/>
            <p:nvPr/>
          </p:nvSpPr>
          <p:spPr>
            <a:xfrm>
              <a:off x="3923987" y="2235123"/>
              <a:ext cx="783024" cy="78302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54" name="椭圆 4"/>
            <p:cNvSpPr/>
            <p:nvPr/>
          </p:nvSpPr>
          <p:spPr>
            <a:xfrm>
              <a:off x="4038658" y="2349794"/>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在线教程</a:t>
              </a:r>
            </a:p>
          </p:txBody>
        </p:sp>
      </p:grpSp>
      <p:grpSp>
        <p:nvGrpSpPr>
          <p:cNvPr id="155" name="组合 79"/>
          <p:cNvGrpSpPr/>
          <p:nvPr/>
        </p:nvGrpSpPr>
        <p:grpSpPr>
          <a:xfrm>
            <a:off x="2291502" y="2961969"/>
            <a:ext cx="378213" cy="273271"/>
            <a:chOff x="2209401" y="2870122"/>
            <a:chExt cx="493694" cy="467939"/>
          </a:xfrm>
        </p:grpSpPr>
        <p:sp>
          <p:nvSpPr>
            <p:cNvPr id="156" name="椭圆 155"/>
            <p:cNvSpPr/>
            <p:nvPr/>
          </p:nvSpPr>
          <p:spPr>
            <a:xfrm>
              <a:off x="2209401" y="2870122"/>
              <a:ext cx="493694" cy="467939"/>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a:scene3d>
              <a:camera prst="orthographicFront">
                <a:rot lat="0" lon="0" rev="0"/>
              </a:camera>
              <a:lightRig rig="threePt" dir="t"/>
            </a:scene3d>
          </p:spPr>
        </p:sp>
        <p:sp>
          <p:nvSpPr>
            <p:cNvPr id="157" name="椭圆 4"/>
            <p:cNvSpPr/>
            <p:nvPr/>
          </p:nvSpPr>
          <p:spPr>
            <a:xfrm>
              <a:off x="2272395" y="2938650"/>
              <a:ext cx="392270" cy="330883"/>
            </a:xfrm>
            <a:prstGeom prst="rect">
              <a:avLst/>
            </a:prstGeom>
            <a:noFill/>
            <a:ln>
              <a:noFill/>
            </a:ln>
            <a:effectLst/>
            <a:scene3d>
              <a:camera prst="orthographicFront">
                <a:rot lat="0" lon="0" rev="0"/>
              </a:camera>
              <a:lightRig rig="threePt" dir="t"/>
            </a:scene3d>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学生</a:t>
              </a:r>
              <a:r>
                <a:rPr kumimoji="0" lang="en-US" altLang="zh-CN" sz="7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
              </a:r>
              <a:br>
                <a:rPr kumimoji="0" lang="en-US" altLang="zh-CN" sz="7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br>
              <a:r>
                <a:rPr kumimoji="0" lang="zh-CN" altLang="en-US" sz="7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管理</a:t>
              </a:r>
              <a:endPar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grpSp>
      <p:grpSp>
        <p:nvGrpSpPr>
          <p:cNvPr id="158" name="组合 40"/>
          <p:cNvGrpSpPr/>
          <p:nvPr/>
        </p:nvGrpSpPr>
        <p:grpSpPr>
          <a:xfrm>
            <a:off x="5454429" y="2970848"/>
            <a:ext cx="1306335" cy="273271"/>
            <a:chOff x="3923987" y="2235123"/>
            <a:chExt cx="783024" cy="783024"/>
          </a:xfrm>
        </p:grpSpPr>
        <p:sp>
          <p:nvSpPr>
            <p:cNvPr id="159" name="椭圆 158"/>
            <p:cNvSpPr/>
            <p:nvPr/>
          </p:nvSpPr>
          <p:spPr>
            <a:xfrm>
              <a:off x="3923987" y="2235123"/>
              <a:ext cx="783024" cy="783024"/>
            </a:xfrm>
            <a:prstGeom prst="ellipse">
              <a:avLst/>
            </a:prstGeom>
            <a:solidFill>
              <a:srgbClr val="C00000"/>
            </a:solidFill>
            <a:ln w="25400" cap="flat" cmpd="sng" algn="ctr">
              <a:solidFill>
                <a:sysClr val="window" lastClr="FFFFFF">
                  <a:hueOff val="0"/>
                  <a:satOff val="0"/>
                  <a:lumOff val="0"/>
                  <a:alphaOff val="0"/>
                </a:sysClr>
              </a:solidFill>
              <a:prstDash val="solid"/>
            </a:ln>
            <a:effectLst/>
          </p:spPr>
        </p:sp>
        <p:sp>
          <p:nvSpPr>
            <p:cNvPr id="160" name="椭圆 4"/>
            <p:cNvSpPr/>
            <p:nvPr/>
          </p:nvSpPr>
          <p:spPr>
            <a:xfrm>
              <a:off x="4038658" y="2349794"/>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12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在线实验</a:t>
              </a:r>
            </a:p>
          </p:txBody>
        </p:sp>
      </p:grpSp>
      <p:grpSp>
        <p:nvGrpSpPr>
          <p:cNvPr id="161" name="组合 67"/>
          <p:cNvGrpSpPr/>
          <p:nvPr/>
        </p:nvGrpSpPr>
        <p:grpSpPr>
          <a:xfrm>
            <a:off x="6512893" y="3479619"/>
            <a:ext cx="426739" cy="283942"/>
            <a:chOff x="650561" y="255369"/>
            <a:chExt cx="668789" cy="668789"/>
          </a:xfrm>
          <a:solidFill>
            <a:srgbClr val="FFC000"/>
          </a:solidFill>
        </p:grpSpPr>
        <p:sp>
          <p:nvSpPr>
            <p:cNvPr id="162" name="椭圆 161"/>
            <p:cNvSpPr/>
            <p:nvPr/>
          </p:nvSpPr>
          <p:spPr>
            <a:xfrm>
              <a:off x="650561" y="255369"/>
              <a:ext cx="668789" cy="668789"/>
            </a:xfrm>
            <a:prstGeom prst="ellipse">
              <a:avLst/>
            </a:prstGeom>
            <a:grpFill/>
            <a:ln w="25400" cap="flat" cmpd="sng" algn="ctr">
              <a:noFill/>
              <a:prstDash val="solid"/>
            </a:ln>
            <a:effectLst/>
          </p:spPr>
        </p:sp>
        <p:sp>
          <p:nvSpPr>
            <p:cNvPr id="163" name="椭圆 4"/>
            <p:cNvSpPr/>
            <p:nvPr/>
          </p:nvSpPr>
          <p:spPr>
            <a:xfrm>
              <a:off x="789682" y="353310"/>
              <a:ext cx="414422" cy="472904"/>
            </a:xfrm>
            <a:prstGeom prst="rect">
              <a:avLst/>
            </a:prstGeom>
            <a:grpFill/>
            <a:ln>
              <a:noFill/>
            </a:ln>
            <a:effectLst/>
          </p:spPr>
          <p:txBody>
            <a:bodyPr spcFirstLastPara="0" vert="horz" wrap="square" lIns="12700" tIns="12700" rIns="12700" bIns="12700" numCol="1" spcCol="1270" anchor="ctr" anchorCtr="0">
              <a:noAutofit/>
            </a:bodyPr>
            <a:lstStyle/>
            <a:p>
              <a:pPr marL="0" marR="0" lvl="0" indent="0" algn="ctr" defTabSz="293382"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统计分析</a:t>
              </a:r>
            </a:p>
          </p:txBody>
        </p:sp>
      </p:grpSp>
      <p:grpSp>
        <p:nvGrpSpPr>
          <p:cNvPr id="164" name="Diagram group"/>
          <p:cNvGrpSpPr/>
          <p:nvPr/>
        </p:nvGrpSpPr>
        <p:grpSpPr>
          <a:xfrm>
            <a:off x="4348472" y="2968319"/>
            <a:ext cx="399656" cy="273271"/>
            <a:chOff x="1169144" y="1232442"/>
            <a:chExt cx="783024" cy="783024"/>
          </a:xfrm>
          <a:scene3d>
            <a:camera prst="orthographicFront">
              <a:rot lat="0" lon="0" rev="0"/>
            </a:camera>
            <a:lightRig rig="threePt" dir="t"/>
          </a:scene3d>
        </p:grpSpPr>
        <p:grpSp>
          <p:nvGrpSpPr>
            <p:cNvPr id="165" name="组合 30"/>
            <p:cNvGrpSpPr/>
            <p:nvPr/>
          </p:nvGrpSpPr>
          <p:grpSpPr>
            <a:xfrm>
              <a:off x="1169144" y="1232442"/>
              <a:ext cx="783024" cy="783024"/>
              <a:chOff x="1169144" y="1232442"/>
              <a:chExt cx="783024" cy="783024"/>
            </a:xfrm>
            <a:scene3d>
              <a:camera prst="orthographicFront">
                <a:rot lat="0" lon="0" rev="0"/>
              </a:camera>
              <a:lightRig rig="threePt" dir="t"/>
            </a:scene3d>
          </p:grpSpPr>
          <p:sp>
            <p:nvSpPr>
              <p:cNvPr id="166" name="椭圆 165"/>
              <p:cNvSpPr/>
              <p:nvPr/>
            </p:nvSpPr>
            <p:spPr>
              <a:xfrm>
                <a:off x="1169144" y="1232442"/>
                <a:ext cx="783024" cy="783024"/>
              </a:xfrm>
              <a:prstGeom prst="ellipse">
                <a:avLst/>
              </a:prstGeom>
              <a:solidFill>
                <a:srgbClr val="9BBB59">
                  <a:lumMod val="50000"/>
                </a:srgbClr>
              </a:solidFill>
              <a:ln w="25400" cap="flat" cmpd="sng" algn="ctr">
                <a:solidFill>
                  <a:sysClr val="window" lastClr="FFFFFF">
                    <a:hueOff val="0"/>
                    <a:satOff val="0"/>
                    <a:lumOff val="0"/>
                    <a:alphaOff val="0"/>
                  </a:sysClr>
                </a:solidFill>
                <a:prstDash val="solid"/>
              </a:ln>
              <a:effectLst/>
            </p:spPr>
          </p:sp>
          <p:sp>
            <p:nvSpPr>
              <p:cNvPr id="167" name="椭圆 4"/>
              <p:cNvSpPr/>
              <p:nvPr/>
            </p:nvSpPr>
            <p:spPr>
              <a:xfrm>
                <a:off x="1275386" y="1347113"/>
                <a:ext cx="553683"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720" eaLnBrk="1" fontAlgn="auto" latinLnBrk="0" hangingPunct="1">
                  <a:lnSpc>
                    <a:spcPct val="90000"/>
                  </a:lnSpc>
                  <a:spcBef>
                    <a:spcPct val="0"/>
                  </a:spcBef>
                  <a:spcAft>
                    <a:spcPct val="35000"/>
                  </a:spcAft>
                  <a:buClrTx/>
                  <a:buSzTx/>
                  <a:buFontTx/>
                  <a:buNone/>
                  <a:tabLst/>
                  <a:defRPr/>
                </a:pPr>
                <a:r>
                  <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代码查重</a:t>
                </a:r>
              </a:p>
            </p:txBody>
          </p:sp>
        </p:grpSp>
      </p:grpSp>
      <p:sp>
        <p:nvSpPr>
          <p:cNvPr id="168" name="圆角矩形 167"/>
          <p:cNvSpPr/>
          <p:nvPr/>
        </p:nvSpPr>
        <p:spPr>
          <a:xfrm>
            <a:off x="4237721" y="2642789"/>
            <a:ext cx="2957070" cy="288000"/>
          </a:xfrm>
          <a:prstGeom prst="roundRect">
            <a:avLst/>
          </a:prstGeom>
          <a:solidFill>
            <a:srgbClr val="F79646">
              <a:lumMod val="75000"/>
            </a:srgbClr>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数据库在线实验环境</a:t>
            </a:r>
            <a:endParaRPr kumimoji="0" lang="en-US" altLang="zh-CN" sz="7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a:t>
            </a:r>
            <a:r>
              <a:rPr kumimoji="0" lang="en-US" altLang="zh-CN" sz="600" b="0" i="0" u="none" strike="noStrike" kern="0" cap="none" spc="0" normalizeH="0" baseline="0" noProof="0" dirty="0" smtClean="0">
                <a:ln>
                  <a:noFill/>
                </a:ln>
                <a:solidFill>
                  <a:sysClr val="window" lastClr="FFFFFF"/>
                </a:solidFill>
                <a:effectLst/>
                <a:uLnTx/>
                <a:uFillTx/>
                <a:latin typeface="Times New Roman" pitchFamily="18" charset="0"/>
                <a:ea typeface="微软雅黑" pitchFamily="34" charset="-122"/>
                <a:cs typeface="Times New Roman" pitchFamily="18" charset="0"/>
              </a:rPr>
              <a:t>Oracle</a:t>
            </a:r>
            <a:r>
              <a:rPr kumimoji="0" lang="zh-CN" altLang="en-US" sz="600" b="0" i="0" u="none" strike="noStrike" kern="0" cap="none" spc="0" normalizeH="0" baseline="0" noProof="0" dirty="0" smtClean="0">
                <a:ln>
                  <a:noFill/>
                </a:ln>
                <a:solidFill>
                  <a:sysClr val="window" lastClr="FFFFFF"/>
                </a:solidFill>
                <a:effectLst/>
                <a:uLnTx/>
                <a:uFillTx/>
                <a:latin typeface="Times New Roman" pitchFamily="18" charset="0"/>
                <a:ea typeface="微软雅黑" pitchFamily="34" charset="-122"/>
                <a:cs typeface="Times New Roman" pitchFamily="18" charset="0"/>
              </a:rPr>
              <a:t>、</a:t>
            </a:r>
            <a:r>
              <a:rPr kumimoji="0" lang="en-US" altLang="zh-CN" sz="600" b="0" i="0" u="none" strike="noStrike" kern="0" cap="none" spc="0" normalizeH="0" baseline="0" noProof="0" dirty="0" err="1" smtClean="0">
                <a:ln>
                  <a:noFill/>
                </a:ln>
                <a:solidFill>
                  <a:sysClr val="window" lastClr="FFFFFF"/>
                </a:solidFill>
                <a:effectLst/>
                <a:uLnTx/>
                <a:uFillTx/>
                <a:latin typeface="Times New Roman" pitchFamily="18" charset="0"/>
                <a:ea typeface="微软雅黑" pitchFamily="34" charset="-122"/>
                <a:cs typeface="Times New Roman" pitchFamily="18" charset="0"/>
              </a:rPr>
              <a:t>Mysql</a:t>
            </a:r>
            <a:r>
              <a:rPr kumimoji="0" lang="zh-CN" altLang="en-US" sz="600" b="0" i="0" u="none" strike="noStrike" kern="0" cap="none" spc="0" normalizeH="0" baseline="0" noProof="0" dirty="0" smtClean="0">
                <a:ln>
                  <a:noFill/>
                </a:ln>
                <a:solidFill>
                  <a:sysClr val="window" lastClr="FFFFFF"/>
                </a:solidFill>
                <a:effectLst/>
                <a:uLnTx/>
                <a:uFillTx/>
                <a:latin typeface="Times New Roman" pitchFamily="18" charset="0"/>
                <a:ea typeface="微软雅黑" pitchFamily="34" charset="-122"/>
                <a:cs typeface="Times New Roman" pitchFamily="18" charset="0"/>
              </a:rPr>
              <a:t>、</a:t>
            </a:r>
            <a:r>
              <a:rPr kumimoji="0" lang="en-US" altLang="zh-CN" sz="600" b="0" i="0" u="none" strike="noStrike" kern="0" cap="none" spc="0" normalizeH="0" baseline="0" noProof="0" dirty="0" err="1" smtClean="0">
                <a:ln>
                  <a:noFill/>
                </a:ln>
                <a:solidFill>
                  <a:sysClr val="window" lastClr="FFFFFF"/>
                </a:solidFill>
                <a:effectLst/>
                <a:uLnTx/>
                <a:uFillTx/>
                <a:latin typeface="Times New Roman" pitchFamily="18" charset="0"/>
                <a:ea typeface="微软雅黑" pitchFamily="34" charset="-122"/>
                <a:cs typeface="Times New Roman" pitchFamily="18" charset="0"/>
              </a:rPr>
              <a:t>PostgreSQL</a:t>
            </a: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等数据库实验环境）</a:t>
            </a:r>
            <a:endParaRPr kumimoji="0" lang="zh-CN" altLang="en-US"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69" name="矩形 168"/>
          <p:cNvSpPr/>
          <p:nvPr/>
        </p:nvSpPr>
        <p:spPr>
          <a:xfrm>
            <a:off x="4242463" y="2217349"/>
            <a:ext cx="1512167"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视图与索引实验</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70" name="圆角矩形 169"/>
          <p:cNvSpPr/>
          <p:nvPr/>
        </p:nvSpPr>
        <p:spPr>
          <a:xfrm>
            <a:off x="1074111" y="2631373"/>
            <a:ext cx="2304256" cy="288126"/>
          </a:xfrm>
          <a:prstGeom prst="roundRect">
            <a:avLst/>
          </a:prstGeom>
          <a:solidFill>
            <a:srgbClr val="9BBB59">
              <a:lumMod val="75000"/>
            </a:srgbClr>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在线</a:t>
            </a:r>
            <a:r>
              <a:rPr kumimoji="0" lang="en-US" altLang="zh-CN" sz="7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SQL</a:t>
            </a:r>
            <a:r>
              <a:rPr kumimoji="0" lang="zh-CN" altLang="en-US" sz="7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自动评测</a:t>
            </a:r>
            <a:endParaRPr kumimoji="0" lang="en-US" altLang="zh-CN" sz="7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p:txBody>
      </p:sp>
      <p:sp>
        <p:nvSpPr>
          <p:cNvPr id="171" name="矩形 170"/>
          <p:cNvSpPr/>
          <p:nvPr/>
        </p:nvSpPr>
        <p:spPr>
          <a:xfrm>
            <a:off x="2305217" y="2271333"/>
            <a:ext cx="1073150" cy="3492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数据高级查询</a:t>
            </a:r>
            <a:endParaRPr kumimoji="0" lang="en-US" altLang="zh-CN"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a:t>
            </a:r>
            <a:r>
              <a:rPr kumimoji="0" lang="en-US" altLang="zh-CN"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SQL</a:t>
            </a:r>
            <a:r>
              <a:rPr kumimoji="0" lang="zh-CN" altLang="en-US"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嵌套查询和集合查询等）</a:t>
            </a:r>
            <a:endParaRPr kumimoji="0" lang="en-US" altLang="zh-CN"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p:txBody>
      </p:sp>
      <p:sp>
        <p:nvSpPr>
          <p:cNvPr id="172" name="矩形 171"/>
          <p:cNvSpPr/>
          <p:nvPr/>
        </p:nvSpPr>
        <p:spPr>
          <a:xfrm>
            <a:off x="1112897" y="2271333"/>
            <a:ext cx="1113342" cy="348491"/>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数据定义语言</a:t>
            </a:r>
            <a:endParaRPr kumimoji="0" lang="en-US" altLang="zh-CN"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（创建、修改和删除基本表）</a:t>
            </a:r>
            <a:endParaRPr kumimoji="0" lang="en-US" altLang="zh-CN"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p:txBody>
      </p:sp>
      <p:sp>
        <p:nvSpPr>
          <p:cNvPr id="173" name="剪去单角的矩形 172"/>
          <p:cNvSpPr/>
          <p:nvPr/>
        </p:nvSpPr>
        <p:spPr>
          <a:xfrm>
            <a:off x="3949689" y="1839285"/>
            <a:ext cx="216024" cy="504056"/>
          </a:xfrm>
          <a:prstGeom prst="snip1Rect">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进阶实验</a:t>
            </a:r>
            <a:endPar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74" name="矩形 173"/>
          <p:cNvSpPr/>
          <p:nvPr/>
        </p:nvSpPr>
        <p:spPr>
          <a:xfrm>
            <a:off x="1074111" y="1767277"/>
            <a:ext cx="2376264" cy="1169546"/>
          </a:xfrm>
          <a:prstGeom prst="rect">
            <a:avLst/>
          </a:prstGeom>
          <a:noFill/>
          <a:ln w="635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7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75" name="剪去单角的矩形 174"/>
          <p:cNvSpPr/>
          <p:nvPr/>
        </p:nvSpPr>
        <p:spPr>
          <a:xfrm>
            <a:off x="3450375" y="1839285"/>
            <a:ext cx="216024" cy="504056"/>
          </a:xfrm>
          <a:prstGeom prst="snip1Rect">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基础知识</a:t>
            </a:r>
            <a:endPar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76" name="矩形 175"/>
          <p:cNvSpPr/>
          <p:nvPr/>
        </p:nvSpPr>
        <p:spPr>
          <a:xfrm>
            <a:off x="4165713" y="1767277"/>
            <a:ext cx="3024336" cy="1169546"/>
          </a:xfrm>
          <a:prstGeom prst="rect">
            <a:avLst/>
          </a:prstGeom>
          <a:noFill/>
          <a:ln w="635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7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77" name="矩形 176"/>
          <p:cNvSpPr/>
          <p:nvPr/>
        </p:nvSpPr>
        <p:spPr>
          <a:xfrm>
            <a:off x="1112897" y="1839285"/>
            <a:ext cx="1113342" cy="348491"/>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数据更新</a:t>
            </a:r>
            <a:endParaRPr kumimoji="0" lang="en-US" altLang="zh-CN"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（对数据库表进行数据的插入、修改、删除操作）</a:t>
            </a:r>
            <a:endParaRPr kumimoji="0" lang="en-US" altLang="zh-CN"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p:txBody>
      </p:sp>
      <p:sp>
        <p:nvSpPr>
          <p:cNvPr id="178" name="矩形 177"/>
          <p:cNvSpPr/>
          <p:nvPr/>
        </p:nvSpPr>
        <p:spPr>
          <a:xfrm>
            <a:off x="2305217" y="1839285"/>
            <a:ext cx="1073150" cy="3492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数据基本查询</a:t>
            </a:r>
            <a:endParaRPr kumimoji="0" lang="en-US" altLang="zh-CN"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（单表查询、分组统计查询和连接查询）</a:t>
            </a:r>
            <a:endParaRPr kumimoji="0" lang="en-US" altLang="zh-CN" sz="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p:txBody>
      </p:sp>
      <p:sp>
        <p:nvSpPr>
          <p:cNvPr id="179" name="矩形 178"/>
          <p:cNvSpPr/>
          <p:nvPr/>
        </p:nvSpPr>
        <p:spPr>
          <a:xfrm>
            <a:off x="4242464" y="2001325"/>
            <a:ext cx="1512167"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存储过程实验</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80" name="矩形 179"/>
          <p:cNvSpPr/>
          <p:nvPr/>
        </p:nvSpPr>
        <p:spPr>
          <a:xfrm>
            <a:off x="4242463" y="1785301"/>
            <a:ext cx="1512167"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安全性与完整性语言实验</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81" name="矩形 180"/>
          <p:cNvSpPr/>
          <p:nvPr/>
        </p:nvSpPr>
        <p:spPr>
          <a:xfrm>
            <a:off x="4242463" y="2433373"/>
            <a:ext cx="1512167"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数据库设计实验</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82" name="矩形 181"/>
          <p:cNvSpPr/>
          <p:nvPr/>
        </p:nvSpPr>
        <p:spPr>
          <a:xfrm>
            <a:off x="5826640" y="2433373"/>
            <a:ext cx="1368000"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开发一个简单的数据库系统</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83" name="矩形 182"/>
          <p:cNvSpPr/>
          <p:nvPr/>
        </p:nvSpPr>
        <p:spPr>
          <a:xfrm>
            <a:off x="5826639" y="2217349"/>
            <a:ext cx="1368000"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数据库应用开发</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84" name="矩形 183"/>
          <p:cNvSpPr/>
          <p:nvPr/>
        </p:nvSpPr>
        <p:spPr>
          <a:xfrm>
            <a:off x="5826639" y="2001325"/>
            <a:ext cx="1368000"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数据库监视与性能优化</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85" name="矩形 184"/>
          <p:cNvSpPr/>
          <p:nvPr/>
        </p:nvSpPr>
        <p:spPr>
          <a:xfrm>
            <a:off x="5826639" y="1785301"/>
            <a:ext cx="1368000"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数据库恢复与并发控制</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2294" y="839203"/>
            <a:ext cx="9015663" cy="3394472"/>
          </a:xfrm>
        </p:spPr>
        <p:txBody>
          <a:bodyPr>
            <a:normAutofit/>
          </a:bodyPr>
          <a:lstStyle/>
          <a:p>
            <a:pPr>
              <a:buNone/>
            </a:pPr>
            <a:r>
              <a:rPr lang="en-US" altLang="zh-CN" sz="1600" b="1" dirty="0" smtClean="0">
                <a:latin typeface="微软雅黑" pitchFamily="34" charset="-122"/>
                <a:ea typeface="微软雅黑" pitchFamily="34" charset="-122"/>
              </a:rPr>
              <a:t>SQL</a:t>
            </a:r>
            <a:r>
              <a:rPr lang="zh-CN" altLang="en-US" sz="1600" b="1" dirty="0" smtClean="0">
                <a:latin typeface="微软雅黑" pitchFamily="34" charset="-122"/>
                <a:ea typeface="微软雅黑" pitchFamily="34" charset="-122"/>
              </a:rPr>
              <a:t>自动评测：</a:t>
            </a:r>
            <a:r>
              <a:rPr lang="zh-CN" altLang="zh-CN" sz="1600" dirty="0" smtClean="0">
                <a:latin typeface="微软雅黑" pitchFamily="34" charset="-122"/>
                <a:ea typeface="微软雅黑" pitchFamily="34" charset="-122"/>
              </a:rPr>
              <a:t>自动、准确量化实验结果</a:t>
            </a:r>
            <a:endParaRPr lang="zh-CN" altLang="en-US" sz="1600" dirty="0">
              <a:latin typeface="微软雅黑" pitchFamily="34" charset="-122"/>
              <a:ea typeface="微软雅黑" pitchFamily="34" charset="-122"/>
            </a:endParaRPr>
          </a:p>
        </p:txBody>
      </p:sp>
      <p:sp>
        <p:nvSpPr>
          <p:cNvPr id="12"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平台：数据库在线实验</a:t>
            </a:r>
          </a:p>
        </p:txBody>
      </p:sp>
      <p:pic>
        <p:nvPicPr>
          <p:cNvPr id="102402" name="Picture 2"/>
          <p:cNvPicPr>
            <a:picLocks noChangeAspect="1" noChangeArrowheads="1"/>
          </p:cNvPicPr>
          <p:nvPr/>
        </p:nvPicPr>
        <p:blipFill>
          <a:blip r:embed="rId2" cstate="print"/>
          <a:srcRect/>
          <a:stretch>
            <a:fillRect/>
          </a:stretch>
        </p:blipFill>
        <p:spPr bwMode="auto">
          <a:xfrm>
            <a:off x="2743214" y="1197773"/>
            <a:ext cx="6375620" cy="2871977"/>
          </a:xfrm>
          <a:prstGeom prst="rect">
            <a:avLst/>
          </a:prstGeom>
          <a:noFill/>
          <a:ln w="9525">
            <a:noFill/>
            <a:miter lim="800000"/>
            <a:headEnd/>
            <a:tailEnd/>
          </a:ln>
        </p:spPr>
      </p:pic>
      <p:sp>
        <p:nvSpPr>
          <p:cNvPr id="102403" name="Rectangle 3"/>
          <p:cNvSpPr>
            <a:spLocks noChangeArrowheads="1"/>
          </p:cNvSpPr>
          <p:nvPr/>
        </p:nvSpPr>
        <p:spPr bwMode="auto">
          <a:xfrm>
            <a:off x="134223" y="1216649"/>
            <a:ext cx="2466363" cy="3875228"/>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zh-CN" sz="1200" b="1" i="0" u="none" strike="noStrike" cap="none" normalizeH="0" baseline="0" dirty="0" smtClean="0">
                <a:ln>
                  <a:noFill/>
                </a:ln>
                <a:effectLst/>
                <a:latin typeface="微软雅黑" pitchFamily="34" charset="-122"/>
                <a:ea typeface="微软雅黑" pitchFamily="34" charset="-122"/>
                <a:cs typeface="宋体" pitchFamily="2" charset="-122"/>
              </a:rPr>
              <a:t>数据定义语言</a:t>
            </a:r>
          </a:p>
          <a:p>
            <a:pPr marL="457200" marR="0" lvl="1" indent="-457200" algn="l" defTabSz="914400" rtl="0" eaLnBrk="0" fontAlgn="base" latinLnBrk="0" hangingPunct="0">
              <a:lnSpc>
                <a:spcPct val="150000"/>
              </a:lnSpc>
              <a:spcBef>
                <a:spcPct val="0"/>
              </a:spcBef>
              <a:spcAft>
                <a:spcPct val="0"/>
              </a:spcAft>
              <a:buClrTx/>
              <a:buSzTx/>
              <a:buFontTx/>
              <a:buNone/>
              <a:tabLst/>
            </a:pPr>
            <a:r>
              <a:rPr lang="en-US" altLang="zh-CN" sz="1000" dirty="0" smtClean="0">
                <a:latin typeface="微软雅黑" pitchFamily="34" charset="-122"/>
                <a:ea typeface="微软雅黑" pitchFamily="34" charset="-122"/>
                <a:cs typeface="宋体" pitchFamily="2" charset="-122"/>
              </a:rPr>
              <a:t>	</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使用</a:t>
            </a:r>
            <a:r>
              <a:rPr kumimoji="0" lang="zh-CN" altLang="zh-CN" sz="1000" b="0" i="0" u="none" strike="noStrike" cap="none" normalizeH="0" baseline="0" dirty="0" smtClean="0">
                <a:ln>
                  <a:noFill/>
                </a:ln>
                <a:effectLst/>
                <a:latin typeface="微软雅黑" pitchFamily="34" charset="-122"/>
                <a:ea typeface="微软雅黑" pitchFamily="34" charset="-122"/>
                <a:cs typeface="宋体" pitchFamily="2" charset="-122"/>
              </a:rPr>
              <a:t>SQL</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语句完成带有表级、列级完整性约束的基本表的创建、修改、删除。</a:t>
            </a:r>
          </a:p>
          <a:p>
            <a:pPr marL="0" marR="0" lvl="0" indent="0" algn="l" defTabSz="914400" rtl="0" eaLnBrk="0" fontAlgn="base" latinLnBrk="0" hangingPunct="0">
              <a:lnSpc>
                <a:spcPct val="150000"/>
              </a:lnSpc>
              <a:spcBef>
                <a:spcPct val="0"/>
              </a:spcBef>
              <a:spcAft>
                <a:spcPct val="0"/>
              </a:spcAft>
              <a:buClrTx/>
              <a:buSzTx/>
              <a:buFontTx/>
              <a:buNone/>
              <a:tabLst/>
            </a:pPr>
            <a:r>
              <a:rPr kumimoji="0" lang="zh-CN" sz="1200" b="1" i="0" u="none" strike="noStrike" cap="none" normalizeH="0" baseline="0" dirty="0" smtClean="0">
                <a:ln>
                  <a:noFill/>
                </a:ln>
                <a:effectLst/>
                <a:latin typeface="微软雅黑" pitchFamily="34" charset="-122"/>
                <a:ea typeface="微软雅黑" pitchFamily="34" charset="-122"/>
                <a:cs typeface="宋体" pitchFamily="2" charset="-122"/>
              </a:rPr>
              <a:t>数据基本查询</a:t>
            </a:r>
          </a:p>
          <a:p>
            <a:pPr marL="457200" marR="0" lvl="1" indent="-457200" algn="l" defTabSz="914400" rtl="0" eaLnBrk="0" fontAlgn="base" latinLnBrk="0" hangingPunct="0">
              <a:lnSpc>
                <a:spcPct val="150000"/>
              </a:lnSpc>
              <a:spcBef>
                <a:spcPct val="0"/>
              </a:spcBef>
              <a:spcAft>
                <a:spcPct val="0"/>
              </a:spcAft>
              <a:buClrTx/>
              <a:buSzTx/>
              <a:buFontTx/>
              <a:buNone/>
              <a:tabLst/>
            </a:pPr>
            <a:r>
              <a:rPr kumimoji="0" lang="en-US" altLang="zh-CN" sz="1000" b="0" i="0" u="none" strike="noStrike" cap="none" normalizeH="0" baseline="0" dirty="0" smtClean="0">
                <a:ln>
                  <a:noFill/>
                </a:ln>
                <a:effectLst/>
                <a:latin typeface="微软雅黑" pitchFamily="34" charset="-122"/>
                <a:ea typeface="微软雅黑" pitchFamily="34" charset="-122"/>
                <a:cs typeface="宋体" pitchFamily="2" charset="-122"/>
              </a:rPr>
              <a:t>	</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运用</a:t>
            </a:r>
            <a:r>
              <a:rPr kumimoji="0" lang="zh-CN" altLang="zh-CN" sz="1000" b="0" i="0" u="none" strike="noStrike" cap="none" normalizeH="0" baseline="0" dirty="0" smtClean="0">
                <a:ln>
                  <a:noFill/>
                </a:ln>
                <a:effectLst/>
                <a:latin typeface="微软雅黑" pitchFamily="34" charset="-122"/>
                <a:ea typeface="微软雅黑" pitchFamily="34" charset="-122"/>
                <a:cs typeface="宋体" pitchFamily="2" charset="-122"/>
              </a:rPr>
              <a:t>SQL</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语言实现数据的基本查询，包括带条件表达式的查询、自连接查询、分组统计查询、多表连接查询。</a:t>
            </a:r>
          </a:p>
          <a:p>
            <a:pPr marL="0" marR="0" lvl="0" indent="0" algn="l" defTabSz="914400" rtl="0" eaLnBrk="0" fontAlgn="base" latinLnBrk="0" hangingPunct="0">
              <a:lnSpc>
                <a:spcPct val="150000"/>
              </a:lnSpc>
              <a:spcBef>
                <a:spcPct val="0"/>
              </a:spcBef>
              <a:spcAft>
                <a:spcPct val="0"/>
              </a:spcAft>
              <a:buClrTx/>
              <a:buSzTx/>
              <a:buFontTx/>
              <a:buNone/>
              <a:tabLst/>
            </a:pPr>
            <a:r>
              <a:rPr kumimoji="0" lang="zh-CN" sz="1200" b="1" i="0" u="none" strike="noStrike" cap="none" normalizeH="0" baseline="0" dirty="0" smtClean="0">
                <a:ln>
                  <a:noFill/>
                </a:ln>
                <a:effectLst/>
                <a:latin typeface="微软雅黑" pitchFamily="34" charset="-122"/>
                <a:ea typeface="微软雅黑" pitchFamily="34" charset="-122"/>
                <a:cs typeface="宋体" pitchFamily="2" charset="-122"/>
              </a:rPr>
              <a:t>数据高级查询</a:t>
            </a:r>
          </a:p>
          <a:p>
            <a:pPr marL="457200" marR="0" lvl="1" indent="-457200" algn="l" defTabSz="914400" rtl="0" eaLnBrk="0" fontAlgn="base" latinLnBrk="0" hangingPunct="0">
              <a:lnSpc>
                <a:spcPct val="150000"/>
              </a:lnSpc>
              <a:spcBef>
                <a:spcPct val="0"/>
              </a:spcBef>
              <a:spcAft>
                <a:spcPct val="0"/>
              </a:spcAft>
              <a:buClrTx/>
              <a:buSzTx/>
              <a:buFontTx/>
              <a:buNone/>
              <a:tabLst/>
            </a:pPr>
            <a:r>
              <a:rPr kumimoji="0" lang="en-US" altLang="zh-CN" sz="1000" b="0" i="0" u="none" strike="noStrike" cap="none" normalizeH="0" baseline="0" dirty="0" smtClean="0">
                <a:ln>
                  <a:noFill/>
                </a:ln>
                <a:effectLst/>
                <a:latin typeface="微软雅黑" pitchFamily="34" charset="-122"/>
                <a:ea typeface="微软雅黑" pitchFamily="34" charset="-122"/>
                <a:cs typeface="宋体" pitchFamily="2" charset="-122"/>
              </a:rPr>
              <a:t>	</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支持</a:t>
            </a:r>
            <a:r>
              <a:rPr kumimoji="0" lang="zh-CN" altLang="zh-CN" sz="1000" b="0" i="0" u="none" strike="noStrike" cap="none" normalizeH="0" baseline="0" dirty="0" smtClean="0">
                <a:ln>
                  <a:noFill/>
                </a:ln>
                <a:effectLst/>
                <a:latin typeface="微软雅黑" pitchFamily="34" charset="-122"/>
                <a:ea typeface="微软雅黑" pitchFamily="34" charset="-122"/>
                <a:cs typeface="宋体" pitchFamily="2" charset="-122"/>
              </a:rPr>
              <a:t>SQL</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嵌套查询和集合查询。</a:t>
            </a:r>
          </a:p>
          <a:p>
            <a:pPr marL="0" marR="0" lvl="0" indent="0" algn="l" defTabSz="914400" rtl="0" eaLnBrk="0" fontAlgn="base" latinLnBrk="0" hangingPunct="0">
              <a:lnSpc>
                <a:spcPct val="150000"/>
              </a:lnSpc>
              <a:spcBef>
                <a:spcPct val="0"/>
              </a:spcBef>
              <a:spcAft>
                <a:spcPct val="0"/>
              </a:spcAft>
              <a:buClrTx/>
              <a:buSzTx/>
              <a:buFontTx/>
              <a:buNone/>
              <a:tabLst>
                <a:tab pos="4035425" algn="l"/>
              </a:tabLst>
            </a:pPr>
            <a:r>
              <a:rPr kumimoji="0" lang="zh-CN" sz="1200" b="1" i="0" u="none" strike="noStrike" cap="none" normalizeH="0" baseline="0" dirty="0" smtClean="0">
                <a:ln>
                  <a:noFill/>
                </a:ln>
                <a:effectLst/>
                <a:latin typeface="微软雅黑" pitchFamily="34" charset="-122"/>
                <a:ea typeface="微软雅黑" pitchFamily="34" charset="-122"/>
                <a:cs typeface="宋体" pitchFamily="2" charset="-122"/>
              </a:rPr>
              <a:t>数据更新语言</a:t>
            </a:r>
          </a:p>
          <a:p>
            <a:pPr marL="457200" marR="0" lvl="1" indent="-457200" algn="l" defTabSz="914400" rtl="0" eaLnBrk="0" fontAlgn="base" latinLnBrk="0" hangingPunct="0">
              <a:lnSpc>
                <a:spcPct val="150000"/>
              </a:lnSpc>
              <a:spcBef>
                <a:spcPct val="0"/>
              </a:spcBef>
              <a:spcAft>
                <a:spcPct val="0"/>
              </a:spcAft>
              <a:buClrTx/>
              <a:buSzTx/>
              <a:buFontTx/>
              <a:buNone/>
              <a:tabLst/>
            </a:pPr>
            <a:r>
              <a:rPr kumimoji="0" lang="en-US" altLang="zh-CN" sz="1000" b="0" i="0" u="none" strike="noStrike" cap="none" normalizeH="0" baseline="0" dirty="0" smtClean="0">
                <a:ln>
                  <a:noFill/>
                </a:ln>
                <a:effectLst/>
                <a:latin typeface="微软雅黑" pitchFamily="34" charset="-122"/>
                <a:ea typeface="微软雅黑" pitchFamily="34" charset="-122"/>
                <a:cs typeface="宋体" pitchFamily="2" charset="-122"/>
              </a:rPr>
              <a:t>	</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支持使用</a:t>
            </a:r>
            <a:r>
              <a:rPr kumimoji="0" lang="zh-CN" altLang="zh-CN" sz="1000" b="0" i="0" u="none" strike="noStrike" cap="none" normalizeH="0" baseline="0" dirty="0" smtClean="0">
                <a:ln>
                  <a:noFill/>
                </a:ln>
                <a:effectLst/>
                <a:latin typeface="微软雅黑" pitchFamily="34" charset="-122"/>
                <a:ea typeface="微软雅黑" pitchFamily="34" charset="-122"/>
                <a:cs typeface="宋体" pitchFamily="2" charset="-122"/>
              </a:rPr>
              <a:t>SQL</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语句完成基本表中数据的插入、更新、删除。</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zh-CN" sz="1800" b="0" i="0" u="none" strike="noStrike" cap="none" normalizeH="0" baseline="0" dirty="0" smtClean="0">
              <a:ln>
                <a:noFill/>
              </a:ln>
              <a:effectLst/>
              <a:latin typeface="微软雅黑" pitchFamily="34" charset="-122"/>
              <a:ea typeface="微软雅黑" pitchFamily="34" charset="-122"/>
              <a:cs typeface="宋体" pitchFamily="2" charset="-122"/>
            </a:endParaRPr>
          </a:p>
        </p:txBody>
      </p:sp>
      <p:sp>
        <p:nvSpPr>
          <p:cNvPr id="7" name="TextBox 6"/>
          <p:cNvSpPr txBox="1"/>
          <p:nvPr/>
        </p:nvSpPr>
        <p:spPr>
          <a:xfrm>
            <a:off x="6750663" y="2800787"/>
            <a:ext cx="1281797" cy="266700"/>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en-US" altLang="zh-CN" sz="1200" dirty="0" smtClean="0">
                <a:solidFill>
                  <a:schemeClr val="bg1"/>
                </a:solidFill>
                <a:latin typeface="微软雅黑" pitchFamily="34" charset="-122"/>
                <a:ea typeface="微软雅黑" pitchFamily="34" charset="-122"/>
              </a:rPr>
              <a:t>SQL</a:t>
            </a:r>
            <a:r>
              <a:rPr lang="zh-CN" altLang="en-US" sz="1200" dirty="0" smtClean="0">
                <a:solidFill>
                  <a:schemeClr val="bg1"/>
                </a:solidFill>
                <a:latin typeface="微软雅黑" pitchFamily="34" charset="-122"/>
                <a:ea typeface="微软雅黑" pitchFamily="34" charset="-122"/>
              </a:rPr>
              <a:t>语法高亮</a:t>
            </a:r>
            <a:endParaRPr lang="zh-CN" altLang="en-US" sz="1200" dirty="0">
              <a:solidFill>
                <a:schemeClr val="bg1"/>
              </a:solidFill>
              <a:latin typeface="微软雅黑" pitchFamily="34" charset="-122"/>
              <a:ea typeface="微软雅黑" pitchFamily="34" charset="-122"/>
            </a:endParaRPr>
          </a:p>
        </p:txBody>
      </p:sp>
      <p:sp>
        <p:nvSpPr>
          <p:cNvPr id="8" name="TextBox 7"/>
          <p:cNvSpPr txBox="1"/>
          <p:nvPr/>
        </p:nvSpPr>
        <p:spPr>
          <a:xfrm>
            <a:off x="4453479" y="4362537"/>
            <a:ext cx="1494316" cy="266700"/>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itchFamily="34" charset="-122"/>
                <a:ea typeface="微软雅黑" pitchFamily="34" charset="-122"/>
              </a:rPr>
              <a:t>支持多行</a:t>
            </a:r>
            <a:r>
              <a:rPr lang="en-US" altLang="zh-CN" sz="1200" dirty="0" smtClean="0">
                <a:solidFill>
                  <a:schemeClr val="bg1"/>
                </a:solidFill>
                <a:latin typeface="微软雅黑" pitchFamily="34" charset="-122"/>
                <a:ea typeface="微软雅黑" pitchFamily="34" charset="-122"/>
              </a:rPr>
              <a:t>SQL</a:t>
            </a:r>
            <a:r>
              <a:rPr lang="zh-CN" altLang="en-US" sz="1200" dirty="0" smtClean="0">
                <a:solidFill>
                  <a:schemeClr val="bg1"/>
                </a:solidFill>
                <a:latin typeface="微软雅黑" pitchFamily="34" charset="-122"/>
                <a:ea typeface="微软雅黑" pitchFamily="34" charset="-122"/>
              </a:rPr>
              <a:t>语句</a:t>
            </a:r>
            <a:endParaRPr lang="zh-CN" altLang="en-US" sz="1200" dirty="0">
              <a:solidFill>
                <a:schemeClr val="bg1"/>
              </a:solidFill>
              <a:latin typeface="微软雅黑" pitchFamily="34" charset="-122"/>
              <a:ea typeface="微软雅黑" pitchFamily="34" charset="-122"/>
            </a:endParaRPr>
          </a:p>
        </p:txBody>
      </p:sp>
      <p:sp>
        <p:nvSpPr>
          <p:cNvPr id="9" name="TextBox 8"/>
          <p:cNvSpPr txBox="1"/>
          <p:nvPr/>
        </p:nvSpPr>
        <p:spPr>
          <a:xfrm>
            <a:off x="6157842" y="4355546"/>
            <a:ext cx="1727809" cy="266700"/>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itchFamily="34" charset="-122"/>
                <a:ea typeface="微软雅黑" pitchFamily="34" charset="-122"/>
              </a:rPr>
              <a:t>给出</a:t>
            </a:r>
            <a:r>
              <a:rPr lang="en-US" altLang="zh-CN" sz="1200" dirty="0" smtClean="0">
                <a:solidFill>
                  <a:schemeClr val="bg1"/>
                </a:solidFill>
                <a:latin typeface="微软雅黑" pitchFamily="34" charset="-122"/>
                <a:ea typeface="微软雅黑" pitchFamily="34" charset="-122"/>
              </a:rPr>
              <a:t>SQL</a:t>
            </a:r>
            <a:r>
              <a:rPr lang="zh-CN" altLang="en-US" sz="1200" dirty="0" smtClean="0">
                <a:solidFill>
                  <a:schemeClr val="bg1"/>
                </a:solidFill>
                <a:latin typeface="微软雅黑" pitchFamily="34" charset="-122"/>
                <a:ea typeface="微软雅黑" pitchFamily="34" charset="-122"/>
              </a:rPr>
              <a:t>语句调试信息</a:t>
            </a:r>
            <a:endParaRPr lang="zh-CN" altLang="en-US" sz="1200"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2294" y="839203"/>
            <a:ext cx="9015663" cy="3394472"/>
          </a:xfrm>
        </p:spPr>
        <p:txBody>
          <a:bodyPr>
            <a:normAutofit/>
          </a:bodyPr>
          <a:lstStyle/>
          <a:p>
            <a:pPr>
              <a:buNone/>
            </a:pPr>
            <a:r>
              <a:rPr lang="zh-CN" altLang="en-US" sz="1600" b="1" dirty="0" smtClean="0">
                <a:latin typeface="微软雅黑" pitchFamily="34" charset="-122"/>
                <a:ea typeface="微软雅黑" pitchFamily="34" charset="-122"/>
              </a:rPr>
              <a:t>在线实验：</a:t>
            </a:r>
            <a:r>
              <a:rPr lang="zh-CN" altLang="zh-CN" sz="1600" dirty="0" smtClean="0">
                <a:latin typeface="微软雅黑" pitchFamily="34" charset="-122"/>
                <a:ea typeface="微软雅黑" pitchFamily="34" charset="-122"/>
              </a:rPr>
              <a:t>体验真实的数据库操作环境</a:t>
            </a:r>
            <a:r>
              <a:rPr lang="zh-CN" altLang="en-US" sz="1600" dirty="0" smtClean="0">
                <a:latin typeface="微软雅黑" pitchFamily="34" charset="-122"/>
                <a:ea typeface="微软雅黑" pitchFamily="34" charset="-122"/>
              </a:rPr>
              <a:t>，解决数据库安装部署难题</a:t>
            </a:r>
            <a:endParaRPr lang="zh-CN" altLang="en-US" sz="1600" dirty="0">
              <a:latin typeface="微软雅黑" pitchFamily="34" charset="-122"/>
              <a:ea typeface="微软雅黑" pitchFamily="34" charset="-122"/>
            </a:endParaRPr>
          </a:p>
        </p:txBody>
      </p:sp>
      <p:sp>
        <p:nvSpPr>
          <p:cNvPr id="12"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平台：数据库在线实验</a:t>
            </a:r>
          </a:p>
        </p:txBody>
      </p:sp>
      <p:pic>
        <p:nvPicPr>
          <p:cNvPr id="10" name="图片 9" descr="D:\My Documents\项目\CourseGrading\商务\最新版方案\figures方案\2018-06-01_9-28-03.bmp"/>
          <p:cNvPicPr/>
          <p:nvPr/>
        </p:nvPicPr>
        <p:blipFill>
          <a:blip r:embed="rId2" cstate="print"/>
          <a:srcRect/>
          <a:stretch>
            <a:fillRect/>
          </a:stretch>
        </p:blipFill>
        <p:spPr bwMode="auto">
          <a:xfrm>
            <a:off x="3275493" y="1320881"/>
            <a:ext cx="5759450" cy="2753408"/>
          </a:xfrm>
          <a:prstGeom prst="rect">
            <a:avLst/>
          </a:prstGeom>
          <a:noFill/>
          <a:ln w="9525">
            <a:noFill/>
            <a:miter lim="800000"/>
            <a:headEnd/>
            <a:tailEnd/>
          </a:ln>
        </p:spPr>
      </p:pic>
      <p:sp>
        <p:nvSpPr>
          <p:cNvPr id="167937" name="Rectangle 1"/>
          <p:cNvSpPr>
            <a:spLocks noChangeArrowheads="1"/>
          </p:cNvSpPr>
          <p:nvPr/>
        </p:nvSpPr>
        <p:spPr bwMode="auto">
          <a:xfrm>
            <a:off x="125835" y="1590244"/>
            <a:ext cx="3076486" cy="23544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defTabSz="914400" fontAlgn="base">
              <a:lnSpc>
                <a:spcPct val="150000"/>
              </a:lnSpc>
              <a:spcBef>
                <a:spcPct val="0"/>
              </a:spcBef>
              <a:spcAft>
                <a:spcPct val="0"/>
              </a:spcAft>
            </a:pPr>
            <a:r>
              <a:rPr kumimoji="0" lang="zh-CN" altLang="en-US" sz="1200" b="1"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rPr>
              <a:t>进行复杂的实验</a:t>
            </a:r>
            <a:r>
              <a:rPr kumimoji="0" lang="zh-CN" sz="1200" b="0"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rPr>
              <a:t>。</a:t>
            </a:r>
            <a:r>
              <a:rPr kumimoji="0" lang="zh-CN" altLang="en-US" sz="1200" b="0"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rPr>
              <a:t>数据库表设计、</a:t>
            </a:r>
            <a:r>
              <a:rPr lang="zh-CN" altLang="en-US" sz="1200" smtClean="0">
                <a:solidFill>
                  <a:srgbClr val="000000"/>
                </a:solidFill>
                <a:latin typeface="微软雅黑" pitchFamily="34" charset="-122"/>
                <a:ea typeface="微软雅黑" pitchFamily="34" charset="-122"/>
                <a:cs typeface="Times New Roman" pitchFamily="18" charset="0"/>
              </a:rPr>
              <a:t>数据库编程、撰写一个简单的数据库系统</a:t>
            </a:r>
            <a:r>
              <a:rPr kumimoji="0" lang="zh-CN" altLang="en-US" sz="12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rPr>
              <a:t>等</a:t>
            </a:r>
            <a:r>
              <a:rPr kumimoji="0" lang="zh-CN" altLang="en-US" sz="1200" b="0"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rPr>
              <a:t>。</a:t>
            </a:r>
            <a:endParaRPr kumimoji="0" lang="en-US" altLang="zh-CN" sz="1200" b="0"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endParaRPr>
          </a:p>
          <a:p>
            <a:pPr lvl="0" defTabSz="914400" fontAlgn="base">
              <a:lnSpc>
                <a:spcPct val="150000"/>
              </a:lnSpc>
              <a:spcBef>
                <a:spcPct val="0"/>
              </a:spcBef>
              <a:spcAft>
                <a:spcPct val="0"/>
              </a:spcAft>
            </a:pPr>
            <a:endParaRPr kumimoji="0" lang="zh-CN" altLang="en-US" sz="7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50000"/>
              </a:lnSpc>
              <a:spcBef>
                <a:spcPct val="0"/>
              </a:spcBef>
              <a:spcAft>
                <a:spcPct val="0"/>
              </a:spcAft>
              <a:buClrTx/>
              <a:buSzTx/>
              <a:tabLst/>
            </a:pPr>
            <a:r>
              <a:rPr kumimoji="0" lang="zh-CN" altLang="en-US" sz="1200" b="1"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rPr>
              <a:t>随时随地开展实验</a:t>
            </a:r>
            <a:r>
              <a:rPr kumimoji="0" lang="zh-CN" altLang="en-US" sz="1200" b="0"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rPr>
              <a:t>。解决传统机房的时空限制。</a:t>
            </a:r>
            <a:endParaRPr kumimoji="0" lang="en-US" altLang="zh-CN" sz="1200" b="0"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endParaRPr>
          </a:p>
          <a:p>
            <a:pPr marL="0" marR="0" lvl="0" indent="0" algn="l" defTabSz="914400" rtl="0" eaLnBrk="0" fontAlgn="base" latinLnBrk="0" hangingPunct="0">
              <a:lnSpc>
                <a:spcPct val="150000"/>
              </a:lnSpc>
              <a:spcBef>
                <a:spcPct val="0"/>
              </a:spcBef>
              <a:spcAft>
                <a:spcPct val="0"/>
              </a:spcAft>
              <a:buClrTx/>
              <a:buSzTx/>
              <a:tabLst/>
            </a:pPr>
            <a:endParaRPr kumimoji="0" lang="zh-CN" altLang="en-US" sz="7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50000"/>
              </a:lnSpc>
              <a:spcBef>
                <a:spcPct val="0"/>
              </a:spcBef>
              <a:spcAft>
                <a:spcPct val="0"/>
              </a:spcAft>
              <a:buClrTx/>
              <a:buSzTx/>
              <a:tabLst/>
            </a:pPr>
            <a:r>
              <a:rPr kumimoji="0" lang="zh-CN" altLang="en-US" sz="1200" b="1"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rPr>
              <a:t>精细化评价</a:t>
            </a:r>
            <a:r>
              <a:rPr kumimoji="0" lang="zh-CN" altLang="en-US" sz="1200" b="0"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rPr>
              <a:t>。传统实验只能根据实验报告来判分，主观性非常强，在线实验系统完整记录学生实验过程中的操作记录。</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在线实验环境独特之处</a:t>
            </a:r>
          </a:p>
        </p:txBody>
      </p:sp>
      <p:sp>
        <p:nvSpPr>
          <p:cNvPr id="12" name="文本框 50"/>
          <p:cNvSpPr>
            <a:spLocks noChangeArrowheads="1"/>
          </p:cNvSpPr>
          <p:nvPr/>
        </p:nvSpPr>
        <p:spPr bwMode="auto">
          <a:xfrm>
            <a:off x="338662" y="1787130"/>
            <a:ext cx="3528488" cy="1107994"/>
          </a:xfrm>
          <a:prstGeom prst="rect">
            <a:avLst/>
          </a:prstGeom>
          <a:noFill/>
          <a:ln w="9525">
            <a:noFill/>
            <a:miter lim="800000"/>
            <a:headEnd/>
            <a:tailEnd/>
          </a:ln>
        </p:spPr>
        <p:txBody>
          <a:bodyPr wrap="square" lIns="68576" tIns="34289" rIns="68576" bIns="34289">
            <a:spAutoFit/>
          </a:bodyPr>
          <a:lstStyle/>
          <a:p>
            <a:r>
              <a:rPr lang="zh-CN" altLang="en-US" sz="1800" b="1" dirty="0" smtClean="0">
                <a:solidFill>
                  <a:srgbClr val="000000"/>
                </a:solidFill>
                <a:latin typeface="微软雅黑" pitchFamily="34" charset="-122"/>
                <a:ea typeface="微软雅黑" pitchFamily="34" charset="-122"/>
                <a:sym typeface="方正姚体" pitchFamily="2" charset="-122"/>
              </a:rPr>
              <a:t>真正打破时空限制</a:t>
            </a:r>
            <a:endParaRPr lang="en-US" sz="1800" b="1" dirty="0">
              <a:solidFill>
                <a:srgbClr val="000000"/>
              </a:solidFill>
              <a:latin typeface="微软雅黑" pitchFamily="34" charset="-122"/>
              <a:ea typeface="微软雅黑" pitchFamily="34" charset="-122"/>
              <a:sym typeface="方正姚体" pitchFamily="2" charset="-122"/>
            </a:endParaRPr>
          </a:p>
          <a:p>
            <a:pPr marL="257175" indent="-257175">
              <a:lnSpc>
                <a:spcPct val="150000"/>
              </a:lnSpc>
              <a:buAutoNum type="arabicPeriod"/>
            </a:pPr>
            <a:r>
              <a:rPr lang="en-US" altLang="zh-CN" sz="1100" dirty="0" smtClean="0">
                <a:latin typeface="微软雅黑" pitchFamily="34" charset="-122"/>
                <a:ea typeface="微软雅黑" pitchFamily="34" charset="-122"/>
              </a:rPr>
              <a:t>B / S </a:t>
            </a:r>
            <a:r>
              <a:rPr lang="zh-CN" altLang="en-US" sz="1100" dirty="0" smtClean="0">
                <a:latin typeface="微软雅黑" pitchFamily="34" charset="-122"/>
                <a:ea typeface="微软雅黑" pitchFamily="34" charset="-122"/>
              </a:rPr>
              <a:t>架构，不需要配置客户端</a:t>
            </a:r>
            <a:endParaRPr lang="en-US" altLang="zh-CN" sz="1100" dirty="0" smtClean="0">
              <a:latin typeface="微软雅黑" pitchFamily="34" charset="-122"/>
              <a:ea typeface="微软雅黑" pitchFamily="34" charset="-122"/>
            </a:endParaRPr>
          </a:p>
          <a:p>
            <a:pPr marL="257175" indent="-257175">
              <a:lnSpc>
                <a:spcPct val="150000"/>
              </a:lnSpc>
              <a:buAutoNum type="arabicPeriod"/>
            </a:pPr>
            <a:r>
              <a:rPr lang="zh-CN" altLang="en-US" sz="1100" dirty="0" smtClean="0">
                <a:solidFill>
                  <a:srgbClr val="000000"/>
                </a:solidFill>
                <a:latin typeface="微软雅黑" pitchFamily="34" charset="-122"/>
                <a:ea typeface="微软雅黑" pitchFamily="34" charset="-122"/>
                <a:sym typeface="方正姚体" pitchFamily="2" charset="-122"/>
              </a:rPr>
              <a:t>无论多少用户，只需要一个公网</a:t>
            </a:r>
            <a:r>
              <a:rPr lang="en-US" altLang="zh-CN" sz="1100" dirty="0" smtClean="0">
                <a:solidFill>
                  <a:srgbClr val="000000"/>
                </a:solidFill>
                <a:latin typeface="微软雅黑" pitchFamily="34" charset="-122"/>
                <a:ea typeface="微软雅黑" pitchFamily="34" charset="-122"/>
                <a:sym typeface="方正姚体" pitchFamily="2" charset="-122"/>
              </a:rPr>
              <a:t>IP</a:t>
            </a:r>
            <a:r>
              <a:rPr lang="zh-CN" altLang="en-US" sz="1100" dirty="0" smtClean="0">
                <a:solidFill>
                  <a:srgbClr val="000000"/>
                </a:solidFill>
                <a:latin typeface="微软雅黑" pitchFamily="34" charset="-122"/>
                <a:ea typeface="微软雅黑" pitchFamily="34" charset="-122"/>
                <a:sym typeface="方正姚体" pitchFamily="2" charset="-122"/>
              </a:rPr>
              <a:t>；支持分布式部署，可以无限扩展</a:t>
            </a:r>
            <a:endParaRPr lang="en-US" sz="1100" dirty="0">
              <a:solidFill>
                <a:srgbClr val="000000"/>
              </a:solidFill>
              <a:latin typeface="微软雅黑" pitchFamily="34" charset="-122"/>
              <a:ea typeface="微软雅黑" pitchFamily="34" charset="-122"/>
              <a:sym typeface="方正姚体" pitchFamily="2" charset="-122"/>
            </a:endParaRPr>
          </a:p>
        </p:txBody>
      </p:sp>
      <p:sp>
        <p:nvSpPr>
          <p:cNvPr id="13" name="圆角矩形 12"/>
          <p:cNvSpPr/>
          <p:nvPr/>
        </p:nvSpPr>
        <p:spPr>
          <a:xfrm>
            <a:off x="495427" y="1076151"/>
            <a:ext cx="1823815" cy="381175"/>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smtClean="0">
                <a:solidFill>
                  <a:schemeClr val="bg1"/>
                </a:solidFill>
                <a:latin typeface="微软雅黑" pitchFamily="34" charset="-122"/>
                <a:ea typeface="微软雅黑" pitchFamily="34" charset="-122"/>
              </a:rPr>
              <a:t>CG</a:t>
            </a:r>
            <a:r>
              <a:rPr lang="zh-CN" altLang="en-US" dirty="0" smtClean="0">
                <a:solidFill>
                  <a:schemeClr val="bg1"/>
                </a:solidFill>
                <a:latin typeface="微软雅黑" pitchFamily="34" charset="-122"/>
                <a:ea typeface="微软雅黑" pitchFamily="34" charset="-122"/>
              </a:rPr>
              <a:t>在线实验环境</a:t>
            </a:r>
            <a:endParaRPr lang="zh-CN" altLang="en-US" dirty="0">
              <a:solidFill>
                <a:schemeClr val="bg1"/>
              </a:solidFill>
              <a:latin typeface="微软雅黑" pitchFamily="34" charset="-122"/>
              <a:ea typeface="微软雅黑" pitchFamily="34" charset="-122"/>
            </a:endParaRPr>
          </a:p>
        </p:txBody>
      </p:sp>
      <p:sp>
        <p:nvSpPr>
          <p:cNvPr id="14" name="圆角矩形 13"/>
          <p:cNvSpPr/>
          <p:nvPr/>
        </p:nvSpPr>
        <p:spPr>
          <a:xfrm>
            <a:off x="5334127" y="1123776"/>
            <a:ext cx="1823815" cy="381175"/>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dirty="0" smtClean="0">
                <a:solidFill>
                  <a:schemeClr val="bg1"/>
                </a:solidFill>
                <a:latin typeface="微软雅黑" pitchFamily="34" charset="-122"/>
                <a:ea typeface="微软雅黑" pitchFamily="34" charset="-122"/>
              </a:rPr>
              <a:t>其它在线实验</a:t>
            </a:r>
            <a:endParaRPr lang="zh-CN" altLang="en-US" dirty="0">
              <a:solidFill>
                <a:schemeClr val="bg1"/>
              </a:solidFill>
              <a:latin typeface="微软雅黑" pitchFamily="34" charset="-122"/>
              <a:ea typeface="微软雅黑" pitchFamily="34" charset="-122"/>
            </a:endParaRPr>
          </a:p>
        </p:txBody>
      </p:sp>
      <p:sp>
        <p:nvSpPr>
          <p:cNvPr id="15" name="文本框 50"/>
          <p:cNvSpPr>
            <a:spLocks noChangeArrowheads="1"/>
          </p:cNvSpPr>
          <p:nvPr/>
        </p:nvSpPr>
        <p:spPr bwMode="auto">
          <a:xfrm>
            <a:off x="5205937" y="1787130"/>
            <a:ext cx="3738038" cy="1107994"/>
          </a:xfrm>
          <a:prstGeom prst="rect">
            <a:avLst/>
          </a:prstGeom>
          <a:noFill/>
          <a:ln w="9525">
            <a:noFill/>
            <a:miter lim="800000"/>
            <a:headEnd/>
            <a:tailEnd/>
          </a:ln>
        </p:spPr>
        <p:txBody>
          <a:bodyPr wrap="square" lIns="68576" tIns="34289" rIns="68576" bIns="34289">
            <a:spAutoFit/>
          </a:bodyPr>
          <a:lstStyle/>
          <a:p>
            <a:r>
              <a:rPr lang="zh-CN" altLang="en-US" sz="1800" b="1" dirty="0" smtClean="0">
                <a:solidFill>
                  <a:srgbClr val="000000"/>
                </a:solidFill>
                <a:latin typeface="微软雅黑" pitchFamily="34" charset="-122"/>
                <a:ea typeface="微软雅黑" pitchFamily="34" charset="-122"/>
                <a:sym typeface="方正姚体" pitchFamily="2" charset="-122"/>
              </a:rPr>
              <a:t>时空局限性</a:t>
            </a:r>
            <a:endParaRPr lang="en-US" sz="1800" b="1" dirty="0" smtClean="0">
              <a:solidFill>
                <a:srgbClr val="000000"/>
              </a:solidFill>
              <a:latin typeface="微软雅黑" pitchFamily="34" charset="-122"/>
              <a:ea typeface="微软雅黑" pitchFamily="34" charset="-122"/>
              <a:sym typeface="方正姚体" pitchFamily="2" charset="-122"/>
            </a:endParaRPr>
          </a:p>
          <a:p>
            <a:pPr marL="257175" indent="-257175">
              <a:lnSpc>
                <a:spcPct val="150000"/>
              </a:lnSpc>
              <a:buAutoNum type="arabicPeriod"/>
            </a:pPr>
            <a:r>
              <a:rPr lang="en-US" altLang="zh-CN" sz="1100" dirty="0" smtClean="0">
                <a:latin typeface="微软雅黑" pitchFamily="34" charset="-122"/>
                <a:ea typeface="微软雅黑" pitchFamily="34" charset="-122"/>
              </a:rPr>
              <a:t>C / S</a:t>
            </a:r>
            <a:r>
              <a:rPr lang="zh-CN" altLang="en-US" sz="1100" dirty="0" smtClean="0">
                <a:latin typeface="微软雅黑" pitchFamily="34" charset="-122"/>
                <a:ea typeface="微软雅黑" pitchFamily="34" charset="-122"/>
              </a:rPr>
              <a:t>架构，学生自带电脑配置开发环境面临环境多样性问题，安装、配置、调试存在大量不一致。</a:t>
            </a:r>
            <a:endParaRPr lang="en-US" altLang="zh-CN" sz="1100" dirty="0" smtClean="0">
              <a:latin typeface="微软雅黑" pitchFamily="34" charset="-122"/>
              <a:ea typeface="微软雅黑" pitchFamily="34" charset="-122"/>
            </a:endParaRPr>
          </a:p>
          <a:p>
            <a:pPr marL="257175" indent="-257175">
              <a:lnSpc>
                <a:spcPct val="150000"/>
              </a:lnSpc>
              <a:buAutoNum type="arabicPeriod"/>
            </a:pPr>
            <a:r>
              <a:rPr lang="zh-CN" altLang="en-US" sz="1100" dirty="0" smtClean="0">
                <a:solidFill>
                  <a:srgbClr val="000000"/>
                </a:solidFill>
                <a:latin typeface="微软雅黑" pitchFamily="34" charset="-122"/>
                <a:ea typeface="微软雅黑" pitchFamily="34" charset="-122"/>
                <a:sym typeface="方正姚体" pitchFamily="2" charset="-122"/>
              </a:rPr>
              <a:t>一个用户一个公网</a:t>
            </a:r>
            <a:r>
              <a:rPr lang="en-US" altLang="zh-CN" sz="1100" dirty="0" smtClean="0">
                <a:solidFill>
                  <a:srgbClr val="000000"/>
                </a:solidFill>
                <a:latin typeface="微软雅黑" pitchFamily="34" charset="-122"/>
                <a:ea typeface="微软雅黑" pitchFamily="34" charset="-122"/>
                <a:sym typeface="方正姚体" pitchFamily="2" charset="-122"/>
              </a:rPr>
              <a:t>IP</a:t>
            </a:r>
            <a:r>
              <a:rPr lang="zh-CN" altLang="en-US" sz="1100" dirty="0" smtClean="0">
                <a:solidFill>
                  <a:srgbClr val="000000"/>
                </a:solidFill>
                <a:latin typeface="微软雅黑" pitchFamily="34" charset="-122"/>
                <a:ea typeface="微软雅黑" pitchFamily="34" charset="-122"/>
                <a:sym typeface="方正姚体" pitchFamily="2" charset="-122"/>
              </a:rPr>
              <a:t>，限定学生只能在小范围内使用。</a:t>
            </a:r>
            <a:endParaRPr lang="en-US" sz="1100" dirty="0">
              <a:solidFill>
                <a:srgbClr val="000000"/>
              </a:solidFill>
              <a:latin typeface="微软雅黑" pitchFamily="34" charset="-122"/>
              <a:ea typeface="微软雅黑" pitchFamily="34" charset="-122"/>
              <a:sym typeface="方正姚体" pitchFamily="2" charset="-122"/>
            </a:endParaRPr>
          </a:p>
        </p:txBody>
      </p:sp>
      <p:sp>
        <p:nvSpPr>
          <p:cNvPr id="16" name="文本框 50"/>
          <p:cNvSpPr>
            <a:spLocks noChangeArrowheads="1"/>
          </p:cNvSpPr>
          <p:nvPr/>
        </p:nvSpPr>
        <p:spPr bwMode="auto">
          <a:xfrm>
            <a:off x="348187" y="3111104"/>
            <a:ext cx="3528488" cy="1892824"/>
          </a:xfrm>
          <a:prstGeom prst="rect">
            <a:avLst/>
          </a:prstGeom>
          <a:noFill/>
          <a:ln w="9525">
            <a:noFill/>
            <a:miter lim="800000"/>
            <a:headEnd/>
            <a:tailEnd/>
          </a:ln>
        </p:spPr>
        <p:txBody>
          <a:bodyPr wrap="square" lIns="68576" tIns="34289" rIns="68576" bIns="34289">
            <a:spAutoFit/>
          </a:bodyPr>
          <a:lstStyle/>
          <a:p>
            <a:r>
              <a:rPr lang="zh-CN" altLang="en-US" sz="1800" b="1" dirty="0" smtClean="0">
                <a:solidFill>
                  <a:srgbClr val="000000"/>
                </a:solidFill>
                <a:latin typeface="微软雅黑" pitchFamily="34" charset="-122"/>
                <a:ea typeface="微软雅黑" pitchFamily="34" charset="-122"/>
                <a:sym typeface="方正姚体" pitchFamily="2" charset="-122"/>
              </a:rPr>
              <a:t>可挂载任何虚拟平台</a:t>
            </a:r>
            <a:endParaRPr lang="en-US" altLang="zh-CN" sz="1800" b="1" dirty="0" smtClean="0">
              <a:solidFill>
                <a:srgbClr val="000000"/>
              </a:solidFill>
              <a:latin typeface="微软雅黑" pitchFamily="34" charset="-122"/>
              <a:ea typeface="微软雅黑" pitchFamily="34" charset="-122"/>
              <a:sym typeface="方正姚体" pitchFamily="2" charset="-122"/>
            </a:endParaRPr>
          </a:p>
          <a:p>
            <a:pPr marL="257175" indent="-257175">
              <a:lnSpc>
                <a:spcPct val="150000"/>
              </a:lnSpc>
              <a:buFont typeface="+mj-lt"/>
              <a:buAutoNum type="arabicPeriod"/>
            </a:pPr>
            <a:r>
              <a:rPr lang="zh-CN" altLang="en-US" sz="1100" dirty="0" smtClean="0">
                <a:latin typeface="微软雅黑" pitchFamily="34" charset="-122"/>
                <a:ea typeface="微软雅黑" pitchFamily="34" charset="-122"/>
              </a:rPr>
              <a:t>支持任何虚拟化技术：</a:t>
            </a:r>
            <a:r>
              <a:rPr lang="en-US" altLang="zh-CN" sz="1100" dirty="0" err="1" smtClean="0">
                <a:latin typeface="微软雅黑" pitchFamily="34" charset="-122"/>
                <a:ea typeface="微软雅黑" pitchFamily="34" charset="-122"/>
                <a:sym typeface="方正姚体" pitchFamily="2" charset="-122"/>
              </a:rPr>
              <a:t>Vmware</a:t>
            </a:r>
            <a:r>
              <a:rPr lang="zh-CN" altLang="en-US" sz="1100" dirty="0" smtClean="0">
                <a:latin typeface="微软雅黑" pitchFamily="34" charset="-122"/>
                <a:ea typeface="微软雅黑" pitchFamily="34" charset="-122"/>
                <a:sym typeface="方正姚体" pitchFamily="2" charset="-122"/>
              </a:rPr>
              <a:t>、</a:t>
            </a:r>
            <a:r>
              <a:rPr lang="en-US" altLang="zh-CN" sz="1100" dirty="0" err="1" smtClean="0">
                <a:latin typeface="微软雅黑" pitchFamily="34" charset="-122"/>
                <a:ea typeface="微软雅黑" pitchFamily="34" charset="-122"/>
                <a:sym typeface="方正姚体" pitchFamily="2" charset="-122"/>
              </a:rPr>
              <a:t>OpenStack</a:t>
            </a:r>
            <a:r>
              <a:rPr lang="zh-CN" altLang="en-US" sz="1100" dirty="0" smtClean="0">
                <a:latin typeface="微软雅黑" pitchFamily="34" charset="-122"/>
                <a:ea typeface="微软雅黑" pitchFamily="34" charset="-122"/>
                <a:sym typeface="方正姚体" pitchFamily="2" charset="-122"/>
              </a:rPr>
              <a:t>、</a:t>
            </a:r>
            <a:r>
              <a:rPr lang="en-US" altLang="zh-CN" sz="1100" dirty="0" err="1" smtClean="0">
                <a:latin typeface="微软雅黑" pitchFamily="34" charset="-122"/>
                <a:ea typeface="微软雅黑" pitchFamily="34" charset="-122"/>
                <a:sym typeface="方正姚体" pitchFamily="2" charset="-122"/>
              </a:rPr>
              <a:t>CloudStack</a:t>
            </a:r>
            <a:r>
              <a:rPr lang="zh-CN" altLang="en-US" sz="1100" dirty="0" smtClean="0">
                <a:latin typeface="微软雅黑" pitchFamily="34" charset="-122"/>
                <a:ea typeface="微软雅黑" pitchFamily="34" charset="-122"/>
                <a:sym typeface="方正姚体" pitchFamily="2" charset="-122"/>
              </a:rPr>
              <a:t>、</a:t>
            </a:r>
            <a:r>
              <a:rPr lang="en-US" altLang="zh-CN" sz="1100" dirty="0" err="1" smtClean="0">
                <a:latin typeface="微软雅黑" pitchFamily="34" charset="-122"/>
                <a:ea typeface="微软雅黑" pitchFamily="34" charset="-122"/>
                <a:sym typeface="方正姚体" pitchFamily="2" charset="-122"/>
              </a:rPr>
              <a:t>Docker</a:t>
            </a:r>
            <a:r>
              <a:rPr lang="zh-CN" altLang="en-US" sz="1100" dirty="0" smtClean="0">
                <a:latin typeface="微软雅黑" pitchFamily="34" charset="-122"/>
                <a:ea typeface="微软雅黑" pitchFamily="34" charset="-122"/>
                <a:sym typeface="方正姚体" pitchFamily="2" charset="-122"/>
              </a:rPr>
              <a:t>、阿里云、腾讯云 等。既可以挂载私有云，也可以挂载公有云。</a:t>
            </a:r>
            <a:endParaRPr lang="en-US" altLang="zh-CN" sz="1100" dirty="0" smtClean="0">
              <a:latin typeface="微软雅黑" pitchFamily="34" charset="-122"/>
              <a:ea typeface="微软雅黑" pitchFamily="34" charset="-122"/>
              <a:sym typeface="方正姚体" pitchFamily="2" charset="-122"/>
            </a:endParaRPr>
          </a:p>
          <a:p>
            <a:pPr marL="257175" indent="-257175">
              <a:lnSpc>
                <a:spcPct val="150000"/>
              </a:lnSpc>
              <a:buFont typeface="+mj-lt"/>
              <a:buAutoNum type="arabicPeriod"/>
            </a:pPr>
            <a:r>
              <a:rPr lang="zh-CN" altLang="en-US" sz="1100" dirty="0" smtClean="0">
                <a:latin typeface="微软雅黑" pitchFamily="34" charset="-122"/>
                <a:ea typeface="微软雅黑" pitchFamily="34" charset="-122"/>
              </a:rPr>
              <a:t>可以充分利用学校现有的计算中心（云计算中心）物理设备，为学校打造计算机实验在线机房</a:t>
            </a:r>
            <a:r>
              <a:rPr lang="zh-CN" altLang="en-US" sz="1100" dirty="0" smtClean="0"/>
              <a:t>。</a:t>
            </a:r>
            <a:endParaRPr lang="en-US" altLang="zh-CN" sz="1100" b="1" dirty="0" smtClean="0">
              <a:latin typeface="微软雅黑" pitchFamily="34" charset="-122"/>
              <a:ea typeface="微软雅黑" pitchFamily="34" charset="-122"/>
              <a:sym typeface="方正姚体" pitchFamily="2" charset="-122"/>
            </a:endParaRPr>
          </a:p>
          <a:p>
            <a:endParaRPr lang="en-US" sz="1800" b="1" dirty="0">
              <a:solidFill>
                <a:srgbClr val="000000"/>
              </a:solidFill>
              <a:latin typeface="微软雅黑" pitchFamily="34" charset="-122"/>
              <a:ea typeface="微软雅黑" pitchFamily="34" charset="-122"/>
              <a:sym typeface="方正姚体" pitchFamily="2" charset="-122"/>
            </a:endParaRPr>
          </a:p>
        </p:txBody>
      </p:sp>
      <p:sp>
        <p:nvSpPr>
          <p:cNvPr id="17" name="文本框 50"/>
          <p:cNvSpPr>
            <a:spLocks noChangeArrowheads="1"/>
          </p:cNvSpPr>
          <p:nvPr/>
        </p:nvSpPr>
        <p:spPr bwMode="auto">
          <a:xfrm>
            <a:off x="5196412" y="3053954"/>
            <a:ext cx="3528488" cy="1107994"/>
          </a:xfrm>
          <a:prstGeom prst="rect">
            <a:avLst/>
          </a:prstGeom>
          <a:noFill/>
          <a:ln w="9525">
            <a:noFill/>
            <a:miter lim="800000"/>
            <a:headEnd/>
            <a:tailEnd/>
          </a:ln>
        </p:spPr>
        <p:txBody>
          <a:bodyPr wrap="square" lIns="68576" tIns="34289" rIns="68576" bIns="34289">
            <a:spAutoFit/>
          </a:bodyPr>
          <a:lstStyle/>
          <a:p>
            <a:r>
              <a:rPr lang="zh-CN" altLang="en-US" sz="1800" b="1" dirty="0" smtClean="0">
                <a:solidFill>
                  <a:srgbClr val="000000"/>
                </a:solidFill>
                <a:latin typeface="微软雅黑" pitchFamily="34" charset="-122"/>
                <a:ea typeface="微软雅黑" pitchFamily="34" charset="-122"/>
                <a:sym typeface="方正姚体" pitchFamily="2" charset="-122"/>
              </a:rPr>
              <a:t>绑定某类虚拟化平台</a:t>
            </a:r>
            <a:endParaRPr lang="en-US" altLang="zh-CN" sz="1800" b="1" dirty="0" smtClean="0">
              <a:solidFill>
                <a:srgbClr val="000000"/>
              </a:solidFill>
              <a:latin typeface="微软雅黑" pitchFamily="34" charset="-122"/>
              <a:ea typeface="微软雅黑" pitchFamily="34" charset="-122"/>
              <a:sym typeface="方正姚体" pitchFamily="2" charset="-122"/>
            </a:endParaRPr>
          </a:p>
          <a:p>
            <a:pPr>
              <a:lnSpc>
                <a:spcPct val="150000"/>
              </a:lnSpc>
            </a:pPr>
            <a:r>
              <a:rPr lang="zh-CN" altLang="en-US" sz="1100" dirty="0" smtClean="0">
                <a:latin typeface="微软雅黑" pitchFamily="34" charset="-122"/>
                <a:ea typeface="微软雅黑" pitchFamily="34" charset="-122"/>
                <a:sym typeface="方正姚体" pitchFamily="2" charset="-122"/>
              </a:rPr>
              <a:t>与某类虚拟机平台或者硬件服务器紧密耦合，软件的生命周期受限于硬件折旧，导致重复建设，严重影响教学资源和数据积累的持续性。</a:t>
            </a:r>
            <a:endParaRPr lang="en-US" altLang="en-US" sz="1100" dirty="0" smtClean="0">
              <a:latin typeface="微软雅黑" pitchFamily="34" charset="-122"/>
              <a:ea typeface="微软雅黑" pitchFamily="34" charset="-122"/>
              <a:sym typeface="方正姚体" pitchFamily="2" charset="-122"/>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08</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703702" y="3239805"/>
            <a:ext cx="642964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操作系统在线实验</a:t>
            </a:r>
            <a:r>
              <a:rPr lang="zh-CN" altLang="en-US" sz="2400" dirty="0" smtClean="0">
                <a:latin typeface="微软雅黑" panose="020B0503020204020204" pitchFamily="34" charset="-122"/>
                <a:ea typeface="微软雅黑" panose="020B0503020204020204" pitchFamily="34" charset="-122"/>
              </a:rPr>
              <a:t>：支持自动评测和过程管理</a:t>
            </a:r>
          </a:p>
        </p:txBody>
      </p:sp>
      <p:sp>
        <p:nvSpPr>
          <p:cNvPr id="11" name="TextBox 49"/>
          <p:cNvSpPr txBox="1">
            <a:spLocks noChangeArrowheads="1"/>
          </p:cNvSpPr>
          <p:nvPr/>
        </p:nvSpPr>
        <p:spPr bwMode="auto">
          <a:xfrm>
            <a:off x="2692350" y="3661173"/>
            <a:ext cx="4269922" cy="1027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内核实验自动评测</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实验过程自动化管理</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小型操作系统实验体系</a:t>
            </a:r>
            <a:r>
              <a:rPr lang="en-US" altLang="zh-CN" dirty="0" smtClean="0">
                <a:solidFill>
                  <a:srgbClr val="4D4D4D"/>
                </a:solidFill>
                <a:latin typeface="微软雅黑" panose="020B0503020204020204" pitchFamily="34" charset="-122"/>
                <a:ea typeface="微软雅黑" panose="020B0503020204020204" pitchFamily="34" charset="-122"/>
              </a:rPr>
              <a:t>	◎</a:t>
            </a:r>
            <a:r>
              <a:rPr lang="zh-CN" altLang="en-US" dirty="0" smtClean="0">
                <a:solidFill>
                  <a:srgbClr val="4D4D4D"/>
                </a:solidFill>
                <a:latin typeface="微软雅黑" panose="020B0503020204020204" pitchFamily="34" charset="-122"/>
                <a:ea typeface="微软雅黑" panose="020B0503020204020204" pitchFamily="34" charset="-122"/>
              </a:rPr>
              <a:t>在线虚拟实验环境  </a:t>
            </a: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 xmlns:p14="http://schemas.microsoft.com/office/powerpoint/2010/main" val="2620635321"/>
      </p:ext>
    </p:extLst>
  </p:cSld>
  <p:clrMapOvr>
    <a:masterClrMapping/>
  </p:clrMapOvr>
  <p:transition>
    <p:blinds dir="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1085851"/>
            <a:ext cx="9020175" cy="3394472"/>
          </a:xfrm>
        </p:spPr>
        <p:txBody>
          <a:bodyPr/>
          <a:lstStyle/>
          <a:p>
            <a:r>
              <a:rPr lang="zh-CN" altLang="en-US" b="1" dirty="0" smtClean="0">
                <a:latin typeface="微软雅黑" pitchFamily="34" charset="-122"/>
                <a:ea typeface="微软雅黑" pitchFamily="34" charset="-122"/>
              </a:rPr>
              <a:t>操作系统实验</a:t>
            </a:r>
            <a:r>
              <a:rPr lang="zh-CN" altLang="en-US" dirty="0" smtClean="0">
                <a:latin typeface="微软雅黑" pitchFamily="34" charset="-122"/>
                <a:ea typeface="微软雅黑" pitchFamily="34" charset="-122"/>
              </a:rPr>
              <a:t>：内核实验</a:t>
            </a:r>
            <a:endParaRPr lang="en-US" altLang="zh-CN" dirty="0" smtClean="0">
              <a:latin typeface="微软雅黑" pitchFamily="34" charset="-122"/>
              <a:ea typeface="微软雅黑" pitchFamily="34" charset="-122"/>
            </a:endParaRPr>
          </a:p>
        </p:txBody>
      </p:sp>
      <p:sp>
        <p:nvSpPr>
          <p:cNvPr id="8" name="矩形 7"/>
          <p:cNvSpPr/>
          <p:nvPr/>
        </p:nvSpPr>
        <p:spPr>
          <a:xfrm>
            <a:off x="142875" y="1740538"/>
            <a:ext cx="4572000" cy="2777683"/>
          </a:xfrm>
          <a:prstGeom prst="rect">
            <a:avLst/>
          </a:prstGeom>
        </p:spPr>
        <p:txBody>
          <a:bodyPr lIns="68580" tIns="34290" rIns="68580" bIns="34290">
            <a:spAutoFit/>
          </a:bodyPr>
          <a:lstStyle/>
          <a:p>
            <a:pPr marL="742931" lvl="1" indent="-285743" defTabSz="914378">
              <a:spcBef>
                <a:spcPct val="20000"/>
              </a:spcBef>
              <a:buFont typeface="Arial" pitchFamily="34" charset="0"/>
              <a:buChar char="–"/>
            </a:pPr>
            <a:r>
              <a:rPr lang="zh-CN" altLang="en-US" sz="1800" dirty="0" smtClean="0">
                <a:latin typeface="微软雅黑" pitchFamily="34" charset="-122"/>
                <a:ea typeface="微软雅黑" pitchFamily="34" charset="-122"/>
              </a:rPr>
              <a:t>内核实验自动评测</a:t>
            </a:r>
            <a:endParaRPr lang="en-US" altLang="zh-CN" sz="1800" dirty="0" smtClean="0">
              <a:latin typeface="微软雅黑" pitchFamily="34" charset="-122"/>
              <a:ea typeface="微软雅黑" pitchFamily="34" charset="-122"/>
            </a:endParaRPr>
          </a:p>
          <a:p>
            <a:pPr marL="742931" lvl="1" indent="-285743" defTabSz="914378">
              <a:spcBef>
                <a:spcPct val="20000"/>
              </a:spcBef>
              <a:buFont typeface="Arial" pitchFamily="34" charset="0"/>
              <a:buChar char="–"/>
            </a:pPr>
            <a:r>
              <a:rPr lang="zh-CN" altLang="en-US" sz="1800" dirty="0" smtClean="0">
                <a:latin typeface="微软雅黑" pitchFamily="34" charset="-122"/>
                <a:ea typeface="微软雅黑" pitchFamily="34" charset="-122"/>
              </a:rPr>
              <a:t>实验过程自动化管理</a:t>
            </a:r>
            <a:endParaRPr lang="en-US" altLang="zh-CN" sz="1800" dirty="0" smtClean="0">
              <a:solidFill>
                <a:prstClr val="black"/>
              </a:solidFill>
              <a:latin typeface="微软雅黑" pitchFamily="34" charset="-122"/>
              <a:ea typeface="微软雅黑" pitchFamily="34" charset="-122"/>
            </a:endParaRPr>
          </a:p>
          <a:p>
            <a:pPr marL="742931" lvl="1" indent="-285743" defTabSz="914378">
              <a:spcBef>
                <a:spcPct val="20000"/>
              </a:spcBef>
              <a:buFont typeface="Arial" pitchFamily="34" charset="0"/>
              <a:buChar char="–"/>
            </a:pPr>
            <a:r>
              <a:rPr lang="zh-CN" altLang="en-US" sz="1800" dirty="0" smtClean="0">
                <a:latin typeface="微软雅黑" pitchFamily="34" charset="-122"/>
                <a:ea typeface="微软雅黑" pitchFamily="34" charset="-122"/>
              </a:rPr>
              <a:t>小型操作系统实验体系</a:t>
            </a:r>
            <a:r>
              <a:rPr lang="zh-CN" altLang="en-US" sz="1800" dirty="0" smtClean="0">
                <a:solidFill>
                  <a:prstClr val="black"/>
                </a:solidFill>
                <a:latin typeface="微软雅黑" pitchFamily="34" charset="-122"/>
                <a:ea typeface="微软雅黑" pitchFamily="34" charset="-122"/>
              </a:rPr>
              <a:t>：</a:t>
            </a:r>
            <a:endParaRPr lang="en-US" altLang="zh-CN" sz="1800" dirty="0" smtClean="0">
              <a:solidFill>
                <a:prstClr val="black"/>
              </a:solidFill>
              <a:latin typeface="微软雅黑" pitchFamily="34" charset="-122"/>
              <a:ea typeface="微软雅黑" pitchFamily="34" charset="-122"/>
            </a:endParaRPr>
          </a:p>
          <a:p>
            <a:pPr marL="1142972" lvl="2" indent="-228594" defTabSz="914378">
              <a:spcBef>
                <a:spcPct val="20000"/>
              </a:spcBef>
              <a:buFont typeface="Arial" pitchFamily="34" charset="0"/>
              <a:buChar char="•"/>
            </a:pPr>
            <a:r>
              <a:rPr lang="zh-CN" altLang="en-US" sz="1500" dirty="0" smtClean="0">
                <a:latin typeface="微软雅黑" pitchFamily="34" charset="-122"/>
                <a:ea typeface="微软雅黑" pitchFamily="34" charset="-122"/>
              </a:rPr>
              <a:t>实验</a:t>
            </a:r>
            <a:r>
              <a:rPr lang="en-US" altLang="zh-CN" sz="1500" dirty="0" smtClean="0">
                <a:latin typeface="微软雅黑" pitchFamily="34" charset="-122"/>
                <a:ea typeface="微软雅黑" pitchFamily="34" charset="-122"/>
              </a:rPr>
              <a:t>1</a:t>
            </a:r>
            <a:r>
              <a:rPr lang="zh-CN" altLang="en-US" sz="1500" dirty="0" smtClean="0">
                <a:latin typeface="微软雅黑" pitchFamily="34" charset="-122"/>
                <a:ea typeface="微软雅黑" pitchFamily="34" charset="-122"/>
              </a:rPr>
              <a:t>：启动和系统初始化</a:t>
            </a:r>
            <a:endParaRPr lang="en-US" altLang="zh-CN" sz="1500" dirty="0" smtClean="0">
              <a:solidFill>
                <a:prstClr val="black"/>
              </a:solidFill>
              <a:latin typeface="微软雅黑" pitchFamily="34" charset="-122"/>
              <a:ea typeface="微软雅黑" pitchFamily="34" charset="-122"/>
            </a:endParaRPr>
          </a:p>
          <a:p>
            <a:pPr marL="1142972" lvl="2" indent="-228594" defTabSz="914378">
              <a:spcBef>
                <a:spcPct val="20000"/>
              </a:spcBef>
              <a:buFont typeface="Arial" pitchFamily="34" charset="0"/>
              <a:buChar char="•"/>
            </a:pPr>
            <a:r>
              <a:rPr lang="zh-CN" altLang="en-US" sz="1500" dirty="0" smtClean="0">
                <a:latin typeface="微软雅黑" pitchFamily="34" charset="-122"/>
                <a:ea typeface="微软雅黑" pitchFamily="34" charset="-122"/>
              </a:rPr>
              <a:t>实验</a:t>
            </a:r>
            <a:r>
              <a:rPr lang="en-US" altLang="zh-CN" sz="1500" dirty="0" smtClean="0">
                <a:latin typeface="微软雅黑" pitchFamily="34" charset="-122"/>
                <a:ea typeface="微软雅黑" pitchFamily="34" charset="-122"/>
              </a:rPr>
              <a:t>2</a:t>
            </a:r>
            <a:r>
              <a:rPr lang="zh-CN" altLang="en-US" sz="1500" dirty="0" smtClean="0">
                <a:latin typeface="微软雅黑" pitchFamily="34" charset="-122"/>
                <a:ea typeface="微软雅黑" pitchFamily="34" charset="-122"/>
              </a:rPr>
              <a:t>：内存管理实验</a:t>
            </a:r>
            <a:endParaRPr lang="en-US" altLang="zh-CN" sz="1500" dirty="0" smtClean="0">
              <a:solidFill>
                <a:prstClr val="black"/>
              </a:solidFill>
              <a:latin typeface="微软雅黑" pitchFamily="34" charset="-122"/>
              <a:ea typeface="微软雅黑" pitchFamily="34" charset="-122"/>
            </a:endParaRPr>
          </a:p>
          <a:p>
            <a:pPr marL="1142972" lvl="2" indent="-228594" defTabSz="914378">
              <a:spcBef>
                <a:spcPct val="20000"/>
              </a:spcBef>
              <a:buFont typeface="Arial" pitchFamily="34" charset="0"/>
              <a:buChar char="•"/>
            </a:pPr>
            <a:r>
              <a:rPr lang="zh-CN" altLang="en-US" sz="1500" dirty="0" smtClean="0">
                <a:latin typeface="微软雅黑" pitchFamily="34" charset="-122"/>
                <a:ea typeface="微软雅黑" pitchFamily="34" charset="-122"/>
              </a:rPr>
              <a:t>实验</a:t>
            </a:r>
            <a:r>
              <a:rPr lang="en-US" altLang="zh-CN" sz="1500" dirty="0" smtClean="0">
                <a:latin typeface="微软雅黑" pitchFamily="34" charset="-122"/>
                <a:ea typeface="微软雅黑" pitchFamily="34" charset="-122"/>
              </a:rPr>
              <a:t>3</a:t>
            </a:r>
            <a:r>
              <a:rPr lang="zh-CN" altLang="en-US" sz="1500" dirty="0" smtClean="0">
                <a:latin typeface="微软雅黑" pitchFamily="34" charset="-122"/>
                <a:ea typeface="微软雅黑" pitchFamily="34" charset="-122"/>
              </a:rPr>
              <a:t>：进程管理</a:t>
            </a:r>
            <a:endParaRPr lang="en-US" altLang="zh-CN" sz="1500" dirty="0" smtClean="0">
              <a:solidFill>
                <a:prstClr val="black"/>
              </a:solidFill>
              <a:latin typeface="微软雅黑" pitchFamily="34" charset="-122"/>
              <a:ea typeface="微软雅黑" pitchFamily="34" charset="-122"/>
            </a:endParaRPr>
          </a:p>
          <a:p>
            <a:pPr marL="1142972" lvl="2" indent="-228594" defTabSz="914378">
              <a:spcBef>
                <a:spcPct val="20000"/>
              </a:spcBef>
              <a:buFont typeface="Arial" pitchFamily="34" charset="0"/>
              <a:buChar char="•"/>
            </a:pPr>
            <a:r>
              <a:rPr lang="zh-CN" altLang="en-US" sz="1500" dirty="0" smtClean="0">
                <a:latin typeface="微软雅黑" pitchFamily="34" charset="-122"/>
                <a:ea typeface="微软雅黑" pitchFamily="34" charset="-122"/>
              </a:rPr>
              <a:t>实验</a:t>
            </a:r>
            <a:r>
              <a:rPr lang="en-US" altLang="zh-CN" sz="1500" dirty="0" smtClean="0">
                <a:latin typeface="微软雅黑" pitchFamily="34" charset="-122"/>
                <a:ea typeface="微软雅黑" pitchFamily="34" charset="-122"/>
              </a:rPr>
              <a:t>4</a:t>
            </a:r>
            <a:r>
              <a:rPr lang="zh-CN" altLang="en-US" sz="1500" dirty="0" smtClean="0">
                <a:latin typeface="微软雅黑" pitchFamily="34" charset="-122"/>
                <a:ea typeface="微软雅黑" pitchFamily="34" charset="-122"/>
              </a:rPr>
              <a:t>：系统调用</a:t>
            </a:r>
            <a:endParaRPr lang="en-US" altLang="zh-CN" sz="1500" dirty="0" smtClean="0">
              <a:latin typeface="微软雅黑" pitchFamily="34" charset="-122"/>
              <a:ea typeface="微软雅黑" pitchFamily="34" charset="-122"/>
            </a:endParaRPr>
          </a:p>
          <a:p>
            <a:pPr marL="1142972" lvl="2" indent="-228594" defTabSz="914378">
              <a:spcBef>
                <a:spcPct val="20000"/>
              </a:spcBef>
              <a:buFont typeface="Arial" pitchFamily="34" charset="0"/>
              <a:buChar char="•"/>
            </a:pPr>
            <a:r>
              <a:rPr lang="zh-CN" altLang="en-US" sz="1500" dirty="0" smtClean="0">
                <a:latin typeface="微软雅黑" pitchFamily="34" charset="-122"/>
                <a:ea typeface="微软雅黑" pitchFamily="34" charset="-122"/>
              </a:rPr>
              <a:t>实验</a:t>
            </a:r>
            <a:r>
              <a:rPr lang="en-US" altLang="zh-CN" sz="1500" dirty="0" smtClean="0">
                <a:latin typeface="微软雅黑" pitchFamily="34" charset="-122"/>
                <a:ea typeface="微软雅黑" pitchFamily="34" charset="-122"/>
              </a:rPr>
              <a:t>5</a:t>
            </a:r>
            <a:r>
              <a:rPr lang="zh-CN" altLang="en-US" sz="1500" dirty="0" smtClean="0">
                <a:latin typeface="微软雅黑" pitchFamily="34" charset="-122"/>
                <a:ea typeface="微软雅黑" pitchFamily="34" charset="-122"/>
              </a:rPr>
              <a:t>：文件系统</a:t>
            </a:r>
            <a:endParaRPr lang="en-US" altLang="zh-CN" sz="1500" dirty="0" smtClean="0">
              <a:latin typeface="微软雅黑" pitchFamily="34" charset="-122"/>
              <a:ea typeface="微软雅黑" pitchFamily="34" charset="-122"/>
            </a:endParaRPr>
          </a:p>
          <a:p>
            <a:pPr marL="1142972" lvl="2" indent="-228594" defTabSz="914378">
              <a:spcBef>
                <a:spcPct val="20000"/>
              </a:spcBef>
              <a:buFont typeface="Arial" pitchFamily="34" charset="0"/>
              <a:buChar char="•"/>
            </a:pPr>
            <a:r>
              <a:rPr lang="zh-CN" altLang="en-US" sz="1500" dirty="0" smtClean="0">
                <a:latin typeface="微软雅黑" pitchFamily="34" charset="-122"/>
                <a:ea typeface="微软雅黑" pitchFamily="34" charset="-122"/>
              </a:rPr>
              <a:t>实验</a:t>
            </a:r>
            <a:r>
              <a:rPr lang="en-US" altLang="zh-CN" sz="1500" dirty="0" smtClean="0">
                <a:latin typeface="微软雅黑" pitchFamily="34" charset="-122"/>
                <a:ea typeface="微软雅黑" pitchFamily="34" charset="-122"/>
              </a:rPr>
              <a:t>6</a:t>
            </a:r>
            <a:r>
              <a:rPr lang="zh-CN" altLang="en-US" sz="1500" dirty="0" smtClean="0">
                <a:latin typeface="微软雅黑" pitchFamily="34" charset="-122"/>
                <a:ea typeface="微软雅黑" pitchFamily="34" charset="-122"/>
              </a:rPr>
              <a:t>：命令解释程序</a:t>
            </a:r>
            <a:endParaRPr lang="en-US" altLang="zh-CN" sz="1500" dirty="0" smtClean="0">
              <a:solidFill>
                <a:prstClr val="black"/>
              </a:solidFill>
              <a:latin typeface="微软雅黑" pitchFamily="34" charset="-122"/>
              <a:ea typeface="微软雅黑" pitchFamily="34" charset="-122"/>
            </a:endParaRPr>
          </a:p>
        </p:txBody>
      </p:sp>
      <p:pic>
        <p:nvPicPr>
          <p:cNvPr id="172034" name="Picture 2" descr="http://cjudge.net/images/ositems.png"/>
          <p:cNvPicPr>
            <a:picLocks noChangeAspect="1" noChangeArrowheads="1"/>
          </p:cNvPicPr>
          <p:nvPr/>
        </p:nvPicPr>
        <p:blipFill>
          <a:blip r:embed="rId3" cstate="print"/>
          <a:srcRect/>
          <a:stretch>
            <a:fillRect/>
          </a:stretch>
        </p:blipFill>
        <p:spPr bwMode="auto">
          <a:xfrm>
            <a:off x="4657726" y="1876425"/>
            <a:ext cx="3571874" cy="2628900"/>
          </a:xfrm>
          <a:prstGeom prst="rect">
            <a:avLst/>
          </a:prstGeom>
          <a:noFill/>
        </p:spPr>
      </p:pic>
      <p:sp>
        <p:nvSpPr>
          <p:cNvPr id="7"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平台：操作系统实验</a:t>
            </a:r>
          </a:p>
        </p:txBody>
      </p:sp>
      <p:sp>
        <p:nvSpPr>
          <p:cNvPr id="9" name="矩形 8"/>
          <p:cNvSpPr/>
          <p:nvPr/>
        </p:nvSpPr>
        <p:spPr>
          <a:xfrm>
            <a:off x="409075" y="4596361"/>
            <a:ext cx="8349916" cy="300082"/>
          </a:xfrm>
          <a:prstGeom prst="rect">
            <a:avLst/>
          </a:prstGeom>
        </p:spPr>
        <p:txBody>
          <a:bodyPr wrap="square">
            <a:spAutoFit/>
          </a:bodyPr>
          <a:lstStyle/>
          <a:p>
            <a:pPr lvl="1"/>
            <a:r>
              <a:rPr lang="en-US" altLang="zh-CN" dirty="0" smtClean="0">
                <a:latin typeface="微软雅黑" pitchFamily="34" charset="-122"/>
                <a:ea typeface="微软雅黑" pitchFamily="34" charset="-122"/>
              </a:rPr>
              <a:t>6</a:t>
            </a:r>
            <a:r>
              <a:rPr lang="zh-CN" altLang="en-US" dirty="0" smtClean="0">
                <a:latin typeface="微软雅黑" pitchFamily="34" charset="-122"/>
                <a:ea typeface="微软雅黑" pitchFamily="34" charset="-122"/>
              </a:rPr>
              <a:t>个相互关联的操作系统实验，学生可以从简单到复杂，最终构造出一个相对完整的操作系统。</a:t>
            </a:r>
            <a:endParaRPr lang="en-US" altLang="zh-CN" dirty="0" smtClean="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973556"/>
            <a:ext cx="9020175" cy="3394472"/>
          </a:xfrm>
        </p:spPr>
        <p:txBody>
          <a:bodyPr/>
          <a:lstStyle/>
          <a:p>
            <a:r>
              <a:rPr lang="zh-CN" altLang="en-US" b="1" dirty="0" smtClean="0">
                <a:latin typeface="微软雅黑" pitchFamily="34" charset="-122"/>
                <a:ea typeface="微软雅黑" pitchFamily="34" charset="-122"/>
              </a:rPr>
              <a:t>操作系统实验</a:t>
            </a:r>
            <a:r>
              <a:rPr lang="zh-CN" altLang="en-US" dirty="0" smtClean="0">
                <a:latin typeface="微软雅黑" pitchFamily="34" charset="-122"/>
                <a:ea typeface="微软雅黑" pitchFamily="34" charset="-122"/>
              </a:rPr>
              <a:t>：内核实验</a:t>
            </a:r>
            <a:endParaRPr lang="en-US" altLang="zh-CN" dirty="0" smtClean="0">
              <a:latin typeface="微软雅黑" pitchFamily="34" charset="-122"/>
              <a:ea typeface="微软雅黑" pitchFamily="34" charset="-122"/>
            </a:endParaRPr>
          </a:p>
        </p:txBody>
      </p:sp>
      <p:pic>
        <p:nvPicPr>
          <p:cNvPr id="179203" name="Picture 3"/>
          <p:cNvPicPr>
            <a:picLocks noChangeAspect="1" noChangeArrowheads="1"/>
          </p:cNvPicPr>
          <p:nvPr/>
        </p:nvPicPr>
        <p:blipFill>
          <a:blip r:embed="rId3" cstate="print"/>
          <a:srcRect/>
          <a:stretch>
            <a:fillRect/>
          </a:stretch>
        </p:blipFill>
        <p:spPr bwMode="auto">
          <a:xfrm>
            <a:off x="1076325" y="1745581"/>
            <a:ext cx="7019925" cy="3362325"/>
          </a:xfrm>
          <a:prstGeom prst="rect">
            <a:avLst/>
          </a:prstGeom>
          <a:noFill/>
          <a:ln w="9525">
            <a:noFill/>
            <a:miter lim="800000"/>
            <a:headEnd/>
            <a:tailEnd/>
          </a:ln>
        </p:spPr>
      </p:pic>
      <p:sp>
        <p:nvSpPr>
          <p:cNvPr id="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平台：操作系统实验</a:t>
            </a:r>
          </a:p>
        </p:txBody>
      </p:sp>
      <p:sp>
        <p:nvSpPr>
          <p:cNvPr id="7" name="矩形 6"/>
          <p:cNvSpPr/>
          <p:nvPr/>
        </p:nvSpPr>
        <p:spPr>
          <a:xfrm>
            <a:off x="481263" y="1267475"/>
            <a:ext cx="7748337" cy="507831"/>
          </a:xfrm>
          <a:prstGeom prst="rect">
            <a:avLst/>
          </a:prstGeom>
        </p:spPr>
        <p:txBody>
          <a:bodyPr wrap="square">
            <a:spAutoFit/>
          </a:bodyPr>
          <a:lstStyle/>
          <a:p>
            <a:r>
              <a:rPr lang="zh-CN" altLang="en-US" dirty="0" smtClean="0">
                <a:latin typeface="微软雅黑" pitchFamily="34" charset="-122"/>
                <a:ea typeface="微软雅黑" pitchFamily="34" charset="-122"/>
              </a:rPr>
              <a:t>每个操作系统实验都设置多个不同难度级别的挑战性任务，并自动评测，节省教师工作量的同时，让学生获得内核开发的成就感。</a:t>
            </a:r>
            <a:endParaRPr lang="zh-CN" alt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973556"/>
            <a:ext cx="9020175" cy="3394472"/>
          </a:xfrm>
        </p:spPr>
        <p:txBody>
          <a:bodyPr/>
          <a:lstStyle/>
          <a:p>
            <a:r>
              <a:rPr lang="zh-CN" altLang="en-US" b="1" dirty="0" smtClean="0">
                <a:latin typeface="微软雅黑" pitchFamily="34" charset="-122"/>
                <a:ea typeface="微软雅黑" pitchFamily="34" charset="-122"/>
              </a:rPr>
              <a:t>操作系统</a:t>
            </a:r>
            <a:r>
              <a:rPr lang="zh-CN" altLang="en-US" b="1" smtClean="0">
                <a:latin typeface="微软雅黑" pitchFamily="34" charset="-122"/>
                <a:ea typeface="微软雅黑" pitchFamily="34" charset="-122"/>
              </a:rPr>
              <a:t>实验</a:t>
            </a:r>
            <a:r>
              <a:rPr lang="zh-CN" altLang="en-US" smtClean="0">
                <a:latin typeface="微软雅黑" pitchFamily="34" charset="-122"/>
                <a:ea typeface="微软雅黑" pitchFamily="34" charset="-122"/>
              </a:rPr>
              <a:t>：在线实验环境</a:t>
            </a:r>
            <a:endParaRPr lang="en-US" altLang="zh-CN" dirty="0" smtClean="0">
              <a:latin typeface="微软雅黑" pitchFamily="34" charset="-122"/>
              <a:ea typeface="微软雅黑" pitchFamily="34" charset="-122"/>
            </a:endParaRPr>
          </a:p>
        </p:txBody>
      </p:sp>
      <p:sp>
        <p:nvSpPr>
          <p:cNvPr id="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平台：操作系统实验</a:t>
            </a:r>
          </a:p>
        </p:txBody>
      </p:sp>
      <p:pic>
        <p:nvPicPr>
          <p:cNvPr id="102402" name="Picture 2"/>
          <p:cNvPicPr>
            <a:picLocks noChangeAspect="1" noChangeArrowheads="1"/>
          </p:cNvPicPr>
          <p:nvPr/>
        </p:nvPicPr>
        <p:blipFill>
          <a:blip r:embed="rId3" cstate="print"/>
          <a:srcRect/>
          <a:stretch>
            <a:fillRect/>
          </a:stretch>
        </p:blipFill>
        <p:spPr bwMode="auto">
          <a:xfrm>
            <a:off x="989921" y="1568747"/>
            <a:ext cx="5737860" cy="345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9" name="Picture 5"/>
          <p:cNvPicPr>
            <a:picLocks noChangeAspect="1" noChangeArrowheads="1"/>
          </p:cNvPicPr>
          <p:nvPr/>
        </p:nvPicPr>
        <p:blipFill>
          <a:blip r:embed="rId3" cstate="print"/>
          <a:srcRect/>
          <a:stretch>
            <a:fillRect/>
          </a:stretch>
        </p:blipFill>
        <p:spPr bwMode="auto">
          <a:xfrm>
            <a:off x="0" y="1647825"/>
            <a:ext cx="7620000" cy="3378994"/>
          </a:xfrm>
          <a:prstGeom prst="rect">
            <a:avLst/>
          </a:prstGeom>
          <a:noFill/>
          <a:ln w="9525">
            <a:noFill/>
            <a:miter lim="800000"/>
            <a:headEnd/>
            <a:tailEnd/>
          </a:ln>
        </p:spPr>
      </p:pic>
      <p:sp>
        <p:nvSpPr>
          <p:cNvPr id="23" name="内容占位符 2"/>
          <p:cNvSpPr>
            <a:spLocks noGrp="1"/>
          </p:cNvSpPr>
          <p:nvPr>
            <p:ph idx="1"/>
          </p:nvPr>
        </p:nvSpPr>
        <p:spPr>
          <a:xfrm>
            <a:off x="625642" y="1085851"/>
            <a:ext cx="7652084" cy="3394472"/>
          </a:xfrm>
        </p:spPr>
        <p:txBody>
          <a:bodyPr/>
          <a:lstStyle/>
          <a:p>
            <a:r>
              <a:rPr lang="zh-CN" altLang="en-US" b="1" dirty="0" smtClean="0">
                <a:latin typeface="微软雅黑" pitchFamily="34" charset="-122"/>
                <a:ea typeface="微软雅黑" pitchFamily="34" charset="-122"/>
              </a:rPr>
              <a:t>操作系统实验</a:t>
            </a:r>
            <a:r>
              <a:rPr lang="zh-CN" altLang="en-US" dirty="0" smtClean="0">
                <a:latin typeface="微软雅黑" pitchFamily="34" charset="-122"/>
                <a:ea typeface="微软雅黑" pitchFamily="34" charset="-122"/>
              </a:rPr>
              <a:t>：追踪实验过程信息</a:t>
            </a:r>
            <a:endParaRPr lang="en-US" altLang="zh-CN" dirty="0" smtClean="0">
              <a:latin typeface="微软雅黑" pitchFamily="34" charset="-122"/>
              <a:ea typeface="微软雅黑" pitchFamily="34" charset="-122"/>
            </a:endParaRPr>
          </a:p>
        </p:txBody>
      </p:sp>
      <p:pic>
        <p:nvPicPr>
          <p:cNvPr id="169986" name="Picture 2"/>
          <p:cNvPicPr>
            <a:picLocks noChangeAspect="1" noChangeArrowheads="1"/>
          </p:cNvPicPr>
          <p:nvPr/>
        </p:nvPicPr>
        <p:blipFill>
          <a:blip r:embed="rId4" cstate="print"/>
          <a:srcRect/>
          <a:stretch>
            <a:fillRect/>
          </a:stretch>
        </p:blipFill>
        <p:spPr bwMode="auto">
          <a:xfrm>
            <a:off x="213398" y="1657350"/>
            <a:ext cx="5070845" cy="3419475"/>
          </a:xfrm>
          <a:prstGeom prst="rect">
            <a:avLst/>
          </a:prstGeom>
          <a:noFill/>
          <a:ln w="9525">
            <a:noFill/>
            <a:miter lim="800000"/>
            <a:headEnd/>
            <a:tailEnd/>
          </a:ln>
        </p:spPr>
      </p:pic>
      <p:pic>
        <p:nvPicPr>
          <p:cNvPr id="169987" name="Picture 3"/>
          <p:cNvPicPr>
            <a:picLocks noChangeAspect="1" noChangeArrowheads="1"/>
          </p:cNvPicPr>
          <p:nvPr/>
        </p:nvPicPr>
        <p:blipFill>
          <a:blip r:embed="rId5" cstate="print"/>
          <a:srcRect/>
          <a:stretch>
            <a:fillRect/>
          </a:stretch>
        </p:blipFill>
        <p:spPr bwMode="auto">
          <a:xfrm>
            <a:off x="1525191" y="1844279"/>
            <a:ext cx="6092428" cy="3093244"/>
          </a:xfrm>
          <a:prstGeom prst="rect">
            <a:avLst/>
          </a:prstGeom>
          <a:noFill/>
          <a:ln w="9525">
            <a:noFill/>
            <a:miter lim="800000"/>
            <a:headEnd/>
            <a:tailEnd/>
          </a:ln>
        </p:spPr>
      </p:pic>
      <p:pic>
        <p:nvPicPr>
          <p:cNvPr id="169988" name="Picture 4"/>
          <p:cNvPicPr>
            <a:picLocks noChangeAspect="1" noChangeArrowheads="1"/>
          </p:cNvPicPr>
          <p:nvPr/>
        </p:nvPicPr>
        <p:blipFill>
          <a:blip r:embed="rId6" cstate="print"/>
          <a:srcRect/>
          <a:stretch>
            <a:fillRect/>
          </a:stretch>
        </p:blipFill>
        <p:spPr bwMode="auto">
          <a:xfrm>
            <a:off x="2958703" y="1788319"/>
            <a:ext cx="6070997" cy="3278981"/>
          </a:xfrm>
          <a:prstGeom prst="rect">
            <a:avLst/>
          </a:prstGeom>
          <a:noFill/>
          <a:ln w="9525">
            <a:noFill/>
            <a:miter lim="800000"/>
            <a:headEnd/>
            <a:tailEnd/>
          </a:ln>
        </p:spPr>
      </p:pic>
      <p:sp>
        <p:nvSpPr>
          <p:cNvPr id="9"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平台：操作系统实验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986"/>
                                        </p:tgtEl>
                                        <p:attrNameLst>
                                          <p:attrName>style.visibility</p:attrName>
                                        </p:attrNameLst>
                                      </p:cBhvr>
                                      <p:to>
                                        <p:strVal val="visible"/>
                                      </p:to>
                                    </p:set>
                                    <p:anim calcmode="lin" valueType="num">
                                      <p:cBhvr additive="base">
                                        <p:cTn id="7" dur="500" fill="hold"/>
                                        <p:tgtEl>
                                          <p:spTgt spid="169986"/>
                                        </p:tgtEl>
                                        <p:attrNameLst>
                                          <p:attrName>ppt_x</p:attrName>
                                        </p:attrNameLst>
                                      </p:cBhvr>
                                      <p:tavLst>
                                        <p:tav tm="0">
                                          <p:val>
                                            <p:strVal val="#ppt_x"/>
                                          </p:val>
                                        </p:tav>
                                        <p:tav tm="100000">
                                          <p:val>
                                            <p:strVal val="#ppt_x"/>
                                          </p:val>
                                        </p:tav>
                                      </p:tavLst>
                                    </p:anim>
                                    <p:anim calcmode="lin" valueType="num">
                                      <p:cBhvr additive="base">
                                        <p:cTn id="8" dur="500" fill="hold"/>
                                        <p:tgtEl>
                                          <p:spTgt spid="1699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9987"/>
                                        </p:tgtEl>
                                        <p:attrNameLst>
                                          <p:attrName>style.visibility</p:attrName>
                                        </p:attrNameLst>
                                      </p:cBhvr>
                                      <p:to>
                                        <p:strVal val="visible"/>
                                      </p:to>
                                    </p:set>
                                    <p:anim calcmode="lin" valueType="num">
                                      <p:cBhvr additive="base">
                                        <p:cTn id="13" dur="500" fill="hold"/>
                                        <p:tgtEl>
                                          <p:spTgt spid="169987"/>
                                        </p:tgtEl>
                                        <p:attrNameLst>
                                          <p:attrName>ppt_x</p:attrName>
                                        </p:attrNameLst>
                                      </p:cBhvr>
                                      <p:tavLst>
                                        <p:tav tm="0">
                                          <p:val>
                                            <p:strVal val="#ppt_x"/>
                                          </p:val>
                                        </p:tav>
                                        <p:tav tm="100000">
                                          <p:val>
                                            <p:strVal val="#ppt_x"/>
                                          </p:val>
                                        </p:tav>
                                      </p:tavLst>
                                    </p:anim>
                                    <p:anim calcmode="lin" valueType="num">
                                      <p:cBhvr additive="base">
                                        <p:cTn id="14" dur="500" fill="hold"/>
                                        <p:tgtEl>
                                          <p:spTgt spid="16998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9988"/>
                                        </p:tgtEl>
                                        <p:attrNameLst>
                                          <p:attrName>style.visibility</p:attrName>
                                        </p:attrNameLst>
                                      </p:cBhvr>
                                      <p:to>
                                        <p:strVal val="visible"/>
                                      </p:to>
                                    </p:set>
                                    <p:anim calcmode="lin" valueType="num">
                                      <p:cBhvr additive="base">
                                        <p:cTn id="19" dur="500" fill="hold"/>
                                        <p:tgtEl>
                                          <p:spTgt spid="169988"/>
                                        </p:tgtEl>
                                        <p:attrNameLst>
                                          <p:attrName>ppt_x</p:attrName>
                                        </p:attrNameLst>
                                      </p:cBhvr>
                                      <p:tavLst>
                                        <p:tav tm="0">
                                          <p:val>
                                            <p:strVal val="#ppt_x"/>
                                          </p:val>
                                        </p:tav>
                                        <p:tav tm="100000">
                                          <p:val>
                                            <p:strVal val="#ppt_x"/>
                                          </p:val>
                                        </p:tav>
                                      </p:tavLst>
                                    </p:anim>
                                    <p:anim calcmode="lin" valueType="num">
                                      <p:cBhvr additive="base">
                                        <p:cTn id="20" dur="500" fill="hold"/>
                                        <p:tgtEl>
                                          <p:spTgt spid="1699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34204" y="1194199"/>
            <a:ext cx="1255472" cy="124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09</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422967" y="3239805"/>
            <a:ext cx="642964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人工智能</a:t>
            </a:r>
            <a:r>
              <a:rPr lang="zh-CN" altLang="en-US" sz="2400" dirty="0" smtClean="0">
                <a:latin typeface="微软雅黑" panose="020B0503020204020204" pitchFamily="34" charset="-122"/>
                <a:ea typeface="微软雅黑" panose="020B0503020204020204" pitchFamily="34" charset="-122"/>
              </a:rPr>
              <a:t>：</a:t>
            </a:r>
            <a:r>
              <a:rPr lang="zh-CN" altLang="en-US" sz="2400" dirty="0" smtClean="0">
                <a:solidFill>
                  <a:srgbClr val="4D4D4D"/>
                </a:solidFill>
                <a:latin typeface="微软雅黑" panose="020B0503020204020204" pitchFamily="34" charset="-122"/>
                <a:ea typeface="微软雅黑" panose="020B0503020204020204" pitchFamily="34" charset="-122"/>
              </a:rPr>
              <a:t>人工智能专业一体化解决方案</a:t>
            </a:r>
            <a:endParaRPr lang="zh-CN" altLang="en-US" sz="2400" dirty="0" smtClean="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079952" y="3661173"/>
            <a:ext cx="5000355" cy="1027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实验全过程的数字化管理与分析</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充分利用现有云计算中心</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强大的资源建设团队（国防科技大学 </a:t>
            </a:r>
            <a:r>
              <a:rPr lang="en-US" altLang="zh-CN" dirty="0" smtClean="0">
                <a:solidFill>
                  <a:srgbClr val="4D4D4D"/>
                </a:solidFill>
                <a:latin typeface="微软雅黑" panose="020B0503020204020204" pitchFamily="34" charset="-122"/>
                <a:ea typeface="微软雅黑" panose="020B0503020204020204" pitchFamily="34" charset="-122"/>
              </a:rPr>
              <a:t>+ </a:t>
            </a:r>
            <a:r>
              <a:rPr lang="zh-CN" altLang="en-US" dirty="0" smtClean="0">
                <a:solidFill>
                  <a:srgbClr val="4D4D4D"/>
                </a:solidFill>
                <a:latin typeface="微软雅黑" panose="020B0503020204020204" pitchFamily="34" charset="-122"/>
                <a:ea typeface="微软雅黑" panose="020B0503020204020204" pitchFamily="34" charset="-122"/>
              </a:rPr>
              <a:t>北京航空航天大学）</a:t>
            </a: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 xmlns:p14="http://schemas.microsoft.com/office/powerpoint/2010/main" val="2620635321"/>
      </p:ext>
    </p:extLst>
  </p:cSld>
  <p:clrMapOvr>
    <a:masterClrMapping/>
  </p:clrMapOvr>
  <p:transition>
    <p:blinds dir="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417095" y="973556"/>
            <a:ext cx="8726905" cy="3394472"/>
          </a:xfrm>
        </p:spPr>
        <p:txBody>
          <a:bodyPr/>
          <a:lstStyle/>
          <a:p>
            <a:r>
              <a:rPr lang="zh-CN" altLang="en-US" b="1" dirty="0" smtClean="0">
                <a:latin typeface="微软雅黑" pitchFamily="34" charset="-122"/>
                <a:ea typeface="微软雅黑" pitchFamily="34" charset="-122"/>
              </a:rPr>
              <a:t>人工智能实验</a:t>
            </a:r>
            <a:r>
              <a:rPr lang="zh-CN" altLang="en-US" dirty="0" smtClean="0">
                <a:latin typeface="微软雅黑" pitchFamily="34" charset="-122"/>
                <a:ea typeface="微软雅黑" pitchFamily="34" charset="-122"/>
              </a:rPr>
              <a:t>：</a:t>
            </a:r>
            <a:r>
              <a:rPr lang="zh-CN" altLang="zh-CN" dirty="0" smtClean="0">
                <a:latin typeface="微软雅黑" pitchFamily="34" charset="-122"/>
                <a:ea typeface="微软雅黑" pitchFamily="34" charset="-122"/>
              </a:rPr>
              <a:t>实验全过程的数字化管理和大数据分析</a:t>
            </a:r>
            <a:endParaRPr lang="en-US" altLang="zh-CN" dirty="0" smtClean="0">
              <a:latin typeface="微软雅黑" pitchFamily="34" charset="-122"/>
              <a:ea typeface="微软雅黑" pitchFamily="34" charset="-122"/>
            </a:endParaRPr>
          </a:p>
        </p:txBody>
      </p:sp>
      <p:sp>
        <p:nvSpPr>
          <p:cNvPr id="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平台：人工智能实验</a:t>
            </a:r>
          </a:p>
        </p:txBody>
      </p:sp>
      <p:pic>
        <p:nvPicPr>
          <p:cNvPr id="102402" name="Picture 2" descr="D:\My Documents\项目\CourseGrading\商务\最新版方案\figures方案\2018-06-05_15-04-57.bmp"/>
          <p:cNvPicPr>
            <a:picLocks noChangeAspect="1" noChangeArrowheads="1"/>
          </p:cNvPicPr>
          <p:nvPr/>
        </p:nvPicPr>
        <p:blipFill>
          <a:blip r:embed="rId3" cstate="print"/>
          <a:srcRect/>
          <a:stretch>
            <a:fillRect/>
          </a:stretch>
        </p:blipFill>
        <p:spPr bwMode="auto">
          <a:xfrm>
            <a:off x="716769" y="1557600"/>
            <a:ext cx="7121620" cy="3392953"/>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417095" y="973556"/>
            <a:ext cx="8726905" cy="3394472"/>
          </a:xfrm>
        </p:spPr>
        <p:txBody>
          <a:bodyPr/>
          <a:lstStyle/>
          <a:p>
            <a:r>
              <a:rPr lang="zh-CN" altLang="en-US" b="1" dirty="0" smtClean="0">
                <a:latin typeface="微软雅黑" pitchFamily="34" charset="-122"/>
                <a:ea typeface="微软雅黑" pitchFamily="34" charset="-122"/>
              </a:rPr>
              <a:t>人工智能</a:t>
            </a:r>
            <a:r>
              <a:rPr lang="zh-CN" altLang="en-US" dirty="0" smtClean="0">
                <a:latin typeface="微软雅黑" pitchFamily="34" charset="-122"/>
                <a:ea typeface="微软雅黑" pitchFamily="34" charset="-122"/>
              </a:rPr>
              <a:t>：</a:t>
            </a:r>
            <a:r>
              <a:rPr lang="zh-CN" altLang="en-US" b="1" dirty="0" smtClean="0"/>
              <a:t> 高质量的实验</a:t>
            </a:r>
            <a:r>
              <a:rPr lang="en-US" altLang="zh-CN" b="1" dirty="0" smtClean="0"/>
              <a:t>/</a:t>
            </a:r>
            <a:r>
              <a:rPr lang="zh-CN" altLang="en-US" b="1" dirty="0" smtClean="0"/>
              <a:t>实训资源</a:t>
            </a:r>
            <a:endParaRPr lang="en-US" altLang="zh-CN" dirty="0" smtClean="0">
              <a:latin typeface="微软雅黑" pitchFamily="34" charset="-122"/>
              <a:ea typeface="微软雅黑" pitchFamily="34" charset="-122"/>
            </a:endParaRPr>
          </a:p>
        </p:txBody>
      </p:sp>
      <p:sp>
        <p:nvSpPr>
          <p:cNvPr id="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平台：人工智能实验</a:t>
            </a:r>
          </a:p>
        </p:txBody>
      </p:sp>
      <p:graphicFrame>
        <p:nvGraphicFramePr>
          <p:cNvPr id="9" name="表格 8"/>
          <p:cNvGraphicFramePr>
            <a:graphicFrameLocks noGrp="1"/>
          </p:cNvGraphicFramePr>
          <p:nvPr/>
        </p:nvGraphicFramePr>
        <p:xfrm>
          <a:off x="5184988" y="770413"/>
          <a:ext cx="3959012" cy="4373087"/>
        </p:xfrm>
        <a:graphic>
          <a:graphicData uri="http://schemas.openxmlformats.org/drawingml/2006/table">
            <a:tbl>
              <a:tblPr>
                <a:tableStyleId>{073A0DAA-6AF3-43AB-8588-CEC1D06C72B9}</a:tableStyleId>
              </a:tblPr>
              <a:tblGrid>
                <a:gridCol w="288800"/>
                <a:gridCol w="904963"/>
                <a:gridCol w="2027610"/>
                <a:gridCol w="260059"/>
                <a:gridCol w="265111"/>
                <a:gridCol w="212469"/>
              </a:tblGrid>
              <a:tr h="169923">
                <a:tc>
                  <a:txBody>
                    <a:bodyPr/>
                    <a:lstStyle/>
                    <a:p>
                      <a:pPr algn="ctr">
                        <a:spcAft>
                          <a:spcPts val="0"/>
                        </a:spcAft>
                      </a:pPr>
                      <a:r>
                        <a:rPr lang="zh-CN" sz="800" kern="0" dirty="0"/>
                        <a:t>序号</a:t>
                      </a:r>
                      <a:endParaRPr lang="zh-CN" sz="800" kern="100" dirty="0">
                        <a:latin typeface="Arial"/>
                        <a:ea typeface="宋体"/>
                        <a:cs typeface="Times New Roman"/>
                      </a:endParaRPr>
                    </a:p>
                  </a:txBody>
                  <a:tcPr marL="0" marR="0" marT="0" marB="0" anchor="ctr"/>
                </a:tc>
                <a:tc>
                  <a:txBody>
                    <a:bodyPr/>
                    <a:lstStyle/>
                    <a:p>
                      <a:pPr algn="ctr">
                        <a:spcAft>
                          <a:spcPts val="0"/>
                        </a:spcAft>
                      </a:pPr>
                      <a:r>
                        <a:rPr lang="zh-CN" sz="800" kern="0" dirty="0"/>
                        <a:t>实验分类</a:t>
                      </a:r>
                      <a:endParaRPr lang="zh-CN" sz="800" kern="100" dirty="0">
                        <a:latin typeface="Arial"/>
                        <a:ea typeface="宋体"/>
                        <a:cs typeface="Times New Roman"/>
                      </a:endParaRPr>
                    </a:p>
                  </a:txBody>
                  <a:tcPr marL="0" marR="0" marT="0" marB="0" anchor="ctr"/>
                </a:tc>
                <a:tc>
                  <a:txBody>
                    <a:bodyPr/>
                    <a:lstStyle/>
                    <a:p>
                      <a:pPr algn="ctr">
                        <a:spcAft>
                          <a:spcPts val="0"/>
                        </a:spcAft>
                      </a:pPr>
                      <a:r>
                        <a:rPr lang="zh-CN" sz="800" kern="0" dirty="0"/>
                        <a:t>实验名称</a:t>
                      </a:r>
                      <a:endParaRPr lang="zh-CN" sz="800" kern="100" dirty="0">
                        <a:latin typeface="Arial"/>
                        <a:ea typeface="宋体"/>
                        <a:cs typeface="Times New Roman"/>
                      </a:endParaRPr>
                    </a:p>
                  </a:txBody>
                  <a:tcPr marL="0" marR="0" marT="0" marB="0" anchor="ctr"/>
                </a:tc>
                <a:tc>
                  <a:txBody>
                    <a:bodyPr/>
                    <a:lstStyle/>
                    <a:p>
                      <a:pPr algn="ctr">
                        <a:spcAft>
                          <a:spcPts val="0"/>
                        </a:spcAft>
                      </a:pPr>
                      <a:r>
                        <a:rPr lang="zh-CN" sz="800" kern="0" dirty="0"/>
                        <a:t>实验手册</a:t>
                      </a:r>
                      <a:endParaRPr lang="zh-CN" sz="800" kern="100" dirty="0">
                        <a:latin typeface="Arial"/>
                        <a:ea typeface="宋体"/>
                        <a:cs typeface="Times New Roman"/>
                      </a:endParaRPr>
                    </a:p>
                  </a:txBody>
                  <a:tcPr marL="0" marR="0" marT="0" marB="0" anchor="ctr"/>
                </a:tc>
                <a:tc>
                  <a:txBody>
                    <a:bodyPr/>
                    <a:lstStyle/>
                    <a:p>
                      <a:pPr algn="ctr">
                        <a:spcAft>
                          <a:spcPts val="0"/>
                        </a:spcAft>
                      </a:pPr>
                      <a:r>
                        <a:rPr lang="zh-CN" sz="800" kern="0" dirty="0"/>
                        <a:t>实验代码</a:t>
                      </a:r>
                      <a:endParaRPr lang="zh-CN" sz="800" kern="100" dirty="0">
                        <a:latin typeface="Arial"/>
                        <a:ea typeface="宋体"/>
                        <a:cs typeface="Times New Roman"/>
                      </a:endParaRPr>
                    </a:p>
                  </a:txBody>
                  <a:tcPr marL="0" marR="0" marT="0" marB="0" anchor="ctr"/>
                </a:tc>
                <a:tc>
                  <a:txBody>
                    <a:bodyPr/>
                    <a:lstStyle/>
                    <a:p>
                      <a:pPr algn="ctr">
                        <a:spcAft>
                          <a:spcPts val="0"/>
                        </a:spcAft>
                      </a:pPr>
                      <a:r>
                        <a:rPr lang="zh-CN" sz="800" kern="0" dirty="0"/>
                        <a:t>实验数据</a:t>
                      </a:r>
                      <a:endParaRPr lang="zh-CN" sz="800" kern="100" dirty="0">
                        <a:latin typeface="Arial"/>
                        <a:ea typeface="宋体"/>
                        <a:cs typeface="Times New Roman"/>
                      </a:endParaRPr>
                    </a:p>
                  </a:txBody>
                  <a:tcPr marL="0" marR="0" marT="0" marB="0" anchor="ctr"/>
                </a:tc>
              </a:tr>
              <a:tr h="99122">
                <a:tc>
                  <a:txBody>
                    <a:bodyPr/>
                    <a:lstStyle/>
                    <a:p>
                      <a:pPr algn="ctr">
                        <a:spcAft>
                          <a:spcPts val="0"/>
                        </a:spcAft>
                      </a:pPr>
                      <a:r>
                        <a:rPr lang="en-US" sz="600" kern="0"/>
                        <a:t>1</a:t>
                      </a:r>
                      <a:endParaRPr lang="zh-CN" sz="700" kern="100">
                        <a:latin typeface="Arial"/>
                        <a:ea typeface="宋体"/>
                        <a:cs typeface="Times New Roman"/>
                      </a:endParaRPr>
                    </a:p>
                  </a:txBody>
                  <a:tcPr marL="0" marR="0" marT="0" marB="0" anchor="ctr"/>
                </a:tc>
                <a:tc rowSpan="14">
                  <a:txBody>
                    <a:bodyPr/>
                    <a:lstStyle/>
                    <a:p>
                      <a:pPr algn="ctr">
                        <a:spcAft>
                          <a:spcPts val="0"/>
                        </a:spcAft>
                      </a:pPr>
                      <a:r>
                        <a:rPr lang="zh-CN" sz="800" kern="0" dirty="0"/>
                        <a:t>机器学习基础</a:t>
                      </a:r>
                      <a:endParaRPr lang="zh-CN" sz="800" kern="100" dirty="0">
                        <a:latin typeface="Arial"/>
                        <a:ea typeface="宋体"/>
                        <a:cs typeface="Times New Roman"/>
                      </a:endParaRPr>
                    </a:p>
                  </a:txBody>
                  <a:tcPr marL="0" marR="0" marT="0" marB="0" anchor="ctr"/>
                </a:tc>
                <a:tc>
                  <a:txBody>
                    <a:bodyPr/>
                    <a:lstStyle/>
                    <a:p>
                      <a:pPr algn="just">
                        <a:spcAft>
                          <a:spcPts val="0"/>
                        </a:spcAft>
                      </a:pPr>
                      <a:r>
                        <a:rPr lang="zh-CN" sz="700" kern="100"/>
                        <a:t>用</a:t>
                      </a:r>
                      <a:r>
                        <a:rPr lang="en-US" sz="700" kern="100"/>
                        <a:t>matplotlib</a:t>
                      </a:r>
                      <a:r>
                        <a:rPr lang="zh-CN" sz="700" kern="100"/>
                        <a:t>绘制精美的</a:t>
                      </a:r>
                      <a:r>
                        <a:rPr lang="en-US" sz="700" kern="100"/>
                        <a:t>3D</a:t>
                      </a:r>
                      <a:r>
                        <a:rPr lang="zh-CN" sz="700" kern="100"/>
                        <a:t>图像</a:t>
                      </a:r>
                      <a:endParaRPr lang="zh-CN" sz="700" kern="10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dirty="0"/>
                        <a:t>2</a:t>
                      </a:r>
                      <a:endParaRPr lang="zh-CN" sz="700" kern="100" dirty="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a:t>求解一元线性回归问题</a:t>
                      </a:r>
                      <a:endParaRPr lang="zh-CN" sz="700" kern="10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dirty="0"/>
                        <a:t>3</a:t>
                      </a:r>
                      <a:endParaRPr lang="zh-CN" sz="700" kern="100" dirty="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求解多元线性回归问题</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4</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求解多项式回归问题</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5</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用随机梯度下降法做线性拟合</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6</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基于</a:t>
                      </a:r>
                      <a:r>
                        <a:rPr lang="en-US" sz="700" kern="100" dirty="0" err="1"/>
                        <a:t>tfidf</a:t>
                      </a:r>
                      <a:r>
                        <a:rPr lang="zh-CN" sz="700" kern="100" dirty="0"/>
                        <a:t>的文本特征提取</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7</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二元分类效果的图像展示</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8</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利用网格搜索找到最优参数</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9</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a:t>聚类分析</a:t>
                      </a:r>
                      <a:endParaRPr lang="zh-CN" sz="700" kern="10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10</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a:t>逻辑回归公式的数学推导</a:t>
                      </a:r>
                      <a:endParaRPr lang="zh-CN" sz="700" kern="10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118789">
                <a:tc>
                  <a:txBody>
                    <a:bodyPr/>
                    <a:lstStyle/>
                    <a:p>
                      <a:pPr algn="ctr">
                        <a:spcAft>
                          <a:spcPts val="0"/>
                        </a:spcAft>
                      </a:pPr>
                      <a:r>
                        <a:rPr lang="en-US" sz="600" kern="0"/>
                        <a:t>11</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求解逻辑回归问题</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12</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利用机器学习做缺失数据补全</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13</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用</a:t>
                      </a:r>
                      <a:r>
                        <a:rPr lang="en-US" sz="700" kern="100" dirty="0"/>
                        <a:t>R</a:t>
                      </a:r>
                      <a:r>
                        <a:rPr lang="zh-CN" sz="700" kern="100" dirty="0"/>
                        <a:t>语言做数据可视化</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14</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en-US" sz="700" kern="100" dirty="0"/>
                        <a:t>R</a:t>
                      </a:r>
                      <a:r>
                        <a:rPr lang="zh-CN" sz="700" kern="100" dirty="0"/>
                        <a:t>语言特征工程实践</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108562">
                <a:tc>
                  <a:txBody>
                    <a:bodyPr/>
                    <a:lstStyle/>
                    <a:p>
                      <a:pPr algn="ctr">
                        <a:spcAft>
                          <a:spcPts val="0"/>
                        </a:spcAft>
                      </a:pPr>
                      <a:r>
                        <a:rPr lang="en-US" sz="600" kern="0"/>
                        <a:t>15</a:t>
                      </a:r>
                      <a:endParaRPr lang="zh-CN" sz="700" kern="100">
                        <a:latin typeface="Arial"/>
                        <a:ea typeface="宋体"/>
                        <a:cs typeface="Times New Roman"/>
                      </a:endParaRPr>
                    </a:p>
                  </a:txBody>
                  <a:tcPr marL="0" marR="0" marT="0" marB="0" anchor="ctr"/>
                </a:tc>
                <a:tc rowSpan="6">
                  <a:txBody>
                    <a:bodyPr/>
                    <a:lstStyle/>
                    <a:p>
                      <a:pPr algn="ctr">
                        <a:spcAft>
                          <a:spcPts val="0"/>
                        </a:spcAft>
                      </a:pPr>
                      <a:r>
                        <a:rPr lang="zh-CN" sz="800" kern="0" dirty="0"/>
                        <a:t>深度学习</a:t>
                      </a:r>
                      <a:endParaRPr lang="zh-CN" sz="800" kern="100" dirty="0">
                        <a:latin typeface="Calibri"/>
                        <a:ea typeface="宋体"/>
                        <a:cs typeface="Times New Roman"/>
                      </a:endParaRPr>
                    </a:p>
                  </a:txBody>
                  <a:tcPr marL="0" marR="0" marT="0" marB="0" anchor="ctr"/>
                </a:tc>
                <a:tc>
                  <a:txBody>
                    <a:bodyPr/>
                    <a:lstStyle/>
                    <a:p>
                      <a:pPr algn="just">
                        <a:spcAft>
                          <a:spcPts val="0"/>
                        </a:spcAft>
                      </a:pPr>
                      <a:r>
                        <a:rPr lang="zh-CN" sz="700" kern="100" dirty="0"/>
                        <a:t>人工神经网络模型原理</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16</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用</a:t>
                      </a:r>
                      <a:r>
                        <a:rPr lang="en-US" sz="700" kern="100" dirty="0"/>
                        <a:t>python</a:t>
                      </a:r>
                      <a:r>
                        <a:rPr lang="zh-CN" sz="700" kern="100" dirty="0"/>
                        <a:t>原生代码实现手写数字识别</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17</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en-US" sz="700" kern="100" dirty="0" err="1"/>
                        <a:t>tensorflow</a:t>
                      </a:r>
                      <a:r>
                        <a:rPr lang="zh-CN" sz="700" kern="100" dirty="0"/>
                        <a:t>基础及线性回归实践</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18</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用</a:t>
                      </a:r>
                      <a:r>
                        <a:rPr lang="en-US" sz="700" kern="100" dirty="0" err="1"/>
                        <a:t>tensorflow</a:t>
                      </a:r>
                      <a:r>
                        <a:rPr lang="zh-CN" sz="700" kern="100" dirty="0"/>
                        <a:t>做手写数字识别</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106989">
                <a:tc>
                  <a:txBody>
                    <a:bodyPr/>
                    <a:lstStyle/>
                    <a:p>
                      <a:pPr algn="ctr">
                        <a:spcAft>
                          <a:spcPts val="0"/>
                        </a:spcAft>
                      </a:pPr>
                      <a:r>
                        <a:rPr lang="en-US" sz="600" kern="0"/>
                        <a:t>19</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卷积神经网络（</a:t>
                      </a:r>
                      <a:r>
                        <a:rPr lang="en-US" sz="700" kern="100" dirty="0"/>
                        <a:t>CNN)</a:t>
                      </a:r>
                      <a:r>
                        <a:rPr lang="zh-CN" sz="700" kern="100" dirty="0"/>
                        <a:t>模型原理</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108562">
                <a:tc>
                  <a:txBody>
                    <a:bodyPr/>
                    <a:lstStyle/>
                    <a:p>
                      <a:pPr algn="ctr">
                        <a:spcAft>
                          <a:spcPts val="0"/>
                        </a:spcAft>
                      </a:pPr>
                      <a:r>
                        <a:rPr lang="en-US" sz="600" kern="0"/>
                        <a:t>20</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最大熵原理</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21</a:t>
                      </a:r>
                      <a:endParaRPr lang="zh-CN" sz="700" kern="100">
                        <a:latin typeface="Arial"/>
                        <a:ea typeface="宋体"/>
                        <a:cs typeface="Times New Roman"/>
                      </a:endParaRPr>
                    </a:p>
                  </a:txBody>
                  <a:tcPr marL="0" marR="0" marT="0" marB="0" anchor="ctr"/>
                </a:tc>
                <a:tc rowSpan="18">
                  <a:txBody>
                    <a:bodyPr/>
                    <a:lstStyle/>
                    <a:p>
                      <a:pPr algn="ctr">
                        <a:spcAft>
                          <a:spcPts val="0"/>
                        </a:spcAft>
                      </a:pPr>
                      <a:r>
                        <a:rPr lang="zh-CN" sz="800" kern="0" dirty="0"/>
                        <a:t>自己动手做聊天机器人</a:t>
                      </a:r>
                      <a:endParaRPr lang="zh-CN" sz="800" kern="100" dirty="0"/>
                    </a:p>
                    <a:p>
                      <a:pPr algn="ctr">
                        <a:spcAft>
                          <a:spcPts val="0"/>
                        </a:spcAft>
                      </a:pPr>
                      <a:r>
                        <a:rPr lang="en-US" sz="800" kern="0" dirty="0"/>
                        <a:t>(</a:t>
                      </a:r>
                      <a:r>
                        <a:rPr lang="zh-CN" sz="800" kern="0" dirty="0"/>
                        <a:t>综合</a:t>
                      </a:r>
                      <a:r>
                        <a:rPr lang="en-US" sz="800" kern="0" dirty="0"/>
                        <a:t>)</a:t>
                      </a:r>
                      <a:endParaRPr lang="zh-CN" sz="800" kern="100" dirty="0">
                        <a:latin typeface="Arial"/>
                        <a:ea typeface="宋体"/>
                        <a:cs typeface="Times New Roman"/>
                      </a:endParaRPr>
                    </a:p>
                  </a:txBody>
                  <a:tcPr marL="0" marR="0" marT="0" marB="0" anchor="ctr"/>
                </a:tc>
                <a:tc>
                  <a:txBody>
                    <a:bodyPr/>
                    <a:lstStyle/>
                    <a:p>
                      <a:pPr algn="just">
                        <a:spcAft>
                          <a:spcPts val="0"/>
                        </a:spcAft>
                      </a:pPr>
                      <a:r>
                        <a:rPr lang="zh-CN" sz="700" kern="100" dirty="0"/>
                        <a:t>中文分词</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22</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en-US" sz="700" kern="100" dirty="0" err="1"/>
                        <a:t>tf-idf</a:t>
                      </a:r>
                      <a:r>
                        <a:rPr lang="zh-CN" sz="700" kern="100" dirty="0"/>
                        <a:t>模型</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126262">
                <a:tc>
                  <a:txBody>
                    <a:bodyPr/>
                    <a:lstStyle/>
                    <a:p>
                      <a:pPr algn="ctr">
                        <a:spcAft>
                          <a:spcPts val="0"/>
                        </a:spcAft>
                      </a:pPr>
                      <a:r>
                        <a:rPr lang="en-US" sz="600" kern="0"/>
                        <a:t>23</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信息检索原理与实践</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105809">
                <a:tc>
                  <a:txBody>
                    <a:bodyPr/>
                    <a:lstStyle/>
                    <a:p>
                      <a:pPr algn="ctr">
                        <a:spcAft>
                          <a:spcPts val="0"/>
                        </a:spcAft>
                      </a:pPr>
                      <a:r>
                        <a:rPr lang="en-US" sz="600" kern="0"/>
                        <a:t>24</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基于检索系统的聊天机器人</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146323">
                <a:tc>
                  <a:txBody>
                    <a:bodyPr/>
                    <a:lstStyle/>
                    <a:p>
                      <a:pPr algn="ctr">
                        <a:spcAft>
                          <a:spcPts val="0"/>
                        </a:spcAft>
                      </a:pPr>
                      <a:r>
                        <a:rPr lang="en-US" sz="600" kern="0"/>
                        <a:t>25</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词表达方式</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26</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词向量计算</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27</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短文本聚类</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28</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问句的意图识别</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r>
              <a:tr h="99122">
                <a:tc>
                  <a:txBody>
                    <a:bodyPr/>
                    <a:lstStyle/>
                    <a:p>
                      <a:pPr algn="ctr">
                        <a:spcAft>
                          <a:spcPts val="0"/>
                        </a:spcAft>
                      </a:pPr>
                      <a:r>
                        <a:rPr lang="en-US" sz="600" kern="0"/>
                        <a:t>29</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文本相似度计算</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dirty="0"/>
                        <a:t>30</a:t>
                      </a:r>
                      <a:endParaRPr lang="zh-CN" sz="700" kern="100" dirty="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语法分析与词法分析</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a:t>31</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dirty="0"/>
                        <a:t>自动问答系统的完整设计</a:t>
                      </a:r>
                      <a:endParaRPr lang="zh-CN" sz="700" kern="100" dirty="0">
                        <a:latin typeface="Arial"/>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a:t>32</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a:t>循环神经网络（</a:t>
                      </a:r>
                      <a:r>
                        <a:rPr lang="en-US" sz="700" kern="100"/>
                        <a:t>RNN</a:t>
                      </a:r>
                      <a:r>
                        <a:rPr lang="zh-CN" sz="700" kern="100"/>
                        <a:t>）模型原理</a:t>
                      </a:r>
                      <a:endParaRPr lang="zh-CN" sz="700" kern="100">
                        <a:latin typeface="Arial"/>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a:t>33</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en-US" sz="700" kern="100"/>
                        <a:t>LSTM</a:t>
                      </a:r>
                      <a:r>
                        <a:rPr lang="zh-CN" sz="700" kern="100"/>
                        <a:t>模型原理与实践</a:t>
                      </a:r>
                      <a:endParaRPr lang="zh-CN" sz="700" kern="100">
                        <a:latin typeface="Arial"/>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a:t>34</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en-US" sz="700" kern="100"/>
                        <a:t>seq2seq</a:t>
                      </a:r>
                      <a:r>
                        <a:rPr lang="zh-CN" sz="700" kern="100"/>
                        <a:t>模型原理与实践</a:t>
                      </a:r>
                      <a:endParaRPr lang="zh-CN" sz="700" kern="10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a:t>35</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a:t>基于</a:t>
                      </a:r>
                      <a:r>
                        <a:rPr lang="en-US" sz="700" kern="100"/>
                        <a:t>seq2seq</a:t>
                      </a:r>
                      <a:r>
                        <a:rPr lang="zh-CN" sz="700" kern="100"/>
                        <a:t>实现聊天机器人</a:t>
                      </a:r>
                      <a:endParaRPr lang="zh-CN" sz="700" kern="10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a:t>36</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a:t>聊天机器人系统搭建</a:t>
                      </a:r>
                      <a:endParaRPr lang="zh-CN" sz="700" kern="10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a:t>37</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a:t>自动抓取网页获取字幕语料</a:t>
                      </a:r>
                      <a:endParaRPr lang="zh-CN" sz="700" kern="100">
                        <a:latin typeface="Arial"/>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a:t>√</a:t>
                      </a:r>
                      <a:endParaRPr lang="zh-CN" sz="700" kern="10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r h="99122">
                <a:tc>
                  <a:txBody>
                    <a:bodyPr/>
                    <a:lstStyle/>
                    <a:p>
                      <a:pPr algn="ctr">
                        <a:spcAft>
                          <a:spcPts val="0"/>
                        </a:spcAft>
                      </a:pPr>
                      <a:r>
                        <a:rPr lang="en-US" sz="600" kern="0"/>
                        <a:t>38</a:t>
                      </a:r>
                      <a:endParaRPr lang="zh-CN" sz="700" kern="100">
                        <a:latin typeface="Arial"/>
                        <a:ea typeface="宋体"/>
                        <a:cs typeface="Times New Roman"/>
                      </a:endParaRPr>
                    </a:p>
                  </a:txBody>
                  <a:tcPr marL="0" marR="0" marT="0" marB="0" anchor="ctr"/>
                </a:tc>
                <a:tc vMerge="1">
                  <a:txBody>
                    <a:bodyPr/>
                    <a:lstStyle/>
                    <a:p>
                      <a:endParaRPr lang="zh-CN" altLang="en-US"/>
                    </a:p>
                  </a:txBody>
                  <a:tcPr/>
                </a:tc>
                <a:tc>
                  <a:txBody>
                    <a:bodyPr/>
                    <a:lstStyle/>
                    <a:p>
                      <a:pPr algn="just">
                        <a:spcAft>
                          <a:spcPts val="0"/>
                        </a:spcAft>
                      </a:pPr>
                      <a:r>
                        <a:rPr lang="zh-CN" sz="700" kern="100"/>
                        <a:t>抓取微信群聊天语料</a:t>
                      </a:r>
                      <a:endParaRPr lang="zh-CN" sz="700" kern="100">
                        <a:latin typeface="Arial"/>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c>
                  <a:txBody>
                    <a:bodyPr/>
                    <a:lstStyle/>
                    <a:p>
                      <a:pPr algn="ctr">
                        <a:spcAft>
                          <a:spcPts val="0"/>
                        </a:spcAft>
                      </a:pPr>
                      <a:r>
                        <a:rPr lang="zh-CN" sz="600" kern="0" dirty="0"/>
                        <a:t>√</a:t>
                      </a:r>
                      <a:endParaRPr lang="zh-CN" sz="700" kern="100" dirty="0">
                        <a:latin typeface="Calibri"/>
                        <a:ea typeface="宋体"/>
                        <a:cs typeface="Times New Roman"/>
                      </a:endParaRPr>
                    </a:p>
                  </a:txBody>
                  <a:tcPr marL="0" marR="0" marT="0" marB="0"/>
                </a:tc>
              </a:tr>
            </a:tbl>
          </a:graphicData>
        </a:graphic>
      </p:graphicFrame>
      <p:sp>
        <p:nvSpPr>
          <p:cNvPr id="37" name="文本框 12"/>
          <p:cNvSpPr>
            <a:spLocks noChangeArrowheads="1"/>
          </p:cNvSpPr>
          <p:nvPr/>
        </p:nvSpPr>
        <p:spPr bwMode="auto">
          <a:xfrm>
            <a:off x="1009795" y="2072081"/>
            <a:ext cx="1425390" cy="338554"/>
          </a:xfrm>
          <a:prstGeom prst="rect">
            <a:avLst/>
          </a:prstGeom>
          <a:noFill/>
          <a:ln w="9525">
            <a:noFill/>
            <a:miter lim="800000"/>
            <a:headEnd/>
            <a:tailEnd/>
          </a:ln>
        </p:spPr>
        <p:txBody>
          <a:bodyPr wrap="square">
            <a:spAutoFit/>
          </a:bodyPr>
          <a:lstStyle/>
          <a:p>
            <a:r>
              <a:rPr lang="zh-CN" altLang="en-US" sz="1600" b="1" dirty="0" smtClean="0">
                <a:solidFill>
                  <a:srgbClr val="262626"/>
                </a:solidFill>
                <a:latin typeface="微软雅黑" pitchFamily="34" charset="-122"/>
                <a:ea typeface="微软雅黑" pitchFamily="34" charset="-122"/>
                <a:sym typeface="方正姚体" pitchFamily="2" charset="-122"/>
              </a:rPr>
              <a:t>自然语言处理</a:t>
            </a:r>
            <a:endParaRPr lang="zh-CN" altLang="en-US" sz="1400" dirty="0">
              <a:solidFill>
                <a:srgbClr val="262626"/>
              </a:solidFill>
              <a:latin typeface="微软雅黑" pitchFamily="34" charset="-122"/>
              <a:ea typeface="微软雅黑" pitchFamily="34" charset="-122"/>
              <a:sym typeface="微软雅黑" pitchFamily="34" charset="-122"/>
            </a:endParaRPr>
          </a:p>
        </p:txBody>
      </p:sp>
      <p:sp>
        <p:nvSpPr>
          <p:cNvPr id="40" name="椭圆 19"/>
          <p:cNvSpPr>
            <a:spLocks noChangeArrowheads="1"/>
          </p:cNvSpPr>
          <p:nvPr/>
        </p:nvSpPr>
        <p:spPr bwMode="auto">
          <a:xfrm>
            <a:off x="274026" y="1901798"/>
            <a:ext cx="698500" cy="698500"/>
          </a:xfrm>
          <a:prstGeom prst="ellipse">
            <a:avLst/>
          </a:prstGeom>
          <a:gradFill rotWithShape="1">
            <a:gsLst>
              <a:gs pos="0">
                <a:srgbClr val="FCEF75"/>
              </a:gs>
              <a:gs pos="100000">
                <a:srgbClr val="D3A02D"/>
              </a:gs>
            </a:gsLst>
            <a:lin ang="3600000" scaled="1"/>
          </a:gradFill>
          <a:ln w="12700">
            <a:noFill/>
            <a:bevel/>
            <a:headEnd/>
            <a:tailEnd/>
          </a:ln>
        </p:spPr>
        <p:txBody>
          <a:bodyPr anchor="ctr"/>
          <a:lstStyle/>
          <a:p>
            <a:pPr algn="ctr"/>
            <a:endParaRPr lang="zh-CN" altLang="zh-CN">
              <a:solidFill>
                <a:srgbClr val="FFFFFF"/>
              </a:solidFill>
              <a:latin typeface="宋体" charset="-122"/>
              <a:sym typeface="宋体" charset="-122"/>
            </a:endParaRPr>
          </a:p>
        </p:txBody>
      </p:sp>
      <p:sp>
        <p:nvSpPr>
          <p:cNvPr id="41" name="椭圆 20"/>
          <p:cNvSpPr>
            <a:spLocks noChangeArrowheads="1"/>
          </p:cNvSpPr>
          <p:nvPr/>
        </p:nvSpPr>
        <p:spPr bwMode="auto">
          <a:xfrm>
            <a:off x="274026" y="3027336"/>
            <a:ext cx="698500" cy="698500"/>
          </a:xfrm>
          <a:prstGeom prst="ellipse">
            <a:avLst/>
          </a:prstGeom>
          <a:solidFill>
            <a:srgbClr val="000000"/>
          </a:solidFill>
          <a:ln w="12700">
            <a:noFill/>
            <a:bevel/>
            <a:headEnd/>
            <a:tailEnd/>
          </a:ln>
        </p:spPr>
        <p:txBody>
          <a:bodyPr anchor="ctr"/>
          <a:lstStyle/>
          <a:p>
            <a:pPr algn="ctr"/>
            <a:endParaRPr lang="zh-CN" altLang="zh-CN">
              <a:solidFill>
                <a:srgbClr val="FFFFFF"/>
              </a:solidFill>
              <a:latin typeface="宋体" charset="-122"/>
              <a:sym typeface="宋体" charset="-122"/>
            </a:endParaRPr>
          </a:p>
        </p:txBody>
      </p:sp>
      <p:grpSp>
        <p:nvGrpSpPr>
          <p:cNvPr id="43" name="组合 22"/>
          <p:cNvGrpSpPr>
            <a:grpSpLocks/>
          </p:cNvGrpSpPr>
          <p:nvPr/>
        </p:nvGrpSpPr>
        <p:grpSpPr bwMode="auto">
          <a:xfrm>
            <a:off x="451826" y="3170211"/>
            <a:ext cx="342900" cy="360362"/>
            <a:chOff x="0" y="0"/>
            <a:chExt cx="444697" cy="466185"/>
          </a:xfrm>
        </p:grpSpPr>
        <p:sp>
          <p:nvSpPr>
            <p:cNvPr id="44" name="Freeform 11"/>
            <p:cNvSpPr>
              <a:spLocks noChangeArrowheads="1"/>
            </p:cNvSpPr>
            <p:nvPr/>
          </p:nvSpPr>
          <p:spPr bwMode="auto">
            <a:xfrm>
              <a:off x="130793" y="245705"/>
              <a:ext cx="88753" cy="87818"/>
            </a:xfrm>
            <a:custGeom>
              <a:avLst/>
              <a:gdLst>
                <a:gd name="T0" fmla="*/ 53252 w 40"/>
                <a:gd name="T1" fmla="*/ 2195 h 40"/>
                <a:gd name="T2" fmla="*/ 44377 w 40"/>
                <a:gd name="T3" fmla="*/ 0 h 40"/>
                <a:gd name="T4" fmla="*/ 0 w 40"/>
                <a:gd name="T5" fmla="*/ 43909 h 40"/>
                <a:gd name="T6" fmla="*/ 44377 w 40"/>
                <a:gd name="T7" fmla="*/ 87818 h 40"/>
                <a:gd name="T8" fmla="*/ 88753 w 40"/>
                <a:gd name="T9" fmla="*/ 43909 h 40"/>
                <a:gd name="T10" fmla="*/ 86534 w 40"/>
                <a:gd name="T11" fmla="*/ 32932 h 40"/>
                <a:gd name="T12" fmla="*/ 33282 w 40"/>
                <a:gd name="T13" fmla="*/ 57082 h 40"/>
                <a:gd name="T14" fmla="*/ 53252 w 40"/>
                <a:gd name="T15" fmla="*/ 2195 h 40"/>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0"/>
                <a:gd name="T26" fmla="*/ 40 w 40"/>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solidFill>
              <a:srgbClr val="FFFFFF"/>
            </a:solidFill>
            <a:ln w="9525" cmpd="sng">
              <a:noFill/>
              <a:bevel/>
              <a:headEnd/>
              <a:tailEnd/>
            </a:ln>
          </p:spPr>
          <p:txBody>
            <a:bodyPr/>
            <a:lstStyle/>
            <a:p>
              <a:endParaRPr lang="zh-CN" altLang="en-US"/>
            </a:p>
          </p:txBody>
        </p:sp>
        <p:sp>
          <p:nvSpPr>
            <p:cNvPr id="45" name="Freeform 12"/>
            <p:cNvSpPr>
              <a:spLocks noChangeArrowheads="1"/>
            </p:cNvSpPr>
            <p:nvPr/>
          </p:nvSpPr>
          <p:spPr bwMode="auto">
            <a:xfrm>
              <a:off x="0" y="114912"/>
              <a:ext cx="351273" cy="351273"/>
            </a:xfrm>
            <a:custGeom>
              <a:avLst/>
              <a:gdLst>
                <a:gd name="T0" fmla="*/ 289414 w 159"/>
                <a:gd name="T1" fmla="*/ 90580 h 159"/>
                <a:gd name="T2" fmla="*/ 318134 w 159"/>
                <a:gd name="T3" fmla="*/ 174532 h 159"/>
                <a:gd name="T4" fmla="*/ 174532 w 159"/>
                <a:gd name="T5" fmla="*/ 318134 h 159"/>
                <a:gd name="T6" fmla="*/ 33139 w 159"/>
                <a:gd name="T7" fmla="*/ 174532 h 159"/>
                <a:gd name="T8" fmla="*/ 174532 w 159"/>
                <a:gd name="T9" fmla="*/ 33139 h 159"/>
                <a:gd name="T10" fmla="*/ 247438 w 159"/>
                <a:gd name="T11" fmla="*/ 53022 h 159"/>
                <a:gd name="T12" fmla="*/ 269530 w 159"/>
                <a:gd name="T13" fmla="*/ 28720 h 159"/>
                <a:gd name="T14" fmla="*/ 174532 w 159"/>
                <a:gd name="T15" fmla="*/ 0 h 159"/>
                <a:gd name="T16" fmla="*/ 0 w 159"/>
                <a:gd name="T17" fmla="*/ 174532 h 159"/>
                <a:gd name="T18" fmla="*/ 174532 w 159"/>
                <a:gd name="T19" fmla="*/ 351273 h 159"/>
                <a:gd name="T20" fmla="*/ 351273 w 159"/>
                <a:gd name="T21" fmla="*/ 174532 h 159"/>
                <a:gd name="T22" fmla="*/ 311506 w 159"/>
                <a:gd name="T23" fmla="*/ 66278 h 159"/>
                <a:gd name="T24" fmla="*/ 289414 w 159"/>
                <a:gd name="T25" fmla="*/ 90580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9"/>
                <a:gd name="T40" fmla="*/ 0 h 159"/>
                <a:gd name="T41" fmla="*/ 159 w 159"/>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solidFill>
              <a:srgbClr val="FFFFFF"/>
            </a:solidFill>
            <a:ln w="9525" cmpd="sng">
              <a:noFill/>
              <a:bevel/>
              <a:headEnd/>
              <a:tailEnd/>
            </a:ln>
          </p:spPr>
          <p:txBody>
            <a:bodyPr/>
            <a:lstStyle/>
            <a:p>
              <a:endParaRPr lang="zh-CN" altLang="en-US"/>
            </a:p>
          </p:txBody>
        </p:sp>
        <p:sp>
          <p:nvSpPr>
            <p:cNvPr id="46" name="Freeform 13"/>
            <p:cNvSpPr>
              <a:spLocks noChangeArrowheads="1"/>
            </p:cNvSpPr>
            <p:nvPr/>
          </p:nvSpPr>
          <p:spPr bwMode="auto">
            <a:xfrm>
              <a:off x="174702" y="221415"/>
              <a:ext cx="66331" cy="68199"/>
            </a:xfrm>
            <a:custGeom>
              <a:avLst/>
              <a:gdLst>
                <a:gd name="T0" fmla="*/ 66331 w 71"/>
                <a:gd name="T1" fmla="*/ 28027 h 73"/>
                <a:gd name="T2" fmla="*/ 35501 w 71"/>
                <a:gd name="T3" fmla="*/ 0 h 73"/>
                <a:gd name="T4" fmla="*/ 17751 w 71"/>
                <a:gd name="T5" fmla="*/ 17750 h 73"/>
                <a:gd name="T6" fmla="*/ 0 w 71"/>
                <a:gd name="T7" fmla="*/ 68199 h 73"/>
                <a:gd name="T8" fmla="*/ 51383 w 71"/>
                <a:gd name="T9" fmla="*/ 45777 h 73"/>
                <a:gd name="T10" fmla="*/ 66331 w 71"/>
                <a:gd name="T11" fmla="*/ 28027 h 73"/>
                <a:gd name="T12" fmla="*/ 0 60000 65536"/>
                <a:gd name="T13" fmla="*/ 0 60000 65536"/>
                <a:gd name="T14" fmla="*/ 0 60000 65536"/>
                <a:gd name="T15" fmla="*/ 0 60000 65536"/>
                <a:gd name="T16" fmla="*/ 0 60000 65536"/>
                <a:gd name="T17" fmla="*/ 0 60000 65536"/>
                <a:gd name="T18" fmla="*/ 0 w 71"/>
                <a:gd name="T19" fmla="*/ 0 h 73"/>
                <a:gd name="T20" fmla="*/ 71 w 7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71" h="73">
                  <a:moveTo>
                    <a:pt x="71" y="30"/>
                  </a:moveTo>
                  <a:lnTo>
                    <a:pt x="38" y="0"/>
                  </a:lnTo>
                  <a:lnTo>
                    <a:pt x="19" y="19"/>
                  </a:lnTo>
                  <a:lnTo>
                    <a:pt x="0" y="73"/>
                  </a:lnTo>
                  <a:lnTo>
                    <a:pt x="55" y="49"/>
                  </a:lnTo>
                  <a:lnTo>
                    <a:pt x="71" y="30"/>
                  </a:lnTo>
                  <a:close/>
                </a:path>
              </a:pathLst>
            </a:custGeom>
            <a:solidFill>
              <a:srgbClr val="FFFFFF"/>
            </a:solidFill>
            <a:ln w="9525" cmpd="sng">
              <a:noFill/>
              <a:bevel/>
              <a:headEnd/>
              <a:tailEnd/>
            </a:ln>
          </p:spPr>
          <p:txBody>
            <a:bodyPr/>
            <a:lstStyle/>
            <a:p>
              <a:endParaRPr lang="zh-CN" altLang="en-US"/>
            </a:p>
          </p:txBody>
        </p:sp>
        <p:sp>
          <p:nvSpPr>
            <p:cNvPr id="47" name="Freeform 14"/>
            <p:cNvSpPr>
              <a:spLocks noChangeArrowheads="1"/>
            </p:cNvSpPr>
            <p:nvPr/>
          </p:nvSpPr>
          <p:spPr bwMode="auto">
            <a:xfrm>
              <a:off x="216743" y="88753"/>
              <a:ext cx="143873" cy="152281"/>
            </a:xfrm>
            <a:custGeom>
              <a:avLst/>
              <a:gdLst>
                <a:gd name="T0" fmla="*/ 113043 w 154"/>
                <a:gd name="T1" fmla="*/ 0 h 163"/>
                <a:gd name="T2" fmla="*/ 0 w 154"/>
                <a:gd name="T3" fmla="*/ 123320 h 163"/>
                <a:gd name="T4" fmla="*/ 30830 w 154"/>
                <a:gd name="T5" fmla="*/ 152281 h 163"/>
                <a:gd name="T6" fmla="*/ 143873 w 154"/>
                <a:gd name="T7" fmla="*/ 28961 h 163"/>
                <a:gd name="T8" fmla="*/ 113043 w 154"/>
                <a:gd name="T9" fmla="*/ 32698 h 163"/>
                <a:gd name="T10" fmla="*/ 113043 w 154"/>
                <a:gd name="T11" fmla="*/ 0 h 163"/>
                <a:gd name="T12" fmla="*/ 0 60000 65536"/>
                <a:gd name="T13" fmla="*/ 0 60000 65536"/>
                <a:gd name="T14" fmla="*/ 0 60000 65536"/>
                <a:gd name="T15" fmla="*/ 0 60000 65536"/>
                <a:gd name="T16" fmla="*/ 0 60000 65536"/>
                <a:gd name="T17" fmla="*/ 0 60000 65536"/>
                <a:gd name="T18" fmla="*/ 0 w 154"/>
                <a:gd name="T19" fmla="*/ 0 h 163"/>
                <a:gd name="T20" fmla="*/ 154 w 154"/>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54" h="163">
                  <a:moveTo>
                    <a:pt x="121" y="0"/>
                  </a:moveTo>
                  <a:lnTo>
                    <a:pt x="0" y="132"/>
                  </a:lnTo>
                  <a:lnTo>
                    <a:pt x="33" y="163"/>
                  </a:lnTo>
                  <a:lnTo>
                    <a:pt x="154" y="31"/>
                  </a:lnTo>
                  <a:lnTo>
                    <a:pt x="121" y="35"/>
                  </a:lnTo>
                  <a:lnTo>
                    <a:pt x="121" y="0"/>
                  </a:lnTo>
                  <a:close/>
                </a:path>
              </a:pathLst>
            </a:custGeom>
            <a:solidFill>
              <a:srgbClr val="FFFFFF"/>
            </a:solidFill>
            <a:ln w="9525" cmpd="sng">
              <a:noFill/>
              <a:bevel/>
              <a:headEnd/>
              <a:tailEnd/>
            </a:ln>
          </p:spPr>
          <p:txBody>
            <a:bodyPr/>
            <a:lstStyle/>
            <a:p>
              <a:endParaRPr lang="zh-CN" altLang="en-US"/>
            </a:p>
          </p:txBody>
        </p:sp>
        <p:sp>
          <p:nvSpPr>
            <p:cNvPr id="48" name="Freeform 15"/>
            <p:cNvSpPr>
              <a:spLocks noChangeArrowheads="1"/>
            </p:cNvSpPr>
            <p:nvPr/>
          </p:nvSpPr>
          <p:spPr bwMode="auto">
            <a:xfrm>
              <a:off x="336325" y="55120"/>
              <a:ext cx="56988" cy="59791"/>
            </a:xfrm>
            <a:custGeom>
              <a:avLst/>
              <a:gdLst>
                <a:gd name="T0" fmla="*/ 13079 w 61"/>
                <a:gd name="T1" fmla="*/ 44843 h 64"/>
                <a:gd name="T2" fmla="*/ 13079 w 61"/>
                <a:gd name="T3" fmla="*/ 11211 h 64"/>
                <a:gd name="T4" fmla="*/ 0 w 61"/>
                <a:gd name="T5" fmla="*/ 0 h 64"/>
                <a:gd name="T6" fmla="*/ 0 w 61"/>
                <a:gd name="T7" fmla="*/ 0 h 64"/>
                <a:gd name="T8" fmla="*/ 0 w 61"/>
                <a:gd name="T9" fmla="*/ 59791 h 64"/>
                <a:gd name="T10" fmla="*/ 56988 w 61"/>
                <a:gd name="T11" fmla="*/ 51383 h 64"/>
                <a:gd name="T12" fmla="*/ 56988 w 61"/>
                <a:gd name="T13" fmla="*/ 51383 h 64"/>
                <a:gd name="T14" fmla="*/ 46711 w 61"/>
                <a:gd name="T15" fmla="*/ 40172 h 64"/>
                <a:gd name="T16" fmla="*/ 13079 w 61"/>
                <a:gd name="T17" fmla="*/ 44843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64"/>
                <a:gd name="T29" fmla="*/ 61 w 61"/>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64">
                  <a:moveTo>
                    <a:pt x="14" y="48"/>
                  </a:moveTo>
                  <a:lnTo>
                    <a:pt x="14" y="12"/>
                  </a:lnTo>
                  <a:lnTo>
                    <a:pt x="0" y="0"/>
                  </a:lnTo>
                  <a:lnTo>
                    <a:pt x="0" y="64"/>
                  </a:lnTo>
                  <a:lnTo>
                    <a:pt x="61" y="55"/>
                  </a:lnTo>
                  <a:lnTo>
                    <a:pt x="50" y="43"/>
                  </a:lnTo>
                  <a:lnTo>
                    <a:pt x="14" y="48"/>
                  </a:lnTo>
                  <a:close/>
                </a:path>
              </a:pathLst>
            </a:custGeom>
            <a:solidFill>
              <a:srgbClr val="FFFFFF"/>
            </a:solidFill>
            <a:ln w="9525" cmpd="sng">
              <a:noFill/>
              <a:bevel/>
              <a:headEnd/>
              <a:tailEnd/>
            </a:ln>
          </p:spPr>
          <p:txBody>
            <a:bodyPr/>
            <a:lstStyle/>
            <a:p>
              <a:endParaRPr lang="zh-CN" altLang="en-US"/>
            </a:p>
          </p:txBody>
        </p:sp>
        <p:sp>
          <p:nvSpPr>
            <p:cNvPr id="49" name="Freeform 16"/>
            <p:cNvSpPr>
              <a:spLocks noChangeArrowheads="1"/>
            </p:cNvSpPr>
            <p:nvPr/>
          </p:nvSpPr>
          <p:spPr bwMode="auto">
            <a:xfrm>
              <a:off x="360615" y="27093"/>
              <a:ext cx="59791" cy="61660"/>
            </a:xfrm>
            <a:custGeom>
              <a:avLst/>
              <a:gdLst>
                <a:gd name="T0" fmla="*/ 13079 w 64"/>
                <a:gd name="T1" fmla="*/ 45778 h 66"/>
                <a:gd name="T2" fmla="*/ 13079 w 64"/>
                <a:gd name="T3" fmla="*/ 10277 h 66"/>
                <a:gd name="T4" fmla="*/ 1868 w 64"/>
                <a:gd name="T5" fmla="*/ 0 h 66"/>
                <a:gd name="T6" fmla="*/ 1868 w 64"/>
                <a:gd name="T7" fmla="*/ 0 h 66"/>
                <a:gd name="T8" fmla="*/ 0 w 64"/>
                <a:gd name="T9" fmla="*/ 61660 h 66"/>
                <a:gd name="T10" fmla="*/ 59791 w 64"/>
                <a:gd name="T11" fmla="*/ 52318 h 66"/>
                <a:gd name="T12" fmla="*/ 59791 w 64"/>
                <a:gd name="T13" fmla="*/ 52318 h 66"/>
                <a:gd name="T14" fmla="*/ 46712 w 64"/>
                <a:gd name="T15" fmla="*/ 41107 h 66"/>
                <a:gd name="T16" fmla="*/ 13079 w 64"/>
                <a:gd name="T17" fmla="*/ 45778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66"/>
                <a:gd name="T29" fmla="*/ 64 w 64"/>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66">
                  <a:moveTo>
                    <a:pt x="14" y="49"/>
                  </a:moveTo>
                  <a:lnTo>
                    <a:pt x="14" y="11"/>
                  </a:lnTo>
                  <a:lnTo>
                    <a:pt x="2" y="0"/>
                  </a:lnTo>
                  <a:lnTo>
                    <a:pt x="0" y="66"/>
                  </a:lnTo>
                  <a:lnTo>
                    <a:pt x="64" y="56"/>
                  </a:lnTo>
                  <a:lnTo>
                    <a:pt x="50" y="44"/>
                  </a:lnTo>
                  <a:lnTo>
                    <a:pt x="14" y="49"/>
                  </a:lnTo>
                  <a:close/>
                </a:path>
              </a:pathLst>
            </a:custGeom>
            <a:solidFill>
              <a:srgbClr val="FFFFFF"/>
            </a:solidFill>
            <a:ln w="9525" cmpd="sng">
              <a:noFill/>
              <a:bevel/>
              <a:headEnd/>
              <a:tailEnd/>
            </a:ln>
          </p:spPr>
          <p:txBody>
            <a:bodyPr/>
            <a:lstStyle/>
            <a:p>
              <a:endParaRPr lang="zh-CN" altLang="en-US"/>
            </a:p>
          </p:txBody>
        </p:sp>
        <p:sp>
          <p:nvSpPr>
            <p:cNvPr id="50" name="Freeform 17"/>
            <p:cNvSpPr>
              <a:spLocks noChangeArrowheads="1"/>
            </p:cNvSpPr>
            <p:nvPr/>
          </p:nvSpPr>
          <p:spPr bwMode="auto">
            <a:xfrm>
              <a:off x="64462" y="181242"/>
              <a:ext cx="220480" cy="218612"/>
            </a:xfrm>
            <a:custGeom>
              <a:avLst/>
              <a:gdLst>
                <a:gd name="T0" fmla="*/ 110240 w 100"/>
                <a:gd name="T1" fmla="*/ 0 h 99"/>
                <a:gd name="T2" fmla="*/ 0 w 100"/>
                <a:gd name="T3" fmla="*/ 108202 h 99"/>
                <a:gd name="T4" fmla="*/ 110240 w 100"/>
                <a:gd name="T5" fmla="*/ 218612 h 99"/>
                <a:gd name="T6" fmla="*/ 220480 w 100"/>
                <a:gd name="T7" fmla="*/ 108202 h 99"/>
                <a:gd name="T8" fmla="*/ 202842 w 100"/>
                <a:gd name="T9" fmla="*/ 48580 h 99"/>
                <a:gd name="T10" fmla="*/ 182998 w 100"/>
                <a:gd name="T11" fmla="*/ 70662 h 99"/>
                <a:gd name="T12" fmla="*/ 178589 w 100"/>
                <a:gd name="T13" fmla="*/ 75079 h 99"/>
                <a:gd name="T14" fmla="*/ 187408 w 100"/>
                <a:gd name="T15" fmla="*/ 108202 h 99"/>
                <a:gd name="T16" fmla="*/ 110240 w 100"/>
                <a:gd name="T17" fmla="*/ 185489 h 99"/>
                <a:gd name="T18" fmla="*/ 33072 w 100"/>
                <a:gd name="T19" fmla="*/ 108202 h 99"/>
                <a:gd name="T20" fmla="*/ 110240 w 100"/>
                <a:gd name="T21" fmla="*/ 33123 h 99"/>
                <a:gd name="T22" fmla="*/ 136698 w 100"/>
                <a:gd name="T23" fmla="*/ 37539 h 99"/>
                <a:gd name="T24" fmla="*/ 141107 w 100"/>
                <a:gd name="T25" fmla="*/ 30915 h 99"/>
                <a:gd name="T26" fmla="*/ 160950 w 100"/>
                <a:gd name="T27" fmla="*/ 11041 h 99"/>
                <a:gd name="T28" fmla="*/ 110240 w 100"/>
                <a:gd name="T29" fmla="*/ 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99"/>
                <a:gd name="T47" fmla="*/ 100 w 100"/>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solidFill>
              <a:srgbClr val="FFFFFF"/>
            </a:solidFill>
            <a:ln w="9525" cmpd="sng">
              <a:noFill/>
              <a:bevel/>
              <a:headEnd/>
              <a:tailEnd/>
            </a:ln>
          </p:spPr>
          <p:txBody>
            <a:bodyPr/>
            <a:lstStyle/>
            <a:p>
              <a:endParaRPr lang="zh-CN" altLang="en-US"/>
            </a:p>
          </p:txBody>
        </p:sp>
        <p:sp>
          <p:nvSpPr>
            <p:cNvPr id="51" name="Freeform 18"/>
            <p:cNvSpPr>
              <a:spLocks noChangeArrowheads="1"/>
            </p:cNvSpPr>
            <p:nvPr/>
          </p:nvSpPr>
          <p:spPr bwMode="auto">
            <a:xfrm>
              <a:off x="386774" y="0"/>
              <a:ext cx="57923" cy="59791"/>
            </a:xfrm>
            <a:custGeom>
              <a:avLst/>
              <a:gdLst>
                <a:gd name="T0" fmla="*/ 46712 w 62"/>
                <a:gd name="T1" fmla="*/ 40172 h 64"/>
                <a:gd name="T2" fmla="*/ 14014 w 62"/>
                <a:gd name="T3" fmla="*/ 43909 h 64"/>
                <a:gd name="T4" fmla="*/ 14014 w 62"/>
                <a:gd name="T5" fmla="*/ 11211 h 64"/>
                <a:gd name="T6" fmla="*/ 0 w 62"/>
                <a:gd name="T7" fmla="*/ 0 h 64"/>
                <a:gd name="T8" fmla="*/ 0 w 62"/>
                <a:gd name="T9" fmla="*/ 0 h 64"/>
                <a:gd name="T10" fmla="*/ 0 w 62"/>
                <a:gd name="T11" fmla="*/ 59791 h 64"/>
                <a:gd name="T12" fmla="*/ 57923 w 62"/>
                <a:gd name="T13" fmla="*/ 51383 h 64"/>
                <a:gd name="T14" fmla="*/ 57923 w 62"/>
                <a:gd name="T15" fmla="*/ 51383 h 64"/>
                <a:gd name="T16" fmla="*/ 46712 w 62"/>
                <a:gd name="T17" fmla="*/ 40172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4"/>
                <a:gd name="T29" fmla="*/ 62 w 62"/>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4">
                  <a:moveTo>
                    <a:pt x="50" y="43"/>
                  </a:moveTo>
                  <a:lnTo>
                    <a:pt x="15" y="47"/>
                  </a:lnTo>
                  <a:lnTo>
                    <a:pt x="15" y="12"/>
                  </a:lnTo>
                  <a:lnTo>
                    <a:pt x="0" y="0"/>
                  </a:lnTo>
                  <a:lnTo>
                    <a:pt x="0" y="64"/>
                  </a:lnTo>
                  <a:lnTo>
                    <a:pt x="62" y="55"/>
                  </a:lnTo>
                  <a:lnTo>
                    <a:pt x="50" y="43"/>
                  </a:lnTo>
                  <a:close/>
                </a:path>
              </a:pathLst>
            </a:custGeom>
            <a:solidFill>
              <a:srgbClr val="FFFFFF"/>
            </a:solidFill>
            <a:ln w="9525" cmpd="sng">
              <a:noFill/>
              <a:bevel/>
              <a:headEnd/>
              <a:tailEnd/>
            </a:ln>
          </p:spPr>
          <p:txBody>
            <a:bodyPr/>
            <a:lstStyle/>
            <a:p>
              <a:endParaRPr lang="zh-CN" altLang="en-US"/>
            </a:p>
          </p:txBody>
        </p:sp>
      </p:grpSp>
      <p:grpSp>
        <p:nvGrpSpPr>
          <p:cNvPr id="52" name="组合 32"/>
          <p:cNvGrpSpPr>
            <a:grpSpLocks/>
          </p:cNvGrpSpPr>
          <p:nvPr/>
        </p:nvGrpSpPr>
        <p:grpSpPr bwMode="auto">
          <a:xfrm>
            <a:off x="478813" y="2114523"/>
            <a:ext cx="260350" cy="255588"/>
            <a:chOff x="0" y="0"/>
            <a:chExt cx="453105" cy="448433"/>
          </a:xfrm>
        </p:grpSpPr>
        <p:sp>
          <p:nvSpPr>
            <p:cNvPr id="53" name="Freeform 136"/>
            <p:cNvSpPr>
              <a:spLocks noChangeArrowheads="1"/>
            </p:cNvSpPr>
            <p:nvPr/>
          </p:nvSpPr>
          <p:spPr bwMode="auto">
            <a:xfrm>
              <a:off x="0" y="251309"/>
              <a:ext cx="453105" cy="197124"/>
            </a:xfrm>
            <a:custGeom>
              <a:avLst/>
              <a:gdLst>
                <a:gd name="T0" fmla="*/ 227658 w 205"/>
                <a:gd name="T1" fmla="*/ 42083 h 89"/>
                <a:gd name="T2" fmla="*/ 103883 w 205"/>
                <a:gd name="T3" fmla="*/ 0 h 89"/>
                <a:gd name="T4" fmla="*/ 0 w 205"/>
                <a:gd name="T5" fmla="*/ 0 h 89"/>
                <a:gd name="T6" fmla="*/ 0 w 205"/>
                <a:gd name="T7" fmla="*/ 148397 h 89"/>
                <a:gd name="T8" fmla="*/ 48626 w 205"/>
                <a:gd name="T9" fmla="*/ 197124 h 89"/>
                <a:gd name="T10" fmla="*/ 404479 w 205"/>
                <a:gd name="T11" fmla="*/ 197124 h 89"/>
                <a:gd name="T12" fmla="*/ 453105 w 205"/>
                <a:gd name="T13" fmla="*/ 148397 h 89"/>
                <a:gd name="T14" fmla="*/ 453105 w 205"/>
                <a:gd name="T15" fmla="*/ 0 h 89"/>
                <a:gd name="T16" fmla="*/ 349222 w 205"/>
                <a:gd name="T17" fmla="*/ 0 h 89"/>
                <a:gd name="T18" fmla="*/ 227658 w 205"/>
                <a:gd name="T19" fmla="*/ 42083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89"/>
                <a:gd name="T32" fmla="*/ 205 w 20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solidFill>
              <a:srgbClr val="000000"/>
            </a:solidFill>
            <a:ln w="9525" cmpd="sng">
              <a:noFill/>
              <a:bevel/>
              <a:headEnd/>
              <a:tailEnd/>
            </a:ln>
          </p:spPr>
          <p:txBody>
            <a:bodyPr/>
            <a:lstStyle/>
            <a:p>
              <a:endParaRPr lang="zh-CN" altLang="en-US"/>
            </a:p>
          </p:txBody>
        </p:sp>
        <p:sp>
          <p:nvSpPr>
            <p:cNvPr id="54" name="Freeform 137"/>
            <p:cNvSpPr>
              <a:spLocks noEditPoints="1" noChangeArrowheads="1"/>
            </p:cNvSpPr>
            <p:nvPr/>
          </p:nvSpPr>
          <p:spPr bwMode="auto">
            <a:xfrm>
              <a:off x="0" y="0"/>
              <a:ext cx="453105" cy="260652"/>
            </a:xfrm>
            <a:custGeom>
              <a:avLst/>
              <a:gdLst>
                <a:gd name="T0" fmla="*/ 404479 w 205"/>
                <a:gd name="T1" fmla="*/ 92774 h 118"/>
                <a:gd name="T2" fmla="*/ 397848 w 205"/>
                <a:gd name="T3" fmla="*/ 92774 h 118"/>
                <a:gd name="T4" fmla="*/ 340381 w 205"/>
                <a:gd name="T5" fmla="*/ 92774 h 118"/>
                <a:gd name="T6" fmla="*/ 340381 w 205"/>
                <a:gd name="T7" fmla="*/ 48596 h 118"/>
                <a:gd name="T8" fmla="*/ 291755 w 205"/>
                <a:gd name="T9" fmla="*/ 0 h 118"/>
                <a:gd name="T10" fmla="*/ 161350 w 205"/>
                <a:gd name="T11" fmla="*/ 0 h 118"/>
                <a:gd name="T12" fmla="*/ 112724 w 205"/>
                <a:gd name="T13" fmla="*/ 48596 h 118"/>
                <a:gd name="T14" fmla="*/ 112724 w 205"/>
                <a:gd name="T15" fmla="*/ 92774 h 118"/>
                <a:gd name="T16" fmla="*/ 55257 w 205"/>
                <a:gd name="T17" fmla="*/ 92774 h 118"/>
                <a:gd name="T18" fmla="*/ 48626 w 205"/>
                <a:gd name="T19" fmla="*/ 92774 h 118"/>
                <a:gd name="T20" fmla="*/ 0 w 205"/>
                <a:gd name="T21" fmla="*/ 141371 h 118"/>
                <a:gd name="T22" fmla="*/ 0 w 205"/>
                <a:gd name="T23" fmla="*/ 223100 h 118"/>
                <a:gd name="T24" fmla="*/ 119354 w 205"/>
                <a:gd name="T25" fmla="*/ 223100 h 118"/>
                <a:gd name="T26" fmla="*/ 227658 w 205"/>
                <a:gd name="T27" fmla="*/ 260652 h 118"/>
                <a:gd name="T28" fmla="*/ 333751 w 205"/>
                <a:gd name="T29" fmla="*/ 223100 h 118"/>
                <a:gd name="T30" fmla="*/ 453105 w 205"/>
                <a:gd name="T31" fmla="*/ 223100 h 118"/>
                <a:gd name="T32" fmla="*/ 453105 w 205"/>
                <a:gd name="T33" fmla="*/ 141371 h 118"/>
                <a:gd name="T34" fmla="*/ 404479 w 205"/>
                <a:gd name="T35" fmla="*/ 92774 h 118"/>
                <a:gd name="T36" fmla="*/ 148088 w 205"/>
                <a:gd name="T37" fmla="*/ 57432 h 118"/>
                <a:gd name="T38" fmla="*/ 148088 w 205"/>
                <a:gd name="T39" fmla="*/ 48596 h 118"/>
                <a:gd name="T40" fmla="*/ 161350 w 205"/>
                <a:gd name="T41" fmla="*/ 37552 h 118"/>
                <a:gd name="T42" fmla="*/ 291755 w 205"/>
                <a:gd name="T43" fmla="*/ 37552 h 118"/>
                <a:gd name="T44" fmla="*/ 305017 w 205"/>
                <a:gd name="T45" fmla="*/ 48596 h 118"/>
                <a:gd name="T46" fmla="*/ 305017 w 205"/>
                <a:gd name="T47" fmla="*/ 57432 h 118"/>
                <a:gd name="T48" fmla="*/ 305017 w 205"/>
                <a:gd name="T49" fmla="*/ 92774 h 118"/>
                <a:gd name="T50" fmla="*/ 148088 w 205"/>
                <a:gd name="T51" fmla="*/ 92774 h 118"/>
                <a:gd name="T52" fmla="*/ 148088 w 205"/>
                <a:gd name="T53" fmla="*/ 57432 h 118"/>
                <a:gd name="T54" fmla="*/ 223237 w 205"/>
                <a:gd name="T55" fmla="*/ 223100 h 118"/>
                <a:gd name="T56" fmla="*/ 187873 w 205"/>
                <a:gd name="T57" fmla="*/ 189967 h 118"/>
                <a:gd name="T58" fmla="*/ 223237 w 205"/>
                <a:gd name="T59" fmla="*/ 154624 h 118"/>
                <a:gd name="T60" fmla="*/ 258601 w 205"/>
                <a:gd name="T61" fmla="*/ 189967 h 118"/>
                <a:gd name="T62" fmla="*/ 223237 w 205"/>
                <a:gd name="T63" fmla="*/ 223100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18"/>
                <a:gd name="T98" fmla="*/ 205 w 205"/>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solidFill>
              <a:srgbClr val="000000"/>
            </a:solidFill>
            <a:ln w="9525" cmpd="sng">
              <a:noFill/>
              <a:bevel/>
              <a:headEnd/>
              <a:tailEnd/>
            </a:ln>
          </p:spPr>
          <p:txBody>
            <a:bodyPr/>
            <a:lstStyle/>
            <a:p>
              <a:endParaRPr lang="zh-CN" altLang="en-US"/>
            </a:p>
          </p:txBody>
        </p:sp>
      </p:grpSp>
      <p:sp>
        <p:nvSpPr>
          <p:cNvPr id="58" name="椭圆 38"/>
          <p:cNvSpPr>
            <a:spLocks noChangeArrowheads="1"/>
          </p:cNvSpPr>
          <p:nvPr/>
        </p:nvSpPr>
        <p:spPr bwMode="auto">
          <a:xfrm>
            <a:off x="2839934" y="1904973"/>
            <a:ext cx="698500" cy="698500"/>
          </a:xfrm>
          <a:prstGeom prst="ellipse">
            <a:avLst/>
          </a:prstGeom>
          <a:gradFill rotWithShape="1">
            <a:gsLst>
              <a:gs pos="0">
                <a:srgbClr val="FCEF75"/>
              </a:gs>
              <a:gs pos="100000">
                <a:srgbClr val="D3A02D"/>
              </a:gs>
            </a:gsLst>
            <a:lin ang="3600000" scaled="1"/>
          </a:gradFill>
          <a:ln w="12700">
            <a:noFill/>
            <a:bevel/>
            <a:headEnd/>
            <a:tailEnd/>
          </a:ln>
        </p:spPr>
        <p:txBody>
          <a:bodyPr anchor="ctr"/>
          <a:lstStyle/>
          <a:p>
            <a:pPr algn="ctr"/>
            <a:endParaRPr lang="zh-CN" altLang="zh-CN">
              <a:solidFill>
                <a:srgbClr val="FFFFFF"/>
              </a:solidFill>
              <a:latin typeface="宋体" charset="-122"/>
              <a:sym typeface="宋体" charset="-122"/>
            </a:endParaRPr>
          </a:p>
        </p:txBody>
      </p:sp>
      <p:sp>
        <p:nvSpPr>
          <p:cNvPr id="59" name="椭圆 39"/>
          <p:cNvSpPr>
            <a:spLocks noChangeArrowheads="1"/>
          </p:cNvSpPr>
          <p:nvPr/>
        </p:nvSpPr>
        <p:spPr bwMode="auto">
          <a:xfrm>
            <a:off x="2839934" y="3030511"/>
            <a:ext cx="698500" cy="698500"/>
          </a:xfrm>
          <a:prstGeom prst="ellipse">
            <a:avLst/>
          </a:prstGeom>
          <a:solidFill>
            <a:srgbClr val="000000"/>
          </a:solidFill>
          <a:ln w="12700">
            <a:noFill/>
            <a:bevel/>
            <a:headEnd/>
            <a:tailEnd/>
          </a:ln>
        </p:spPr>
        <p:txBody>
          <a:bodyPr anchor="ctr"/>
          <a:lstStyle/>
          <a:p>
            <a:pPr algn="ctr"/>
            <a:endParaRPr lang="zh-CN" altLang="zh-CN">
              <a:solidFill>
                <a:srgbClr val="FFFFFF"/>
              </a:solidFill>
              <a:latin typeface="宋体" charset="-122"/>
              <a:sym typeface="宋体" charset="-122"/>
            </a:endParaRPr>
          </a:p>
        </p:txBody>
      </p:sp>
      <p:grpSp>
        <p:nvGrpSpPr>
          <p:cNvPr id="61" name="组合 41"/>
          <p:cNvGrpSpPr>
            <a:grpSpLocks/>
          </p:cNvGrpSpPr>
          <p:nvPr/>
        </p:nvGrpSpPr>
        <p:grpSpPr bwMode="auto">
          <a:xfrm>
            <a:off x="3071709" y="3222598"/>
            <a:ext cx="271463" cy="304800"/>
            <a:chOff x="0" y="0"/>
            <a:chExt cx="402656" cy="450303"/>
          </a:xfrm>
        </p:grpSpPr>
        <p:sp>
          <p:nvSpPr>
            <p:cNvPr id="62" name="Freeform 108"/>
            <p:cNvSpPr>
              <a:spLocks noEditPoints="1" noChangeArrowheads="1"/>
            </p:cNvSpPr>
            <p:nvPr/>
          </p:nvSpPr>
          <p:spPr bwMode="auto">
            <a:xfrm>
              <a:off x="69134" y="167228"/>
              <a:ext cx="56988" cy="57923"/>
            </a:xfrm>
            <a:custGeom>
              <a:avLst/>
              <a:gdLst>
                <a:gd name="T0" fmla="*/ 28494 w 26"/>
                <a:gd name="T1" fmla="*/ 0 h 26"/>
                <a:gd name="T2" fmla="*/ 0 w 26"/>
                <a:gd name="T3" fmla="*/ 28962 h 26"/>
                <a:gd name="T4" fmla="*/ 28494 w 26"/>
                <a:gd name="T5" fmla="*/ 57923 h 26"/>
                <a:gd name="T6" fmla="*/ 56988 w 26"/>
                <a:gd name="T7" fmla="*/ 28962 h 26"/>
                <a:gd name="T8" fmla="*/ 28494 w 26"/>
                <a:gd name="T9" fmla="*/ 0 h 26"/>
                <a:gd name="T10" fmla="*/ 28494 w 26"/>
                <a:gd name="T11" fmla="*/ 51240 h 26"/>
                <a:gd name="T12" fmla="*/ 6576 w 26"/>
                <a:gd name="T13" fmla="*/ 28962 h 26"/>
                <a:gd name="T14" fmla="*/ 28494 w 26"/>
                <a:gd name="T15" fmla="*/ 6683 h 26"/>
                <a:gd name="T16" fmla="*/ 50412 w 26"/>
                <a:gd name="T17" fmla="*/ 28962 h 26"/>
                <a:gd name="T18" fmla="*/ 28494 w 26"/>
                <a:gd name="T19" fmla="*/ 5124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FFFFF"/>
            </a:solidFill>
            <a:ln w="9525" cmpd="sng">
              <a:noFill/>
              <a:bevel/>
              <a:headEnd/>
              <a:tailEnd/>
            </a:ln>
          </p:spPr>
          <p:txBody>
            <a:bodyPr/>
            <a:lstStyle/>
            <a:p>
              <a:endParaRPr lang="zh-CN" altLang="en-US"/>
            </a:p>
          </p:txBody>
        </p:sp>
        <p:sp>
          <p:nvSpPr>
            <p:cNvPr id="64" name="Freeform 109"/>
            <p:cNvSpPr>
              <a:spLocks noEditPoints="1" noChangeArrowheads="1"/>
            </p:cNvSpPr>
            <p:nvPr/>
          </p:nvSpPr>
          <p:spPr bwMode="auto">
            <a:xfrm>
              <a:off x="197125" y="129859"/>
              <a:ext cx="48580" cy="48580"/>
            </a:xfrm>
            <a:custGeom>
              <a:avLst/>
              <a:gdLst>
                <a:gd name="T0" fmla="*/ 24290 w 22"/>
                <a:gd name="T1" fmla="*/ 0 h 22"/>
                <a:gd name="T2" fmla="*/ 0 w 22"/>
                <a:gd name="T3" fmla="*/ 24290 h 22"/>
                <a:gd name="T4" fmla="*/ 24290 w 22"/>
                <a:gd name="T5" fmla="*/ 48580 h 22"/>
                <a:gd name="T6" fmla="*/ 48580 w 22"/>
                <a:gd name="T7" fmla="*/ 24290 h 22"/>
                <a:gd name="T8" fmla="*/ 24290 w 22"/>
                <a:gd name="T9" fmla="*/ 0 h 22"/>
                <a:gd name="T10" fmla="*/ 24290 w 22"/>
                <a:gd name="T11" fmla="*/ 37539 h 22"/>
                <a:gd name="T12" fmla="*/ 11041 w 22"/>
                <a:gd name="T13" fmla="*/ 24290 h 22"/>
                <a:gd name="T14" fmla="*/ 24290 w 22"/>
                <a:gd name="T15" fmla="*/ 11041 h 22"/>
                <a:gd name="T16" fmla="*/ 37539 w 22"/>
                <a:gd name="T17" fmla="*/ 24290 h 22"/>
                <a:gd name="T18" fmla="*/ 24290 w 22"/>
                <a:gd name="T19" fmla="*/ 37539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FFFFF"/>
            </a:solidFill>
            <a:ln w="9525" cmpd="sng">
              <a:noFill/>
              <a:bevel/>
              <a:headEnd/>
              <a:tailEnd/>
            </a:ln>
          </p:spPr>
          <p:txBody>
            <a:bodyPr/>
            <a:lstStyle/>
            <a:p>
              <a:endParaRPr lang="zh-CN" altLang="en-US"/>
            </a:p>
          </p:txBody>
        </p:sp>
        <p:sp>
          <p:nvSpPr>
            <p:cNvPr id="65" name="Freeform 110"/>
            <p:cNvSpPr>
              <a:spLocks noEditPoints="1" noChangeArrowheads="1"/>
            </p:cNvSpPr>
            <p:nvPr/>
          </p:nvSpPr>
          <p:spPr bwMode="auto">
            <a:xfrm>
              <a:off x="82213" y="181242"/>
              <a:ext cx="30830" cy="30830"/>
            </a:xfrm>
            <a:custGeom>
              <a:avLst/>
              <a:gdLst>
                <a:gd name="T0" fmla="*/ 15415 w 14"/>
                <a:gd name="T1" fmla="*/ 0 h 14"/>
                <a:gd name="T2" fmla="*/ 0 w 14"/>
                <a:gd name="T3" fmla="*/ 15415 h 14"/>
                <a:gd name="T4" fmla="*/ 15415 w 14"/>
                <a:gd name="T5" fmla="*/ 30830 h 14"/>
                <a:gd name="T6" fmla="*/ 30830 w 14"/>
                <a:gd name="T7" fmla="*/ 15415 h 14"/>
                <a:gd name="T8" fmla="*/ 15415 w 14"/>
                <a:gd name="T9" fmla="*/ 0 h 14"/>
                <a:gd name="T10" fmla="*/ 15415 w 14"/>
                <a:gd name="T11" fmla="*/ 22021 h 14"/>
                <a:gd name="T12" fmla="*/ 8809 w 14"/>
                <a:gd name="T13" fmla="*/ 15415 h 14"/>
                <a:gd name="T14" fmla="*/ 15415 w 14"/>
                <a:gd name="T15" fmla="*/ 6606 h 14"/>
                <a:gd name="T16" fmla="*/ 24224 w 14"/>
                <a:gd name="T17" fmla="*/ 15415 h 14"/>
                <a:gd name="T18" fmla="*/ 15415 w 14"/>
                <a:gd name="T19" fmla="*/ 22021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FFFFF"/>
            </a:solidFill>
            <a:ln w="9525" cmpd="sng">
              <a:noFill/>
              <a:bevel/>
              <a:headEnd/>
              <a:tailEnd/>
            </a:ln>
          </p:spPr>
          <p:txBody>
            <a:bodyPr/>
            <a:lstStyle/>
            <a:p>
              <a:endParaRPr lang="zh-CN" altLang="en-US"/>
            </a:p>
          </p:txBody>
        </p:sp>
        <p:sp>
          <p:nvSpPr>
            <p:cNvPr id="66" name="Freeform 111"/>
            <p:cNvSpPr>
              <a:spLocks noEditPoints="1" noChangeArrowheads="1"/>
            </p:cNvSpPr>
            <p:nvPr/>
          </p:nvSpPr>
          <p:spPr bwMode="auto">
            <a:xfrm>
              <a:off x="172834" y="105568"/>
              <a:ext cx="97161" cy="97161"/>
            </a:xfrm>
            <a:custGeom>
              <a:avLst/>
              <a:gdLst>
                <a:gd name="T0" fmla="*/ 48581 w 44"/>
                <a:gd name="T1" fmla="*/ 0 h 44"/>
                <a:gd name="T2" fmla="*/ 0 w 44"/>
                <a:gd name="T3" fmla="*/ 48581 h 44"/>
                <a:gd name="T4" fmla="*/ 48581 w 44"/>
                <a:gd name="T5" fmla="*/ 97161 h 44"/>
                <a:gd name="T6" fmla="*/ 97161 w 44"/>
                <a:gd name="T7" fmla="*/ 48581 h 44"/>
                <a:gd name="T8" fmla="*/ 48581 w 44"/>
                <a:gd name="T9" fmla="*/ 0 h 44"/>
                <a:gd name="T10" fmla="*/ 48581 w 44"/>
                <a:gd name="T11" fmla="*/ 86120 h 44"/>
                <a:gd name="T12" fmla="*/ 11041 w 44"/>
                <a:gd name="T13" fmla="*/ 48581 h 44"/>
                <a:gd name="T14" fmla="*/ 48581 w 44"/>
                <a:gd name="T15" fmla="*/ 13249 h 44"/>
                <a:gd name="T16" fmla="*/ 86120 w 44"/>
                <a:gd name="T17" fmla="*/ 48581 h 44"/>
                <a:gd name="T18" fmla="*/ 48581 w 44"/>
                <a:gd name="T19" fmla="*/ 8612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FFFFF"/>
            </a:solidFill>
            <a:ln w="9525" cmpd="sng">
              <a:noFill/>
              <a:bevel/>
              <a:headEnd/>
              <a:tailEnd/>
            </a:ln>
          </p:spPr>
          <p:txBody>
            <a:bodyPr/>
            <a:lstStyle/>
            <a:p>
              <a:endParaRPr lang="zh-CN" altLang="en-US"/>
            </a:p>
          </p:txBody>
        </p:sp>
        <p:sp>
          <p:nvSpPr>
            <p:cNvPr id="67" name="Freeform 112"/>
            <p:cNvSpPr>
              <a:spLocks noEditPoints="1" noChangeArrowheads="1"/>
            </p:cNvSpPr>
            <p:nvPr/>
          </p:nvSpPr>
          <p:spPr bwMode="auto">
            <a:xfrm>
              <a:off x="0" y="0"/>
              <a:ext cx="402656" cy="450303"/>
            </a:xfrm>
            <a:custGeom>
              <a:avLst/>
              <a:gdLst>
                <a:gd name="T0" fmla="*/ 347346 w 182"/>
                <a:gd name="T1" fmla="*/ 211907 h 204"/>
                <a:gd name="T2" fmla="*/ 338497 w 182"/>
                <a:gd name="T3" fmla="*/ 105954 h 204"/>
                <a:gd name="T4" fmla="*/ 172567 w 182"/>
                <a:gd name="T5" fmla="*/ 0 h 204"/>
                <a:gd name="T6" fmla="*/ 2212 w 182"/>
                <a:gd name="T7" fmla="*/ 174382 h 204"/>
                <a:gd name="T8" fmla="*/ 0 w 182"/>
                <a:gd name="T9" fmla="*/ 450303 h 204"/>
                <a:gd name="T10" fmla="*/ 250001 w 182"/>
                <a:gd name="T11" fmla="*/ 388497 h 204"/>
                <a:gd name="T12" fmla="*/ 325222 w 182"/>
                <a:gd name="T13" fmla="*/ 388497 h 204"/>
                <a:gd name="T14" fmla="*/ 325222 w 182"/>
                <a:gd name="T15" fmla="*/ 388497 h 204"/>
                <a:gd name="T16" fmla="*/ 345134 w 182"/>
                <a:gd name="T17" fmla="*/ 333313 h 204"/>
                <a:gd name="T18" fmla="*/ 323010 w 182"/>
                <a:gd name="T19" fmla="*/ 320068 h 204"/>
                <a:gd name="T20" fmla="*/ 345134 w 182"/>
                <a:gd name="T21" fmla="*/ 309032 h 204"/>
                <a:gd name="T22" fmla="*/ 342921 w 182"/>
                <a:gd name="T23" fmla="*/ 304617 h 204"/>
                <a:gd name="T24" fmla="*/ 376107 w 182"/>
                <a:gd name="T25" fmla="*/ 245018 h 204"/>
                <a:gd name="T26" fmla="*/ 137169 w 182"/>
                <a:gd name="T27" fmla="*/ 205285 h 204"/>
                <a:gd name="T28" fmla="*/ 137169 w 182"/>
                <a:gd name="T29" fmla="*/ 225152 h 204"/>
                <a:gd name="T30" fmla="*/ 119469 w 182"/>
                <a:gd name="T31" fmla="*/ 231774 h 204"/>
                <a:gd name="T32" fmla="*/ 106195 w 182"/>
                <a:gd name="T33" fmla="*/ 242810 h 204"/>
                <a:gd name="T34" fmla="*/ 88496 w 182"/>
                <a:gd name="T35" fmla="*/ 236188 h 204"/>
                <a:gd name="T36" fmla="*/ 70797 w 182"/>
                <a:gd name="T37" fmla="*/ 236188 h 204"/>
                <a:gd name="T38" fmla="*/ 61947 w 182"/>
                <a:gd name="T39" fmla="*/ 218529 h 204"/>
                <a:gd name="T40" fmla="*/ 48673 w 182"/>
                <a:gd name="T41" fmla="*/ 205285 h 204"/>
                <a:gd name="T42" fmla="*/ 57522 w 182"/>
                <a:gd name="T43" fmla="*/ 187626 h 204"/>
                <a:gd name="T44" fmla="*/ 57522 w 182"/>
                <a:gd name="T45" fmla="*/ 167760 h 204"/>
                <a:gd name="T46" fmla="*/ 75221 w 182"/>
                <a:gd name="T47" fmla="*/ 161138 h 204"/>
                <a:gd name="T48" fmla="*/ 88496 w 182"/>
                <a:gd name="T49" fmla="*/ 150101 h 204"/>
                <a:gd name="T50" fmla="*/ 106195 w 182"/>
                <a:gd name="T51" fmla="*/ 156723 h 204"/>
                <a:gd name="T52" fmla="*/ 126107 w 182"/>
                <a:gd name="T53" fmla="*/ 156723 h 204"/>
                <a:gd name="T54" fmla="*/ 132744 w 182"/>
                <a:gd name="T55" fmla="*/ 174382 h 204"/>
                <a:gd name="T56" fmla="*/ 146018 w 182"/>
                <a:gd name="T57" fmla="*/ 187626 h 204"/>
                <a:gd name="T58" fmla="*/ 300886 w 182"/>
                <a:gd name="T59" fmla="*/ 169967 h 204"/>
                <a:gd name="T60" fmla="*/ 278762 w 182"/>
                <a:gd name="T61" fmla="*/ 192041 h 204"/>
                <a:gd name="T62" fmla="*/ 267700 w 182"/>
                <a:gd name="T63" fmla="*/ 220737 h 204"/>
                <a:gd name="T64" fmla="*/ 236726 w 182"/>
                <a:gd name="T65" fmla="*/ 220737 h 204"/>
                <a:gd name="T66" fmla="*/ 207965 w 182"/>
                <a:gd name="T67" fmla="*/ 231774 h 204"/>
                <a:gd name="T68" fmla="*/ 183629 w 182"/>
                <a:gd name="T69" fmla="*/ 211907 h 204"/>
                <a:gd name="T70" fmla="*/ 154868 w 182"/>
                <a:gd name="T71" fmla="*/ 200870 h 204"/>
                <a:gd name="T72" fmla="*/ 154868 w 182"/>
                <a:gd name="T73" fmla="*/ 169967 h 204"/>
                <a:gd name="T74" fmla="*/ 141593 w 182"/>
                <a:gd name="T75" fmla="*/ 141272 h 204"/>
                <a:gd name="T76" fmla="*/ 163717 w 182"/>
                <a:gd name="T77" fmla="*/ 116990 h 204"/>
                <a:gd name="T78" fmla="*/ 174779 w 182"/>
                <a:gd name="T79" fmla="*/ 88295 h 204"/>
                <a:gd name="T80" fmla="*/ 207965 w 182"/>
                <a:gd name="T81" fmla="*/ 88295 h 204"/>
                <a:gd name="T82" fmla="*/ 236726 w 182"/>
                <a:gd name="T83" fmla="*/ 77258 h 204"/>
                <a:gd name="T84" fmla="*/ 258850 w 182"/>
                <a:gd name="T85" fmla="*/ 97124 h 204"/>
                <a:gd name="T86" fmla="*/ 287611 w 182"/>
                <a:gd name="T87" fmla="*/ 108161 h 204"/>
                <a:gd name="T88" fmla="*/ 287611 w 182"/>
                <a:gd name="T89" fmla="*/ 141272 h 204"/>
                <a:gd name="T90" fmla="*/ 300886 w 182"/>
                <a:gd name="T91" fmla="*/ 16996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FFFFFF"/>
            </a:solidFill>
            <a:ln w="9525" cmpd="sng">
              <a:noFill/>
              <a:bevel/>
              <a:headEnd/>
              <a:tailEnd/>
            </a:ln>
          </p:spPr>
          <p:txBody>
            <a:bodyPr/>
            <a:lstStyle/>
            <a:p>
              <a:endParaRPr lang="zh-CN" altLang="en-US"/>
            </a:p>
          </p:txBody>
        </p:sp>
      </p:grpSp>
      <p:grpSp>
        <p:nvGrpSpPr>
          <p:cNvPr id="72" name="组合 51"/>
          <p:cNvGrpSpPr>
            <a:grpSpLocks/>
          </p:cNvGrpSpPr>
          <p:nvPr/>
        </p:nvGrpSpPr>
        <p:grpSpPr bwMode="auto">
          <a:xfrm>
            <a:off x="3076472" y="2108173"/>
            <a:ext cx="269875" cy="290513"/>
            <a:chOff x="0" y="0"/>
            <a:chExt cx="466184" cy="501686"/>
          </a:xfrm>
        </p:grpSpPr>
        <p:sp>
          <p:nvSpPr>
            <p:cNvPr id="73" name="Freeform 154"/>
            <p:cNvSpPr>
              <a:spLocks noChangeArrowheads="1"/>
            </p:cNvSpPr>
            <p:nvPr/>
          </p:nvSpPr>
          <p:spPr bwMode="auto">
            <a:xfrm>
              <a:off x="141070" y="426012"/>
              <a:ext cx="50449" cy="46712"/>
            </a:xfrm>
            <a:custGeom>
              <a:avLst/>
              <a:gdLst>
                <a:gd name="T0" fmla="*/ 35095 w 23"/>
                <a:gd name="T1" fmla="*/ 0 h 21"/>
                <a:gd name="T2" fmla="*/ 35095 w 23"/>
                <a:gd name="T3" fmla="*/ 8898 h 21"/>
                <a:gd name="T4" fmla="*/ 41675 w 23"/>
                <a:gd name="T5" fmla="*/ 24468 h 21"/>
                <a:gd name="T6" fmla="*/ 21934 w 23"/>
                <a:gd name="T7" fmla="*/ 37814 h 21"/>
                <a:gd name="T8" fmla="*/ 8774 w 23"/>
                <a:gd name="T9" fmla="*/ 20019 h 21"/>
                <a:gd name="T10" fmla="*/ 13161 w 23"/>
                <a:gd name="T11" fmla="*/ 11122 h 21"/>
                <a:gd name="T12" fmla="*/ 13161 w 23"/>
                <a:gd name="T13" fmla="*/ 0 h 21"/>
                <a:gd name="T14" fmla="*/ 0 w 23"/>
                <a:gd name="T15" fmla="*/ 22244 h 21"/>
                <a:gd name="T16" fmla="*/ 24128 w 23"/>
                <a:gd name="T17" fmla="*/ 46712 h 21"/>
                <a:gd name="T18" fmla="*/ 50449 w 23"/>
                <a:gd name="T19" fmla="*/ 22244 h 21"/>
                <a:gd name="T20" fmla="*/ 35095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solidFill>
              <a:srgbClr val="000000"/>
            </a:solidFill>
            <a:ln w="9525" cmpd="sng">
              <a:noFill/>
              <a:bevel/>
              <a:headEnd/>
              <a:tailEnd/>
            </a:ln>
          </p:spPr>
          <p:txBody>
            <a:bodyPr/>
            <a:lstStyle/>
            <a:p>
              <a:endParaRPr lang="zh-CN" altLang="en-US"/>
            </a:p>
          </p:txBody>
        </p:sp>
        <p:sp>
          <p:nvSpPr>
            <p:cNvPr id="74" name="Rectangle 155"/>
            <p:cNvSpPr>
              <a:spLocks noChangeArrowheads="1"/>
            </p:cNvSpPr>
            <p:nvPr/>
          </p:nvSpPr>
          <p:spPr bwMode="auto">
            <a:xfrm>
              <a:off x="160689" y="419472"/>
              <a:ext cx="9342" cy="32698"/>
            </a:xfrm>
            <a:prstGeom prst="rect">
              <a:avLst/>
            </a:prstGeom>
            <a:solidFill>
              <a:srgbClr val="000000"/>
            </a:solidFill>
            <a:ln w="9525">
              <a:noFill/>
              <a:bevel/>
              <a:headEnd/>
              <a:tailEnd/>
            </a:ln>
          </p:spPr>
          <p:txBody>
            <a:bodyPr/>
            <a:lstStyle/>
            <a:p>
              <a:endParaRPr lang="zh-CN" altLang="zh-CN">
                <a:solidFill>
                  <a:srgbClr val="000000"/>
                </a:solidFill>
                <a:latin typeface="Calibri" pitchFamily="34" charset="0"/>
                <a:sym typeface="宋体" charset="-122"/>
              </a:endParaRPr>
            </a:p>
          </p:txBody>
        </p:sp>
        <p:sp>
          <p:nvSpPr>
            <p:cNvPr id="75" name="Freeform 156"/>
            <p:cNvSpPr>
              <a:spLocks noEditPoints="1" noChangeArrowheads="1"/>
            </p:cNvSpPr>
            <p:nvPr/>
          </p:nvSpPr>
          <p:spPr bwMode="auto">
            <a:xfrm>
              <a:off x="39238" y="81278"/>
              <a:ext cx="260652" cy="260652"/>
            </a:xfrm>
            <a:custGeom>
              <a:avLst/>
              <a:gdLst>
                <a:gd name="T0" fmla="*/ 53014 w 118"/>
                <a:gd name="T1" fmla="*/ 41969 h 118"/>
                <a:gd name="T2" fmla="*/ 41969 w 118"/>
                <a:gd name="T3" fmla="*/ 207638 h 118"/>
                <a:gd name="T4" fmla="*/ 207638 w 118"/>
                <a:gd name="T5" fmla="*/ 218683 h 118"/>
                <a:gd name="T6" fmla="*/ 218683 w 118"/>
                <a:gd name="T7" fmla="*/ 53014 h 118"/>
                <a:gd name="T8" fmla="*/ 53014 w 118"/>
                <a:gd name="T9" fmla="*/ 41969 h 118"/>
                <a:gd name="T10" fmla="*/ 141371 w 118"/>
                <a:gd name="T11" fmla="*/ 185549 h 118"/>
                <a:gd name="T12" fmla="*/ 141371 w 118"/>
                <a:gd name="T13" fmla="*/ 205429 h 118"/>
                <a:gd name="T14" fmla="*/ 123699 w 118"/>
                <a:gd name="T15" fmla="*/ 205429 h 118"/>
                <a:gd name="T16" fmla="*/ 123699 w 118"/>
                <a:gd name="T17" fmla="*/ 187758 h 118"/>
                <a:gd name="T18" fmla="*/ 90566 w 118"/>
                <a:gd name="T19" fmla="*/ 178922 h 118"/>
                <a:gd name="T20" fmla="*/ 94983 w 118"/>
                <a:gd name="T21" fmla="*/ 156833 h 118"/>
                <a:gd name="T22" fmla="*/ 128117 w 118"/>
                <a:gd name="T23" fmla="*/ 165669 h 118"/>
                <a:gd name="T24" fmla="*/ 145788 w 118"/>
                <a:gd name="T25" fmla="*/ 154624 h 118"/>
                <a:gd name="T26" fmla="*/ 125908 w 118"/>
                <a:gd name="T27" fmla="*/ 136953 h 118"/>
                <a:gd name="T28" fmla="*/ 90566 w 118"/>
                <a:gd name="T29" fmla="*/ 101610 h 118"/>
                <a:gd name="T30" fmla="*/ 123699 w 118"/>
                <a:gd name="T31" fmla="*/ 68476 h 118"/>
                <a:gd name="T32" fmla="*/ 123699 w 118"/>
                <a:gd name="T33" fmla="*/ 50805 h 118"/>
                <a:gd name="T34" fmla="*/ 141371 w 118"/>
                <a:gd name="T35" fmla="*/ 50805 h 118"/>
                <a:gd name="T36" fmla="*/ 141371 w 118"/>
                <a:gd name="T37" fmla="*/ 66267 h 118"/>
                <a:gd name="T38" fmla="*/ 170086 w 118"/>
                <a:gd name="T39" fmla="*/ 72894 h 118"/>
                <a:gd name="T40" fmla="*/ 163460 w 118"/>
                <a:gd name="T41" fmla="*/ 94983 h 118"/>
                <a:gd name="T42" fmla="*/ 136953 w 118"/>
                <a:gd name="T43" fmla="*/ 88357 h 118"/>
                <a:gd name="T44" fmla="*/ 121490 w 118"/>
                <a:gd name="T45" fmla="*/ 99401 h 118"/>
                <a:gd name="T46" fmla="*/ 143580 w 118"/>
                <a:gd name="T47" fmla="*/ 114864 h 118"/>
                <a:gd name="T48" fmla="*/ 174504 w 118"/>
                <a:gd name="T49" fmla="*/ 152415 h 118"/>
                <a:gd name="T50" fmla="*/ 141371 w 118"/>
                <a:gd name="T51" fmla="*/ 185549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solidFill>
              <a:srgbClr val="000000"/>
            </a:solidFill>
            <a:ln w="9525" cmpd="sng">
              <a:noFill/>
              <a:bevel/>
              <a:headEnd/>
              <a:tailEnd/>
            </a:ln>
          </p:spPr>
          <p:txBody>
            <a:bodyPr/>
            <a:lstStyle/>
            <a:p>
              <a:endParaRPr lang="zh-CN" altLang="en-US"/>
            </a:p>
          </p:txBody>
        </p:sp>
        <p:sp>
          <p:nvSpPr>
            <p:cNvPr id="76" name="Freeform 157"/>
            <p:cNvSpPr>
              <a:spLocks noEditPoints="1" noChangeArrowheads="1"/>
            </p:cNvSpPr>
            <p:nvPr/>
          </p:nvSpPr>
          <p:spPr bwMode="auto">
            <a:xfrm>
              <a:off x="0" y="0"/>
              <a:ext cx="338194" cy="501686"/>
            </a:xfrm>
            <a:custGeom>
              <a:avLst/>
              <a:gdLst>
                <a:gd name="T0" fmla="*/ 305038 w 153"/>
                <a:gd name="T1" fmla="*/ 391183 h 227"/>
                <a:gd name="T2" fmla="*/ 35367 w 153"/>
                <a:gd name="T3" fmla="*/ 391183 h 227"/>
                <a:gd name="T4" fmla="*/ 35367 w 153"/>
                <a:gd name="T5" fmla="*/ 35361 h 227"/>
                <a:gd name="T6" fmla="*/ 305038 w 153"/>
                <a:gd name="T7" fmla="*/ 35361 h 227"/>
                <a:gd name="T8" fmla="*/ 305038 w 153"/>
                <a:gd name="T9" fmla="*/ 227637 h 227"/>
                <a:gd name="T10" fmla="*/ 307248 w 153"/>
                <a:gd name="T11" fmla="*/ 225427 h 227"/>
                <a:gd name="T12" fmla="*/ 338194 w 153"/>
                <a:gd name="T13" fmla="*/ 207747 h 227"/>
                <a:gd name="T14" fmla="*/ 338194 w 153"/>
                <a:gd name="T15" fmla="*/ 28731 h 227"/>
                <a:gd name="T16" fmla="*/ 311669 w 153"/>
                <a:gd name="T17" fmla="*/ 0 h 227"/>
                <a:gd name="T18" fmla="*/ 26525 w 153"/>
                <a:gd name="T19" fmla="*/ 0 h 227"/>
                <a:gd name="T20" fmla="*/ 0 w 153"/>
                <a:gd name="T21" fmla="*/ 28731 h 227"/>
                <a:gd name="T22" fmla="*/ 0 w 153"/>
                <a:gd name="T23" fmla="*/ 475165 h 227"/>
                <a:gd name="T24" fmla="*/ 26525 w 153"/>
                <a:gd name="T25" fmla="*/ 501686 h 227"/>
                <a:gd name="T26" fmla="*/ 311669 w 153"/>
                <a:gd name="T27" fmla="*/ 501686 h 227"/>
                <a:gd name="T28" fmla="*/ 338194 w 153"/>
                <a:gd name="T29" fmla="*/ 475165 h 227"/>
                <a:gd name="T30" fmla="*/ 338194 w 153"/>
                <a:gd name="T31" fmla="*/ 388972 h 227"/>
                <a:gd name="T32" fmla="*/ 305038 w 153"/>
                <a:gd name="T33" fmla="*/ 366872 h 227"/>
                <a:gd name="T34" fmla="*/ 305038 w 153"/>
                <a:gd name="T35" fmla="*/ 391183 h 227"/>
                <a:gd name="T36" fmla="*/ 165781 w 153"/>
                <a:gd name="T37" fmla="*/ 488426 h 227"/>
                <a:gd name="T38" fmla="*/ 123783 w 153"/>
                <a:gd name="T39" fmla="*/ 444224 h 227"/>
                <a:gd name="T40" fmla="*/ 165781 w 153"/>
                <a:gd name="T41" fmla="*/ 402233 h 227"/>
                <a:gd name="T42" fmla="*/ 209990 w 153"/>
                <a:gd name="T43" fmla="*/ 444224 h 227"/>
                <a:gd name="T44" fmla="*/ 165781 w 153"/>
                <a:gd name="T45" fmla="*/ 488426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solidFill>
              <a:srgbClr val="000000"/>
            </a:solidFill>
            <a:ln w="9525" cmpd="sng">
              <a:noFill/>
              <a:bevel/>
              <a:headEnd/>
              <a:tailEnd/>
            </a:ln>
          </p:spPr>
          <p:txBody>
            <a:bodyPr/>
            <a:lstStyle/>
            <a:p>
              <a:endParaRPr lang="zh-CN" altLang="en-US"/>
            </a:p>
          </p:txBody>
        </p:sp>
        <p:sp>
          <p:nvSpPr>
            <p:cNvPr id="77" name="Freeform 158"/>
            <p:cNvSpPr>
              <a:spLocks noEditPoints="1" noChangeArrowheads="1"/>
            </p:cNvSpPr>
            <p:nvPr/>
          </p:nvSpPr>
          <p:spPr bwMode="auto">
            <a:xfrm>
              <a:off x="275600" y="202729"/>
              <a:ext cx="190584" cy="190584"/>
            </a:xfrm>
            <a:custGeom>
              <a:avLst/>
              <a:gdLst>
                <a:gd name="T0" fmla="*/ 159559 w 86"/>
                <a:gd name="T1" fmla="*/ 37674 h 86"/>
                <a:gd name="T2" fmla="*/ 39890 w 86"/>
                <a:gd name="T3" fmla="*/ 31025 h 86"/>
                <a:gd name="T4" fmla="*/ 31025 w 86"/>
                <a:gd name="T5" fmla="*/ 150694 h 86"/>
                <a:gd name="T6" fmla="*/ 152910 w 86"/>
                <a:gd name="T7" fmla="*/ 159559 h 86"/>
                <a:gd name="T8" fmla="*/ 159559 w 86"/>
                <a:gd name="T9" fmla="*/ 37674 h 86"/>
                <a:gd name="T10" fmla="*/ 101940 w 86"/>
                <a:gd name="T11" fmla="*/ 139614 h 86"/>
                <a:gd name="T12" fmla="*/ 101940 w 86"/>
                <a:gd name="T13" fmla="*/ 155127 h 86"/>
                <a:gd name="T14" fmla="*/ 88644 w 86"/>
                <a:gd name="T15" fmla="*/ 155127 h 86"/>
                <a:gd name="T16" fmla="*/ 88644 w 86"/>
                <a:gd name="T17" fmla="*/ 141830 h 86"/>
                <a:gd name="T18" fmla="*/ 62051 w 86"/>
                <a:gd name="T19" fmla="*/ 135182 h 86"/>
                <a:gd name="T20" fmla="*/ 66483 w 86"/>
                <a:gd name="T21" fmla="*/ 117453 h 86"/>
                <a:gd name="T22" fmla="*/ 90860 w 86"/>
                <a:gd name="T23" fmla="*/ 124101 h 86"/>
                <a:gd name="T24" fmla="*/ 106372 w 86"/>
                <a:gd name="T25" fmla="*/ 115237 h 86"/>
                <a:gd name="T26" fmla="*/ 90860 w 86"/>
                <a:gd name="T27" fmla="*/ 101940 h 86"/>
                <a:gd name="T28" fmla="*/ 64267 w 86"/>
                <a:gd name="T29" fmla="*/ 75347 h 86"/>
                <a:gd name="T30" fmla="*/ 88644 w 86"/>
                <a:gd name="T31" fmla="*/ 48754 h 86"/>
                <a:gd name="T32" fmla="*/ 88644 w 86"/>
                <a:gd name="T33" fmla="*/ 33241 h 86"/>
                <a:gd name="T34" fmla="*/ 104156 w 86"/>
                <a:gd name="T35" fmla="*/ 33241 h 86"/>
                <a:gd name="T36" fmla="*/ 104156 w 86"/>
                <a:gd name="T37" fmla="*/ 46538 h 86"/>
                <a:gd name="T38" fmla="*/ 124101 w 86"/>
                <a:gd name="T39" fmla="*/ 50970 h 86"/>
                <a:gd name="T40" fmla="*/ 119669 w 86"/>
                <a:gd name="T41" fmla="*/ 68699 h 86"/>
                <a:gd name="T42" fmla="*/ 99724 w 86"/>
                <a:gd name="T43" fmla="*/ 64267 h 86"/>
                <a:gd name="T44" fmla="*/ 86428 w 86"/>
                <a:gd name="T45" fmla="*/ 70915 h 86"/>
                <a:gd name="T46" fmla="*/ 104156 w 86"/>
                <a:gd name="T47" fmla="*/ 84212 h 86"/>
                <a:gd name="T48" fmla="*/ 128533 w 86"/>
                <a:gd name="T49" fmla="*/ 113021 h 86"/>
                <a:gd name="T50" fmla="*/ 101940 w 86"/>
                <a:gd name="T51" fmla="*/ 139614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solidFill>
              <a:srgbClr val="000000"/>
            </a:solidFill>
            <a:ln w="9525" cmpd="sng">
              <a:noFill/>
              <a:bevel/>
              <a:headEnd/>
              <a:tailEnd/>
            </a:ln>
          </p:spPr>
          <p:txBody>
            <a:bodyPr/>
            <a:lstStyle/>
            <a:p>
              <a:endParaRPr lang="zh-CN" altLang="en-US"/>
            </a:p>
          </p:txBody>
        </p:sp>
      </p:grpSp>
      <p:sp>
        <p:nvSpPr>
          <p:cNvPr id="81" name="文本框 12"/>
          <p:cNvSpPr>
            <a:spLocks noChangeArrowheads="1"/>
          </p:cNvSpPr>
          <p:nvPr/>
        </p:nvSpPr>
        <p:spPr bwMode="auto">
          <a:xfrm>
            <a:off x="1027972" y="3197604"/>
            <a:ext cx="1425390" cy="338554"/>
          </a:xfrm>
          <a:prstGeom prst="rect">
            <a:avLst/>
          </a:prstGeom>
          <a:noFill/>
          <a:ln w="9525">
            <a:noFill/>
            <a:miter lim="800000"/>
            <a:headEnd/>
            <a:tailEnd/>
          </a:ln>
        </p:spPr>
        <p:txBody>
          <a:bodyPr wrap="square">
            <a:spAutoFit/>
          </a:bodyPr>
          <a:lstStyle/>
          <a:p>
            <a:r>
              <a:rPr lang="zh-CN" altLang="en-US" sz="1600" b="1" dirty="0" smtClean="0">
                <a:solidFill>
                  <a:srgbClr val="262626"/>
                </a:solidFill>
                <a:latin typeface="微软雅黑" pitchFamily="34" charset="-122"/>
                <a:ea typeface="微软雅黑" pitchFamily="34" charset="-122"/>
                <a:sym typeface="方正姚体" pitchFamily="2" charset="-122"/>
              </a:rPr>
              <a:t>文字识别</a:t>
            </a:r>
            <a:endParaRPr lang="zh-CN" altLang="en-US" sz="1400" dirty="0">
              <a:solidFill>
                <a:srgbClr val="262626"/>
              </a:solidFill>
              <a:latin typeface="微软雅黑" pitchFamily="34" charset="-122"/>
              <a:ea typeface="微软雅黑" pitchFamily="34" charset="-122"/>
              <a:sym typeface="微软雅黑" pitchFamily="34" charset="-122"/>
            </a:endParaRPr>
          </a:p>
        </p:txBody>
      </p:sp>
      <p:sp>
        <p:nvSpPr>
          <p:cNvPr id="82" name="文本框 12"/>
          <p:cNvSpPr>
            <a:spLocks noChangeArrowheads="1"/>
          </p:cNvSpPr>
          <p:nvPr/>
        </p:nvSpPr>
        <p:spPr bwMode="auto">
          <a:xfrm>
            <a:off x="3546068" y="3232558"/>
            <a:ext cx="1425390" cy="338554"/>
          </a:xfrm>
          <a:prstGeom prst="rect">
            <a:avLst/>
          </a:prstGeom>
          <a:noFill/>
          <a:ln w="9525">
            <a:noFill/>
            <a:miter lim="800000"/>
            <a:headEnd/>
            <a:tailEnd/>
          </a:ln>
        </p:spPr>
        <p:txBody>
          <a:bodyPr wrap="square">
            <a:spAutoFit/>
          </a:bodyPr>
          <a:lstStyle/>
          <a:p>
            <a:r>
              <a:rPr lang="zh-CN" altLang="en-US" sz="1600" b="1" dirty="0" smtClean="0">
                <a:solidFill>
                  <a:srgbClr val="262626"/>
                </a:solidFill>
                <a:latin typeface="微软雅黑" pitchFamily="34" charset="-122"/>
                <a:ea typeface="微软雅黑" pitchFamily="34" charset="-122"/>
                <a:sym typeface="方正姚体" pitchFamily="2" charset="-122"/>
              </a:rPr>
              <a:t>图像识别</a:t>
            </a:r>
            <a:endParaRPr lang="zh-CN" altLang="en-US" sz="1400" dirty="0">
              <a:solidFill>
                <a:srgbClr val="262626"/>
              </a:solidFill>
              <a:latin typeface="微软雅黑" pitchFamily="34" charset="-122"/>
              <a:ea typeface="微软雅黑" pitchFamily="34" charset="-122"/>
              <a:sym typeface="微软雅黑" pitchFamily="34" charset="-122"/>
            </a:endParaRPr>
          </a:p>
        </p:txBody>
      </p:sp>
      <p:sp>
        <p:nvSpPr>
          <p:cNvPr id="83" name="文本框 12"/>
          <p:cNvSpPr>
            <a:spLocks noChangeArrowheads="1"/>
          </p:cNvSpPr>
          <p:nvPr/>
        </p:nvSpPr>
        <p:spPr bwMode="auto">
          <a:xfrm>
            <a:off x="3536282" y="2065090"/>
            <a:ext cx="1425390" cy="338554"/>
          </a:xfrm>
          <a:prstGeom prst="rect">
            <a:avLst/>
          </a:prstGeom>
          <a:noFill/>
          <a:ln w="9525">
            <a:noFill/>
            <a:miter lim="800000"/>
            <a:headEnd/>
            <a:tailEnd/>
          </a:ln>
        </p:spPr>
        <p:txBody>
          <a:bodyPr wrap="square">
            <a:spAutoFit/>
          </a:bodyPr>
          <a:lstStyle/>
          <a:p>
            <a:r>
              <a:rPr lang="zh-CN" altLang="en-US" sz="1600" b="1" dirty="0" smtClean="0">
                <a:solidFill>
                  <a:srgbClr val="262626"/>
                </a:solidFill>
                <a:latin typeface="微软雅黑" pitchFamily="34" charset="-122"/>
                <a:ea typeface="微软雅黑" pitchFamily="34" charset="-122"/>
                <a:sym typeface="方正姚体" pitchFamily="2" charset="-122"/>
              </a:rPr>
              <a:t>知识理解</a:t>
            </a:r>
            <a:endParaRPr lang="zh-CN" altLang="en-US" sz="1400" dirty="0">
              <a:solidFill>
                <a:srgbClr val="262626"/>
              </a:solidFill>
              <a:latin typeface="微软雅黑" pitchFamily="34" charset="-122"/>
              <a:ea typeface="微软雅黑" pitchFamily="34" charset="-122"/>
              <a:sym typeface="微软雅黑" pitchFamily="34" charset="-122"/>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417095" y="973556"/>
            <a:ext cx="8726905" cy="3394472"/>
          </a:xfrm>
        </p:spPr>
        <p:txBody>
          <a:bodyPr/>
          <a:lstStyle/>
          <a:p>
            <a:r>
              <a:rPr lang="zh-CN" altLang="en-US" b="1" dirty="0" smtClean="0">
                <a:latin typeface="微软雅黑" pitchFamily="34" charset="-122"/>
                <a:ea typeface="微软雅黑" pitchFamily="34" charset="-122"/>
              </a:rPr>
              <a:t>人工智能</a:t>
            </a:r>
            <a:r>
              <a:rPr lang="zh-CN" altLang="en-US" dirty="0" smtClean="0">
                <a:latin typeface="微软雅黑" pitchFamily="34" charset="-122"/>
                <a:ea typeface="微软雅黑" pitchFamily="34" charset="-122"/>
              </a:rPr>
              <a:t>：</a:t>
            </a:r>
            <a:r>
              <a:rPr lang="zh-CN" altLang="en-US" b="1" dirty="0" smtClean="0"/>
              <a:t> </a:t>
            </a:r>
            <a:r>
              <a:rPr lang="zh-CN" altLang="en-US" dirty="0" smtClean="0">
                <a:latin typeface="微软雅黑" pitchFamily="34" charset="-122"/>
                <a:ea typeface="微软雅黑" pitchFamily="34" charset="-122"/>
              </a:rPr>
              <a:t>人工智能专业一体化支撑平台（课程体系）</a:t>
            </a:r>
            <a:endParaRPr lang="en-US" altLang="zh-CN" dirty="0" smtClean="0">
              <a:latin typeface="微软雅黑" pitchFamily="34" charset="-122"/>
              <a:ea typeface="微软雅黑" pitchFamily="34" charset="-122"/>
            </a:endParaRPr>
          </a:p>
        </p:txBody>
      </p:sp>
      <p:sp>
        <p:nvSpPr>
          <p:cNvPr id="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平台：人工智能实验</a:t>
            </a:r>
          </a:p>
        </p:txBody>
      </p:sp>
      <p:grpSp>
        <p:nvGrpSpPr>
          <p:cNvPr id="2" name="组合 9"/>
          <p:cNvGrpSpPr/>
          <p:nvPr/>
        </p:nvGrpSpPr>
        <p:grpSpPr>
          <a:xfrm>
            <a:off x="5375641" y="1350620"/>
            <a:ext cx="2627694" cy="1656184"/>
            <a:chOff x="2322049" y="3212976"/>
            <a:chExt cx="2627694" cy="1656184"/>
          </a:xfrm>
        </p:grpSpPr>
        <p:sp>
          <p:nvSpPr>
            <p:cNvPr id="11" name="六边形 10"/>
            <p:cNvSpPr>
              <a:spLocks noChangeAspect="1"/>
            </p:cNvSpPr>
            <p:nvPr/>
          </p:nvSpPr>
          <p:spPr>
            <a:xfrm>
              <a:off x="3354486" y="3793723"/>
              <a:ext cx="593767" cy="509681"/>
            </a:xfrm>
            <a:prstGeom prst="hexagon">
              <a:avLst>
                <a:gd name="adj" fmla="val 25000"/>
                <a:gd name="vf" fmla="val 115470"/>
              </a:avLst>
            </a:prstGeom>
            <a:blipFill dpi="0" rotWithShape="1">
              <a:blip r:embed="rId3" cstate="print">
                <a:extLst>
                  <a:ext uri="{28A0092B-C50C-407E-A947-70E740481C1C}">
                    <a14:useLocalDpi xmlns:dgm="http://schemas.openxmlformats.org/drawingml/2006/diagram" xmlns:a14="http://schemas.microsoft.com/office/drawing/2010/main" xmlns="" xmlns:lc="http://schemas.openxmlformats.org/drawingml/2006/lockedCanvas" val="0"/>
                  </a:ext>
                </a:extLst>
              </a:blip>
              <a:srcRect/>
              <a:stretch>
                <a:fillRect l="15623" t="9951" r="15623" b="9951"/>
              </a:stretch>
            </a:blipFill>
            <a:ln w="12700" cap="flat" cmpd="sng" algn="ctr">
              <a:solidFill>
                <a:srgbClr val="00B0F0">
                  <a:hueOff val="0"/>
                  <a:satOff val="0"/>
                  <a:lumOff val="0"/>
                  <a:alphaOff val="0"/>
                </a:srgbClr>
              </a:solidFill>
              <a:prstDash val="solid"/>
              <a:miter lim="800000"/>
            </a:ln>
            <a:effectLst/>
          </p:spPr>
        </p:sp>
        <p:grpSp>
          <p:nvGrpSpPr>
            <p:cNvPr id="3" name="组合 57"/>
            <p:cNvGrpSpPr>
              <a:grpSpLocks noChangeAspect="1"/>
            </p:cNvGrpSpPr>
            <p:nvPr/>
          </p:nvGrpSpPr>
          <p:grpSpPr>
            <a:xfrm>
              <a:off x="3347864" y="3212976"/>
              <a:ext cx="593767" cy="509681"/>
              <a:chOff x="6123878" y="11894"/>
              <a:chExt cx="1309015" cy="1123635"/>
            </a:xfrm>
          </p:grpSpPr>
          <p:sp>
            <p:nvSpPr>
              <p:cNvPr id="35" name="六边形 34"/>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36"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lang="zh-CN" altLang="en-US" sz="700" dirty="0" smtClean="0">
                    <a:solidFill>
                      <a:sysClr val="window" lastClr="FFFFFF"/>
                    </a:solidFill>
                    <a:latin typeface="微软雅黑"/>
                    <a:ea typeface="微软雅黑"/>
                  </a:rPr>
                  <a:t>程序设计</a:t>
                </a:r>
                <a:endParaRPr kumimoji="0" lang="zh-CN" altLang="en-US" sz="700" b="0" i="0" u="none" strike="noStrike" kern="1200" cap="none" spc="0" normalizeH="0" baseline="0" noProof="0" dirty="0">
                  <a:ln>
                    <a:noFill/>
                  </a:ln>
                  <a:solidFill>
                    <a:sysClr val="window" lastClr="FFFFFF"/>
                  </a:solidFill>
                  <a:effectLst/>
                  <a:uLnTx/>
                  <a:uFillTx/>
                  <a:latin typeface="微软雅黑"/>
                  <a:ea typeface="微软雅黑"/>
                  <a:cs typeface="+mn-cs"/>
                </a:endParaRPr>
              </a:p>
            </p:txBody>
          </p:sp>
        </p:grpSp>
        <p:grpSp>
          <p:nvGrpSpPr>
            <p:cNvPr id="4" name="组合 60"/>
            <p:cNvGrpSpPr>
              <a:grpSpLocks noChangeAspect="1"/>
            </p:cNvGrpSpPr>
            <p:nvPr/>
          </p:nvGrpSpPr>
          <p:grpSpPr>
            <a:xfrm>
              <a:off x="3851920" y="3501008"/>
              <a:ext cx="593767" cy="509681"/>
              <a:chOff x="6123878" y="11894"/>
              <a:chExt cx="1309015" cy="1123635"/>
            </a:xfrm>
          </p:grpSpPr>
          <p:sp>
            <p:nvSpPr>
              <p:cNvPr id="33" name="六边形 32"/>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34"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zh-CN" altLang="en-US" sz="700" b="0" i="0" u="none" strike="noStrike" kern="1200" cap="none" spc="0" normalizeH="0" baseline="0" noProof="0" dirty="0" smtClean="0">
                    <a:ln>
                      <a:noFill/>
                    </a:ln>
                    <a:solidFill>
                      <a:sysClr val="window" lastClr="FFFFFF"/>
                    </a:solidFill>
                    <a:effectLst/>
                    <a:uLnTx/>
                    <a:uFillTx/>
                    <a:latin typeface="微软雅黑"/>
                    <a:ea typeface="微软雅黑"/>
                    <a:cs typeface="+mn-cs"/>
                  </a:rPr>
                  <a:t>算法与数据结构</a:t>
                </a:r>
                <a:endParaRPr kumimoji="0" lang="zh-CN" altLang="en-US" sz="700" b="0" i="0" u="none" strike="noStrike" kern="1200" cap="none" spc="0" normalizeH="0" baseline="0" noProof="0" dirty="0">
                  <a:ln>
                    <a:noFill/>
                  </a:ln>
                  <a:solidFill>
                    <a:sysClr val="window" lastClr="FFFFFF"/>
                  </a:solidFill>
                  <a:effectLst/>
                  <a:uLnTx/>
                  <a:uFillTx/>
                  <a:latin typeface="微软雅黑"/>
                  <a:ea typeface="微软雅黑"/>
                  <a:cs typeface="+mn-cs"/>
                </a:endParaRPr>
              </a:p>
            </p:txBody>
          </p:sp>
        </p:grpSp>
        <p:grpSp>
          <p:nvGrpSpPr>
            <p:cNvPr id="5" name="组合 63"/>
            <p:cNvGrpSpPr>
              <a:grpSpLocks noChangeAspect="1"/>
            </p:cNvGrpSpPr>
            <p:nvPr/>
          </p:nvGrpSpPr>
          <p:grpSpPr>
            <a:xfrm>
              <a:off x="3851920" y="4071447"/>
              <a:ext cx="593767" cy="509681"/>
              <a:chOff x="6123878" y="11894"/>
              <a:chExt cx="1309015" cy="1123635"/>
            </a:xfrm>
          </p:grpSpPr>
          <p:sp>
            <p:nvSpPr>
              <p:cNvPr id="31" name="六边形 30"/>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32"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lang="zh-CN" altLang="en-US" sz="700" noProof="0" dirty="0" smtClean="0">
                    <a:solidFill>
                      <a:sysClr val="window" lastClr="FFFFFF"/>
                    </a:solidFill>
                    <a:latin typeface="微软雅黑"/>
                    <a:ea typeface="微软雅黑"/>
                  </a:rPr>
                  <a:t>数据库实验</a:t>
                </a:r>
                <a:endParaRPr kumimoji="0" lang="zh-CN" altLang="en-US" sz="700" b="0" i="0" u="none" strike="noStrike" kern="1200" cap="none" spc="0" normalizeH="0" baseline="0" noProof="0" dirty="0">
                  <a:ln>
                    <a:noFill/>
                  </a:ln>
                  <a:solidFill>
                    <a:sysClr val="window" lastClr="FFFFFF"/>
                  </a:solidFill>
                  <a:effectLst/>
                  <a:uLnTx/>
                  <a:uFillTx/>
                  <a:latin typeface="微软雅黑"/>
                  <a:ea typeface="微软雅黑"/>
                  <a:cs typeface="+mn-cs"/>
                </a:endParaRPr>
              </a:p>
            </p:txBody>
          </p:sp>
        </p:grpSp>
        <p:grpSp>
          <p:nvGrpSpPr>
            <p:cNvPr id="7" name="组合 66"/>
            <p:cNvGrpSpPr>
              <a:grpSpLocks noChangeAspect="1"/>
            </p:cNvGrpSpPr>
            <p:nvPr/>
          </p:nvGrpSpPr>
          <p:grpSpPr>
            <a:xfrm>
              <a:off x="3347864" y="4359479"/>
              <a:ext cx="593767" cy="509681"/>
              <a:chOff x="6123878" y="11894"/>
              <a:chExt cx="1309015" cy="1123635"/>
            </a:xfrm>
          </p:grpSpPr>
          <p:sp>
            <p:nvSpPr>
              <p:cNvPr id="29" name="六边形 28"/>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30"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zh-CN" altLang="en-US" sz="700" b="0" i="0" u="none" strike="noStrike" kern="1200" cap="none" spc="0" normalizeH="0" baseline="0" noProof="0" dirty="0" smtClean="0">
                    <a:ln>
                      <a:noFill/>
                    </a:ln>
                    <a:solidFill>
                      <a:sysClr val="window" lastClr="FFFFFF"/>
                    </a:solidFill>
                    <a:effectLst/>
                    <a:uLnTx/>
                    <a:uFillTx/>
                    <a:latin typeface="微软雅黑"/>
                    <a:ea typeface="微软雅黑"/>
                    <a:cs typeface="+mn-cs"/>
                  </a:rPr>
                  <a:t>软件工程</a:t>
                </a:r>
                <a:endParaRPr kumimoji="0" lang="zh-CN" altLang="en-US" sz="700" b="0" i="0" u="none" strike="noStrike" kern="1200" cap="none" spc="0" normalizeH="0" baseline="0" noProof="0" dirty="0">
                  <a:ln>
                    <a:noFill/>
                  </a:ln>
                  <a:solidFill>
                    <a:sysClr val="window" lastClr="FFFFFF"/>
                  </a:solidFill>
                  <a:effectLst/>
                  <a:uLnTx/>
                  <a:uFillTx/>
                  <a:latin typeface="微软雅黑"/>
                  <a:ea typeface="微软雅黑"/>
                  <a:cs typeface="+mn-cs"/>
                </a:endParaRPr>
              </a:p>
            </p:txBody>
          </p:sp>
        </p:grpSp>
        <p:grpSp>
          <p:nvGrpSpPr>
            <p:cNvPr id="8" name="组合 69"/>
            <p:cNvGrpSpPr>
              <a:grpSpLocks noChangeAspect="1"/>
            </p:cNvGrpSpPr>
            <p:nvPr/>
          </p:nvGrpSpPr>
          <p:grpSpPr>
            <a:xfrm>
              <a:off x="2826105" y="4071447"/>
              <a:ext cx="593767" cy="509681"/>
              <a:chOff x="6123878" y="11894"/>
              <a:chExt cx="1309015" cy="1123635"/>
            </a:xfrm>
          </p:grpSpPr>
          <p:sp>
            <p:nvSpPr>
              <p:cNvPr id="27" name="六边形 26"/>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28"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zh-CN" altLang="en-US" sz="700" b="0" i="0" u="none" strike="noStrike" kern="1200" cap="none" spc="0" normalizeH="0" baseline="0" noProof="0" dirty="0" smtClean="0">
                    <a:ln>
                      <a:noFill/>
                    </a:ln>
                    <a:solidFill>
                      <a:sysClr val="window" lastClr="FFFFFF"/>
                    </a:solidFill>
                    <a:effectLst/>
                    <a:uLnTx/>
                    <a:uFillTx/>
                    <a:latin typeface="微软雅黑"/>
                    <a:ea typeface="微软雅黑"/>
                    <a:cs typeface="+mn-cs"/>
                  </a:rPr>
                  <a:t>人工智能实验</a:t>
                </a:r>
                <a:endParaRPr kumimoji="0" lang="zh-CN" altLang="en-US" sz="700" b="0" i="0" u="none" strike="noStrike" kern="1200" cap="none" spc="0" normalizeH="0" baseline="0" noProof="0" dirty="0">
                  <a:ln>
                    <a:noFill/>
                  </a:ln>
                  <a:solidFill>
                    <a:sysClr val="window" lastClr="FFFFFF"/>
                  </a:solidFill>
                  <a:effectLst/>
                  <a:uLnTx/>
                  <a:uFillTx/>
                  <a:latin typeface="微软雅黑"/>
                  <a:ea typeface="微软雅黑"/>
                  <a:cs typeface="+mn-cs"/>
                </a:endParaRPr>
              </a:p>
            </p:txBody>
          </p:sp>
        </p:grpSp>
        <p:grpSp>
          <p:nvGrpSpPr>
            <p:cNvPr id="10" name="组合 72"/>
            <p:cNvGrpSpPr>
              <a:grpSpLocks noChangeAspect="1"/>
            </p:cNvGrpSpPr>
            <p:nvPr/>
          </p:nvGrpSpPr>
          <p:grpSpPr>
            <a:xfrm>
              <a:off x="2826105" y="3501008"/>
              <a:ext cx="593767" cy="509681"/>
              <a:chOff x="6123878" y="11894"/>
              <a:chExt cx="1309015" cy="1123635"/>
            </a:xfrm>
          </p:grpSpPr>
          <p:sp>
            <p:nvSpPr>
              <p:cNvPr id="25" name="六边形 24"/>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26"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zh-CN" altLang="en-US" sz="700" b="0" i="0" u="none" strike="noStrike" kern="1200" cap="none" spc="0" normalizeH="0" baseline="0" noProof="0" dirty="0" smtClean="0">
                    <a:ln>
                      <a:noFill/>
                    </a:ln>
                    <a:solidFill>
                      <a:sysClr val="window" lastClr="FFFFFF"/>
                    </a:solidFill>
                    <a:effectLst/>
                    <a:uLnTx/>
                    <a:uFillTx/>
                    <a:latin typeface="微软雅黑"/>
                    <a:ea typeface="微软雅黑"/>
                    <a:cs typeface="+mn-cs"/>
                  </a:rPr>
                  <a:t>操作系统</a:t>
                </a:r>
                <a:endParaRPr kumimoji="0" lang="zh-CN" altLang="en-US" sz="700" b="0" i="0" u="none" strike="noStrike" kern="1200" cap="none" spc="0" normalizeH="0" baseline="0" noProof="0" dirty="0">
                  <a:ln>
                    <a:noFill/>
                  </a:ln>
                  <a:solidFill>
                    <a:sysClr val="window" lastClr="FFFFFF"/>
                  </a:solidFill>
                  <a:effectLst/>
                  <a:uLnTx/>
                  <a:uFillTx/>
                  <a:latin typeface="微软雅黑"/>
                  <a:ea typeface="微软雅黑"/>
                  <a:cs typeface="+mn-cs"/>
                </a:endParaRPr>
              </a:p>
            </p:txBody>
          </p:sp>
        </p:grpSp>
        <p:grpSp>
          <p:nvGrpSpPr>
            <p:cNvPr id="12" name="组合 75"/>
            <p:cNvGrpSpPr>
              <a:grpSpLocks noChangeAspect="1"/>
            </p:cNvGrpSpPr>
            <p:nvPr/>
          </p:nvGrpSpPr>
          <p:grpSpPr>
            <a:xfrm>
              <a:off x="2322049" y="3783415"/>
              <a:ext cx="593767" cy="509681"/>
              <a:chOff x="6123878" y="11894"/>
              <a:chExt cx="1309015" cy="1123635"/>
            </a:xfrm>
          </p:grpSpPr>
          <p:sp>
            <p:nvSpPr>
              <p:cNvPr id="22" name="六边形 21"/>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24"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zh-CN" altLang="en-US" sz="700" b="0" i="0" u="none" strike="noStrike" kern="1200" cap="none" spc="0" normalizeH="0" baseline="0" noProof="0" dirty="0" smtClean="0">
                    <a:ln>
                      <a:noFill/>
                    </a:ln>
                    <a:solidFill>
                      <a:sysClr val="window" lastClr="FFFFFF"/>
                    </a:solidFill>
                    <a:effectLst/>
                    <a:uLnTx/>
                    <a:uFillTx/>
                    <a:latin typeface="微软雅黑"/>
                    <a:ea typeface="微软雅黑"/>
                    <a:cs typeface="+mn-cs"/>
                  </a:rPr>
                  <a:t>大数据实验</a:t>
                </a:r>
                <a:endParaRPr kumimoji="0" lang="zh-CN" altLang="en-US" sz="700" b="0" i="0" u="none" strike="noStrike" kern="1200" cap="none" spc="0" normalizeH="0" baseline="0" noProof="0" dirty="0">
                  <a:ln>
                    <a:noFill/>
                  </a:ln>
                  <a:solidFill>
                    <a:sysClr val="window" lastClr="FFFFFF"/>
                  </a:solidFill>
                  <a:effectLst/>
                  <a:uLnTx/>
                  <a:uFillTx/>
                  <a:latin typeface="微软雅黑"/>
                  <a:ea typeface="微软雅黑"/>
                  <a:cs typeface="+mn-cs"/>
                </a:endParaRPr>
              </a:p>
            </p:txBody>
          </p:sp>
        </p:grpSp>
        <p:grpSp>
          <p:nvGrpSpPr>
            <p:cNvPr id="13" name="组合 78"/>
            <p:cNvGrpSpPr>
              <a:grpSpLocks noChangeAspect="1"/>
            </p:cNvGrpSpPr>
            <p:nvPr/>
          </p:nvGrpSpPr>
          <p:grpSpPr>
            <a:xfrm>
              <a:off x="4355976" y="3789040"/>
              <a:ext cx="593767" cy="509681"/>
              <a:chOff x="6123878" y="11894"/>
              <a:chExt cx="1309015" cy="1123635"/>
            </a:xfrm>
          </p:grpSpPr>
          <p:sp>
            <p:nvSpPr>
              <p:cNvPr id="20" name="六边形 19"/>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21"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lang="en-US" altLang="zh-CN" sz="700" noProof="0" dirty="0" smtClean="0">
                    <a:solidFill>
                      <a:sysClr val="window" lastClr="FFFFFF"/>
                    </a:solidFill>
                    <a:latin typeface="微软雅黑"/>
                    <a:ea typeface="微软雅黑"/>
                  </a:rPr>
                  <a:t>Python</a:t>
                </a:r>
                <a:r>
                  <a:rPr lang="zh-CN" altLang="en-US" sz="700" noProof="0" dirty="0" smtClean="0">
                    <a:solidFill>
                      <a:sysClr val="window" lastClr="FFFFFF"/>
                    </a:solidFill>
                    <a:latin typeface="微软雅黑"/>
                    <a:ea typeface="微软雅黑"/>
                  </a:rPr>
                  <a:t>实训</a:t>
                </a:r>
                <a:endParaRPr kumimoji="0" lang="zh-CN" altLang="en-US" sz="700" b="0" i="0" u="none" strike="noStrike" kern="1200" cap="none" spc="0" normalizeH="0" baseline="0" noProof="0" dirty="0">
                  <a:ln>
                    <a:noFill/>
                  </a:ln>
                  <a:solidFill>
                    <a:sysClr val="window" lastClr="FFFFFF"/>
                  </a:solidFill>
                  <a:effectLst/>
                  <a:uLnTx/>
                  <a:uFillTx/>
                  <a:latin typeface="微软雅黑"/>
                  <a:ea typeface="微软雅黑"/>
                  <a:cs typeface="+mn-cs"/>
                </a:endParaRPr>
              </a:p>
            </p:txBody>
          </p:sp>
        </p:grpSp>
      </p:grpSp>
      <p:graphicFrame>
        <p:nvGraphicFramePr>
          <p:cNvPr id="37" name="表格 36"/>
          <p:cNvGraphicFramePr>
            <a:graphicFrameLocks noGrp="1"/>
          </p:cNvGraphicFramePr>
          <p:nvPr/>
        </p:nvGraphicFramePr>
        <p:xfrm>
          <a:off x="256969" y="1514640"/>
          <a:ext cx="4876800" cy="2931160"/>
        </p:xfrm>
        <a:graphic>
          <a:graphicData uri="http://schemas.openxmlformats.org/drawingml/2006/table">
            <a:tbl>
              <a:tblPr firstRow="1" bandRow="1">
                <a:tableStyleId>{7DF18680-E054-41AD-8BC1-D1AEF772440D}</a:tableStyleId>
              </a:tblPr>
              <a:tblGrid>
                <a:gridCol w="1152381"/>
                <a:gridCol w="1484852"/>
                <a:gridCol w="2239567"/>
              </a:tblGrid>
              <a:tr h="370840">
                <a:tc>
                  <a:txBody>
                    <a:bodyPr/>
                    <a:lstStyle/>
                    <a:p>
                      <a:endParaRPr lang="zh-CN" altLang="en-US" dirty="0">
                        <a:latin typeface="微软雅黑" pitchFamily="34" charset="-122"/>
                        <a:ea typeface="微软雅黑" pitchFamily="34" charset="-122"/>
                      </a:endParaRPr>
                    </a:p>
                  </a:txBody>
                  <a:tcPr anchor="ctr"/>
                </a:tc>
                <a:tc>
                  <a:txBody>
                    <a:bodyPr/>
                    <a:lstStyle/>
                    <a:p>
                      <a:r>
                        <a:rPr lang="en-US" altLang="zh-CN" dirty="0" smtClean="0"/>
                        <a:t>CG</a:t>
                      </a:r>
                      <a:r>
                        <a:rPr lang="zh-CN" altLang="en-US" dirty="0" smtClean="0"/>
                        <a:t>人工智能</a:t>
                      </a:r>
                      <a:endParaRPr lang="zh-CN" altLang="en-US" dirty="0">
                        <a:latin typeface="微软雅黑" pitchFamily="34" charset="-122"/>
                        <a:ea typeface="微软雅黑" pitchFamily="34" charset="-122"/>
                      </a:endParaRPr>
                    </a:p>
                  </a:txBody>
                  <a:tcPr anchor="ctr"/>
                </a:tc>
                <a:tc>
                  <a:txBody>
                    <a:bodyPr/>
                    <a:lstStyle/>
                    <a:p>
                      <a:r>
                        <a:rPr lang="zh-CN" altLang="en-US" dirty="0" smtClean="0"/>
                        <a:t>其它</a:t>
                      </a:r>
                      <a:endParaRPr lang="zh-CN" altLang="en-US" dirty="0">
                        <a:latin typeface="微软雅黑" pitchFamily="34" charset="-122"/>
                        <a:ea typeface="微软雅黑" pitchFamily="34" charset="-122"/>
                      </a:endParaRPr>
                    </a:p>
                  </a:txBody>
                  <a:tcPr anchor="ctr"/>
                </a:tc>
              </a:tr>
              <a:tr h="370840">
                <a:tc>
                  <a:txBody>
                    <a:bodyPr/>
                    <a:lstStyle/>
                    <a:p>
                      <a:r>
                        <a:rPr lang="zh-CN" altLang="en-US" dirty="0" smtClean="0">
                          <a:latin typeface="微软雅黑" pitchFamily="34" charset="-122"/>
                          <a:ea typeface="微软雅黑" pitchFamily="34" charset="-122"/>
                        </a:rPr>
                        <a:t>软件平台与硬件松耦合</a:t>
                      </a:r>
                      <a:endParaRPr lang="zh-CN" altLang="en-US"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sz="1000" dirty="0" smtClean="0">
                          <a:latin typeface="微软雅黑" pitchFamily="34" charset="-122"/>
                          <a:ea typeface="微软雅黑" pitchFamily="34" charset="-122"/>
                        </a:rPr>
                        <a:t>独立建设、独立维护升级换代</a:t>
                      </a:r>
                      <a:endParaRPr lang="zh-CN" altLang="en-US" sz="1000"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sz="1000" dirty="0" smtClean="0">
                          <a:latin typeface="微软雅黑" pitchFamily="34" charset="-122"/>
                          <a:ea typeface="微软雅黑" pitchFamily="34" charset="-122"/>
                        </a:rPr>
                        <a:t>一体机模式，与服务器和虚拟化软件紧耦合</a:t>
                      </a:r>
                      <a:endParaRPr lang="zh-CN" altLang="en-US" sz="1000" dirty="0">
                        <a:latin typeface="微软雅黑" pitchFamily="34" charset="-122"/>
                        <a:ea typeface="微软雅黑" pitchFamily="34" charset="-122"/>
                      </a:endParaRPr>
                    </a:p>
                  </a:txBody>
                  <a:tcPr anchor="ctr"/>
                </a:tc>
              </a:tr>
              <a:tr h="370840">
                <a:tc>
                  <a:txBody>
                    <a:bodyPr/>
                    <a:lstStyle/>
                    <a:p>
                      <a:r>
                        <a:rPr lang="zh-CN" altLang="en-US" dirty="0" smtClean="0">
                          <a:latin typeface="微软雅黑" pitchFamily="34" charset="-122"/>
                          <a:ea typeface="微软雅黑" pitchFamily="34" charset="-122"/>
                        </a:rPr>
                        <a:t>对专业支撑的全面性</a:t>
                      </a:r>
                      <a:endParaRPr lang="zh-CN" altLang="en-US" dirty="0">
                        <a:latin typeface="微软雅黑" pitchFamily="34" charset="-122"/>
                        <a:ea typeface="微软雅黑" pitchFamily="34" charset="-122"/>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1350" kern="1200" dirty="0" smtClean="0">
                          <a:solidFill>
                            <a:schemeClr val="dk1"/>
                          </a:solidFill>
                          <a:latin typeface="微软雅黑" pitchFamily="34" charset="-122"/>
                          <a:ea typeface="微软雅黑" pitchFamily="34" charset="-122"/>
                          <a:cs typeface="+mn-cs"/>
                        </a:rPr>
                        <a:t>✔</a:t>
                      </a:r>
                      <a:endParaRPr lang="en-US" altLang="zh-CN" sz="1350" kern="1200" dirty="0" smtClean="0">
                        <a:solidFill>
                          <a:schemeClr val="dk1"/>
                        </a:solidFill>
                        <a:latin typeface="微软雅黑" pitchFamily="34" charset="-122"/>
                        <a:ea typeface="微软雅黑" pitchFamily="34" charset="-122"/>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1000" kern="1200" dirty="0" smtClean="0">
                          <a:solidFill>
                            <a:schemeClr val="dk1"/>
                          </a:solidFill>
                          <a:latin typeface="微软雅黑" pitchFamily="34" charset="-122"/>
                          <a:ea typeface="微软雅黑" pitchFamily="34" charset="-122"/>
                          <a:cs typeface="+mn-cs"/>
                        </a:rPr>
                        <a:t>支撑人工智能课程体系内的所有教学与实验</a:t>
                      </a: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1350" kern="1200" dirty="0" smtClean="0">
                          <a:solidFill>
                            <a:schemeClr val="dk1"/>
                          </a:solidFill>
                          <a:latin typeface="微软雅黑" pitchFamily="34" charset="-122"/>
                          <a:ea typeface="微软雅黑" pitchFamily="34" charset="-122"/>
                          <a:cs typeface="+mn-cs"/>
                        </a:rPr>
                        <a:t>✘</a:t>
                      </a:r>
                      <a:endParaRPr lang="en-US" altLang="zh-CN" sz="1350" kern="1200" dirty="0" smtClean="0">
                        <a:solidFill>
                          <a:schemeClr val="dk1"/>
                        </a:solidFill>
                        <a:latin typeface="微软雅黑" pitchFamily="34" charset="-122"/>
                        <a:ea typeface="微软雅黑" pitchFamily="34" charset="-122"/>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1000" kern="1200" dirty="0" smtClean="0">
                          <a:solidFill>
                            <a:schemeClr val="dk1"/>
                          </a:solidFill>
                          <a:latin typeface="微软雅黑" pitchFamily="34" charset="-122"/>
                          <a:ea typeface="微软雅黑" pitchFamily="34" charset="-122"/>
                          <a:cs typeface="+mn-cs"/>
                        </a:rPr>
                        <a:t>昂贵的软硬件，只能做有限的人工智能实验，无法支持相关课程的实验，</a:t>
                      </a:r>
                      <a:r>
                        <a:rPr lang="zh-CN" altLang="en-US" sz="1000" b="1" kern="1200" dirty="0" smtClean="0">
                          <a:solidFill>
                            <a:schemeClr val="accent2">
                              <a:lumMod val="75000"/>
                            </a:schemeClr>
                          </a:solidFill>
                          <a:latin typeface="微软雅黑" pitchFamily="34" charset="-122"/>
                          <a:ea typeface="微软雅黑" pitchFamily="34" charset="-122"/>
                          <a:cs typeface="+mn-cs"/>
                        </a:rPr>
                        <a:t>例如数据库、编程语言、操作系统等。</a:t>
                      </a:r>
                    </a:p>
                  </a:txBody>
                  <a:tcPr anchor="ctr"/>
                </a:tc>
              </a:tr>
              <a:tr h="370840">
                <a:tc>
                  <a:txBody>
                    <a:bodyPr/>
                    <a:lstStyle/>
                    <a:p>
                      <a:r>
                        <a:rPr lang="zh-CN" altLang="en-US" dirty="0" smtClean="0">
                          <a:latin typeface="微软雅黑" pitchFamily="34" charset="-122"/>
                          <a:ea typeface="微软雅黑" pitchFamily="34" charset="-122"/>
                        </a:rPr>
                        <a:t>资源的可扩展性</a:t>
                      </a:r>
                      <a:endParaRPr lang="zh-CN" altLang="en-US"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sz="1000" kern="1200" dirty="0" smtClean="0">
                          <a:solidFill>
                            <a:schemeClr val="dk1"/>
                          </a:solidFill>
                          <a:latin typeface="微软雅黑" pitchFamily="34" charset="-122"/>
                          <a:ea typeface="微软雅黑" pitchFamily="34" charset="-122"/>
                          <a:cs typeface="+mn-cs"/>
                        </a:rPr>
                        <a:t>轻松自建教学与实验资源</a:t>
                      </a: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sz="1000" kern="1200" dirty="0" smtClean="0">
                          <a:solidFill>
                            <a:schemeClr val="dk1"/>
                          </a:solidFill>
                          <a:latin typeface="微软雅黑" pitchFamily="34" charset="-122"/>
                          <a:ea typeface="微软雅黑" pitchFamily="34" charset="-122"/>
                          <a:cs typeface="+mn-cs"/>
                        </a:rPr>
                        <a:t>教学与实验资源固化</a:t>
                      </a:r>
                    </a:p>
                  </a:txBody>
                  <a:tcPr anchor="ctr"/>
                </a:tc>
              </a:tr>
              <a:tr h="370840">
                <a:tc>
                  <a:txBody>
                    <a:bodyPr/>
                    <a:lstStyle/>
                    <a:p>
                      <a:r>
                        <a:rPr lang="zh-CN" altLang="en-US" dirty="0" smtClean="0">
                          <a:latin typeface="微软雅黑" pitchFamily="34" charset="-122"/>
                          <a:ea typeface="微软雅黑" pitchFamily="34" charset="-122"/>
                        </a:rPr>
                        <a:t>使用体验</a:t>
                      </a:r>
                      <a:endParaRPr lang="zh-CN" altLang="en-US"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en-US" altLang="zh-CN" sz="1000" kern="1200" dirty="0" smtClean="0">
                          <a:solidFill>
                            <a:schemeClr val="dk1"/>
                          </a:solidFill>
                          <a:latin typeface="微软雅黑" pitchFamily="34" charset="-122"/>
                          <a:ea typeface="微软雅黑" pitchFamily="34" charset="-122"/>
                          <a:cs typeface="+mn-cs"/>
                        </a:rPr>
                        <a:t>B/S</a:t>
                      </a:r>
                      <a:r>
                        <a:rPr lang="zh-CN" altLang="en-US" sz="1000" kern="1200" dirty="0" smtClean="0">
                          <a:solidFill>
                            <a:schemeClr val="dk1"/>
                          </a:solidFill>
                          <a:latin typeface="微软雅黑" pitchFamily="34" charset="-122"/>
                          <a:ea typeface="微软雅黑" pitchFamily="34" charset="-122"/>
                          <a:cs typeface="+mn-cs"/>
                        </a:rPr>
                        <a:t>架构图形桌面，客户端分辨率自适应</a:t>
                      </a:r>
                      <a:endParaRPr lang="zh-CN" altLang="en-US" sz="1000"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en-US" altLang="zh-CN" sz="1000" kern="1200" dirty="0" smtClean="0">
                          <a:solidFill>
                            <a:schemeClr val="dk1"/>
                          </a:solidFill>
                          <a:latin typeface="微软雅黑" pitchFamily="34" charset="-122"/>
                          <a:ea typeface="微软雅黑" pitchFamily="34" charset="-122"/>
                          <a:cs typeface="+mn-cs"/>
                        </a:rPr>
                        <a:t>C/S</a:t>
                      </a:r>
                      <a:r>
                        <a:rPr lang="zh-CN" altLang="en-US" sz="1000" kern="1200" dirty="0" smtClean="0">
                          <a:solidFill>
                            <a:schemeClr val="dk1"/>
                          </a:solidFill>
                          <a:latin typeface="微软雅黑" pitchFamily="34" charset="-122"/>
                          <a:ea typeface="微软雅黑" pitchFamily="34" charset="-122"/>
                          <a:cs typeface="+mn-cs"/>
                        </a:rPr>
                        <a:t>架构或者命令行界面</a:t>
                      </a:r>
                      <a:endParaRPr lang="zh-CN" altLang="en-US" sz="1000" dirty="0">
                        <a:latin typeface="微软雅黑" pitchFamily="34" charset="-122"/>
                        <a:ea typeface="微软雅黑" pitchFamily="34" charset="-122"/>
                      </a:endParaRPr>
                    </a:p>
                  </a:txBody>
                  <a:tcPr/>
                </a:tc>
              </a:tr>
            </a:tbl>
          </a:graphicData>
        </a:graphic>
      </p:graphicFrame>
      <p:sp>
        <p:nvSpPr>
          <p:cNvPr id="95" name="矩形 94"/>
          <p:cNvSpPr/>
          <p:nvPr/>
        </p:nvSpPr>
        <p:spPr>
          <a:xfrm>
            <a:off x="5785245" y="3457032"/>
            <a:ext cx="1113342"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变量、字符串、运算符、表达式</a:t>
            </a:r>
            <a:endParaRPr kumimoji="0" lang="zh-CN" altLang="en-US"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96" name="圆角矩形 95"/>
          <p:cNvSpPr/>
          <p:nvPr/>
        </p:nvSpPr>
        <p:spPr>
          <a:xfrm>
            <a:off x="5746459" y="4510507"/>
            <a:ext cx="2304256" cy="288126"/>
          </a:xfrm>
          <a:prstGeom prst="roundRect">
            <a:avLst/>
          </a:prstGeom>
          <a:solidFill>
            <a:srgbClr val="9BBB59">
              <a:lumMod val="75000"/>
            </a:srgbClr>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7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Python</a:t>
            </a:r>
            <a:r>
              <a:rPr kumimoji="0" lang="zh-CN" altLang="en-US" sz="7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代码自动评判</a:t>
            </a:r>
            <a:endParaRPr kumimoji="0" lang="en-US" altLang="zh-CN" sz="7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（课件、视频、</a:t>
            </a:r>
            <a:r>
              <a:rPr kumimoji="0" lang="en-US" altLang="zh-CN"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1000+</a:t>
            </a: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精选题库）</a:t>
            </a:r>
            <a:endParaRPr kumimoji="0" lang="zh-CN" altLang="en-US"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97" name="矩形 96"/>
          <p:cNvSpPr/>
          <p:nvPr/>
        </p:nvSpPr>
        <p:spPr>
          <a:xfrm>
            <a:off x="5785245" y="3669599"/>
            <a:ext cx="1113342"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列表及其操作、列表推导式</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98" name="矩形 97"/>
          <p:cNvSpPr/>
          <p:nvPr/>
        </p:nvSpPr>
        <p:spPr>
          <a:xfrm>
            <a:off x="5785245" y="3878383"/>
            <a:ext cx="1113342"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 if</a:t>
            </a: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语句</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99" name="矩形 98"/>
          <p:cNvSpPr/>
          <p:nvPr/>
        </p:nvSpPr>
        <p:spPr>
          <a:xfrm>
            <a:off x="5785245" y="4088262"/>
            <a:ext cx="1113342"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字典</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00" name="矩形 99"/>
          <p:cNvSpPr/>
          <p:nvPr/>
        </p:nvSpPr>
        <p:spPr>
          <a:xfrm>
            <a:off x="6967283" y="3667509"/>
            <a:ext cx="1073150"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类与对象、继承</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01" name="矩形 100"/>
          <p:cNvSpPr/>
          <p:nvPr/>
        </p:nvSpPr>
        <p:spPr>
          <a:xfrm>
            <a:off x="6967283" y="3873605"/>
            <a:ext cx="1073150"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文件操作</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02" name="矩形 101"/>
          <p:cNvSpPr/>
          <p:nvPr/>
        </p:nvSpPr>
        <p:spPr>
          <a:xfrm>
            <a:off x="6967283" y="4083976"/>
            <a:ext cx="1073150"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异常处理</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03" name="矩形 102"/>
          <p:cNvSpPr/>
          <p:nvPr/>
        </p:nvSpPr>
        <p:spPr>
          <a:xfrm>
            <a:off x="6967283" y="4292760"/>
            <a:ext cx="1073150"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调试与测试</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04" name="矩形 103"/>
          <p:cNvSpPr/>
          <p:nvPr/>
        </p:nvSpPr>
        <p:spPr>
          <a:xfrm>
            <a:off x="6967283" y="3456115"/>
            <a:ext cx="1073150"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函数、匿名函数</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05" name="矩形 104"/>
          <p:cNvSpPr/>
          <p:nvPr/>
        </p:nvSpPr>
        <p:spPr>
          <a:xfrm>
            <a:off x="5785245" y="4301826"/>
            <a:ext cx="1113342"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6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循环</a:t>
            </a:r>
            <a:r>
              <a:rPr kumimoji="0" lang="zh-CN" altLang="en-US"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rPr>
              <a:t>语句</a:t>
            </a:r>
            <a:endParaRPr kumimoji="0" lang="en-US" altLang="zh-CN" sz="6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06" name="矩形 105"/>
          <p:cNvSpPr/>
          <p:nvPr/>
        </p:nvSpPr>
        <p:spPr>
          <a:xfrm>
            <a:off x="5746459" y="3430387"/>
            <a:ext cx="2376264" cy="1385570"/>
          </a:xfrm>
          <a:prstGeom prst="rect">
            <a:avLst/>
          </a:prstGeom>
          <a:noFill/>
          <a:ln w="635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7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7" name="剪去单角的矩形 106"/>
          <p:cNvSpPr/>
          <p:nvPr/>
        </p:nvSpPr>
        <p:spPr>
          <a:xfrm>
            <a:off x="8122723" y="3430387"/>
            <a:ext cx="216024" cy="504056"/>
          </a:xfrm>
          <a:prstGeom prst="snip1Rect">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基础知识</a:t>
            </a:r>
            <a:endParaRPr kumimoji="0" lang="zh-CN" altLang="en-US" sz="7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10</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422967" y="3239805"/>
            <a:ext cx="642964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大数据在线实验</a:t>
            </a:r>
            <a:r>
              <a:rPr lang="zh-CN" altLang="en-US" sz="2400" dirty="0" smtClean="0">
                <a:latin typeface="微软雅黑" panose="020B0503020204020204" pitchFamily="34" charset="-122"/>
                <a:ea typeface="微软雅黑" panose="020B0503020204020204" pitchFamily="34" charset="-122"/>
              </a:rPr>
              <a:t>：随时随地开展实验</a:t>
            </a:r>
          </a:p>
        </p:txBody>
      </p:sp>
      <p:sp>
        <p:nvSpPr>
          <p:cNvPr id="11" name="TextBox 49"/>
          <p:cNvSpPr txBox="1">
            <a:spLocks noChangeArrowheads="1"/>
          </p:cNvSpPr>
          <p:nvPr/>
        </p:nvSpPr>
        <p:spPr bwMode="auto">
          <a:xfrm>
            <a:off x="2692350" y="3661173"/>
            <a:ext cx="4269922" cy="1027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大数据专业一站式支持</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充分利用现有云计算中心</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实验全过程的数字化管理与分析</a:t>
            </a: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 xmlns:p14="http://schemas.microsoft.com/office/powerpoint/2010/main" val="2620635321"/>
      </p:ext>
    </p:extLst>
  </p:cSld>
  <p:clrMapOvr>
    <a:masterClrMapping/>
  </p:clrMapOvr>
  <p:transition>
    <p:blinds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5"/>
          <p:cNvGrpSpPr/>
          <p:nvPr/>
        </p:nvGrpSpPr>
        <p:grpSpPr>
          <a:xfrm>
            <a:off x="22860" y="419100"/>
            <a:ext cx="9121140" cy="4684842"/>
            <a:chOff x="22860" y="371475"/>
            <a:chExt cx="9121140" cy="4684841"/>
          </a:xfrm>
        </p:grpSpPr>
        <p:sp>
          <p:nvSpPr>
            <p:cNvPr id="135" name="立方体 134"/>
            <p:cNvSpPr/>
            <p:nvPr/>
          </p:nvSpPr>
          <p:spPr>
            <a:xfrm>
              <a:off x="22860" y="2926080"/>
              <a:ext cx="990600" cy="1691640"/>
            </a:xfrm>
            <a:prstGeom prst="cube">
              <a:avLst>
                <a:gd name="adj" fmla="val 688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smtClean="0">
                  <a:latin typeface="微软雅黑" pitchFamily="34" charset="-122"/>
                  <a:ea typeface="微软雅黑" pitchFamily="34" charset="-122"/>
                </a:rPr>
                <a:t>教育大数据</a:t>
              </a:r>
              <a:endParaRPr lang="zh-CN" altLang="en-US" sz="1000" b="1" dirty="0">
                <a:latin typeface="微软雅黑" pitchFamily="34" charset="-122"/>
                <a:ea typeface="微软雅黑" pitchFamily="34" charset="-122"/>
              </a:endParaRPr>
            </a:p>
          </p:txBody>
        </p:sp>
        <p:sp>
          <p:nvSpPr>
            <p:cNvPr id="67" name="矩形 66"/>
            <p:cNvSpPr/>
            <p:nvPr/>
          </p:nvSpPr>
          <p:spPr>
            <a:xfrm>
              <a:off x="3105068" y="4733151"/>
              <a:ext cx="3019507" cy="323165"/>
            </a:xfrm>
            <a:prstGeom prst="rect">
              <a:avLst/>
            </a:prstGeom>
          </p:spPr>
          <p:txBody>
            <a:bodyPr wrap="square">
              <a:spAutoFit/>
            </a:bodyPr>
            <a:lstStyle/>
            <a:p>
              <a:r>
                <a:rPr lang="zh-CN" altLang="en-US" sz="1500" b="1" dirty="0" smtClean="0">
                  <a:latin typeface="微软雅黑" pitchFamily="34" charset="-122"/>
                  <a:ea typeface="微软雅黑" pitchFamily="34" charset="-122"/>
                </a:rPr>
                <a:t>计算机专业课一体化支撑平台</a:t>
              </a:r>
              <a:endParaRPr lang="en-US" altLang="zh-CN" sz="1500" b="1" dirty="0" smtClean="0">
                <a:latin typeface="微软雅黑" pitchFamily="34" charset="-122"/>
                <a:ea typeface="微软雅黑" pitchFamily="34" charset="-122"/>
              </a:endParaRPr>
            </a:p>
          </p:txBody>
        </p:sp>
        <p:sp>
          <p:nvSpPr>
            <p:cNvPr id="36" name="立方体 35"/>
            <p:cNvSpPr/>
            <p:nvPr/>
          </p:nvSpPr>
          <p:spPr>
            <a:xfrm>
              <a:off x="487681" y="3812554"/>
              <a:ext cx="8625840" cy="817615"/>
            </a:xfrm>
            <a:prstGeom prst="cube">
              <a:avLst>
                <a:gd name="adj" fmla="val 6888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37" name="TextBox 36"/>
            <p:cNvSpPr txBox="1"/>
            <p:nvPr/>
          </p:nvSpPr>
          <p:spPr>
            <a:xfrm>
              <a:off x="3724933" y="4381502"/>
              <a:ext cx="2313917" cy="276999"/>
            </a:xfrm>
            <a:prstGeom prst="rect">
              <a:avLst/>
            </a:prstGeom>
            <a:noFill/>
          </p:spPr>
          <p:txBody>
            <a:bodyPr wrap="square" rtlCol="0">
              <a:spAutoFit/>
            </a:bodyPr>
            <a:lstStyle/>
            <a:p>
              <a:r>
                <a:rPr lang="zh-CN" altLang="en-US" sz="1200" b="1" dirty="0" smtClean="0">
                  <a:solidFill>
                    <a:schemeClr val="bg1"/>
                  </a:solidFill>
                  <a:latin typeface="微软雅黑" pitchFamily="34" charset="-122"/>
                  <a:ea typeface="微软雅黑" pitchFamily="34" charset="-122"/>
                </a:rPr>
                <a:t>系统管理与自动化运维</a:t>
              </a:r>
              <a:endParaRPr lang="zh-CN" altLang="en-US" sz="1200" b="1" dirty="0">
                <a:solidFill>
                  <a:schemeClr val="bg1"/>
                </a:solidFill>
                <a:latin typeface="微软雅黑" pitchFamily="34" charset="-122"/>
                <a:ea typeface="微软雅黑" pitchFamily="34" charset="-122"/>
              </a:endParaRPr>
            </a:p>
          </p:txBody>
        </p:sp>
        <p:grpSp>
          <p:nvGrpSpPr>
            <p:cNvPr id="3" name="组合 43"/>
            <p:cNvGrpSpPr/>
            <p:nvPr/>
          </p:nvGrpSpPr>
          <p:grpSpPr>
            <a:xfrm>
              <a:off x="2903788" y="3855586"/>
              <a:ext cx="557036" cy="486212"/>
              <a:chOff x="1266502" y="238"/>
              <a:chExt cx="668789" cy="668789"/>
            </a:xfrm>
          </p:grpSpPr>
          <p:sp>
            <p:nvSpPr>
              <p:cNvPr id="45" name="椭圆 44"/>
              <p:cNvSpPr/>
              <p:nvPr/>
            </p:nvSpPr>
            <p:spPr>
              <a:xfrm>
                <a:off x="1266502" y="238"/>
                <a:ext cx="668789" cy="668789"/>
              </a:xfrm>
              <a:prstGeom prst="ellipse">
                <a:avLst/>
              </a:prstGeom>
              <a:ln>
                <a:noFill/>
              </a:ln>
            </p:spPr>
            <p:style>
              <a:lnRef idx="2">
                <a:schemeClr val="lt1">
                  <a:hueOff val="0"/>
                  <a:satOff val="0"/>
                  <a:lumOff val="0"/>
                  <a:alphaOff val="0"/>
                </a:schemeClr>
              </a:lnRef>
              <a:fillRef idx="1">
                <a:schemeClr val="accent5">
                  <a:alpha val="50000"/>
                  <a:hueOff val="-1241735"/>
                  <a:satOff val="4976"/>
                  <a:lumOff val="1078"/>
                  <a:alphaOff val="0"/>
                </a:schemeClr>
              </a:fillRef>
              <a:effectRef idx="0">
                <a:schemeClr val="accent5">
                  <a:alpha val="50000"/>
                  <a:hueOff val="-1241735"/>
                  <a:satOff val="4976"/>
                  <a:lumOff val="1078"/>
                  <a:alphaOff val="0"/>
                </a:schemeClr>
              </a:effectRef>
              <a:fontRef idx="minor">
                <a:schemeClr val="tx1"/>
              </a:fontRef>
            </p:style>
          </p:sp>
          <p:sp>
            <p:nvSpPr>
              <p:cNvPr id="46" name="椭圆 4"/>
              <p:cNvSpPr/>
              <p:nvPr/>
            </p:nvSpPr>
            <p:spPr>
              <a:xfrm>
                <a:off x="1364444" y="98180"/>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系统</a:t>
                </a:r>
                <a:endParaRPr lang="en-US" altLang="zh-CN" sz="1000" b="1" dirty="0" smtClean="0">
                  <a:latin typeface="微软雅黑" pitchFamily="34" charset="-122"/>
                  <a:ea typeface="微软雅黑" pitchFamily="34" charset="-122"/>
                </a:endParaRPr>
              </a:p>
              <a:p>
                <a:pPr algn="ctr" defTabSz="444489">
                  <a:lnSpc>
                    <a:spcPct val="90000"/>
                  </a:lnSpc>
                  <a:spcAft>
                    <a:spcPct val="35000"/>
                  </a:spcAft>
                </a:pPr>
                <a:r>
                  <a:rPr lang="zh-CN" altLang="en-US" sz="1000" b="1" dirty="0" smtClean="0">
                    <a:latin typeface="微软雅黑" pitchFamily="34" charset="-122"/>
                    <a:ea typeface="微软雅黑" pitchFamily="34" charset="-122"/>
                  </a:rPr>
                  <a:t>备份</a:t>
                </a:r>
                <a:endParaRPr lang="zh-CN" altLang="en-US" sz="1000" b="1" dirty="0">
                  <a:latin typeface="微软雅黑" pitchFamily="34" charset="-122"/>
                  <a:ea typeface="微软雅黑" pitchFamily="34" charset="-122"/>
                </a:endParaRPr>
              </a:p>
            </p:txBody>
          </p:sp>
        </p:grpSp>
        <p:grpSp>
          <p:nvGrpSpPr>
            <p:cNvPr id="4" name="组合 46"/>
            <p:cNvGrpSpPr/>
            <p:nvPr/>
          </p:nvGrpSpPr>
          <p:grpSpPr>
            <a:xfrm>
              <a:off x="1079675" y="3855586"/>
              <a:ext cx="556492" cy="485737"/>
              <a:chOff x="650660" y="255369"/>
              <a:chExt cx="668789" cy="668789"/>
            </a:xfrm>
          </p:grpSpPr>
          <p:sp>
            <p:nvSpPr>
              <p:cNvPr id="48" name="椭圆 47"/>
              <p:cNvSpPr/>
              <p:nvPr/>
            </p:nvSpPr>
            <p:spPr>
              <a:xfrm>
                <a:off x="650660" y="255369"/>
                <a:ext cx="668789" cy="668789"/>
              </a:xfrm>
              <a:prstGeom prst="ellipse">
                <a:avLst/>
              </a:prstGeom>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49" name="椭圆 4"/>
              <p:cNvSpPr/>
              <p:nvPr/>
            </p:nvSpPr>
            <p:spPr>
              <a:xfrm>
                <a:off x="748602" y="353311"/>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多课程管理</a:t>
                </a:r>
                <a:endParaRPr lang="zh-CN" altLang="en-US" sz="1000" b="1" dirty="0">
                  <a:latin typeface="微软雅黑" pitchFamily="34" charset="-122"/>
                  <a:ea typeface="微软雅黑" pitchFamily="34" charset="-122"/>
                </a:endParaRPr>
              </a:p>
            </p:txBody>
          </p:sp>
        </p:grpSp>
        <p:grpSp>
          <p:nvGrpSpPr>
            <p:cNvPr id="6" name="组合 49"/>
            <p:cNvGrpSpPr/>
            <p:nvPr/>
          </p:nvGrpSpPr>
          <p:grpSpPr>
            <a:xfrm>
              <a:off x="3914904" y="3855586"/>
              <a:ext cx="557036" cy="486212"/>
              <a:chOff x="395430" y="871310"/>
              <a:chExt cx="668789" cy="668789"/>
            </a:xfrm>
          </p:grpSpPr>
          <p:sp>
            <p:nvSpPr>
              <p:cNvPr id="51" name="椭圆 50"/>
              <p:cNvSpPr/>
              <p:nvPr/>
            </p:nvSpPr>
            <p:spPr>
              <a:xfrm>
                <a:off x="395430" y="871310"/>
                <a:ext cx="668789" cy="668789"/>
              </a:xfrm>
              <a:prstGeom prst="ellipse">
                <a:avLst/>
              </a:prstGeom>
              <a:ln>
                <a:noFill/>
              </a:ln>
            </p:spPr>
            <p:style>
              <a:lnRef idx="2">
                <a:schemeClr val="lt1">
                  <a:hueOff val="0"/>
                  <a:satOff val="0"/>
                  <a:lumOff val="0"/>
                  <a:alphaOff val="0"/>
                </a:schemeClr>
              </a:lnRef>
              <a:fillRef idx="1">
                <a:schemeClr val="accent5">
                  <a:alpha val="50000"/>
                  <a:hueOff val="-8692142"/>
                  <a:satOff val="34835"/>
                  <a:lumOff val="7549"/>
                  <a:alphaOff val="0"/>
                </a:schemeClr>
              </a:fillRef>
              <a:effectRef idx="0">
                <a:schemeClr val="accent5">
                  <a:alpha val="50000"/>
                  <a:hueOff val="-8692142"/>
                  <a:satOff val="34835"/>
                  <a:lumOff val="7549"/>
                  <a:alphaOff val="0"/>
                </a:schemeClr>
              </a:effectRef>
              <a:fontRef idx="minor">
                <a:schemeClr val="tx1"/>
              </a:fontRef>
            </p:style>
          </p:sp>
          <p:sp>
            <p:nvSpPr>
              <p:cNvPr id="52" name="椭圆 4"/>
              <p:cNvSpPr/>
              <p:nvPr/>
            </p:nvSpPr>
            <p:spPr>
              <a:xfrm>
                <a:off x="493372" y="969252"/>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系统</a:t>
                </a:r>
                <a:endParaRPr lang="en-US" altLang="zh-CN" sz="1000" b="1" dirty="0" smtClean="0">
                  <a:latin typeface="微软雅黑" pitchFamily="34" charset="-122"/>
                  <a:ea typeface="微软雅黑" pitchFamily="34" charset="-122"/>
                </a:endParaRPr>
              </a:p>
              <a:p>
                <a:pPr algn="ctr" defTabSz="444489">
                  <a:lnSpc>
                    <a:spcPct val="90000"/>
                  </a:lnSpc>
                  <a:spcAft>
                    <a:spcPct val="35000"/>
                  </a:spcAft>
                </a:pPr>
                <a:r>
                  <a:rPr lang="zh-CN" altLang="en-US" sz="1000" b="1" dirty="0" smtClean="0">
                    <a:latin typeface="微软雅黑" pitchFamily="34" charset="-122"/>
                    <a:ea typeface="微软雅黑" pitchFamily="34" charset="-122"/>
                  </a:rPr>
                  <a:t>升级</a:t>
                </a:r>
                <a:endParaRPr lang="zh-CN" altLang="en-US" sz="1000" b="1" dirty="0">
                  <a:latin typeface="微软雅黑" pitchFamily="34" charset="-122"/>
                  <a:ea typeface="微软雅黑" pitchFamily="34" charset="-122"/>
                </a:endParaRPr>
              </a:p>
            </p:txBody>
          </p:sp>
        </p:grpSp>
        <p:grpSp>
          <p:nvGrpSpPr>
            <p:cNvPr id="7" name="组合 55"/>
            <p:cNvGrpSpPr/>
            <p:nvPr/>
          </p:nvGrpSpPr>
          <p:grpSpPr>
            <a:xfrm>
              <a:off x="4990192" y="3847565"/>
              <a:ext cx="557036" cy="486212"/>
              <a:chOff x="1266502" y="1742382"/>
              <a:chExt cx="668789" cy="668789"/>
            </a:xfrm>
          </p:grpSpPr>
          <p:sp>
            <p:nvSpPr>
              <p:cNvPr id="57" name="椭圆 56"/>
              <p:cNvSpPr/>
              <p:nvPr/>
            </p:nvSpPr>
            <p:spPr>
              <a:xfrm>
                <a:off x="1266502" y="1742382"/>
                <a:ext cx="668789" cy="668789"/>
              </a:xfrm>
              <a:prstGeom prst="ellipse">
                <a:avLst/>
              </a:prstGeom>
              <a:ln>
                <a:noFill/>
              </a:ln>
            </p:spPr>
            <p:style>
              <a:lnRef idx="2">
                <a:schemeClr val="lt1">
                  <a:hueOff val="0"/>
                  <a:satOff val="0"/>
                  <a:lumOff val="0"/>
                  <a:alphaOff val="0"/>
                </a:schemeClr>
              </a:lnRef>
              <a:fillRef idx="1">
                <a:schemeClr val="accent5">
                  <a:alpha val="50000"/>
                  <a:hueOff val="-6208672"/>
                  <a:satOff val="24882"/>
                  <a:lumOff val="5392"/>
                  <a:alphaOff val="0"/>
                </a:schemeClr>
              </a:fillRef>
              <a:effectRef idx="0">
                <a:schemeClr val="accent5">
                  <a:alpha val="50000"/>
                  <a:hueOff val="-6208672"/>
                  <a:satOff val="24882"/>
                  <a:lumOff val="5392"/>
                  <a:alphaOff val="0"/>
                </a:schemeClr>
              </a:effectRef>
              <a:fontRef idx="minor">
                <a:schemeClr val="tx1"/>
              </a:fontRef>
            </p:style>
          </p:sp>
          <p:sp>
            <p:nvSpPr>
              <p:cNvPr id="58" name="椭圆 4"/>
              <p:cNvSpPr/>
              <p:nvPr/>
            </p:nvSpPr>
            <p:spPr>
              <a:xfrm>
                <a:off x="1364445" y="1840324"/>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系统</a:t>
                </a:r>
                <a:endParaRPr lang="en-US" altLang="zh-CN" sz="1000" b="1" dirty="0" smtClean="0">
                  <a:latin typeface="微软雅黑" pitchFamily="34" charset="-122"/>
                  <a:ea typeface="微软雅黑" pitchFamily="34" charset="-122"/>
                </a:endParaRPr>
              </a:p>
              <a:p>
                <a:pPr algn="ctr" defTabSz="444489">
                  <a:lnSpc>
                    <a:spcPct val="90000"/>
                  </a:lnSpc>
                  <a:spcAft>
                    <a:spcPct val="35000"/>
                  </a:spcAft>
                </a:pPr>
                <a:r>
                  <a:rPr lang="zh-CN" altLang="en-US" sz="1000" b="1" dirty="0" smtClean="0">
                    <a:latin typeface="微软雅黑" pitchFamily="34" charset="-122"/>
                    <a:ea typeface="微软雅黑" pitchFamily="34" charset="-122"/>
                  </a:rPr>
                  <a:t>迁移</a:t>
                </a:r>
                <a:endParaRPr lang="zh-CN" altLang="en-US" sz="1000" b="1" dirty="0">
                  <a:latin typeface="微软雅黑" pitchFamily="34" charset="-122"/>
                  <a:ea typeface="微软雅黑" pitchFamily="34" charset="-122"/>
                </a:endParaRPr>
              </a:p>
            </p:txBody>
          </p:sp>
        </p:grpSp>
        <p:grpSp>
          <p:nvGrpSpPr>
            <p:cNvPr id="10" name="组合 61"/>
            <p:cNvGrpSpPr/>
            <p:nvPr/>
          </p:nvGrpSpPr>
          <p:grpSpPr>
            <a:xfrm>
              <a:off x="6024961" y="3842731"/>
              <a:ext cx="566725" cy="486212"/>
              <a:chOff x="650561" y="1487251"/>
              <a:chExt cx="668789" cy="668789"/>
            </a:xfrm>
          </p:grpSpPr>
          <p:sp>
            <p:nvSpPr>
              <p:cNvPr id="63" name="椭圆 62"/>
              <p:cNvSpPr/>
              <p:nvPr/>
            </p:nvSpPr>
            <p:spPr>
              <a:xfrm>
                <a:off x="650561" y="1487251"/>
                <a:ext cx="668789" cy="668789"/>
              </a:xfrm>
              <a:prstGeom prst="ellipse">
                <a:avLst/>
              </a:prstGeom>
              <a:ln>
                <a:noFill/>
              </a:ln>
            </p:spPr>
            <p:style>
              <a:lnRef idx="2">
                <a:schemeClr val="lt1">
                  <a:hueOff val="0"/>
                  <a:satOff val="0"/>
                  <a:lumOff val="0"/>
                  <a:alphaOff val="0"/>
                </a:schemeClr>
              </a:lnRef>
              <a:fillRef idx="1">
                <a:schemeClr val="accent5">
                  <a:alpha val="50000"/>
                  <a:hueOff val="-7450407"/>
                  <a:satOff val="29858"/>
                  <a:lumOff val="6471"/>
                  <a:alphaOff val="0"/>
                </a:schemeClr>
              </a:fillRef>
              <a:effectRef idx="0">
                <a:schemeClr val="accent5">
                  <a:alpha val="50000"/>
                  <a:hueOff val="-7450407"/>
                  <a:satOff val="29858"/>
                  <a:lumOff val="6471"/>
                  <a:alphaOff val="0"/>
                </a:schemeClr>
              </a:effectRef>
              <a:fontRef idx="minor">
                <a:schemeClr val="tx1"/>
              </a:fontRef>
            </p:style>
          </p:sp>
          <p:sp>
            <p:nvSpPr>
              <p:cNvPr id="64" name="椭圆 4"/>
              <p:cNvSpPr/>
              <p:nvPr/>
            </p:nvSpPr>
            <p:spPr>
              <a:xfrm>
                <a:off x="748503" y="1585193"/>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100" b="1" dirty="0" smtClean="0">
                    <a:latin typeface="微软雅黑" pitchFamily="34" charset="-122"/>
                    <a:ea typeface="微软雅黑" pitchFamily="34" charset="-122"/>
                  </a:rPr>
                  <a:t>系统性能</a:t>
                </a:r>
                <a:endParaRPr lang="zh-CN" altLang="en-US" sz="1100" b="1" dirty="0">
                  <a:latin typeface="微软雅黑" pitchFamily="34" charset="-122"/>
                  <a:ea typeface="微软雅黑" pitchFamily="34" charset="-122"/>
                </a:endParaRPr>
              </a:p>
            </p:txBody>
          </p:sp>
        </p:grpSp>
        <p:grpSp>
          <p:nvGrpSpPr>
            <p:cNvPr id="11" name="组合 67"/>
            <p:cNvGrpSpPr/>
            <p:nvPr/>
          </p:nvGrpSpPr>
          <p:grpSpPr>
            <a:xfrm>
              <a:off x="7043699" y="3855586"/>
              <a:ext cx="557036" cy="486212"/>
              <a:chOff x="650561" y="255369"/>
              <a:chExt cx="668789" cy="668789"/>
            </a:xfrm>
          </p:grpSpPr>
          <p:sp>
            <p:nvSpPr>
              <p:cNvPr id="69" name="椭圆 68"/>
              <p:cNvSpPr/>
              <p:nvPr/>
            </p:nvSpPr>
            <p:spPr>
              <a:xfrm>
                <a:off x="650561" y="255369"/>
                <a:ext cx="668789" cy="668789"/>
              </a:xfrm>
              <a:prstGeom prst="ellipse">
                <a:avLst/>
              </a:prstGeom>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70" name="椭圆 4"/>
              <p:cNvSpPr/>
              <p:nvPr/>
            </p:nvSpPr>
            <p:spPr>
              <a:xfrm>
                <a:off x="748503" y="353311"/>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系统</a:t>
                </a:r>
                <a:endParaRPr lang="en-US" altLang="zh-CN" sz="1000" b="1" dirty="0" smtClean="0">
                  <a:latin typeface="微软雅黑" pitchFamily="34" charset="-122"/>
                  <a:ea typeface="微软雅黑" pitchFamily="34" charset="-122"/>
                </a:endParaRPr>
              </a:p>
              <a:p>
                <a:pPr algn="ctr" defTabSz="444489">
                  <a:lnSpc>
                    <a:spcPct val="90000"/>
                  </a:lnSpc>
                  <a:spcAft>
                    <a:spcPct val="35000"/>
                  </a:spcAft>
                </a:pPr>
                <a:r>
                  <a:rPr lang="zh-CN" altLang="en-US" sz="1000" b="1" dirty="0" smtClean="0">
                    <a:latin typeface="微软雅黑" pitchFamily="34" charset="-122"/>
                    <a:ea typeface="微软雅黑" pitchFamily="34" charset="-122"/>
                  </a:rPr>
                  <a:t>外观</a:t>
                </a:r>
                <a:endParaRPr lang="zh-CN" altLang="en-US" sz="1000" b="1" dirty="0">
                  <a:latin typeface="微软雅黑" pitchFamily="34" charset="-122"/>
                  <a:ea typeface="微软雅黑" pitchFamily="34" charset="-122"/>
                </a:endParaRPr>
              </a:p>
            </p:txBody>
          </p:sp>
        </p:grpSp>
        <p:grpSp>
          <p:nvGrpSpPr>
            <p:cNvPr id="14" name="组合 73"/>
            <p:cNvGrpSpPr>
              <a:grpSpLocks/>
            </p:cNvGrpSpPr>
            <p:nvPr/>
          </p:nvGrpSpPr>
          <p:grpSpPr>
            <a:xfrm>
              <a:off x="1991731" y="3855586"/>
              <a:ext cx="557036" cy="486212"/>
              <a:chOff x="395430" y="871310"/>
              <a:chExt cx="668789" cy="668789"/>
            </a:xfrm>
          </p:grpSpPr>
          <p:sp>
            <p:nvSpPr>
              <p:cNvPr id="75" name="椭圆 74"/>
              <p:cNvSpPr/>
              <p:nvPr/>
            </p:nvSpPr>
            <p:spPr>
              <a:xfrm>
                <a:off x="395430" y="871310"/>
                <a:ext cx="668789" cy="668789"/>
              </a:xfrm>
              <a:prstGeom prst="ellipse">
                <a:avLst/>
              </a:prstGeom>
              <a:ln>
                <a:noFill/>
              </a:ln>
            </p:spPr>
            <p:style>
              <a:lnRef idx="2">
                <a:schemeClr val="lt1">
                  <a:hueOff val="0"/>
                  <a:satOff val="0"/>
                  <a:lumOff val="0"/>
                  <a:alphaOff val="0"/>
                </a:schemeClr>
              </a:lnRef>
              <a:fillRef idx="1">
                <a:schemeClr val="accent5">
                  <a:alpha val="50000"/>
                  <a:hueOff val="-8692142"/>
                  <a:satOff val="34835"/>
                  <a:lumOff val="7549"/>
                  <a:alphaOff val="0"/>
                </a:schemeClr>
              </a:fillRef>
              <a:effectRef idx="0">
                <a:schemeClr val="accent5">
                  <a:alpha val="50000"/>
                  <a:hueOff val="-8692142"/>
                  <a:satOff val="34835"/>
                  <a:lumOff val="7549"/>
                  <a:alphaOff val="0"/>
                </a:schemeClr>
              </a:effectRef>
              <a:fontRef idx="minor">
                <a:schemeClr val="tx1"/>
              </a:fontRef>
            </p:style>
          </p:sp>
          <p:sp>
            <p:nvSpPr>
              <p:cNvPr id="76" name="椭圆 4"/>
              <p:cNvSpPr/>
              <p:nvPr/>
            </p:nvSpPr>
            <p:spPr>
              <a:xfrm>
                <a:off x="493372" y="969252"/>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教师权限管理</a:t>
                </a:r>
                <a:endParaRPr lang="zh-CN" altLang="en-US" sz="1000" b="1" dirty="0">
                  <a:latin typeface="微软雅黑" pitchFamily="34" charset="-122"/>
                  <a:ea typeface="微软雅黑" pitchFamily="34" charset="-122"/>
                </a:endParaRPr>
              </a:p>
            </p:txBody>
          </p:sp>
        </p:grpSp>
        <p:sp>
          <p:nvSpPr>
            <p:cNvPr id="5" name="立方体 4"/>
            <p:cNvSpPr/>
            <p:nvPr/>
          </p:nvSpPr>
          <p:spPr>
            <a:xfrm>
              <a:off x="474398" y="2933770"/>
              <a:ext cx="7214182" cy="817615"/>
            </a:xfrm>
            <a:prstGeom prst="cube">
              <a:avLst>
                <a:gd name="adj" fmla="val 6888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nvGrpSpPr>
            <p:cNvPr id="15" name="Diagram group"/>
            <p:cNvGrpSpPr/>
            <p:nvPr/>
          </p:nvGrpSpPr>
          <p:grpSpPr>
            <a:xfrm>
              <a:off x="871777" y="2976802"/>
              <a:ext cx="474708" cy="467939"/>
              <a:chOff x="2346933" y="2472"/>
              <a:chExt cx="783024" cy="783024"/>
            </a:xfrm>
            <a:scene3d>
              <a:camera prst="orthographicFront">
                <a:rot lat="0" lon="0" rev="0"/>
              </a:camera>
              <a:lightRig rig="threePt" dir="t"/>
            </a:scene3d>
          </p:grpSpPr>
          <p:grpSp>
            <p:nvGrpSpPr>
              <p:cNvPr id="18" name="组合 6"/>
              <p:cNvGrpSpPr/>
              <p:nvPr/>
            </p:nvGrpSpPr>
            <p:grpSpPr>
              <a:xfrm>
                <a:off x="2346933" y="2472"/>
                <a:ext cx="783024" cy="783024"/>
                <a:chOff x="2346933" y="2472"/>
                <a:chExt cx="783024" cy="783024"/>
              </a:xfrm>
              <a:scene3d>
                <a:camera prst="orthographicFront">
                  <a:rot lat="0" lon="0" rev="0"/>
                </a:camera>
                <a:lightRig rig="threePt" dir="t"/>
              </a:scene3d>
            </p:grpSpPr>
            <p:sp>
              <p:nvSpPr>
                <p:cNvPr id="8" name="椭圆 7"/>
                <p:cNvSpPr/>
                <p:nvPr/>
              </p:nvSpPr>
              <p:spPr>
                <a:xfrm>
                  <a:off x="2346933" y="2472"/>
                  <a:ext cx="783024" cy="783024"/>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椭圆 4"/>
                <p:cNvSpPr/>
                <p:nvPr/>
              </p:nvSpPr>
              <p:spPr>
                <a:xfrm>
                  <a:off x="2461604" y="117143"/>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在线考试</a:t>
                  </a:r>
                  <a:endParaRPr lang="zh-CN" altLang="en-US" sz="1000" b="1" dirty="0">
                    <a:latin typeface="微软雅黑" pitchFamily="34" charset="-122"/>
                    <a:ea typeface="微软雅黑" pitchFamily="34" charset="-122"/>
                  </a:endParaRPr>
                </a:p>
              </p:txBody>
            </p:sp>
          </p:grpSp>
        </p:grpSp>
        <p:grpSp>
          <p:nvGrpSpPr>
            <p:cNvPr id="19" name="Diagram group"/>
            <p:cNvGrpSpPr/>
            <p:nvPr/>
          </p:nvGrpSpPr>
          <p:grpSpPr>
            <a:xfrm>
              <a:off x="1360080" y="2976802"/>
              <a:ext cx="515795" cy="467939"/>
              <a:chOff x="3231672" y="350700"/>
              <a:chExt cx="783024" cy="783024"/>
            </a:xfrm>
            <a:scene3d>
              <a:camera prst="orthographicFront">
                <a:rot lat="0" lon="0" rev="0"/>
              </a:camera>
              <a:lightRig rig="threePt" dir="t"/>
            </a:scene3d>
          </p:grpSpPr>
          <p:grpSp>
            <p:nvGrpSpPr>
              <p:cNvPr id="22" name="组合 10"/>
              <p:cNvGrpSpPr/>
              <p:nvPr/>
            </p:nvGrpSpPr>
            <p:grpSpPr>
              <a:xfrm>
                <a:off x="3231672" y="350700"/>
                <a:ext cx="783024" cy="783024"/>
                <a:chOff x="3231672" y="350700"/>
                <a:chExt cx="783024" cy="783024"/>
              </a:xfrm>
              <a:scene3d>
                <a:camera prst="orthographicFront">
                  <a:rot lat="0" lon="0" rev="0"/>
                </a:camera>
                <a:lightRig rig="threePt" dir="t"/>
              </a:scene3d>
            </p:grpSpPr>
            <p:sp>
              <p:nvSpPr>
                <p:cNvPr id="12" name="椭圆 11"/>
                <p:cNvSpPr/>
                <p:nvPr/>
              </p:nvSpPr>
              <p:spPr>
                <a:xfrm>
                  <a:off x="3231672" y="350700"/>
                  <a:ext cx="783024" cy="783024"/>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3" name="椭圆 4"/>
                <p:cNvSpPr/>
                <p:nvPr/>
              </p:nvSpPr>
              <p:spPr>
                <a:xfrm>
                  <a:off x="3346343" y="465371"/>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在线作业</a:t>
                  </a:r>
                  <a:endParaRPr lang="zh-CN" altLang="en-US" sz="1000" b="1" dirty="0">
                    <a:latin typeface="微软雅黑" pitchFamily="34" charset="-122"/>
                    <a:ea typeface="微软雅黑" pitchFamily="34" charset="-122"/>
                  </a:endParaRPr>
                </a:p>
              </p:txBody>
            </p:sp>
          </p:grpSp>
        </p:grpSp>
        <p:grpSp>
          <p:nvGrpSpPr>
            <p:cNvPr id="23" name="Diagram group"/>
            <p:cNvGrpSpPr/>
            <p:nvPr/>
          </p:nvGrpSpPr>
          <p:grpSpPr>
            <a:xfrm>
              <a:off x="1896510" y="2976802"/>
              <a:ext cx="508755" cy="467939"/>
              <a:chOff x="3668739" y="1232442"/>
              <a:chExt cx="783024" cy="783024"/>
            </a:xfrm>
            <a:scene3d>
              <a:camera prst="orthographicFront">
                <a:rot lat="0" lon="0" rev="0"/>
              </a:camera>
              <a:lightRig rig="threePt" dir="t"/>
            </a:scene3d>
          </p:grpSpPr>
          <p:grpSp>
            <p:nvGrpSpPr>
              <p:cNvPr id="26" name="组合 14"/>
              <p:cNvGrpSpPr/>
              <p:nvPr/>
            </p:nvGrpSpPr>
            <p:grpSpPr>
              <a:xfrm>
                <a:off x="3668739" y="1232442"/>
                <a:ext cx="783024" cy="783024"/>
                <a:chOff x="3668739" y="1232442"/>
                <a:chExt cx="783024" cy="783024"/>
              </a:xfrm>
              <a:scene3d>
                <a:camera prst="orthographicFront">
                  <a:rot lat="0" lon="0" rev="0"/>
                </a:camera>
                <a:lightRig rig="threePt" dir="t"/>
              </a:scene3d>
            </p:grpSpPr>
            <p:sp>
              <p:nvSpPr>
                <p:cNvPr id="16" name="椭圆 15"/>
                <p:cNvSpPr/>
                <p:nvPr/>
              </p:nvSpPr>
              <p:spPr>
                <a:xfrm>
                  <a:off x="3668739" y="1232442"/>
                  <a:ext cx="783024" cy="783024"/>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7" name="椭圆 4"/>
                <p:cNvSpPr/>
                <p:nvPr/>
              </p:nvSpPr>
              <p:spPr>
                <a:xfrm>
                  <a:off x="3783410" y="1347113"/>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在线答疑</a:t>
                  </a:r>
                  <a:endParaRPr lang="zh-CN" altLang="en-US" sz="1000" b="1" dirty="0">
                    <a:latin typeface="微软雅黑" pitchFamily="34" charset="-122"/>
                    <a:ea typeface="微软雅黑" pitchFamily="34" charset="-122"/>
                  </a:endParaRPr>
                </a:p>
              </p:txBody>
            </p:sp>
          </p:grpSp>
        </p:grpSp>
        <p:grpSp>
          <p:nvGrpSpPr>
            <p:cNvPr id="27" name="Diagram group"/>
            <p:cNvGrpSpPr/>
            <p:nvPr/>
          </p:nvGrpSpPr>
          <p:grpSpPr>
            <a:xfrm>
              <a:off x="2952822" y="2976802"/>
              <a:ext cx="503202" cy="467939"/>
              <a:chOff x="4221083" y="2235123"/>
              <a:chExt cx="783024" cy="783024"/>
            </a:xfrm>
            <a:scene3d>
              <a:camera prst="orthographicFront">
                <a:rot lat="0" lon="0" rev="0"/>
              </a:camera>
              <a:lightRig rig="threePt" dir="t"/>
            </a:scene3d>
          </p:grpSpPr>
          <p:grpSp>
            <p:nvGrpSpPr>
              <p:cNvPr id="30" name="组合 18"/>
              <p:cNvGrpSpPr/>
              <p:nvPr/>
            </p:nvGrpSpPr>
            <p:grpSpPr>
              <a:xfrm>
                <a:off x="4221083" y="2235123"/>
                <a:ext cx="783024" cy="783024"/>
                <a:chOff x="4221083" y="2235123"/>
                <a:chExt cx="783024" cy="783024"/>
              </a:xfrm>
              <a:scene3d>
                <a:camera prst="orthographicFront">
                  <a:rot lat="0" lon="0" rev="0"/>
                </a:camera>
                <a:lightRig rig="threePt" dir="t"/>
              </a:scene3d>
            </p:grpSpPr>
            <p:sp>
              <p:nvSpPr>
                <p:cNvPr id="20" name="椭圆 19"/>
                <p:cNvSpPr/>
                <p:nvPr/>
              </p:nvSpPr>
              <p:spPr>
                <a:xfrm>
                  <a:off x="4221083" y="2235123"/>
                  <a:ext cx="783024" cy="783024"/>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椭圆 4"/>
                <p:cNvSpPr/>
                <p:nvPr/>
              </p:nvSpPr>
              <p:spPr>
                <a:xfrm>
                  <a:off x="4335754"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成绩管理</a:t>
                  </a:r>
                  <a:endParaRPr lang="zh-CN" altLang="en-US" sz="1000" b="1" dirty="0">
                    <a:latin typeface="微软雅黑" pitchFamily="34" charset="-122"/>
                    <a:ea typeface="微软雅黑" pitchFamily="34" charset="-122"/>
                  </a:endParaRPr>
                </a:p>
              </p:txBody>
            </p:sp>
          </p:grpSp>
        </p:grpSp>
        <p:grpSp>
          <p:nvGrpSpPr>
            <p:cNvPr id="31" name="Diagram group"/>
            <p:cNvGrpSpPr/>
            <p:nvPr/>
          </p:nvGrpSpPr>
          <p:grpSpPr>
            <a:xfrm>
              <a:off x="3481736" y="2976802"/>
              <a:ext cx="527742" cy="467939"/>
              <a:chOff x="2341915" y="2889576"/>
              <a:chExt cx="783024" cy="783024"/>
            </a:xfrm>
            <a:scene3d>
              <a:camera prst="orthographicFront">
                <a:rot lat="0" lon="0" rev="0"/>
              </a:camera>
              <a:lightRig rig="threePt" dir="t"/>
            </a:scene3d>
          </p:grpSpPr>
          <p:grpSp>
            <p:nvGrpSpPr>
              <p:cNvPr id="35" name="组合 22"/>
              <p:cNvGrpSpPr/>
              <p:nvPr/>
            </p:nvGrpSpPr>
            <p:grpSpPr>
              <a:xfrm>
                <a:off x="2341915" y="2889576"/>
                <a:ext cx="783024" cy="783024"/>
                <a:chOff x="2341915" y="2889576"/>
                <a:chExt cx="783024" cy="783024"/>
              </a:xfrm>
              <a:scene3d>
                <a:camera prst="orthographicFront">
                  <a:rot lat="0" lon="0" rev="0"/>
                </a:camera>
                <a:lightRig rig="threePt" dir="t"/>
              </a:scene3d>
            </p:grpSpPr>
            <p:sp>
              <p:nvSpPr>
                <p:cNvPr id="24" name="椭圆 23"/>
                <p:cNvSpPr/>
                <p:nvPr/>
              </p:nvSpPr>
              <p:spPr>
                <a:xfrm>
                  <a:off x="2341915" y="2889576"/>
                  <a:ext cx="783024" cy="783024"/>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5" name="椭圆 4"/>
                <p:cNvSpPr/>
                <p:nvPr/>
              </p:nvSpPr>
              <p:spPr>
                <a:xfrm>
                  <a:off x="2456586" y="3004247"/>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权限管理</a:t>
                  </a:r>
                  <a:endParaRPr lang="zh-CN" altLang="en-US" sz="1000" b="1" dirty="0">
                    <a:latin typeface="微软雅黑" pitchFamily="34" charset="-122"/>
                    <a:ea typeface="微软雅黑" pitchFamily="34" charset="-122"/>
                  </a:endParaRPr>
                </a:p>
              </p:txBody>
            </p:sp>
          </p:grpSp>
        </p:grpSp>
        <p:grpSp>
          <p:nvGrpSpPr>
            <p:cNvPr id="38" name="Diagram group"/>
            <p:cNvGrpSpPr/>
            <p:nvPr/>
          </p:nvGrpSpPr>
          <p:grpSpPr>
            <a:xfrm>
              <a:off x="4033538" y="2984823"/>
              <a:ext cx="497305" cy="467939"/>
              <a:chOff x="3288056" y="2889576"/>
              <a:chExt cx="783024" cy="783024"/>
            </a:xfrm>
            <a:scene3d>
              <a:camera prst="orthographicFront">
                <a:rot lat="0" lon="0" rev="0"/>
              </a:camera>
              <a:lightRig rig="threePt" dir="t"/>
            </a:scene3d>
          </p:grpSpPr>
          <p:grpSp>
            <p:nvGrpSpPr>
              <p:cNvPr id="39" name="组合 26"/>
              <p:cNvGrpSpPr/>
              <p:nvPr/>
            </p:nvGrpSpPr>
            <p:grpSpPr>
              <a:xfrm>
                <a:off x="3288056" y="2889576"/>
                <a:ext cx="783024" cy="783024"/>
                <a:chOff x="3288056" y="2889576"/>
                <a:chExt cx="783024" cy="783024"/>
              </a:xfrm>
              <a:scene3d>
                <a:camera prst="orthographicFront">
                  <a:rot lat="0" lon="0" rev="0"/>
                </a:camera>
                <a:lightRig rig="threePt" dir="t"/>
              </a:scene3d>
            </p:grpSpPr>
            <p:sp>
              <p:nvSpPr>
                <p:cNvPr id="28" name="椭圆 27"/>
                <p:cNvSpPr/>
                <p:nvPr/>
              </p:nvSpPr>
              <p:spPr>
                <a:xfrm>
                  <a:off x="3288056" y="2889576"/>
                  <a:ext cx="783024" cy="783024"/>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9" name="椭圆 4"/>
                <p:cNvSpPr/>
                <p:nvPr/>
              </p:nvSpPr>
              <p:spPr>
                <a:xfrm>
                  <a:off x="3402727" y="3004247"/>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资源管理</a:t>
                  </a:r>
                  <a:endParaRPr lang="zh-CN" altLang="en-US" sz="1000" b="1" dirty="0">
                    <a:latin typeface="微软雅黑" pitchFamily="34" charset="-122"/>
                    <a:ea typeface="微软雅黑" pitchFamily="34" charset="-122"/>
                  </a:endParaRPr>
                </a:p>
              </p:txBody>
            </p:sp>
          </p:grpSp>
        </p:grpSp>
        <p:grpSp>
          <p:nvGrpSpPr>
            <p:cNvPr id="40" name="Diagram group"/>
            <p:cNvGrpSpPr/>
            <p:nvPr/>
          </p:nvGrpSpPr>
          <p:grpSpPr>
            <a:xfrm>
              <a:off x="4554595" y="2976802"/>
              <a:ext cx="521684" cy="467939"/>
              <a:chOff x="1169144" y="1232442"/>
              <a:chExt cx="783024" cy="783024"/>
            </a:xfrm>
            <a:scene3d>
              <a:camera prst="orthographicFront">
                <a:rot lat="0" lon="0" rev="0"/>
              </a:camera>
              <a:lightRig rig="threePt" dir="t"/>
            </a:scene3d>
          </p:grpSpPr>
          <p:grpSp>
            <p:nvGrpSpPr>
              <p:cNvPr id="41" name="组合 30"/>
              <p:cNvGrpSpPr/>
              <p:nvPr/>
            </p:nvGrpSpPr>
            <p:grpSpPr>
              <a:xfrm>
                <a:off x="1169144" y="1232442"/>
                <a:ext cx="783024" cy="783024"/>
                <a:chOff x="1169144" y="1232442"/>
                <a:chExt cx="783024" cy="783024"/>
              </a:xfrm>
              <a:scene3d>
                <a:camera prst="orthographicFront">
                  <a:rot lat="0" lon="0" rev="0"/>
                </a:camera>
                <a:lightRig rig="threePt" dir="t"/>
              </a:scene3d>
            </p:grpSpPr>
            <p:sp>
              <p:nvSpPr>
                <p:cNvPr id="32" name="椭圆 31"/>
                <p:cNvSpPr/>
                <p:nvPr/>
              </p:nvSpPr>
              <p:spPr>
                <a:xfrm>
                  <a:off x="1169144" y="1232442"/>
                  <a:ext cx="783024" cy="783024"/>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3" name="椭圆 4"/>
                <p:cNvSpPr/>
                <p:nvPr/>
              </p:nvSpPr>
              <p:spPr>
                <a:xfrm>
                  <a:off x="1275386" y="1347113"/>
                  <a:ext cx="553683"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抄袭检测</a:t>
                  </a:r>
                  <a:endParaRPr lang="zh-CN" altLang="en-US" sz="1000" b="1" dirty="0">
                    <a:latin typeface="微软雅黑" pitchFamily="34" charset="-122"/>
                    <a:ea typeface="微软雅黑" pitchFamily="34" charset="-122"/>
                  </a:endParaRPr>
                </a:p>
              </p:txBody>
            </p:sp>
          </p:grpSp>
        </p:grpSp>
        <p:sp>
          <p:nvSpPr>
            <p:cNvPr id="34" name="TextBox 33"/>
            <p:cNvSpPr txBox="1"/>
            <p:nvPr/>
          </p:nvSpPr>
          <p:spPr>
            <a:xfrm>
              <a:off x="3168153" y="3512243"/>
              <a:ext cx="1313489" cy="276999"/>
            </a:xfrm>
            <a:prstGeom prst="rect">
              <a:avLst/>
            </a:prstGeom>
            <a:noFill/>
          </p:spPr>
          <p:txBody>
            <a:bodyPr wrap="square" rtlCol="0">
              <a:spAutoFit/>
            </a:bodyPr>
            <a:lstStyle/>
            <a:p>
              <a:r>
                <a:rPr lang="zh-CN" altLang="en-US" sz="1200" b="1" dirty="0" smtClean="0">
                  <a:solidFill>
                    <a:schemeClr val="bg1"/>
                  </a:solidFill>
                  <a:latin typeface="微软雅黑" pitchFamily="34" charset="-122"/>
                  <a:ea typeface="微软雅黑" pitchFamily="34" charset="-122"/>
                </a:rPr>
                <a:t>课程管理平台</a:t>
              </a:r>
              <a:endParaRPr lang="zh-CN" altLang="en-US" sz="1200" b="1" dirty="0">
                <a:solidFill>
                  <a:schemeClr val="bg1"/>
                </a:solidFill>
                <a:latin typeface="微软雅黑" pitchFamily="34" charset="-122"/>
                <a:ea typeface="微软雅黑" pitchFamily="34" charset="-122"/>
              </a:endParaRPr>
            </a:p>
          </p:txBody>
        </p:sp>
        <p:grpSp>
          <p:nvGrpSpPr>
            <p:cNvPr id="44" name="组合 40"/>
            <p:cNvGrpSpPr/>
            <p:nvPr/>
          </p:nvGrpSpPr>
          <p:grpSpPr>
            <a:xfrm>
              <a:off x="5091024" y="2982219"/>
              <a:ext cx="514644" cy="467939"/>
              <a:chOff x="3923987" y="2235123"/>
              <a:chExt cx="783024" cy="783024"/>
            </a:xfrm>
          </p:grpSpPr>
          <p:sp>
            <p:nvSpPr>
              <p:cNvPr id="42" name="椭圆 41"/>
              <p:cNvSpPr/>
              <p:nvPr/>
            </p:nvSpPr>
            <p:spPr>
              <a:xfrm>
                <a:off x="3923987" y="2235123"/>
                <a:ext cx="783024" cy="783024"/>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3" name="椭圆 4"/>
              <p:cNvSpPr/>
              <p:nvPr/>
            </p:nvSpPr>
            <p:spPr>
              <a:xfrm>
                <a:off x="4038658"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栏目定制</a:t>
                </a:r>
                <a:endParaRPr lang="zh-CN" altLang="en-US" sz="1000" b="1" dirty="0">
                  <a:latin typeface="微软雅黑" pitchFamily="34" charset="-122"/>
                  <a:ea typeface="微软雅黑" pitchFamily="34" charset="-122"/>
                </a:endParaRPr>
              </a:p>
            </p:txBody>
          </p:sp>
        </p:grpSp>
        <p:grpSp>
          <p:nvGrpSpPr>
            <p:cNvPr id="47" name="组合 79"/>
            <p:cNvGrpSpPr/>
            <p:nvPr/>
          </p:nvGrpSpPr>
          <p:grpSpPr>
            <a:xfrm>
              <a:off x="2424919" y="2976802"/>
              <a:ext cx="493694" cy="467939"/>
              <a:chOff x="2209401" y="2870122"/>
              <a:chExt cx="493694" cy="467939"/>
            </a:xfrm>
          </p:grpSpPr>
          <p:sp>
            <p:nvSpPr>
              <p:cNvPr id="84" name="椭圆 83"/>
              <p:cNvSpPr/>
              <p:nvPr/>
            </p:nvSpPr>
            <p:spPr>
              <a:xfrm>
                <a:off x="2209401" y="2870122"/>
                <a:ext cx="493694" cy="467939"/>
              </a:xfrm>
              <a:prstGeom prst="ellipse">
                <a:avLst/>
              </a:prstGeom>
              <a:scene3d>
                <a:camera prst="orthographicFront">
                  <a:rot lat="0" lon="0" rev="0"/>
                </a:camera>
                <a:lightRig rig="threePt" dir="t"/>
              </a:scene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85" name="椭圆 4"/>
              <p:cNvSpPr/>
              <p:nvPr/>
            </p:nvSpPr>
            <p:spPr>
              <a:xfrm>
                <a:off x="2272395" y="2938650"/>
                <a:ext cx="392270" cy="330883"/>
              </a:xfrm>
              <a:prstGeom prst="rect">
                <a:avLst/>
              </a:prstGeom>
              <a:scene3d>
                <a:camera prst="orthographicFront">
                  <a:rot lat="0" lon="0" rev="0"/>
                </a:camera>
                <a:lightRig rig="threePt" dir="t"/>
              </a:scene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学生管理</a:t>
                </a:r>
                <a:endParaRPr lang="zh-CN" altLang="en-US" sz="1000" b="1" dirty="0">
                  <a:latin typeface="微软雅黑" pitchFamily="34" charset="-122"/>
                  <a:ea typeface="微软雅黑" pitchFamily="34" charset="-122"/>
                </a:endParaRPr>
              </a:p>
            </p:txBody>
          </p:sp>
        </p:grpSp>
        <p:sp>
          <p:nvSpPr>
            <p:cNvPr id="73" name="立方体 72"/>
            <p:cNvSpPr/>
            <p:nvPr/>
          </p:nvSpPr>
          <p:spPr>
            <a:xfrm>
              <a:off x="7254240" y="2926779"/>
              <a:ext cx="1885914" cy="817615"/>
            </a:xfrm>
            <a:prstGeom prst="cube">
              <a:avLst>
                <a:gd name="adj" fmla="val 688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nvGrpSpPr>
            <p:cNvPr id="50" name="组合 40"/>
            <p:cNvGrpSpPr/>
            <p:nvPr/>
          </p:nvGrpSpPr>
          <p:grpSpPr>
            <a:xfrm>
              <a:off x="7637220" y="2966839"/>
              <a:ext cx="571897" cy="467939"/>
              <a:chOff x="3923987" y="2235123"/>
              <a:chExt cx="783024" cy="783024"/>
            </a:xfrm>
          </p:grpSpPr>
          <p:sp>
            <p:nvSpPr>
              <p:cNvPr id="77" name="椭圆 76"/>
              <p:cNvSpPr/>
              <p:nvPr/>
            </p:nvSpPr>
            <p:spPr>
              <a:xfrm>
                <a:off x="3923987" y="2235123"/>
                <a:ext cx="783024" cy="783024"/>
              </a:xfrm>
              <a:prstGeom prst="ellipse">
                <a:avLst/>
              </a:prstGeom>
              <a:solidFill>
                <a:srgbClr val="C00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78" name="椭圆 4"/>
              <p:cNvSpPr/>
              <p:nvPr/>
            </p:nvSpPr>
            <p:spPr>
              <a:xfrm>
                <a:off x="4038658"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en-US" altLang="zh-CN" sz="1000" b="1" dirty="0" smtClean="0">
                    <a:latin typeface="微软雅黑" pitchFamily="34" charset="-122"/>
                    <a:ea typeface="微软雅黑" pitchFamily="34" charset="-122"/>
                  </a:rPr>
                  <a:t>ACM</a:t>
                </a:r>
                <a:r>
                  <a:rPr lang="zh-CN" altLang="en-US" sz="1000" b="1" dirty="0" smtClean="0">
                    <a:latin typeface="微软雅黑" pitchFamily="34" charset="-122"/>
                    <a:ea typeface="微软雅黑" pitchFamily="34" charset="-122"/>
                  </a:rPr>
                  <a:t>竞赛</a:t>
                </a:r>
                <a:endParaRPr lang="zh-CN" altLang="en-US" sz="1000" b="1" dirty="0">
                  <a:latin typeface="微软雅黑" pitchFamily="34" charset="-122"/>
                  <a:ea typeface="微软雅黑" pitchFamily="34" charset="-122"/>
                </a:endParaRPr>
              </a:p>
            </p:txBody>
          </p:sp>
        </p:grpSp>
        <p:grpSp>
          <p:nvGrpSpPr>
            <p:cNvPr id="53" name="组合 40"/>
            <p:cNvGrpSpPr/>
            <p:nvPr/>
          </p:nvGrpSpPr>
          <p:grpSpPr>
            <a:xfrm>
              <a:off x="8217457" y="2968237"/>
              <a:ext cx="528555" cy="467939"/>
              <a:chOff x="3923987" y="2235123"/>
              <a:chExt cx="783024" cy="783024"/>
            </a:xfrm>
            <a:solidFill>
              <a:schemeClr val="accent2"/>
            </a:solidFill>
          </p:grpSpPr>
          <p:sp>
            <p:nvSpPr>
              <p:cNvPr id="83" name="椭圆 82"/>
              <p:cNvSpPr/>
              <p:nvPr/>
            </p:nvSpPr>
            <p:spPr>
              <a:xfrm>
                <a:off x="3923987" y="2235123"/>
                <a:ext cx="783024" cy="783024"/>
              </a:xfrm>
              <a:prstGeom prst="ellipse">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6" name="椭圆 4"/>
              <p:cNvSpPr/>
              <p:nvPr/>
            </p:nvSpPr>
            <p:spPr>
              <a:xfrm>
                <a:off x="4038658" y="2349794"/>
                <a:ext cx="553682" cy="553682"/>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并行竞赛</a:t>
                </a:r>
                <a:endParaRPr lang="zh-CN" altLang="en-US" sz="1000" b="1" dirty="0">
                  <a:latin typeface="微软雅黑" pitchFamily="34" charset="-122"/>
                  <a:ea typeface="微软雅黑" pitchFamily="34" charset="-122"/>
                </a:endParaRPr>
              </a:p>
            </p:txBody>
          </p:sp>
        </p:grpSp>
        <p:sp>
          <p:nvSpPr>
            <p:cNvPr id="87" name="TextBox 86"/>
            <p:cNvSpPr txBox="1"/>
            <p:nvPr/>
          </p:nvSpPr>
          <p:spPr>
            <a:xfrm>
              <a:off x="7662602" y="3500920"/>
              <a:ext cx="601673" cy="276999"/>
            </a:xfrm>
            <a:prstGeom prst="rect">
              <a:avLst/>
            </a:prstGeom>
            <a:noFill/>
          </p:spPr>
          <p:txBody>
            <a:bodyPr wrap="square" rtlCol="0">
              <a:spAutoFit/>
            </a:bodyPr>
            <a:lstStyle/>
            <a:p>
              <a:r>
                <a:rPr lang="zh-CN" altLang="en-US" sz="1200" b="1" dirty="0" smtClean="0">
                  <a:solidFill>
                    <a:schemeClr val="bg1"/>
                  </a:solidFill>
                  <a:latin typeface="微软雅黑" pitchFamily="34" charset="-122"/>
                  <a:ea typeface="微软雅黑" pitchFamily="34" charset="-122"/>
                </a:rPr>
                <a:t>竞赛</a:t>
              </a:r>
              <a:endParaRPr lang="zh-CN" altLang="en-US" sz="1200" b="1" dirty="0">
                <a:solidFill>
                  <a:schemeClr val="bg1"/>
                </a:solidFill>
                <a:latin typeface="微软雅黑" pitchFamily="34" charset="-122"/>
                <a:ea typeface="微软雅黑" pitchFamily="34" charset="-122"/>
              </a:endParaRPr>
            </a:p>
          </p:txBody>
        </p:sp>
        <p:sp>
          <p:nvSpPr>
            <p:cNvPr id="94" name="圆角矩形 93"/>
            <p:cNvSpPr/>
            <p:nvPr/>
          </p:nvSpPr>
          <p:spPr>
            <a:xfrm>
              <a:off x="7650480" y="1287781"/>
              <a:ext cx="1493520" cy="156951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b="1" u="sng" dirty="0" smtClean="0">
                  <a:latin typeface="微软雅黑" pitchFamily="34" charset="-122"/>
                  <a:ea typeface="微软雅黑" pitchFamily="34" charset="-122"/>
                </a:rPr>
                <a:t>acmoj.com</a:t>
              </a:r>
              <a:r>
                <a:rPr lang="zh-CN" altLang="en-US" sz="1100" b="1" u="sng" dirty="0" smtClean="0">
                  <a:latin typeface="微软雅黑" pitchFamily="34" charset="-122"/>
                  <a:ea typeface="微软雅黑" pitchFamily="34" charset="-122"/>
                </a:rPr>
                <a:t>竞赛在线</a:t>
              </a:r>
              <a:endParaRPr lang="en-US" altLang="zh-CN" sz="1100" b="1" u="sng" dirty="0" smtClean="0">
                <a:latin typeface="微软雅黑" pitchFamily="34" charset="-122"/>
                <a:ea typeface="微软雅黑" pitchFamily="34" charset="-122"/>
              </a:endParaRPr>
            </a:p>
          </p:txBody>
        </p:sp>
        <p:grpSp>
          <p:nvGrpSpPr>
            <p:cNvPr id="54" name="组合 40"/>
            <p:cNvGrpSpPr/>
            <p:nvPr/>
          </p:nvGrpSpPr>
          <p:grpSpPr>
            <a:xfrm>
              <a:off x="5625238" y="2992006"/>
              <a:ext cx="1705202" cy="467939"/>
              <a:chOff x="3923987" y="2235123"/>
              <a:chExt cx="783024" cy="783024"/>
            </a:xfrm>
          </p:grpSpPr>
          <p:sp>
            <p:nvSpPr>
              <p:cNvPr id="82" name="椭圆 81"/>
              <p:cNvSpPr/>
              <p:nvPr/>
            </p:nvSpPr>
            <p:spPr>
              <a:xfrm>
                <a:off x="3923987" y="2235123"/>
                <a:ext cx="783024" cy="783024"/>
              </a:xfrm>
              <a:prstGeom prst="ellipse">
                <a:avLst/>
              </a:prstGeom>
              <a:solidFill>
                <a:srgbClr val="C00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8" name="椭圆 4"/>
              <p:cNvSpPr/>
              <p:nvPr/>
            </p:nvSpPr>
            <p:spPr>
              <a:xfrm>
                <a:off x="4038658"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800" b="1" dirty="0" smtClean="0">
                    <a:latin typeface="微软雅黑" pitchFamily="34" charset="-122"/>
                    <a:ea typeface="微软雅黑" pitchFamily="34" charset="-122"/>
                  </a:rPr>
                  <a:t>在线实验</a:t>
                </a:r>
                <a:endParaRPr lang="zh-CN" altLang="en-US" sz="1800" b="1" dirty="0">
                  <a:latin typeface="微软雅黑" pitchFamily="34" charset="-122"/>
                  <a:ea typeface="微软雅黑" pitchFamily="34" charset="-122"/>
                </a:endParaRPr>
              </a:p>
            </p:txBody>
          </p:sp>
        </p:grpSp>
        <p:sp>
          <p:nvSpPr>
            <p:cNvPr id="89" name="矩形 88"/>
            <p:cNvSpPr/>
            <p:nvPr/>
          </p:nvSpPr>
          <p:spPr>
            <a:xfrm>
              <a:off x="1103641" y="77416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程序设计课程</a:t>
              </a:r>
              <a:endParaRPr lang="en-US" altLang="zh-CN" sz="800" dirty="0" smtClean="0">
                <a:latin typeface="微软雅黑" pitchFamily="34" charset="-122"/>
                <a:ea typeface="微软雅黑" pitchFamily="34" charset="-122"/>
              </a:endParaRPr>
            </a:p>
            <a:p>
              <a:pPr algn="ctr"/>
              <a:r>
                <a:rPr lang="en-US" altLang="zh-CN" sz="700" dirty="0" smtClean="0">
                  <a:latin typeface="微软雅黑" pitchFamily="34" charset="-122"/>
                  <a:ea typeface="微软雅黑" pitchFamily="34" charset="-122"/>
                </a:rPr>
                <a:t>C</a:t>
              </a:r>
              <a:r>
                <a:rPr lang="zh-CN" altLang="en-US" sz="700" dirty="0" smtClean="0">
                  <a:latin typeface="微软雅黑" pitchFamily="34" charset="-122"/>
                  <a:ea typeface="微软雅黑" pitchFamily="34" charset="-122"/>
                </a:rPr>
                <a:t>、</a:t>
              </a:r>
              <a:r>
                <a:rPr lang="en-US" altLang="zh-CN" sz="700" dirty="0" smtClean="0">
                  <a:latin typeface="微软雅黑" pitchFamily="34" charset="-122"/>
                  <a:ea typeface="微软雅黑" pitchFamily="34" charset="-122"/>
                </a:rPr>
                <a:t>C++</a:t>
              </a:r>
              <a:r>
                <a:rPr lang="zh-CN" altLang="en-US" sz="700" dirty="0" smtClean="0">
                  <a:latin typeface="微软雅黑" pitchFamily="34" charset="-122"/>
                  <a:ea typeface="微软雅黑" pitchFamily="34" charset="-122"/>
                </a:rPr>
                <a:t>、</a:t>
              </a:r>
              <a:r>
                <a:rPr lang="en-US" altLang="zh-CN" sz="700" dirty="0" smtClean="0">
                  <a:latin typeface="微软雅黑" pitchFamily="34" charset="-122"/>
                  <a:ea typeface="微软雅黑" pitchFamily="34" charset="-122"/>
                </a:rPr>
                <a:t>Java</a:t>
              </a:r>
              <a:r>
                <a:rPr lang="zh-CN" altLang="en-US" sz="700" dirty="0" smtClean="0">
                  <a:latin typeface="微软雅黑" pitchFamily="34" charset="-122"/>
                  <a:ea typeface="微软雅黑" pitchFamily="34" charset="-122"/>
                </a:rPr>
                <a:t>、</a:t>
              </a:r>
              <a:r>
                <a:rPr lang="en-US" altLang="zh-CN" sz="700" dirty="0" smtClean="0">
                  <a:latin typeface="微软雅黑" pitchFamily="34" charset="-122"/>
                  <a:ea typeface="微软雅黑" pitchFamily="34" charset="-122"/>
                </a:rPr>
                <a:t>Python</a:t>
              </a:r>
              <a:r>
                <a:rPr lang="zh-CN" altLang="en-US" sz="700" dirty="0" smtClean="0">
                  <a:latin typeface="微软雅黑" pitchFamily="34" charset="-122"/>
                  <a:ea typeface="微软雅黑" pitchFamily="34" charset="-122"/>
                </a:rPr>
                <a:t>、</a:t>
              </a:r>
              <a:r>
                <a:rPr lang="en-US" altLang="zh-CN" sz="700" dirty="0" smtClean="0">
                  <a:latin typeface="微软雅黑" pitchFamily="34" charset="-122"/>
                  <a:ea typeface="微软雅黑" pitchFamily="34" charset="-122"/>
                </a:rPr>
                <a:t>C#</a:t>
              </a:r>
              <a:endParaRPr lang="zh-CN" altLang="en-US" sz="700" dirty="0">
                <a:latin typeface="微软雅黑" pitchFamily="34" charset="-122"/>
                <a:ea typeface="微软雅黑" pitchFamily="34" charset="-122"/>
              </a:endParaRPr>
            </a:p>
          </p:txBody>
        </p:sp>
        <p:sp>
          <p:nvSpPr>
            <p:cNvPr id="95" name="圆角矩形 94"/>
            <p:cNvSpPr/>
            <p:nvPr/>
          </p:nvSpPr>
          <p:spPr>
            <a:xfrm>
              <a:off x="1019683" y="2346541"/>
              <a:ext cx="1380617"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itchFamily="34" charset="-122"/>
                  <a:ea typeface="微软雅黑" pitchFamily="34" charset="-122"/>
                </a:rPr>
                <a:t>程序自动评判、算法可视化、大数据性能等</a:t>
              </a:r>
              <a:endParaRPr lang="zh-CN" altLang="en-US" sz="1000" b="1" dirty="0">
                <a:latin typeface="微软雅黑" pitchFamily="34" charset="-122"/>
                <a:ea typeface="微软雅黑" pitchFamily="34" charset="-122"/>
              </a:endParaRPr>
            </a:p>
          </p:txBody>
        </p:sp>
        <p:sp>
          <p:nvSpPr>
            <p:cNvPr id="96" name="圆角矩形 95"/>
            <p:cNvSpPr/>
            <p:nvPr/>
          </p:nvSpPr>
          <p:spPr>
            <a:xfrm>
              <a:off x="4363453" y="2348708"/>
              <a:ext cx="778042"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smtClean="0">
                  <a:latin typeface="微软雅黑" pitchFamily="34" charset="-122"/>
                  <a:ea typeface="微软雅黑" pitchFamily="34" charset="-122"/>
                </a:rPr>
                <a:t>SQL</a:t>
              </a:r>
              <a:r>
                <a:rPr lang="zh-CN" altLang="en-US" sz="1000" b="1" dirty="0" smtClean="0">
                  <a:latin typeface="微软雅黑" pitchFamily="34" charset="-122"/>
                  <a:ea typeface="微软雅黑" pitchFamily="34" charset="-122"/>
                </a:rPr>
                <a:t>自动评测</a:t>
              </a:r>
              <a:endParaRPr lang="zh-CN" altLang="en-US" sz="1000" b="1" dirty="0">
                <a:latin typeface="微软雅黑" pitchFamily="34" charset="-122"/>
                <a:ea typeface="微软雅黑" pitchFamily="34" charset="-122"/>
              </a:endParaRPr>
            </a:p>
          </p:txBody>
        </p:sp>
        <p:sp>
          <p:nvSpPr>
            <p:cNvPr id="97" name="矩形 96"/>
            <p:cNvSpPr/>
            <p:nvPr/>
          </p:nvSpPr>
          <p:spPr>
            <a:xfrm>
              <a:off x="1103641" y="116278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数据结构与算法课程</a:t>
              </a:r>
              <a:endParaRPr lang="en-US" altLang="zh-CN" sz="800" dirty="0" smtClean="0">
                <a:latin typeface="微软雅黑" pitchFamily="34" charset="-122"/>
                <a:ea typeface="微软雅黑" pitchFamily="34" charset="-122"/>
              </a:endParaRPr>
            </a:p>
          </p:txBody>
        </p:sp>
        <p:sp>
          <p:nvSpPr>
            <p:cNvPr id="98" name="矩形 97"/>
            <p:cNvSpPr/>
            <p:nvPr/>
          </p:nvSpPr>
          <p:spPr>
            <a:xfrm>
              <a:off x="4371475" y="1940024"/>
              <a:ext cx="77002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数据库系统概论</a:t>
              </a:r>
              <a:endParaRPr lang="en-US" altLang="zh-CN" sz="800" dirty="0" smtClean="0">
                <a:latin typeface="微软雅黑" pitchFamily="34" charset="-122"/>
                <a:ea typeface="微软雅黑" pitchFamily="34" charset="-122"/>
              </a:endParaRPr>
            </a:p>
          </p:txBody>
        </p:sp>
        <p:sp>
          <p:nvSpPr>
            <p:cNvPr id="99" name="矩形 98"/>
            <p:cNvSpPr/>
            <p:nvPr/>
          </p:nvSpPr>
          <p:spPr>
            <a:xfrm>
              <a:off x="1103641" y="155140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算法设计与分析</a:t>
              </a:r>
              <a:endParaRPr lang="en-US" altLang="zh-CN" sz="800" dirty="0" smtClean="0">
                <a:latin typeface="微软雅黑" pitchFamily="34" charset="-122"/>
                <a:ea typeface="微软雅黑" pitchFamily="34" charset="-122"/>
              </a:endParaRPr>
            </a:p>
          </p:txBody>
        </p:sp>
        <p:sp>
          <p:nvSpPr>
            <p:cNvPr id="100" name="矩形 99"/>
            <p:cNvSpPr/>
            <p:nvPr/>
          </p:nvSpPr>
          <p:spPr>
            <a:xfrm>
              <a:off x="1103641" y="194002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计算概论</a:t>
              </a:r>
              <a:endParaRPr lang="en-US" altLang="zh-CN" sz="800" dirty="0" smtClean="0">
                <a:latin typeface="微软雅黑" pitchFamily="34" charset="-122"/>
                <a:ea typeface="微软雅黑" pitchFamily="34" charset="-122"/>
              </a:endParaRPr>
            </a:p>
          </p:txBody>
        </p:sp>
        <p:sp>
          <p:nvSpPr>
            <p:cNvPr id="101" name="圆角矩形 100"/>
            <p:cNvSpPr/>
            <p:nvPr/>
          </p:nvSpPr>
          <p:spPr>
            <a:xfrm>
              <a:off x="2421014" y="2356328"/>
              <a:ext cx="992345"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itchFamily="34" charset="-122"/>
                  <a:ea typeface="微软雅黑" pitchFamily="34" charset="-122"/>
                </a:rPr>
                <a:t>小组作业、小组互评、</a:t>
              </a:r>
              <a:r>
                <a:rPr lang="en-US" altLang="zh-CN" sz="1000" b="1" dirty="0" err="1" smtClean="0">
                  <a:latin typeface="微软雅黑" pitchFamily="34" charset="-122"/>
                  <a:ea typeface="微软雅黑" pitchFamily="34" charset="-122"/>
                </a:rPr>
                <a:t>Github</a:t>
              </a:r>
              <a:endParaRPr lang="zh-CN" altLang="en-US" sz="1000" b="1" dirty="0">
                <a:latin typeface="微软雅黑" pitchFamily="34" charset="-122"/>
                <a:ea typeface="微软雅黑" pitchFamily="34" charset="-122"/>
              </a:endParaRPr>
            </a:p>
          </p:txBody>
        </p:sp>
        <p:sp>
          <p:nvSpPr>
            <p:cNvPr id="102" name="矩形 101"/>
            <p:cNvSpPr/>
            <p:nvPr/>
          </p:nvSpPr>
          <p:spPr>
            <a:xfrm>
              <a:off x="2458798" y="76654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软件工程</a:t>
              </a:r>
              <a:endParaRPr lang="en-US" altLang="zh-CN" sz="800" dirty="0" smtClean="0">
                <a:latin typeface="微软雅黑" pitchFamily="34" charset="-122"/>
                <a:ea typeface="微软雅黑" pitchFamily="34" charset="-122"/>
              </a:endParaRPr>
            </a:p>
          </p:txBody>
        </p:sp>
        <p:sp>
          <p:nvSpPr>
            <p:cNvPr id="103" name="矩形 102"/>
            <p:cNvSpPr/>
            <p:nvPr/>
          </p:nvSpPr>
          <p:spPr>
            <a:xfrm>
              <a:off x="2458798" y="115516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面向对象设计</a:t>
              </a:r>
              <a:endParaRPr lang="en-US" altLang="zh-CN" sz="800" dirty="0" smtClean="0">
                <a:latin typeface="微软雅黑" pitchFamily="34" charset="-122"/>
                <a:ea typeface="微软雅黑" pitchFamily="34" charset="-122"/>
              </a:endParaRPr>
            </a:p>
          </p:txBody>
        </p:sp>
        <p:sp>
          <p:nvSpPr>
            <p:cNvPr id="104" name="矩形 103"/>
            <p:cNvSpPr/>
            <p:nvPr/>
          </p:nvSpPr>
          <p:spPr>
            <a:xfrm>
              <a:off x="2458798" y="154378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软件体系结构</a:t>
              </a:r>
              <a:endParaRPr lang="en-US" altLang="zh-CN" sz="800" dirty="0" smtClean="0">
                <a:latin typeface="微软雅黑" pitchFamily="34" charset="-122"/>
                <a:ea typeface="微软雅黑" pitchFamily="34" charset="-122"/>
              </a:endParaRPr>
            </a:p>
          </p:txBody>
        </p:sp>
        <p:sp>
          <p:nvSpPr>
            <p:cNvPr id="105" name="矩形 104"/>
            <p:cNvSpPr/>
            <p:nvPr/>
          </p:nvSpPr>
          <p:spPr>
            <a:xfrm>
              <a:off x="2458798" y="193240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软件测试</a:t>
              </a:r>
              <a:endParaRPr lang="en-US" altLang="zh-CN" sz="800" dirty="0" smtClean="0">
                <a:latin typeface="微软雅黑" pitchFamily="34" charset="-122"/>
                <a:ea typeface="微软雅黑" pitchFamily="34" charset="-122"/>
              </a:endParaRPr>
            </a:p>
          </p:txBody>
        </p:sp>
        <p:sp>
          <p:nvSpPr>
            <p:cNvPr id="106" name="圆角矩形 105"/>
            <p:cNvSpPr/>
            <p:nvPr/>
          </p:nvSpPr>
          <p:spPr>
            <a:xfrm>
              <a:off x="3434073" y="2348708"/>
              <a:ext cx="908525"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itchFamily="34" charset="-122"/>
                  <a:ea typeface="微软雅黑" pitchFamily="34" charset="-122"/>
                </a:rPr>
                <a:t>并行与分布式程序自动评判</a:t>
              </a:r>
              <a:endParaRPr lang="zh-CN" altLang="en-US" sz="1000" b="1" dirty="0">
                <a:latin typeface="微软雅黑" pitchFamily="34" charset="-122"/>
                <a:ea typeface="微软雅黑" pitchFamily="34" charset="-122"/>
              </a:endParaRPr>
            </a:p>
          </p:txBody>
        </p:sp>
        <p:sp>
          <p:nvSpPr>
            <p:cNvPr id="107" name="矩形 106"/>
            <p:cNvSpPr/>
            <p:nvPr/>
          </p:nvSpPr>
          <p:spPr>
            <a:xfrm>
              <a:off x="3495118" y="77416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并行计算</a:t>
              </a:r>
              <a:endParaRPr lang="en-US" altLang="zh-CN" sz="800" dirty="0" smtClean="0">
                <a:latin typeface="微软雅黑" pitchFamily="34" charset="-122"/>
                <a:ea typeface="微软雅黑" pitchFamily="34" charset="-122"/>
              </a:endParaRPr>
            </a:p>
          </p:txBody>
        </p:sp>
        <p:sp>
          <p:nvSpPr>
            <p:cNvPr id="108" name="矩形 107"/>
            <p:cNvSpPr/>
            <p:nvPr/>
          </p:nvSpPr>
          <p:spPr>
            <a:xfrm>
              <a:off x="3495118" y="116278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多核程序设计</a:t>
              </a:r>
              <a:endParaRPr lang="en-US" altLang="zh-CN" sz="800" dirty="0" smtClean="0">
                <a:latin typeface="微软雅黑" pitchFamily="34" charset="-122"/>
                <a:ea typeface="微软雅黑" pitchFamily="34" charset="-122"/>
              </a:endParaRPr>
            </a:p>
          </p:txBody>
        </p:sp>
        <p:sp>
          <p:nvSpPr>
            <p:cNvPr id="109" name="矩形 108"/>
            <p:cNvSpPr/>
            <p:nvPr/>
          </p:nvSpPr>
          <p:spPr>
            <a:xfrm>
              <a:off x="3495118" y="155140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高性能计算</a:t>
              </a:r>
              <a:endParaRPr lang="en-US" altLang="zh-CN" sz="800" dirty="0" smtClean="0">
                <a:latin typeface="微软雅黑" pitchFamily="34" charset="-122"/>
                <a:ea typeface="微软雅黑" pitchFamily="34" charset="-122"/>
              </a:endParaRPr>
            </a:p>
          </p:txBody>
        </p:sp>
        <p:sp>
          <p:nvSpPr>
            <p:cNvPr id="110" name="矩形 109"/>
            <p:cNvSpPr/>
            <p:nvPr/>
          </p:nvSpPr>
          <p:spPr>
            <a:xfrm>
              <a:off x="3495118" y="194002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dirty="0" smtClean="0">
                  <a:latin typeface="微软雅黑" pitchFamily="34" charset="-122"/>
                  <a:ea typeface="微软雅黑" pitchFamily="34" charset="-122"/>
                </a:rPr>
                <a:t>MPI</a:t>
              </a:r>
              <a:r>
                <a:rPr lang="zh-CN" altLang="en-US" sz="800" dirty="0" smtClean="0">
                  <a:latin typeface="微软雅黑" pitchFamily="34" charset="-122"/>
                  <a:ea typeface="微软雅黑" pitchFamily="34" charset="-122"/>
                </a:rPr>
                <a:t>程序设计</a:t>
              </a:r>
              <a:endParaRPr lang="en-US" altLang="zh-CN" sz="800" dirty="0" smtClean="0">
                <a:latin typeface="微软雅黑" pitchFamily="34" charset="-122"/>
                <a:ea typeface="微软雅黑" pitchFamily="34" charset="-122"/>
              </a:endParaRPr>
            </a:p>
          </p:txBody>
        </p:sp>
        <p:sp>
          <p:nvSpPr>
            <p:cNvPr id="116" name="圆角矩形 115"/>
            <p:cNvSpPr/>
            <p:nvPr/>
          </p:nvSpPr>
          <p:spPr>
            <a:xfrm>
              <a:off x="5233195" y="2348708"/>
              <a:ext cx="672305" cy="51172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b="1" dirty="0" smtClean="0">
                  <a:latin typeface="微软雅黑" pitchFamily="34" charset="-122"/>
                  <a:ea typeface="微软雅黑" pitchFamily="34" charset="-122"/>
                </a:rPr>
                <a:t>OS</a:t>
              </a:r>
              <a:r>
                <a:rPr lang="zh-CN" altLang="en-US" sz="1000" b="1" dirty="0" smtClean="0">
                  <a:latin typeface="微软雅黑" pitchFamily="34" charset="-122"/>
                  <a:ea typeface="微软雅黑" pitchFamily="34" charset="-122"/>
                </a:rPr>
                <a:t>与编译实验环境</a:t>
              </a:r>
              <a:endParaRPr lang="zh-CN" altLang="en-US" sz="1000" b="1" dirty="0">
                <a:latin typeface="微软雅黑" pitchFamily="34" charset="-122"/>
                <a:ea typeface="微软雅黑" pitchFamily="34" charset="-122"/>
              </a:endParaRPr>
            </a:p>
          </p:txBody>
        </p:sp>
        <p:sp>
          <p:nvSpPr>
            <p:cNvPr id="117" name="矩形 116"/>
            <p:cNvSpPr/>
            <p:nvPr/>
          </p:nvSpPr>
          <p:spPr>
            <a:xfrm>
              <a:off x="5256541" y="1551404"/>
              <a:ext cx="6184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编译器</a:t>
              </a:r>
              <a:endParaRPr lang="en-US" altLang="zh-CN" sz="800" dirty="0" smtClean="0">
                <a:latin typeface="微软雅黑" pitchFamily="34" charset="-122"/>
                <a:ea typeface="微软雅黑" pitchFamily="34" charset="-122"/>
              </a:endParaRPr>
            </a:p>
            <a:p>
              <a:pPr algn="ctr"/>
              <a:r>
                <a:rPr lang="zh-CN" altLang="en-US" sz="800" dirty="0" smtClean="0">
                  <a:latin typeface="微软雅黑" pitchFamily="34" charset="-122"/>
                  <a:ea typeface="微软雅黑" pitchFamily="34" charset="-122"/>
                </a:rPr>
                <a:t>实验</a:t>
              </a:r>
              <a:endParaRPr lang="en-US" altLang="zh-CN" sz="800" dirty="0" smtClean="0">
                <a:latin typeface="微软雅黑" pitchFamily="34" charset="-122"/>
                <a:ea typeface="微软雅黑" pitchFamily="34" charset="-122"/>
              </a:endParaRPr>
            </a:p>
          </p:txBody>
        </p:sp>
        <p:sp>
          <p:nvSpPr>
            <p:cNvPr id="118" name="矩形 117"/>
            <p:cNvSpPr/>
            <p:nvPr/>
          </p:nvSpPr>
          <p:spPr>
            <a:xfrm>
              <a:off x="5256541" y="1940024"/>
              <a:ext cx="6184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操作系统</a:t>
              </a:r>
              <a:endParaRPr lang="en-US" altLang="zh-CN" sz="800" dirty="0" smtClean="0">
                <a:latin typeface="微软雅黑" pitchFamily="34" charset="-122"/>
                <a:ea typeface="微软雅黑" pitchFamily="34" charset="-122"/>
              </a:endParaRPr>
            </a:p>
            <a:p>
              <a:pPr algn="ctr"/>
              <a:r>
                <a:rPr lang="zh-CN" altLang="en-US" sz="800" dirty="0" smtClean="0">
                  <a:latin typeface="微软雅黑" pitchFamily="34" charset="-122"/>
                  <a:ea typeface="微软雅黑" pitchFamily="34" charset="-122"/>
                </a:rPr>
                <a:t>实验</a:t>
              </a:r>
              <a:endParaRPr lang="en-US" altLang="zh-CN" sz="800" dirty="0" smtClean="0">
                <a:latin typeface="微软雅黑" pitchFamily="34" charset="-122"/>
                <a:ea typeface="微软雅黑" pitchFamily="34" charset="-122"/>
              </a:endParaRPr>
            </a:p>
          </p:txBody>
        </p:sp>
        <p:sp>
          <p:nvSpPr>
            <p:cNvPr id="119" name="圆角矩形 118"/>
            <p:cNvSpPr/>
            <p:nvPr/>
          </p:nvSpPr>
          <p:spPr>
            <a:xfrm>
              <a:off x="5934235" y="2348708"/>
              <a:ext cx="725645" cy="51172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itchFamily="34" charset="-122"/>
                  <a:ea typeface="微软雅黑" pitchFamily="34" charset="-122"/>
                </a:rPr>
                <a:t>大数据与</a:t>
              </a:r>
              <a:r>
                <a:rPr lang="en-US" altLang="zh-CN" sz="1000" b="1" dirty="0" smtClean="0">
                  <a:latin typeface="微软雅黑" pitchFamily="34" charset="-122"/>
                  <a:ea typeface="微软雅黑" pitchFamily="34" charset="-122"/>
                </a:rPr>
                <a:t>AI</a:t>
              </a:r>
              <a:r>
                <a:rPr lang="zh-CN" altLang="en-US" sz="1000" b="1" dirty="0" smtClean="0">
                  <a:latin typeface="微软雅黑" pitchFamily="34" charset="-122"/>
                  <a:ea typeface="微软雅黑" pitchFamily="34" charset="-122"/>
                </a:rPr>
                <a:t>实验环境</a:t>
              </a:r>
              <a:endParaRPr lang="zh-CN" altLang="en-US" sz="1000" b="1" dirty="0">
                <a:latin typeface="微软雅黑" pitchFamily="34" charset="-122"/>
                <a:ea typeface="微软雅黑" pitchFamily="34" charset="-122"/>
              </a:endParaRPr>
            </a:p>
          </p:txBody>
        </p:sp>
        <p:sp>
          <p:nvSpPr>
            <p:cNvPr id="120" name="矩形 119"/>
            <p:cNvSpPr/>
            <p:nvPr/>
          </p:nvSpPr>
          <p:spPr>
            <a:xfrm>
              <a:off x="5980441" y="1559024"/>
              <a:ext cx="6184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大数据</a:t>
              </a:r>
              <a:endParaRPr lang="en-US" altLang="zh-CN" sz="800" dirty="0" smtClean="0">
                <a:latin typeface="微软雅黑" pitchFamily="34" charset="-122"/>
                <a:ea typeface="微软雅黑" pitchFamily="34" charset="-122"/>
              </a:endParaRPr>
            </a:p>
            <a:p>
              <a:pPr algn="ctr"/>
              <a:r>
                <a:rPr lang="zh-CN" altLang="en-US" sz="800" dirty="0" smtClean="0">
                  <a:latin typeface="微软雅黑" pitchFamily="34" charset="-122"/>
                  <a:ea typeface="微软雅黑" pitchFamily="34" charset="-122"/>
                </a:rPr>
                <a:t>实验</a:t>
              </a:r>
              <a:endParaRPr lang="en-US" altLang="zh-CN" sz="800" dirty="0" smtClean="0">
                <a:latin typeface="微软雅黑" pitchFamily="34" charset="-122"/>
                <a:ea typeface="微软雅黑" pitchFamily="34" charset="-122"/>
              </a:endParaRPr>
            </a:p>
          </p:txBody>
        </p:sp>
        <p:sp>
          <p:nvSpPr>
            <p:cNvPr id="121" name="矩形 120"/>
            <p:cNvSpPr/>
            <p:nvPr/>
          </p:nvSpPr>
          <p:spPr>
            <a:xfrm>
              <a:off x="5980441" y="1947644"/>
              <a:ext cx="6184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人工智能</a:t>
              </a:r>
              <a:endParaRPr lang="en-US" altLang="zh-CN" sz="800" dirty="0" smtClean="0">
                <a:latin typeface="微软雅黑" pitchFamily="34" charset="-122"/>
                <a:ea typeface="微软雅黑" pitchFamily="34" charset="-122"/>
              </a:endParaRPr>
            </a:p>
            <a:p>
              <a:pPr algn="ctr"/>
              <a:r>
                <a:rPr lang="zh-CN" altLang="en-US" sz="800" dirty="0" smtClean="0">
                  <a:latin typeface="微软雅黑" pitchFamily="34" charset="-122"/>
                  <a:ea typeface="微软雅黑" pitchFamily="34" charset="-122"/>
                </a:rPr>
                <a:t>实验</a:t>
              </a:r>
              <a:endParaRPr lang="en-US" altLang="zh-CN" sz="800" dirty="0" smtClean="0">
                <a:latin typeface="微软雅黑" pitchFamily="34" charset="-122"/>
                <a:ea typeface="微软雅黑" pitchFamily="34" charset="-122"/>
              </a:endParaRPr>
            </a:p>
          </p:txBody>
        </p:sp>
        <p:sp>
          <p:nvSpPr>
            <p:cNvPr id="122" name="圆角矩形 121"/>
            <p:cNvSpPr/>
            <p:nvPr/>
          </p:nvSpPr>
          <p:spPr>
            <a:xfrm>
              <a:off x="6688615" y="2356328"/>
              <a:ext cx="931385" cy="51172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itchFamily="34" charset="-122"/>
                  <a:ea typeface="微软雅黑" pitchFamily="34" charset="-122"/>
                </a:rPr>
                <a:t>硬件在线实验环境</a:t>
              </a:r>
              <a:endParaRPr lang="zh-CN" altLang="en-US" sz="1000" b="1" dirty="0">
                <a:latin typeface="微软雅黑" pitchFamily="34" charset="-122"/>
                <a:ea typeface="微软雅黑" pitchFamily="34" charset="-122"/>
              </a:endParaRPr>
            </a:p>
          </p:txBody>
        </p:sp>
        <p:sp>
          <p:nvSpPr>
            <p:cNvPr id="123" name="矩形 122"/>
            <p:cNvSpPr/>
            <p:nvPr/>
          </p:nvSpPr>
          <p:spPr>
            <a:xfrm>
              <a:off x="6727201" y="1566644"/>
              <a:ext cx="87755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dirty="0" smtClean="0">
                  <a:latin typeface="微软雅黑" pitchFamily="34" charset="-122"/>
                  <a:ea typeface="微软雅黑" pitchFamily="34" charset="-122"/>
                </a:rPr>
                <a:t>FPGA</a:t>
              </a:r>
              <a:r>
                <a:rPr lang="zh-CN" altLang="en-US" sz="800" dirty="0" smtClean="0">
                  <a:latin typeface="微软雅黑" pitchFamily="34" charset="-122"/>
                  <a:ea typeface="微软雅黑" pitchFamily="34" charset="-122"/>
                </a:rPr>
                <a:t>远程实验</a:t>
              </a:r>
              <a:endParaRPr lang="en-US" altLang="zh-CN" sz="800" dirty="0" smtClean="0">
                <a:latin typeface="微软雅黑" pitchFamily="34" charset="-122"/>
                <a:ea typeface="微软雅黑" pitchFamily="34" charset="-122"/>
              </a:endParaRPr>
            </a:p>
          </p:txBody>
        </p:sp>
        <p:sp>
          <p:nvSpPr>
            <p:cNvPr id="124" name="矩形 123"/>
            <p:cNvSpPr/>
            <p:nvPr/>
          </p:nvSpPr>
          <p:spPr>
            <a:xfrm>
              <a:off x="6727201" y="1955264"/>
              <a:ext cx="87755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计算机网络</a:t>
              </a:r>
              <a:endParaRPr lang="en-US" altLang="zh-CN" sz="800" dirty="0" smtClean="0">
                <a:latin typeface="微软雅黑" pitchFamily="34" charset="-122"/>
                <a:ea typeface="微软雅黑" pitchFamily="34" charset="-122"/>
              </a:endParaRPr>
            </a:p>
            <a:p>
              <a:pPr algn="ctr"/>
              <a:r>
                <a:rPr lang="zh-CN" altLang="en-US" sz="800" dirty="0" smtClean="0">
                  <a:latin typeface="微软雅黑" pitchFamily="34" charset="-122"/>
                  <a:ea typeface="微软雅黑" pitchFamily="34" charset="-122"/>
                </a:rPr>
                <a:t>远程实验</a:t>
              </a:r>
              <a:endParaRPr lang="en-US" altLang="zh-CN" sz="800" dirty="0" smtClean="0">
                <a:latin typeface="微软雅黑" pitchFamily="34" charset="-122"/>
                <a:ea typeface="微软雅黑" pitchFamily="34" charset="-122"/>
              </a:endParaRPr>
            </a:p>
          </p:txBody>
        </p:sp>
        <p:sp>
          <p:nvSpPr>
            <p:cNvPr id="125" name="矩形 124"/>
            <p:cNvSpPr/>
            <p:nvPr/>
          </p:nvSpPr>
          <p:spPr>
            <a:xfrm>
              <a:off x="6727201" y="1178024"/>
              <a:ext cx="87755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移动计算与嵌入式远程实验</a:t>
              </a:r>
              <a:endParaRPr lang="en-US" altLang="zh-CN" sz="800" dirty="0" smtClean="0">
                <a:latin typeface="微软雅黑" pitchFamily="34" charset="-122"/>
                <a:ea typeface="微软雅黑" pitchFamily="34" charset="-122"/>
              </a:endParaRPr>
            </a:p>
          </p:txBody>
        </p:sp>
        <p:sp>
          <p:nvSpPr>
            <p:cNvPr id="127" name="TextBox 126"/>
            <p:cNvSpPr txBox="1"/>
            <p:nvPr/>
          </p:nvSpPr>
          <p:spPr>
            <a:xfrm>
              <a:off x="1844040" y="371475"/>
              <a:ext cx="1379220" cy="300082"/>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开发能力培养</a:t>
              </a:r>
              <a:endParaRPr lang="zh-CN" altLang="en-US" b="1" dirty="0">
                <a:latin typeface="微软雅黑" pitchFamily="34" charset="-122"/>
                <a:ea typeface="微软雅黑" pitchFamily="34" charset="-122"/>
              </a:endParaRPr>
            </a:p>
          </p:txBody>
        </p:sp>
        <p:sp>
          <p:nvSpPr>
            <p:cNvPr id="128" name="TextBox 127"/>
            <p:cNvSpPr txBox="1"/>
            <p:nvPr/>
          </p:nvSpPr>
          <p:spPr>
            <a:xfrm>
              <a:off x="5661660" y="371475"/>
              <a:ext cx="1379220" cy="300082"/>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系统能力培养</a:t>
              </a:r>
              <a:endParaRPr lang="zh-CN" altLang="en-US" b="1" dirty="0">
                <a:latin typeface="微软雅黑" pitchFamily="34" charset="-122"/>
                <a:ea typeface="微软雅黑" pitchFamily="34" charset="-122"/>
              </a:endParaRPr>
            </a:p>
          </p:txBody>
        </p:sp>
        <p:sp>
          <p:nvSpPr>
            <p:cNvPr id="129" name="矩形 128"/>
            <p:cNvSpPr/>
            <p:nvPr/>
          </p:nvSpPr>
          <p:spPr>
            <a:xfrm>
              <a:off x="1074420" y="622935"/>
              <a:ext cx="39243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130" name="矩形 129"/>
            <p:cNvSpPr/>
            <p:nvPr/>
          </p:nvSpPr>
          <p:spPr>
            <a:xfrm>
              <a:off x="5153025" y="626745"/>
              <a:ext cx="2472690" cy="495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131" name="矩形 130"/>
            <p:cNvSpPr/>
            <p:nvPr/>
          </p:nvSpPr>
          <p:spPr>
            <a:xfrm>
              <a:off x="5162550" y="742950"/>
              <a:ext cx="2480310" cy="2114550"/>
            </a:xfrm>
            <a:prstGeom prst="rect">
              <a:avLst/>
            </a:prstGeom>
            <a:noFill/>
            <a:ln w="12700">
              <a:solidFill>
                <a:srgbClr val="BE020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nvGrpSpPr>
            <p:cNvPr id="55" name="组合 67"/>
            <p:cNvGrpSpPr/>
            <p:nvPr/>
          </p:nvGrpSpPr>
          <p:grpSpPr>
            <a:xfrm>
              <a:off x="7935239" y="3863206"/>
              <a:ext cx="557036" cy="486212"/>
              <a:chOff x="650561" y="255369"/>
              <a:chExt cx="668789" cy="668789"/>
            </a:xfrm>
            <a:solidFill>
              <a:srgbClr val="FFC000"/>
            </a:solidFill>
          </p:grpSpPr>
          <p:sp>
            <p:nvSpPr>
              <p:cNvPr id="133" name="椭圆 132"/>
              <p:cNvSpPr/>
              <p:nvPr/>
            </p:nvSpPr>
            <p:spPr>
              <a:xfrm>
                <a:off x="650561" y="255369"/>
                <a:ext cx="668789" cy="668789"/>
              </a:xfrm>
              <a:prstGeom prst="ellipse">
                <a:avLst/>
              </a:prstGeom>
              <a:grpFill/>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134" name="椭圆 4"/>
              <p:cNvSpPr/>
              <p:nvPr/>
            </p:nvSpPr>
            <p:spPr>
              <a:xfrm>
                <a:off x="748503" y="353311"/>
                <a:ext cx="472905" cy="472905"/>
              </a:xfrm>
              <a:prstGeom prst="rect">
                <a:avLst/>
              </a:prstGeom>
              <a:grpFill/>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489">
                  <a:lnSpc>
                    <a:spcPct val="90000"/>
                  </a:lnSpc>
                  <a:spcAft>
                    <a:spcPct val="35000"/>
                  </a:spcAft>
                </a:pPr>
                <a:r>
                  <a:rPr lang="zh-CN" altLang="en-US" sz="1000" b="1" dirty="0" smtClean="0">
                    <a:latin typeface="微软雅黑" pitchFamily="34" charset="-122"/>
                    <a:ea typeface="微软雅黑" pitchFamily="34" charset="-122"/>
                  </a:rPr>
                  <a:t>统计</a:t>
                </a:r>
                <a:endParaRPr lang="en-US" altLang="zh-CN" sz="1000" b="1" dirty="0" smtClean="0">
                  <a:latin typeface="微软雅黑" pitchFamily="34" charset="-122"/>
                  <a:ea typeface="微软雅黑" pitchFamily="34" charset="-122"/>
                </a:endParaRPr>
              </a:p>
              <a:p>
                <a:pPr algn="ctr" defTabSz="444489">
                  <a:lnSpc>
                    <a:spcPct val="90000"/>
                  </a:lnSpc>
                  <a:spcAft>
                    <a:spcPct val="35000"/>
                  </a:spcAft>
                </a:pPr>
                <a:r>
                  <a:rPr lang="zh-CN" altLang="en-US" sz="1000" b="1" dirty="0" smtClean="0">
                    <a:latin typeface="微软雅黑" pitchFamily="34" charset="-122"/>
                    <a:ea typeface="微软雅黑" pitchFamily="34" charset="-122"/>
                  </a:rPr>
                  <a:t>分析</a:t>
                </a:r>
                <a:endParaRPr lang="zh-CN" altLang="en-US" sz="1000" b="1" dirty="0">
                  <a:latin typeface="微软雅黑" pitchFamily="34" charset="-122"/>
                  <a:ea typeface="微软雅黑" pitchFamily="34" charset="-122"/>
                </a:endParaRPr>
              </a:p>
            </p:txBody>
          </p:sp>
        </p:grpSp>
        <p:grpSp>
          <p:nvGrpSpPr>
            <p:cNvPr id="56" name="Diagram group"/>
            <p:cNvGrpSpPr/>
            <p:nvPr/>
          </p:nvGrpSpPr>
          <p:grpSpPr>
            <a:xfrm>
              <a:off x="437437" y="2702482"/>
              <a:ext cx="474708" cy="467939"/>
              <a:chOff x="2346933" y="2472"/>
              <a:chExt cx="783024" cy="783024"/>
            </a:xfrm>
            <a:solidFill>
              <a:srgbClr val="00B050"/>
            </a:solidFill>
            <a:scene3d>
              <a:camera prst="orthographicFront">
                <a:rot lat="0" lon="0" rev="0"/>
              </a:camera>
              <a:lightRig rig="threePt" dir="t"/>
            </a:scene3d>
          </p:grpSpPr>
          <p:grpSp>
            <p:nvGrpSpPr>
              <p:cNvPr id="59" name="组合 6"/>
              <p:cNvGrpSpPr/>
              <p:nvPr/>
            </p:nvGrpSpPr>
            <p:grpSpPr>
              <a:xfrm>
                <a:off x="2346933" y="2472"/>
                <a:ext cx="783024" cy="783024"/>
                <a:chOff x="2346933" y="2472"/>
                <a:chExt cx="783024" cy="783024"/>
              </a:xfrm>
              <a:grpFill/>
              <a:scene3d>
                <a:camera prst="orthographicFront">
                  <a:rot lat="0" lon="0" rev="0"/>
                </a:camera>
                <a:lightRig rig="threePt" dir="t"/>
              </a:scene3d>
            </p:grpSpPr>
            <p:sp>
              <p:nvSpPr>
                <p:cNvPr id="139" name="椭圆 138"/>
                <p:cNvSpPr/>
                <p:nvPr/>
              </p:nvSpPr>
              <p:spPr>
                <a:xfrm>
                  <a:off x="2346933" y="2472"/>
                  <a:ext cx="783024" cy="783024"/>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0" name="椭圆 4"/>
                <p:cNvSpPr/>
                <p:nvPr/>
              </p:nvSpPr>
              <p:spPr>
                <a:xfrm>
                  <a:off x="2461604" y="117143"/>
                  <a:ext cx="553682" cy="5536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数据</a:t>
                  </a:r>
                  <a:r>
                    <a:rPr lang="en-US" altLang="zh-CN" sz="1000" b="1" dirty="0" smtClean="0">
                      <a:latin typeface="微软雅黑" pitchFamily="34" charset="-122"/>
                      <a:ea typeface="微软雅黑" pitchFamily="34" charset="-122"/>
                    </a:rPr>
                    <a:t>API</a:t>
                  </a:r>
                  <a:endParaRPr lang="zh-CN" altLang="en-US" sz="1000" b="1" dirty="0">
                    <a:latin typeface="微软雅黑" pitchFamily="34" charset="-122"/>
                    <a:ea typeface="微软雅黑" pitchFamily="34" charset="-122"/>
                  </a:endParaRPr>
                </a:p>
              </p:txBody>
            </p:sp>
          </p:grpSp>
        </p:grpSp>
        <p:grpSp>
          <p:nvGrpSpPr>
            <p:cNvPr id="60" name="Diagram group"/>
            <p:cNvGrpSpPr/>
            <p:nvPr/>
          </p:nvGrpSpPr>
          <p:grpSpPr>
            <a:xfrm>
              <a:off x="86917" y="3068242"/>
              <a:ext cx="474708" cy="467939"/>
              <a:chOff x="2346933" y="2472"/>
              <a:chExt cx="783024" cy="783024"/>
            </a:xfrm>
            <a:solidFill>
              <a:srgbClr val="00B050"/>
            </a:solidFill>
            <a:scene3d>
              <a:camera prst="orthographicFront">
                <a:rot lat="0" lon="0" rev="0"/>
              </a:camera>
              <a:lightRig rig="threePt" dir="t"/>
            </a:scene3d>
          </p:grpSpPr>
          <p:grpSp>
            <p:nvGrpSpPr>
              <p:cNvPr id="61" name="组合 6"/>
              <p:cNvGrpSpPr/>
              <p:nvPr/>
            </p:nvGrpSpPr>
            <p:grpSpPr>
              <a:xfrm>
                <a:off x="2346933" y="2472"/>
                <a:ext cx="783024" cy="783024"/>
                <a:chOff x="2346933" y="2472"/>
                <a:chExt cx="783024" cy="783024"/>
              </a:xfrm>
              <a:grpFill/>
              <a:scene3d>
                <a:camera prst="orthographicFront">
                  <a:rot lat="0" lon="0" rev="0"/>
                </a:camera>
                <a:lightRig rig="threePt" dir="t"/>
              </a:scene3d>
            </p:grpSpPr>
            <p:sp>
              <p:nvSpPr>
                <p:cNvPr id="143" name="椭圆 142"/>
                <p:cNvSpPr/>
                <p:nvPr/>
              </p:nvSpPr>
              <p:spPr>
                <a:xfrm>
                  <a:off x="2346933" y="2472"/>
                  <a:ext cx="783024" cy="783024"/>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4" name="椭圆 4"/>
                <p:cNvSpPr/>
                <p:nvPr/>
              </p:nvSpPr>
              <p:spPr>
                <a:xfrm>
                  <a:off x="2461604" y="117143"/>
                  <a:ext cx="553682" cy="5536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38">
                    <a:lnSpc>
                      <a:spcPct val="90000"/>
                    </a:lnSpc>
                    <a:spcAft>
                      <a:spcPct val="35000"/>
                    </a:spcAft>
                  </a:pPr>
                  <a:r>
                    <a:rPr lang="zh-CN" altLang="en-US" sz="1000" b="1" dirty="0" smtClean="0">
                      <a:latin typeface="微软雅黑" pitchFamily="34" charset="-122"/>
                      <a:ea typeface="微软雅黑" pitchFamily="34" charset="-122"/>
                    </a:rPr>
                    <a:t>数据挖掘</a:t>
                  </a:r>
                  <a:endParaRPr lang="zh-CN" altLang="en-US" sz="1000" b="1" dirty="0">
                    <a:latin typeface="微软雅黑" pitchFamily="34" charset="-122"/>
                    <a:ea typeface="微软雅黑" pitchFamily="34" charset="-122"/>
                  </a:endParaRPr>
                </a:p>
              </p:txBody>
            </p:sp>
          </p:grpSp>
        </p:grpSp>
        <p:sp>
          <p:nvSpPr>
            <p:cNvPr id="146" name="矩形 145"/>
            <p:cNvSpPr/>
            <p:nvPr/>
          </p:nvSpPr>
          <p:spPr>
            <a:xfrm>
              <a:off x="5153025" y="744855"/>
              <a:ext cx="2486025" cy="31242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smtClean="0">
                  <a:latin typeface="微软雅黑" pitchFamily="34" charset="-122"/>
                  <a:ea typeface="微软雅黑" pitchFamily="34" charset="-122"/>
                </a:rPr>
                <a:t>依赖虚拟机或者</a:t>
              </a:r>
              <a:r>
                <a:rPr lang="en-US" altLang="zh-CN" sz="1000" b="1" dirty="0" err="1" smtClean="0">
                  <a:latin typeface="微软雅黑" pitchFamily="34" charset="-122"/>
                  <a:ea typeface="微软雅黑" pitchFamily="34" charset="-122"/>
                </a:rPr>
                <a:t>Docker</a:t>
              </a:r>
              <a:r>
                <a:rPr lang="zh-CN" altLang="en-US" sz="1000" b="1" dirty="0" smtClean="0">
                  <a:latin typeface="微软雅黑" pitchFamily="34" charset="-122"/>
                  <a:ea typeface="微软雅黑" pitchFamily="34" charset="-122"/>
                </a:rPr>
                <a:t>环境</a:t>
              </a:r>
              <a:endParaRPr lang="zh-CN" altLang="en-US" sz="1000" b="1" dirty="0">
                <a:latin typeface="微软雅黑" pitchFamily="34" charset="-122"/>
                <a:ea typeface="微软雅黑" pitchFamily="34" charset="-122"/>
              </a:endParaRPr>
            </a:p>
          </p:txBody>
        </p:sp>
      </p:grpSp>
      <p:sp>
        <p:nvSpPr>
          <p:cNvPr id="126" name="矩形 125"/>
          <p:cNvSpPr/>
          <p:nvPr/>
        </p:nvSpPr>
        <p:spPr>
          <a:xfrm flipV="1">
            <a:off x="7753350" y="676275"/>
            <a:ext cx="1285875" cy="4762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itchFamily="34" charset="-122"/>
              <a:ea typeface="微软雅黑" pitchFamily="34" charset="-122"/>
            </a:endParaRPr>
          </a:p>
        </p:txBody>
      </p:sp>
      <p:sp>
        <p:nvSpPr>
          <p:cNvPr id="132" name="TextBox 131"/>
          <p:cNvSpPr txBox="1"/>
          <p:nvPr/>
        </p:nvSpPr>
        <p:spPr>
          <a:xfrm>
            <a:off x="7671435" y="419100"/>
            <a:ext cx="1379220" cy="276999"/>
          </a:xfrm>
          <a:prstGeom prst="rect">
            <a:avLst/>
          </a:prstGeom>
          <a:noFill/>
        </p:spPr>
        <p:txBody>
          <a:bodyPr wrap="square" lIns="68580" tIns="34290" rIns="68580" bIns="34290" rtlCol="0">
            <a:spAutoFit/>
          </a:bodyPr>
          <a:lstStyle/>
          <a:p>
            <a:pPr algn="ctr"/>
            <a:r>
              <a:rPr lang="zh-CN" altLang="en-US" b="1" dirty="0" smtClean="0">
                <a:latin typeface="微软雅黑" pitchFamily="34" charset="-122"/>
                <a:ea typeface="微软雅黑" pitchFamily="34" charset="-122"/>
              </a:rPr>
              <a:t>竞赛</a:t>
            </a:r>
            <a:endParaRPr lang="zh-CN" altLang="en-US" b="1" dirty="0">
              <a:latin typeface="微软雅黑" pitchFamily="34" charset="-122"/>
              <a:ea typeface="微软雅黑" pitchFamily="34" charset="-122"/>
            </a:endParaRPr>
          </a:p>
        </p:txBody>
      </p:sp>
      <p:sp>
        <p:nvSpPr>
          <p:cNvPr id="136" name="矩形 135"/>
          <p:cNvSpPr/>
          <p:nvPr/>
        </p:nvSpPr>
        <p:spPr>
          <a:xfrm>
            <a:off x="552450" y="0"/>
            <a:ext cx="7696200" cy="276999"/>
          </a:xfrm>
          <a:prstGeom prst="rect">
            <a:avLst/>
          </a:prstGeom>
        </p:spPr>
        <p:txBody>
          <a:bodyPr wrap="square" lIns="68580" tIns="34290" rIns="68580" bIns="34290">
            <a:spAutoFit/>
          </a:bodyPr>
          <a:lstStyle/>
          <a:p>
            <a:r>
              <a:rPr lang="zh-CN" altLang="zh-CN" dirty="0" smtClean="0">
                <a:latin typeface="微软雅黑" pitchFamily="34" charset="-122"/>
                <a:ea typeface="微软雅黑" pitchFamily="34" charset="-122"/>
              </a:rPr>
              <a:t>“系统能力”培养</a:t>
            </a:r>
            <a:r>
              <a:rPr lang="en-US" altLang="zh-CN" dirty="0" smtClean="0">
                <a:latin typeface="微软雅黑" pitchFamily="34" charset="-122"/>
                <a:ea typeface="微软雅黑" pitchFamily="34" charset="-122"/>
              </a:rPr>
              <a:t>  +</a:t>
            </a:r>
            <a:r>
              <a:rPr lang="zh-CN" altLang="zh-CN" dirty="0" smtClean="0">
                <a:latin typeface="微软雅黑" pitchFamily="34" charset="-122"/>
                <a:ea typeface="微软雅黑" pitchFamily="34" charset="-122"/>
              </a:rPr>
              <a:t>“软件能力”培养</a:t>
            </a:r>
            <a:r>
              <a:rPr lang="zh-CN" altLang="en-US" dirty="0" smtClean="0">
                <a:latin typeface="微软雅黑" pitchFamily="34" charset="-122"/>
                <a:ea typeface="微软雅黑" pitchFamily="34" charset="-122"/>
              </a:rPr>
              <a:t>，</a:t>
            </a:r>
            <a:r>
              <a:rPr lang="zh-CN" altLang="zh-CN" dirty="0" smtClean="0">
                <a:latin typeface="微软雅黑" pitchFamily="34" charset="-122"/>
                <a:ea typeface="微软雅黑" pitchFamily="34" charset="-122"/>
              </a:rPr>
              <a:t>覆盖计算机专业主要实验内容的软硬件综合在线实验体系</a:t>
            </a:r>
            <a:endParaRPr lang="zh-CN" altLang="en-US" dirty="0" smtClean="0">
              <a:latin typeface="微软雅黑" pitchFamily="34" charset="-122"/>
              <a:ea typeface="微软雅黑" pitchFamily="34" charset="-122"/>
            </a:endParaRPr>
          </a:p>
        </p:txBody>
      </p:sp>
      <p:sp>
        <p:nvSpPr>
          <p:cNvPr id="137" name="矩形 136"/>
          <p:cNvSpPr/>
          <p:nvPr/>
        </p:nvSpPr>
        <p:spPr>
          <a:xfrm>
            <a:off x="4371476" y="1594621"/>
            <a:ext cx="77002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itchFamily="34" charset="-122"/>
                <a:ea typeface="微软雅黑" pitchFamily="34" charset="-122"/>
              </a:rPr>
              <a:t>数据库系统原理</a:t>
            </a:r>
            <a:endParaRPr lang="en-US" altLang="zh-CN" sz="800" dirty="0" smtClean="0">
              <a:latin typeface="微软雅黑" pitchFamily="34" charset="-122"/>
              <a:ea typeface="微软雅黑" pitchFamily="34" charset="-122"/>
            </a:endParaRPr>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417095" y="973556"/>
            <a:ext cx="8726905" cy="3394472"/>
          </a:xfrm>
        </p:spPr>
        <p:txBody>
          <a:bodyPr/>
          <a:lstStyle/>
          <a:p>
            <a:r>
              <a:rPr lang="zh-CN" altLang="en-US" b="1" dirty="0" smtClean="0">
                <a:latin typeface="微软雅黑" pitchFamily="34" charset="-122"/>
                <a:ea typeface="微软雅黑" pitchFamily="34" charset="-122"/>
              </a:rPr>
              <a:t>大数据实验</a:t>
            </a:r>
            <a:r>
              <a:rPr lang="zh-CN" altLang="en-US" dirty="0" smtClean="0">
                <a:latin typeface="微软雅黑" pitchFamily="34" charset="-122"/>
                <a:ea typeface="微软雅黑" pitchFamily="34" charset="-122"/>
              </a:rPr>
              <a:t>：</a:t>
            </a:r>
            <a:r>
              <a:rPr lang="zh-CN" altLang="en-US" b="1" dirty="0" smtClean="0"/>
              <a:t> </a:t>
            </a:r>
            <a:r>
              <a:rPr lang="zh-CN" altLang="en-US" dirty="0" smtClean="0">
                <a:latin typeface="微软雅黑" pitchFamily="34" charset="-122"/>
                <a:ea typeface="微软雅黑" pitchFamily="34" charset="-122"/>
              </a:rPr>
              <a:t>真实可靠的在线实验环境</a:t>
            </a:r>
            <a:endParaRPr lang="en-US" altLang="zh-CN" dirty="0" smtClean="0">
              <a:latin typeface="微软雅黑" pitchFamily="34" charset="-122"/>
              <a:ea typeface="微软雅黑" pitchFamily="34" charset="-122"/>
            </a:endParaRPr>
          </a:p>
        </p:txBody>
      </p:sp>
      <p:sp>
        <p:nvSpPr>
          <p:cNvPr id="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平台：大数据实验</a:t>
            </a:r>
          </a:p>
        </p:txBody>
      </p:sp>
      <p:sp>
        <p:nvSpPr>
          <p:cNvPr id="7" name="矩形 6"/>
          <p:cNvSpPr/>
          <p:nvPr/>
        </p:nvSpPr>
        <p:spPr>
          <a:xfrm>
            <a:off x="633663" y="1355707"/>
            <a:ext cx="6713621" cy="338554"/>
          </a:xfrm>
          <a:prstGeom prst="rect">
            <a:avLst/>
          </a:prstGeom>
        </p:spPr>
        <p:txBody>
          <a:bodyPr wrap="square">
            <a:spAutoFit/>
          </a:bodyPr>
          <a:lstStyle/>
          <a:p>
            <a:r>
              <a:rPr lang="zh-CN" altLang="zh-CN" sz="1600" dirty="0" smtClean="0">
                <a:latin typeface="微软雅黑" pitchFamily="34" charset="-122"/>
                <a:ea typeface="微软雅黑" pitchFamily="34" charset="-122"/>
              </a:rPr>
              <a:t>实验全过程的数字化管理和大数据分析</a:t>
            </a:r>
            <a:r>
              <a:rPr lang="zh-CN" altLang="en-US" sz="1600" dirty="0" smtClean="0">
                <a:latin typeface="微软雅黑" pitchFamily="34" charset="-122"/>
                <a:ea typeface="微软雅黑" pitchFamily="34" charset="-122"/>
              </a:rPr>
              <a:t>、实验环境一键部署与隔离。</a:t>
            </a:r>
            <a:endParaRPr lang="zh-CN" altLang="en-US" sz="1600" dirty="0">
              <a:latin typeface="微软雅黑" pitchFamily="34" charset="-122"/>
              <a:ea typeface="微软雅黑" pitchFamily="34" charset="-122"/>
            </a:endParaRPr>
          </a:p>
        </p:txBody>
      </p:sp>
      <p:pic>
        <p:nvPicPr>
          <p:cNvPr id="197634" name="Picture 2"/>
          <p:cNvPicPr>
            <a:picLocks noChangeAspect="1" noChangeArrowheads="1"/>
          </p:cNvPicPr>
          <p:nvPr/>
        </p:nvPicPr>
        <p:blipFill>
          <a:blip r:embed="rId3" cstate="print"/>
          <a:srcRect/>
          <a:stretch>
            <a:fillRect/>
          </a:stretch>
        </p:blipFill>
        <p:spPr bwMode="auto">
          <a:xfrm>
            <a:off x="1135979" y="1747573"/>
            <a:ext cx="6969186" cy="33959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2"/>
          <p:cNvGrpSpPr/>
          <p:nvPr/>
        </p:nvGrpSpPr>
        <p:grpSpPr>
          <a:xfrm>
            <a:off x="1117907" y="2277966"/>
            <a:ext cx="6407150" cy="2522978"/>
            <a:chOff x="1045719" y="1556074"/>
            <a:chExt cx="6407150" cy="2522978"/>
          </a:xfrm>
        </p:grpSpPr>
        <p:sp>
          <p:nvSpPr>
            <p:cNvPr id="4" name="立方体 3"/>
            <p:cNvSpPr/>
            <p:nvPr/>
          </p:nvSpPr>
          <p:spPr>
            <a:xfrm>
              <a:off x="1045719" y="3088374"/>
              <a:ext cx="6407150" cy="477478"/>
            </a:xfrm>
            <a:prstGeom prst="cube">
              <a:avLst>
                <a:gd name="adj" fmla="val 6888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5" name="立方体 4"/>
            <p:cNvSpPr/>
            <p:nvPr/>
          </p:nvSpPr>
          <p:spPr>
            <a:xfrm>
              <a:off x="1045719" y="3601574"/>
              <a:ext cx="6400800" cy="477478"/>
            </a:xfrm>
            <a:prstGeom prst="cube">
              <a:avLst>
                <a:gd name="adj" fmla="val 6888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6" name="TextBox 5"/>
            <p:cNvSpPr txBox="1"/>
            <p:nvPr/>
          </p:nvSpPr>
          <p:spPr>
            <a:xfrm>
              <a:off x="3631047" y="3944035"/>
              <a:ext cx="1271587" cy="123111"/>
            </a:xfrm>
            <a:prstGeom prst="rect">
              <a:avLst/>
            </a:prstGeom>
            <a:noFill/>
          </p:spPr>
          <p:txBody>
            <a:bodyPr wrap="square" tIns="0" bIns="0" rtlCol="0">
              <a:spAutoFit/>
            </a:bodyPr>
            <a:lstStyle/>
            <a:p>
              <a:r>
                <a:rPr lang="zh-CN" altLang="en-US" sz="800" dirty="0" smtClean="0">
                  <a:solidFill>
                    <a:schemeClr val="bg1"/>
                  </a:solidFill>
                  <a:latin typeface="微软雅黑" pitchFamily="34" charset="-122"/>
                  <a:ea typeface="微软雅黑" pitchFamily="34" charset="-122"/>
                </a:rPr>
                <a:t>系统管理与运维</a:t>
              </a:r>
              <a:endParaRPr lang="zh-CN" altLang="en-US" sz="800" dirty="0">
                <a:solidFill>
                  <a:schemeClr val="bg1"/>
                </a:solidFill>
                <a:latin typeface="微软雅黑" pitchFamily="34" charset="-122"/>
                <a:ea typeface="微软雅黑" pitchFamily="34" charset="-122"/>
              </a:endParaRPr>
            </a:p>
          </p:txBody>
        </p:sp>
        <p:grpSp>
          <p:nvGrpSpPr>
            <p:cNvPr id="3" name="组合 43"/>
            <p:cNvGrpSpPr/>
            <p:nvPr/>
          </p:nvGrpSpPr>
          <p:grpSpPr>
            <a:xfrm>
              <a:off x="2917998" y="3626704"/>
              <a:ext cx="426739" cy="283942"/>
              <a:chOff x="1266502" y="238"/>
              <a:chExt cx="668789" cy="668789"/>
            </a:xfrm>
          </p:grpSpPr>
          <p:sp>
            <p:nvSpPr>
              <p:cNvPr id="8" name="椭圆 7"/>
              <p:cNvSpPr/>
              <p:nvPr/>
            </p:nvSpPr>
            <p:spPr>
              <a:xfrm>
                <a:off x="1266502" y="238"/>
                <a:ext cx="668789" cy="668789"/>
              </a:xfrm>
              <a:prstGeom prst="ellipse">
                <a:avLst/>
              </a:prstGeom>
              <a:ln>
                <a:noFill/>
              </a:ln>
            </p:spPr>
            <p:style>
              <a:lnRef idx="2">
                <a:schemeClr val="lt1">
                  <a:hueOff val="0"/>
                  <a:satOff val="0"/>
                  <a:lumOff val="0"/>
                  <a:alphaOff val="0"/>
                </a:schemeClr>
              </a:lnRef>
              <a:fillRef idx="1">
                <a:schemeClr val="accent5">
                  <a:alpha val="50000"/>
                  <a:hueOff val="-1241735"/>
                  <a:satOff val="4976"/>
                  <a:lumOff val="1078"/>
                  <a:alphaOff val="0"/>
                </a:schemeClr>
              </a:fillRef>
              <a:effectRef idx="0">
                <a:schemeClr val="accent5">
                  <a:alpha val="50000"/>
                  <a:hueOff val="-1241735"/>
                  <a:satOff val="4976"/>
                  <a:lumOff val="1078"/>
                  <a:alphaOff val="0"/>
                </a:schemeClr>
              </a:effectRef>
              <a:fontRef idx="minor">
                <a:schemeClr val="tx1"/>
              </a:fontRef>
            </p:style>
          </p:sp>
          <p:sp>
            <p:nvSpPr>
              <p:cNvPr id="9" name="椭圆 4"/>
              <p:cNvSpPr/>
              <p:nvPr/>
            </p:nvSpPr>
            <p:spPr>
              <a:xfrm>
                <a:off x="1364445" y="98179"/>
                <a:ext cx="434802" cy="472904"/>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293441">
                  <a:lnSpc>
                    <a:spcPct val="90000"/>
                  </a:lnSpc>
                  <a:spcBef>
                    <a:spcPct val="0"/>
                  </a:spcBef>
                  <a:spcAft>
                    <a:spcPct val="35000"/>
                  </a:spcAft>
                </a:pPr>
                <a:r>
                  <a:rPr lang="zh-CN" altLang="en-US" sz="700" dirty="0" smtClean="0">
                    <a:latin typeface="微软雅黑" pitchFamily="34" charset="-122"/>
                    <a:ea typeface="微软雅黑" pitchFamily="34" charset="-122"/>
                  </a:rPr>
                  <a:t>系统备份</a:t>
                </a:r>
                <a:endParaRPr lang="zh-CN" altLang="en-US" sz="700" dirty="0">
                  <a:latin typeface="微软雅黑" pitchFamily="34" charset="-122"/>
                  <a:ea typeface="微软雅黑" pitchFamily="34" charset="-122"/>
                </a:endParaRPr>
              </a:p>
            </p:txBody>
          </p:sp>
        </p:grpSp>
        <p:grpSp>
          <p:nvGrpSpPr>
            <p:cNvPr id="7" name="组合 46"/>
            <p:cNvGrpSpPr/>
            <p:nvPr/>
          </p:nvGrpSpPr>
          <p:grpSpPr>
            <a:xfrm>
              <a:off x="1520567" y="3626704"/>
              <a:ext cx="426322" cy="283665"/>
              <a:chOff x="650660" y="255369"/>
              <a:chExt cx="668789" cy="668789"/>
            </a:xfrm>
          </p:grpSpPr>
          <p:sp>
            <p:nvSpPr>
              <p:cNvPr id="11" name="椭圆 10"/>
              <p:cNvSpPr/>
              <p:nvPr/>
            </p:nvSpPr>
            <p:spPr>
              <a:xfrm>
                <a:off x="650660" y="255369"/>
                <a:ext cx="668789" cy="668789"/>
              </a:xfrm>
              <a:prstGeom prst="ellipse">
                <a:avLst/>
              </a:prstGeom>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12" name="椭圆 4"/>
              <p:cNvSpPr/>
              <p:nvPr/>
            </p:nvSpPr>
            <p:spPr>
              <a:xfrm>
                <a:off x="748602" y="353311"/>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293441">
                  <a:lnSpc>
                    <a:spcPct val="90000"/>
                  </a:lnSpc>
                  <a:spcBef>
                    <a:spcPct val="0"/>
                  </a:spcBef>
                  <a:spcAft>
                    <a:spcPct val="35000"/>
                  </a:spcAft>
                </a:pPr>
                <a:r>
                  <a:rPr lang="zh-CN" altLang="en-US" sz="700" dirty="0" smtClean="0">
                    <a:latin typeface="微软雅黑" pitchFamily="34" charset="-122"/>
                    <a:ea typeface="微软雅黑" pitchFamily="34" charset="-122"/>
                  </a:rPr>
                  <a:t>多课程管理</a:t>
                </a:r>
                <a:endParaRPr lang="zh-CN" altLang="en-US" sz="700" dirty="0">
                  <a:latin typeface="微软雅黑" pitchFamily="34" charset="-122"/>
                  <a:ea typeface="微软雅黑" pitchFamily="34" charset="-122"/>
                </a:endParaRPr>
              </a:p>
            </p:txBody>
          </p:sp>
        </p:grpSp>
        <p:grpSp>
          <p:nvGrpSpPr>
            <p:cNvPr id="10" name="组合 49"/>
            <p:cNvGrpSpPr/>
            <p:nvPr/>
          </p:nvGrpSpPr>
          <p:grpSpPr>
            <a:xfrm>
              <a:off x="3692602" y="3626704"/>
              <a:ext cx="426739" cy="283942"/>
              <a:chOff x="395430" y="871310"/>
              <a:chExt cx="668789" cy="668789"/>
            </a:xfrm>
          </p:grpSpPr>
          <p:sp>
            <p:nvSpPr>
              <p:cNvPr id="14" name="椭圆 13"/>
              <p:cNvSpPr/>
              <p:nvPr/>
            </p:nvSpPr>
            <p:spPr>
              <a:xfrm>
                <a:off x="395430" y="871310"/>
                <a:ext cx="668789" cy="668789"/>
              </a:xfrm>
              <a:prstGeom prst="ellipse">
                <a:avLst/>
              </a:prstGeom>
              <a:ln>
                <a:noFill/>
              </a:ln>
            </p:spPr>
            <p:style>
              <a:lnRef idx="2">
                <a:schemeClr val="lt1">
                  <a:hueOff val="0"/>
                  <a:satOff val="0"/>
                  <a:lumOff val="0"/>
                  <a:alphaOff val="0"/>
                </a:schemeClr>
              </a:lnRef>
              <a:fillRef idx="1">
                <a:schemeClr val="accent5">
                  <a:alpha val="50000"/>
                  <a:hueOff val="-8692142"/>
                  <a:satOff val="34835"/>
                  <a:lumOff val="7549"/>
                  <a:alphaOff val="0"/>
                </a:schemeClr>
              </a:fillRef>
              <a:effectRef idx="0">
                <a:schemeClr val="accent5">
                  <a:alpha val="50000"/>
                  <a:hueOff val="-8692142"/>
                  <a:satOff val="34835"/>
                  <a:lumOff val="7549"/>
                  <a:alphaOff val="0"/>
                </a:schemeClr>
              </a:effectRef>
              <a:fontRef idx="minor">
                <a:schemeClr val="tx1"/>
              </a:fontRef>
            </p:style>
          </p:sp>
          <p:sp>
            <p:nvSpPr>
              <p:cNvPr id="15" name="椭圆 4"/>
              <p:cNvSpPr/>
              <p:nvPr/>
            </p:nvSpPr>
            <p:spPr>
              <a:xfrm>
                <a:off x="551022" y="969251"/>
                <a:ext cx="390341" cy="472904"/>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293441">
                  <a:lnSpc>
                    <a:spcPct val="90000"/>
                  </a:lnSpc>
                  <a:spcBef>
                    <a:spcPct val="0"/>
                  </a:spcBef>
                  <a:spcAft>
                    <a:spcPct val="35000"/>
                  </a:spcAft>
                </a:pPr>
                <a:r>
                  <a:rPr lang="zh-CN" altLang="en-US" sz="700" dirty="0" smtClean="0">
                    <a:latin typeface="微软雅黑" pitchFamily="34" charset="-122"/>
                    <a:ea typeface="微软雅黑" pitchFamily="34" charset="-122"/>
                  </a:rPr>
                  <a:t>系统升级</a:t>
                </a:r>
                <a:endParaRPr lang="zh-CN" altLang="en-US" sz="700" dirty="0">
                  <a:latin typeface="微软雅黑" pitchFamily="34" charset="-122"/>
                  <a:ea typeface="微软雅黑" pitchFamily="34" charset="-122"/>
                </a:endParaRPr>
              </a:p>
            </p:txBody>
          </p:sp>
        </p:grpSp>
        <p:grpSp>
          <p:nvGrpSpPr>
            <p:cNvPr id="13" name="组合 55"/>
            <p:cNvGrpSpPr/>
            <p:nvPr/>
          </p:nvGrpSpPr>
          <p:grpSpPr>
            <a:xfrm>
              <a:off x="4516368" y="3622020"/>
              <a:ext cx="426739" cy="283942"/>
              <a:chOff x="1266502" y="1742382"/>
              <a:chExt cx="668789" cy="668789"/>
            </a:xfrm>
          </p:grpSpPr>
          <p:sp>
            <p:nvSpPr>
              <p:cNvPr id="17" name="椭圆 16"/>
              <p:cNvSpPr/>
              <p:nvPr/>
            </p:nvSpPr>
            <p:spPr>
              <a:xfrm>
                <a:off x="1266502" y="1742382"/>
                <a:ext cx="668789" cy="668789"/>
              </a:xfrm>
              <a:prstGeom prst="ellipse">
                <a:avLst/>
              </a:prstGeom>
              <a:ln>
                <a:noFill/>
              </a:ln>
            </p:spPr>
            <p:style>
              <a:lnRef idx="2">
                <a:schemeClr val="lt1">
                  <a:hueOff val="0"/>
                  <a:satOff val="0"/>
                  <a:lumOff val="0"/>
                  <a:alphaOff val="0"/>
                </a:schemeClr>
              </a:lnRef>
              <a:fillRef idx="1">
                <a:schemeClr val="accent5">
                  <a:alpha val="50000"/>
                  <a:hueOff val="-6208672"/>
                  <a:satOff val="24882"/>
                  <a:lumOff val="5392"/>
                  <a:alphaOff val="0"/>
                </a:schemeClr>
              </a:fillRef>
              <a:effectRef idx="0">
                <a:schemeClr val="accent5">
                  <a:alpha val="50000"/>
                  <a:hueOff val="-6208672"/>
                  <a:satOff val="24882"/>
                  <a:lumOff val="5392"/>
                  <a:alphaOff val="0"/>
                </a:schemeClr>
              </a:effectRef>
              <a:fontRef idx="minor">
                <a:schemeClr val="tx1"/>
              </a:fontRef>
            </p:style>
          </p:sp>
          <p:sp>
            <p:nvSpPr>
              <p:cNvPr id="18" name="椭圆 4"/>
              <p:cNvSpPr/>
              <p:nvPr/>
            </p:nvSpPr>
            <p:spPr>
              <a:xfrm>
                <a:off x="1372680" y="1840323"/>
                <a:ext cx="441788" cy="472904"/>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293441">
                  <a:lnSpc>
                    <a:spcPct val="90000"/>
                  </a:lnSpc>
                  <a:spcBef>
                    <a:spcPct val="0"/>
                  </a:spcBef>
                  <a:spcAft>
                    <a:spcPct val="35000"/>
                  </a:spcAft>
                </a:pPr>
                <a:r>
                  <a:rPr lang="zh-CN" altLang="en-US" sz="700" dirty="0" smtClean="0">
                    <a:latin typeface="微软雅黑" pitchFamily="34" charset="-122"/>
                    <a:ea typeface="微软雅黑" pitchFamily="34" charset="-122"/>
                  </a:rPr>
                  <a:t>系统迁移</a:t>
                </a:r>
                <a:endParaRPr lang="zh-CN" altLang="en-US" sz="700" dirty="0">
                  <a:latin typeface="微软雅黑" pitchFamily="34" charset="-122"/>
                  <a:ea typeface="微软雅黑" pitchFamily="34" charset="-122"/>
                </a:endParaRPr>
              </a:p>
            </p:txBody>
          </p:sp>
        </p:grpSp>
        <p:grpSp>
          <p:nvGrpSpPr>
            <p:cNvPr id="16" name="组合 61"/>
            <p:cNvGrpSpPr/>
            <p:nvPr/>
          </p:nvGrpSpPr>
          <p:grpSpPr>
            <a:xfrm>
              <a:off x="5309092" y="3619197"/>
              <a:ext cx="434161" cy="283942"/>
              <a:chOff x="650561" y="1487251"/>
              <a:chExt cx="668789" cy="668789"/>
            </a:xfrm>
          </p:grpSpPr>
          <p:sp>
            <p:nvSpPr>
              <p:cNvPr id="20" name="椭圆 19"/>
              <p:cNvSpPr/>
              <p:nvPr/>
            </p:nvSpPr>
            <p:spPr>
              <a:xfrm>
                <a:off x="650561" y="1487251"/>
                <a:ext cx="668789" cy="668789"/>
              </a:xfrm>
              <a:prstGeom prst="ellipse">
                <a:avLst/>
              </a:prstGeom>
              <a:ln>
                <a:noFill/>
              </a:ln>
            </p:spPr>
            <p:style>
              <a:lnRef idx="2">
                <a:schemeClr val="lt1">
                  <a:hueOff val="0"/>
                  <a:satOff val="0"/>
                  <a:lumOff val="0"/>
                  <a:alphaOff val="0"/>
                </a:schemeClr>
              </a:lnRef>
              <a:fillRef idx="1">
                <a:schemeClr val="accent5">
                  <a:alpha val="50000"/>
                  <a:hueOff val="-7450407"/>
                  <a:satOff val="29858"/>
                  <a:lumOff val="6471"/>
                  <a:alphaOff val="0"/>
                </a:schemeClr>
              </a:fillRef>
              <a:effectRef idx="0">
                <a:schemeClr val="accent5">
                  <a:alpha val="50000"/>
                  <a:hueOff val="-7450407"/>
                  <a:satOff val="29858"/>
                  <a:lumOff val="6471"/>
                  <a:alphaOff val="0"/>
                </a:schemeClr>
              </a:effectRef>
              <a:fontRef idx="minor">
                <a:schemeClr val="tx1"/>
              </a:fontRef>
            </p:style>
          </p:sp>
          <p:sp>
            <p:nvSpPr>
              <p:cNvPr id="21" name="椭圆 4"/>
              <p:cNvSpPr/>
              <p:nvPr/>
            </p:nvSpPr>
            <p:spPr>
              <a:xfrm>
                <a:off x="797072" y="1585192"/>
                <a:ext cx="385235" cy="472904"/>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293441">
                  <a:lnSpc>
                    <a:spcPct val="90000"/>
                  </a:lnSpc>
                  <a:spcBef>
                    <a:spcPct val="0"/>
                  </a:spcBef>
                  <a:spcAft>
                    <a:spcPct val="35000"/>
                  </a:spcAft>
                </a:pPr>
                <a:r>
                  <a:rPr lang="zh-CN" altLang="en-US" sz="700" dirty="0" smtClean="0">
                    <a:latin typeface="微软雅黑" pitchFamily="34" charset="-122"/>
                    <a:ea typeface="微软雅黑" pitchFamily="34" charset="-122"/>
                  </a:rPr>
                  <a:t>系统性能</a:t>
                </a:r>
                <a:endParaRPr lang="zh-CN" altLang="en-US" sz="700" dirty="0">
                  <a:latin typeface="微软雅黑" pitchFamily="34" charset="-122"/>
                  <a:ea typeface="微软雅黑" pitchFamily="34" charset="-122"/>
                </a:endParaRPr>
              </a:p>
            </p:txBody>
          </p:sp>
        </p:grpSp>
        <p:grpSp>
          <p:nvGrpSpPr>
            <p:cNvPr id="19" name="组合 67"/>
            <p:cNvGrpSpPr/>
            <p:nvPr/>
          </p:nvGrpSpPr>
          <p:grpSpPr>
            <a:xfrm>
              <a:off x="6089535" y="3626704"/>
              <a:ext cx="426739" cy="283942"/>
              <a:chOff x="650561" y="255369"/>
              <a:chExt cx="668789" cy="668789"/>
            </a:xfrm>
          </p:grpSpPr>
          <p:sp>
            <p:nvSpPr>
              <p:cNvPr id="23" name="椭圆 22"/>
              <p:cNvSpPr/>
              <p:nvPr/>
            </p:nvSpPr>
            <p:spPr>
              <a:xfrm>
                <a:off x="650561" y="255369"/>
                <a:ext cx="668789" cy="668789"/>
              </a:xfrm>
              <a:prstGeom prst="ellipse">
                <a:avLst/>
              </a:prstGeom>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24" name="椭圆 4"/>
              <p:cNvSpPr/>
              <p:nvPr/>
            </p:nvSpPr>
            <p:spPr>
              <a:xfrm>
                <a:off x="748504" y="353310"/>
                <a:ext cx="455329" cy="472904"/>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293441">
                  <a:lnSpc>
                    <a:spcPct val="90000"/>
                  </a:lnSpc>
                  <a:spcBef>
                    <a:spcPct val="0"/>
                  </a:spcBef>
                  <a:spcAft>
                    <a:spcPct val="35000"/>
                  </a:spcAft>
                </a:pPr>
                <a:r>
                  <a:rPr lang="zh-CN" altLang="en-US" sz="700" dirty="0" smtClean="0">
                    <a:latin typeface="微软雅黑" pitchFamily="34" charset="-122"/>
                    <a:ea typeface="微软雅黑" pitchFamily="34" charset="-122"/>
                  </a:rPr>
                  <a:t>系统外观</a:t>
                </a:r>
                <a:endParaRPr lang="zh-CN" altLang="en-US" sz="700" dirty="0">
                  <a:latin typeface="微软雅黑" pitchFamily="34" charset="-122"/>
                  <a:ea typeface="微软雅黑" pitchFamily="34" charset="-122"/>
                </a:endParaRPr>
              </a:p>
            </p:txBody>
          </p:sp>
        </p:grpSp>
        <p:grpSp>
          <p:nvGrpSpPr>
            <p:cNvPr id="22" name="组合 73"/>
            <p:cNvGrpSpPr>
              <a:grpSpLocks/>
            </p:cNvGrpSpPr>
            <p:nvPr/>
          </p:nvGrpSpPr>
          <p:grpSpPr>
            <a:xfrm>
              <a:off x="2219282" y="3626704"/>
              <a:ext cx="426739" cy="283942"/>
              <a:chOff x="395430" y="871310"/>
              <a:chExt cx="668789" cy="668789"/>
            </a:xfrm>
          </p:grpSpPr>
          <p:sp>
            <p:nvSpPr>
              <p:cNvPr id="26" name="椭圆 25"/>
              <p:cNvSpPr/>
              <p:nvPr/>
            </p:nvSpPr>
            <p:spPr>
              <a:xfrm>
                <a:off x="395430" y="871310"/>
                <a:ext cx="668789" cy="668789"/>
              </a:xfrm>
              <a:prstGeom prst="ellipse">
                <a:avLst/>
              </a:prstGeom>
              <a:ln>
                <a:noFill/>
              </a:ln>
            </p:spPr>
            <p:style>
              <a:lnRef idx="2">
                <a:schemeClr val="lt1">
                  <a:hueOff val="0"/>
                  <a:satOff val="0"/>
                  <a:lumOff val="0"/>
                  <a:alphaOff val="0"/>
                </a:schemeClr>
              </a:lnRef>
              <a:fillRef idx="1">
                <a:schemeClr val="accent5">
                  <a:alpha val="50000"/>
                  <a:hueOff val="-8692142"/>
                  <a:satOff val="34835"/>
                  <a:lumOff val="7549"/>
                  <a:alphaOff val="0"/>
                </a:schemeClr>
              </a:fillRef>
              <a:effectRef idx="0">
                <a:schemeClr val="accent5">
                  <a:alpha val="50000"/>
                  <a:hueOff val="-8692142"/>
                  <a:satOff val="34835"/>
                  <a:lumOff val="7549"/>
                  <a:alphaOff val="0"/>
                </a:schemeClr>
              </a:effectRef>
              <a:fontRef idx="minor">
                <a:schemeClr val="tx1"/>
              </a:fontRef>
            </p:style>
          </p:sp>
          <p:sp>
            <p:nvSpPr>
              <p:cNvPr id="27" name="椭圆 4"/>
              <p:cNvSpPr/>
              <p:nvPr/>
            </p:nvSpPr>
            <p:spPr>
              <a:xfrm>
                <a:off x="493372" y="969252"/>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293441">
                  <a:lnSpc>
                    <a:spcPct val="90000"/>
                  </a:lnSpc>
                  <a:spcBef>
                    <a:spcPct val="0"/>
                  </a:spcBef>
                  <a:spcAft>
                    <a:spcPct val="35000"/>
                  </a:spcAft>
                </a:pPr>
                <a:r>
                  <a:rPr lang="zh-CN" altLang="en-US" sz="700" dirty="0" smtClean="0">
                    <a:latin typeface="微软雅黑" pitchFamily="34" charset="-122"/>
                    <a:ea typeface="微软雅黑" pitchFamily="34" charset="-122"/>
                  </a:rPr>
                  <a:t>教师权限管理</a:t>
                </a:r>
                <a:endParaRPr lang="zh-CN" altLang="en-US" sz="700" dirty="0">
                  <a:latin typeface="微软雅黑" pitchFamily="34" charset="-122"/>
                  <a:ea typeface="微软雅黑" pitchFamily="34" charset="-122"/>
                </a:endParaRPr>
              </a:p>
            </p:txBody>
          </p:sp>
        </p:grpSp>
        <p:grpSp>
          <p:nvGrpSpPr>
            <p:cNvPr id="25" name="Diagram group"/>
            <p:cNvGrpSpPr/>
            <p:nvPr/>
          </p:nvGrpSpPr>
          <p:grpSpPr>
            <a:xfrm>
              <a:off x="1361298" y="3113504"/>
              <a:ext cx="363668" cy="273271"/>
              <a:chOff x="2346933" y="2472"/>
              <a:chExt cx="783024" cy="783024"/>
            </a:xfrm>
            <a:scene3d>
              <a:camera prst="orthographicFront">
                <a:rot lat="0" lon="0" rev="0"/>
              </a:camera>
              <a:lightRig rig="threePt" dir="t"/>
            </a:scene3d>
          </p:grpSpPr>
          <p:grpSp>
            <p:nvGrpSpPr>
              <p:cNvPr id="28" name="组合 6"/>
              <p:cNvGrpSpPr/>
              <p:nvPr/>
            </p:nvGrpSpPr>
            <p:grpSpPr>
              <a:xfrm>
                <a:off x="2346933" y="2472"/>
                <a:ext cx="783024" cy="783024"/>
                <a:chOff x="2346933" y="2472"/>
                <a:chExt cx="783024" cy="783024"/>
              </a:xfrm>
              <a:scene3d>
                <a:camera prst="orthographicFront">
                  <a:rot lat="0" lon="0" rev="0"/>
                </a:camera>
                <a:lightRig rig="threePt" dir="t"/>
              </a:scene3d>
            </p:grpSpPr>
            <p:sp>
              <p:nvSpPr>
                <p:cNvPr id="30" name="椭圆 29"/>
                <p:cNvSpPr/>
                <p:nvPr/>
              </p:nvSpPr>
              <p:spPr>
                <a:xfrm>
                  <a:off x="2346933" y="2472"/>
                  <a:ext cx="783024" cy="783024"/>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1" name="椭圆 4"/>
                <p:cNvSpPr/>
                <p:nvPr/>
              </p:nvSpPr>
              <p:spPr>
                <a:xfrm>
                  <a:off x="2461604" y="117143"/>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smtClean="0">
                      <a:latin typeface="微软雅黑" pitchFamily="34" charset="-122"/>
                      <a:ea typeface="微软雅黑" pitchFamily="34" charset="-122"/>
                    </a:rPr>
                    <a:t>在线考试</a:t>
                  </a:r>
                  <a:endParaRPr lang="zh-CN" altLang="en-US" sz="700" dirty="0">
                    <a:latin typeface="微软雅黑" pitchFamily="34" charset="-122"/>
                    <a:ea typeface="微软雅黑" pitchFamily="34" charset="-122"/>
                  </a:endParaRPr>
                </a:p>
              </p:txBody>
            </p:sp>
          </p:grpSp>
        </p:grpSp>
        <p:grpSp>
          <p:nvGrpSpPr>
            <p:cNvPr id="29" name="Diagram group"/>
            <p:cNvGrpSpPr/>
            <p:nvPr/>
          </p:nvGrpSpPr>
          <p:grpSpPr>
            <a:xfrm>
              <a:off x="1735382" y="3113504"/>
              <a:ext cx="395144" cy="273271"/>
              <a:chOff x="3231672" y="350700"/>
              <a:chExt cx="783024" cy="783024"/>
            </a:xfrm>
            <a:scene3d>
              <a:camera prst="orthographicFront">
                <a:rot lat="0" lon="0" rev="0"/>
              </a:camera>
              <a:lightRig rig="threePt" dir="t"/>
            </a:scene3d>
          </p:grpSpPr>
          <p:grpSp>
            <p:nvGrpSpPr>
              <p:cNvPr id="32" name="组合 10"/>
              <p:cNvGrpSpPr/>
              <p:nvPr/>
            </p:nvGrpSpPr>
            <p:grpSpPr>
              <a:xfrm>
                <a:off x="3231672" y="350700"/>
                <a:ext cx="783024" cy="783024"/>
                <a:chOff x="3231672" y="350700"/>
                <a:chExt cx="783024" cy="783024"/>
              </a:xfrm>
              <a:scene3d>
                <a:camera prst="orthographicFront">
                  <a:rot lat="0" lon="0" rev="0"/>
                </a:camera>
                <a:lightRig rig="threePt" dir="t"/>
              </a:scene3d>
            </p:grpSpPr>
            <p:sp>
              <p:nvSpPr>
                <p:cNvPr id="34" name="椭圆 33"/>
                <p:cNvSpPr/>
                <p:nvPr/>
              </p:nvSpPr>
              <p:spPr>
                <a:xfrm>
                  <a:off x="3231672" y="350700"/>
                  <a:ext cx="783024" cy="783024"/>
                </a:xfrm>
                <a:prstGeom prst="ellipse">
                  <a:avLst/>
                </a:prstGeom>
                <a:solidFill>
                  <a:srgbClr val="0070C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5" name="椭圆 4"/>
                <p:cNvSpPr/>
                <p:nvPr/>
              </p:nvSpPr>
              <p:spPr>
                <a:xfrm>
                  <a:off x="3346343" y="465371"/>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smtClean="0">
                      <a:latin typeface="微软雅黑" pitchFamily="34" charset="-122"/>
                      <a:ea typeface="微软雅黑" pitchFamily="34" charset="-122"/>
                    </a:rPr>
                    <a:t>在线作业</a:t>
                  </a:r>
                  <a:endParaRPr lang="zh-CN" altLang="en-US" sz="700" dirty="0">
                    <a:latin typeface="微软雅黑" pitchFamily="34" charset="-122"/>
                    <a:ea typeface="微软雅黑" pitchFamily="34" charset="-122"/>
                  </a:endParaRPr>
                </a:p>
              </p:txBody>
            </p:sp>
          </p:grpSp>
        </p:grpSp>
        <p:grpSp>
          <p:nvGrpSpPr>
            <p:cNvPr id="33" name="Diagram group"/>
            <p:cNvGrpSpPr/>
            <p:nvPr/>
          </p:nvGrpSpPr>
          <p:grpSpPr>
            <a:xfrm>
              <a:off x="2146334" y="3113504"/>
              <a:ext cx="389751" cy="273271"/>
              <a:chOff x="3668739" y="1232442"/>
              <a:chExt cx="783024" cy="783024"/>
            </a:xfrm>
            <a:scene3d>
              <a:camera prst="orthographicFront">
                <a:rot lat="0" lon="0" rev="0"/>
              </a:camera>
              <a:lightRig rig="threePt" dir="t"/>
            </a:scene3d>
          </p:grpSpPr>
          <p:grpSp>
            <p:nvGrpSpPr>
              <p:cNvPr id="36" name="组合 14"/>
              <p:cNvGrpSpPr/>
              <p:nvPr/>
            </p:nvGrpSpPr>
            <p:grpSpPr>
              <a:xfrm>
                <a:off x="3668739" y="1232442"/>
                <a:ext cx="783024" cy="783024"/>
                <a:chOff x="3668739" y="1232442"/>
                <a:chExt cx="783024" cy="783024"/>
              </a:xfrm>
              <a:scene3d>
                <a:camera prst="orthographicFront">
                  <a:rot lat="0" lon="0" rev="0"/>
                </a:camera>
                <a:lightRig rig="threePt" dir="t"/>
              </a:scene3d>
            </p:grpSpPr>
            <p:sp>
              <p:nvSpPr>
                <p:cNvPr id="38" name="椭圆 37"/>
                <p:cNvSpPr/>
                <p:nvPr/>
              </p:nvSpPr>
              <p:spPr>
                <a:xfrm>
                  <a:off x="3668739" y="1232442"/>
                  <a:ext cx="783024" cy="783024"/>
                </a:xfrm>
                <a:prstGeom prst="ellipse">
                  <a:avLst/>
                </a:prstGeom>
                <a:solidFill>
                  <a:schemeClr val="accent2">
                    <a:lumMod val="5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9" name="椭圆 4"/>
                <p:cNvSpPr/>
                <p:nvPr/>
              </p:nvSpPr>
              <p:spPr>
                <a:xfrm>
                  <a:off x="3783410" y="1347113"/>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smtClean="0">
                      <a:latin typeface="微软雅黑" pitchFamily="34" charset="-122"/>
                      <a:ea typeface="微软雅黑" pitchFamily="34" charset="-122"/>
                    </a:rPr>
                    <a:t>在线答疑</a:t>
                  </a:r>
                  <a:endParaRPr lang="zh-CN" altLang="en-US" sz="700" dirty="0">
                    <a:latin typeface="微软雅黑" pitchFamily="34" charset="-122"/>
                    <a:ea typeface="微软雅黑" pitchFamily="34" charset="-122"/>
                  </a:endParaRPr>
                </a:p>
              </p:txBody>
            </p:sp>
          </p:grpSp>
        </p:grpSp>
        <p:grpSp>
          <p:nvGrpSpPr>
            <p:cNvPr id="37" name="Diagram group"/>
            <p:cNvGrpSpPr/>
            <p:nvPr/>
          </p:nvGrpSpPr>
          <p:grpSpPr>
            <a:xfrm>
              <a:off x="2955562" y="3113504"/>
              <a:ext cx="385497" cy="273271"/>
              <a:chOff x="4221083" y="2235123"/>
              <a:chExt cx="783024" cy="783024"/>
            </a:xfrm>
            <a:scene3d>
              <a:camera prst="orthographicFront">
                <a:rot lat="0" lon="0" rev="0"/>
              </a:camera>
              <a:lightRig rig="threePt" dir="t"/>
            </a:scene3d>
          </p:grpSpPr>
          <p:grpSp>
            <p:nvGrpSpPr>
              <p:cNvPr id="40" name="组合 18"/>
              <p:cNvGrpSpPr/>
              <p:nvPr/>
            </p:nvGrpSpPr>
            <p:grpSpPr>
              <a:xfrm>
                <a:off x="4221083" y="2235123"/>
                <a:ext cx="783024" cy="783024"/>
                <a:chOff x="4221083" y="2235123"/>
                <a:chExt cx="783024" cy="783024"/>
              </a:xfrm>
              <a:scene3d>
                <a:camera prst="orthographicFront">
                  <a:rot lat="0" lon="0" rev="0"/>
                </a:camera>
                <a:lightRig rig="threePt" dir="t"/>
              </a:scene3d>
            </p:grpSpPr>
            <p:sp>
              <p:nvSpPr>
                <p:cNvPr id="42" name="椭圆 41"/>
                <p:cNvSpPr/>
                <p:nvPr/>
              </p:nvSpPr>
              <p:spPr>
                <a:xfrm>
                  <a:off x="4221083" y="2235123"/>
                  <a:ext cx="783024" cy="783024"/>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3" name="椭圆 4"/>
                <p:cNvSpPr/>
                <p:nvPr/>
              </p:nvSpPr>
              <p:spPr>
                <a:xfrm>
                  <a:off x="4335754"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smtClean="0">
                      <a:latin typeface="微软雅黑" pitchFamily="34" charset="-122"/>
                      <a:ea typeface="微软雅黑" pitchFamily="34" charset="-122"/>
                    </a:rPr>
                    <a:t>成绩管理</a:t>
                  </a:r>
                  <a:endParaRPr lang="zh-CN" altLang="en-US" sz="700" dirty="0">
                    <a:latin typeface="微软雅黑" pitchFamily="34" charset="-122"/>
                    <a:ea typeface="微软雅黑" pitchFamily="34" charset="-122"/>
                  </a:endParaRPr>
                </a:p>
              </p:txBody>
            </p:sp>
          </p:grpSp>
        </p:grpSp>
        <p:grpSp>
          <p:nvGrpSpPr>
            <p:cNvPr id="41" name="Diagram group"/>
            <p:cNvGrpSpPr/>
            <p:nvPr/>
          </p:nvGrpSpPr>
          <p:grpSpPr>
            <a:xfrm>
              <a:off x="3360757" y="3113504"/>
              <a:ext cx="404297" cy="273271"/>
              <a:chOff x="2341915" y="2889576"/>
              <a:chExt cx="783024" cy="783024"/>
            </a:xfrm>
            <a:scene3d>
              <a:camera prst="orthographicFront">
                <a:rot lat="0" lon="0" rev="0"/>
              </a:camera>
              <a:lightRig rig="threePt" dir="t"/>
            </a:scene3d>
          </p:grpSpPr>
          <p:grpSp>
            <p:nvGrpSpPr>
              <p:cNvPr id="44" name="组合 22"/>
              <p:cNvGrpSpPr/>
              <p:nvPr/>
            </p:nvGrpSpPr>
            <p:grpSpPr>
              <a:xfrm>
                <a:off x="2341915" y="2889576"/>
                <a:ext cx="783024" cy="783024"/>
                <a:chOff x="2341915" y="2889576"/>
                <a:chExt cx="783024" cy="783024"/>
              </a:xfrm>
              <a:scene3d>
                <a:camera prst="orthographicFront">
                  <a:rot lat="0" lon="0" rev="0"/>
                </a:camera>
                <a:lightRig rig="threePt" dir="t"/>
              </a:scene3d>
            </p:grpSpPr>
            <p:sp>
              <p:nvSpPr>
                <p:cNvPr id="46" name="椭圆 45"/>
                <p:cNvSpPr/>
                <p:nvPr/>
              </p:nvSpPr>
              <p:spPr>
                <a:xfrm>
                  <a:off x="2341915" y="2889576"/>
                  <a:ext cx="783024" cy="783024"/>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7" name="椭圆 4"/>
                <p:cNvSpPr/>
                <p:nvPr/>
              </p:nvSpPr>
              <p:spPr>
                <a:xfrm>
                  <a:off x="2456586" y="3004247"/>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smtClean="0">
                      <a:latin typeface="微软雅黑" pitchFamily="34" charset="-122"/>
                      <a:ea typeface="微软雅黑" pitchFamily="34" charset="-122"/>
                    </a:rPr>
                    <a:t>权限管理</a:t>
                  </a:r>
                  <a:endParaRPr lang="zh-CN" altLang="en-US" sz="700" dirty="0">
                    <a:latin typeface="微软雅黑" pitchFamily="34" charset="-122"/>
                    <a:ea typeface="微软雅黑" pitchFamily="34" charset="-122"/>
                  </a:endParaRPr>
                </a:p>
              </p:txBody>
            </p:sp>
          </p:grpSp>
        </p:grpSp>
        <p:grpSp>
          <p:nvGrpSpPr>
            <p:cNvPr id="45" name="Diagram group"/>
            <p:cNvGrpSpPr/>
            <p:nvPr/>
          </p:nvGrpSpPr>
          <p:grpSpPr>
            <a:xfrm>
              <a:off x="3783486" y="3118188"/>
              <a:ext cx="380980" cy="273271"/>
              <a:chOff x="3288056" y="2889576"/>
              <a:chExt cx="783024" cy="783024"/>
            </a:xfrm>
            <a:scene3d>
              <a:camera prst="orthographicFront">
                <a:rot lat="0" lon="0" rev="0"/>
              </a:camera>
              <a:lightRig rig="threePt" dir="t"/>
            </a:scene3d>
          </p:grpSpPr>
          <p:grpSp>
            <p:nvGrpSpPr>
              <p:cNvPr id="48" name="组合 26"/>
              <p:cNvGrpSpPr/>
              <p:nvPr/>
            </p:nvGrpSpPr>
            <p:grpSpPr>
              <a:xfrm>
                <a:off x="3288056" y="2889576"/>
                <a:ext cx="783024" cy="783024"/>
                <a:chOff x="3288056" y="2889576"/>
                <a:chExt cx="783024" cy="783024"/>
              </a:xfrm>
              <a:scene3d>
                <a:camera prst="orthographicFront">
                  <a:rot lat="0" lon="0" rev="0"/>
                </a:camera>
                <a:lightRig rig="threePt" dir="t"/>
              </a:scene3d>
            </p:grpSpPr>
            <p:sp>
              <p:nvSpPr>
                <p:cNvPr id="50" name="椭圆 49"/>
                <p:cNvSpPr/>
                <p:nvPr/>
              </p:nvSpPr>
              <p:spPr>
                <a:xfrm>
                  <a:off x="3288056" y="2889576"/>
                  <a:ext cx="783024" cy="783024"/>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51" name="椭圆 4"/>
                <p:cNvSpPr/>
                <p:nvPr/>
              </p:nvSpPr>
              <p:spPr>
                <a:xfrm>
                  <a:off x="3402727" y="3004247"/>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smtClean="0">
                      <a:latin typeface="微软雅黑" pitchFamily="34" charset="-122"/>
                      <a:ea typeface="微软雅黑" pitchFamily="34" charset="-122"/>
                    </a:rPr>
                    <a:t>资源管理</a:t>
                  </a:r>
                  <a:endParaRPr lang="zh-CN" altLang="en-US" sz="700" dirty="0">
                    <a:latin typeface="微软雅黑" pitchFamily="34" charset="-122"/>
                    <a:ea typeface="微软雅黑" pitchFamily="34" charset="-122"/>
                  </a:endParaRPr>
                </a:p>
              </p:txBody>
            </p:sp>
          </p:grpSp>
        </p:grpSp>
        <p:grpSp>
          <p:nvGrpSpPr>
            <p:cNvPr id="49" name="Diagram group"/>
            <p:cNvGrpSpPr/>
            <p:nvPr/>
          </p:nvGrpSpPr>
          <p:grpSpPr>
            <a:xfrm>
              <a:off x="4182662" y="3113504"/>
              <a:ext cx="399656" cy="273271"/>
              <a:chOff x="1169144" y="1232442"/>
              <a:chExt cx="783024" cy="783024"/>
            </a:xfrm>
            <a:scene3d>
              <a:camera prst="orthographicFront">
                <a:rot lat="0" lon="0" rev="0"/>
              </a:camera>
              <a:lightRig rig="threePt" dir="t"/>
            </a:scene3d>
          </p:grpSpPr>
          <p:grpSp>
            <p:nvGrpSpPr>
              <p:cNvPr id="52" name="组合 30"/>
              <p:cNvGrpSpPr/>
              <p:nvPr/>
            </p:nvGrpSpPr>
            <p:grpSpPr>
              <a:xfrm>
                <a:off x="1169144" y="1232442"/>
                <a:ext cx="783024" cy="783024"/>
                <a:chOff x="1169144" y="1232442"/>
                <a:chExt cx="783024" cy="783024"/>
              </a:xfrm>
              <a:scene3d>
                <a:camera prst="orthographicFront">
                  <a:rot lat="0" lon="0" rev="0"/>
                </a:camera>
                <a:lightRig rig="threePt" dir="t"/>
              </a:scene3d>
            </p:grpSpPr>
            <p:sp>
              <p:nvSpPr>
                <p:cNvPr id="54" name="椭圆 53"/>
                <p:cNvSpPr/>
                <p:nvPr/>
              </p:nvSpPr>
              <p:spPr>
                <a:xfrm>
                  <a:off x="1169144" y="1232442"/>
                  <a:ext cx="783024" cy="783024"/>
                </a:xfrm>
                <a:prstGeom prst="ellipse">
                  <a:avLst/>
                </a:prstGeom>
                <a:solidFill>
                  <a:schemeClr val="accent3">
                    <a:lumMod val="5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55" name="椭圆 4"/>
                <p:cNvSpPr/>
                <p:nvPr/>
              </p:nvSpPr>
              <p:spPr>
                <a:xfrm>
                  <a:off x="1275386" y="1347113"/>
                  <a:ext cx="553683"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smtClean="0">
                      <a:latin typeface="微软雅黑" pitchFamily="34" charset="-122"/>
                      <a:ea typeface="微软雅黑" pitchFamily="34" charset="-122"/>
                    </a:rPr>
                    <a:t>文档查重</a:t>
                  </a:r>
                  <a:endParaRPr lang="zh-CN" altLang="en-US" sz="700" dirty="0">
                    <a:latin typeface="微软雅黑" pitchFamily="34" charset="-122"/>
                    <a:ea typeface="微软雅黑" pitchFamily="34" charset="-122"/>
                  </a:endParaRPr>
                </a:p>
              </p:txBody>
            </p:sp>
          </p:grpSp>
        </p:grpSp>
        <p:sp>
          <p:nvSpPr>
            <p:cNvPr id="56" name="TextBox 55"/>
            <p:cNvSpPr txBox="1"/>
            <p:nvPr/>
          </p:nvSpPr>
          <p:spPr>
            <a:xfrm>
              <a:off x="3633999" y="3425581"/>
              <a:ext cx="918393" cy="123111"/>
            </a:xfrm>
            <a:prstGeom prst="rect">
              <a:avLst/>
            </a:prstGeom>
            <a:noFill/>
          </p:spPr>
          <p:txBody>
            <a:bodyPr wrap="square" tIns="0" bIns="0" rtlCol="0">
              <a:spAutoFit/>
            </a:bodyPr>
            <a:lstStyle/>
            <a:p>
              <a:r>
                <a:rPr lang="zh-CN" altLang="en-US" sz="800" dirty="0" smtClean="0">
                  <a:solidFill>
                    <a:schemeClr val="bg1"/>
                  </a:solidFill>
                  <a:latin typeface="微软雅黑" pitchFamily="34" charset="-122"/>
                  <a:ea typeface="微软雅黑" pitchFamily="34" charset="-122"/>
                </a:rPr>
                <a:t>课程管理平台</a:t>
              </a:r>
              <a:endParaRPr lang="zh-CN" altLang="en-US" sz="800" dirty="0">
                <a:solidFill>
                  <a:schemeClr val="bg1"/>
                </a:solidFill>
                <a:latin typeface="微软雅黑" pitchFamily="34" charset="-122"/>
                <a:ea typeface="微软雅黑" pitchFamily="34" charset="-122"/>
              </a:endParaRPr>
            </a:p>
          </p:txBody>
        </p:sp>
        <p:grpSp>
          <p:nvGrpSpPr>
            <p:cNvPr id="53" name="组合 56"/>
            <p:cNvGrpSpPr/>
            <p:nvPr/>
          </p:nvGrpSpPr>
          <p:grpSpPr>
            <a:xfrm>
              <a:off x="5114314" y="3116668"/>
              <a:ext cx="394263" cy="273271"/>
              <a:chOff x="3923987" y="2235123"/>
              <a:chExt cx="783024" cy="783024"/>
            </a:xfrm>
          </p:grpSpPr>
          <p:sp>
            <p:nvSpPr>
              <p:cNvPr id="58" name="椭圆 57"/>
              <p:cNvSpPr/>
              <p:nvPr/>
            </p:nvSpPr>
            <p:spPr>
              <a:xfrm>
                <a:off x="3923987" y="2235123"/>
                <a:ext cx="783024" cy="783024"/>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椭圆 4"/>
              <p:cNvSpPr/>
              <p:nvPr/>
            </p:nvSpPr>
            <p:spPr>
              <a:xfrm>
                <a:off x="4038658"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smtClean="0">
                    <a:latin typeface="微软雅黑" pitchFamily="34" charset="-122"/>
                    <a:ea typeface="微软雅黑" pitchFamily="34" charset="-122"/>
                  </a:rPr>
                  <a:t>在线教程</a:t>
                </a:r>
                <a:endParaRPr lang="zh-CN" altLang="en-US" sz="700" dirty="0">
                  <a:latin typeface="微软雅黑" pitchFamily="34" charset="-122"/>
                  <a:ea typeface="微软雅黑" pitchFamily="34" charset="-122"/>
                </a:endParaRPr>
              </a:p>
            </p:txBody>
          </p:sp>
        </p:grpSp>
        <p:grpSp>
          <p:nvGrpSpPr>
            <p:cNvPr id="57" name="组合 79"/>
            <p:cNvGrpSpPr/>
            <p:nvPr/>
          </p:nvGrpSpPr>
          <p:grpSpPr>
            <a:xfrm>
              <a:off x="2551142" y="3113504"/>
              <a:ext cx="378213" cy="273271"/>
              <a:chOff x="2209401" y="2870122"/>
              <a:chExt cx="493694" cy="467939"/>
            </a:xfrm>
          </p:grpSpPr>
          <p:sp>
            <p:nvSpPr>
              <p:cNvPr id="61" name="椭圆 60"/>
              <p:cNvSpPr/>
              <p:nvPr/>
            </p:nvSpPr>
            <p:spPr>
              <a:xfrm>
                <a:off x="2209401" y="2870122"/>
                <a:ext cx="493694" cy="467939"/>
              </a:xfrm>
              <a:prstGeom prst="ellipse">
                <a:avLst/>
              </a:prstGeom>
              <a:scene3d>
                <a:camera prst="orthographicFront">
                  <a:rot lat="0" lon="0" rev="0"/>
                </a:camera>
                <a:lightRig rig="threePt" dir="t"/>
              </a:scene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62" name="椭圆 4"/>
              <p:cNvSpPr/>
              <p:nvPr/>
            </p:nvSpPr>
            <p:spPr>
              <a:xfrm>
                <a:off x="2272395" y="2938650"/>
                <a:ext cx="392270" cy="330883"/>
              </a:xfrm>
              <a:prstGeom prst="rect">
                <a:avLst/>
              </a:prstGeom>
              <a:scene3d>
                <a:camera prst="orthographicFront">
                  <a:rot lat="0" lon="0" rev="0"/>
                </a:camera>
                <a:lightRig rig="threePt" dir="t"/>
              </a:scene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smtClean="0">
                    <a:latin typeface="微软雅黑" pitchFamily="34" charset="-122"/>
                    <a:ea typeface="微软雅黑" pitchFamily="34" charset="-122"/>
                  </a:rPr>
                  <a:t>学生管理</a:t>
                </a:r>
                <a:endParaRPr lang="zh-CN" altLang="en-US" sz="700" dirty="0">
                  <a:latin typeface="微软雅黑" pitchFamily="34" charset="-122"/>
                  <a:ea typeface="微软雅黑" pitchFamily="34" charset="-122"/>
                </a:endParaRPr>
              </a:p>
            </p:txBody>
          </p:sp>
        </p:grpSp>
        <p:grpSp>
          <p:nvGrpSpPr>
            <p:cNvPr id="60" name="组合 40"/>
            <p:cNvGrpSpPr/>
            <p:nvPr/>
          </p:nvGrpSpPr>
          <p:grpSpPr>
            <a:xfrm>
              <a:off x="5714069" y="3122383"/>
              <a:ext cx="1306335" cy="273271"/>
              <a:chOff x="3923987" y="2235123"/>
              <a:chExt cx="783024" cy="783024"/>
            </a:xfrm>
          </p:grpSpPr>
          <p:sp>
            <p:nvSpPr>
              <p:cNvPr id="64" name="椭圆 63"/>
              <p:cNvSpPr/>
              <p:nvPr/>
            </p:nvSpPr>
            <p:spPr>
              <a:xfrm>
                <a:off x="3923987" y="2235123"/>
                <a:ext cx="783024" cy="783024"/>
              </a:xfrm>
              <a:prstGeom prst="ellipse">
                <a:avLst/>
              </a:prstGeom>
              <a:solidFill>
                <a:srgbClr val="C00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5" name="椭圆 4"/>
              <p:cNvSpPr/>
              <p:nvPr/>
            </p:nvSpPr>
            <p:spPr>
              <a:xfrm>
                <a:off x="4038658"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1200" dirty="0" smtClean="0">
                    <a:latin typeface="微软雅黑" pitchFamily="34" charset="-122"/>
                    <a:ea typeface="微软雅黑" pitchFamily="34" charset="-122"/>
                  </a:rPr>
                  <a:t>在线实验</a:t>
                </a:r>
                <a:endParaRPr lang="zh-CN" altLang="en-US" sz="1200" dirty="0">
                  <a:latin typeface="微软雅黑" pitchFamily="34" charset="-122"/>
                  <a:ea typeface="微软雅黑" pitchFamily="34" charset="-122"/>
                </a:endParaRPr>
              </a:p>
            </p:txBody>
          </p:sp>
        </p:grpSp>
        <p:grpSp>
          <p:nvGrpSpPr>
            <p:cNvPr id="63" name="组合 67"/>
            <p:cNvGrpSpPr/>
            <p:nvPr/>
          </p:nvGrpSpPr>
          <p:grpSpPr>
            <a:xfrm>
              <a:off x="6772533" y="3631154"/>
              <a:ext cx="426739" cy="283942"/>
              <a:chOff x="650561" y="255369"/>
              <a:chExt cx="668789" cy="668789"/>
            </a:xfrm>
            <a:solidFill>
              <a:srgbClr val="FFC000"/>
            </a:solidFill>
          </p:grpSpPr>
          <p:sp>
            <p:nvSpPr>
              <p:cNvPr id="67" name="椭圆 66"/>
              <p:cNvSpPr/>
              <p:nvPr/>
            </p:nvSpPr>
            <p:spPr>
              <a:xfrm>
                <a:off x="650561" y="255369"/>
                <a:ext cx="668789" cy="668789"/>
              </a:xfrm>
              <a:prstGeom prst="ellipse">
                <a:avLst/>
              </a:prstGeom>
              <a:grpFill/>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68" name="椭圆 4"/>
              <p:cNvSpPr/>
              <p:nvPr/>
            </p:nvSpPr>
            <p:spPr>
              <a:xfrm>
                <a:off x="789682" y="353310"/>
                <a:ext cx="414422" cy="472904"/>
              </a:xfrm>
              <a:prstGeom prst="rect">
                <a:avLst/>
              </a:prstGeom>
              <a:grpFill/>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293441">
                  <a:lnSpc>
                    <a:spcPct val="90000"/>
                  </a:lnSpc>
                  <a:spcBef>
                    <a:spcPct val="0"/>
                  </a:spcBef>
                  <a:spcAft>
                    <a:spcPct val="35000"/>
                  </a:spcAft>
                </a:pPr>
                <a:r>
                  <a:rPr lang="zh-CN" altLang="en-US" sz="700" dirty="0" smtClean="0">
                    <a:latin typeface="微软雅黑" pitchFamily="34" charset="-122"/>
                    <a:ea typeface="微软雅黑" pitchFamily="34" charset="-122"/>
                  </a:rPr>
                  <a:t>统计分析</a:t>
                </a:r>
                <a:endParaRPr lang="zh-CN" altLang="en-US" sz="700" dirty="0">
                  <a:latin typeface="微软雅黑" pitchFamily="34" charset="-122"/>
                  <a:ea typeface="微软雅黑" pitchFamily="34" charset="-122"/>
                </a:endParaRPr>
              </a:p>
            </p:txBody>
          </p:sp>
        </p:grpSp>
        <p:grpSp>
          <p:nvGrpSpPr>
            <p:cNvPr id="66" name="组合 118"/>
            <p:cNvGrpSpPr/>
            <p:nvPr/>
          </p:nvGrpSpPr>
          <p:grpSpPr>
            <a:xfrm>
              <a:off x="4722369" y="1594174"/>
              <a:ext cx="2730500" cy="1485900"/>
              <a:chOff x="2941185" y="-861261"/>
              <a:chExt cx="3668537" cy="2328111"/>
            </a:xfrm>
          </p:grpSpPr>
          <p:sp>
            <p:nvSpPr>
              <p:cNvPr id="70" name="矩形 69"/>
              <p:cNvSpPr/>
              <p:nvPr/>
            </p:nvSpPr>
            <p:spPr>
              <a:xfrm>
                <a:off x="2941185" y="-861261"/>
                <a:ext cx="3668537" cy="2328111"/>
              </a:xfrm>
              <a:prstGeom prst="rect">
                <a:avLst/>
              </a:prstGeom>
              <a:noFill/>
              <a:ln w="6350">
                <a:solidFill>
                  <a:srgbClr val="BE020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600" dirty="0"/>
              </a:p>
            </p:txBody>
          </p:sp>
          <p:sp>
            <p:nvSpPr>
              <p:cNvPr id="71" name="圆角矩形 70"/>
              <p:cNvSpPr/>
              <p:nvPr/>
            </p:nvSpPr>
            <p:spPr>
              <a:xfrm>
                <a:off x="2945266" y="950037"/>
                <a:ext cx="3664456" cy="51172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smtClean="0">
                    <a:latin typeface="微软雅黑" pitchFamily="34" charset="-122"/>
                    <a:ea typeface="微软雅黑" pitchFamily="34" charset="-122"/>
                  </a:rPr>
                  <a:t>大数据工程实践系统环境</a:t>
                </a:r>
                <a:endParaRPr lang="en-US" altLang="zh-CN" sz="700" b="1" dirty="0" smtClean="0">
                  <a:latin typeface="微软雅黑" pitchFamily="34" charset="-122"/>
                  <a:ea typeface="微软雅黑" pitchFamily="34" charset="-122"/>
                </a:endParaRPr>
              </a:p>
              <a:p>
                <a:pPr algn="ctr"/>
                <a:r>
                  <a:rPr lang="zh-CN" altLang="en-US" sz="600" b="1" dirty="0" smtClean="0">
                    <a:latin typeface="微软雅黑" pitchFamily="34" charset="-122"/>
                    <a:ea typeface="微软雅黑" pitchFamily="34" charset="-122"/>
                  </a:rPr>
                  <a:t>（虚拟机、</a:t>
                </a:r>
                <a:r>
                  <a:rPr lang="en-US" altLang="zh-CN" sz="600" b="1" dirty="0" err="1" smtClean="0">
                    <a:latin typeface="微软雅黑" pitchFamily="34" charset="-122"/>
                    <a:ea typeface="微软雅黑" pitchFamily="34" charset="-122"/>
                  </a:rPr>
                  <a:t>Hadoop</a:t>
                </a:r>
                <a:r>
                  <a:rPr lang="zh-CN" altLang="en-US" sz="600" b="1" dirty="0" smtClean="0">
                    <a:latin typeface="微软雅黑" pitchFamily="34" charset="-122"/>
                    <a:ea typeface="微软雅黑" pitchFamily="34" charset="-122"/>
                  </a:rPr>
                  <a:t>、</a:t>
                </a:r>
                <a:r>
                  <a:rPr lang="en-US" altLang="zh-CN" sz="600" b="1" dirty="0" smtClean="0">
                    <a:latin typeface="微软雅黑" pitchFamily="34" charset="-122"/>
                    <a:ea typeface="微软雅黑" pitchFamily="34" charset="-122"/>
                  </a:rPr>
                  <a:t>SQL</a:t>
                </a:r>
                <a:r>
                  <a:rPr lang="zh-CN" altLang="en-US" sz="600" b="1" dirty="0" smtClean="0">
                    <a:latin typeface="微软雅黑" pitchFamily="34" charset="-122"/>
                    <a:ea typeface="微软雅黑" pitchFamily="34" charset="-122"/>
                  </a:rPr>
                  <a:t>大数据数据库、</a:t>
                </a:r>
                <a:r>
                  <a:rPr lang="en-US" altLang="zh-CN" sz="600" b="1" dirty="0" err="1" smtClean="0">
                    <a:latin typeface="微软雅黑" pitchFamily="34" charset="-122"/>
                    <a:ea typeface="微软雅黑" pitchFamily="34" charset="-122"/>
                  </a:rPr>
                  <a:t>NoSQL</a:t>
                </a:r>
                <a:r>
                  <a:rPr lang="zh-CN" altLang="en-US" sz="600" b="1" dirty="0" smtClean="0">
                    <a:latin typeface="微软雅黑" pitchFamily="34" charset="-122"/>
                    <a:ea typeface="微软雅黑" pitchFamily="34" charset="-122"/>
                  </a:rPr>
                  <a:t>数据库、数据资源）</a:t>
                </a:r>
              </a:p>
            </p:txBody>
          </p:sp>
          <p:grpSp>
            <p:nvGrpSpPr>
              <p:cNvPr id="69" name="组合 102"/>
              <p:cNvGrpSpPr/>
              <p:nvPr/>
            </p:nvGrpSpPr>
            <p:grpSpPr>
              <a:xfrm>
                <a:off x="2994106" y="-781036"/>
                <a:ext cx="1826046" cy="1715564"/>
                <a:chOff x="3796712" y="609614"/>
                <a:chExt cx="1946369" cy="1715564"/>
              </a:xfrm>
            </p:grpSpPr>
            <p:sp>
              <p:nvSpPr>
                <p:cNvPr id="76" name="矩形 75"/>
                <p:cNvSpPr/>
                <p:nvPr/>
              </p:nvSpPr>
              <p:spPr>
                <a:xfrm>
                  <a:off x="3796712" y="2053389"/>
                  <a:ext cx="1946364" cy="27178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zh-CN" altLang="en-US" sz="600" dirty="0" smtClean="0">
                      <a:latin typeface="微软雅黑" pitchFamily="34" charset="-122"/>
                      <a:ea typeface="微软雅黑" pitchFamily="34" charset="-122"/>
                    </a:rPr>
                    <a:t>实验系列</a:t>
                  </a:r>
                  <a:r>
                    <a:rPr lang="en-US" altLang="zh-CN" sz="600" dirty="0" smtClean="0">
                      <a:latin typeface="微软雅黑" pitchFamily="34" charset="-122"/>
                      <a:ea typeface="微软雅黑" pitchFamily="34" charset="-122"/>
                    </a:rPr>
                    <a:t>6</a:t>
                  </a:r>
                  <a:r>
                    <a:rPr lang="zh-CN" altLang="en-US" sz="600" dirty="0" smtClean="0">
                      <a:latin typeface="微软雅黑" pitchFamily="34" charset="-122"/>
                      <a:ea typeface="微软雅黑" pitchFamily="34" charset="-122"/>
                    </a:rPr>
                    <a:t>：</a:t>
                  </a:r>
                  <a:r>
                    <a:rPr lang="en-US" altLang="zh-CN" sz="600" dirty="0" smtClean="0">
                      <a:latin typeface="微软雅黑" pitchFamily="34" charset="-122"/>
                      <a:ea typeface="微软雅黑" pitchFamily="34" charset="-122"/>
                    </a:rPr>
                    <a:t>Python</a:t>
                  </a:r>
                  <a:r>
                    <a:rPr lang="zh-CN" altLang="en-US" sz="600" dirty="0" smtClean="0">
                      <a:latin typeface="微软雅黑" pitchFamily="34" charset="-122"/>
                      <a:ea typeface="微软雅黑" pitchFamily="34" charset="-122"/>
                    </a:rPr>
                    <a:t>数据分析</a:t>
                  </a:r>
                  <a:endParaRPr lang="en-US" altLang="zh-CN" sz="600" dirty="0" smtClean="0">
                    <a:latin typeface="微软雅黑" pitchFamily="34" charset="-122"/>
                    <a:ea typeface="微软雅黑" pitchFamily="34" charset="-122"/>
                  </a:endParaRPr>
                </a:p>
              </p:txBody>
            </p:sp>
            <p:sp>
              <p:nvSpPr>
                <p:cNvPr id="77" name="矩形 76"/>
                <p:cNvSpPr/>
                <p:nvPr/>
              </p:nvSpPr>
              <p:spPr>
                <a:xfrm>
                  <a:off x="3796713" y="1764634"/>
                  <a:ext cx="1946364" cy="27178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zh-CN" altLang="en-US" sz="600" dirty="0" smtClean="0">
                      <a:latin typeface="微软雅黑" pitchFamily="34" charset="-122"/>
                      <a:ea typeface="微软雅黑" pitchFamily="34" charset="-122"/>
                    </a:rPr>
                    <a:t>实验系列</a:t>
                  </a:r>
                  <a:r>
                    <a:rPr lang="en-US" altLang="zh-CN" sz="600" dirty="0" smtClean="0">
                      <a:latin typeface="微软雅黑" pitchFamily="34" charset="-122"/>
                      <a:ea typeface="微软雅黑" pitchFamily="34" charset="-122"/>
                    </a:rPr>
                    <a:t>5</a:t>
                  </a:r>
                  <a:r>
                    <a:rPr lang="zh-CN" altLang="en-US" sz="600" dirty="0" smtClean="0">
                      <a:latin typeface="微软雅黑" pitchFamily="34" charset="-122"/>
                      <a:ea typeface="微软雅黑" pitchFamily="34" charset="-122"/>
                    </a:rPr>
                    <a:t>：机器学习与分析预测</a:t>
                  </a:r>
                  <a:endParaRPr lang="en-US" altLang="zh-CN" sz="600" dirty="0" smtClean="0">
                    <a:latin typeface="微软雅黑" pitchFamily="34" charset="-122"/>
                    <a:ea typeface="微软雅黑" pitchFamily="34" charset="-122"/>
                  </a:endParaRPr>
                </a:p>
              </p:txBody>
            </p:sp>
            <p:sp>
              <p:nvSpPr>
                <p:cNvPr id="78" name="矩形 77"/>
                <p:cNvSpPr/>
                <p:nvPr/>
              </p:nvSpPr>
              <p:spPr>
                <a:xfrm>
                  <a:off x="3796714" y="1475879"/>
                  <a:ext cx="1946364" cy="27178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zh-CN" altLang="en-US" sz="600" dirty="0" smtClean="0">
                      <a:latin typeface="微软雅黑" pitchFamily="34" charset="-122"/>
                      <a:ea typeface="微软雅黑" pitchFamily="34" charset="-122"/>
                    </a:rPr>
                    <a:t>实验系列</a:t>
                  </a:r>
                  <a:r>
                    <a:rPr lang="en-US" altLang="zh-CN" sz="600" dirty="0" smtClean="0">
                      <a:latin typeface="微软雅黑" pitchFamily="34" charset="-122"/>
                      <a:ea typeface="微软雅黑" pitchFamily="34" charset="-122"/>
                    </a:rPr>
                    <a:t>4</a:t>
                  </a:r>
                  <a:r>
                    <a:rPr lang="zh-CN" altLang="en-US" sz="600" dirty="0" smtClean="0">
                      <a:latin typeface="微软雅黑" pitchFamily="34" charset="-122"/>
                      <a:ea typeface="微软雅黑" pitchFamily="34" charset="-122"/>
                    </a:rPr>
                    <a:t>：下一代大数据处理引擎</a:t>
                  </a:r>
                  <a:endParaRPr lang="en-US" altLang="zh-CN" sz="600" dirty="0" smtClean="0">
                    <a:latin typeface="微软雅黑" pitchFamily="34" charset="-122"/>
                    <a:ea typeface="微软雅黑" pitchFamily="34" charset="-122"/>
                  </a:endParaRPr>
                </a:p>
              </p:txBody>
            </p:sp>
            <p:sp>
              <p:nvSpPr>
                <p:cNvPr id="79" name="矩形 78"/>
                <p:cNvSpPr/>
                <p:nvPr/>
              </p:nvSpPr>
              <p:spPr>
                <a:xfrm>
                  <a:off x="3796715" y="1187124"/>
                  <a:ext cx="1946364" cy="27178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zh-CN" altLang="en-US" sz="600" dirty="0" smtClean="0">
                      <a:latin typeface="微软雅黑" pitchFamily="34" charset="-122"/>
                      <a:ea typeface="微软雅黑" pitchFamily="34" charset="-122"/>
                    </a:rPr>
                    <a:t>实验系列</a:t>
                  </a:r>
                  <a:r>
                    <a:rPr lang="en-US" altLang="zh-CN" sz="600" dirty="0" smtClean="0">
                      <a:latin typeface="微软雅黑" pitchFamily="34" charset="-122"/>
                      <a:ea typeface="微软雅黑" pitchFamily="34" charset="-122"/>
                    </a:rPr>
                    <a:t>3</a:t>
                  </a:r>
                  <a:r>
                    <a:rPr lang="zh-CN" altLang="en-US" sz="600" dirty="0" smtClean="0">
                      <a:latin typeface="微软雅黑" pitchFamily="34" charset="-122"/>
                      <a:ea typeface="微软雅黑" pitchFamily="34" charset="-122"/>
                    </a:rPr>
                    <a:t>：大数据基础与实战</a:t>
                  </a:r>
                  <a:endParaRPr lang="en-US" altLang="zh-CN" sz="600" dirty="0" smtClean="0">
                    <a:latin typeface="微软雅黑" pitchFamily="34" charset="-122"/>
                    <a:ea typeface="微软雅黑" pitchFamily="34" charset="-122"/>
                  </a:endParaRPr>
                </a:p>
              </p:txBody>
            </p:sp>
            <p:sp>
              <p:nvSpPr>
                <p:cNvPr id="80" name="矩形 79"/>
                <p:cNvSpPr/>
                <p:nvPr/>
              </p:nvSpPr>
              <p:spPr>
                <a:xfrm>
                  <a:off x="3796716" y="898369"/>
                  <a:ext cx="1946364" cy="27178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zh-CN" altLang="en-US" sz="600" dirty="0" smtClean="0">
                      <a:latin typeface="微软雅黑" pitchFamily="34" charset="-122"/>
                      <a:ea typeface="微软雅黑" pitchFamily="34" charset="-122"/>
                    </a:rPr>
                    <a:t>实验系列</a:t>
                  </a:r>
                  <a:r>
                    <a:rPr lang="en-US" altLang="zh-CN" sz="600" dirty="0" smtClean="0">
                      <a:latin typeface="微软雅黑" pitchFamily="34" charset="-122"/>
                      <a:ea typeface="微软雅黑" pitchFamily="34" charset="-122"/>
                    </a:rPr>
                    <a:t>2</a:t>
                  </a:r>
                  <a:r>
                    <a:rPr lang="zh-CN" altLang="en-US" sz="600" dirty="0" smtClean="0">
                      <a:latin typeface="微软雅黑" pitchFamily="34" charset="-122"/>
                      <a:ea typeface="微软雅黑" pitchFamily="34" charset="-122"/>
                    </a:rPr>
                    <a:t>：云计算及大数据引擎管理</a:t>
                  </a:r>
                  <a:endParaRPr lang="en-US" altLang="zh-CN" sz="600" dirty="0" smtClean="0">
                    <a:latin typeface="微软雅黑" pitchFamily="34" charset="-122"/>
                    <a:ea typeface="微软雅黑" pitchFamily="34" charset="-122"/>
                  </a:endParaRPr>
                </a:p>
              </p:txBody>
            </p:sp>
            <p:sp>
              <p:nvSpPr>
                <p:cNvPr id="81" name="矩形 80"/>
                <p:cNvSpPr/>
                <p:nvPr/>
              </p:nvSpPr>
              <p:spPr>
                <a:xfrm>
                  <a:off x="3796717" y="609614"/>
                  <a:ext cx="1946364" cy="27178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zh-CN" altLang="en-US" sz="600" dirty="0" smtClean="0">
                      <a:latin typeface="微软雅黑" pitchFamily="34" charset="-122"/>
                      <a:ea typeface="微软雅黑" pitchFamily="34" charset="-122"/>
                    </a:rPr>
                    <a:t>实验系列</a:t>
                  </a:r>
                  <a:r>
                    <a:rPr lang="en-US" altLang="zh-CN" sz="600" dirty="0" smtClean="0">
                      <a:latin typeface="微软雅黑" pitchFamily="34" charset="-122"/>
                      <a:ea typeface="微软雅黑" pitchFamily="34" charset="-122"/>
                    </a:rPr>
                    <a:t>1</a:t>
                  </a:r>
                  <a:r>
                    <a:rPr lang="zh-CN" altLang="en-US" sz="600" dirty="0" smtClean="0">
                      <a:latin typeface="微软雅黑" pitchFamily="34" charset="-122"/>
                      <a:ea typeface="微软雅黑" pitchFamily="34" charset="-122"/>
                    </a:rPr>
                    <a:t> ：数据预处理与数据整理</a:t>
                  </a:r>
                  <a:endParaRPr lang="en-US" altLang="zh-CN" sz="600" b="1" dirty="0" smtClean="0">
                    <a:latin typeface="微软雅黑" pitchFamily="34" charset="-122"/>
                    <a:ea typeface="微软雅黑" pitchFamily="34" charset="-122"/>
                  </a:endParaRPr>
                </a:p>
              </p:txBody>
            </p:sp>
          </p:grpSp>
          <p:sp>
            <p:nvSpPr>
              <p:cNvPr id="73" name="矩形 72"/>
              <p:cNvSpPr/>
              <p:nvPr/>
            </p:nvSpPr>
            <p:spPr>
              <a:xfrm>
                <a:off x="4866251" y="371038"/>
                <a:ext cx="1716479" cy="55799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just"/>
                <a:r>
                  <a:rPr lang="en-US" altLang="zh-CN" sz="600" dirty="0" smtClean="0">
                    <a:latin typeface="微软雅黑" pitchFamily="34" charset="-122"/>
                    <a:ea typeface="微软雅黑" pitchFamily="34" charset="-122"/>
                  </a:rPr>
                  <a:t>【</a:t>
                </a:r>
                <a:r>
                  <a:rPr lang="zh-CN" altLang="en-US" sz="600" dirty="0" smtClean="0">
                    <a:latin typeface="微软雅黑" pitchFamily="34" charset="-122"/>
                    <a:ea typeface="微软雅黑" pitchFamily="34" charset="-122"/>
                  </a:rPr>
                  <a:t>金融服务</a:t>
                </a:r>
                <a:r>
                  <a:rPr lang="en-US" altLang="zh-CN" sz="600" dirty="0" smtClean="0">
                    <a:latin typeface="微软雅黑" pitchFamily="34" charset="-122"/>
                    <a:ea typeface="微软雅黑" pitchFamily="34" charset="-122"/>
                  </a:rPr>
                  <a:t>】</a:t>
                </a:r>
                <a:r>
                  <a:rPr lang="zh-CN" altLang="en-US" sz="600" dirty="0" smtClean="0">
                    <a:latin typeface="微软雅黑" pitchFamily="34" charset="-122"/>
                    <a:ea typeface="微软雅黑" pitchFamily="34" charset="-122"/>
                  </a:rPr>
                  <a:t>教学项目案例：个人消费记录分析及购买意向预测</a:t>
                </a:r>
                <a:endParaRPr lang="en-US" altLang="zh-CN" sz="600" dirty="0" smtClean="0">
                  <a:latin typeface="微软雅黑" pitchFamily="34" charset="-122"/>
                  <a:ea typeface="微软雅黑" pitchFamily="34" charset="-122"/>
                </a:endParaRPr>
              </a:p>
            </p:txBody>
          </p:sp>
          <p:sp>
            <p:nvSpPr>
              <p:cNvPr id="74" name="矩形 73"/>
              <p:cNvSpPr/>
              <p:nvPr/>
            </p:nvSpPr>
            <p:spPr>
              <a:xfrm>
                <a:off x="4867649" y="-206407"/>
                <a:ext cx="1716479" cy="55799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just"/>
                <a:r>
                  <a:rPr lang="en-US" altLang="zh-CN" sz="600" dirty="0" smtClean="0">
                    <a:latin typeface="微软雅黑" pitchFamily="34" charset="-122"/>
                    <a:ea typeface="微软雅黑" pitchFamily="34" charset="-122"/>
                  </a:rPr>
                  <a:t>【</a:t>
                </a:r>
                <a:r>
                  <a:rPr lang="zh-CN" altLang="en-US" sz="600" dirty="0" smtClean="0">
                    <a:latin typeface="微软雅黑" pitchFamily="34" charset="-122"/>
                    <a:ea typeface="微软雅黑" pitchFamily="34" charset="-122"/>
                  </a:rPr>
                  <a:t>健康医疗</a:t>
                </a:r>
                <a:r>
                  <a:rPr lang="en-US" altLang="zh-CN" sz="600" dirty="0" smtClean="0">
                    <a:latin typeface="微软雅黑" pitchFamily="34" charset="-122"/>
                    <a:ea typeface="微软雅黑" pitchFamily="34" charset="-122"/>
                  </a:rPr>
                  <a:t>】</a:t>
                </a:r>
                <a:r>
                  <a:rPr lang="zh-CN" altLang="en-US" sz="600" dirty="0" smtClean="0">
                    <a:latin typeface="微软雅黑" pitchFamily="34" charset="-122"/>
                    <a:ea typeface="微软雅黑" pitchFamily="34" charset="-122"/>
                  </a:rPr>
                  <a:t>教学项目案例：流行性感冒数据分析及趋势预测</a:t>
                </a:r>
                <a:endParaRPr lang="en-US" altLang="zh-CN" sz="600" dirty="0" smtClean="0">
                  <a:latin typeface="微软雅黑" pitchFamily="34" charset="-122"/>
                  <a:ea typeface="微软雅黑" pitchFamily="34" charset="-122"/>
                </a:endParaRPr>
              </a:p>
            </p:txBody>
          </p:sp>
          <p:sp>
            <p:nvSpPr>
              <p:cNvPr id="75" name="矩形 74"/>
              <p:cNvSpPr/>
              <p:nvPr/>
            </p:nvSpPr>
            <p:spPr>
              <a:xfrm>
                <a:off x="4867649" y="-785248"/>
                <a:ext cx="1716479" cy="55799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just"/>
                <a:r>
                  <a:rPr lang="en-US" altLang="zh-CN" sz="600" dirty="0" smtClean="0">
                    <a:latin typeface="微软雅黑" pitchFamily="34" charset="-122"/>
                    <a:ea typeface="微软雅黑" pitchFamily="34" charset="-122"/>
                  </a:rPr>
                  <a:t>【</a:t>
                </a:r>
                <a:r>
                  <a:rPr lang="zh-CN" altLang="en-US" sz="600" dirty="0" smtClean="0">
                    <a:latin typeface="微软雅黑" pitchFamily="34" charset="-122"/>
                    <a:ea typeface="微软雅黑" pitchFamily="34" charset="-122"/>
                  </a:rPr>
                  <a:t>机器学习</a:t>
                </a:r>
                <a:r>
                  <a:rPr lang="en-US" altLang="zh-CN" sz="600" dirty="0" smtClean="0">
                    <a:latin typeface="微软雅黑" pitchFamily="34" charset="-122"/>
                    <a:ea typeface="微软雅黑" pitchFamily="34" charset="-122"/>
                  </a:rPr>
                  <a:t>】</a:t>
                </a:r>
                <a:r>
                  <a:rPr lang="zh-CN" altLang="en-US" sz="600" dirty="0" smtClean="0">
                    <a:latin typeface="微软雅黑" pitchFamily="34" charset="-122"/>
                    <a:ea typeface="微软雅黑" pitchFamily="34" charset="-122"/>
                  </a:rPr>
                  <a:t>教学项目案例：在线视频点播网站用户行为分析与预测</a:t>
                </a:r>
                <a:endParaRPr lang="en-US" altLang="zh-CN" sz="600" dirty="0" smtClean="0">
                  <a:latin typeface="微软雅黑" pitchFamily="34" charset="-122"/>
                  <a:ea typeface="微软雅黑" pitchFamily="34" charset="-122"/>
                </a:endParaRPr>
              </a:p>
            </p:txBody>
          </p:sp>
        </p:grpSp>
        <p:grpSp>
          <p:nvGrpSpPr>
            <p:cNvPr id="72" name="Diagram group"/>
            <p:cNvGrpSpPr/>
            <p:nvPr/>
          </p:nvGrpSpPr>
          <p:grpSpPr>
            <a:xfrm>
              <a:off x="4608112" y="3119854"/>
              <a:ext cx="399656" cy="273271"/>
              <a:chOff x="1169144" y="1232442"/>
              <a:chExt cx="783024" cy="783024"/>
            </a:xfrm>
            <a:scene3d>
              <a:camera prst="orthographicFront">
                <a:rot lat="0" lon="0" rev="0"/>
              </a:camera>
              <a:lightRig rig="threePt" dir="t"/>
            </a:scene3d>
          </p:grpSpPr>
          <p:grpSp>
            <p:nvGrpSpPr>
              <p:cNvPr id="82" name="组合 30"/>
              <p:cNvGrpSpPr/>
              <p:nvPr/>
            </p:nvGrpSpPr>
            <p:grpSpPr>
              <a:xfrm>
                <a:off x="1169144" y="1232442"/>
                <a:ext cx="783024" cy="783024"/>
                <a:chOff x="1169144" y="1232442"/>
                <a:chExt cx="783024" cy="783024"/>
              </a:xfrm>
              <a:scene3d>
                <a:camera prst="orthographicFront">
                  <a:rot lat="0" lon="0" rev="0"/>
                </a:camera>
                <a:lightRig rig="threePt" dir="t"/>
              </a:scene3d>
            </p:grpSpPr>
            <p:sp>
              <p:nvSpPr>
                <p:cNvPr id="84" name="椭圆 83"/>
                <p:cNvSpPr/>
                <p:nvPr/>
              </p:nvSpPr>
              <p:spPr>
                <a:xfrm>
                  <a:off x="1169144" y="1232442"/>
                  <a:ext cx="783024" cy="783024"/>
                </a:xfrm>
                <a:prstGeom prst="ellipse">
                  <a:avLst/>
                </a:prstGeom>
                <a:solidFill>
                  <a:schemeClr val="accent3">
                    <a:lumMod val="5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5" name="椭圆 4"/>
                <p:cNvSpPr/>
                <p:nvPr/>
              </p:nvSpPr>
              <p:spPr>
                <a:xfrm>
                  <a:off x="1275386" y="1347113"/>
                  <a:ext cx="553683"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smtClean="0">
                      <a:latin typeface="微软雅黑" pitchFamily="34" charset="-122"/>
                      <a:ea typeface="微软雅黑" pitchFamily="34" charset="-122"/>
                    </a:rPr>
                    <a:t>代码查重</a:t>
                  </a:r>
                  <a:endParaRPr lang="zh-CN" altLang="en-US" sz="700" dirty="0">
                    <a:latin typeface="微软雅黑" pitchFamily="34" charset="-122"/>
                    <a:ea typeface="微软雅黑" pitchFamily="34" charset="-122"/>
                  </a:endParaRPr>
                </a:p>
              </p:txBody>
            </p:sp>
          </p:grpSp>
        </p:grpSp>
        <p:sp>
          <p:nvSpPr>
            <p:cNvPr id="86" name="圆角矩形 85"/>
            <p:cNvSpPr/>
            <p:nvPr/>
          </p:nvSpPr>
          <p:spPr>
            <a:xfrm>
              <a:off x="1520827" y="2728784"/>
              <a:ext cx="1481978" cy="337918"/>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dirty="0" smtClean="0">
                  <a:latin typeface="微软雅黑" pitchFamily="34" charset="-122"/>
                  <a:ea typeface="微软雅黑" pitchFamily="34" charset="-122"/>
                </a:rPr>
                <a:t>大数据课程教学</a:t>
              </a:r>
              <a:endParaRPr lang="en-US" altLang="zh-CN" sz="700" dirty="0" smtClean="0">
                <a:latin typeface="微软雅黑" pitchFamily="34" charset="-122"/>
                <a:ea typeface="微软雅黑" pitchFamily="34" charset="-122"/>
              </a:endParaRPr>
            </a:p>
            <a:p>
              <a:pPr algn="ctr"/>
              <a:r>
                <a:rPr lang="zh-CN" altLang="en-US" sz="700" dirty="0" smtClean="0">
                  <a:latin typeface="微软雅黑" pitchFamily="34" charset="-122"/>
                  <a:ea typeface="微软雅黑" pitchFamily="34" charset="-122"/>
                </a:rPr>
                <a:t>（讲义、视频、习题）</a:t>
              </a:r>
              <a:endParaRPr lang="zh-CN" altLang="en-US" sz="700" dirty="0">
                <a:latin typeface="微软雅黑" pitchFamily="34" charset="-122"/>
                <a:ea typeface="微软雅黑" pitchFamily="34" charset="-122"/>
              </a:endParaRPr>
            </a:p>
          </p:txBody>
        </p:sp>
        <p:sp>
          <p:nvSpPr>
            <p:cNvPr id="87" name="云形 86"/>
            <p:cNvSpPr/>
            <p:nvPr/>
          </p:nvSpPr>
          <p:spPr>
            <a:xfrm>
              <a:off x="1836237" y="2121093"/>
              <a:ext cx="1194712" cy="589390"/>
            </a:xfrm>
            <a:prstGeom prst="cloud">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b="1" dirty="0" smtClean="0">
                  <a:solidFill>
                    <a:srgbClr val="FFC000"/>
                  </a:solidFill>
                  <a:latin typeface="微软雅黑" pitchFamily="34" charset="-122"/>
                  <a:ea typeface="微软雅黑" pitchFamily="34" charset="-122"/>
                </a:rPr>
                <a:t>支持大数据整个教学环节</a:t>
              </a:r>
              <a:endParaRPr lang="zh-CN" altLang="en-US" sz="700" dirty="0"/>
            </a:p>
          </p:txBody>
        </p:sp>
        <p:sp>
          <p:nvSpPr>
            <p:cNvPr id="88" name="云形 87"/>
            <p:cNvSpPr/>
            <p:nvPr/>
          </p:nvSpPr>
          <p:spPr>
            <a:xfrm>
              <a:off x="3865040" y="1556074"/>
              <a:ext cx="869642" cy="504323"/>
            </a:xfrm>
            <a:prstGeom prst="cloud">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700" b="1" dirty="0" smtClean="0">
                  <a:solidFill>
                    <a:srgbClr val="FFC000"/>
                  </a:solidFill>
                  <a:latin typeface="微软雅黑" pitchFamily="34" charset="-122"/>
                  <a:ea typeface="微软雅黑" pitchFamily="34" charset="-122"/>
                </a:rPr>
                <a:t>在线虚拟实验环境</a:t>
              </a:r>
              <a:endParaRPr lang="en-US" altLang="zh-CN" sz="700" b="1" dirty="0" smtClean="0">
                <a:solidFill>
                  <a:srgbClr val="FFC000"/>
                </a:solidFill>
                <a:latin typeface="微软雅黑" pitchFamily="34" charset="-122"/>
                <a:ea typeface="微软雅黑" pitchFamily="34" charset="-122"/>
              </a:endParaRPr>
            </a:p>
          </p:txBody>
        </p:sp>
        <p:sp>
          <p:nvSpPr>
            <p:cNvPr id="89" name="云形 88"/>
            <p:cNvSpPr/>
            <p:nvPr/>
          </p:nvSpPr>
          <p:spPr>
            <a:xfrm>
              <a:off x="2530993" y="1556074"/>
              <a:ext cx="868255" cy="470264"/>
            </a:xfrm>
            <a:prstGeom prst="cloud">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b="1" dirty="0" smtClean="0">
                  <a:solidFill>
                    <a:srgbClr val="FFC000"/>
                  </a:solidFill>
                  <a:latin typeface="微软雅黑" pitchFamily="34" charset="-122"/>
                  <a:ea typeface="微软雅黑" pitchFamily="34" charset="-122"/>
                </a:rPr>
                <a:t>支持自建在线实验</a:t>
              </a:r>
              <a:endParaRPr lang="zh-CN" altLang="en-US" sz="700" dirty="0"/>
            </a:p>
          </p:txBody>
        </p:sp>
        <p:sp>
          <p:nvSpPr>
            <p:cNvPr id="90" name="圆角矩形 89"/>
            <p:cNvSpPr/>
            <p:nvPr/>
          </p:nvSpPr>
          <p:spPr>
            <a:xfrm>
              <a:off x="2686897" y="2737174"/>
              <a:ext cx="1931552" cy="337918"/>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dirty="0" smtClean="0">
                  <a:latin typeface="微软雅黑" pitchFamily="34" charset="-122"/>
                  <a:ea typeface="微软雅黑" pitchFamily="34" charset="-122"/>
                </a:rPr>
                <a:t>代码自动评判</a:t>
              </a:r>
              <a:endParaRPr lang="en-US" altLang="zh-CN" sz="700" dirty="0" smtClean="0">
                <a:latin typeface="微软雅黑" pitchFamily="34" charset="-122"/>
                <a:ea typeface="微软雅黑" pitchFamily="34" charset="-122"/>
              </a:endParaRPr>
            </a:p>
            <a:p>
              <a:pPr algn="ctr"/>
              <a:r>
                <a:rPr lang="zh-CN" altLang="en-US" sz="700" dirty="0" smtClean="0">
                  <a:latin typeface="微软雅黑" pitchFamily="34" charset="-122"/>
                  <a:ea typeface="微软雅黑" pitchFamily="34" charset="-122"/>
                </a:rPr>
                <a:t>算法可视化、大数据性能评测</a:t>
              </a:r>
              <a:endParaRPr lang="zh-CN" altLang="en-US" sz="700" dirty="0">
                <a:latin typeface="微软雅黑" pitchFamily="34" charset="-122"/>
                <a:ea typeface="微软雅黑" pitchFamily="34" charset="-122"/>
              </a:endParaRPr>
            </a:p>
          </p:txBody>
        </p:sp>
        <p:sp>
          <p:nvSpPr>
            <p:cNvPr id="91" name="矩形 90"/>
            <p:cNvSpPr/>
            <p:nvPr/>
          </p:nvSpPr>
          <p:spPr>
            <a:xfrm>
              <a:off x="3268229" y="2387341"/>
              <a:ext cx="1326859" cy="304407"/>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180000" rIns="46800" rtlCol="0" anchor="ctr"/>
            <a:lstStyle/>
            <a:p>
              <a:pPr algn="just"/>
              <a:r>
                <a:rPr lang="en-US" altLang="zh-CN" sz="600" dirty="0" smtClean="0">
                  <a:latin typeface="微软雅黑" pitchFamily="34" charset="-122"/>
                  <a:ea typeface="微软雅黑" pitchFamily="34" charset="-122"/>
                </a:rPr>
                <a:t>Java</a:t>
              </a:r>
              <a:r>
                <a:rPr lang="zh-CN" altLang="en-US" sz="600" dirty="0" smtClean="0">
                  <a:latin typeface="微软雅黑" pitchFamily="34" charset="-122"/>
                  <a:ea typeface="微软雅黑" pitchFamily="34" charset="-122"/>
                </a:rPr>
                <a:t>程序设计基础</a:t>
              </a:r>
              <a:endParaRPr lang="en-US" altLang="zh-CN" sz="600" dirty="0" smtClean="0">
                <a:latin typeface="微软雅黑" pitchFamily="34" charset="-122"/>
                <a:ea typeface="微软雅黑" pitchFamily="34" charset="-122"/>
              </a:endParaRPr>
            </a:p>
          </p:txBody>
        </p:sp>
        <p:sp>
          <p:nvSpPr>
            <p:cNvPr id="92" name="矩形 91"/>
            <p:cNvSpPr/>
            <p:nvPr/>
          </p:nvSpPr>
          <p:spPr>
            <a:xfrm>
              <a:off x="3261238" y="2057724"/>
              <a:ext cx="1326859" cy="304407"/>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180000" rIns="46800" rtlCol="0" anchor="ctr"/>
            <a:lstStyle/>
            <a:p>
              <a:pPr algn="just"/>
              <a:r>
                <a:rPr lang="en-US" altLang="zh-CN" sz="600" dirty="0" smtClean="0">
                  <a:latin typeface="微软雅黑" pitchFamily="34" charset="-122"/>
                  <a:ea typeface="微软雅黑" pitchFamily="34" charset="-122"/>
                </a:rPr>
                <a:t>Python</a:t>
              </a:r>
              <a:r>
                <a:rPr lang="zh-CN" altLang="en-US" sz="600" dirty="0" smtClean="0">
                  <a:latin typeface="微软雅黑" pitchFamily="34" charset="-122"/>
                  <a:ea typeface="微软雅黑" pitchFamily="34" charset="-122"/>
                </a:rPr>
                <a:t>程序设计基础</a:t>
              </a:r>
              <a:endParaRPr lang="en-US" altLang="zh-CN" sz="600" dirty="0" smtClean="0">
                <a:latin typeface="微软雅黑" pitchFamily="34" charset="-122"/>
                <a:ea typeface="微软雅黑" pitchFamily="34" charset="-122"/>
              </a:endParaRPr>
            </a:p>
          </p:txBody>
        </p:sp>
      </p:grpSp>
      <p:sp>
        <p:nvSpPr>
          <p:cNvPr id="95" name="内容占位符 2"/>
          <p:cNvSpPr>
            <a:spLocks noGrp="1"/>
          </p:cNvSpPr>
          <p:nvPr>
            <p:ph idx="1"/>
          </p:nvPr>
        </p:nvSpPr>
        <p:spPr>
          <a:xfrm>
            <a:off x="417095" y="973556"/>
            <a:ext cx="8726905" cy="3394472"/>
          </a:xfrm>
        </p:spPr>
        <p:txBody>
          <a:bodyPr/>
          <a:lstStyle/>
          <a:p>
            <a:r>
              <a:rPr lang="zh-CN" altLang="en-US" b="1" dirty="0" smtClean="0">
                <a:latin typeface="微软雅黑" pitchFamily="34" charset="-122"/>
                <a:ea typeface="微软雅黑" pitchFamily="34" charset="-122"/>
              </a:rPr>
              <a:t>大数据专业一站式解决方案</a:t>
            </a:r>
            <a:endParaRPr lang="en-US" altLang="zh-CN" dirty="0" smtClean="0">
              <a:latin typeface="微软雅黑" pitchFamily="34" charset="-122"/>
              <a:ea typeface="微软雅黑" pitchFamily="34" charset="-122"/>
            </a:endParaRPr>
          </a:p>
        </p:txBody>
      </p:sp>
      <p:sp>
        <p:nvSpPr>
          <p:cNvPr id="9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平台：大数据实验</a:t>
            </a:r>
          </a:p>
        </p:txBody>
      </p:sp>
      <p:sp>
        <p:nvSpPr>
          <p:cNvPr id="97" name="矩形 96"/>
          <p:cNvSpPr/>
          <p:nvPr/>
        </p:nvSpPr>
        <p:spPr>
          <a:xfrm>
            <a:off x="713873" y="1379372"/>
            <a:ext cx="6761747" cy="338554"/>
          </a:xfrm>
          <a:prstGeom prst="rect">
            <a:avLst/>
          </a:prstGeom>
        </p:spPr>
        <p:txBody>
          <a:bodyPr wrap="square">
            <a:spAutoFit/>
          </a:bodyPr>
          <a:lstStyle/>
          <a:p>
            <a:r>
              <a:rPr lang="zh-CN" altLang="en-US" sz="1600" dirty="0" smtClean="0">
                <a:latin typeface="微软雅黑" pitchFamily="34" charset="-122"/>
                <a:ea typeface="微软雅黑" pitchFamily="34" charset="-122"/>
              </a:rPr>
              <a:t>支撑整个大数据专业的教学过程，实现在线资源的统一管理。</a:t>
            </a:r>
            <a:endParaRPr lang="zh-CN" altLang="en-US" sz="16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2" cstate="print"/>
          <a:stretch>
            <a:fillRect/>
          </a:stretch>
        </p:blipFill>
        <p:spPr>
          <a:xfrm>
            <a:off x="5450848" y="1424873"/>
            <a:ext cx="3231397" cy="2438133"/>
          </a:xfrm>
          <a:prstGeom prst="rect">
            <a:avLst/>
          </a:prstGeom>
        </p:spPr>
      </p:pic>
      <p:sp>
        <p:nvSpPr>
          <p:cNvPr id="5"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平台：大数据实验</a:t>
            </a:r>
          </a:p>
        </p:txBody>
      </p:sp>
      <p:graphicFrame>
        <p:nvGraphicFramePr>
          <p:cNvPr id="6" name="表格 5"/>
          <p:cNvGraphicFramePr>
            <a:graphicFrameLocks noGrp="1"/>
          </p:cNvGraphicFramePr>
          <p:nvPr/>
        </p:nvGraphicFramePr>
        <p:xfrm>
          <a:off x="433138" y="1598530"/>
          <a:ext cx="4876800" cy="2931160"/>
        </p:xfrm>
        <a:graphic>
          <a:graphicData uri="http://schemas.openxmlformats.org/drawingml/2006/table">
            <a:tbl>
              <a:tblPr firstRow="1" bandRow="1">
                <a:tableStyleId>{7DF18680-E054-41AD-8BC1-D1AEF772440D}</a:tableStyleId>
              </a:tblPr>
              <a:tblGrid>
                <a:gridCol w="1152381"/>
                <a:gridCol w="1484852"/>
                <a:gridCol w="2239567"/>
              </a:tblGrid>
              <a:tr h="370840">
                <a:tc>
                  <a:txBody>
                    <a:bodyPr/>
                    <a:lstStyle/>
                    <a:p>
                      <a:endParaRPr lang="zh-CN" altLang="en-US" dirty="0">
                        <a:latin typeface="微软雅黑" pitchFamily="34" charset="-122"/>
                        <a:ea typeface="微软雅黑" pitchFamily="34" charset="-122"/>
                      </a:endParaRPr>
                    </a:p>
                  </a:txBody>
                  <a:tcPr anchor="ctr"/>
                </a:tc>
                <a:tc>
                  <a:txBody>
                    <a:bodyPr/>
                    <a:lstStyle/>
                    <a:p>
                      <a:r>
                        <a:rPr lang="en-US" altLang="zh-CN" dirty="0" smtClean="0"/>
                        <a:t>CG</a:t>
                      </a:r>
                      <a:r>
                        <a:rPr lang="zh-CN" altLang="en-US" dirty="0" smtClean="0"/>
                        <a:t>大数据</a:t>
                      </a:r>
                      <a:endParaRPr lang="zh-CN" altLang="en-US" dirty="0">
                        <a:latin typeface="微软雅黑" pitchFamily="34" charset="-122"/>
                        <a:ea typeface="微软雅黑" pitchFamily="34" charset="-122"/>
                      </a:endParaRPr>
                    </a:p>
                  </a:txBody>
                  <a:tcPr anchor="ctr"/>
                </a:tc>
                <a:tc>
                  <a:txBody>
                    <a:bodyPr/>
                    <a:lstStyle/>
                    <a:p>
                      <a:r>
                        <a:rPr lang="zh-CN" altLang="en-US" dirty="0" smtClean="0"/>
                        <a:t>其它</a:t>
                      </a:r>
                      <a:endParaRPr lang="zh-CN" altLang="en-US" dirty="0">
                        <a:latin typeface="微软雅黑" pitchFamily="34" charset="-122"/>
                        <a:ea typeface="微软雅黑" pitchFamily="34" charset="-122"/>
                      </a:endParaRPr>
                    </a:p>
                  </a:txBody>
                  <a:tcPr anchor="ctr"/>
                </a:tc>
              </a:tr>
              <a:tr h="370840">
                <a:tc>
                  <a:txBody>
                    <a:bodyPr/>
                    <a:lstStyle/>
                    <a:p>
                      <a:r>
                        <a:rPr lang="zh-CN" altLang="en-US" dirty="0" smtClean="0">
                          <a:latin typeface="微软雅黑" pitchFamily="34" charset="-122"/>
                          <a:ea typeface="微软雅黑" pitchFamily="34" charset="-122"/>
                        </a:rPr>
                        <a:t>软件平台与硬件松耦合</a:t>
                      </a:r>
                      <a:endParaRPr lang="zh-CN" altLang="en-US"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sz="1000" dirty="0" smtClean="0">
                          <a:latin typeface="微软雅黑" pitchFamily="34" charset="-122"/>
                          <a:ea typeface="微软雅黑" pitchFamily="34" charset="-122"/>
                        </a:rPr>
                        <a:t>独立建设、独立维护升级换代</a:t>
                      </a:r>
                      <a:endParaRPr lang="zh-CN" altLang="en-US" sz="1000"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sz="1000" dirty="0" smtClean="0">
                          <a:latin typeface="微软雅黑" pitchFamily="34" charset="-122"/>
                          <a:ea typeface="微软雅黑" pitchFamily="34" charset="-122"/>
                        </a:rPr>
                        <a:t>一体机模式，与服务器和虚拟化软件紧耦合</a:t>
                      </a:r>
                      <a:endParaRPr lang="zh-CN" altLang="en-US" sz="1000" dirty="0">
                        <a:latin typeface="微软雅黑" pitchFamily="34" charset="-122"/>
                        <a:ea typeface="微软雅黑" pitchFamily="34" charset="-122"/>
                      </a:endParaRPr>
                    </a:p>
                  </a:txBody>
                  <a:tcPr anchor="ctr"/>
                </a:tc>
              </a:tr>
              <a:tr h="370840">
                <a:tc>
                  <a:txBody>
                    <a:bodyPr/>
                    <a:lstStyle/>
                    <a:p>
                      <a:r>
                        <a:rPr lang="zh-CN" altLang="en-US" dirty="0" smtClean="0">
                          <a:latin typeface="微软雅黑" pitchFamily="34" charset="-122"/>
                          <a:ea typeface="微软雅黑" pitchFamily="34" charset="-122"/>
                        </a:rPr>
                        <a:t>对专业支撑的全面性</a:t>
                      </a:r>
                      <a:endParaRPr lang="zh-CN" altLang="en-US" dirty="0">
                        <a:latin typeface="微软雅黑" pitchFamily="34" charset="-122"/>
                        <a:ea typeface="微软雅黑" pitchFamily="34" charset="-122"/>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1350" kern="1200" dirty="0" smtClean="0">
                          <a:solidFill>
                            <a:schemeClr val="dk1"/>
                          </a:solidFill>
                          <a:latin typeface="微软雅黑" pitchFamily="34" charset="-122"/>
                          <a:ea typeface="微软雅黑" pitchFamily="34" charset="-122"/>
                          <a:cs typeface="+mn-cs"/>
                        </a:rPr>
                        <a:t>✔</a:t>
                      </a:r>
                      <a:endParaRPr lang="en-US" altLang="zh-CN" sz="1350" kern="1200" dirty="0" smtClean="0">
                        <a:solidFill>
                          <a:schemeClr val="dk1"/>
                        </a:solidFill>
                        <a:latin typeface="微软雅黑" pitchFamily="34" charset="-122"/>
                        <a:ea typeface="微软雅黑" pitchFamily="34" charset="-122"/>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1000" kern="1200" dirty="0" smtClean="0">
                          <a:solidFill>
                            <a:schemeClr val="dk1"/>
                          </a:solidFill>
                          <a:latin typeface="微软雅黑" pitchFamily="34" charset="-122"/>
                          <a:ea typeface="微软雅黑" pitchFamily="34" charset="-122"/>
                          <a:cs typeface="+mn-cs"/>
                        </a:rPr>
                        <a:t>支撑所有大数据专业课程的教学与实验</a:t>
                      </a: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1350" kern="1200" dirty="0" smtClean="0">
                          <a:solidFill>
                            <a:schemeClr val="dk1"/>
                          </a:solidFill>
                          <a:latin typeface="微软雅黑" pitchFamily="34" charset="-122"/>
                          <a:ea typeface="微软雅黑" pitchFamily="34" charset="-122"/>
                          <a:cs typeface="+mn-cs"/>
                        </a:rPr>
                        <a:t>✘</a:t>
                      </a:r>
                      <a:endParaRPr lang="en-US" altLang="zh-CN" sz="1350" kern="1200" dirty="0" smtClean="0">
                        <a:solidFill>
                          <a:schemeClr val="dk1"/>
                        </a:solidFill>
                        <a:latin typeface="微软雅黑" pitchFamily="34" charset="-122"/>
                        <a:ea typeface="微软雅黑" pitchFamily="34" charset="-122"/>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1000" kern="1200" dirty="0" smtClean="0">
                          <a:solidFill>
                            <a:schemeClr val="dk1"/>
                          </a:solidFill>
                          <a:latin typeface="微软雅黑" pitchFamily="34" charset="-122"/>
                          <a:ea typeface="微软雅黑" pitchFamily="34" charset="-122"/>
                          <a:cs typeface="+mn-cs"/>
                        </a:rPr>
                        <a:t>昂贵的软硬件，只能做有限的大数据实验，无法支持相关课程的实验，</a:t>
                      </a:r>
                      <a:r>
                        <a:rPr lang="zh-CN" altLang="en-US" sz="1000" b="1" kern="1200" dirty="0" smtClean="0">
                          <a:solidFill>
                            <a:schemeClr val="accent2">
                              <a:lumMod val="75000"/>
                            </a:schemeClr>
                          </a:solidFill>
                          <a:latin typeface="微软雅黑" pitchFamily="34" charset="-122"/>
                          <a:ea typeface="微软雅黑" pitchFamily="34" charset="-122"/>
                          <a:cs typeface="+mn-cs"/>
                        </a:rPr>
                        <a:t>例如数据库、编程语言、操作系统等。</a:t>
                      </a:r>
                    </a:p>
                  </a:txBody>
                  <a:tcPr anchor="ctr"/>
                </a:tc>
              </a:tr>
              <a:tr h="370840">
                <a:tc>
                  <a:txBody>
                    <a:bodyPr/>
                    <a:lstStyle/>
                    <a:p>
                      <a:r>
                        <a:rPr lang="zh-CN" altLang="en-US" dirty="0" smtClean="0">
                          <a:latin typeface="微软雅黑" pitchFamily="34" charset="-122"/>
                          <a:ea typeface="微软雅黑" pitchFamily="34" charset="-122"/>
                        </a:rPr>
                        <a:t>资源的可扩展性</a:t>
                      </a:r>
                      <a:endParaRPr lang="zh-CN" altLang="en-US"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sz="1000" kern="1200" dirty="0" smtClean="0">
                          <a:solidFill>
                            <a:schemeClr val="dk1"/>
                          </a:solidFill>
                          <a:latin typeface="微软雅黑" pitchFamily="34" charset="-122"/>
                          <a:ea typeface="微软雅黑" pitchFamily="34" charset="-122"/>
                          <a:cs typeface="+mn-cs"/>
                        </a:rPr>
                        <a:t>轻松自建教学与实验资源</a:t>
                      </a: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sz="1000" kern="1200" dirty="0" smtClean="0">
                          <a:solidFill>
                            <a:schemeClr val="dk1"/>
                          </a:solidFill>
                          <a:latin typeface="微软雅黑" pitchFamily="34" charset="-122"/>
                          <a:ea typeface="微软雅黑" pitchFamily="34" charset="-122"/>
                          <a:cs typeface="+mn-cs"/>
                        </a:rPr>
                        <a:t>教学与实验资源固化</a:t>
                      </a:r>
                    </a:p>
                  </a:txBody>
                  <a:tcPr anchor="ctr"/>
                </a:tc>
              </a:tr>
              <a:tr h="370840">
                <a:tc>
                  <a:txBody>
                    <a:bodyPr/>
                    <a:lstStyle/>
                    <a:p>
                      <a:r>
                        <a:rPr lang="zh-CN" altLang="en-US" dirty="0" smtClean="0">
                          <a:latin typeface="微软雅黑" pitchFamily="34" charset="-122"/>
                          <a:ea typeface="微软雅黑" pitchFamily="34" charset="-122"/>
                        </a:rPr>
                        <a:t>使用体验</a:t>
                      </a:r>
                      <a:endParaRPr lang="zh-CN" altLang="en-US"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en-US" altLang="zh-CN" sz="1000" kern="1200" dirty="0" smtClean="0">
                          <a:solidFill>
                            <a:schemeClr val="dk1"/>
                          </a:solidFill>
                          <a:latin typeface="微软雅黑" pitchFamily="34" charset="-122"/>
                          <a:ea typeface="微软雅黑" pitchFamily="34" charset="-122"/>
                          <a:cs typeface="+mn-cs"/>
                        </a:rPr>
                        <a:t>B/S</a:t>
                      </a:r>
                      <a:r>
                        <a:rPr lang="zh-CN" altLang="en-US" sz="1000" kern="1200" dirty="0" smtClean="0">
                          <a:solidFill>
                            <a:schemeClr val="dk1"/>
                          </a:solidFill>
                          <a:latin typeface="微软雅黑" pitchFamily="34" charset="-122"/>
                          <a:ea typeface="微软雅黑" pitchFamily="34" charset="-122"/>
                          <a:cs typeface="+mn-cs"/>
                        </a:rPr>
                        <a:t>架构图形桌面，客户端分辨率自适应</a:t>
                      </a:r>
                      <a:endParaRPr lang="zh-CN" altLang="en-US" sz="1000" dirty="0">
                        <a:latin typeface="微软雅黑" pitchFamily="34" charset="-122"/>
                        <a:ea typeface="微软雅黑" pitchFamily="34" charset="-122"/>
                      </a:endParaRPr>
                    </a:p>
                  </a:txBody>
                  <a:tcPr anchor="ctr"/>
                </a:tc>
                <a:tc>
                  <a:txBody>
                    <a:bodyPr/>
                    <a:lstStyle/>
                    <a:p>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en-US" altLang="zh-CN" sz="1000" kern="1200" dirty="0" smtClean="0">
                          <a:solidFill>
                            <a:schemeClr val="dk1"/>
                          </a:solidFill>
                          <a:latin typeface="微软雅黑" pitchFamily="34" charset="-122"/>
                          <a:ea typeface="微软雅黑" pitchFamily="34" charset="-122"/>
                          <a:cs typeface="+mn-cs"/>
                        </a:rPr>
                        <a:t>C/S</a:t>
                      </a:r>
                      <a:r>
                        <a:rPr lang="zh-CN" altLang="en-US" sz="1000" kern="1200" dirty="0" smtClean="0">
                          <a:solidFill>
                            <a:schemeClr val="dk1"/>
                          </a:solidFill>
                          <a:latin typeface="微软雅黑" pitchFamily="34" charset="-122"/>
                          <a:ea typeface="微软雅黑" pitchFamily="34" charset="-122"/>
                          <a:cs typeface="+mn-cs"/>
                        </a:rPr>
                        <a:t>架构或者命令行界面</a:t>
                      </a:r>
                      <a:endParaRPr lang="zh-CN" altLang="en-US" sz="1000" dirty="0">
                        <a:latin typeface="微软雅黑" pitchFamily="34" charset="-122"/>
                        <a:ea typeface="微软雅黑" pitchFamily="34" charset="-122"/>
                      </a:endParaRPr>
                    </a:p>
                  </a:txBody>
                  <a:tcPr/>
                </a:tc>
              </a:tr>
            </a:tbl>
          </a:graphicData>
        </a:graphic>
      </p:graphicFrame>
      <p:sp>
        <p:nvSpPr>
          <p:cNvPr id="7" name="内容占位符 2"/>
          <p:cNvSpPr>
            <a:spLocks noGrp="1"/>
          </p:cNvSpPr>
          <p:nvPr>
            <p:ph idx="1"/>
          </p:nvPr>
        </p:nvSpPr>
        <p:spPr>
          <a:xfrm>
            <a:off x="417095" y="973556"/>
            <a:ext cx="8726905" cy="1015665"/>
          </a:xfrm>
        </p:spPr>
        <p:txBody>
          <a:bodyPr/>
          <a:lstStyle/>
          <a:p>
            <a:r>
              <a:rPr lang="en-US" altLang="zh-CN" b="1" dirty="0" smtClean="0">
                <a:latin typeface="微软雅黑" pitchFamily="34" charset="-122"/>
                <a:ea typeface="微软雅黑" pitchFamily="34" charset="-122"/>
              </a:rPr>
              <a:t>CG</a:t>
            </a:r>
            <a:r>
              <a:rPr lang="zh-CN" altLang="en-US" b="1" dirty="0" smtClean="0">
                <a:latin typeface="微软雅黑" pitchFamily="34" charset="-122"/>
                <a:ea typeface="微软雅黑" pitchFamily="34" charset="-122"/>
              </a:rPr>
              <a:t>大数据解决方案特点</a:t>
            </a:r>
            <a:endParaRPr lang="en-US" altLang="zh-CN" dirty="0" smtClean="0">
              <a:latin typeface="微软雅黑" pitchFamily="34" charset="-122"/>
              <a:ea typeface="微软雅黑" pitchFamily="34" charset="-122"/>
            </a:endParaRPr>
          </a:p>
        </p:txBody>
      </p:sp>
      <p:sp>
        <p:nvSpPr>
          <p:cNvPr id="8" name="矩形 7"/>
          <p:cNvSpPr/>
          <p:nvPr/>
        </p:nvSpPr>
        <p:spPr>
          <a:xfrm>
            <a:off x="5478377" y="3930466"/>
            <a:ext cx="3449053" cy="646331"/>
          </a:xfrm>
          <a:prstGeom prst="rect">
            <a:avLst/>
          </a:prstGeom>
        </p:spPr>
        <p:txBody>
          <a:bodyPr wrap="square">
            <a:spAutoFit/>
          </a:bodyPr>
          <a:lstStyle/>
          <a:p>
            <a:r>
              <a:rPr lang="zh-CN" altLang="zh-CN" sz="1200" dirty="0" smtClean="0">
                <a:latin typeface="微软雅黑" pitchFamily="34" charset="-122"/>
                <a:ea typeface="微软雅黑" pitchFamily="34" charset="-122"/>
              </a:rPr>
              <a:t>基于云计算技术，实验所需数据、软件共建和硬件实验设备均抽象为实验资源，提高了软硬件资源利用率，并利于系统维护和升级换代</a:t>
            </a:r>
            <a:r>
              <a:rPr lang="zh-CN" altLang="en-US" sz="1200" dirty="0" smtClean="0">
                <a:latin typeface="微软雅黑" pitchFamily="34" charset="-122"/>
                <a:ea typeface="微软雅黑" pitchFamily="34" charset="-122"/>
              </a:rPr>
              <a:t>。</a:t>
            </a:r>
            <a:endParaRPr lang="zh-CN" altLang="en-US" sz="12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a:spLocks/>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184107" cy="124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7500" dirty="0" smtClean="0">
                <a:solidFill>
                  <a:srgbClr val="F8F8F8"/>
                </a:solidFill>
              </a:rPr>
              <a:t>11</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703702" y="3239805"/>
            <a:ext cx="642964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400" b="1" dirty="0" smtClean="0">
                <a:latin typeface="微软雅黑" panose="020B0503020204020204" pitchFamily="34" charset="-122"/>
                <a:ea typeface="微软雅黑" panose="020B0503020204020204" pitchFamily="34" charset="-122"/>
              </a:rPr>
              <a:t>FPGA</a:t>
            </a:r>
            <a:r>
              <a:rPr lang="zh-CN" altLang="en-US" sz="2400" b="1" dirty="0" smtClean="0">
                <a:latin typeface="微软雅黑" panose="020B0503020204020204" pitchFamily="34" charset="-122"/>
                <a:ea typeface="微软雅黑" panose="020B0503020204020204" pitchFamily="34" charset="-122"/>
              </a:rPr>
              <a:t>在线实验</a:t>
            </a:r>
            <a:r>
              <a:rPr lang="zh-CN" altLang="en-US" sz="2400" dirty="0" smtClean="0">
                <a:latin typeface="微软雅黑" panose="020B0503020204020204" pitchFamily="34" charset="-122"/>
                <a:ea typeface="微软雅黑" panose="020B0503020204020204" pitchFamily="34" charset="-122"/>
              </a:rPr>
              <a:t>：延伸硬件实验的时间和空间</a:t>
            </a:r>
          </a:p>
        </p:txBody>
      </p:sp>
      <p:sp>
        <p:nvSpPr>
          <p:cNvPr id="11" name="TextBox 49"/>
          <p:cNvSpPr txBox="1">
            <a:spLocks noChangeArrowheads="1"/>
          </p:cNvSpPr>
          <p:nvPr/>
        </p:nvSpPr>
        <p:spPr bwMode="auto">
          <a:xfrm>
            <a:off x="2692350" y="3661173"/>
            <a:ext cx="4269922" cy="1027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计算机组成原理</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数字逻辑</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计算机系统结构</a:t>
            </a:r>
            <a:r>
              <a:rPr lang="en-US" altLang="zh-CN" dirty="0" smtClean="0">
                <a:solidFill>
                  <a:srgbClr val="4D4D4D"/>
                </a:solidFill>
                <a:latin typeface="微软雅黑" pitchFamily="34" charset="-122"/>
                <a:ea typeface="微软雅黑" pitchFamily="34" charset="-122"/>
              </a:rPr>
              <a:t>	◎</a:t>
            </a:r>
            <a:r>
              <a:rPr lang="en-US" altLang="zh-CN" dirty="0" smtClean="0">
                <a:latin typeface="微软雅黑" pitchFamily="34" charset="-122"/>
                <a:ea typeface="微软雅黑" pitchFamily="34" charset="-122"/>
              </a:rPr>
              <a:t> </a:t>
            </a:r>
            <a:r>
              <a:rPr lang="en-US" altLang="zh-CN" dirty="0" smtClean="0">
                <a:solidFill>
                  <a:srgbClr val="4D4D4D"/>
                </a:solidFill>
                <a:latin typeface="微软雅黑" panose="020B0503020204020204" pitchFamily="34" charset="-122"/>
                <a:ea typeface="微软雅黑" panose="020B0503020204020204" pitchFamily="34" charset="-122"/>
              </a:rPr>
              <a:t>FPGA</a:t>
            </a:r>
            <a:r>
              <a:rPr lang="zh-CN" altLang="en-US" dirty="0" smtClean="0">
                <a:solidFill>
                  <a:srgbClr val="4D4D4D"/>
                </a:solidFill>
                <a:latin typeface="微软雅黑" panose="020B0503020204020204" pitchFamily="34" charset="-122"/>
                <a:ea typeface="微软雅黑" panose="020B0503020204020204" pitchFamily="34" charset="-122"/>
              </a:rPr>
              <a:t>实训</a:t>
            </a: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extLst>
      <p:ext uri="{BB962C8B-B14F-4D97-AF65-F5344CB8AC3E}">
        <p14:creationId xmlns="" xmlns:p14="http://schemas.microsoft.com/office/powerpoint/2010/main" val="2620635321"/>
      </p:ext>
    </p:extLst>
  </p:cSld>
  <p:clrMapOvr>
    <a:masterClrMapping/>
  </p:clrMapOvr>
  <p:transition>
    <p:blinds dir="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1085851"/>
            <a:ext cx="9020175" cy="3394472"/>
          </a:xfrm>
        </p:spPr>
        <p:txBody>
          <a:bodyPr/>
          <a:lstStyle/>
          <a:p>
            <a:r>
              <a:rPr lang="en-US" altLang="zh-CN" b="1" dirty="0" smtClean="0">
                <a:latin typeface="微软雅黑" pitchFamily="34" charset="-122"/>
                <a:ea typeface="微软雅黑" pitchFamily="34" charset="-122"/>
              </a:rPr>
              <a:t>FPGA</a:t>
            </a:r>
            <a:r>
              <a:rPr lang="zh-CN" altLang="en-US" b="1" dirty="0" smtClean="0">
                <a:latin typeface="微软雅黑" pitchFamily="34" charset="-122"/>
                <a:ea typeface="微软雅黑" pitchFamily="34" charset="-122"/>
              </a:rPr>
              <a:t>在线实验</a:t>
            </a:r>
            <a:r>
              <a:rPr lang="zh-CN" altLang="en-US" dirty="0" smtClean="0">
                <a:latin typeface="微软雅黑" pitchFamily="34" charset="-122"/>
                <a:ea typeface="微软雅黑" pitchFamily="34" charset="-122"/>
              </a:rPr>
              <a:t>：虚实结合，能实不虚</a:t>
            </a:r>
            <a:endParaRPr lang="en-US" altLang="zh-CN" dirty="0" smtClean="0">
              <a:latin typeface="微软雅黑" pitchFamily="34" charset="-122"/>
              <a:ea typeface="微软雅黑" pitchFamily="34" charset="-122"/>
            </a:endParaRPr>
          </a:p>
        </p:txBody>
      </p:sp>
      <p:sp>
        <p:nvSpPr>
          <p:cNvPr id="8"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a:t>
            </a:r>
            <a:r>
              <a:rPr lang="en-US" altLang="zh-CN" sz="2700" b="1" dirty="0" smtClean="0">
                <a:latin typeface="微软雅黑" pitchFamily="34" charset="-122"/>
                <a:ea typeface="微软雅黑" pitchFamily="34" charset="-122"/>
                <a:cs typeface="Calibri" pitchFamily="34" charset="0"/>
                <a:sym typeface="Calibri" pitchFamily="34" charset="0"/>
              </a:rPr>
              <a:t>FPGA</a:t>
            </a:r>
            <a:r>
              <a:rPr lang="zh-CN" altLang="en-US" sz="2700" b="1" dirty="0" smtClean="0">
                <a:latin typeface="微软雅黑" pitchFamily="34" charset="-122"/>
                <a:ea typeface="微软雅黑" pitchFamily="34" charset="-122"/>
                <a:cs typeface="Calibri" pitchFamily="34" charset="0"/>
                <a:sym typeface="Calibri" pitchFamily="34" charset="0"/>
              </a:rPr>
              <a:t>在线实验</a:t>
            </a:r>
          </a:p>
        </p:txBody>
      </p:sp>
      <p:grpSp>
        <p:nvGrpSpPr>
          <p:cNvPr id="7" name="组合 7"/>
          <p:cNvGrpSpPr/>
          <p:nvPr/>
        </p:nvGrpSpPr>
        <p:grpSpPr>
          <a:xfrm>
            <a:off x="3896407" y="1811653"/>
            <a:ext cx="5288783" cy="2413438"/>
            <a:chOff x="381548" y="63062"/>
            <a:chExt cx="5288783" cy="2413438"/>
          </a:xfrm>
        </p:grpSpPr>
        <p:pic>
          <p:nvPicPr>
            <p:cNvPr id="9" name="Picture 4" descr="http://g-ecx.images-amazon.com/images/G/01/electronics/apple/apple-12q2-macbook-pro-ret-surf-lg.jpg"/>
            <p:cNvPicPr>
              <a:picLocks noChangeAspect="1" noChangeArrowheads="1"/>
            </p:cNvPicPr>
            <p:nvPr/>
          </p:nvPicPr>
          <p:blipFill>
            <a:blip r:embed="rId3" cstate="print"/>
            <a:srcRect/>
            <a:stretch>
              <a:fillRect/>
            </a:stretch>
          </p:blipFill>
          <p:spPr bwMode="auto">
            <a:xfrm>
              <a:off x="381548" y="63062"/>
              <a:ext cx="5288783" cy="2413438"/>
            </a:xfrm>
            <a:prstGeom prst="rect">
              <a:avLst/>
            </a:prstGeom>
            <a:noFill/>
          </p:spPr>
        </p:pic>
        <p:pic>
          <p:nvPicPr>
            <p:cNvPr id="10" name="Picture 6"/>
            <p:cNvPicPr>
              <a:picLocks noChangeAspect="1" noChangeArrowheads="1"/>
            </p:cNvPicPr>
            <p:nvPr/>
          </p:nvPicPr>
          <p:blipFill>
            <a:blip r:embed="rId4" cstate="print"/>
            <a:srcRect/>
            <a:stretch>
              <a:fillRect/>
            </a:stretch>
          </p:blipFill>
          <p:spPr bwMode="auto">
            <a:xfrm>
              <a:off x="1093073" y="246993"/>
              <a:ext cx="3885629" cy="1896999"/>
            </a:xfrm>
            <a:prstGeom prst="rect">
              <a:avLst/>
            </a:prstGeom>
            <a:noFill/>
            <a:ln w="9525">
              <a:noFill/>
              <a:miter lim="800000"/>
              <a:headEnd/>
              <a:tailEnd/>
            </a:ln>
          </p:spPr>
        </p:pic>
      </p:grpSp>
      <p:sp>
        <p:nvSpPr>
          <p:cNvPr id="185345" name="Rectangle 1"/>
          <p:cNvSpPr>
            <a:spLocks noChangeArrowheads="1"/>
          </p:cNvSpPr>
          <p:nvPr/>
        </p:nvSpPr>
        <p:spPr bwMode="auto">
          <a:xfrm>
            <a:off x="230660" y="1533308"/>
            <a:ext cx="3641124" cy="3889472"/>
          </a:xfrm>
          <a:prstGeom prst="rect">
            <a:avLst/>
          </a:prstGeom>
          <a:noFill/>
          <a:ln w="9525">
            <a:noFill/>
            <a:miter lim="800000"/>
            <a:headEnd/>
            <a:tailEnd/>
          </a:ln>
          <a:effectLst/>
        </p:spPr>
        <p:txBody>
          <a:bodyPr vert="horz" wrap="square" lIns="0" tIns="57132" rIns="91440" bIns="114264"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CN" sz="1300" b="1" i="0" u="none" strike="noStrike" cap="none" normalizeH="0" baseline="0" dirty="0" smtClean="0">
                <a:ln>
                  <a:noFill/>
                </a:ln>
                <a:effectLst/>
                <a:latin typeface="微软雅黑" pitchFamily="34" charset="-122"/>
                <a:ea typeface="微软雅黑" pitchFamily="34" charset="-122"/>
                <a:cs typeface="宋体" pitchFamily="2" charset="-122"/>
              </a:rPr>
              <a:t>统一的贯穿式硬件教学资源</a:t>
            </a:r>
          </a:p>
          <a:p>
            <a:pPr marL="0" marR="0" lvl="0" indent="0" algn="l" defTabSz="914400" rtl="0" eaLnBrk="0" fontAlgn="base" latinLnBrk="0" hangingPunct="0">
              <a:lnSpc>
                <a:spcPct val="150000"/>
              </a:lnSpc>
              <a:spcBef>
                <a:spcPct val="0"/>
              </a:spcBef>
              <a:spcAft>
                <a:spcPct val="0"/>
              </a:spcAft>
              <a:buClrTx/>
              <a:buSzTx/>
              <a:buFontTx/>
              <a:buNone/>
              <a:tabLst/>
            </a:pPr>
            <a:r>
              <a:rPr kumimoji="0" lang="zh-CN" sz="1000" b="1" i="0" u="none" strike="noStrike" cap="none" normalizeH="0" baseline="0" dirty="0" smtClean="0">
                <a:ln>
                  <a:noFill/>
                </a:ln>
                <a:effectLst/>
                <a:latin typeface="微软雅黑" pitchFamily="34" charset="-122"/>
                <a:ea typeface="微软雅黑" pitchFamily="34" charset="-122"/>
                <a:cs typeface="宋体" pitchFamily="2" charset="-122"/>
              </a:rPr>
              <a:t>数字逻辑</a:t>
            </a:r>
          </a:p>
          <a:p>
            <a:pPr marL="457200" marR="0" lvl="1" indent="-457200" algn="l" defTabSz="914400" rtl="0" eaLnBrk="0" fontAlgn="base" latinLnBrk="0" hangingPunct="0">
              <a:lnSpc>
                <a:spcPct val="150000"/>
              </a:lnSpc>
              <a:spcBef>
                <a:spcPct val="0"/>
              </a:spcBef>
              <a:spcAft>
                <a:spcPct val="0"/>
              </a:spcAft>
              <a:buClrTx/>
              <a:buSzTx/>
              <a:buFontTx/>
              <a:buNone/>
              <a:tabLst/>
            </a:pPr>
            <a:r>
              <a:rPr kumimoji="0" lang="en-US" altLang="zh-CN" sz="1000" b="0" i="0" u="none" strike="noStrike" cap="none" normalizeH="0" baseline="0" dirty="0" smtClean="0">
                <a:ln>
                  <a:noFill/>
                </a:ln>
                <a:effectLst/>
                <a:latin typeface="微软雅黑" pitchFamily="34" charset="-122"/>
                <a:ea typeface="微软雅黑" pitchFamily="34" charset="-122"/>
                <a:cs typeface="宋体" pitchFamily="2" charset="-122"/>
              </a:rPr>
              <a:t>	</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从基础的门电路，组成组合逻辑电路、时序逻辑设计到综合性的数字系统设计，完整的实验资料</a:t>
            </a:r>
            <a:r>
              <a:rPr kumimoji="0" lang="zh-CN" altLang="en-US" sz="1000" b="0" i="0" u="none" strike="noStrike" cap="none" normalizeH="0" baseline="0" dirty="0" smtClean="0">
                <a:ln>
                  <a:noFill/>
                </a:ln>
                <a:effectLst/>
                <a:latin typeface="微软雅黑" pitchFamily="34" charset="-122"/>
                <a:ea typeface="微软雅黑" pitchFamily="34" charset="-122"/>
                <a:cs typeface="宋体" pitchFamily="2" charset="-122"/>
              </a:rPr>
              <a:t>。</a:t>
            </a:r>
            <a:endParaRPr kumimoji="0" lang="zh-CN" sz="1000" b="0" i="0" u="none" strike="noStrike" cap="none" normalizeH="0" baseline="0" dirty="0" smtClean="0">
              <a:ln>
                <a:noFill/>
              </a:ln>
              <a:effectLst/>
              <a:latin typeface="微软雅黑" pitchFamily="34" charset="-122"/>
              <a:ea typeface="微软雅黑" pitchFamily="34" charset="-122"/>
              <a:cs typeface="宋体" pitchFamily="2" charset="-122"/>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zh-CN" sz="1000" b="1" i="0" u="none" strike="noStrike" cap="none" normalizeH="0" baseline="0" dirty="0" smtClean="0">
                <a:ln>
                  <a:noFill/>
                </a:ln>
                <a:effectLst/>
                <a:latin typeface="微软雅黑" pitchFamily="34" charset="-122"/>
                <a:ea typeface="微软雅黑" pitchFamily="34" charset="-122"/>
                <a:cs typeface="宋体" pitchFamily="2" charset="-122"/>
              </a:rPr>
              <a:t>计算机组成原理</a:t>
            </a:r>
          </a:p>
          <a:p>
            <a:pPr marL="457200" marR="0" lvl="1" indent="-457200" algn="l" defTabSz="914400" rtl="0" eaLnBrk="0" fontAlgn="base" latinLnBrk="0" hangingPunct="0">
              <a:lnSpc>
                <a:spcPct val="150000"/>
              </a:lnSpc>
              <a:spcBef>
                <a:spcPct val="0"/>
              </a:spcBef>
              <a:spcAft>
                <a:spcPct val="0"/>
              </a:spcAft>
              <a:buClrTx/>
              <a:buSzTx/>
              <a:buFontTx/>
              <a:buNone/>
              <a:tabLst/>
            </a:pPr>
            <a:r>
              <a:rPr kumimoji="0" lang="en-US" altLang="zh-CN" sz="1000" b="0" i="0" u="none" strike="noStrike" cap="none" normalizeH="0" baseline="0" dirty="0" smtClean="0">
                <a:ln>
                  <a:noFill/>
                </a:ln>
                <a:effectLst/>
                <a:latin typeface="微软雅黑" pitchFamily="34" charset="-122"/>
                <a:ea typeface="微软雅黑" pitchFamily="34" charset="-122"/>
                <a:cs typeface="宋体" pitchFamily="2" charset="-122"/>
              </a:rPr>
              <a:t>	</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由基础部件设计，如</a:t>
            </a:r>
            <a:r>
              <a:rPr kumimoji="0" lang="zh-CN" altLang="zh-CN" sz="1000" b="0" i="0" u="none" strike="noStrike" cap="none" normalizeH="0" baseline="0" dirty="0" smtClean="0">
                <a:ln>
                  <a:noFill/>
                </a:ln>
                <a:effectLst/>
                <a:latin typeface="微软雅黑" pitchFamily="34" charset="-122"/>
                <a:ea typeface="微软雅黑" pitchFamily="34" charset="-122"/>
                <a:cs typeface="宋体" pitchFamily="2" charset="-122"/>
              </a:rPr>
              <a:t>ALU</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、存储器、微程序控制、总线传输等。最后由部件组成一个简单</a:t>
            </a:r>
            <a:r>
              <a:rPr kumimoji="0" lang="zh-CN" altLang="zh-CN" sz="1000" b="0" i="0" u="none" strike="noStrike" cap="none" normalizeH="0" baseline="0" dirty="0" smtClean="0">
                <a:ln>
                  <a:noFill/>
                </a:ln>
                <a:effectLst/>
                <a:latin typeface="微软雅黑" pitchFamily="34" charset="-122"/>
                <a:ea typeface="微软雅黑" pitchFamily="34" charset="-122"/>
                <a:cs typeface="宋体" pitchFamily="2" charset="-122"/>
              </a:rPr>
              <a:t>CPU</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，包含基础的功能指令集。</a:t>
            </a:r>
          </a:p>
          <a:p>
            <a:pPr marL="0" marR="0" lvl="0" indent="0" algn="l" defTabSz="914400" rtl="0" eaLnBrk="0" fontAlgn="base" latinLnBrk="0" hangingPunct="0">
              <a:lnSpc>
                <a:spcPct val="150000"/>
              </a:lnSpc>
              <a:spcBef>
                <a:spcPct val="0"/>
              </a:spcBef>
              <a:spcAft>
                <a:spcPct val="0"/>
              </a:spcAft>
              <a:buClrTx/>
              <a:buSzTx/>
              <a:buFontTx/>
              <a:buNone/>
              <a:tabLst/>
            </a:pPr>
            <a:r>
              <a:rPr kumimoji="0" lang="zh-CN" sz="1000" b="1" i="0" u="none" strike="noStrike" cap="none" normalizeH="0" baseline="0" dirty="0" smtClean="0">
                <a:ln>
                  <a:noFill/>
                </a:ln>
                <a:effectLst/>
                <a:latin typeface="微软雅黑" pitchFamily="34" charset="-122"/>
                <a:ea typeface="微软雅黑" pitchFamily="34" charset="-122"/>
                <a:cs typeface="宋体" pitchFamily="2" charset="-122"/>
              </a:rPr>
              <a:t>计算机系统结构</a:t>
            </a:r>
          </a:p>
          <a:p>
            <a:pPr marL="457200" marR="0" lvl="1" indent="-457200" algn="l" defTabSz="914400" rtl="0" eaLnBrk="0" fontAlgn="base" latinLnBrk="0" hangingPunct="0">
              <a:lnSpc>
                <a:spcPct val="150000"/>
              </a:lnSpc>
              <a:spcBef>
                <a:spcPct val="0"/>
              </a:spcBef>
              <a:spcAft>
                <a:spcPct val="0"/>
              </a:spcAft>
              <a:buClrTx/>
              <a:buSzTx/>
              <a:buFontTx/>
              <a:buNone/>
              <a:tabLst/>
            </a:pPr>
            <a:r>
              <a:rPr kumimoji="0" lang="en-US" altLang="zh-CN" sz="1000" b="0" i="0" u="none" strike="noStrike" cap="none" normalizeH="0" baseline="0" dirty="0" smtClean="0">
                <a:ln>
                  <a:noFill/>
                </a:ln>
                <a:effectLst/>
                <a:latin typeface="微软雅黑" pitchFamily="34" charset="-122"/>
                <a:ea typeface="微软雅黑" pitchFamily="34" charset="-122"/>
                <a:cs typeface="宋体" pitchFamily="2" charset="-122"/>
              </a:rPr>
              <a:t>	</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基于</a:t>
            </a:r>
            <a:r>
              <a:rPr kumimoji="0" lang="zh-CN" altLang="zh-CN" sz="1000" b="0" i="0" u="none" strike="noStrike" cap="none" normalizeH="0" baseline="0" dirty="0" smtClean="0">
                <a:ln>
                  <a:noFill/>
                </a:ln>
                <a:effectLst/>
                <a:latin typeface="微软雅黑" pitchFamily="34" charset="-122"/>
                <a:ea typeface="微软雅黑" pitchFamily="34" charset="-122"/>
                <a:cs typeface="宋体" pitchFamily="2" charset="-122"/>
              </a:rPr>
              <a:t>OPENMIPS</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指令集的</a:t>
            </a:r>
            <a:r>
              <a:rPr kumimoji="0" lang="zh-CN" altLang="zh-CN" sz="1000" b="0" i="0" u="none" strike="noStrike" cap="none" normalizeH="0" baseline="0" dirty="0" smtClean="0">
                <a:ln>
                  <a:noFill/>
                </a:ln>
                <a:effectLst/>
                <a:latin typeface="微软雅黑" pitchFamily="34" charset="-122"/>
                <a:ea typeface="微软雅黑" pitchFamily="34" charset="-122"/>
                <a:cs typeface="宋体" pitchFamily="2" charset="-122"/>
              </a:rPr>
              <a:t>5</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级流水线</a:t>
            </a:r>
            <a:r>
              <a:rPr kumimoji="0" lang="zh-CN" altLang="zh-CN" sz="1000" b="0" i="0" u="none" strike="noStrike" cap="none" normalizeH="0" baseline="0" dirty="0" smtClean="0">
                <a:ln>
                  <a:noFill/>
                </a:ln>
                <a:effectLst/>
                <a:latin typeface="微软雅黑" pitchFamily="34" charset="-122"/>
                <a:ea typeface="微软雅黑" pitchFamily="34" charset="-122"/>
                <a:cs typeface="宋体" pitchFamily="2" charset="-122"/>
              </a:rPr>
              <a:t>CPU</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设计，完成取指、译码、执行、访存、回写操作</a:t>
            </a:r>
          </a:p>
          <a:p>
            <a:pPr marL="0" marR="0" lvl="0" indent="0" algn="l" defTabSz="914400" rtl="0" eaLnBrk="0" fontAlgn="base" latinLnBrk="0" hangingPunct="0">
              <a:lnSpc>
                <a:spcPct val="150000"/>
              </a:lnSpc>
              <a:spcBef>
                <a:spcPct val="0"/>
              </a:spcBef>
              <a:spcAft>
                <a:spcPct val="0"/>
              </a:spcAft>
              <a:buClrTx/>
              <a:buSzTx/>
              <a:buFontTx/>
              <a:buNone/>
              <a:tabLst/>
            </a:pPr>
            <a:r>
              <a:rPr kumimoji="0" lang="zh-CN" altLang="zh-CN" sz="1000" b="1" i="0" u="none" strike="noStrike" cap="none" normalizeH="0" baseline="0" dirty="0" smtClean="0">
                <a:ln>
                  <a:noFill/>
                </a:ln>
                <a:effectLst/>
                <a:latin typeface="微软雅黑" pitchFamily="34" charset="-122"/>
                <a:ea typeface="微软雅黑" pitchFamily="34" charset="-122"/>
                <a:cs typeface="宋体" pitchFamily="2" charset="-122"/>
              </a:rPr>
              <a:t>FPGA</a:t>
            </a:r>
            <a:r>
              <a:rPr kumimoji="0" lang="zh-CN" sz="1000" b="1" i="0" u="none" strike="noStrike" cap="none" normalizeH="0" baseline="0" dirty="0" smtClean="0">
                <a:ln>
                  <a:noFill/>
                </a:ln>
                <a:effectLst/>
                <a:latin typeface="微软雅黑" pitchFamily="34" charset="-122"/>
                <a:ea typeface="微软雅黑" pitchFamily="34" charset="-122"/>
                <a:cs typeface="宋体" pitchFamily="2" charset="-122"/>
              </a:rPr>
              <a:t>实训</a:t>
            </a:r>
            <a:r>
              <a:rPr kumimoji="0" lang="zh-CN" altLang="zh-CN" sz="1000" b="1" i="0" u="none" strike="noStrike" cap="none" normalizeH="0" baseline="0" dirty="0" smtClean="0">
                <a:ln>
                  <a:noFill/>
                </a:ln>
                <a:effectLst/>
                <a:latin typeface="微软雅黑" pitchFamily="34" charset="-122"/>
                <a:ea typeface="微软雅黑" pitchFamily="34" charset="-122"/>
                <a:cs typeface="宋体" pitchFamily="2" charset="-122"/>
              </a:rPr>
              <a:t>-HLS</a:t>
            </a:r>
            <a:r>
              <a:rPr kumimoji="0" lang="zh-CN" sz="1000" b="1" i="0" u="none" strike="noStrike" cap="none" normalizeH="0" baseline="0" dirty="0" smtClean="0">
                <a:ln>
                  <a:noFill/>
                </a:ln>
                <a:effectLst/>
                <a:latin typeface="微软雅黑" pitchFamily="34" charset="-122"/>
                <a:ea typeface="微软雅黑" pitchFamily="34" charset="-122"/>
                <a:cs typeface="宋体" pitchFamily="2" charset="-122"/>
              </a:rPr>
              <a:t>高层语言开发</a:t>
            </a:r>
          </a:p>
          <a:p>
            <a:pPr marL="457200" marR="0" lvl="1" indent="-457200" algn="l" defTabSz="914400" rtl="0" eaLnBrk="0" fontAlgn="base" latinLnBrk="0" hangingPunct="0">
              <a:lnSpc>
                <a:spcPct val="150000"/>
              </a:lnSpc>
              <a:spcBef>
                <a:spcPct val="0"/>
              </a:spcBef>
              <a:spcAft>
                <a:spcPct val="0"/>
              </a:spcAft>
              <a:buClrTx/>
              <a:buSzTx/>
              <a:buFontTx/>
              <a:buNone/>
              <a:tabLst/>
            </a:pPr>
            <a:r>
              <a:rPr kumimoji="0" lang="en-US" altLang="zh-CN" sz="1000" b="0" i="0" u="none" strike="noStrike" cap="none" normalizeH="0" baseline="0" dirty="0" smtClean="0">
                <a:ln>
                  <a:noFill/>
                </a:ln>
                <a:effectLst/>
                <a:latin typeface="微软雅黑" pitchFamily="34" charset="-122"/>
                <a:ea typeface="微软雅黑" pitchFamily="34" charset="-122"/>
                <a:cs typeface="宋体" pitchFamily="2" charset="-122"/>
              </a:rPr>
              <a:t>	</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实训课程从基础的设计训练到完成一个图像加速实例，完整学习</a:t>
            </a:r>
            <a:r>
              <a:rPr kumimoji="0" lang="zh-CN" altLang="zh-CN" sz="1000" b="0" i="0" u="none" strike="noStrike" cap="none" normalizeH="0" baseline="0" dirty="0" smtClean="0">
                <a:ln>
                  <a:noFill/>
                </a:ln>
                <a:effectLst/>
                <a:latin typeface="微软雅黑" pitchFamily="34" charset="-122"/>
                <a:ea typeface="微软雅黑" pitchFamily="34" charset="-122"/>
                <a:cs typeface="宋体" pitchFamily="2" charset="-122"/>
              </a:rPr>
              <a:t>HLS</a:t>
            </a:r>
            <a:r>
              <a:rPr kumimoji="0" lang="zh-CN" sz="1000" b="0" i="0" u="none" strike="noStrike" cap="none" normalizeH="0" baseline="0" dirty="0" smtClean="0">
                <a:ln>
                  <a:noFill/>
                </a:ln>
                <a:effectLst/>
                <a:latin typeface="微软雅黑" pitchFamily="34" charset="-122"/>
                <a:ea typeface="微软雅黑" pitchFamily="34" charset="-122"/>
                <a:cs typeface="宋体" pitchFamily="2" charset="-122"/>
              </a:rPr>
              <a:t>开发，真正实践系统结构的知识。</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zh-CN" sz="1800" b="0" i="0" u="none" strike="noStrike" cap="none" normalizeH="0" baseline="0" dirty="0" smtClean="0">
              <a:ln>
                <a:noFill/>
              </a:ln>
              <a:effectLst/>
              <a:latin typeface="微软雅黑" pitchFamily="34" charset="-122"/>
              <a:ea typeface="微软雅黑" pitchFamily="34" charset="-122"/>
              <a:cs typeface="宋体" pitchFamily="2" charset="-122"/>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3" descr="C:\Users\ZCH\Downloads\图片1.jpg"/>
          <p:cNvPicPr>
            <a:picLocks noChangeAspect="1" noChangeArrowheads="1"/>
          </p:cNvPicPr>
          <p:nvPr/>
        </p:nvPicPr>
        <p:blipFill>
          <a:blip r:embed="rId2" cstate="print"/>
          <a:srcRect/>
          <a:stretch>
            <a:fillRect/>
          </a:stretch>
        </p:blipFill>
        <p:spPr bwMode="auto">
          <a:xfrm>
            <a:off x="1359064" y="1454066"/>
            <a:ext cx="5952584" cy="3085849"/>
          </a:xfrm>
          <a:prstGeom prst="rect">
            <a:avLst/>
          </a:prstGeom>
          <a:noFill/>
        </p:spPr>
      </p:pic>
      <p:sp>
        <p:nvSpPr>
          <p:cNvPr id="29"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a:t>
            </a:r>
            <a:r>
              <a:rPr lang="en-US" altLang="zh-CN" sz="2700" b="1" dirty="0" smtClean="0">
                <a:latin typeface="微软雅黑" pitchFamily="34" charset="-122"/>
                <a:ea typeface="微软雅黑" pitchFamily="34" charset="-122"/>
                <a:cs typeface="Calibri" pitchFamily="34" charset="0"/>
                <a:sym typeface="Calibri" pitchFamily="34" charset="0"/>
              </a:rPr>
              <a:t>FPGA</a:t>
            </a:r>
            <a:r>
              <a:rPr lang="zh-CN" altLang="en-US" sz="2700" b="1" dirty="0" smtClean="0">
                <a:latin typeface="微软雅黑" pitchFamily="34" charset="-122"/>
                <a:ea typeface="微软雅黑" pitchFamily="34" charset="-122"/>
                <a:cs typeface="Calibri" pitchFamily="34" charset="0"/>
                <a:sym typeface="Calibri" pitchFamily="34" charset="0"/>
              </a:rPr>
              <a:t>在线实验</a:t>
            </a:r>
          </a:p>
        </p:txBody>
      </p:sp>
      <p:sp>
        <p:nvSpPr>
          <p:cNvPr id="30" name="内容占位符 2"/>
          <p:cNvSpPr>
            <a:spLocks noGrp="1"/>
          </p:cNvSpPr>
          <p:nvPr>
            <p:ph idx="1"/>
          </p:nvPr>
        </p:nvSpPr>
        <p:spPr>
          <a:xfrm>
            <a:off x="123825" y="909388"/>
            <a:ext cx="9020175" cy="3394472"/>
          </a:xfrm>
        </p:spPr>
        <p:txBody>
          <a:bodyPr/>
          <a:lstStyle/>
          <a:p>
            <a:r>
              <a:rPr lang="en-US" altLang="zh-CN" b="1" dirty="0" smtClean="0">
                <a:latin typeface="微软雅黑" pitchFamily="34" charset="-122"/>
                <a:ea typeface="微软雅黑" pitchFamily="34" charset="-122"/>
              </a:rPr>
              <a:t>FPGA</a:t>
            </a:r>
            <a:r>
              <a:rPr lang="zh-CN" altLang="en-US" b="1" dirty="0" smtClean="0">
                <a:latin typeface="微软雅黑" pitchFamily="34" charset="-122"/>
                <a:ea typeface="微软雅黑" pitchFamily="34" charset="-122"/>
              </a:rPr>
              <a:t>私有云</a:t>
            </a:r>
            <a:endParaRPr lang="en-US" altLang="zh-CN" dirty="0" smtClean="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1085851"/>
            <a:ext cx="9020175" cy="3394472"/>
          </a:xfrm>
        </p:spPr>
        <p:txBody>
          <a:bodyPr/>
          <a:lstStyle/>
          <a:p>
            <a:r>
              <a:rPr lang="en-US" altLang="zh-CN" b="1" dirty="0" smtClean="0">
                <a:latin typeface="微软雅黑" pitchFamily="34" charset="-122"/>
                <a:ea typeface="微软雅黑" pitchFamily="34" charset="-122"/>
              </a:rPr>
              <a:t>FPGA</a:t>
            </a:r>
            <a:r>
              <a:rPr lang="zh-CN" altLang="en-US" b="1" dirty="0" smtClean="0">
                <a:latin typeface="微软雅黑" pitchFamily="34" charset="-122"/>
                <a:ea typeface="微软雅黑" pitchFamily="34" charset="-122"/>
              </a:rPr>
              <a:t>在线教学与实验一站式解决方案</a:t>
            </a:r>
            <a:endParaRPr lang="en-US" altLang="zh-CN" dirty="0" smtClean="0">
              <a:latin typeface="微软雅黑" pitchFamily="34" charset="-122"/>
              <a:ea typeface="微软雅黑" pitchFamily="34" charset="-122"/>
            </a:endParaRPr>
          </a:p>
        </p:txBody>
      </p:sp>
      <p:sp>
        <p:nvSpPr>
          <p:cNvPr id="8"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a:t>
            </a:r>
            <a:r>
              <a:rPr lang="en-US" altLang="zh-CN" sz="2700" b="1" dirty="0" smtClean="0">
                <a:latin typeface="微软雅黑" pitchFamily="34" charset="-122"/>
                <a:ea typeface="微软雅黑" pitchFamily="34" charset="-122"/>
                <a:cs typeface="Calibri" pitchFamily="34" charset="0"/>
                <a:sym typeface="Calibri" pitchFamily="34" charset="0"/>
              </a:rPr>
              <a:t>FPGA</a:t>
            </a:r>
            <a:r>
              <a:rPr lang="zh-CN" altLang="en-US" sz="2700" b="1" dirty="0" smtClean="0">
                <a:latin typeface="微软雅黑" pitchFamily="34" charset="-122"/>
                <a:ea typeface="微软雅黑" pitchFamily="34" charset="-122"/>
                <a:cs typeface="Calibri" pitchFamily="34" charset="0"/>
                <a:sym typeface="Calibri" pitchFamily="34" charset="0"/>
              </a:rPr>
              <a:t>在线实验</a:t>
            </a:r>
          </a:p>
        </p:txBody>
      </p:sp>
      <p:grpSp>
        <p:nvGrpSpPr>
          <p:cNvPr id="108" name="组合 107"/>
          <p:cNvGrpSpPr/>
          <p:nvPr/>
        </p:nvGrpSpPr>
        <p:grpSpPr>
          <a:xfrm>
            <a:off x="1192304" y="2235224"/>
            <a:ext cx="6407150" cy="2533648"/>
            <a:chOff x="2122746" y="2211161"/>
            <a:chExt cx="6407150" cy="2533648"/>
          </a:xfrm>
        </p:grpSpPr>
        <p:sp>
          <p:nvSpPr>
            <p:cNvPr id="11" name="立方体 10"/>
            <p:cNvSpPr/>
            <p:nvPr/>
          </p:nvSpPr>
          <p:spPr>
            <a:xfrm>
              <a:off x="2122746" y="3754131"/>
              <a:ext cx="6407150" cy="477478"/>
            </a:xfrm>
            <a:prstGeom prst="cube">
              <a:avLst>
                <a:gd name="adj" fmla="val 6888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12" name="立方体 11"/>
            <p:cNvSpPr/>
            <p:nvPr/>
          </p:nvSpPr>
          <p:spPr>
            <a:xfrm>
              <a:off x="2122746" y="4267331"/>
              <a:ext cx="6400800" cy="477478"/>
            </a:xfrm>
            <a:prstGeom prst="cube">
              <a:avLst>
                <a:gd name="adj" fmla="val 6888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13" name="TextBox 12"/>
            <p:cNvSpPr txBox="1"/>
            <p:nvPr/>
          </p:nvSpPr>
          <p:spPr>
            <a:xfrm>
              <a:off x="4708074" y="4609792"/>
              <a:ext cx="1271587" cy="123111"/>
            </a:xfrm>
            <a:prstGeom prst="rect">
              <a:avLst/>
            </a:prstGeom>
            <a:noFill/>
          </p:spPr>
          <p:txBody>
            <a:bodyPr wrap="square" tIns="0" bIns="0" rtlCol="0">
              <a:spAutoFit/>
            </a:bodyPr>
            <a:lstStyle/>
            <a:p>
              <a:r>
                <a:rPr lang="zh-CN" altLang="en-US" sz="800" dirty="0">
                  <a:solidFill>
                    <a:schemeClr val="bg1"/>
                  </a:solidFill>
                  <a:latin typeface="微软雅黑" pitchFamily="34" charset="-122"/>
                  <a:ea typeface="微软雅黑" pitchFamily="34" charset="-122"/>
                </a:rPr>
                <a:t>系统管理与运维</a:t>
              </a:r>
            </a:p>
          </p:txBody>
        </p:sp>
        <p:grpSp>
          <p:nvGrpSpPr>
            <p:cNvPr id="14" name="组合 43"/>
            <p:cNvGrpSpPr/>
            <p:nvPr/>
          </p:nvGrpSpPr>
          <p:grpSpPr>
            <a:xfrm>
              <a:off x="3995025" y="4292461"/>
              <a:ext cx="426739" cy="283942"/>
              <a:chOff x="1266502" y="238"/>
              <a:chExt cx="668789" cy="668789"/>
            </a:xfrm>
          </p:grpSpPr>
          <p:sp>
            <p:nvSpPr>
              <p:cNvPr id="15" name="椭圆 14"/>
              <p:cNvSpPr/>
              <p:nvPr/>
            </p:nvSpPr>
            <p:spPr>
              <a:xfrm>
                <a:off x="1266502" y="238"/>
                <a:ext cx="668789" cy="668789"/>
              </a:xfrm>
              <a:prstGeom prst="ellipse">
                <a:avLst/>
              </a:prstGeom>
              <a:ln>
                <a:noFill/>
              </a:ln>
            </p:spPr>
            <p:style>
              <a:lnRef idx="2">
                <a:schemeClr val="lt1">
                  <a:hueOff val="0"/>
                  <a:satOff val="0"/>
                  <a:lumOff val="0"/>
                  <a:alphaOff val="0"/>
                </a:schemeClr>
              </a:lnRef>
              <a:fillRef idx="1">
                <a:schemeClr val="accent5">
                  <a:alpha val="50000"/>
                  <a:hueOff val="-1241735"/>
                  <a:satOff val="4976"/>
                  <a:lumOff val="1078"/>
                  <a:alphaOff val="0"/>
                </a:schemeClr>
              </a:fillRef>
              <a:effectRef idx="0">
                <a:schemeClr val="accent5">
                  <a:alpha val="50000"/>
                  <a:hueOff val="-1241735"/>
                  <a:satOff val="4976"/>
                  <a:lumOff val="1078"/>
                  <a:alphaOff val="0"/>
                </a:schemeClr>
              </a:effectRef>
              <a:fontRef idx="minor">
                <a:schemeClr val="tx1"/>
              </a:fontRef>
            </p:style>
          </p:sp>
          <p:sp>
            <p:nvSpPr>
              <p:cNvPr id="16" name="椭圆 4"/>
              <p:cNvSpPr/>
              <p:nvPr/>
            </p:nvSpPr>
            <p:spPr>
              <a:xfrm>
                <a:off x="1364445" y="98179"/>
                <a:ext cx="434802" cy="472904"/>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293441">
                  <a:lnSpc>
                    <a:spcPct val="90000"/>
                  </a:lnSpc>
                  <a:spcBef>
                    <a:spcPct val="0"/>
                  </a:spcBef>
                  <a:spcAft>
                    <a:spcPct val="35000"/>
                  </a:spcAft>
                </a:pPr>
                <a:r>
                  <a:rPr lang="zh-CN" altLang="en-US" sz="700" dirty="0">
                    <a:latin typeface="微软雅黑" pitchFamily="34" charset="-122"/>
                    <a:ea typeface="微软雅黑" pitchFamily="34" charset="-122"/>
                  </a:rPr>
                  <a:t>系统备份</a:t>
                </a:r>
              </a:p>
            </p:txBody>
          </p:sp>
        </p:grpSp>
        <p:grpSp>
          <p:nvGrpSpPr>
            <p:cNvPr id="17" name="组合 46"/>
            <p:cNvGrpSpPr/>
            <p:nvPr/>
          </p:nvGrpSpPr>
          <p:grpSpPr>
            <a:xfrm>
              <a:off x="2597594" y="4292461"/>
              <a:ext cx="426322" cy="283665"/>
              <a:chOff x="650660" y="255369"/>
              <a:chExt cx="668789" cy="668789"/>
            </a:xfrm>
          </p:grpSpPr>
          <p:sp>
            <p:nvSpPr>
              <p:cNvPr id="18" name="椭圆 17"/>
              <p:cNvSpPr/>
              <p:nvPr/>
            </p:nvSpPr>
            <p:spPr>
              <a:xfrm>
                <a:off x="650660" y="255369"/>
                <a:ext cx="668789" cy="668789"/>
              </a:xfrm>
              <a:prstGeom prst="ellipse">
                <a:avLst/>
              </a:prstGeom>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19" name="椭圆 4"/>
              <p:cNvSpPr/>
              <p:nvPr/>
            </p:nvSpPr>
            <p:spPr>
              <a:xfrm>
                <a:off x="748602" y="353311"/>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293441">
                  <a:lnSpc>
                    <a:spcPct val="90000"/>
                  </a:lnSpc>
                  <a:spcBef>
                    <a:spcPct val="0"/>
                  </a:spcBef>
                  <a:spcAft>
                    <a:spcPct val="35000"/>
                  </a:spcAft>
                </a:pPr>
                <a:r>
                  <a:rPr lang="zh-CN" altLang="en-US" sz="700" dirty="0">
                    <a:latin typeface="微软雅黑" pitchFamily="34" charset="-122"/>
                    <a:ea typeface="微软雅黑" pitchFamily="34" charset="-122"/>
                  </a:rPr>
                  <a:t>多课程管理</a:t>
                </a:r>
              </a:p>
            </p:txBody>
          </p:sp>
        </p:grpSp>
        <p:grpSp>
          <p:nvGrpSpPr>
            <p:cNvPr id="20" name="组合 49"/>
            <p:cNvGrpSpPr/>
            <p:nvPr/>
          </p:nvGrpSpPr>
          <p:grpSpPr>
            <a:xfrm>
              <a:off x="4769629" y="4292461"/>
              <a:ext cx="426739" cy="283942"/>
              <a:chOff x="395430" y="871310"/>
              <a:chExt cx="668789" cy="668789"/>
            </a:xfrm>
          </p:grpSpPr>
          <p:sp>
            <p:nvSpPr>
              <p:cNvPr id="21" name="椭圆 20"/>
              <p:cNvSpPr/>
              <p:nvPr/>
            </p:nvSpPr>
            <p:spPr>
              <a:xfrm>
                <a:off x="395430" y="871310"/>
                <a:ext cx="668789" cy="668789"/>
              </a:xfrm>
              <a:prstGeom prst="ellipse">
                <a:avLst/>
              </a:prstGeom>
              <a:ln>
                <a:noFill/>
              </a:ln>
            </p:spPr>
            <p:style>
              <a:lnRef idx="2">
                <a:schemeClr val="lt1">
                  <a:hueOff val="0"/>
                  <a:satOff val="0"/>
                  <a:lumOff val="0"/>
                  <a:alphaOff val="0"/>
                </a:schemeClr>
              </a:lnRef>
              <a:fillRef idx="1">
                <a:schemeClr val="accent5">
                  <a:alpha val="50000"/>
                  <a:hueOff val="-8692142"/>
                  <a:satOff val="34835"/>
                  <a:lumOff val="7549"/>
                  <a:alphaOff val="0"/>
                </a:schemeClr>
              </a:fillRef>
              <a:effectRef idx="0">
                <a:schemeClr val="accent5">
                  <a:alpha val="50000"/>
                  <a:hueOff val="-8692142"/>
                  <a:satOff val="34835"/>
                  <a:lumOff val="7549"/>
                  <a:alphaOff val="0"/>
                </a:schemeClr>
              </a:effectRef>
              <a:fontRef idx="minor">
                <a:schemeClr val="tx1"/>
              </a:fontRef>
            </p:style>
          </p:sp>
          <p:sp>
            <p:nvSpPr>
              <p:cNvPr id="22" name="椭圆 4"/>
              <p:cNvSpPr/>
              <p:nvPr/>
            </p:nvSpPr>
            <p:spPr>
              <a:xfrm>
                <a:off x="551022" y="969251"/>
                <a:ext cx="390341" cy="472904"/>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293441">
                  <a:lnSpc>
                    <a:spcPct val="90000"/>
                  </a:lnSpc>
                  <a:spcBef>
                    <a:spcPct val="0"/>
                  </a:spcBef>
                  <a:spcAft>
                    <a:spcPct val="35000"/>
                  </a:spcAft>
                </a:pPr>
                <a:r>
                  <a:rPr lang="zh-CN" altLang="en-US" sz="700" dirty="0">
                    <a:latin typeface="微软雅黑" pitchFamily="34" charset="-122"/>
                    <a:ea typeface="微软雅黑" pitchFamily="34" charset="-122"/>
                  </a:rPr>
                  <a:t>系统升级</a:t>
                </a:r>
              </a:p>
            </p:txBody>
          </p:sp>
        </p:grpSp>
        <p:grpSp>
          <p:nvGrpSpPr>
            <p:cNvPr id="24" name="组合 55"/>
            <p:cNvGrpSpPr/>
            <p:nvPr/>
          </p:nvGrpSpPr>
          <p:grpSpPr>
            <a:xfrm>
              <a:off x="5593395" y="4287777"/>
              <a:ext cx="426739" cy="283942"/>
              <a:chOff x="1266502" y="1742382"/>
              <a:chExt cx="668789" cy="668789"/>
            </a:xfrm>
          </p:grpSpPr>
          <p:sp>
            <p:nvSpPr>
              <p:cNvPr id="25" name="椭圆 24"/>
              <p:cNvSpPr/>
              <p:nvPr/>
            </p:nvSpPr>
            <p:spPr>
              <a:xfrm>
                <a:off x="1266502" y="1742382"/>
                <a:ext cx="668789" cy="668789"/>
              </a:xfrm>
              <a:prstGeom prst="ellipse">
                <a:avLst/>
              </a:prstGeom>
              <a:ln>
                <a:noFill/>
              </a:ln>
            </p:spPr>
            <p:style>
              <a:lnRef idx="2">
                <a:schemeClr val="lt1">
                  <a:hueOff val="0"/>
                  <a:satOff val="0"/>
                  <a:lumOff val="0"/>
                  <a:alphaOff val="0"/>
                </a:schemeClr>
              </a:lnRef>
              <a:fillRef idx="1">
                <a:schemeClr val="accent5">
                  <a:alpha val="50000"/>
                  <a:hueOff val="-6208672"/>
                  <a:satOff val="24882"/>
                  <a:lumOff val="5392"/>
                  <a:alphaOff val="0"/>
                </a:schemeClr>
              </a:fillRef>
              <a:effectRef idx="0">
                <a:schemeClr val="accent5">
                  <a:alpha val="50000"/>
                  <a:hueOff val="-6208672"/>
                  <a:satOff val="24882"/>
                  <a:lumOff val="5392"/>
                  <a:alphaOff val="0"/>
                </a:schemeClr>
              </a:effectRef>
              <a:fontRef idx="minor">
                <a:schemeClr val="tx1"/>
              </a:fontRef>
            </p:style>
          </p:sp>
          <p:sp>
            <p:nvSpPr>
              <p:cNvPr id="26" name="椭圆 4"/>
              <p:cNvSpPr/>
              <p:nvPr/>
            </p:nvSpPr>
            <p:spPr>
              <a:xfrm>
                <a:off x="1372680" y="1840323"/>
                <a:ext cx="441788" cy="472904"/>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293441">
                  <a:lnSpc>
                    <a:spcPct val="90000"/>
                  </a:lnSpc>
                  <a:spcBef>
                    <a:spcPct val="0"/>
                  </a:spcBef>
                  <a:spcAft>
                    <a:spcPct val="35000"/>
                  </a:spcAft>
                </a:pPr>
                <a:r>
                  <a:rPr lang="zh-CN" altLang="en-US" sz="700" dirty="0">
                    <a:latin typeface="微软雅黑" pitchFamily="34" charset="-122"/>
                    <a:ea typeface="微软雅黑" pitchFamily="34" charset="-122"/>
                  </a:rPr>
                  <a:t>系统迁移</a:t>
                </a:r>
              </a:p>
            </p:txBody>
          </p:sp>
        </p:grpSp>
        <p:grpSp>
          <p:nvGrpSpPr>
            <p:cNvPr id="27" name="组合 61"/>
            <p:cNvGrpSpPr/>
            <p:nvPr/>
          </p:nvGrpSpPr>
          <p:grpSpPr>
            <a:xfrm>
              <a:off x="6386119" y="4284954"/>
              <a:ext cx="434161" cy="283942"/>
              <a:chOff x="650561" y="1487251"/>
              <a:chExt cx="668789" cy="668789"/>
            </a:xfrm>
          </p:grpSpPr>
          <p:sp>
            <p:nvSpPr>
              <p:cNvPr id="28" name="椭圆 27"/>
              <p:cNvSpPr/>
              <p:nvPr/>
            </p:nvSpPr>
            <p:spPr>
              <a:xfrm>
                <a:off x="650561" y="1487251"/>
                <a:ext cx="668789" cy="668789"/>
              </a:xfrm>
              <a:prstGeom prst="ellipse">
                <a:avLst/>
              </a:prstGeom>
              <a:ln>
                <a:noFill/>
              </a:ln>
            </p:spPr>
            <p:style>
              <a:lnRef idx="2">
                <a:schemeClr val="lt1">
                  <a:hueOff val="0"/>
                  <a:satOff val="0"/>
                  <a:lumOff val="0"/>
                  <a:alphaOff val="0"/>
                </a:schemeClr>
              </a:lnRef>
              <a:fillRef idx="1">
                <a:schemeClr val="accent5">
                  <a:alpha val="50000"/>
                  <a:hueOff val="-7450407"/>
                  <a:satOff val="29858"/>
                  <a:lumOff val="6471"/>
                  <a:alphaOff val="0"/>
                </a:schemeClr>
              </a:fillRef>
              <a:effectRef idx="0">
                <a:schemeClr val="accent5">
                  <a:alpha val="50000"/>
                  <a:hueOff val="-7450407"/>
                  <a:satOff val="29858"/>
                  <a:lumOff val="6471"/>
                  <a:alphaOff val="0"/>
                </a:schemeClr>
              </a:effectRef>
              <a:fontRef idx="minor">
                <a:schemeClr val="tx1"/>
              </a:fontRef>
            </p:style>
          </p:sp>
          <p:sp>
            <p:nvSpPr>
              <p:cNvPr id="29" name="椭圆 4"/>
              <p:cNvSpPr/>
              <p:nvPr/>
            </p:nvSpPr>
            <p:spPr>
              <a:xfrm>
                <a:off x="797072" y="1585192"/>
                <a:ext cx="385235" cy="472904"/>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293441">
                  <a:lnSpc>
                    <a:spcPct val="90000"/>
                  </a:lnSpc>
                  <a:spcBef>
                    <a:spcPct val="0"/>
                  </a:spcBef>
                  <a:spcAft>
                    <a:spcPct val="35000"/>
                  </a:spcAft>
                </a:pPr>
                <a:r>
                  <a:rPr lang="zh-CN" altLang="en-US" sz="700" dirty="0">
                    <a:latin typeface="微软雅黑" pitchFamily="34" charset="-122"/>
                    <a:ea typeface="微软雅黑" pitchFamily="34" charset="-122"/>
                  </a:rPr>
                  <a:t>系统性能</a:t>
                </a:r>
              </a:p>
            </p:txBody>
          </p:sp>
        </p:grpSp>
        <p:grpSp>
          <p:nvGrpSpPr>
            <p:cNvPr id="30" name="组合 67"/>
            <p:cNvGrpSpPr/>
            <p:nvPr/>
          </p:nvGrpSpPr>
          <p:grpSpPr>
            <a:xfrm>
              <a:off x="7166562" y="4292461"/>
              <a:ext cx="426739" cy="283942"/>
              <a:chOff x="650561" y="255369"/>
              <a:chExt cx="668789" cy="668789"/>
            </a:xfrm>
          </p:grpSpPr>
          <p:sp>
            <p:nvSpPr>
              <p:cNvPr id="31" name="椭圆 30"/>
              <p:cNvSpPr/>
              <p:nvPr/>
            </p:nvSpPr>
            <p:spPr>
              <a:xfrm>
                <a:off x="650561" y="255369"/>
                <a:ext cx="668789" cy="668789"/>
              </a:xfrm>
              <a:prstGeom prst="ellipse">
                <a:avLst/>
              </a:prstGeom>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32" name="椭圆 4"/>
              <p:cNvSpPr/>
              <p:nvPr/>
            </p:nvSpPr>
            <p:spPr>
              <a:xfrm>
                <a:off x="748504" y="353310"/>
                <a:ext cx="455329" cy="472904"/>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293441">
                  <a:lnSpc>
                    <a:spcPct val="90000"/>
                  </a:lnSpc>
                  <a:spcBef>
                    <a:spcPct val="0"/>
                  </a:spcBef>
                  <a:spcAft>
                    <a:spcPct val="35000"/>
                  </a:spcAft>
                </a:pPr>
                <a:r>
                  <a:rPr lang="zh-CN" altLang="en-US" sz="700" dirty="0">
                    <a:latin typeface="微软雅黑" pitchFamily="34" charset="-122"/>
                    <a:ea typeface="微软雅黑" pitchFamily="34" charset="-122"/>
                  </a:rPr>
                  <a:t>系统外观</a:t>
                </a:r>
              </a:p>
            </p:txBody>
          </p:sp>
        </p:grpSp>
        <p:grpSp>
          <p:nvGrpSpPr>
            <p:cNvPr id="33" name="组合 73"/>
            <p:cNvGrpSpPr>
              <a:grpSpLocks/>
            </p:cNvGrpSpPr>
            <p:nvPr/>
          </p:nvGrpSpPr>
          <p:grpSpPr>
            <a:xfrm>
              <a:off x="3296309" y="4292461"/>
              <a:ext cx="426739" cy="283942"/>
              <a:chOff x="395430" y="871310"/>
              <a:chExt cx="668789" cy="668789"/>
            </a:xfrm>
          </p:grpSpPr>
          <p:sp>
            <p:nvSpPr>
              <p:cNvPr id="34" name="椭圆 33"/>
              <p:cNvSpPr/>
              <p:nvPr/>
            </p:nvSpPr>
            <p:spPr>
              <a:xfrm>
                <a:off x="395430" y="871310"/>
                <a:ext cx="668789" cy="668789"/>
              </a:xfrm>
              <a:prstGeom prst="ellipse">
                <a:avLst/>
              </a:prstGeom>
              <a:ln>
                <a:noFill/>
              </a:ln>
            </p:spPr>
            <p:style>
              <a:lnRef idx="2">
                <a:schemeClr val="lt1">
                  <a:hueOff val="0"/>
                  <a:satOff val="0"/>
                  <a:lumOff val="0"/>
                  <a:alphaOff val="0"/>
                </a:schemeClr>
              </a:lnRef>
              <a:fillRef idx="1">
                <a:schemeClr val="accent5">
                  <a:alpha val="50000"/>
                  <a:hueOff val="-8692142"/>
                  <a:satOff val="34835"/>
                  <a:lumOff val="7549"/>
                  <a:alphaOff val="0"/>
                </a:schemeClr>
              </a:fillRef>
              <a:effectRef idx="0">
                <a:schemeClr val="accent5">
                  <a:alpha val="50000"/>
                  <a:hueOff val="-8692142"/>
                  <a:satOff val="34835"/>
                  <a:lumOff val="7549"/>
                  <a:alphaOff val="0"/>
                </a:schemeClr>
              </a:effectRef>
              <a:fontRef idx="minor">
                <a:schemeClr val="tx1"/>
              </a:fontRef>
            </p:style>
          </p:sp>
          <p:sp>
            <p:nvSpPr>
              <p:cNvPr id="35" name="椭圆 4"/>
              <p:cNvSpPr/>
              <p:nvPr/>
            </p:nvSpPr>
            <p:spPr>
              <a:xfrm>
                <a:off x="493372" y="969252"/>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293441">
                  <a:lnSpc>
                    <a:spcPct val="90000"/>
                  </a:lnSpc>
                  <a:spcBef>
                    <a:spcPct val="0"/>
                  </a:spcBef>
                  <a:spcAft>
                    <a:spcPct val="35000"/>
                  </a:spcAft>
                </a:pPr>
                <a:r>
                  <a:rPr lang="zh-CN" altLang="en-US" sz="700" dirty="0">
                    <a:latin typeface="微软雅黑" pitchFamily="34" charset="-122"/>
                    <a:ea typeface="微软雅黑" pitchFamily="34" charset="-122"/>
                  </a:rPr>
                  <a:t>教师权限管理</a:t>
                </a:r>
              </a:p>
            </p:txBody>
          </p:sp>
        </p:grpSp>
        <p:grpSp>
          <p:nvGrpSpPr>
            <p:cNvPr id="36" name="Diagram group"/>
            <p:cNvGrpSpPr/>
            <p:nvPr/>
          </p:nvGrpSpPr>
          <p:grpSpPr>
            <a:xfrm>
              <a:off x="2438325" y="3779261"/>
              <a:ext cx="363668" cy="273271"/>
              <a:chOff x="2346933" y="2472"/>
              <a:chExt cx="783024" cy="783024"/>
            </a:xfrm>
            <a:scene3d>
              <a:camera prst="orthographicFront">
                <a:rot lat="0" lon="0" rev="0"/>
              </a:camera>
              <a:lightRig rig="threePt" dir="t"/>
            </a:scene3d>
          </p:grpSpPr>
          <p:grpSp>
            <p:nvGrpSpPr>
              <p:cNvPr id="37" name="组合 6"/>
              <p:cNvGrpSpPr/>
              <p:nvPr/>
            </p:nvGrpSpPr>
            <p:grpSpPr>
              <a:xfrm>
                <a:off x="2346933" y="2472"/>
                <a:ext cx="783024" cy="783024"/>
                <a:chOff x="2346933" y="2472"/>
                <a:chExt cx="783024" cy="783024"/>
              </a:xfrm>
              <a:scene3d>
                <a:camera prst="orthographicFront">
                  <a:rot lat="0" lon="0" rev="0"/>
                </a:camera>
                <a:lightRig rig="threePt" dir="t"/>
              </a:scene3d>
            </p:grpSpPr>
            <p:sp>
              <p:nvSpPr>
                <p:cNvPr id="38" name="椭圆 37"/>
                <p:cNvSpPr/>
                <p:nvPr/>
              </p:nvSpPr>
              <p:spPr>
                <a:xfrm>
                  <a:off x="2346933" y="2472"/>
                  <a:ext cx="783024" cy="783024"/>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9" name="椭圆 4"/>
                <p:cNvSpPr/>
                <p:nvPr/>
              </p:nvSpPr>
              <p:spPr>
                <a:xfrm>
                  <a:off x="2461604" y="117143"/>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a:latin typeface="微软雅黑" pitchFamily="34" charset="-122"/>
                      <a:ea typeface="微软雅黑" pitchFamily="34" charset="-122"/>
                    </a:rPr>
                    <a:t>在线考试</a:t>
                  </a:r>
                </a:p>
              </p:txBody>
            </p:sp>
          </p:grpSp>
        </p:grpSp>
        <p:grpSp>
          <p:nvGrpSpPr>
            <p:cNvPr id="40" name="Diagram group"/>
            <p:cNvGrpSpPr/>
            <p:nvPr/>
          </p:nvGrpSpPr>
          <p:grpSpPr>
            <a:xfrm>
              <a:off x="2812409" y="3779261"/>
              <a:ext cx="395144" cy="273271"/>
              <a:chOff x="3231672" y="350700"/>
              <a:chExt cx="783024" cy="783024"/>
            </a:xfrm>
            <a:scene3d>
              <a:camera prst="orthographicFront">
                <a:rot lat="0" lon="0" rev="0"/>
              </a:camera>
              <a:lightRig rig="threePt" dir="t"/>
            </a:scene3d>
          </p:grpSpPr>
          <p:grpSp>
            <p:nvGrpSpPr>
              <p:cNvPr id="41" name="组合 10"/>
              <p:cNvGrpSpPr/>
              <p:nvPr/>
            </p:nvGrpSpPr>
            <p:grpSpPr>
              <a:xfrm>
                <a:off x="3231672" y="350700"/>
                <a:ext cx="783024" cy="783024"/>
                <a:chOff x="3231672" y="350700"/>
                <a:chExt cx="783024" cy="783024"/>
              </a:xfrm>
              <a:scene3d>
                <a:camera prst="orthographicFront">
                  <a:rot lat="0" lon="0" rev="0"/>
                </a:camera>
                <a:lightRig rig="threePt" dir="t"/>
              </a:scene3d>
            </p:grpSpPr>
            <p:sp>
              <p:nvSpPr>
                <p:cNvPr id="42" name="椭圆 41"/>
                <p:cNvSpPr/>
                <p:nvPr/>
              </p:nvSpPr>
              <p:spPr>
                <a:xfrm>
                  <a:off x="3231672" y="350700"/>
                  <a:ext cx="783024" cy="783024"/>
                </a:xfrm>
                <a:prstGeom prst="ellipse">
                  <a:avLst/>
                </a:prstGeom>
                <a:solidFill>
                  <a:srgbClr val="0070C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3" name="椭圆 4"/>
                <p:cNvSpPr/>
                <p:nvPr/>
              </p:nvSpPr>
              <p:spPr>
                <a:xfrm>
                  <a:off x="3346343" y="465371"/>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a:latin typeface="微软雅黑" pitchFamily="34" charset="-122"/>
                      <a:ea typeface="微软雅黑" pitchFamily="34" charset="-122"/>
                    </a:rPr>
                    <a:t>在线作业</a:t>
                  </a:r>
                </a:p>
              </p:txBody>
            </p:sp>
          </p:grpSp>
        </p:grpSp>
        <p:grpSp>
          <p:nvGrpSpPr>
            <p:cNvPr id="44" name="Diagram group"/>
            <p:cNvGrpSpPr/>
            <p:nvPr/>
          </p:nvGrpSpPr>
          <p:grpSpPr>
            <a:xfrm>
              <a:off x="3223361" y="3779261"/>
              <a:ext cx="389751" cy="273271"/>
              <a:chOff x="3668739" y="1232442"/>
              <a:chExt cx="783024" cy="783024"/>
            </a:xfrm>
            <a:scene3d>
              <a:camera prst="orthographicFront">
                <a:rot lat="0" lon="0" rev="0"/>
              </a:camera>
              <a:lightRig rig="threePt" dir="t"/>
            </a:scene3d>
          </p:grpSpPr>
          <p:grpSp>
            <p:nvGrpSpPr>
              <p:cNvPr id="45" name="组合 14"/>
              <p:cNvGrpSpPr/>
              <p:nvPr/>
            </p:nvGrpSpPr>
            <p:grpSpPr>
              <a:xfrm>
                <a:off x="3668739" y="1232442"/>
                <a:ext cx="783024" cy="783024"/>
                <a:chOff x="3668739" y="1232442"/>
                <a:chExt cx="783024" cy="783024"/>
              </a:xfrm>
              <a:scene3d>
                <a:camera prst="orthographicFront">
                  <a:rot lat="0" lon="0" rev="0"/>
                </a:camera>
                <a:lightRig rig="threePt" dir="t"/>
              </a:scene3d>
            </p:grpSpPr>
            <p:sp>
              <p:nvSpPr>
                <p:cNvPr id="46" name="椭圆 45"/>
                <p:cNvSpPr/>
                <p:nvPr/>
              </p:nvSpPr>
              <p:spPr>
                <a:xfrm>
                  <a:off x="3668739" y="1232442"/>
                  <a:ext cx="783024" cy="783024"/>
                </a:xfrm>
                <a:prstGeom prst="ellipse">
                  <a:avLst/>
                </a:prstGeom>
                <a:solidFill>
                  <a:schemeClr val="accent2">
                    <a:lumMod val="5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7" name="椭圆 4"/>
                <p:cNvSpPr/>
                <p:nvPr/>
              </p:nvSpPr>
              <p:spPr>
                <a:xfrm>
                  <a:off x="3783410" y="1347113"/>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a:latin typeface="微软雅黑" pitchFamily="34" charset="-122"/>
                      <a:ea typeface="微软雅黑" pitchFamily="34" charset="-122"/>
                    </a:rPr>
                    <a:t>在线答疑</a:t>
                  </a:r>
                </a:p>
              </p:txBody>
            </p:sp>
          </p:grpSp>
        </p:grpSp>
        <p:grpSp>
          <p:nvGrpSpPr>
            <p:cNvPr id="48" name="Diagram group"/>
            <p:cNvGrpSpPr/>
            <p:nvPr/>
          </p:nvGrpSpPr>
          <p:grpSpPr>
            <a:xfrm>
              <a:off x="4032589" y="3779261"/>
              <a:ext cx="385497" cy="273271"/>
              <a:chOff x="4221083" y="2235123"/>
              <a:chExt cx="783024" cy="783024"/>
            </a:xfrm>
            <a:scene3d>
              <a:camera prst="orthographicFront">
                <a:rot lat="0" lon="0" rev="0"/>
              </a:camera>
              <a:lightRig rig="threePt" dir="t"/>
            </a:scene3d>
          </p:grpSpPr>
          <p:grpSp>
            <p:nvGrpSpPr>
              <p:cNvPr id="49" name="组合 18"/>
              <p:cNvGrpSpPr/>
              <p:nvPr/>
            </p:nvGrpSpPr>
            <p:grpSpPr>
              <a:xfrm>
                <a:off x="4221083" y="2235123"/>
                <a:ext cx="783024" cy="783024"/>
                <a:chOff x="4221083" y="2235123"/>
                <a:chExt cx="783024" cy="783024"/>
              </a:xfrm>
              <a:scene3d>
                <a:camera prst="orthographicFront">
                  <a:rot lat="0" lon="0" rev="0"/>
                </a:camera>
                <a:lightRig rig="threePt" dir="t"/>
              </a:scene3d>
            </p:grpSpPr>
            <p:sp>
              <p:nvSpPr>
                <p:cNvPr id="50" name="椭圆 49"/>
                <p:cNvSpPr/>
                <p:nvPr/>
              </p:nvSpPr>
              <p:spPr>
                <a:xfrm>
                  <a:off x="4221083" y="2235123"/>
                  <a:ext cx="783024" cy="783024"/>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1" name="椭圆 4"/>
                <p:cNvSpPr/>
                <p:nvPr/>
              </p:nvSpPr>
              <p:spPr>
                <a:xfrm>
                  <a:off x="4335754"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a:latin typeface="微软雅黑" pitchFamily="34" charset="-122"/>
                      <a:ea typeface="微软雅黑" pitchFamily="34" charset="-122"/>
                    </a:rPr>
                    <a:t>成绩管理</a:t>
                  </a:r>
                </a:p>
              </p:txBody>
            </p:sp>
          </p:grpSp>
        </p:grpSp>
        <p:grpSp>
          <p:nvGrpSpPr>
            <p:cNvPr id="52" name="Diagram group"/>
            <p:cNvGrpSpPr/>
            <p:nvPr/>
          </p:nvGrpSpPr>
          <p:grpSpPr>
            <a:xfrm>
              <a:off x="4437784" y="3779261"/>
              <a:ext cx="404297" cy="273271"/>
              <a:chOff x="2341915" y="2889576"/>
              <a:chExt cx="783024" cy="783024"/>
            </a:xfrm>
            <a:scene3d>
              <a:camera prst="orthographicFront">
                <a:rot lat="0" lon="0" rev="0"/>
              </a:camera>
              <a:lightRig rig="threePt" dir="t"/>
            </a:scene3d>
          </p:grpSpPr>
          <p:grpSp>
            <p:nvGrpSpPr>
              <p:cNvPr id="53" name="组合 22"/>
              <p:cNvGrpSpPr/>
              <p:nvPr/>
            </p:nvGrpSpPr>
            <p:grpSpPr>
              <a:xfrm>
                <a:off x="2341915" y="2889576"/>
                <a:ext cx="783024" cy="783024"/>
                <a:chOff x="2341915" y="2889576"/>
                <a:chExt cx="783024" cy="783024"/>
              </a:xfrm>
              <a:scene3d>
                <a:camera prst="orthographicFront">
                  <a:rot lat="0" lon="0" rev="0"/>
                </a:camera>
                <a:lightRig rig="threePt" dir="t"/>
              </a:scene3d>
            </p:grpSpPr>
            <p:sp>
              <p:nvSpPr>
                <p:cNvPr id="54" name="椭圆 53"/>
                <p:cNvSpPr/>
                <p:nvPr/>
              </p:nvSpPr>
              <p:spPr>
                <a:xfrm>
                  <a:off x="2341915" y="2889576"/>
                  <a:ext cx="783024" cy="783024"/>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5" name="椭圆 4"/>
                <p:cNvSpPr/>
                <p:nvPr/>
              </p:nvSpPr>
              <p:spPr>
                <a:xfrm>
                  <a:off x="2456586" y="3004247"/>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a:latin typeface="微软雅黑" pitchFamily="34" charset="-122"/>
                      <a:ea typeface="微软雅黑" pitchFamily="34" charset="-122"/>
                    </a:rPr>
                    <a:t>权限管理</a:t>
                  </a:r>
                </a:p>
              </p:txBody>
            </p:sp>
          </p:grpSp>
        </p:grpSp>
        <p:grpSp>
          <p:nvGrpSpPr>
            <p:cNvPr id="56" name="Diagram group"/>
            <p:cNvGrpSpPr/>
            <p:nvPr/>
          </p:nvGrpSpPr>
          <p:grpSpPr>
            <a:xfrm>
              <a:off x="4860513" y="3783945"/>
              <a:ext cx="380980" cy="273271"/>
              <a:chOff x="3288056" y="2889576"/>
              <a:chExt cx="783024" cy="783024"/>
            </a:xfrm>
            <a:scene3d>
              <a:camera prst="orthographicFront">
                <a:rot lat="0" lon="0" rev="0"/>
              </a:camera>
              <a:lightRig rig="threePt" dir="t"/>
            </a:scene3d>
          </p:grpSpPr>
          <p:grpSp>
            <p:nvGrpSpPr>
              <p:cNvPr id="57" name="组合 26"/>
              <p:cNvGrpSpPr/>
              <p:nvPr/>
            </p:nvGrpSpPr>
            <p:grpSpPr>
              <a:xfrm>
                <a:off x="3288056" y="2889576"/>
                <a:ext cx="783024" cy="783024"/>
                <a:chOff x="3288056" y="2889576"/>
                <a:chExt cx="783024" cy="783024"/>
              </a:xfrm>
              <a:scene3d>
                <a:camera prst="orthographicFront">
                  <a:rot lat="0" lon="0" rev="0"/>
                </a:camera>
                <a:lightRig rig="threePt" dir="t"/>
              </a:scene3d>
            </p:grpSpPr>
            <p:sp>
              <p:nvSpPr>
                <p:cNvPr id="58" name="椭圆 57"/>
                <p:cNvSpPr/>
                <p:nvPr/>
              </p:nvSpPr>
              <p:spPr>
                <a:xfrm>
                  <a:off x="3288056" y="2889576"/>
                  <a:ext cx="783024" cy="783024"/>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59" name="椭圆 4"/>
                <p:cNvSpPr/>
                <p:nvPr/>
              </p:nvSpPr>
              <p:spPr>
                <a:xfrm>
                  <a:off x="3402727" y="3004247"/>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a:latin typeface="微软雅黑" pitchFamily="34" charset="-122"/>
                      <a:ea typeface="微软雅黑" pitchFamily="34" charset="-122"/>
                    </a:rPr>
                    <a:t>资源管理</a:t>
                  </a:r>
                </a:p>
              </p:txBody>
            </p:sp>
          </p:grpSp>
        </p:grpSp>
        <p:grpSp>
          <p:nvGrpSpPr>
            <p:cNvPr id="60" name="Diagram group"/>
            <p:cNvGrpSpPr/>
            <p:nvPr/>
          </p:nvGrpSpPr>
          <p:grpSpPr>
            <a:xfrm>
              <a:off x="5259689" y="3779261"/>
              <a:ext cx="399656" cy="273271"/>
              <a:chOff x="1169144" y="1232442"/>
              <a:chExt cx="783024" cy="783024"/>
            </a:xfrm>
            <a:scene3d>
              <a:camera prst="orthographicFront">
                <a:rot lat="0" lon="0" rev="0"/>
              </a:camera>
              <a:lightRig rig="threePt" dir="t"/>
            </a:scene3d>
          </p:grpSpPr>
          <p:grpSp>
            <p:nvGrpSpPr>
              <p:cNvPr id="61" name="组合 30"/>
              <p:cNvGrpSpPr/>
              <p:nvPr/>
            </p:nvGrpSpPr>
            <p:grpSpPr>
              <a:xfrm>
                <a:off x="1169144" y="1232442"/>
                <a:ext cx="783024" cy="783024"/>
                <a:chOff x="1169144" y="1232442"/>
                <a:chExt cx="783024" cy="783024"/>
              </a:xfrm>
              <a:scene3d>
                <a:camera prst="orthographicFront">
                  <a:rot lat="0" lon="0" rev="0"/>
                </a:camera>
                <a:lightRig rig="threePt" dir="t"/>
              </a:scene3d>
            </p:grpSpPr>
            <p:sp>
              <p:nvSpPr>
                <p:cNvPr id="62" name="椭圆 61"/>
                <p:cNvSpPr/>
                <p:nvPr/>
              </p:nvSpPr>
              <p:spPr>
                <a:xfrm>
                  <a:off x="1169144" y="1232442"/>
                  <a:ext cx="783024" cy="783024"/>
                </a:xfrm>
                <a:prstGeom prst="ellipse">
                  <a:avLst/>
                </a:prstGeom>
                <a:solidFill>
                  <a:schemeClr val="accent3">
                    <a:lumMod val="5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3" name="椭圆 4"/>
                <p:cNvSpPr/>
                <p:nvPr/>
              </p:nvSpPr>
              <p:spPr>
                <a:xfrm>
                  <a:off x="1275386" y="1347113"/>
                  <a:ext cx="553683"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a:latin typeface="微软雅黑" pitchFamily="34" charset="-122"/>
                      <a:ea typeface="微软雅黑" pitchFamily="34" charset="-122"/>
                    </a:rPr>
                    <a:t>文档查重</a:t>
                  </a:r>
                </a:p>
              </p:txBody>
            </p:sp>
          </p:grpSp>
        </p:grpSp>
        <p:sp>
          <p:nvSpPr>
            <p:cNvPr id="64" name="TextBox 63"/>
            <p:cNvSpPr txBox="1"/>
            <p:nvPr/>
          </p:nvSpPr>
          <p:spPr>
            <a:xfrm>
              <a:off x="4711026" y="4091338"/>
              <a:ext cx="918393" cy="123111"/>
            </a:xfrm>
            <a:prstGeom prst="rect">
              <a:avLst/>
            </a:prstGeom>
            <a:noFill/>
          </p:spPr>
          <p:txBody>
            <a:bodyPr wrap="square" tIns="0" bIns="0" rtlCol="0">
              <a:spAutoFit/>
            </a:bodyPr>
            <a:lstStyle/>
            <a:p>
              <a:r>
                <a:rPr lang="zh-CN" altLang="en-US" sz="800" dirty="0">
                  <a:solidFill>
                    <a:schemeClr val="bg1"/>
                  </a:solidFill>
                  <a:latin typeface="微软雅黑" pitchFamily="34" charset="-122"/>
                  <a:ea typeface="微软雅黑" pitchFamily="34" charset="-122"/>
                </a:rPr>
                <a:t>课程管理平台</a:t>
              </a:r>
            </a:p>
          </p:txBody>
        </p:sp>
        <p:grpSp>
          <p:nvGrpSpPr>
            <p:cNvPr id="65" name="组合 64"/>
            <p:cNvGrpSpPr/>
            <p:nvPr/>
          </p:nvGrpSpPr>
          <p:grpSpPr>
            <a:xfrm>
              <a:off x="6191341" y="3782425"/>
              <a:ext cx="394263" cy="273271"/>
              <a:chOff x="3923987" y="2235123"/>
              <a:chExt cx="783024" cy="783024"/>
            </a:xfrm>
          </p:grpSpPr>
          <p:sp>
            <p:nvSpPr>
              <p:cNvPr id="66" name="椭圆 65"/>
              <p:cNvSpPr/>
              <p:nvPr/>
            </p:nvSpPr>
            <p:spPr>
              <a:xfrm>
                <a:off x="3923987" y="2235123"/>
                <a:ext cx="783024" cy="783024"/>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7" name="椭圆 4"/>
              <p:cNvSpPr/>
              <p:nvPr/>
            </p:nvSpPr>
            <p:spPr>
              <a:xfrm>
                <a:off x="4038658"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a:latin typeface="微软雅黑" pitchFamily="34" charset="-122"/>
                    <a:ea typeface="微软雅黑" pitchFamily="34" charset="-122"/>
                  </a:rPr>
                  <a:t>在线教程</a:t>
                </a:r>
              </a:p>
            </p:txBody>
          </p:sp>
        </p:grpSp>
        <p:grpSp>
          <p:nvGrpSpPr>
            <p:cNvPr id="68" name="组合 79"/>
            <p:cNvGrpSpPr/>
            <p:nvPr/>
          </p:nvGrpSpPr>
          <p:grpSpPr>
            <a:xfrm>
              <a:off x="3628169" y="3779261"/>
              <a:ext cx="378213" cy="273271"/>
              <a:chOff x="2209401" y="2870122"/>
              <a:chExt cx="493694" cy="467939"/>
            </a:xfrm>
          </p:grpSpPr>
          <p:sp>
            <p:nvSpPr>
              <p:cNvPr id="69" name="椭圆 68"/>
              <p:cNvSpPr/>
              <p:nvPr/>
            </p:nvSpPr>
            <p:spPr>
              <a:xfrm>
                <a:off x="2209401" y="2870122"/>
                <a:ext cx="493694" cy="467939"/>
              </a:xfrm>
              <a:prstGeom prst="ellipse">
                <a:avLst/>
              </a:prstGeom>
              <a:scene3d>
                <a:camera prst="orthographicFront">
                  <a:rot lat="0" lon="0" rev="0"/>
                </a:camera>
                <a:lightRig rig="threePt" dir="t"/>
              </a:scene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70" name="椭圆 4"/>
              <p:cNvSpPr/>
              <p:nvPr/>
            </p:nvSpPr>
            <p:spPr>
              <a:xfrm>
                <a:off x="2272395" y="2938650"/>
                <a:ext cx="392270" cy="330883"/>
              </a:xfrm>
              <a:prstGeom prst="rect">
                <a:avLst/>
              </a:prstGeom>
              <a:scene3d>
                <a:camera prst="orthographicFront">
                  <a:rot lat="0" lon="0" rev="0"/>
                </a:camera>
                <a:lightRig rig="threePt" dir="t"/>
              </a:scene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a:latin typeface="微软雅黑" pitchFamily="34" charset="-122"/>
                    <a:ea typeface="微软雅黑" pitchFamily="34" charset="-122"/>
                  </a:rPr>
                  <a:t>学生管理</a:t>
                </a:r>
              </a:p>
            </p:txBody>
          </p:sp>
        </p:grpSp>
        <p:grpSp>
          <p:nvGrpSpPr>
            <p:cNvPr id="71" name="组合 40"/>
            <p:cNvGrpSpPr/>
            <p:nvPr/>
          </p:nvGrpSpPr>
          <p:grpSpPr>
            <a:xfrm>
              <a:off x="6791096" y="3788140"/>
              <a:ext cx="1306335" cy="273271"/>
              <a:chOff x="3923987" y="2235123"/>
              <a:chExt cx="783024" cy="783024"/>
            </a:xfrm>
          </p:grpSpPr>
          <p:sp>
            <p:nvSpPr>
              <p:cNvPr id="72" name="椭圆 71"/>
              <p:cNvSpPr/>
              <p:nvPr/>
            </p:nvSpPr>
            <p:spPr>
              <a:xfrm>
                <a:off x="3923987" y="2235123"/>
                <a:ext cx="783024" cy="783024"/>
              </a:xfrm>
              <a:prstGeom prst="ellipse">
                <a:avLst/>
              </a:prstGeom>
              <a:solidFill>
                <a:srgbClr val="C00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73" name="椭圆 4"/>
              <p:cNvSpPr/>
              <p:nvPr/>
            </p:nvSpPr>
            <p:spPr>
              <a:xfrm>
                <a:off x="4038658"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1200" dirty="0">
                    <a:latin typeface="微软雅黑" pitchFamily="34" charset="-122"/>
                    <a:ea typeface="微软雅黑" pitchFamily="34" charset="-122"/>
                  </a:rPr>
                  <a:t>在线实验</a:t>
                </a:r>
              </a:p>
            </p:txBody>
          </p:sp>
        </p:grpSp>
        <p:grpSp>
          <p:nvGrpSpPr>
            <p:cNvPr id="74" name="组合 67"/>
            <p:cNvGrpSpPr/>
            <p:nvPr/>
          </p:nvGrpSpPr>
          <p:grpSpPr>
            <a:xfrm>
              <a:off x="7849560" y="4296911"/>
              <a:ext cx="426739" cy="283942"/>
              <a:chOff x="650561" y="255369"/>
              <a:chExt cx="668789" cy="668789"/>
            </a:xfrm>
            <a:solidFill>
              <a:srgbClr val="FFC000"/>
            </a:solidFill>
          </p:grpSpPr>
          <p:sp>
            <p:nvSpPr>
              <p:cNvPr id="75" name="椭圆 74"/>
              <p:cNvSpPr/>
              <p:nvPr/>
            </p:nvSpPr>
            <p:spPr>
              <a:xfrm>
                <a:off x="650561" y="255369"/>
                <a:ext cx="668789" cy="668789"/>
              </a:xfrm>
              <a:prstGeom prst="ellipse">
                <a:avLst/>
              </a:prstGeom>
              <a:grpFill/>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76" name="椭圆 4"/>
              <p:cNvSpPr/>
              <p:nvPr/>
            </p:nvSpPr>
            <p:spPr>
              <a:xfrm>
                <a:off x="789682" y="353310"/>
                <a:ext cx="414422" cy="472904"/>
              </a:xfrm>
              <a:prstGeom prst="rect">
                <a:avLst/>
              </a:prstGeom>
              <a:grpFill/>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293441">
                  <a:lnSpc>
                    <a:spcPct val="90000"/>
                  </a:lnSpc>
                  <a:spcBef>
                    <a:spcPct val="0"/>
                  </a:spcBef>
                  <a:spcAft>
                    <a:spcPct val="35000"/>
                  </a:spcAft>
                </a:pPr>
                <a:r>
                  <a:rPr lang="zh-CN" altLang="en-US" sz="700" dirty="0">
                    <a:latin typeface="微软雅黑" pitchFamily="34" charset="-122"/>
                    <a:ea typeface="微软雅黑" pitchFamily="34" charset="-122"/>
                  </a:rPr>
                  <a:t>统计分析</a:t>
                </a:r>
              </a:p>
            </p:txBody>
          </p:sp>
        </p:grpSp>
        <p:grpSp>
          <p:nvGrpSpPr>
            <p:cNvPr id="77" name="Diagram group"/>
            <p:cNvGrpSpPr/>
            <p:nvPr/>
          </p:nvGrpSpPr>
          <p:grpSpPr>
            <a:xfrm>
              <a:off x="5685139" y="3785611"/>
              <a:ext cx="399656" cy="273271"/>
              <a:chOff x="1169144" y="1232442"/>
              <a:chExt cx="783024" cy="783024"/>
            </a:xfrm>
            <a:scene3d>
              <a:camera prst="orthographicFront">
                <a:rot lat="0" lon="0" rev="0"/>
              </a:camera>
              <a:lightRig rig="threePt" dir="t"/>
            </a:scene3d>
          </p:grpSpPr>
          <p:grpSp>
            <p:nvGrpSpPr>
              <p:cNvPr id="78" name="组合 30"/>
              <p:cNvGrpSpPr/>
              <p:nvPr/>
            </p:nvGrpSpPr>
            <p:grpSpPr>
              <a:xfrm>
                <a:off x="1169144" y="1232442"/>
                <a:ext cx="783024" cy="783024"/>
                <a:chOff x="1169144" y="1232442"/>
                <a:chExt cx="783024" cy="783024"/>
              </a:xfrm>
              <a:scene3d>
                <a:camera prst="orthographicFront">
                  <a:rot lat="0" lon="0" rev="0"/>
                </a:camera>
                <a:lightRig rig="threePt" dir="t"/>
              </a:scene3d>
            </p:grpSpPr>
            <p:sp>
              <p:nvSpPr>
                <p:cNvPr id="79" name="椭圆 78"/>
                <p:cNvSpPr/>
                <p:nvPr/>
              </p:nvSpPr>
              <p:spPr>
                <a:xfrm>
                  <a:off x="1169144" y="1232442"/>
                  <a:ext cx="783024" cy="783024"/>
                </a:xfrm>
                <a:prstGeom prst="ellipse">
                  <a:avLst/>
                </a:prstGeom>
                <a:solidFill>
                  <a:schemeClr val="accent3">
                    <a:lumMod val="5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0" name="椭圆 4"/>
                <p:cNvSpPr/>
                <p:nvPr/>
              </p:nvSpPr>
              <p:spPr>
                <a:xfrm>
                  <a:off x="1275386" y="1347113"/>
                  <a:ext cx="553683"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322785">
                    <a:lnSpc>
                      <a:spcPct val="90000"/>
                    </a:lnSpc>
                    <a:spcBef>
                      <a:spcPct val="0"/>
                    </a:spcBef>
                    <a:spcAft>
                      <a:spcPct val="35000"/>
                    </a:spcAft>
                  </a:pPr>
                  <a:r>
                    <a:rPr lang="zh-CN" altLang="en-US" sz="700" dirty="0">
                      <a:latin typeface="微软雅黑" pitchFamily="34" charset="-122"/>
                      <a:ea typeface="微软雅黑" pitchFamily="34" charset="-122"/>
                    </a:rPr>
                    <a:t>代码查重</a:t>
                  </a:r>
                </a:p>
              </p:txBody>
            </p:sp>
          </p:grpSp>
        </p:grpSp>
        <p:sp>
          <p:nvSpPr>
            <p:cNvPr id="81" name="矩形 80"/>
            <p:cNvSpPr/>
            <p:nvPr/>
          </p:nvSpPr>
          <p:spPr>
            <a:xfrm>
              <a:off x="4916306" y="2221831"/>
              <a:ext cx="3598570" cy="1517650"/>
            </a:xfrm>
            <a:prstGeom prst="rect">
              <a:avLst/>
            </a:prstGeom>
            <a:noFill/>
            <a:ln w="6350">
              <a:solidFill>
                <a:srgbClr val="BE020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p>
          </p:txBody>
        </p:sp>
        <p:sp>
          <p:nvSpPr>
            <p:cNvPr id="82" name="圆角矩形 81"/>
            <p:cNvSpPr/>
            <p:nvPr/>
          </p:nvSpPr>
          <p:spPr>
            <a:xfrm>
              <a:off x="2438326" y="3457484"/>
              <a:ext cx="2463060" cy="28276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dirty="0">
                  <a:latin typeface="微软雅黑" pitchFamily="34" charset="-122"/>
                  <a:ea typeface="微软雅黑" pitchFamily="34" charset="-122"/>
                </a:rPr>
                <a:t>数字电路、计算机组成原理</a:t>
              </a:r>
              <a:endParaRPr lang="en-US" altLang="zh-CN" sz="700" dirty="0">
                <a:latin typeface="微软雅黑" pitchFamily="34" charset="-122"/>
                <a:ea typeface="微软雅黑" pitchFamily="34" charset="-122"/>
              </a:endParaRPr>
            </a:p>
            <a:p>
              <a:pPr algn="ctr"/>
              <a:r>
                <a:rPr lang="zh-CN" altLang="en-US" sz="600" dirty="0">
                  <a:latin typeface="微软雅黑" pitchFamily="34" charset="-122"/>
                  <a:ea typeface="微软雅黑" pitchFamily="34" charset="-122"/>
                </a:rPr>
                <a:t>（配套教材、讲义、习题）</a:t>
              </a:r>
            </a:p>
          </p:txBody>
        </p:sp>
        <p:sp>
          <p:nvSpPr>
            <p:cNvPr id="83" name="圆角矩形 82"/>
            <p:cNvSpPr/>
            <p:nvPr/>
          </p:nvSpPr>
          <p:spPr>
            <a:xfrm>
              <a:off x="6159173" y="3452151"/>
              <a:ext cx="1217912" cy="27431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dirty="0">
                  <a:latin typeface="微软雅黑" pitchFamily="34" charset="-122"/>
                  <a:ea typeface="微软雅黑" pitchFamily="34" charset="-122"/>
                </a:rPr>
                <a:t>计算机组成原理</a:t>
              </a:r>
              <a:endParaRPr lang="zh-CN" altLang="en-US" sz="600" dirty="0">
                <a:latin typeface="微软雅黑" pitchFamily="34" charset="-122"/>
                <a:ea typeface="微软雅黑" pitchFamily="34" charset="-122"/>
              </a:endParaRPr>
            </a:p>
          </p:txBody>
        </p:sp>
        <p:sp>
          <p:nvSpPr>
            <p:cNvPr id="84" name="圆角矩形 83"/>
            <p:cNvSpPr/>
            <p:nvPr/>
          </p:nvSpPr>
          <p:spPr>
            <a:xfrm>
              <a:off x="7387199" y="3460081"/>
              <a:ext cx="1127675" cy="27431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a:latin typeface="微软雅黑" pitchFamily="34" charset="-122"/>
                  <a:ea typeface="微软雅黑" pitchFamily="34" charset="-122"/>
                </a:rPr>
                <a:t>计算机系统结构</a:t>
              </a:r>
              <a:endParaRPr lang="zh-CN" altLang="en-US" sz="600" dirty="0">
                <a:latin typeface="微软雅黑" pitchFamily="34" charset="-122"/>
                <a:ea typeface="微软雅黑" pitchFamily="34" charset="-122"/>
              </a:endParaRPr>
            </a:p>
          </p:txBody>
        </p:sp>
        <p:sp>
          <p:nvSpPr>
            <p:cNvPr id="85" name="矩形 84"/>
            <p:cNvSpPr/>
            <p:nvPr/>
          </p:nvSpPr>
          <p:spPr>
            <a:xfrm>
              <a:off x="6191341" y="3246200"/>
              <a:ext cx="1122241" cy="19432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zh-CN" altLang="en-US" sz="600" dirty="0">
                  <a:latin typeface="微软雅黑" pitchFamily="34" charset="-122"/>
                  <a:ea typeface="微软雅黑" pitchFamily="34" charset="-122"/>
                </a:rPr>
                <a:t>实验</a:t>
              </a:r>
              <a:r>
                <a:rPr lang="en-US" altLang="zh-CN" sz="600" dirty="0">
                  <a:latin typeface="微软雅黑" pitchFamily="34" charset="-122"/>
                  <a:ea typeface="微软雅黑" pitchFamily="34" charset="-122"/>
                </a:rPr>
                <a:t>6</a:t>
              </a:r>
              <a:r>
                <a:rPr lang="zh-CN" altLang="en-US" sz="600" dirty="0">
                  <a:latin typeface="微软雅黑" pitchFamily="34" charset="-122"/>
                  <a:ea typeface="微软雅黑" pitchFamily="34" charset="-122"/>
                </a:rPr>
                <a:t>：总线传输设计</a:t>
              </a:r>
              <a:endParaRPr lang="en-US" altLang="zh-CN" sz="600" b="1" dirty="0">
                <a:latin typeface="微软雅黑" pitchFamily="34" charset="-122"/>
                <a:ea typeface="微软雅黑" pitchFamily="34" charset="-122"/>
              </a:endParaRPr>
            </a:p>
          </p:txBody>
        </p:sp>
        <p:sp>
          <p:nvSpPr>
            <p:cNvPr id="86" name="矩形 85"/>
            <p:cNvSpPr/>
            <p:nvPr/>
          </p:nvSpPr>
          <p:spPr>
            <a:xfrm>
              <a:off x="6191342" y="3039740"/>
              <a:ext cx="1122241" cy="19432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zh-CN" altLang="en-US" sz="600" dirty="0">
                  <a:latin typeface="微软雅黑" pitchFamily="34" charset="-122"/>
                  <a:ea typeface="微软雅黑" pitchFamily="34" charset="-122"/>
                </a:rPr>
                <a:t>实验</a:t>
              </a:r>
              <a:r>
                <a:rPr lang="en-US" altLang="zh-CN" sz="600" dirty="0">
                  <a:latin typeface="微软雅黑" pitchFamily="34" charset="-122"/>
                  <a:ea typeface="微软雅黑" pitchFamily="34" charset="-122"/>
                </a:rPr>
                <a:t>5</a:t>
              </a:r>
              <a:r>
                <a:rPr lang="zh-CN" altLang="en-US" sz="600" dirty="0">
                  <a:latin typeface="微软雅黑" pitchFamily="34" charset="-122"/>
                  <a:ea typeface="微软雅黑" pitchFamily="34" charset="-122"/>
                </a:rPr>
                <a:t>：微程序控制器</a:t>
              </a:r>
              <a:endParaRPr lang="en-US" altLang="zh-CN" sz="600" b="1" dirty="0">
                <a:latin typeface="微软雅黑" pitchFamily="34" charset="-122"/>
                <a:ea typeface="微软雅黑" pitchFamily="34" charset="-122"/>
              </a:endParaRPr>
            </a:p>
          </p:txBody>
        </p:sp>
        <p:sp>
          <p:nvSpPr>
            <p:cNvPr id="87" name="矩形 86"/>
            <p:cNvSpPr/>
            <p:nvPr/>
          </p:nvSpPr>
          <p:spPr>
            <a:xfrm>
              <a:off x="6191342" y="2833280"/>
              <a:ext cx="1122241" cy="19432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zh-CN" altLang="en-US" sz="600" dirty="0">
                  <a:latin typeface="微软雅黑" pitchFamily="34" charset="-122"/>
                  <a:ea typeface="微软雅黑" pitchFamily="34" charset="-122"/>
                </a:rPr>
                <a:t>实验</a:t>
              </a:r>
              <a:r>
                <a:rPr lang="en-US" altLang="zh-CN" sz="600" dirty="0">
                  <a:latin typeface="微软雅黑" pitchFamily="34" charset="-122"/>
                  <a:ea typeface="微软雅黑" pitchFamily="34" charset="-122"/>
                </a:rPr>
                <a:t>4</a:t>
              </a:r>
              <a:r>
                <a:rPr lang="zh-CN" altLang="en-US" sz="600" dirty="0">
                  <a:latin typeface="微软雅黑" pitchFamily="34" charset="-122"/>
                  <a:ea typeface="微软雅黑" pitchFamily="34" charset="-122"/>
                </a:rPr>
                <a:t>：存储器扩展</a:t>
              </a:r>
              <a:endParaRPr lang="en-US" altLang="zh-CN" sz="600" b="1" dirty="0">
                <a:latin typeface="微软雅黑" pitchFamily="34" charset="-122"/>
                <a:ea typeface="微软雅黑" pitchFamily="34" charset="-122"/>
              </a:endParaRPr>
            </a:p>
          </p:txBody>
        </p:sp>
        <p:sp>
          <p:nvSpPr>
            <p:cNvPr id="88" name="矩形 87"/>
            <p:cNvSpPr/>
            <p:nvPr/>
          </p:nvSpPr>
          <p:spPr>
            <a:xfrm>
              <a:off x="6191343" y="2626821"/>
              <a:ext cx="1122241" cy="19432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zh-CN" altLang="en-US" sz="600" dirty="0">
                  <a:latin typeface="微软雅黑" pitchFamily="34" charset="-122"/>
                  <a:ea typeface="微软雅黑" pitchFamily="34" charset="-122"/>
                </a:rPr>
                <a:t>实验</a:t>
              </a:r>
              <a:r>
                <a:rPr lang="en-US" altLang="zh-CN" sz="600" dirty="0">
                  <a:latin typeface="微软雅黑" pitchFamily="34" charset="-122"/>
                  <a:ea typeface="微软雅黑" pitchFamily="34" charset="-122"/>
                </a:rPr>
                <a:t>3</a:t>
              </a:r>
              <a:r>
                <a:rPr lang="zh-CN" altLang="en-US" sz="600" dirty="0">
                  <a:latin typeface="微软雅黑" pitchFamily="34" charset="-122"/>
                  <a:ea typeface="微软雅黑" pitchFamily="34" charset="-122"/>
                </a:rPr>
                <a:t>：存储器</a:t>
              </a:r>
              <a:endParaRPr lang="en-US" altLang="zh-CN" sz="600" b="1" dirty="0">
                <a:latin typeface="微软雅黑" pitchFamily="34" charset="-122"/>
                <a:ea typeface="微软雅黑" pitchFamily="34" charset="-122"/>
              </a:endParaRPr>
            </a:p>
          </p:txBody>
        </p:sp>
        <p:sp>
          <p:nvSpPr>
            <p:cNvPr id="89" name="矩形 88"/>
            <p:cNvSpPr/>
            <p:nvPr/>
          </p:nvSpPr>
          <p:spPr>
            <a:xfrm>
              <a:off x="6191343" y="2420361"/>
              <a:ext cx="1122241" cy="19432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zh-CN" altLang="en-US" sz="600" dirty="0">
                  <a:latin typeface="微软雅黑" pitchFamily="34" charset="-122"/>
                  <a:ea typeface="微软雅黑" pitchFamily="34" charset="-122"/>
                </a:rPr>
                <a:t>实验</a:t>
              </a:r>
              <a:r>
                <a:rPr lang="en-US" altLang="zh-CN" sz="600" dirty="0">
                  <a:latin typeface="微软雅黑" pitchFamily="34" charset="-122"/>
                  <a:ea typeface="微软雅黑" pitchFamily="34" charset="-122"/>
                </a:rPr>
                <a:t>2</a:t>
              </a:r>
              <a:r>
                <a:rPr lang="zh-CN" altLang="en-US" sz="600" dirty="0">
                  <a:latin typeface="微软雅黑" pitchFamily="34" charset="-122"/>
                  <a:ea typeface="微软雅黑" pitchFamily="34" charset="-122"/>
                </a:rPr>
                <a:t>：</a:t>
              </a:r>
              <a:r>
                <a:rPr lang="en-US" altLang="zh-CN" sz="600" dirty="0">
                  <a:latin typeface="微软雅黑" pitchFamily="34" charset="-122"/>
                  <a:ea typeface="微软雅黑" pitchFamily="34" charset="-122"/>
                </a:rPr>
                <a:t>ALU8</a:t>
              </a:r>
              <a:endParaRPr lang="en-US" altLang="zh-CN" sz="600" b="1" dirty="0">
                <a:latin typeface="微软雅黑" pitchFamily="34" charset="-122"/>
                <a:ea typeface="微软雅黑" pitchFamily="34" charset="-122"/>
              </a:endParaRPr>
            </a:p>
          </p:txBody>
        </p:sp>
        <p:sp>
          <p:nvSpPr>
            <p:cNvPr id="90" name="矩形 89"/>
            <p:cNvSpPr/>
            <p:nvPr/>
          </p:nvSpPr>
          <p:spPr>
            <a:xfrm>
              <a:off x="6191341" y="2211161"/>
              <a:ext cx="1122241" cy="19432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zh-CN" altLang="en-US" sz="600" dirty="0">
                  <a:latin typeface="微软雅黑" pitchFamily="34" charset="-122"/>
                  <a:ea typeface="微软雅黑" pitchFamily="34" charset="-122"/>
                </a:rPr>
                <a:t>实验</a:t>
              </a:r>
              <a:r>
                <a:rPr lang="en-US" altLang="zh-CN" sz="600" dirty="0">
                  <a:latin typeface="微软雅黑" pitchFamily="34" charset="-122"/>
                  <a:ea typeface="微软雅黑" pitchFamily="34" charset="-122"/>
                </a:rPr>
                <a:t>1</a:t>
              </a:r>
              <a:r>
                <a:rPr lang="zh-CN" altLang="en-US" sz="600" dirty="0">
                  <a:latin typeface="微软雅黑" pitchFamily="34" charset="-122"/>
                  <a:ea typeface="微软雅黑" pitchFamily="34" charset="-122"/>
                </a:rPr>
                <a:t>：</a:t>
              </a:r>
              <a:r>
                <a:rPr lang="en-US" altLang="zh-CN" sz="600" dirty="0">
                  <a:latin typeface="微软雅黑" pitchFamily="34" charset="-122"/>
                  <a:ea typeface="微软雅黑" pitchFamily="34" charset="-122"/>
                </a:rPr>
                <a:t>ALU4</a:t>
              </a:r>
              <a:endParaRPr lang="en-US" altLang="zh-CN" sz="600" b="1" dirty="0">
                <a:latin typeface="微软雅黑" pitchFamily="34" charset="-122"/>
                <a:ea typeface="微软雅黑" pitchFamily="34" charset="-122"/>
              </a:endParaRPr>
            </a:p>
          </p:txBody>
        </p:sp>
        <p:grpSp>
          <p:nvGrpSpPr>
            <p:cNvPr id="91" name="组合 126"/>
            <p:cNvGrpSpPr/>
            <p:nvPr/>
          </p:nvGrpSpPr>
          <p:grpSpPr>
            <a:xfrm>
              <a:off x="7411718" y="2221813"/>
              <a:ext cx="1039657" cy="1224973"/>
              <a:chOff x="3796712" y="609614"/>
              <a:chExt cx="1946369" cy="1715564"/>
            </a:xfrm>
          </p:grpSpPr>
          <p:sp>
            <p:nvSpPr>
              <p:cNvPr id="92" name="矩形 91"/>
              <p:cNvSpPr/>
              <p:nvPr/>
            </p:nvSpPr>
            <p:spPr>
              <a:xfrm>
                <a:off x="3796712" y="2053389"/>
                <a:ext cx="1946364" cy="27178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zh-CN" altLang="en-US" sz="600" dirty="0">
                    <a:latin typeface="微软雅黑" pitchFamily="34" charset="-122"/>
                    <a:ea typeface="微软雅黑" pitchFamily="34" charset="-122"/>
                  </a:rPr>
                  <a:t>多</a:t>
                </a:r>
                <a:r>
                  <a:rPr lang="en-US" altLang="zh-CN" sz="600" dirty="0">
                    <a:latin typeface="微软雅黑" pitchFamily="34" charset="-122"/>
                    <a:ea typeface="微软雅黑" pitchFamily="34" charset="-122"/>
                  </a:rPr>
                  <a:t>Cache</a:t>
                </a:r>
                <a:r>
                  <a:rPr lang="zh-CN" altLang="en-US" sz="600" dirty="0">
                    <a:latin typeface="微软雅黑" pitchFamily="34" charset="-122"/>
                    <a:ea typeface="微软雅黑" pitchFamily="34" charset="-122"/>
                  </a:rPr>
                  <a:t>一致性</a:t>
                </a:r>
                <a:endParaRPr lang="en-US" altLang="zh-CN" sz="600" b="1" dirty="0">
                  <a:latin typeface="微软雅黑" pitchFamily="34" charset="-122"/>
                  <a:ea typeface="微软雅黑" pitchFamily="34" charset="-122"/>
                </a:endParaRPr>
              </a:p>
            </p:txBody>
          </p:sp>
          <p:sp>
            <p:nvSpPr>
              <p:cNvPr id="93" name="矩形 92"/>
              <p:cNvSpPr/>
              <p:nvPr/>
            </p:nvSpPr>
            <p:spPr>
              <a:xfrm>
                <a:off x="3796713" y="1764634"/>
                <a:ext cx="1946364" cy="27178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en-US" altLang="zh-CN" sz="600" dirty="0" err="1">
                    <a:latin typeface="微软雅黑" pitchFamily="34" charset="-122"/>
                    <a:ea typeface="微软雅黑" pitchFamily="34" charset="-122"/>
                  </a:rPr>
                  <a:t>Tomasulo</a:t>
                </a:r>
                <a:r>
                  <a:rPr lang="zh-CN" altLang="en-US" sz="600" dirty="0">
                    <a:latin typeface="微软雅黑" pitchFamily="34" charset="-122"/>
                    <a:ea typeface="微软雅黑" pitchFamily="34" charset="-122"/>
                  </a:rPr>
                  <a:t>算法</a:t>
                </a:r>
                <a:endParaRPr lang="en-US" altLang="zh-CN" sz="600" b="1" dirty="0">
                  <a:latin typeface="微软雅黑" pitchFamily="34" charset="-122"/>
                  <a:ea typeface="微软雅黑" pitchFamily="34" charset="-122"/>
                </a:endParaRPr>
              </a:p>
            </p:txBody>
          </p:sp>
          <p:sp>
            <p:nvSpPr>
              <p:cNvPr id="94" name="矩形 93"/>
              <p:cNvSpPr/>
              <p:nvPr/>
            </p:nvSpPr>
            <p:spPr>
              <a:xfrm>
                <a:off x="3796714" y="1475879"/>
                <a:ext cx="1946364" cy="27178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en-US" altLang="zh-CN" sz="600" dirty="0">
                    <a:latin typeface="微软雅黑" pitchFamily="34" charset="-122"/>
                    <a:ea typeface="微软雅黑" pitchFamily="34" charset="-122"/>
                  </a:rPr>
                  <a:t>Cache</a:t>
                </a:r>
                <a:r>
                  <a:rPr lang="zh-CN" altLang="en-US" sz="600" dirty="0">
                    <a:latin typeface="微软雅黑" pitchFamily="34" charset="-122"/>
                    <a:ea typeface="微软雅黑" pitchFamily="34" charset="-122"/>
                  </a:rPr>
                  <a:t>性能分析</a:t>
                </a:r>
                <a:endParaRPr lang="en-US" altLang="zh-CN" sz="600" b="1" dirty="0">
                  <a:latin typeface="微软雅黑" pitchFamily="34" charset="-122"/>
                  <a:ea typeface="微软雅黑" pitchFamily="34" charset="-122"/>
                </a:endParaRPr>
              </a:p>
            </p:txBody>
          </p:sp>
          <p:sp>
            <p:nvSpPr>
              <p:cNvPr id="95" name="矩形 94"/>
              <p:cNvSpPr/>
              <p:nvPr/>
            </p:nvSpPr>
            <p:spPr>
              <a:xfrm>
                <a:off x="3796715" y="1187124"/>
                <a:ext cx="1946364" cy="27178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zh-CN" altLang="en-US" sz="600" dirty="0">
                    <a:latin typeface="微软雅黑" pitchFamily="34" charset="-122"/>
                    <a:ea typeface="微软雅黑" pitchFamily="34" charset="-122"/>
                  </a:rPr>
                  <a:t>指令调度和延迟分支</a:t>
                </a:r>
                <a:endParaRPr lang="en-US" altLang="zh-CN" sz="600" b="1" dirty="0">
                  <a:latin typeface="微软雅黑" pitchFamily="34" charset="-122"/>
                  <a:ea typeface="微软雅黑" pitchFamily="34" charset="-122"/>
                </a:endParaRPr>
              </a:p>
            </p:txBody>
          </p:sp>
          <p:sp>
            <p:nvSpPr>
              <p:cNvPr id="96" name="矩形 95"/>
              <p:cNvSpPr/>
              <p:nvPr/>
            </p:nvSpPr>
            <p:spPr>
              <a:xfrm>
                <a:off x="3796716" y="898369"/>
                <a:ext cx="1946364" cy="27178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zh-CN" altLang="en-US" sz="600" dirty="0">
                    <a:latin typeface="微软雅黑" pitchFamily="34" charset="-122"/>
                    <a:ea typeface="微软雅黑" pitchFamily="34" charset="-122"/>
                  </a:rPr>
                  <a:t>流水线及流水线中的冲突</a:t>
                </a:r>
                <a:endParaRPr lang="en-US" altLang="zh-CN" sz="600" b="1" dirty="0">
                  <a:latin typeface="微软雅黑" pitchFamily="34" charset="-122"/>
                  <a:ea typeface="微软雅黑" pitchFamily="34" charset="-122"/>
                </a:endParaRPr>
              </a:p>
            </p:txBody>
          </p:sp>
          <p:sp>
            <p:nvSpPr>
              <p:cNvPr id="97" name="矩形 96"/>
              <p:cNvSpPr/>
              <p:nvPr/>
            </p:nvSpPr>
            <p:spPr>
              <a:xfrm>
                <a:off x="3796717" y="609614"/>
                <a:ext cx="1946364" cy="27178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en-US" altLang="zh-CN" sz="600" dirty="0">
                    <a:latin typeface="微软雅黑" pitchFamily="34" charset="-122"/>
                    <a:ea typeface="微软雅黑" pitchFamily="34" charset="-122"/>
                  </a:rPr>
                  <a:t>MIPS</a:t>
                </a:r>
                <a:r>
                  <a:rPr lang="zh-CN" altLang="en-US" sz="600" dirty="0">
                    <a:latin typeface="微软雅黑" pitchFamily="34" charset="-122"/>
                    <a:ea typeface="微软雅黑" pitchFamily="34" charset="-122"/>
                  </a:rPr>
                  <a:t>指令系统和</a:t>
                </a:r>
                <a:r>
                  <a:rPr lang="en-US" altLang="zh-CN" sz="600" dirty="0">
                    <a:latin typeface="微软雅黑" pitchFamily="34" charset="-122"/>
                    <a:ea typeface="微软雅黑" pitchFamily="34" charset="-122"/>
                  </a:rPr>
                  <a:t>MIPS</a:t>
                </a:r>
                <a:r>
                  <a:rPr lang="zh-CN" altLang="en-US" sz="600" dirty="0">
                    <a:latin typeface="微软雅黑" pitchFamily="34" charset="-122"/>
                    <a:ea typeface="微软雅黑" pitchFamily="34" charset="-122"/>
                  </a:rPr>
                  <a:t>体系结构</a:t>
                </a:r>
                <a:endParaRPr lang="en-US" altLang="zh-CN" sz="600" b="1" dirty="0">
                  <a:latin typeface="微软雅黑" pitchFamily="34" charset="-122"/>
                  <a:ea typeface="微软雅黑" pitchFamily="34" charset="-122"/>
                </a:endParaRPr>
              </a:p>
            </p:txBody>
          </p:sp>
        </p:grpSp>
        <p:sp>
          <p:nvSpPr>
            <p:cNvPr id="98" name="云形 97"/>
            <p:cNvSpPr/>
            <p:nvPr/>
          </p:nvSpPr>
          <p:spPr>
            <a:xfrm>
              <a:off x="2332691" y="2517525"/>
              <a:ext cx="1195137" cy="600564"/>
            </a:xfrm>
            <a:prstGeom prst="cloud">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b="1" dirty="0">
                  <a:solidFill>
                    <a:srgbClr val="FFC000"/>
                  </a:solidFill>
                  <a:latin typeface="微软雅黑" pitchFamily="34" charset="-122"/>
                  <a:ea typeface="微软雅黑" pitchFamily="34" charset="-122"/>
                </a:rPr>
                <a:t>支持硬件实验整个教学环节</a:t>
              </a:r>
              <a:endParaRPr lang="zh-CN" altLang="en-US" sz="700" dirty="0"/>
            </a:p>
          </p:txBody>
        </p:sp>
        <p:sp>
          <p:nvSpPr>
            <p:cNvPr id="99" name="云形 98"/>
            <p:cNvSpPr/>
            <p:nvPr/>
          </p:nvSpPr>
          <p:spPr>
            <a:xfrm>
              <a:off x="3660555" y="2303922"/>
              <a:ext cx="836438" cy="513885"/>
            </a:xfrm>
            <a:prstGeom prst="cloud">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700" b="1" dirty="0">
                  <a:solidFill>
                    <a:srgbClr val="FFC000"/>
                  </a:solidFill>
                  <a:latin typeface="微软雅黑" pitchFamily="34" charset="-122"/>
                  <a:ea typeface="微软雅黑" pitchFamily="34" charset="-122"/>
                </a:rPr>
                <a:t>在线虚拟实验环境</a:t>
              </a:r>
              <a:endParaRPr lang="en-US" altLang="zh-CN" sz="700" b="1" dirty="0">
                <a:solidFill>
                  <a:srgbClr val="FFC000"/>
                </a:solidFill>
                <a:latin typeface="微软雅黑" pitchFamily="34" charset="-122"/>
                <a:ea typeface="微软雅黑" pitchFamily="34" charset="-122"/>
              </a:endParaRPr>
            </a:p>
          </p:txBody>
        </p:sp>
        <p:sp>
          <p:nvSpPr>
            <p:cNvPr id="100" name="云形 99"/>
            <p:cNvSpPr/>
            <p:nvPr/>
          </p:nvSpPr>
          <p:spPr>
            <a:xfrm>
              <a:off x="3418236" y="2937324"/>
              <a:ext cx="883659" cy="513885"/>
            </a:xfrm>
            <a:prstGeom prst="cloud">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b="1" dirty="0">
                  <a:solidFill>
                    <a:srgbClr val="FFC000"/>
                  </a:solidFill>
                  <a:latin typeface="微软雅黑" pitchFamily="34" charset="-122"/>
                  <a:ea typeface="微软雅黑" pitchFamily="34" charset="-122"/>
                </a:rPr>
                <a:t>支持自建在线实验</a:t>
              </a:r>
              <a:endParaRPr lang="zh-CN" altLang="en-US" sz="700" dirty="0"/>
            </a:p>
          </p:txBody>
        </p:sp>
        <p:sp>
          <p:nvSpPr>
            <p:cNvPr id="101" name="圆角矩形 112">
              <a:extLst>
                <a:ext uri="{FF2B5EF4-FFF2-40B4-BE49-F238E27FC236}">
                  <a16:creationId xmlns="" xmlns:a16="http://schemas.microsoft.com/office/drawing/2014/main" id="{D1529F92-AE22-4F87-A48C-112D32CAE52C}"/>
                </a:ext>
              </a:extLst>
            </p:cNvPr>
            <p:cNvSpPr/>
            <p:nvPr/>
          </p:nvSpPr>
          <p:spPr>
            <a:xfrm>
              <a:off x="4929573" y="3453893"/>
              <a:ext cx="1217912" cy="27431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dirty="0">
                  <a:latin typeface="微软雅黑" pitchFamily="34" charset="-122"/>
                  <a:ea typeface="微软雅黑" pitchFamily="34" charset="-122"/>
                </a:rPr>
                <a:t>数字逻辑</a:t>
              </a:r>
              <a:endParaRPr lang="en-US" altLang="zh-CN" sz="700" dirty="0">
                <a:latin typeface="微软雅黑" pitchFamily="34" charset="-122"/>
                <a:ea typeface="微软雅黑" pitchFamily="34" charset="-122"/>
              </a:endParaRPr>
            </a:p>
          </p:txBody>
        </p:sp>
        <p:sp>
          <p:nvSpPr>
            <p:cNvPr id="102" name="矩形 101">
              <a:extLst>
                <a:ext uri="{FF2B5EF4-FFF2-40B4-BE49-F238E27FC236}">
                  <a16:creationId xmlns="" xmlns:a16="http://schemas.microsoft.com/office/drawing/2014/main" id="{4CF14BB2-9779-492A-83C8-91769CE24D47}"/>
                </a:ext>
              </a:extLst>
            </p:cNvPr>
            <p:cNvSpPr/>
            <p:nvPr/>
          </p:nvSpPr>
          <p:spPr>
            <a:xfrm>
              <a:off x="4961741" y="3247942"/>
              <a:ext cx="1122241" cy="19432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zh-CN" altLang="en-US" sz="600" dirty="0">
                  <a:latin typeface="微软雅黑" pitchFamily="34" charset="-122"/>
                  <a:ea typeface="微软雅黑" pitchFamily="34" charset="-122"/>
                </a:rPr>
                <a:t>实验</a:t>
              </a:r>
              <a:r>
                <a:rPr lang="en-US" altLang="zh-CN" sz="600" dirty="0">
                  <a:latin typeface="微软雅黑" pitchFamily="34" charset="-122"/>
                  <a:ea typeface="微软雅黑" pitchFamily="34" charset="-122"/>
                </a:rPr>
                <a:t>6</a:t>
              </a:r>
              <a:r>
                <a:rPr lang="zh-CN" altLang="en-US" sz="600" dirty="0">
                  <a:latin typeface="微软雅黑" pitchFamily="34" charset="-122"/>
                  <a:ea typeface="微软雅黑" pitchFamily="34" charset="-122"/>
                </a:rPr>
                <a:t>：有限状态机</a:t>
              </a:r>
              <a:endParaRPr lang="en-US" altLang="zh-CN" sz="600" b="1" dirty="0">
                <a:latin typeface="微软雅黑" pitchFamily="34" charset="-122"/>
                <a:ea typeface="微软雅黑" pitchFamily="34" charset="-122"/>
              </a:endParaRPr>
            </a:p>
          </p:txBody>
        </p:sp>
        <p:sp>
          <p:nvSpPr>
            <p:cNvPr id="103" name="矩形 102">
              <a:extLst>
                <a:ext uri="{FF2B5EF4-FFF2-40B4-BE49-F238E27FC236}">
                  <a16:creationId xmlns="" xmlns:a16="http://schemas.microsoft.com/office/drawing/2014/main" id="{E6D37DFA-4596-4176-9139-B121DE227F90}"/>
                </a:ext>
              </a:extLst>
            </p:cNvPr>
            <p:cNvSpPr/>
            <p:nvPr/>
          </p:nvSpPr>
          <p:spPr>
            <a:xfrm>
              <a:off x="4961742" y="3041482"/>
              <a:ext cx="1122241" cy="19432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zh-CN" altLang="en-US" sz="600" dirty="0">
                  <a:latin typeface="微软雅黑" pitchFamily="34" charset="-122"/>
                  <a:ea typeface="微软雅黑" pitchFamily="34" charset="-122"/>
                </a:rPr>
                <a:t>实验</a:t>
              </a:r>
              <a:r>
                <a:rPr lang="en-US" altLang="zh-CN" sz="600" dirty="0">
                  <a:latin typeface="微软雅黑" pitchFamily="34" charset="-122"/>
                  <a:ea typeface="微软雅黑" pitchFamily="34" charset="-122"/>
                </a:rPr>
                <a:t>5</a:t>
              </a:r>
              <a:r>
                <a:rPr lang="zh-CN" altLang="en-US" sz="600" dirty="0">
                  <a:latin typeface="微软雅黑" pitchFamily="34" charset="-122"/>
                  <a:ea typeface="微软雅黑" pitchFamily="34" charset="-122"/>
                </a:rPr>
                <a:t>：计数器</a:t>
              </a:r>
              <a:endParaRPr lang="en-US" altLang="zh-CN" sz="600" b="1" dirty="0">
                <a:latin typeface="微软雅黑" pitchFamily="34" charset="-122"/>
                <a:ea typeface="微软雅黑" pitchFamily="34" charset="-122"/>
              </a:endParaRPr>
            </a:p>
          </p:txBody>
        </p:sp>
        <p:sp>
          <p:nvSpPr>
            <p:cNvPr id="104" name="矩形 103">
              <a:extLst>
                <a:ext uri="{FF2B5EF4-FFF2-40B4-BE49-F238E27FC236}">
                  <a16:creationId xmlns="" xmlns:a16="http://schemas.microsoft.com/office/drawing/2014/main" id="{2E45ED5D-D885-494B-AB76-E9801817024D}"/>
                </a:ext>
              </a:extLst>
            </p:cNvPr>
            <p:cNvSpPr/>
            <p:nvPr/>
          </p:nvSpPr>
          <p:spPr>
            <a:xfrm>
              <a:off x="4961742" y="2835022"/>
              <a:ext cx="1122241" cy="19432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zh-CN" altLang="en-US" sz="600" dirty="0">
                  <a:latin typeface="微软雅黑" pitchFamily="34" charset="-122"/>
                  <a:ea typeface="微软雅黑" pitchFamily="34" charset="-122"/>
                </a:rPr>
                <a:t>实验</a:t>
              </a:r>
              <a:r>
                <a:rPr lang="en-US" altLang="zh-CN" sz="600" dirty="0">
                  <a:latin typeface="微软雅黑" pitchFamily="34" charset="-122"/>
                  <a:ea typeface="微软雅黑" pitchFamily="34" charset="-122"/>
                </a:rPr>
                <a:t>4</a:t>
              </a:r>
              <a:r>
                <a:rPr lang="zh-CN" altLang="en-US" sz="600" dirty="0">
                  <a:latin typeface="微软雅黑" pitchFamily="34" charset="-122"/>
                  <a:ea typeface="微软雅黑" pitchFamily="34" charset="-122"/>
                </a:rPr>
                <a:t>：锁存器与触发器</a:t>
              </a:r>
              <a:endParaRPr lang="en-US" altLang="zh-CN" sz="600" b="1" dirty="0">
                <a:latin typeface="微软雅黑" pitchFamily="34" charset="-122"/>
                <a:ea typeface="微软雅黑" pitchFamily="34" charset="-122"/>
              </a:endParaRPr>
            </a:p>
          </p:txBody>
        </p:sp>
        <p:sp>
          <p:nvSpPr>
            <p:cNvPr id="105" name="矩形 104">
              <a:extLst>
                <a:ext uri="{FF2B5EF4-FFF2-40B4-BE49-F238E27FC236}">
                  <a16:creationId xmlns="" xmlns:a16="http://schemas.microsoft.com/office/drawing/2014/main" id="{4A174B6C-179F-435F-A476-AF1628279B43}"/>
                </a:ext>
              </a:extLst>
            </p:cNvPr>
            <p:cNvSpPr/>
            <p:nvPr/>
          </p:nvSpPr>
          <p:spPr>
            <a:xfrm>
              <a:off x="4961743" y="2628563"/>
              <a:ext cx="1122241" cy="19432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zh-CN" altLang="en-US" sz="600" dirty="0">
                  <a:latin typeface="微软雅黑" pitchFamily="34" charset="-122"/>
                  <a:ea typeface="微软雅黑" pitchFamily="34" charset="-122"/>
                </a:rPr>
                <a:t>实验</a:t>
              </a:r>
              <a:r>
                <a:rPr lang="en-US" altLang="zh-CN" sz="600" dirty="0">
                  <a:latin typeface="微软雅黑" pitchFamily="34" charset="-122"/>
                  <a:ea typeface="微软雅黑" pitchFamily="34" charset="-122"/>
                </a:rPr>
                <a:t>3</a:t>
              </a:r>
              <a:r>
                <a:rPr lang="zh-CN" altLang="en-US" sz="600" dirty="0">
                  <a:latin typeface="微软雅黑" pitchFamily="34" charset="-122"/>
                  <a:ea typeface="微软雅黑" pitchFamily="34" charset="-122"/>
                </a:rPr>
                <a:t>：译码器</a:t>
              </a:r>
              <a:endParaRPr lang="en-US" altLang="zh-CN" sz="600" b="1" dirty="0">
                <a:latin typeface="微软雅黑" pitchFamily="34" charset="-122"/>
                <a:ea typeface="微软雅黑" pitchFamily="34" charset="-122"/>
              </a:endParaRPr>
            </a:p>
          </p:txBody>
        </p:sp>
        <p:sp>
          <p:nvSpPr>
            <p:cNvPr id="106" name="矩形 105">
              <a:extLst>
                <a:ext uri="{FF2B5EF4-FFF2-40B4-BE49-F238E27FC236}">
                  <a16:creationId xmlns="" xmlns:a16="http://schemas.microsoft.com/office/drawing/2014/main" id="{6BE28188-5AB5-4B0B-B013-049EDA18D880}"/>
                </a:ext>
              </a:extLst>
            </p:cNvPr>
            <p:cNvSpPr/>
            <p:nvPr/>
          </p:nvSpPr>
          <p:spPr>
            <a:xfrm>
              <a:off x="4961743" y="2422103"/>
              <a:ext cx="1122241" cy="19432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zh-CN" altLang="en-US" sz="600" dirty="0">
                  <a:latin typeface="微软雅黑" pitchFamily="34" charset="-122"/>
                  <a:ea typeface="微软雅黑" pitchFamily="34" charset="-122"/>
                </a:rPr>
                <a:t>实验</a:t>
              </a:r>
              <a:r>
                <a:rPr lang="en-US" altLang="zh-CN" sz="600" dirty="0">
                  <a:latin typeface="微软雅黑" pitchFamily="34" charset="-122"/>
                  <a:ea typeface="微软雅黑" pitchFamily="34" charset="-122"/>
                </a:rPr>
                <a:t>2</a:t>
              </a:r>
              <a:r>
                <a:rPr lang="zh-CN" altLang="en-US" sz="600" dirty="0">
                  <a:latin typeface="微软雅黑" pitchFamily="34" charset="-122"/>
                  <a:ea typeface="微软雅黑" pitchFamily="34" charset="-122"/>
                </a:rPr>
                <a:t>：多路选择器</a:t>
              </a:r>
              <a:endParaRPr lang="en-US" altLang="zh-CN" sz="600" b="1" dirty="0">
                <a:latin typeface="微软雅黑" pitchFamily="34" charset="-122"/>
                <a:ea typeface="微软雅黑" pitchFamily="34" charset="-122"/>
              </a:endParaRPr>
            </a:p>
          </p:txBody>
        </p:sp>
        <p:sp>
          <p:nvSpPr>
            <p:cNvPr id="107" name="矩形 106">
              <a:extLst>
                <a:ext uri="{FF2B5EF4-FFF2-40B4-BE49-F238E27FC236}">
                  <a16:creationId xmlns="" xmlns:a16="http://schemas.microsoft.com/office/drawing/2014/main" id="{A1AE8F48-2A5C-46EB-9E18-639322D4CBEC}"/>
                </a:ext>
              </a:extLst>
            </p:cNvPr>
            <p:cNvSpPr/>
            <p:nvPr/>
          </p:nvSpPr>
          <p:spPr>
            <a:xfrm>
              <a:off x="4961741" y="2212903"/>
              <a:ext cx="1122241" cy="194329"/>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r>
                <a:rPr lang="zh-CN" altLang="en-US" sz="600" dirty="0">
                  <a:latin typeface="微软雅黑" pitchFamily="34" charset="-122"/>
                  <a:ea typeface="微软雅黑" pitchFamily="34" charset="-122"/>
                </a:rPr>
                <a:t>实验</a:t>
              </a:r>
              <a:r>
                <a:rPr lang="en-US" altLang="zh-CN" sz="600" dirty="0">
                  <a:latin typeface="微软雅黑" pitchFamily="34" charset="-122"/>
                  <a:ea typeface="微软雅黑" pitchFamily="34" charset="-122"/>
                </a:rPr>
                <a:t>1</a:t>
              </a:r>
              <a:r>
                <a:rPr lang="zh-CN" altLang="en-US" sz="600" dirty="0">
                  <a:latin typeface="微软雅黑" pitchFamily="34" charset="-122"/>
                  <a:ea typeface="微软雅黑" pitchFamily="34" charset="-122"/>
                </a:rPr>
                <a:t>：逻辑门电路</a:t>
              </a:r>
              <a:endParaRPr lang="en-US" altLang="zh-CN" sz="600" b="1" dirty="0">
                <a:latin typeface="微软雅黑" pitchFamily="34" charset="-122"/>
                <a:ea typeface="微软雅黑" pitchFamily="34" charset="-122"/>
              </a:endParaRPr>
            </a:p>
          </p:txBody>
        </p:sp>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a:spLocks noChangeArrowheads="1"/>
          </p:cNvSpPr>
          <p:nvPr/>
        </p:nvSpPr>
        <p:spPr bwMode="auto">
          <a:xfrm>
            <a:off x="1021019" y="1458110"/>
            <a:ext cx="45781" cy="1476000"/>
          </a:xfrm>
          <a:prstGeom prst="rect">
            <a:avLst/>
          </a:prstGeom>
          <a:solidFill>
            <a:schemeClr val="tx1">
              <a:lumMod val="65000"/>
              <a:lumOff val="35000"/>
            </a:schemeClr>
          </a:solidFill>
          <a:ln w="9525">
            <a:noFill/>
            <a:miter lim="800000"/>
            <a:headEnd/>
            <a:tailEnd/>
          </a:ln>
        </p:spPr>
        <p:txBody>
          <a:bodyPr lIns="68580" tIns="34290" rIns="68580" bIns="34290" anchor="ctr"/>
          <a:lstStyle/>
          <a:p>
            <a:pPr algn="ctr">
              <a:defRPr/>
            </a:pPr>
            <a:endParaRPr lang="zh-CN" altLang="en-US" kern="0"/>
          </a:p>
        </p:txBody>
      </p:sp>
      <p:sp>
        <p:nvSpPr>
          <p:cNvPr id="17" name="矩形 70"/>
          <p:cNvSpPr>
            <a:spLocks noChangeArrowheads="1"/>
          </p:cNvSpPr>
          <p:nvPr/>
        </p:nvSpPr>
        <p:spPr bwMode="auto">
          <a:xfrm>
            <a:off x="1021019" y="3321461"/>
            <a:ext cx="53579" cy="656273"/>
          </a:xfrm>
          <a:prstGeom prst="rect">
            <a:avLst/>
          </a:prstGeom>
          <a:solidFill>
            <a:srgbClr val="C00000"/>
          </a:solidFill>
          <a:ln w="9525">
            <a:noFill/>
            <a:miter lim="800000"/>
            <a:headEnd/>
            <a:tailEnd/>
          </a:ln>
        </p:spPr>
        <p:txBody>
          <a:bodyPr lIns="68580" tIns="34290" rIns="68580" bIns="34290" anchor="ctr"/>
          <a:lstStyle/>
          <a:p>
            <a:pPr algn="ctr">
              <a:defRPr/>
            </a:pPr>
            <a:endParaRPr lang="zh-CN" altLang="en-US" kern="0"/>
          </a:p>
        </p:txBody>
      </p:sp>
      <p:grpSp>
        <p:nvGrpSpPr>
          <p:cNvPr id="2" name="Group 18"/>
          <p:cNvGrpSpPr>
            <a:grpSpLocks/>
          </p:cNvGrpSpPr>
          <p:nvPr/>
        </p:nvGrpSpPr>
        <p:grpSpPr bwMode="auto">
          <a:xfrm>
            <a:off x="1183414" y="972782"/>
            <a:ext cx="3086581" cy="2111124"/>
            <a:chOff x="-1" y="-224020"/>
            <a:chExt cx="4116310" cy="2818864"/>
          </a:xfrm>
        </p:grpSpPr>
        <p:sp>
          <p:nvSpPr>
            <p:cNvPr id="20" name="文本框 44"/>
            <p:cNvSpPr txBox="1">
              <a:spLocks noChangeArrowheads="1"/>
            </p:cNvSpPr>
            <p:nvPr/>
          </p:nvSpPr>
          <p:spPr bwMode="auto">
            <a:xfrm>
              <a:off x="0" y="-224020"/>
              <a:ext cx="2674843" cy="493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平台特色</a:t>
              </a:r>
              <a:endParaRPr lang="zh-CN" altLang="en-US" sz="1800" b="1" kern="0" dirty="0">
                <a:latin typeface="微软雅黑" pitchFamily="34" charset="-122"/>
                <a:ea typeface="微软雅黑" pitchFamily="34" charset="-122"/>
              </a:endParaRPr>
            </a:p>
          </p:txBody>
        </p:sp>
        <p:sp>
          <p:nvSpPr>
            <p:cNvPr id="21" name="文本框 14"/>
            <p:cNvSpPr txBox="1">
              <a:spLocks noChangeArrowheads="1"/>
            </p:cNvSpPr>
            <p:nvPr/>
          </p:nvSpPr>
          <p:spPr bwMode="auto">
            <a:xfrm>
              <a:off x="-1" y="252392"/>
              <a:ext cx="4116310" cy="2342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面向计算机专业的课程管理与考试平台</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程序设计</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数据结构与算法</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编程竞赛</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并行计算</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软件工程</a:t>
              </a:r>
              <a:endParaRPr lang="zh-CN" altLang="en-US" sz="1200" dirty="0">
                <a:latin typeface="微软雅黑" panose="020B0503020204020204" pitchFamily="34" charset="-122"/>
                <a:ea typeface="微软雅黑" panose="020B0503020204020204" pitchFamily="34" charset="-122"/>
              </a:endParaRPr>
            </a:p>
          </p:txBody>
        </p:sp>
      </p:grpSp>
      <p:grpSp>
        <p:nvGrpSpPr>
          <p:cNvPr id="3" name="Group 21"/>
          <p:cNvGrpSpPr>
            <a:grpSpLocks/>
          </p:cNvGrpSpPr>
          <p:nvPr/>
        </p:nvGrpSpPr>
        <p:grpSpPr bwMode="auto">
          <a:xfrm>
            <a:off x="1183415" y="3242873"/>
            <a:ext cx="2887266" cy="842048"/>
            <a:chOff x="0" y="0"/>
            <a:chExt cx="3850501" cy="1122444"/>
          </a:xfrm>
        </p:grpSpPr>
        <p:sp>
          <p:nvSpPr>
            <p:cNvPr id="23" name="文本框 47"/>
            <p:cNvSpPr txBox="1">
              <a:spLocks noChangeArrowheads="1"/>
            </p:cNvSpPr>
            <p:nvPr/>
          </p:nvSpPr>
          <p:spPr bwMode="auto">
            <a:xfrm>
              <a:off x="0" y="0"/>
              <a:ext cx="2674843" cy="492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生态环境</a:t>
              </a:r>
              <a:endParaRPr lang="zh-CN" altLang="en-US" sz="1800" b="1" kern="0" dirty="0">
                <a:latin typeface="微软雅黑" pitchFamily="34" charset="-122"/>
                <a:ea typeface="微软雅黑" pitchFamily="34" charset="-122"/>
              </a:endParaRPr>
            </a:p>
          </p:txBody>
        </p:sp>
        <p:sp>
          <p:nvSpPr>
            <p:cNvPr id="24" name="文本框 14"/>
            <p:cNvSpPr txBox="1">
              <a:spLocks noChangeArrowheads="1"/>
            </p:cNvSpPr>
            <p:nvPr/>
          </p:nvSpPr>
          <p:spPr bwMode="auto">
            <a:xfrm>
              <a:off x="0" y="353199"/>
              <a:ext cx="3850501" cy="769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en-US" altLang="zh-CN" sz="1050" dirty="0" smtClean="0">
                  <a:latin typeface="微软雅黑" panose="020B0503020204020204" pitchFamily="34" charset="-122"/>
                  <a:ea typeface="微软雅黑" panose="020B0503020204020204" pitchFamily="34" charset="-122"/>
                </a:rPr>
                <a:t>CG</a:t>
              </a:r>
              <a:r>
                <a:rPr lang="zh-CN" altLang="en-US" sz="1050" dirty="0" smtClean="0">
                  <a:latin typeface="微软雅黑" panose="020B0503020204020204" pitchFamily="34" charset="-122"/>
                  <a:ea typeface="微软雅黑" panose="020B0503020204020204" pitchFamily="34" charset="-122"/>
                </a:rPr>
                <a:t>质量控制</a:t>
              </a:r>
              <a:endParaRPr lang="en-US" altLang="zh-CN" sz="105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rPr>
                <a:t>生态环境建设与发展方向</a:t>
              </a:r>
              <a:endParaRPr lang="zh-CN" altLang="en-US" sz="1050" dirty="0">
                <a:latin typeface="微软雅黑" panose="020B0503020204020204" pitchFamily="34" charset="-122"/>
                <a:ea typeface="微软雅黑" panose="020B0503020204020204" pitchFamily="34" charset="-122"/>
              </a:endParaRPr>
            </a:p>
          </p:txBody>
        </p:sp>
      </p:grpSp>
      <p:sp>
        <p:nvSpPr>
          <p:cNvPr id="28" name="标题 1"/>
          <p:cNvSpPr>
            <a:spLocks noGrp="1"/>
          </p:cNvSpPr>
          <p:nvPr>
            <p:ph type="title"/>
          </p:nvPr>
        </p:nvSpPr>
        <p:spPr>
          <a:xfrm>
            <a:off x="457200" y="5953"/>
            <a:ext cx="8229600" cy="857250"/>
          </a:xfrm>
        </p:spPr>
        <p:txBody>
          <a:bodyPr>
            <a:normAutofit/>
          </a:bodyPr>
          <a:lstStyle/>
          <a:p>
            <a:pPr algn="ctr"/>
            <a:r>
              <a:rPr lang="zh-CN" altLang="en-US" sz="2700" b="1" dirty="0" smtClean="0">
                <a:latin typeface="微软雅黑" pitchFamily="34" charset="-122"/>
                <a:ea typeface="微软雅黑" pitchFamily="34" charset="-122"/>
                <a:cs typeface="Calibri" pitchFamily="34" charset="0"/>
                <a:sym typeface="Calibri" pitchFamily="34" charset="0"/>
              </a:rPr>
              <a:t>汇报大纲</a:t>
            </a:r>
          </a:p>
        </p:txBody>
      </p:sp>
      <p:sp>
        <p:nvSpPr>
          <p:cNvPr id="29" name="文本框 14"/>
          <p:cNvSpPr txBox="1">
            <a:spLocks noChangeArrowheads="1"/>
          </p:cNvSpPr>
          <p:nvPr/>
        </p:nvSpPr>
        <p:spPr bwMode="auto">
          <a:xfrm>
            <a:off x="4632688" y="1305811"/>
            <a:ext cx="3086581"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startAt="7"/>
              <a:defRPr/>
            </a:pPr>
            <a:r>
              <a:rPr lang="zh-CN" altLang="en-US" sz="1200" dirty="0" smtClean="0">
                <a:latin typeface="微软雅黑" panose="020B0503020204020204" pitchFamily="34" charset="-122"/>
                <a:ea typeface="微软雅黑" panose="020B0503020204020204" pitchFamily="34" charset="-122"/>
              </a:rPr>
              <a:t>在线实验类</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Arial" pitchFamily="34" charset="0"/>
              <a:buChar char="•"/>
              <a:defRPr/>
            </a:pPr>
            <a:r>
              <a:rPr lang="zh-CN" altLang="en-US" sz="1200" dirty="0" smtClean="0">
                <a:latin typeface="微软雅黑" panose="020B0503020204020204" pitchFamily="34" charset="-122"/>
                <a:ea typeface="微软雅黑" panose="020B0503020204020204" pitchFamily="34" charset="-122"/>
              </a:rPr>
              <a:t>操作系统实验</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Arial" pitchFamily="34" charset="0"/>
              <a:buChar char="•"/>
              <a:defRPr/>
            </a:pPr>
            <a:r>
              <a:rPr lang="zh-CN" altLang="en-US" sz="1200" dirty="0" smtClean="0">
                <a:latin typeface="微软雅黑" panose="020B0503020204020204" pitchFamily="34" charset="-122"/>
                <a:ea typeface="微软雅黑" panose="020B0503020204020204" pitchFamily="34" charset="-122"/>
              </a:rPr>
              <a:t>大数据实验</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Arial" pitchFamily="34" charset="0"/>
              <a:buChar char="•"/>
              <a:defRPr/>
            </a:pPr>
            <a:r>
              <a:rPr lang="en-US" altLang="zh-CN" sz="1200" dirty="0" smtClean="0">
                <a:latin typeface="微软雅黑" panose="020B0503020204020204" pitchFamily="34" charset="-122"/>
                <a:ea typeface="微软雅黑" panose="020B0503020204020204" pitchFamily="34" charset="-122"/>
              </a:rPr>
              <a:t>FPGA</a:t>
            </a:r>
            <a:r>
              <a:rPr lang="zh-CN" altLang="en-US" sz="1200" dirty="0" smtClean="0">
                <a:latin typeface="微软雅黑" panose="020B0503020204020204" pitchFamily="34" charset="-122"/>
                <a:ea typeface="微软雅黑" panose="020B0503020204020204" pitchFamily="34" charset="-122"/>
              </a:rPr>
              <a:t>实验</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Arial" pitchFamily="34" charset="0"/>
              <a:buChar char="•"/>
              <a:defRPr/>
            </a:pPr>
            <a:endParaRPr lang="zh-CN" altLang="en-US" sz="1200" dirty="0">
              <a:latin typeface="微软雅黑" panose="020B0503020204020204" pitchFamily="34" charset="-122"/>
              <a:ea typeface="微软雅黑" panose="020B0503020204020204" pitchFamily="34" charset="-122"/>
            </a:endParaRPr>
          </a:p>
        </p:txBody>
      </p:sp>
      <p:sp>
        <p:nvSpPr>
          <p:cNvPr id="18" name="矩形 70"/>
          <p:cNvSpPr>
            <a:spLocks noChangeArrowheads="1"/>
          </p:cNvSpPr>
          <p:nvPr/>
        </p:nvSpPr>
        <p:spPr bwMode="auto">
          <a:xfrm>
            <a:off x="1021020" y="4283982"/>
            <a:ext cx="53579" cy="656273"/>
          </a:xfrm>
          <a:prstGeom prst="rect">
            <a:avLst/>
          </a:prstGeom>
          <a:solidFill>
            <a:schemeClr val="tx1">
              <a:lumMod val="75000"/>
              <a:lumOff val="25000"/>
            </a:schemeClr>
          </a:solidFill>
          <a:ln w="9525">
            <a:noFill/>
            <a:miter lim="800000"/>
            <a:headEnd/>
            <a:tailEnd/>
          </a:ln>
        </p:spPr>
        <p:txBody>
          <a:bodyPr lIns="68580" tIns="34290" rIns="68580" bIns="34290" anchor="ctr"/>
          <a:lstStyle/>
          <a:p>
            <a:pPr algn="ctr">
              <a:defRPr/>
            </a:pPr>
            <a:endParaRPr lang="zh-CN" altLang="en-US" kern="0"/>
          </a:p>
        </p:txBody>
      </p:sp>
      <p:grpSp>
        <p:nvGrpSpPr>
          <p:cNvPr id="4" name="Group 21"/>
          <p:cNvGrpSpPr>
            <a:grpSpLocks/>
          </p:cNvGrpSpPr>
          <p:nvPr/>
        </p:nvGrpSpPr>
        <p:grpSpPr bwMode="auto">
          <a:xfrm>
            <a:off x="1183416" y="4205394"/>
            <a:ext cx="2887266" cy="842048"/>
            <a:chOff x="0" y="0"/>
            <a:chExt cx="3850501" cy="1122443"/>
          </a:xfrm>
        </p:grpSpPr>
        <p:sp>
          <p:nvSpPr>
            <p:cNvPr id="26" name="文本框 47"/>
            <p:cNvSpPr txBox="1">
              <a:spLocks noChangeArrowheads="1"/>
            </p:cNvSpPr>
            <p:nvPr/>
          </p:nvSpPr>
          <p:spPr bwMode="auto">
            <a:xfrm>
              <a:off x="0" y="0"/>
              <a:ext cx="2674843" cy="492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北航</a:t>
              </a:r>
              <a:endParaRPr lang="zh-CN" altLang="en-US" sz="1800" b="1" kern="0" dirty="0">
                <a:latin typeface="微软雅黑" pitchFamily="34" charset="-122"/>
                <a:ea typeface="微软雅黑" pitchFamily="34" charset="-122"/>
              </a:endParaRPr>
            </a:p>
          </p:txBody>
        </p:sp>
        <p:sp>
          <p:nvSpPr>
            <p:cNvPr id="27" name="文本框 14"/>
            <p:cNvSpPr txBox="1">
              <a:spLocks noChangeArrowheads="1"/>
            </p:cNvSpPr>
            <p:nvPr/>
          </p:nvSpPr>
          <p:spPr bwMode="auto">
            <a:xfrm>
              <a:off x="0" y="353199"/>
              <a:ext cx="3850501" cy="769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rPr>
                <a:t>程序设计</a:t>
              </a:r>
              <a:endParaRPr lang="en-US" altLang="zh-CN" sz="105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rPr>
                <a:t>在线实验</a:t>
              </a:r>
              <a:endParaRPr lang="zh-CN" altLang="en-US" sz="1050" dirty="0">
                <a:latin typeface="微软雅黑" panose="020B0503020204020204" pitchFamily="34" charset="-122"/>
                <a:ea typeface="微软雅黑" panose="020B0503020204020204" pitchFamily="34" charset="-122"/>
              </a:endParaRPr>
            </a:p>
          </p:txBody>
        </p:sp>
      </p:grpSp>
    </p:spTree>
    <p:extLst>
      <p:ext uri="{BB962C8B-B14F-4D97-AF65-F5344CB8AC3E}">
        <p14:creationId xmlns="" xmlns:p14="http://schemas.microsoft.com/office/powerpoint/2010/main" val="337748788"/>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4587" y="1176714"/>
            <a:ext cx="7886700" cy="3263504"/>
          </a:xfrm>
        </p:spPr>
        <p:txBody>
          <a:bodyPr>
            <a:normAutofit lnSpcReduction="10000"/>
          </a:bodyPr>
          <a:lstStyle/>
          <a:p>
            <a:r>
              <a:rPr lang="zh-CN" altLang="en-US" b="1" dirty="0" smtClean="0">
                <a:latin typeface="微软雅黑" pitchFamily="34" charset="-122"/>
                <a:ea typeface="微软雅黑" pitchFamily="34" charset="-122"/>
              </a:rPr>
              <a:t>性能！</a:t>
            </a:r>
            <a:endParaRPr lang="en-US" altLang="zh-CN" b="1"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单台普通笔记本能够支撑</a:t>
            </a:r>
            <a:r>
              <a:rPr lang="en-US" altLang="zh-CN" b="1" dirty="0" smtClean="0">
                <a:latin typeface="微软雅黑" pitchFamily="34" charset="-122"/>
                <a:ea typeface="微软雅黑" pitchFamily="34" charset="-122"/>
              </a:rPr>
              <a:t>2000</a:t>
            </a:r>
            <a:r>
              <a:rPr lang="zh-CN" altLang="en-US" dirty="0" smtClean="0">
                <a:latin typeface="微软雅黑" pitchFamily="34" charset="-122"/>
                <a:ea typeface="微软雅黑" pitchFamily="34" charset="-122"/>
              </a:rPr>
              <a:t>人同时在线考试</a:t>
            </a:r>
            <a:endParaRPr lang="en-US" altLang="zh-CN"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单台双路服务器可支撑</a:t>
            </a:r>
            <a:r>
              <a:rPr lang="en-US" altLang="zh-CN" b="1" dirty="0" smtClean="0">
                <a:latin typeface="微软雅黑" pitchFamily="34" charset="-122"/>
                <a:ea typeface="微软雅黑" pitchFamily="34" charset="-122"/>
              </a:rPr>
              <a:t>50000</a:t>
            </a:r>
            <a:r>
              <a:rPr lang="zh-CN" altLang="en-US" dirty="0" smtClean="0">
                <a:latin typeface="微软雅黑" pitchFamily="34" charset="-122"/>
                <a:ea typeface="微软雅黑" pitchFamily="34" charset="-122"/>
              </a:rPr>
              <a:t>人同时在线考试</a:t>
            </a:r>
            <a:endParaRPr lang="en-US" altLang="zh-CN"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案例：</a:t>
            </a:r>
            <a:endParaRPr lang="en-US" altLang="zh-CN" dirty="0" smtClean="0">
              <a:latin typeface="微软雅黑" pitchFamily="34" charset="-122"/>
              <a:ea typeface="微软雅黑" pitchFamily="34" charset="-122"/>
            </a:endParaRPr>
          </a:p>
          <a:p>
            <a:pPr lvl="2"/>
            <a:r>
              <a:rPr lang="zh-CN" altLang="en-US" dirty="0" smtClean="0">
                <a:latin typeface="微软雅黑" pitchFamily="34" charset="-122"/>
                <a:ea typeface="微软雅黑" pitchFamily="34" charset="-122"/>
              </a:rPr>
              <a:t>上海大学</a:t>
            </a:r>
            <a:endParaRPr lang="en-US" altLang="zh-CN" dirty="0" smtClean="0">
              <a:latin typeface="微软雅黑" pitchFamily="34" charset="-122"/>
              <a:ea typeface="微软雅黑" pitchFamily="34" charset="-122"/>
            </a:endParaRPr>
          </a:p>
          <a:p>
            <a:pPr lvl="3"/>
            <a:r>
              <a:rPr lang="zh-CN" altLang="en-US" dirty="0" smtClean="0">
                <a:latin typeface="微软雅黑" pitchFamily="34" charset="-122"/>
                <a:ea typeface="微软雅黑" pitchFamily="34" charset="-122"/>
              </a:rPr>
              <a:t>单台服务器支撑全校</a:t>
            </a:r>
            <a:r>
              <a:rPr lang="en-US" altLang="zh-CN" dirty="0" smtClean="0">
                <a:latin typeface="微软雅黑" pitchFamily="34" charset="-122"/>
                <a:ea typeface="微软雅黑" pitchFamily="34" charset="-122"/>
              </a:rPr>
              <a:t>3000</a:t>
            </a:r>
            <a:r>
              <a:rPr lang="zh-CN" altLang="en-US" dirty="0" smtClean="0">
                <a:latin typeface="微软雅黑" pitchFamily="34" charset="-122"/>
                <a:ea typeface="微软雅黑" pitchFamily="34" charset="-122"/>
              </a:rPr>
              <a:t>人</a:t>
            </a:r>
            <a:endParaRPr lang="en-US" altLang="zh-CN" dirty="0" smtClean="0">
              <a:latin typeface="微软雅黑" pitchFamily="34" charset="-122"/>
              <a:ea typeface="微软雅黑" pitchFamily="34" charset="-122"/>
            </a:endParaRPr>
          </a:p>
          <a:p>
            <a:pPr lvl="2"/>
            <a:r>
              <a:rPr lang="zh-CN" altLang="en-US" dirty="0" smtClean="0">
                <a:latin typeface="微软雅黑" pitchFamily="34" charset="-122"/>
                <a:ea typeface="微软雅黑" pitchFamily="34" charset="-122"/>
              </a:rPr>
              <a:t>国防科大</a:t>
            </a:r>
            <a:endParaRPr lang="en-US" altLang="zh-CN" dirty="0" smtClean="0">
              <a:latin typeface="微软雅黑" pitchFamily="34" charset="-122"/>
              <a:ea typeface="微软雅黑" pitchFamily="34" charset="-122"/>
            </a:endParaRPr>
          </a:p>
          <a:p>
            <a:pPr lvl="3"/>
            <a:r>
              <a:rPr lang="en-US" altLang="zh-CN" dirty="0" smtClean="0">
                <a:latin typeface="微软雅黑" pitchFamily="34" charset="-122"/>
                <a:ea typeface="微软雅黑" pitchFamily="34" charset="-122"/>
              </a:rPr>
              <a:t>1GB</a:t>
            </a:r>
            <a:r>
              <a:rPr lang="zh-CN" altLang="en-US" dirty="0" smtClean="0">
                <a:latin typeface="微软雅黑" pitchFamily="34" charset="-122"/>
                <a:ea typeface="微软雅黑" pitchFamily="34" charset="-122"/>
              </a:rPr>
              <a:t>内存台式机的抗压测试</a:t>
            </a:r>
            <a:endParaRPr lang="en-US" altLang="zh-CN" dirty="0" smtClean="0">
              <a:latin typeface="微软雅黑" pitchFamily="34" charset="-122"/>
              <a:ea typeface="微软雅黑" pitchFamily="34" charset="-122"/>
            </a:endParaRPr>
          </a:p>
          <a:p>
            <a:pPr lvl="2"/>
            <a:r>
              <a:rPr lang="zh-CN" altLang="en-US" dirty="0" smtClean="0">
                <a:latin typeface="微软雅黑" pitchFamily="34" charset="-122"/>
                <a:ea typeface="微软雅黑" pitchFamily="34" charset="-122"/>
              </a:rPr>
              <a:t>北航</a:t>
            </a:r>
            <a:endParaRPr lang="en-US" altLang="zh-CN" dirty="0" smtClean="0">
              <a:latin typeface="微软雅黑" pitchFamily="34" charset="-122"/>
              <a:ea typeface="微软雅黑" pitchFamily="34" charset="-122"/>
            </a:endParaRPr>
          </a:p>
          <a:p>
            <a:pPr lvl="3"/>
            <a:r>
              <a:rPr lang="en-US" altLang="zh-CN" dirty="0" smtClean="0">
                <a:latin typeface="微软雅黑" pitchFamily="34" charset="-122"/>
                <a:ea typeface="微软雅黑" pitchFamily="34" charset="-122"/>
              </a:rPr>
              <a:t>P4 CPU 1GB</a:t>
            </a:r>
            <a:r>
              <a:rPr lang="zh-CN" altLang="en-US" dirty="0" smtClean="0">
                <a:latin typeface="微软雅黑" pitchFamily="34" charset="-122"/>
                <a:ea typeface="微软雅黑" pitchFamily="34" charset="-122"/>
              </a:rPr>
              <a:t>内存台式机 </a:t>
            </a:r>
            <a:r>
              <a:rPr lang="en-US" altLang="zh-CN" dirty="0" smtClean="0">
                <a:latin typeface="微软雅黑" pitchFamily="34" charset="-122"/>
                <a:ea typeface="微软雅黑" pitchFamily="34" charset="-122"/>
              </a:rPr>
              <a:t>350</a:t>
            </a:r>
            <a:r>
              <a:rPr lang="zh-CN" altLang="en-US" dirty="0" smtClean="0">
                <a:latin typeface="微软雅黑" pitchFamily="34" charset="-122"/>
                <a:ea typeface="微软雅黑" pitchFamily="34" charset="-122"/>
              </a:rPr>
              <a:t>人考试</a:t>
            </a:r>
            <a:endParaRPr lang="en-US" altLang="zh-CN" dirty="0" smtClean="0">
              <a:latin typeface="微软雅黑" pitchFamily="34" charset="-122"/>
              <a:ea typeface="微软雅黑" pitchFamily="34" charset="-122"/>
            </a:endParaRPr>
          </a:p>
          <a:p>
            <a:pPr lvl="3"/>
            <a:r>
              <a:rPr lang="zh-CN" altLang="en-US" dirty="0" smtClean="0">
                <a:latin typeface="微软雅黑" pitchFamily="34" charset="-122"/>
                <a:ea typeface="微软雅黑" pitchFamily="34" charset="-122"/>
              </a:rPr>
              <a:t>大类招生，同时</a:t>
            </a:r>
            <a:r>
              <a:rPr lang="en-US" altLang="zh-CN" dirty="0" smtClean="0">
                <a:latin typeface="微软雅黑" pitchFamily="34" charset="-122"/>
                <a:ea typeface="微软雅黑" pitchFamily="34" charset="-122"/>
              </a:rPr>
              <a:t>800</a:t>
            </a:r>
            <a:r>
              <a:rPr lang="zh-CN" altLang="en-US" dirty="0" smtClean="0">
                <a:latin typeface="微软雅黑" pitchFamily="34" charset="-122"/>
                <a:ea typeface="微软雅黑" pitchFamily="34" charset="-122"/>
              </a:rPr>
              <a:t>人在线考试</a:t>
            </a:r>
            <a:endParaRPr lang="en-US" altLang="zh-CN" dirty="0" smtClean="0">
              <a:latin typeface="微软雅黑" pitchFamily="34" charset="-122"/>
              <a:ea typeface="微软雅黑" pitchFamily="34" charset="-122"/>
            </a:endParaRPr>
          </a:p>
          <a:p>
            <a:pPr lvl="2"/>
            <a:r>
              <a:rPr lang="zh-CN" altLang="en-US" dirty="0" smtClean="0">
                <a:latin typeface="微软雅黑" pitchFamily="34" charset="-122"/>
                <a:ea typeface="微软雅黑" pitchFamily="34" charset="-122"/>
              </a:rPr>
              <a:t>河北地质大学</a:t>
            </a:r>
            <a:endParaRPr lang="en-US" altLang="zh-CN" dirty="0" smtClean="0">
              <a:latin typeface="微软雅黑" pitchFamily="34" charset="-122"/>
              <a:ea typeface="微软雅黑" pitchFamily="34" charset="-122"/>
            </a:endParaRPr>
          </a:p>
          <a:p>
            <a:pPr lvl="3"/>
            <a:r>
              <a:rPr lang="en-US" altLang="zh-CN" dirty="0" smtClean="0">
                <a:latin typeface="微软雅黑" pitchFamily="34" charset="-122"/>
                <a:ea typeface="微软雅黑" pitchFamily="34" charset="-122"/>
              </a:rPr>
              <a:t>Windows </a:t>
            </a:r>
            <a:r>
              <a:rPr lang="en-US" altLang="zh-CN" dirty="0" err="1" smtClean="0">
                <a:latin typeface="微软雅黑" pitchFamily="34" charset="-122"/>
                <a:ea typeface="微软雅黑" pitchFamily="34" charset="-122"/>
              </a:rPr>
              <a:t>VMWare</a:t>
            </a:r>
            <a:r>
              <a:rPr lang="zh-CN" altLang="en-US" dirty="0" smtClean="0">
                <a:latin typeface="微软雅黑" pitchFamily="34" charset="-122"/>
                <a:ea typeface="微软雅黑" pitchFamily="34" charset="-122"/>
              </a:rPr>
              <a:t>工作站虚拟机，</a:t>
            </a:r>
            <a:r>
              <a:rPr lang="en-US" altLang="zh-CN" dirty="0" smtClean="0">
                <a:latin typeface="微软雅黑" pitchFamily="34" charset="-122"/>
                <a:ea typeface="微软雅黑" pitchFamily="34" charset="-122"/>
              </a:rPr>
              <a:t>2</a:t>
            </a:r>
            <a:r>
              <a:rPr lang="zh-CN" altLang="en-US" dirty="0" smtClean="0">
                <a:latin typeface="微软雅黑" pitchFamily="34" charset="-122"/>
                <a:ea typeface="微软雅黑" pitchFamily="34" charset="-122"/>
              </a:rPr>
              <a:t>核</a:t>
            </a:r>
            <a:r>
              <a:rPr lang="en-US" altLang="zh-CN" dirty="0" smtClean="0">
                <a:latin typeface="微软雅黑" pitchFamily="34" charset="-122"/>
                <a:ea typeface="微软雅黑" pitchFamily="34" charset="-122"/>
              </a:rPr>
              <a:t>Xeon CPU</a:t>
            </a:r>
            <a:r>
              <a:rPr lang="zh-CN" altLang="en-US" dirty="0" smtClean="0">
                <a:latin typeface="微软雅黑" pitchFamily="34" charset="-122"/>
                <a:ea typeface="微软雅黑" pitchFamily="34" charset="-122"/>
              </a:rPr>
              <a:t>，</a:t>
            </a:r>
            <a:r>
              <a:rPr lang="en-US" altLang="zh-CN" dirty="0" smtClean="0">
                <a:latin typeface="微软雅黑" pitchFamily="34" charset="-122"/>
                <a:ea typeface="微软雅黑" pitchFamily="34" charset="-122"/>
              </a:rPr>
              <a:t>2GB </a:t>
            </a:r>
            <a:r>
              <a:rPr lang="zh-CN" altLang="en-US" dirty="0" smtClean="0">
                <a:latin typeface="微软雅黑" pitchFamily="34" charset="-122"/>
                <a:ea typeface="微软雅黑" pitchFamily="34" charset="-122"/>
              </a:rPr>
              <a:t>，</a:t>
            </a:r>
            <a:r>
              <a:rPr lang="en-US" altLang="zh-CN" dirty="0" smtClean="0">
                <a:latin typeface="微软雅黑" pitchFamily="34" charset="-122"/>
                <a:ea typeface="微软雅黑" pitchFamily="34" charset="-122"/>
              </a:rPr>
              <a:t>600</a:t>
            </a:r>
            <a:r>
              <a:rPr lang="zh-CN" altLang="en-US" dirty="0" smtClean="0">
                <a:latin typeface="微软雅黑" pitchFamily="34" charset="-122"/>
                <a:ea typeface="微软雅黑" pitchFamily="34" charset="-122"/>
              </a:rPr>
              <a:t>人同时在线考试</a:t>
            </a:r>
            <a:endParaRPr lang="en-US" altLang="zh-CN" dirty="0" smtClean="0">
              <a:latin typeface="微软雅黑" pitchFamily="34" charset="-122"/>
              <a:ea typeface="微软雅黑" pitchFamily="34" charset="-122"/>
            </a:endParaRPr>
          </a:p>
          <a:p>
            <a:pPr lvl="2">
              <a:buNone/>
            </a:pPr>
            <a:endParaRPr lang="zh-CN" altLang="en-US" dirty="0">
              <a:latin typeface="微软雅黑" pitchFamily="34" charset="-122"/>
              <a:ea typeface="微软雅黑" pitchFamily="34" charset="-122"/>
            </a:endParaRPr>
          </a:p>
        </p:txBody>
      </p:sp>
      <p:sp>
        <p:nvSpPr>
          <p:cNvPr id="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平台：质量</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b="1" dirty="0" smtClean="0">
                <a:latin typeface="微软雅黑" pitchFamily="34" charset="-122"/>
                <a:ea typeface="微软雅黑" pitchFamily="34" charset="-122"/>
              </a:rPr>
              <a:t>安全性！</a:t>
            </a:r>
            <a:endParaRPr lang="en-US" altLang="zh-CN" b="1"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在线评判系统极易出现安全性问题</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安全性如何保障？</a:t>
            </a:r>
            <a:endParaRPr lang="en-US" altLang="zh-CN" dirty="0" smtClean="0">
              <a:latin typeface="微软雅黑" pitchFamily="34" charset="-122"/>
              <a:ea typeface="微软雅黑" pitchFamily="34" charset="-122"/>
            </a:endParaRPr>
          </a:p>
          <a:p>
            <a:pPr lvl="2">
              <a:lnSpc>
                <a:spcPct val="150000"/>
              </a:lnSpc>
            </a:pPr>
            <a:r>
              <a:rPr lang="zh-CN" altLang="en-US" dirty="0" smtClean="0">
                <a:latin typeface="微软雅黑" pitchFamily="34" charset="-122"/>
                <a:ea typeface="微软雅黑" pitchFamily="34" charset="-122"/>
              </a:rPr>
              <a:t>长时间使用验证</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高水平的攻防测试</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数据库密码</a:t>
            </a:r>
            <a:r>
              <a:rPr lang="en-US" altLang="zh-CN" dirty="0" smtClean="0">
                <a:latin typeface="微软雅黑" pitchFamily="34" charset="-122"/>
                <a:ea typeface="微软雅黑" pitchFamily="34" charset="-122"/>
              </a:rPr>
              <a:t>2</a:t>
            </a:r>
            <a:r>
              <a:rPr lang="zh-CN" altLang="en-US" dirty="0" smtClean="0">
                <a:latin typeface="微软雅黑" pitchFamily="34" charset="-122"/>
                <a:ea typeface="微软雅黑" pitchFamily="34" charset="-122"/>
              </a:rPr>
              <a:t>次</a:t>
            </a:r>
            <a:r>
              <a:rPr lang="en-US" altLang="zh-CN" dirty="0" smtClean="0">
                <a:latin typeface="微软雅黑" pitchFamily="34" charset="-122"/>
                <a:ea typeface="微软雅黑" pitchFamily="34" charset="-122"/>
              </a:rPr>
              <a:t>MD5</a:t>
            </a:r>
            <a:r>
              <a:rPr lang="zh-CN" altLang="en-US" dirty="0" smtClean="0">
                <a:latin typeface="微软雅黑" pitchFamily="34" charset="-122"/>
                <a:ea typeface="微软雅黑" pitchFamily="34" charset="-122"/>
              </a:rPr>
              <a:t>单向加密。</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教师账号临时秘钥加密登录，防暴力破解。</a:t>
            </a:r>
          </a:p>
          <a:p>
            <a:pPr lvl="1"/>
            <a:endParaRPr lang="en-US" altLang="zh-CN" dirty="0" smtClean="0"/>
          </a:p>
        </p:txBody>
      </p:sp>
      <p:sp>
        <p:nvSpPr>
          <p:cNvPr id="5"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平台：质量</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953"/>
            <a:ext cx="8229600" cy="857250"/>
          </a:xfrm>
        </p:spPr>
        <p:txBody>
          <a:bodyPr>
            <a:normAutofit/>
          </a:bodyPr>
          <a:lstStyle/>
          <a:p>
            <a:pPr algn="ctr"/>
            <a:r>
              <a:rPr lang="en-US" altLang="zh-CN" sz="2700" b="1" dirty="0" err="1" smtClean="0">
                <a:latin typeface="微软雅黑" pitchFamily="34" charset="-122"/>
                <a:ea typeface="微软雅黑" pitchFamily="34" charset="-122"/>
                <a:cs typeface="Calibri" pitchFamily="34" charset="0"/>
                <a:sym typeface="Calibri" pitchFamily="34" charset="0"/>
              </a:rPr>
              <a:t>CourseGrading</a:t>
            </a:r>
            <a:r>
              <a:rPr lang="zh-CN" altLang="en-US" sz="2700" b="1" dirty="0" smtClean="0">
                <a:latin typeface="微软雅黑" pitchFamily="34" charset="-122"/>
                <a:ea typeface="微软雅黑" pitchFamily="34" charset="-122"/>
                <a:cs typeface="Calibri" pitchFamily="34" charset="0"/>
                <a:sym typeface="Calibri" pitchFamily="34" charset="0"/>
              </a:rPr>
              <a:t>发展史</a:t>
            </a:r>
          </a:p>
        </p:txBody>
      </p:sp>
      <p:sp>
        <p:nvSpPr>
          <p:cNvPr id="8" name="内容占位符 7"/>
          <p:cNvSpPr>
            <a:spLocks noGrp="1"/>
          </p:cNvSpPr>
          <p:nvPr>
            <p:ph idx="1"/>
          </p:nvPr>
        </p:nvSpPr>
        <p:spPr>
          <a:xfrm>
            <a:off x="1839806" y="1836230"/>
            <a:ext cx="2107941" cy="2832962"/>
          </a:xfrm>
        </p:spPr>
        <p:txBody>
          <a:bodyPr>
            <a:normAutofit/>
          </a:bodyPr>
          <a:lstStyle/>
          <a:p>
            <a:pPr algn="just"/>
            <a:r>
              <a:rPr lang="en-US" altLang="zh-CN" dirty="0" smtClean="0">
                <a:latin typeface="Times New Roman" pitchFamily="18" charset="0"/>
                <a:ea typeface="微软雅黑" pitchFamily="34" charset="-122"/>
                <a:cs typeface="Times New Roman" pitchFamily="18" charset="0"/>
              </a:rPr>
              <a:t>CG</a:t>
            </a:r>
            <a:r>
              <a:rPr lang="zh-CN" altLang="en-US" dirty="0" smtClean="0">
                <a:latin typeface="Times New Roman" pitchFamily="18" charset="0"/>
                <a:ea typeface="微软雅黑" pitchFamily="34" charset="-122"/>
                <a:cs typeface="Times New Roman" pitchFamily="18" charset="0"/>
              </a:rPr>
              <a:t>成功研发，经受大并发测试</a:t>
            </a:r>
            <a:endParaRPr lang="en-US" altLang="zh-CN" dirty="0" smtClean="0">
              <a:latin typeface="Times New Roman" pitchFamily="18" charset="0"/>
              <a:ea typeface="微软雅黑" pitchFamily="34" charset="-122"/>
              <a:cs typeface="Times New Roman" pitchFamily="18" charset="0"/>
            </a:endParaRPr>
          </a:p>
          <a:p>
            <a:pPr algn="just"/>
            <a:r>
              <a:rPr lang="zh-CN" altLang="en-US" dirty="0" smtClean="0">
                <a:latin typeface="Times New Roman" pitchFamily="18" charset="0"/>
                <a:ea typeface="微软雅黑" pitchFamily="34" charset="-122"/>
                <a:cs typeface="Times New Roman" pitchFamily="18" charset="0"/>
              </a:rPr>
              <a:t>内部使用，持续完善</a:t>
            </a:r>
            <a:endParaRPr lang="en-US" altLang="zh-CN" dirty="0" smtClean="0">
              <a:latin typeface="Times New Roman" pitchFamily="18" charset="0"/>
              <a:ea typeface="微软雅黑" pitchFamily="34" charset="-122"/>
              <a:cs typeface="Times New Roman" pitchFamily="18" charset="0"/>
            </a:endParaRPr>
          </a:p>
          <a:p>
            <a:pPr lvl="1" algn="just"/>
            <a:endParaRPr lang="en-US" altLang="zh-CN" sz="2100" dirty="0" smtClean="0">
              <a:latin typeface="Times New Roman" pitchFamily="18" charset="0"/>
              <a:ea typeface="微软雅黑" pitchFamily="34" charset="-122"/>
              <a:cs typeface="Times New Roman" pitchFamily="18" charset="0"/>
            </a:endParaRPr>
          </a:p>
        </p:txBody>
      </p:sp>
      <p:sp>
        <p:nvSpPr>
          <p:cNvPr id="10" name="TextBox 9"/>
          <p:cNvSpPr txBox="1">
            <a:spLocks noChangeArrowheads="1"/>
          </p:cNvSpPr>
          <p:nvPr/>
        </p:nvSpPr>
        <p:spPr bwMode="auto">
          <a:xfrm>
            <a:off x="1483297" y="1113593"/>
            <a:ext cx="806631" cy="461665"/>
          </a:xfrm>
          <a:prstGeom prst="rect">
            <a:avLst/>
          </a:prstGeom>
          <a:noFill/>
          <a:ln w="9525">
            <a:noFill/>
            <a:miter lim="800000"/>
            <a:headEnd/>
            <a:tailEnd/>
          </a:ln>
        </p:spPr>
        <p:txBody>
          <a:bodyPr wrap="none" lIns="91430" tIns="45715" rIns="91430" bIns="45715">
            <a:spAutoFit/>
          </a:bodyPr>
          <a:lstStyle/>
          <a:p>
            <a:pPr algn="ctr" defTabSz="914288">
              <a:defRPr/>
            </a:pPr>
            <a:r>
              <a:rPr lang="en-US" altLang="zh-CN" sz="2400" b="1" dirty="0" smtClean="0">
                <a:solidFill>
                  <a:prstClr val="black"/>
                </a:solidFill>
                <a:latin typeface="黑体" pitchFamily="49" charset="-122"/>
                <a:ea typeface="黑体" pitchFamily="49" charset="-122"/>
              </a:rPr>
              <a:t>2003</a:t>
            </a:r>
            <a:endParaRPr lang="zh-CN" altLang="en-US" sz="2400" b="1" dirty="0">
              <a:solidFill>
                <a:prstClr val="black"/>
              </a:solidFill>
              <a:latin typeface="黑体" pitchFamily="49" charset="-122"/>
              <a:ea typeface="黑体" pitchFamily="49" charset="-122"/>
            </a:endParaRPr>
          </a:p>
        </p:txBody>
      </p:sp>
      <p:sp>
        <p:nvSpPr>
          <p:cNvPr id="11" name="TextBox 13"/>
          <p:cNvSpPr txBox="1">
            <a:spLocks noChangeArrowheads="1"/>
          </p:cNvSpPr>
          <p:nvPr/>
        </p:nvSpPr>
        <p:spPr bwMode="auto">
          <a:xfrm>
            <a:off x="3561922" y="1113593"/>
            <a:ext cx="806631" cy="461665"/>
          </a:xfrm>
          <a:prstGeom prst="rect">
            <a:avLst/>
          </a:prstGeom>
          <a:noFill/>
          <a:ln w="9525">
            <a:noFill/>
            <a:miter lim="800000"/>
            <a:headEnd/>
            <a:tailEnd/>
          </a:ln>
        </p:spPr>
        <p:txBody>
          <a:bodyPr wrap="none" lIns="91430" tIns="45715" rIns="91430" bIns="45715">
            <a:spAutoFit/>
          </a:bodyPr>
          <a:lstStyle/>
          <a:p>
            <a:pPr algn="ctr" defTabSz="914288">
              <a:defRPr/>
            </a:pPr>
            <a:r>
              <a:rPr lang="en-US" altLang="zh-CN" sz="2400" b="1" dirty="0" smtClean="0">
                <a:solidFill>
                  <a:prstClr val="black"/>
                </a:solidFill>
                <a:latin typeface="黑体" pitchFamily="49" charset="-122"/>
                <a:ea typeface="黑体" pitchFamily="49" charset="-122"/>
              </a:rPr>
              <a:t>2009</a:t>
            </a:r>
            <a:endParaRPr lang="zh-CN" altLang="en-US" sz="2400" b="1" dirty="0">
              <a:solidFill>
                <a:prstClr val="black"/>
              </a:solidFill>
              <a:latin typeface="黑体" pitchFamily="49" charset="-122"/>
              <a:ea typeface="黑体" pitchFamily="49" charset="-122"/>
            </a:endParaRPr>
          </a:p>
        </p:txBody>
      </p:sp>
      <p:cxnSp>
        <p:nvCxnSpPr>
          <p:cNvPr id="13" name="直接连接符 12"/>
          <p:cNvCxnSpPr/>
          <p:nvPr/>
        </p:nvCxnSpPr>
        <p:spPr bwMode="auto">
          <a:xfrm>
            <a:off x="6419576" y="1707654"/>
            <a:ext cx="2430000" cy="0"/>
          </a:xfrm>
          <a:prstGeom prst="line">
            <a:avLst/>
          </a:prstGeom>
          <a:ln w="76200">
            <a:solidFill>
              <a:srgbClr val="00B0F0"/>
            </a:solidFill>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22" name="直接连接符 21"/>
          <p:cNvCxnSpPr/>
          <p:nvPr/>
        </p:nvCxnSpPr>
        <p:spPr bwMode="auto">
          <a:xfrm>
            <a:off x="1848272" y="1707654"/>
            <a:ext cx="2088232" cy="0"/>
          </a:xfrm>
          <a:prstGeom prst="line">
            <a:avLst/>
          </a:prstGeom>
          <a:ln w="76200">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27" name="直接连接符 26"/>
          <p:cNvCxnSpPr/>
          <p:nvPr/>
        </p:nvCxnSpPr>
        <p:spPr bwMode="auto">
          <a:xfrm>
            <a:off x="0" y="1696915"/>
            <a:ext cx="1848272" cy="10739"/>
          </a:xfrm>
          <a:prstGeom prst="line">
            <a:avLst/>
          </a:prstGeom>
          <a:ln w="76200">
            <a:solidFill>
              <a:schemeClr val="bg1">
                <a:lumMod val="50000"/>
              </a:schemeClr>
            </a:solidFill>
          </a:ln>
        </p:spPr>
        <p:style>
          <a:lnRef idx="3">
            <a:schemeClr val="accent6"/>
          </a:lnRef>
          <a:fillRef idx="0">
            <a:schemeClr val="accent6"/>
          </a:fillRef>
          <a:effectRef idx="2">
            <a:schemeClr val="accent6"/>
          </a:effectRef>
          <a:fontRef idx="minor">
            <a:schemeClr val="tx1"/>
          </a:fontRef>
        </p:style>
      </p:cxnSp>
      <p:cxnSp>
        <p:nvCxnSpPr>
          <p:cNvPr id="18" name="直接连接符 17"/>
          <p:cNvCxnSpPr/>
          <p:nvPr/>
        </p:nvCxnSpPr>
        <p:spPr bwMode="auto">
          <a:xfrm>
            <a:off x="1848271" y="1491631"/>
            <a:ext cx="0" cy="21602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bwMode="auto">
          <a:xfrm>
            <a:off x="3936503" y="1491630"/>
            <a:ext cx="0" cy="21602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936503" y="1707654"/>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6384775" y="1707654"/>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2" name="内容占位符 2"/>
          <p:cNvSpPr txBox="1">
            <a:spLocks/>
          </p:cNvSpPr>
          <p:nvPr/>
        </p:nvSpPr>
        <p:spPr>
          <a:xfrm>
            <a:off x="6383216" y="1815667"/>
            <a:ext cx="2541844" cy="3327833"/>
          </a:xfrm>
          <a:prstGeom prst="rect">
            <a:avLst/>
          </a:prstGeom>
        </p:spPr>
        <p:txBody>
          <a:bodyPr vert="horz" lIns="91430" tIns="45715" rIns="91430" bIns="45715" rtlCol="0">
            <a:normAutofit lnSpcReduction="10000"/>
          </a:bodyPr>
          <a:lstStyle/>
          <a:p>
            <a:pPr marL="342857" indent="-342857" algn="just" defTabSz="914288">
              <a:spcBef>
                <a:spcPct val="20000"/>
              </a:spcBef>
              <a:buFont typeface="Arial" pitchFamily="34" charset="0"/>
              <a:buChar char="•"/>
              <a:defRPr/>
            </a:pPr>
            <a:r>
              <a:rPr lang="zh-CN" altLang="en-US" sz="2100" dirty="0" smtClean="0">
                <a:solidFill>
                  <a:prstClr val="black"/>
                </a:solidFill>
                <a:latin typeface="微软雅黑" pitchFamily="34" charset="-122"/>
                <a:ea typeface="微软雅黑" pitchFamily="34" charset="-122"/>
              </a:rPr>
              <a:t>迁移到阿里云（</a:t>
            </a:r>
            <a:r>
              <a:rPr lang="en-US" altLang="zh-CN" sz="2100" dirty="0" smtClean="0">
                <a:solidFill>
                  <a:prstClr val="black"/>
                </a:solidFill>
                <a:latin typeface="微软雅黑" pitchFamily="34" charset="-122"/>
                <a:ea typeface="微软雅黑" pitchFamily="34" charset="-122"/>
              </a:rPr>
              <a:t>educg.net</a:t>
            </a:r>
            <a:r>
              <a:rPr lang="zh-CN" altLang="en-US" sz="2100" dirty="0" smtClean="0">
                <a:solidFill>
                  <a:prstClr val="black"/>
                </a:solidFill>
                <a:latin typeface="微软雅黑" pitchFamily="34" charset="-122"/>
                <a:ea typeface="微软雅黑" pitchFamily="34" charset="-122"/>
              </a:rPr>
              <a:t>）</a:t>
            </a:r>
            <a:endParaRPr lang="en-US" altLang="zh-CN" sz="2100" dirty="0" smtClean="0">
              <a:solidFill>
                <a:prstClr val="black"/>
              </a:solidFill>
              <a:latin typeface="微软雅黑" pitchFamily="34" charset="-122"/>
              <a:ea typeface="微软雅黑" pitchFamily="34" charset="-122"/>
            </a:endParaRPr>
          </a:p>
          <a:p>
            <a:pPr marL="342857" indent="-342857" defTabSz="914288">
              <a:spcBef>
                <a:spcPct val="20000"/>
              </a:spcBef>
              <a:buFont typeface="Arial" pitchFamily="34" charset="0"/>
              <a:buChar char="•"/>
              <a:defRPr/>
            </a:pPr>
            <a:r>
              <a:rPr lang="zh-CN" altLang="en-US" sz="2100" dirty="0" smtClean="0">
                <a:solidFill>
                  <a:prstClr val="black"/>
                </a:solidFill>
                <a:latin typeface="微软雅黑" pitchFamily="34" charset="-122"/>
                <a:ea typeface="微软雅黑" pitchFamily="34" charset="-122"/>
              </a:rPr>
              <a:t>商业化维持系统的长远发展</a:t>
            </a:r>
            <a:endParaRPr lang="en-US" altLang="zh-CN" sz="2100" dirty="0" smtClean="0">
              <a:solidFill>
                <a:prstClr val="black"/>
              </a:solidFill>
              <a:latin typeface="微软雅黑" pitchFamily="34" charset="-122"/>
              <a:ea typeface="微软雅黑" pitchFamily="34" charset="-122"/>
            </a:endParaRPr>
          </a:p>
          <a:p>
            <a:pPr marL="342857" indent="-342857" algn="just" defTabSz="914288">
              <a:spcBef>
                <a:spcPct val="20000"/>
              </a:spcBef>
              <a:buFont typeface="Arial" pitchFamily="34" charset="0"/>
              <a:buChar char="•"/>
              <a:defRPr/>
            </a:pPr>
            <a:r>
              <a:rPr lang="zh-CN" altLang="en-US" sz="2100" dirty="0" smtClean="0">
                <a:solidFill>
                  <a:prstClr val="black"/>
                </a:solidFill>
                <a:latin typeface="微软雅黑" pitchFamily="34" charset="-122"/>
                <a:ea typeface="微软雅黑" pitchFamily="34" charset="-122"/>
              </a:rPr>
              <a:t>版本快速迭代，大概每</a:t>
            </a:r>
            <a:r>
              <a:rPr lang="en-US" altLang="zh-CN" sz="2100" dirty="0" smtClean="0">
                <a:solidFill>
                  <a:prstClr val="black"/>
                </a:solidFill>
                <a:latin typeface="微软雅黑" pitchFamily="34" charset="-122"/>
                <a:ea typeface="微软雅黑" pitchFamily="34" charset="-122"/>
              </a:rPr>
              <a:t>1</a:t>
            </a:r>
            <a:r>
              <a:rPr lang="zh-CN" altLang="en-US" sz="2100" dirty="0" smtClean="0">
                <a:solidFill>
                  <a:prstClr val="black"/>
                </a:solidFill>
                <a:latin typeface="微软雅黑" pitchFamily="34" charset="-122"/>
                <a:ea typeface="微软雅黑" pitchFamily="34" charset="-122"/>
              </a:rPr>
              <a:t>个半月升级一次</a:t>
            </a:r>
            <a:endParaRPr lang="en-US" altLang="zh-CN" sz="2100" dirty="0" smtClean="0">
              <a:solidFill>
                <a:prstClr val="black"/>
              </a:solidFill>
              <a:latin typeface="微软雅黑" pitchFamily="34" charset="-122"/>
              <a:ea typeface="微软雅黑" pitchFamily="34" charset="-122"/>
            </a:endParaRPr>
          </a:p>
          <a:p>
            <a:pPr marL="342857" indent="-342857" defTabSz="914288">
              <a:spcBef>
                <a:spcPct val="20000"/>
              </a:spcBef>
              <a:buFont typeface="Arial" pitchFamily="34" charset="0"/>
              <a:buChar char="•"/>
              <a:defRPr/>
            </a:pPr>
            <a:r>
              <a:rPr lang="zh-CN" altLang="en-US" sz="2100" dirty="0" smtClean="0">
                <a:solidFill>
                  <a:prstClr val="black"/>
                </a:solidFill>
                <a:latin typeface="微软雅黑" pitchFamily="34" charset="-122"/>
                <a:ea typeface="微软雅黑" pitchFamily="34" charset="-122"/>
              </a:rPr>
              <a:t>程序评判系统</a:t>
            </a:r>
            <a:r>
              <a:rPr lang="en-US" altLang="zh-CN" sz="2100" b="1" dirty="0" smtClean="0">
                <a:solidFill>
                  <a:srgbClr val="C00000"/>
                </a:solidFill>
                <a:latin typeface="微软雅黑" pitchFamily="34" charset="-122"/>
                <a:ea typeface="微软雅黑" pitchFamily="34" charset="-122"/>
              </a:rPr>
              <a:t>→</a:t>
            </a:r>
            <a:r>
              <a:rPr lang="zh-CN" altLang="en-US" sz="2100" b="1" dirty="0" smtClean="0">
                <a:solidFill>
                  <a:prstClr val="black"/>
                </a:solidFill>
                <a:latin typeface="微软雅黑" pitchFamily="34" charset="-122"/>
                <a:ea typeface="微软雅黑" pitchFamily="34" charset="-122"/>
              </a:rPr>
              <a:t>计算机课程一体化支撑平台</a:t>
            </a:r>
            <a:endParaRPr lang="zh-CN" altLang="en-US" sz="2100" b="1" dirty="0">
              <a:solidFill>
                <a:prstClr val="black"/>
              </a:solidFill>
              <a:latin typeface="微软雅黑" pitchFamily="34" charset="-122"/>
              <a:ea typeface="微软雅黑" pitchFamily="34" charset="-122"/>
            </a:endParaRPr>
          </a:p>
        </p:txBody>
      </p:sp>
      <p:cxnSp>
        <p:nvCxnSpPr>
          <p:cNvPr id="21" name="直接连接符 20"/>
          <p:cNvCxnSpPr/>
          <p:nvPr/>
        </p:nvCxnSpPr>
        <p:spPr bwMode="auto">
          <a:xfrm>
            <a:off x="3936504" y="1707654"/>
            <a:ext cx="2483768"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3" name="直接连接符 22"/>
          <p:cNvCxnSpPr/>
          <p:nvPr/>
        </p:nvCxnSpPr>
        <p:spPr bwMode="auto">
          <a:xfrm>
            <a:off x="6384775" y="1491630"/>
            <a:ext cx="0" cy="216024"/>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13"/>
          <p:cNvSpPr txBox="1">
            <a:spLocks noChangeArrowheads="1"/>
          </p:cNvSpPr>
          <p:nvPr/>
        </p:nvSpPr>
        <p:spPr bwMode="auto">
          <a:xfrm>
            <a:off x="5950891" y="1113593"/>
            <a:ext cx="962102" cy="461655"/>
          </a:xfrm>
          <a:prstGeom prst="rect">
            <a:avLst/>
          </a:prstGeom>
          <a:noFill/>
          <a:ln w="9525">
            <a:noFill/>
            <a:miter lim="800000"/>
            <a:headEnd/>
            <a:tailEnd/>
          </a:ln>
        </p:spPr>
        <p:txBody>
          <a:bodyPr wrap="none" lIns="91430" tIns="45715" rIns="91430" bIns="45715">
            <a:spAutoFit/>
          </a:bodyPr>
          <a:lstStyle/>
          <a:p>
            <a:pPr algn="ctr" defTabSz="914288">
              <a:defRPr/>
            </a:pPr>
            <a:r>
              <a:rPr lang="en-US" altLang="zh-CN" sz="2400" b="1" dirty="0" smtClean="0">
                <a:solidFill>
                  <a:prstClr val="black"/>
                </a:solidFill>
                <a:latin typeface="黑体" pitchFamily="49" charset="-122"/>
                <a:ea typeface="黑体" pitchFamily="49" charset="-122"/>
              </a:rPr>
              <a:t>2015</a:t>
            </a:r>
            <a:r>
              <a:rPr lang="zh-CN" altLang="en-US" sz="2400" b="1" dirty="0" smtClean="0">
                <a:solidFill>
                  <a:prstClr val="black"/>
                </a:solidFill>
                <a:latin typeface="黑体" pitchFamily="49" charset="-122"/>
                <a:ea typeface="黑体" pitchFamily="49" charset="-122"/>
              </a:rPr>
              <a:t> </a:t>
            </a:r>
            <a:endParaRPr lang="zh-CN" altLang="en-US" sz="2400" b="1" dirty="0">
              <a:solidFill>
                <a:prstClr val="black"/>
              </a:solidFill>
              <a:latin typeface="黑体" pitchFamily="49" charset="-122"/>
              <a:ea typeface="黑体" pitchFamily="49" charset="-122"/>
            </a:endParaRPr>
          </a:p>
        </p:txBody>
      </p:sp>
      <p:sp>
        <p:nvSpPr>
          <p:cNvPr id="28" name="内容占位符 7"/>
          <p:cNvSpPr txBox="1">
            <a:spLocks/>
          </p:cNvSpPr>
          <p:nvPr/>
        </p:nvSpPr>
        <p:spPr>
          <a:xfrm>
            <a:off x="3936504" y="1815666"/>
            <a:ext cx="2448272" cy="3186354"/>
          </a:xfrm>
          <a:prstGeom prst="rect">
            <a:avLst/>
          </a:prstGeom>
        </p:spPr>
        <p:txBody>
          <a:bodyPr vert="horz" lIns="91430" tIns="45715" rIns="91430" bIns="45715" rtlCol="0">
            <a:normAutofit/>
          </a:bodyPr>
          <a:lstStyle/>
          <a:p>
            <a:pPr marL="342857" indent="-342857" algn="just" defTabSz="914288">
              <a:spcBef>
                <a:spcPct val="20000"/>
              </a:spcBef>
              <a:buFont typeface="Arial" pitchFamily="34" charset="0"/>
              <a:buChar char="•"/>
              <a:defRPr/>
            </a:pPr>
            <a:r>
              <a:rPr lang="zh-CN" altLang="en-US" sz="2100" dirty="0" smtClean="0">
                <a:solidFill>
                  <a:prstClr val="black"/>
                </a:solidFill>
                <a:latin typeface="微软雅黑" pitchFamily="34" charset="-122"/>
                <a:ea typeface="微软雅黑" pitchFamily="34" charset="-122"/>
              </a:rPr>
              <a:t>放在校内服务器供免费下载使用</a:t>
            </a:r>
            <a:endParaRPr lang="en-US" altLang="zh-CN" sz="2100" dirty="0" smtClean="0">
              <a:solidFill>
                <a:prstClr val="black"/>
              </a:solidFill>
              <a:latin typeface="微软雅黑" pitchFamily="34" charset="-122"/>
              <a:ea typeface="微软雅黑" pitchFamily="34" charset="-122"/>
            </a:endParaRPr>
          </a:p>
          <a:p>
            <a:pPr marL="342857" indent="-342857" algn="just" defTabSz="914288">
              <a:spcBef>
                <a:spcPct val="20000"/>
              </a:spcBef>
              <a:buFont typeface="Arial" pitchFamily="34" charset="0"/>
              <a:buChar char="•"/>
              <a:defRPr/>
            </a:pPr>
            <a:r>
              <a:rPr lang="zh-CN" altLang="en-US" sz="2100" dirty="0" smtClean="0">
                <a:solidFill>
                  <a:prstClr val="black"/>
                </a:solidFill>
                <a:latin typeface="微软雅黑" pitchFamily="34" charset="-122"/>
                <a:ea typeface="微软雅黑" pitchFamily="34" charset="-122"/>
              </a:rPr>
              <a:t>根据用户需求持续完善</a:t>
            </a:r>
            <a:endParaRPr lang="en-US" altLang="zh-CN" sz="2100" dirty="0" smtClean="0">
              <a:solidFill>
                <a:prstClr val="black"/>
              </a:solidFill>
              <a:latin typeface="微软雅黑" pitchFamily="34" charset="-122"/>
              <a:ea typeface="微软雅黑" pitchFamily="34" charset="-122"/>
            </a:endParaRPr>
          </a:p>
          <a:p>
            <a:pPr marL="685733" lvl="1" indent="-342857" algn="just" defTabSz="914288">
              <a:spcBef>
                <a:spcPct val="20000"/>
              </a:spcBef>
              <a:buFont typeface="Arial" pitchFamily="34" charset="0"/>
              <a:buChar char="•"/>
              <a:defRPr/>
            </a:pPr>
            <a:r>
              <a:rPr lang="zh-CN" altLang="en-US" sz="1500" dirty="0" smtClean="0">
                <a:solidFill>
                  <a:prstClr val="black"/>
                </a:solidFill>
                <a:latin typeface="微软雅黑" pitchFamily="34" charset="-122"/>
                <a:ea typeface="微软雅黑" pitchFamily="34" charset="-122"/>
              </a:rPr>
              <a:t>稳定性</a:t>
            </a:r>
            <a:endParaRPr lang="en-US" altLang="zh-CN" sz="1500" dirty="0" smtClean="0">
              <a:solidFill>
                <a:prstClr val="black"/>
              </a:solidFill>
              <a:latin typeface="微软雅黑" pitchFamily="34" charset="-122"/>
              <a:ea typeface="微软雅黑" pitchFamily="34" charset="-122"/>
            </a:endParaRPr>
          </a:p>
          <a:p>
            <a:pPr marL="685733" lvl="1" indent="-342857" algn="just" defTabSz="914288">
              <a:spcBef>
                <a:spcPct val="20000"/>
              </a:spcBef>
              <a:buFont typeface="Arial" pitchFamily="34" charset="0"/>
              <a:buChar char="•"/>
              <a:defRPr/>
            </a:pPr>
            <a:r>
              <a:rPr lang="zh-CN" altLang="en-US" sz="1500" dirty="0" smtClean="0">
                <a:solidFill>
                  <a:prstClr val="black"/>
                </a:solidFill>
                <a:latin typeface="微软雅黑" pitchFamily="34" charset="-122"/>
                <a:ea typeface="微软雅黑" pitchFamily="34" charset="-122"/>
              </a:rPr>
              <a:t>安全性</a:t>
            </a:r>
            <a:endParaRPr lang="en-US" altLang="zh-CN" sz="1500" dirty="0" smtClean="0">
              <a:solidFill>
                <a:prstClr val="black"/>
              </a:solidFill>
              <a:latin typeface="微软雅黑" pitchFamily="34" charset="-122"/>
              <a:ea typeface="微软雅黑" pitchFamily="34" charset="-122"/>
            </a:endParaRPr>
          </a:p>
          <a:p>
            <a:pPr marL="685733" lvl="1" indent="-342857" algn="just" defTabSz="914288">
              <a:spcBef>
                <a:spcPct val="20000"/>
              </a:spcBef>
              <a:buFont typeface="Arial" pitchFamily="34" charset="0"/>
              <a:buChar char="•"/>
              <a:defRPr/>
            </a:pPr>
            <a:r>
              <a:rPr lang="zh-CN" altLang="en-US" sz="1500" dirty="0" smtClean="0">
                <a:solidFill>
                  <a:prstClr val="black"/>
                </a:solidFill>
                <a:latin typeface="微软雅黑" pitchFamily="34" charset="-122"/>
                <a:ea typeface="微软雅黑" pitchFamily="34" charset="-122"/>
              </a:rPr>
              <a:t>用户体验</a:t>
            </a:r>
            <a:endParaRPr lang="en-US" altLang="zh-CN" sz="1500" dirty="0" smtClean="0">
              <a:solidFill>
                <a:prstClr val="black"/>
              </a:solidFill>
              <a:latin typeface="微软雅黑" pitchFamily="34" charset="-122"/>
              <a:ea typeface="微软雅黑" pitchFamily="34" charset="-122"/>
            </a:endParaRPr>
          </a:p>
        </p:txBody>
      </p:sp>
      <p:cxnSp>
        <p:nvCxnSpPr>
          <p:cNvPr id="31" name="直接连接符 30"/>
          <p:cNvCxnSpPr/>
          <p:nvPr/>
        </p:nvCxnSpPr>
        <p:spPr>
          <a:xfrm>
            <a:off x="1848271" y="1761660"/>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4" name="内容占位符 7"/>
          <p:cNvSpPr txBox="1">
            <a:spLocks/>
          </p:cNvSpPr>
          <p:nvPr/>
        </p:nvSpPr>
        <p:spPr>
          <a:xfrm>
            <a:off x="1" y="1845022"/>
            <a:ext cx="1837592" cy="3298478"/>
          </a:xfrm>
          <a:prstGeom prst="rect">
            <a:avLst/>
          </a:prstGeom>
        </p:spPr>
        <p:txBody>
          <a:bodyPr vert="horz" lIns="91430" tIns="45715" rIns="91430" bIns="45715" rtlCol="0">
            <a:normAutofit/>
          </a:bodyPr>
          <a:lstStyle/>
          <a:p>
            <a:pPr marL="342857" indent="-342857" algn="just" defTabSz="914288">
              <a:spcBef>
                <a:spcPct val="20000"/>
              </a:spcBef>
              <a:buFont typeface="Arial" pitchFamily="34" charset="0"/>
              <a:buChar char="•"/>
              <a:defRPr/>
            </a:pPr>
            <a:r>
              <a:rPr lang="zh-CN" altLang="en-US" sz="2000" dirty="0" smtClean="0">
                <a:solidFill>
                  <a:prstClr val="black"/>
                </a:solidFill>
                <a:latin typeface="Times New Roman" pitchFamily="18" charset="0"/>
                <a:ea typeface="微软雅黑" pitchFamily="34" charset="-122"/>
                <a:cs typeface="Times New Roman" pitchFamily="18" charset="0"/>
              </a:rPr>
              <a:t>学院研发类</a:t>
            </a:r>
            <a:r>
              <a:rPr lang="en-US" altLang="zh-CN" sz="2000" dirty="0" smtClean="0">
                <a:solidFill>
                  <a:prstClr val="black"/>
                </a:solidFill>
                <a:latin typeface="Times New Roman" pitchFamily="18" charset="0"/>
                <a:ea typeface="微软雅黑" pitchFamily="34" charset="-122"/>
                <a:cs typeface="Times New Roman" pitchFamily="18" charset="0"/>
              </a:rPr>
              <a:t>OJ</a:t>
            </a:r>
            <a:r>
              <a:rPr lang="zh-CN" altLang="en-US" sz="2000" dirty="0" smtClean="0">
                <a:solidFill>
                  <a:prstClr val="black"/>
                </a:solidFill>
                <a:latin typeface="Times New Roman" pitchFamily="18" charset="0"/>
                <a:ea typeface="微软雅黑" pitchFamily="34" charset="-122"/>
                <a:cs typeface="Times New Roman" pitchFamily="18" charset="0"/>
              </a:rPr>
              <a:t>系统</a:t>
            </a:r>
            <a:endParaRPr lang="en-US" altLang="zh-CN" sz="2000" dirty="0" smtClean="0">
              <a:solidFill>
                <a:prstClr val="black"/>
              </a:solidFill>
              <a:latin typeface="Times New Roman" pitchFamily="18" charset="0"/>
              <a:ea typeface="微软雅黑" pitchFamily="34" charset="-122"/>
              <a:cs typeface="Times New Roman" pitchFamily="18" charset="0"/>
            </a:endParaRPr>
          </a:p>
          <a:p>
            <a:pPr marL="742859" lvl="1" indent="-285715" algn="just" defTabSz="914288">
              <a:spcBef>
                <a:spcPct val="20000"/>
              </a:spcBef>
              <a:buFont typeface="Arial" pitchFamily="34" charset="0"/>
              <a:buChar char="–"/>
              <a:defRPr/>
            </a:pPr>
            <a:r>
              <a:rPr lang="zh-CN" altLang="en-US" sz="1600" dirty="0" smtClean="0">
                <a:solidFill>
                  <a:prstClr val="black"/>
                </a:solidFill>
                <a:latin typeface="Times New Roman" pitchFamily="18" charset="0"/>
                <a:ea typeface="微软雅黑" pitchFamily="34" charset="-122"/>
                <a:cs typeface="Times New Roman" pitchFamily="18" charset="0"/>
              </a:rPr>
              <a:t>性能问题导致考试时系统崩溃，引发教学事故</a:t>
            </a:r>
            <a:endParaRPr lang="en-US" altLang="zh-CN" sz="1600" dirty="0" smtClean="0">
              <a:solidFill>
                <a:prstClr val="black"/>
              </a:solidFill>
              <a:latin typeface="Times New Roman" pitchFamily="18" charset="0"/>
              <a:ea typeface="微软雅黑" pitchFamily="34" charset="-122"/>
              <a:cs typeface="Times New Roman" pitchFamily="18" charset="0"/>
            </a:endParaRPr>
          </a:p>
          <a:p>
            <a:pPr marL="742859" lvl="1" indent="-285715" algn="just" defTabSz="914288">
              <a:spcBef>
                <a:spcPct val="20000"/>
              </a:spcBef>
              <a:buFont typeface="Arial" pitchFamily="34" charset="0"/>
              <a:buChar char="–"/>
              <a:defRPr/>
            </a:pPr>
            <a:r>
              <a:rPr lang="zh-CN" altLang="en-US" sz="1600" dirty="0" smtClean="0">
                <a:solidFill>
                  <a:prstClr val="black"/>
                </a:solidFill>
                <a:latin typeface="Times New Roman" pitchFamily="18" charset="0"/>
                <a:ea typeface="微软雅黑" pitchFamily="34" charset="-122"/>
                <a:cs typeface="Times New Roman" pitchFamily="18" charset="0"/>
              </a:rPr>
              <a:t>缺乏课程管理功能，使用不便</a:t>
            </a:r>
            <a:endParaRPr lang="en-US" altLang="zh-CN" sz="2400" dirty="0" smtClean="0">
              <a:solidFill>
                <a:prstClr val="black"/>
              </a:solidFill>
              <a:latin typeface="Times New Roman" pitchFamily="18" charset="0"/>
              <a:ea typeface="微软雅黑" pitchFamily="34" charset="-122"/>
              <a:cs typeface="Times New Roman"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cstate="print"/>
          <a:srcRect/>
          <a:stretch>
            <a:fillRect/>
          </a:stretch>
        </p:blipFill>
        <p:spPr bwMode="auto">
          <a:xfrm>
            <a:off x="224088" y="1941094"/>
            <a:ext cx="5079066" cy="2901366"/>
          </a:xfrm>
          <a:prstGeom prst="rect">
            <a:avLst/>
          </a:prstGeom>
          <a:noFill/>
          <a:ln w="9525">
            <a:noFill/>
            <a:miter lim="800000"/>
            <a:headEnd/>
            <a:tailEnd/>
          </a:ln>
        </p:spPr>
      </p:pic>
      <p:sp>
        <p:nvSpPr>
          <p:cNvPr id="3" name="内容占位符 2"/>
          <p:cNvSpPr>
            <a:spLocks noGrp="1"/>
          </p:cNvSpPr>
          <p:nvPr>
            <p:ph idx="1"/>
          </p:nvPr>
        </p:nvSpPr>
        <p:spPr>
          <a:xfrm>
            <a:off x="484271" y="1112545"/>
            <a:ext cx="7886700" cy="3263504"/>
          </a:xfrm>
        </p:spPr>
        <p:txBody>
          <a:bodyPr>
            <a:normAutofit/>
          </a:bodyPr>
          <a:lstStyle/>
          <a:p>
            <a:pPr marL="342892" lvl="1" indent="-342892"/>
            <a:r>
              <a:rPr lang="zh-CN" altLang="en-US" sz="2100" b="1" dirty="0" smtClean="0">
                <a:latin typeface="微软雅黑" pitchFamily="34" charset="-122"/>
                <a:ea typeface="微软雅黑" pitchFamily="34" charset="-122"/>
              </a:rPr>
              <a:t>可维护性！</a:t>
            </a:r>
            <a:r>
              <a:rPr lang="zh-CN" altLang="en-US" sz="2100" dirty="0" smtClean="0">
                <a:latin typeface="微软雅黑" pitchFamily="34" charset="-122"/>
                <a:ea typeface="微软雅黑" pitchFamily="34" charset="-122"/>
              </a:rPr>
              <a:t>一键式安装</a:t>
            </a:r>
          </a:p>
        </p:txBody>
      </p:sp>
      <p:sp>
        <p:nvSpPr>
          <p:cNvPr id="5" name="矩形 4"/>
          <p:cNvSpPr/>
          <p:nvPr/>
        </p:nvSpPr>
        <p:spPr>
          <a:xfrm>
            <a:off x="353469" y="2334126"/>
            <a:ext cx="4403015" cy="818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55"/>
            <a:endParaRPr lang="zh-CN" altLang="en-US" dirty="0">
              <a:solidFill>
                <a:prstClr val="white"/>
              </a:solidFill>
            </a:endParaRPr>
          </a:p>
        </p:txBody>
      </p:sp>
      <p:sp>
        <p:nvSpPr>
          <p:cNvPr id="9" name="矩形 8"/>
          <p:cNvSpPr/>
          <p:nvPr/>
        </p:nvSpPr>
        <p:spPr>
          <a:xfrm>
            <a:off x="395078" y="3549205"/>
            <a:ext cx="3599406" cy="4548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55"/>
            <a:endParaRPr lang="zh-CN" altLang="en-US" dirty="0">
              <a:solidFill>
                <a:prstClr val="white"/>
              </a:solidFill>
            </a:endParaRPr>
          </a:p>
        </p:txBody>
      </p:sp>
      <p:sp>
        <p:nvSpPr>
          <p:cNvPr id="10" name="TextBox 9"/>
          <p:cNvSpPr txBox="1"/>
          <p:nvPr/>
        </p:nvSpPr>
        <p:spPr>
          <a:xfrm>
            <a:off x="3995558" y="3546809"/>
            <a:ext cx="1125383" cy="466725"/>
          </a:xfrm>
          <a:prstGeom prst="rect">
            <a:avLst/>
          </a:prstGeom>
          <a:solidFill>
            <a:srgbClr val="C00000"/>
          </a:solidFill>
        </p:spPr>
        <p:txBody>
          <a:bodyPr wrap="square" lIns="68580" tIns="34290" rIns="68580" bIns="34290" rtlCol="0">
            <a:noAutofit/>
          </a:bodyPr>
          <a:lstStyle/>
          <a:p>
            <a:pPr defTabSz="914355"/>
            <a:r>
              <a:rPr lang="zh-CN" altLang="en-US" dirty="0" smtClean="0">
                <a:solidFill>
                  <a:schemeClr val="bg1"/>
                </a:solidFill>
                <a:latin typeface="微软雅黑" pitchFamily="34" charset="-122"/>
                <a:ea typeface="微软雅黑" pitchFamily="34" charset="-122"/>
              </a:rPr>
              <a:t>下载</a:t>
            </a:r>
            <a:r>
              <a:rPr lang="en-US" altLang="zh-CN" dirty="0" smtClean="0">
                <a:solidFill>
                  <a:schemeClr val="bg1"/>
                </a:solidFill>
                <a:latin typeface="微软雅黑" pitchFamily="34" charset="-122"/>
                <a:ea typeface="微软雅黑" pitchFamily="34" charset="-122"/>
              </a:rPr>
              <a:t>&amp;</a:t>
            </a:r>
            <a:r>
              <a:rPr lang="zh-CN" altLang="en-US" dirty="0" smtClean="0">
                <a:solidFill>
                  <a:schemeClr val="bg1"/>
                </a:solidFill>
                <a:latin typeface="微软雅黑" pitchFamily="34" charset="-122"/>
                <a:ea typeface="微软雅黑" pitchFamily="34" charset="-122"/>
              </a:rPr>
              <a:t>执行安装包</a:t>
            </a:r>
            <a:endParaRPr lang="zh-CN" altLang="en-US" dirty="0">
              <a:solidFill>
                <a:schemeClr val="bg1"/>
              </a:solidFill>
              <a:latin typeface="微软雅黑" pitchFamily="34" charset="-122"/>
              <a:ea typeface="微软雅黑" pitchFamily="34" charset="-122"/>
            </a:endParaRPr>
          </a:p>
        </p:txBody>
      </p:sp>
      <p:sp>
        <p:nvSpPr>
          <p:cNvPr id="12" name="矩形 11"/>
          <p:cNvSpPr/>
          <p:nvPr/>
        </p:nvSpPr>
        <p:spPr>
          <a:xfrm>
            <a:off x="5392153" y="2254227"/>
            <a:ext cx="3640013" cy="1858196"/>
          </a:xfrm>
          <a:prstGeom prst="rect">
            <a:avLst/>
          </a:prstGeom>
        </p:spPr>
        <p:txBody>
          <a:bodyPr wrap="square" lIns="91436" tIns="45718" rIns="91436" bIns="45718">
            <a:spAutoFit/>
          </a:bodyPr>
          <a:lstStyle/>
          <a:p>
            <a:pPr algn="just" defTabSz="914355"/>
            <a:r>
              <a:rPr lang="zh-CN" altLang="en-US" sz="2000" dirty="0" smtClean="0">
                <a:solidFill>
                  <a:prstClr val="black"/>
                </a:solidFill>
                <a:latin typeface="微软雅黑" pitchFamily="34" charset="-122"/>
                <a:ea typeface="微软雅黑" pitchFamily="34" charset="-122"/>
              </a:rPr>
              <a:t>安装在校园网或者局域网内，不用互联网在线模式，主要是考试的特殊性：</a:t>
            </a:r>
            <a:endParaRPr lang="en-US" altLang="zh-CN" sz="2000" dirty="0" smtClean="0">
              <a:solidFill>
                <a:prstClr val="black"/>
              </a:solidFill>
              <a:latin typeface="微软雅黑" pitchFamily="34" charset="-122"/>
              <a:ea typeface="微软雅黑" pitchFamily="34" charset="-122"/>
            </a:endParaRPr>
          </a:p>
          <a:p>
            <a:pPr marL="342884" indent="-342884" algn="just" defTabSz="914355">
              <a:buFont typeface="+mj-ea"/>
              <a:buAutoNum type="circleNumDbPlain"/>
            </a:pPr>
            <a:r>
              <a:rPr lang="zh-CN" altLang="en-US" dirty="0" smtClean="0">
                <a:solidFill>
                  <a:prstClr val="black"/>
                </a:solidFill>
                <a:latin typeface="微软雅黑" pitchFamily="34" charset="-122"/>
                <a:ea typeface="微软雅黑" pitchFamily="34" charset="-122"/>
              </a:rPr>
              <a:t>避免“引诱” 学生到互联网搜索答案！</a:t>
            </a:r>
            <a:endParaRPr lang="en-US" altLang="zh-CN" dirty="0" smtClean="0">
              <a:solidFill>
                <a:prstClr val="black"/>
              </a:solidFill>
              <a:latin typeface="微软雅黑" pitchFamily="34" charset="-122"/>
              <a:ea typeface="微软雅黑" pitchFamily="34" charset="-122"/>
            </a:endParaRPr>
          </a:p>
          <a:p>
            <a:pPr marL="342884" indent="-342884" algn="just" defTabSz="914355">
              <a:buFont typeface="+mj-ea"/>
              <a:buAutoNum type="circleNumDbPlain"/>
            </a:pPr>
            <a:r>
              <a:rPr lang="zh-CN" altLang="en-US" dirty="0" smtClean="0">
                <a:solidFill>
                  <a:prstClr val="black"/>
                </a:solidFill>
                <a:latin typeface="微软雅黑" pitchFamily="34" charset="-122"/>
                <a:ea typeface="微软雅黑" pitchFamily="34" charset="-122"/>
              </a:rPr>
              <a:t>考试期间的互联网访问没有保障</a:t>
            </a:r>
            <a:endParaRPr lang="en-US" altLang="zh-CN" dirty="0" smtClean="0">
              <a:solidFill>
                <a:prstClr val="black"/>
              </a:solidFill>
              <a:latin typeface="微软雅黑" pitchFamily="34" charset="-122"/>
              <a:ea typeface="微软雅黑" pitchFamily="34" charset="-122"/>
            </a:endParaRPr>
          </a:p>
          <a:p>
            <a:pPr marL="342884" indent="-342884" algn="just" defTabSz="914355">
              <a:buFont typeface="+mj-ea"/>
              <a:buAutoNum type="circleNumDbPlain"/>
            </a:pPr>
            <a:r>
              <a:rPr lang="zh-CN" altLang="en-US" dirty="0" smtClean="0">
                <a:solidFill>
                  <a:prstClr val="black"/>
                </a:solidFill>
                <a:latin typeface="微软雅黑" pitchFamily="34" charset="-122"/>
                <a:ea typeface="微软雅黑" pitchFamily="34" charset="-122"/>
              </a:rPr>
              <a:t>集中提交代码时，互联网出口带宽没有保障</a:t>
            </a:r>
            <a:endParaRPr lang="en-US" altLang="zh-CN" dirty="0" smtClean="0">
              <a:solidFill>
                <a:prstClr val="black"/>
              </a:solidFill>
              <a:latin typeface="微软雅黑" pitchFamily="34" charset="-122"/>
              <a:ea typeface="微软雅黑" pitchFamily="34" charset="-122"/>
            </a:endParaRPr>
          </a:p>
        </p:txBody>
      </p:sp>
      <p:sp>
        <p:nvSpPr>
          <p:cNvPr id="13" name="TextBox 12"/>
          <p:cNvSpPr txBox="1"/>
          <p:nvPr/>
        </p:nvSpPr>
        <p:spPr>
          <a:xfrm>
            <a:off x="3646572" y="1999749"/>
            <a:ext cx="1119562" cy="323850"/>
          </a:xfrm>
          <a:prstGeom prst="rect">
            <a:avLst/>
          </a:prstGeom>
          <a:solidFill>
            <a:srgbClr val="C00000"/>
          </a:solidFill>
          <a:ln>
            <a:solidFill>
              <a:srgbClr val="C00000"/>
            </a:solidFill>
          </a:ln>
        </p:spPr>
        <p:txBody>
          <a:bodyPr wrap="square" lIns="68580" tIns="34290" rIns="68580" bIns="34290" rtlCol="0" anchor="ctr">
            <a:noAutofit/>
          </a:bodyPr>
          <a:lstStyle/>
          <a:p>
            <a:pPr defTabSz="914355"/>
            <a:r>
              <a:rPr lang="zh-CN" altLang="en-US" sz="1200" dirty="0" smtClean="0">
                <a:solidFill>
                  <a:schemeClr val="bg1"/>
                </a:solidFill>
                <a:latin typeface="微软雅黑" pitchFamily="34" charset="-122"/>
                <a:ea typeface="微软雅黑" pitchFamily="34" charset="-122"/>
              </a:rPr>
              <a:t>安装</a:t>
            </a:r>
            <a:r>
              <a:rPr lang="en-US" altLang="zh-CN" sz="1200" dirty="0" smtClean="0">
                <a:solidFill>
                  <a:schemeClr val="bg1"/>
                </a:solidFill>
                <a:latin typeface="微软雅黑" pitchFamily="34" charset="-122"/>
                <a:ea typeface="微软雅黑" pitchFamily="34" charset="-122"/>
              </a:rPr>
              <a:t>Linux</a:t>
            </a:r>
            <a:endParaRPr lang="zh-CN" altLang="en-US" sz="1200" dirty="0">
              <a:solidFill>
                <a:schemeClr val="bg1"/>
              </a:solidFill>
              <a:latin typeface="微软雅黑" pitchFamily="34" charset="-122"/>
              <a:ea typeface="微软雅黑" pitchFamily="34" charset="-122"/>
            </a:endParaRPr>
          </a:p>
        </p:txBody>
      </p:sp>
      <p:sp>
        <p:nvSpPr>
          <p:cNvPr id="14"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平台：质量</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5953" y="1742743"/>
            <a:ext cx="7499747" cy="3391232"/>
          </a:xfrm>
          <a:prstGeom prst="rect">
            <a:avLst/>
          </a:prstGeom>
          <a:noFill/>
          <a:ln w="9525">
            <a:noFill/>
            <a:miter lim="800000"/>
            <a:headEnd/>
            <a:tailEnd/>
          </a:ln>
        </p:spPr>
      </p:pic>
      <p:sp>
        <p:nvSpPr>
          <p:cNvPr id="3" name="内容占位符 2"/>
          <p:cNvSpPr>
            <a:spLocks noGrp="1"/>
          </p:cNvSpPr>
          <p:nvPr>
            <p:ph idx="1"/>
          </p:nvPr>
        </p:nvSpPr>
        <p:spPr>
          <a:xfrm>
            <a:off x="235619" y="1016293"/>
            <a:ext cx="7886700" cy="3263504"/>
          </a:xfrm>
        </p:spPr>
        <p:txBody>
          <a:bodyPr/>
          <a:lstStyle/>
          <a:p>
            <a:pPr marL="342884" lvl="1" indent="-342884"/>
            <a:r>
              <a:rPr lang="zh-CN" altLang="en-US" sz="2100" b="1" dirty="0" smtClean="0">
                <a:latin typeface="微软雅黑" pitchFamily="34" charset="-122"/>
                <a:ea typeface="微软雅黑" pitchFamily="34" charset="-122"/>
              </a:rPr>
              <a:t>可维护性！</a:t>
            </a:r>
            <a:r>
              <a:rPr lang="zh-CN" altLang="en-US" sz="2100" dirty="0" smtClean="0">
                <a:latin typeface="微软雅黑" pitchFamily="34" charset="-122"/>
                <a:ea typeface="微软雅黑" pitchFamily="34" charset="-122"/>
              </a:rPr>
              <a:t>数据的可靠性</a:t>
            </a:r>
            <a:endParaRPr lang="en-US" altLang="zh-CN" sz="2100" dirty="0" smtClean="0">
              <a:latin typeface="微软雅黑" pitchFamily="34" charset="-122"/>
              <a:ea typeface="微软雅黑" pitchFamily="34" charset="-122"/>
            </a:endParaRPr>
          </a:p>
          <a:p>
            <a:pPr lvl="1"/>
            <a:endParaRPr lang="en-US" altLang="zh-CN" sz="2200" dirty="0" smtClean="0">
              <a:latin typeface="微软雅黑" pitchFamily="34" charset="-122"/>
              <a:ea typeface="微软雅黑" pitchFamily="34" charset="-122"/>
            </a:endParaRPr>
          </a:p>
        </p:txBody>
      </p:sp>
      <p:sp>
        <p:nvSpPr>
          <p:cNvPr id="12" name="矩形 11"/>
          <p:cNvSpPr/>
          <p:nvPr/>
        </p:nvSpPr>
        <p:spPr>
          <a:xfrm>
            <a:off x="866752" y="2447158"/>
            <a:ext cx="2562248" cy="5913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latin typeface="楷体" pitchFamily="49" charset="-122"/>
              <a:ea typeface="楷体" pitchFamily="49" charset="-122"/>
            </a:endParaRPr>
          </a:p>
        </p:txBody>
      </p:sp>
      <p:sp>
        <p:nvSpPr>
          <p:cNvPr id="13" name="TextBox 12"/>
          <p:cNvSpPr txBox="1"/>
          <p:nvPr/>
        </p:nvSpPr>
        <p:spPr>
          <a:xfrm>
            <a:off x="3419478" y="2440804"/>
            <a:ext cx="1428760" cy="607196"/>
          </a:xfrm>
          <a:prstGeom prst="rect">
            <a:avLst/>
          </a:prstGeom>
          <a:solidFill>
            <a:srgbClr val="C00000"/>
          </a:solidFill>
        </p:spPr>
        <p:txBody>
          <a:bodyPr wrap="square" lIns="91436" tIns="45718" rIns="91436" bIns="45718" rtlCol="0">
            <a:noAutofit/>
          </a:bodyPr>
          <a:lstStyle/>
          <a:p>
            <a:pPr defTabSz="914355"/>
            <a:r>
              <a:rPr lang="zh-CN" altLang="en-US" dirty="0" smtClean="0">
                <a:solidFill>
                  <a:schemeClr val="bg1"/>
                </a:solidFill>
                <a:latin typeface="微软雅黑" pitchFamily="34" charset="-122"/>
                <a:ea typeface="微软雅黑" pitchFamily="34" charset="-122"/>
              </a:rPr>
              <a:t>通过浏览器备份数据</a:t>
            </a:r>
            <a:endParaRPr lang="zh-CN" altLang="en-US" dirty="0">
              <a:solidFill>
                <a:schemeClr val="bg1"/>
              </a:solidFill>
              <a:latin typeface="微软雅黑" pitchFamily="34" charset="-122"/>
              <a:ea typeface="微软雅黑" pitchFamily="34" charset="-122"/>
            </a:endParaRPr>
          </a:p>
        </p:txBody>
      </p:sp>
      <p:sp>
        <p:nvSpPr>
          <p:cNvPr id="14" name="矩形 13"/>
          <p:cNvSpPr/>
          <p:nvPr/>
        </p:nvSpPr>
        <p:spPr>
          <a:xfrm>
            <a:off x="866752" y="3551659"/>
            <a:ext cx="2857523" cy="15918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latin typeface="楷体" pitchFamily="49" charset="-122"/>
              <a:ea typeface="楷体" pitchFamily="49" charset="-122"/>
            </a:endParaRPr>
          </a:p>
        </p:txBody>
      </p:sp>
      <p:sp>
        <p:nvSpPr>
          <p:cNvPr id="15" name="TextBox 14"/>
          <p:cNvSpPr txBox="1"/>
          <p:nvPr/>
        </p:nvSpPr>
        <p:spPr>
          <a:xfrm>
            <a:off x="3571879" y="3533776"/>
            <a:ext cx="1304921" cy="990600"/>
          </a:xfrm>
          <a:prstGeom prst="rect">
            <a:avLst/>
          </a:prstGeom>
          <a:solidFill>
            <a:srgbClr val="C00000"/>
          </a:solidFill>
        </p:spPr>
        <p:txBody>
          <a:bodyPr wrap="square" lIns="91436" tIns="45718" rIns="91436" bIns="45718" rtlCol="0">
            <a:noAutofit/>
          </a:bodyPr>
          <a:lstStyle/>
          <a:p>
            <a:pPr defTabSz="914355"/>
            <a:r>
              <a:rPr lang="zh-CN" altLang="en-US" dirty="0" smtClean="0">
                <a:solidFill>
                  <a:schemeClr val="bg1"/>
                </a:solidFill>
                <a:latin typeface="微软雅黑" pitchFamily="34" charset="-122"/>
                <a:ea typeface="微软雅黑" pitchFamily="34" charset="-122"/>
              </a:rPr>
              <a:t>自定义自动快照策略，保障数据可靠性</a:t>
            </a:r>
            <a:endParaRPr lang="zh-CN" altLang="en-US" dirty="0">
              <a:solidFill>
                <a:schemeClr val="bg1"/>
              </a:solidFill>
              <a:latin typeface="微软雅黑" pitchFamily="34" charset="-122"/>
              <a:ea typeface="微软雅黑" pitchFamily="34" charset="-122"/>
            </a:endParaRPr>
          </a:p>
        </p:txBody>
      </p:sp>
      <p:pic>
        <p:nvPicPr>
          <p:cNvPr id="3075" name="Picture 3"/>
          <p:cNvPicPr>
            <a:picLocks noChangeAspect="1" noChangeArrowheads="1"/>
          </p:cNvPicPr>
          <p:nvPr/>
        </p:nvPicPr>
        <p:blipFill>
          <a:blip r:embed="rId4" cstate="print"/>
          <a:srcRect/>
          <a:stretch>
            <a:fillRect/>
          </a:stretch>
        </p:blipFill>
        <p:spPr bwMode="auto">
          <a:xfrm>
            <a:off x="5929323" y="1017973"/>
            <a:ext cx="3571900" cy="1733882"/>
          </a:xfrm>
          <a:prstGeom prst="rect">
            <a:avLst/>
          </a:prstGeom>
          <a:noFill/>
          <a:ln w="9525">
            <a:noFill/>
            <a:miter lim="800000"/>
            <a:headEnd/>
            <a:tailEnd/>
          </a:ln>
          <a:effectLst/>
        </p:spPr>
      </p:pic>
      <p:sp>
        <p:nvSpPr>
          <p:cNvPr id="17" name="矩形 16"/>
          <p:cNvSpPr/>
          <p:nvPr/>
        </p:nvSpPr>
        <p:spPr>
          <a:xfrm>
            <a:off x="7143769" y="1285867"/>
            <a:ext cx="500066" cy="160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16"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平台：质量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ox(in)">
                                      <p:cBhvr>
                                        <p:cTn id="7" dur="500"/>
                                        <p:tgtEl>
                                          <p:spTgt spid="307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ox(i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63955" y="968166"/>
            <a:ext cx="7886700" cy="3263504"/>
          </a:xfrm>
        </p:spPr>
        <p:txBody>
          <a:bodyPr/>
          <a:lstStyle/>
          <a:p>
            <a:r>
              <a:rPr lang="zh-CN" altLang="en-US" b="1" dirty="0" smtClean="0">
                <a:latin typeface="微软雅黑" pitchFamily="34" charset="-122"/>
                <a:ea typeface="微软雅黑" pitchFamily="34" charset="-122"/>
              </a:rPr>
              <a:t>可维护性！</a:t>
            </a:r>
            <a:r>
              <a:rPr lang="zh-CN" altLang="en-US" dirty="0" smtClean="0">
                <a:latin typeface="微软雅黑" pitchFamily="34" charset="-122"/>
                <a:ea typeface="微软雅黑" pitchFamily="34" charset="-122"/>
              </a:rPr>
              <a:t>系统升级的便捷性</a:t>
            </a:r>
            <a:endParaRPr lang="en-US" altLang="zh-CN"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平均</a:t>
            </a:r>
            <a:r>
              <a:rPr lang="en-US" altLang="zh-CN" dirty="0" smtClean="0">
                <a:latin typeface="微软雅黑" pitchFamily="34" charset="-122"/>
                <a:ea typeface="微软雅黑" pitchFamily="34" charset="-122"/>
              </a:rPr>
              <a:t>1</a:t>
            </a:r>
            <a:r>
              <a:rPr lang="zh-CN" altLang="en-US" dirty="0" smtClean="0">
                <a:latin typeface="微软雅黑" pitchFamily="34" charset="-122"/>
                <a:ea typeface="微软雅黑" pitchFamily="34" charset="-122"/>
              </a:rPr>
              <a:t>到</a:t>
            </a:r>
            <a:r>
              <a:rPr lang="en-US" altLang="zh-CN" dirty="0" smtClean="0">
                <a:latin typeface="微软雅黑" pitchFamily="34" charset="-122"/>
                <a:ea typeface="微软雅黑" pitchFamily="34" charset="-122"/>
              </a:rPr>
              <a:t>1</a:t>
            </a:r>
            <a:r>
              <a:rPr lang="zh-CN" altLang="en-US" dirty="0" smtClean="0">
                <a:latin typeface="微软雅黑" pitchFamily="34" charset="-122"/>
                <a:ea typeface="微软雅黑" pitchFamily="34" charset="-122"/>
              </a:rPr>
              <a:t>个半月一个升级版（</a:t>
            </a:r>
            <a:r>
              <a:rPr lang="en-US" altLang="zh-CN" dirty="0" smtClean="0">
                <a:latin typeface="微软雅黑" pitchFamily="34" charset="-122"/>
                <a:ea typeface="微软雅黑" pitchFamily="34" charset="-122"/>
              </a:rPr>
              <a:t> http://educg.net/download.html </a:t>
            </a:r>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p:txBody>
      </p:sp>
      <p:pic>
        <p:nvPicPr>
          <p:cNvPr id="1027" name="Picture 3"/>
          <p:cNvPicPr>
            <a:picLocks noChangeAspect="1" noChangeArrowheads="1"/>
          </p:cNvPicPr>
          <p:nvPr/>
        </p:nvPicPr>
        <p:blipFill>
          <a:blip r:embed="rId3" cstate="print"/>
          <a:srcRect/>
          <a:stretch>
            <a:fillRect/>
          </a:stretch>
        </p:blipFill>
        <p:spPr bwMode="auto">
          <a:xfrm>
            <a:off x="2712244" y="3090751"/>
            <a:ext cx="6174581" cy="2052749"/>
          </a:xfrm>
          <a:prstGeom prst="rect">
            <a:avLst/>
          </a:prstGeom>
          <a:noFill/>
          <a:ln w="9525">
            <a:noFill/>
            <a:miter lim="800000"/>
            <a:headEnd/>
            <a:tailEnd/>
          </a:ln>
        </p:spPr>
      </p:pic>
      <p:pic>
        <p:nvPicPr>
          <p:cNvPr id="206850" name="Picture 2"/>
          <p:cNvPicPr>
            <a:picLocks noChangeAspect="1" noChangeArrowheads="1"/>
          </p:cNvPicPr>
          <p:nvPr/>
        </p:nvPicPr>
        <p:blipFill>
          <a:blip r:embed="rId4" cstate="print"/>
          <a:srcRect/>
          <a:stretch>
            <a:fillRect/>
          </a:stretch>
        </p:blipFill>
        <p:spPr bwMode="auto">
          <a:xfrm>
            <a:off x="0" y="1708485"/>
            <a:ext cx="4053188" cy="1913522"/>
          </a:xfrm>
          <a:prstGeom prst="rect">
            <a:avLst/>
          </a:prstGeom>
          <a:noFill/>
          <a:ln w="9525">
            <a:noFill/>
            <a:miter lim="800000"/>
            <a:headEnd/>
            <a:tailEnd/>
          </a:ln>
        </p:spPr>
      </p:pic>
      <p:sp>
        <p:nvSpPr>
          <p:cNvPr id="14" name="虚尾箭头 13"/>
          <p:cNvSpPr/>
          <p:nvPr/>
        </p:nvSpPr>
        <p:spPr>
          <a:xfrm rot="1737080">
            <a:off x="2887106" y="2904481"/>
            <a:ext cx="785818" cy="321471"/>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8" name="标题 1"/>
          <p:cNvSpPr txBox="1">
            <a:spLocks/>
          </p:cNvSpPr>
          <p:nvPr/>
        </p:nvSpPr>
        <p:spPr bwMode="auto">
          <a:xfrm>
            <a:off x="672867"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平台：质量</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36144" y="975010"/>
            <a:ext cx="3691239" cy="3263504"/>
          </a:xfrm>
        </p:spPr>
        <p:txBody>
          <a:bodyPr/>
          <a:lstStyle/>
          <a:p>
            <a:r>
              <a:rPr lang="zh-CN" altLang="en-US" b="1" dirty="0" smtClean="0">
                <a:latin typeface="微软雅黑" pitchFamily="34" charset="-122"/>
                <a:ea typeface="微软雅黑" pitchFamily="34" charset="-122"/>
              </a:rPr>
              <a:t>集体智慧</a:t>
            </a:r>
            <a:endParaRPr lang="en-US" altLang="zh-CN" b="1"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所有功能和改进都由教师集体决定。</a:t>
            </a:r>
            <a:endParaRPr lang="en-US" altLang="zh-CN"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发现</a:t>
            </a:r>
            <a:r>
              <a:rPr lang="en-US" altLang="zh-CN" dirty="0" smtClean="0">
                <a:latin typeface="微软雅黑" pitchFamily="34" charset="-122"/>
                <a:ea typeface="微软雅黑" pitchFamily="34" charset="-122"/>
              </a:rPr>
              <a:t>bug</a:t>
            </a:r>
            <a:r>
              <a:rPr lang="zh-CN" altLang="en-US" dirty="0" smtClean="0">
                <a:latin typeface="微软雅黑" pitchFamily="34" charset="-122"/>
                <a:ea typeface="微软雅黑" pitchFamily="34" charset="-122"/>
              </a:rPr>
              <a:t>及时修复。</a:t>
            </a:r>
            <a:endParaRPr lang="en-US" altLang="zh-CN" dirty="0" smtClean="0">
              <a:latin typeface="微软雅黑" pitchFamily="34" charset="-122"/>
              <a:ea typeface="微软雅黑" pitchFamily="34" charset="-122"/>
            </a:endParaRPr>
          </a:p>
          <a:p>
            <a:pPr lvl="1"/>
            <a:endParaRPr lang="en-US" altLang="zh-CN" dirty="0" smtClean="0">
              <a:latin typeface="微软雅黑" pitchFamily="34" charset="-122"/>
              <a:ea typeface="微软雅黑" pitchFamily="34" charset="-122"/>
            </a:endParaRPr>
          </a:p>
        </p:txBody>
      </p:sp>
      <p:pic>
        <p:nvPicPr>
          <p:cNvPr id="33796" name="Picture 4" descr="C:\Users\IBM\AppData\Roaming\Tencent\Users\794288684\QQ\WinTemp\RichOle\9MCH7N@IG1)]ZX]L~5XSEOB.png"/>
          <p:cNvPicPr>
            <a:picLocks noChangeAspect="1" noChangeArrowheads="1"/>
          </p:cNvPicPr>
          <p:nvPr/>
        </p:nvPicPr>
        <p:blipFill>
          <a:blip r:embed="rId3" cstate="print"/>
          <a:srcRect/>
          <a:stretch>
            <a:fillRect/>
          </a:stretch>
        </p:blipFill>
        <p:spPr bwMode="auto">
          <a:xfrm>
            <a:off x="4210050" y="1133476"/>
            <a:ext cx="4933950" cy="4010024"/>
          </a:xfrm>
          <a:prstGeom prst="rect">
            <a:avLst/>
          </a:prstGeom>
          <a:noFill/>
        </p:spPr>
      </p:pic>
      <p:sp>
        <p:nvSpPr>
          <p:cNvPr id="6"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平台：质量</a:t>
            </a:r>
          </a:p>
        </p:txBody>
      </p:sp>
      <p:pic>
        <p:nvPicPr>
          <p:cNvPr id="7" name="Picture 1" descr="C:\Users\IBM\AppData\Roaming\Tencent\Users\794288684\QQ\WinTemp\RichOle\{NM_~Z_TRB(3@V`ERDJZ5LR.png"/>
          <p:cNvPicPr>
            <a:picLocks noChangeAspect="1" noChangeArrowheads="1"/>
          </p:cNvPicPr>
          <p:nvPr/>
        </p:nvPicPr>
        <p:blipFill>
          <a:blip r:embed="rId4" cstate="print"/>
          <a:srcRect/>
          <a:stretch>
            <a:fillRect/>
          </a:stretch>
        </p:blipFill>
        <p:spPr bwMode="auto">
          <a:xfrm>
            <a:off x="144378" y="2280486"/>
            <a:ext cx="4057359" cy="2863014"/>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4"/>
          <p:cNvGrpSpPr/>
          <p:nvPr/>
        </p:nvGrpSpPr>
        <p:grpSpPr>
          <a:xfrm>
            <a:off x="474555" y="2361959"/>
            <a:ext cx="6177404" cy="2047875"/>
            <a:chOff x="1212261" y="474281"/>
            <a:chExt cx="4839289" cy="1883978"/>
          </a:xfrm>
        </p:grpSpPr>
        <p:sp>
          <p:nvSpPr>
            <p:cNvPr id="66" name="矩形 65"/>
            <p:cNvSpPr/>
            <p:nvPr/>
          </p:nvSpPr>
          <p:spPr>
            <a:xfrm>
              <a:off x="3886871" y="817398"/>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操作系统</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在线实验</a:t>
              </a:r>
              <a:endParaRPr lang="en-US" altLang="zh-CN" sz="800" dirty="0" smtClean="0">
                <a:solidFill>
                  <a:schemeClr val="tx1"/>
                </a:solidFill>
                <a:latin typeface="微软雅黑" pitchFamily="34" charset="-122"/>
                <a:ea typeface="微软雅黑" pitchFamily="34" charset="-122"/>
              </a:endParaRPr>
            </a:p>
          </p:txBody>
        </p:sp>
        <p:sp>
          <p:nvSpPr>
            <p:cNvPr id="67" name="圆角矩形 66"/>
            <p:cNvSpPr/>
            <p:nvPr/>
          </p:nvSpPr>
          <p:spPr>
            <a:xfrm>
              <a:off x="1241316" y="1533197"/>
              <a:ext cx="4765784" cy="41205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dirty="0" smtClean="0">
                  <a:latin typeface="微软雅黑" pitchFamily="34" charset="-122"/>
                  <a:ea typeface="微软雅黑" pitchFamily="34" charset="-122"/>
                </a:rPr>
                <a:t>开放、可扩展的计算机专业</a:t>
              </a:r>
              <a:r>
                <a:rPr lang="zh-CN" altLang="en-US" b="1" dirty="0" smtClean="0">
                  <a:latin typeface="微软雅黑" pitchFamily="34" charset="-122"/>
                  <a:ea typeface="微软雅黑" pitchFamily="34" charset="-122"/>
                </a:rPr>
                <a:t>教学</a:t>
              </a:r>
              <a:r>
                <a:rPr lang="zh-CN" altLang="en-US" dirty="0" smtClean="0">
                  <a:latin typeface="微软雅黑" pitchFamily="34" charset="-122"/>
                  <a:ea typeface="微软雅黑" pitchFamily="34" charset="-122"/>
                </a:rPr>
                <a:t>与</a:t>
              </a:r>
              <a:r>
                <a:rPr lang="zh-CN" altLang="en-US" b="1" dirty="0" smtClean="0">
                  <a:latin typeface="微软雅黑" pitchFamily="34" charset="-122"/>
                  <a:ea typeface="微软雅黑" pitchFamily="34" charset="-122"/>
                </a:rPr>
                <a:t>实验</a:t>
              </a:r>
              <a:r>
                <a:rPr lang="zh-CN" altLang="en-US" dirty="0" smtClean="0">
                  <a:latin typeface="微软雅黑" pitchFamily="34" charset="-122"/>
                  <a:ea typeface="微软雅黑" pitchFamily="34" charset="-122"/>
                </a:rPr>
                <a:t>一体化平台</a:t>
              </a:r>
              <a:endParaRPr lang="en-US" altLang="zh-CN" dirty="0" smtClean="0">
                <a:latin typeface="微软雅黑" pitchFamily="34" charset="-122"/>
                <a:ea typeface="微软雅黑" pitchFamily="34" charset="-122"/>
              </a:endParaRPr>
            </a:p>
          </p:txBody>
        </p:sp>
        <p:sp>
          <p:nvSpPr>
            <p:cNvPr id="68" name="TextBox 67"/>
            <p:cNvSpPr txBox="1"/>
            <p:nvPr/>
          </p:nvSpPr>
          <p:spPr>
            <a:xfrm>
              <a:off x="1244600" y="474281"/>
              <a:ext cx="4806950" cy="114915"/>
            </a:xfrm>
            <a:prstGeom prst="rect">
              <a:avLst/>
            </a:prstGeom>
            <a:noFill/>
          </p:spPr>
          <p:txBody>
            <a:bodyPr wrap="square" tIns="0" bIns="0" rtlCol="0">
              <a:spAutoFit/>
            </a:bodyPr>
            <a:lstStyle/>
            <a:p>
              <a:pPr algn="ctr"/>
              <a:r>
                <a:rPr lang="zh-CN" altLang="en-US" sz="800" b="1" dirty="0" smtClean="0">
                  <a:latin typeface="微软雅黑" pitchFamily="34" charset="-122"/>
                  <a:ea typeface="微软雅黑" pitchFamily="34" charset="-122"/>
                </a:rPr>
                <a:t>最具专业深度、安全可靠的计算机类课程一体化支撑平台</a:t>
              </a:r>
              <a:endParaRPr lang="zh-CN" altLang="en-US" sz="800" b="1" dirty="0">
                <a:latin typeface="微软雅黑" pitchFamily="34" charset="-122"/>
                <a:ea typeface="微软雅黑" pitchFamily="34" charset="-122"/>
              </a:endParaRPr>
            </a:p>
          </p:txBody>
        </p:sp>
        <p:sp>
          <p:nvSpPr>
            <p:cNvPr id="69" name="矩形 68"/>
            <p:cNvSpPr/>
            <p:nvPr/>
          </p:nvSpPr>
          <p:spPr>
            <a:xfrm>
              <a:off x="1221064" y="659081"/>
              <a:ext cx="4817786"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70" name="矩形 69"/>
            <p:cNvSpPr/>
            <p:nvPr/>
          </p:nvSpPr>
          <p:spPr>
            <a:xfrm>
              <a:off x="1212261" y="755650"/>
              <a:ext cx="4813889" cy="1215053"/>
            </a:xfrm>
            <a:prstGeom prst="rect">
              <a:avLst/>
            </a:prstGeom>
            <a:noFill/>
            <a:ln w="6350">
              <a:solidFill>
                <a:srgbClr val="BE020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71" name="矩形 70"/>
            <p:cNvSpPr/>
            <p:nvPr/>
          </p:nvSpPr>
          <p:spPr>
            <a:xfrm>
              <a:off x="1212262" y="2016672"/>
              <a:ext cx="4807538" cy="341587"/>
            </a:xfrm>
            <a:prstGeom prst="rect">
              <a:avLst/>
            </a:prstGeom>
            <a:solidFill>
              <a:schemeClr val="bg2"/>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itchFamily="34" charset="-122"/>
                  <a:ea typeface="微软雅黑" pitchFamily="34" charset="-122"/>
                </a:rPr>
                <a:t>云计算基础设施</a:t>
              </a:r>
              <a:endParaRPr lang="en-US" altLang="zh-CN" dirty="0" smtClean="0">
                <a:solidFill>
                  <a:schemeClr val="tx1"/>
                </a:solidFill>
                <a:latin typeface="微软雅黑" pitchFamily="34" charset="-122"/>
                <a:ea typeface="微软雅黑" pitchFamily="34" charset="-122"/>
              </a:endParaRPr>
            </a:p>
            <a:p>
              <a:pPr algn="ctr"/>
              <a:r>
                <a:rPr lang="zh-CN" altLang="en-US" sz="600" dirty="0" smtClean="0">
                  <a:solidFill>
                    <a:schemeClr val="tx1"/>
                  </a:solidFill>
                  <a:latin typeface="微软雅黑" pitchFamily="34" charset="-122"/>
                  <a:ea typeface="微软雅黑" pitchFamily="34" charset="-122"/>
                </a:rPr>
                <a:t>（服务器、存储、网络、</a:t>
              </a:r>
              <a:r>
                <a:rPr lang="en-US" altLang="zh-CN" sz="600" dirty="0" smtClean="0">
                  <a:solidFill>
                    <a:schemeClr val="tx1"/>
                  </a:solidFill>
                  <a:latin typeface="微软雅黑" pitchFamily="34" charset="-122"/>
                  <a:ea typeface="微软雅黑" pitchFamily="34" charset="-122"/>
                </a:rPr>
                <a:t>FPGA</a:t>
              </a:r>
              <a:r>
                <a:rPr lang="zh-CN" altLang="en-US" sz="600" dirty="0" smtClean="0">
                  <a:solidFill>
                    <a:schemeClr val="tx1"/>
                  </a:solidFill>
                  <a:latin typeface="微软雅黑" pitchFamily="34" charset="-122"/>
                  <a:ea typeface="微软雅黑" pitchFamily="34" charset="-122"/>
                </a:rPr>
                <a:t>、嵌入式设备）</a:t>
              </a:r>
              <a:endParaRPr lang="zh-CN" altLang="en-US" sz="600" dirty="0">
                <a:solidFill>
                  <a:schemeClr val="tx1"/>
                </a:solidFill>
                <a:latin typeface="微软雅黑" pitchFamily="34" charset="-122"/>
                <a:ea typeface="微软雅黑" pitchFamily="34" charset="-122"/>
              </a:endParaRPr>
            </a:p>
          </p:txBody>
        </p:sp>
        <p:sp>
          <p:nvSpPr>
            <p:cNvPr id="72" name="矩形 71"/>
            <p:cNvSpPr/>
            <p:nvPr/>
          </p:nvSpPr>
          <p:spPr>
            <a:xfrm>
              <a:off x="4947759" y="816303"/>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dirty="0" smtClean="0">
                  <a:solidFill>
                    <a:schemeClr val="tx1"/>
                  </a:solidFill>
                  <a:latin typeface="微软雅黑" pitchFamily="34" charset="-122"/>
                  <a:ea typeface="微软雅黑" pitchFamily="34" charset="-122"/>
                </a:rPr>
                <a:t>FPGA</a:t>
              </a:r>
            </a:p>
            <a:p>
              <a:pPr algn="ctr"/>
              <a:r>
                <a:rPr lang="zh-CN" altLang="en-US" sz="800" dirty="0" smtClean="0">
                  <a:solidFill>
                    <a:schemeClr val="tx1"/>
                  </a:solidFill>
                  <a:latin typeface="微软雅黑" pitchFamily="34" charset="-122"/>
                  <a:ea typeface="微软雅黑" pitchFamily="34" charset="-122"/>
                </a:rPr>
                <a:t>在线实验</a:t>
              </a:r>
              <a:endParaRPr lang="en-US" altLang="zh-CN" sz="800" dirty="0" smtClean="0">
                <a:solidFill>
                  <a:schemeClr val="tx1"/>
                </a:solidFill>
                <a:latin typeface="微软雅黑" pitchFamily="34" charset="-122"/>
                <a:ea typeface="微软雅黑" pitchFamily="34" charset="-122"/>
              </a:endParaRPr>
            </a:p>
          </p:txBody>
        </p:sp>
        <p:sp>
          <p:nvSpPr>
            <p:cNvPr id="73" name="矩形 72"/>
            <p:cNvSpPr/>
            <p:nvPr/>
          </p:nvSpPr>
          <p:spPr>
            <a:xfrm>
              <a:off x="3358506" y="816303"/>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并行计算</a:t>
              </a:r>
              <a:endParaRPr lang="en-US" altLang="zh-CN" sz="800" dirty="0" smtClean="0">
                <a:solidFill>
                  <a:schemeClr val="tx1"/>
                </a:solidFill>
                <a:latin typeface="微软雅黑" pitchFamily="34" charset="-122"/>
                <a:ea typeface="微软雅黑" pitchFamily="34" charset="-122"/>
              </a:endParaRPr>
            </a:p>
          </p:txBody>
        </p:sp>
        <p:sp>
          <p:nvSpPr>
            <p:cNvPr id="74" name="矩形 73"/>
            <p:cNvSpPr/>
            <p:nvPr/>
          </p:nvSpPr>
          <p:spPr>
            <a:xfrm>
              <a:off x="1249649" y="817398"/>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程序设计</a:t>
              </a:r>
              <a:endParaRPr lang="en-US" altLang="zh-CN" sz="800" dirty="0" smtClean="0">
                <a:solidFill>
                  <a:schemeClr val="tx1"/>
                </a:solidFill>
                <a:latin typeface="微软雅黑" pitchFamily="34" charset="-122"/>
                <a:ea typeface="微软雅黑" pitchFamily="34" charset="-122"/>
              </a:endParaRPr>
            </a:p>
          </p:txBody>
        </p:sp>
        <p:sp>
          <p:nvSpPr>
            <p:cNvPr id="75" name="矩形 74"/>
            <p:cNvSpPr/>
            <p:nvPr/>
          </p:nvSpPr>
          <p:spPr>
            <a:xfrm>
              <a:off x="2305720" y="817398"/>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数据结构</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与算法</a:t>
              </a:r>
              <a:endParaRPr lang="en-US" altLang="zh-CN" sz="800" dirty="0" smtClean="0">
                <a:solidFill>
                  <a:schemeClr val="tx1"/>
                </a:solidFill>
                <a:latin typeface="微软雅黑" pitchFamily="34" charset="-122"/>
                <a:ea typeface="微软雅黑" pitchFamily="34" charset="-122"/>
              </a:endParaRPr>
            </a:p>
          </p:txBody>
        </p:sp>
        <p:sp>
          <p:nvSpPr>
            <p:cNvPr id="76" name="矩形 75"/>
            <p:cNvSpPr/>
            <p:nvPr/>
          </p:nvSpPr>
          <p:spPr>
            <a:xfrm>
              <a:off x="2832770" y="817398"/>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软件工程</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实践</a:t>
              </a:r>
              <a:endParaRPr lang="en-US" altLang="zh-CN" sz="800" dirty="0" smtClean="0">
                <a:solidFill>
                  <a:schemeClr val="tx1"/>
                </a:solidFill>
                <a:latin typeface="微软雅黑" pitchFamily="34" charset="-122"/>
                <a:ea typeface="微软雅黑" pitchFamily="34" charset="-122"/>
              </a:endParaRPr>
            </a:p>
          </p:txBody>
        </p:sp>
        <p:sp>
          <p:nvSpPr>
            <p:cNvPr id="77" name="矩形 76"/>
            <p:cNvSpPr/>
            <p:nvPr/>
          </p:nvSpPr>
          <p:spPr>
            <a:xfrm>
              <a:off x="4414359" y="816303"/>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大数据</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实训</a:t>
              </a:r>
              <a:endParaRPr lang="en-US" altLang="zh-CN" sz="800" dirty="0" smtClean="0">
                <a:solidFill>
                  <a:schemeClr val="tx1"/>
                </a:solidFill>
                <a:latin typeface="微软雅黑" pitchFamily="34" charset="-122"/>
                <a:ea typeface="微软雅黑" pitchFamily="34" charset="-122"/>
              </a:endParaRPr>
            </a:p>
          </p:txBody>
        </p:sp>
        <p:sp>
          <p:nvSpPr>
            <p:cNvPr id="78" name="圆角矩形 77"/>
            <p:cNvSpPr/>
            <p:nvPr/>
          </p:nvSpPr>
          <p:spPr>
            <a:xfrm>
              <a:off x="1244600" y="1289050"/>
              <a:ext cx="838200" cy="23495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solidFill>
                  <a:latin typeface="微软雅黑" pitchFamily="34" charset="-122"/>
                  <a:ea typeface="微软雅黑" pitchFamily="34" charset="-122"/>
                </a:rPr>
                <a:t>程序自动评测</a:t>
              </a:r>
              <a:endParaRPr lang="zh-CN" altLang="en-US" sz="1100" dirty="0">
                <a:solidFill>
                  <a:schemeClr val="bg1"/>
                </a:solidFill>
                <a:latin typeface="微软雅黑" pitchFamily="34" charset="-122"/>
                <a:ea typeface="微软雅黑" pitchFamily="34" charset="-122"/>
              </a:endParaRPr>
            </a:p>
          </p:txBody>
        </p:sp>
        <p:sp>
          <p:nvSpPr>
            <p:cNvPr id="79" name="矩形 78"/>
            <p:cNvSpPr/>
            <p:nvPr/>
          </p:nvSpPr>
          <p:spPr>
            <a:xfrm>
              <a:off x="1778670" y="817398"/>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编程竞赛</a:t>
              </a:r>
              <a:endParaRPr lang="en-US" altLang="zh-CN" sz="800" dirty="0" smtClean="0">
                <a:solidFill>
                  <a:schemeClr val="tx1"/>
                </a:solidFill>
                <a:latin typeface="微软雅黑" pitchFamily="34" charset="-122"/>
                <a:ea typeface="微软雅黑" pitchFamily="34" charset="-122"/>
              </a:endParaRPr>
            </a:p>
          </p:txBody>
        </p:sp>
        <p:sp>
          <p:nvSpPr>
            <p:cNvPr id="80" name="圆角矩形 79"/>
            <p:cNvSpPr/>
            <p:nvPr/>
          </p:nvSpPr>
          <p:spPr>
            <a:xfrm>
              <a:off x="2101850" y="1289050"/>
              <a:ext cx="730250" cy="23495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solidFill>
                  <a:latin typeface="微软雅黑" pitchFamily="34" charset="-122"/>
                  <a:ea typeface="微软雅黑" pitchFamily="34" charset="-122"/>
                </a:rPr>
                <a:t>算法可视化</a:t>
              </a:r>
              <a:endParaRPr lang="zh-CN" altLang="en-US" sz="1100" dirty="0">
                <a:solidFill>
                  <a:schemeClr val="bg1"/>
                </a:solidFill>
                <a:latin typeface="微软雅黑" pitchFamily="34" charset="-122"/>
                <a:ea typeface="微软雅黑" pitchFamily="34" charset="-122"/>
              </a:endParaRPr>
            </a:p>
          </p:txBody>
        </p:sp>
        <p:sp>
          <p:nvSpPr>
            <p:cNvPr id="81" name="圆角矩形 80"/>
            <p:cNvSpPr/>
            <p:nvPr/>
          </p:nvSpPr>
          <p:spPr>
            <a:xfrm>
              <a:off x="2857278" y="1289050"/>
              <a:ext cx="615950" cy="23495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solidFill>
                  <a:latin typeface="微软雅黑" pitchFamily="34" charset="-122"/>
                  <a:ea typeface="微软雅黑" pitchFamily="34" charset="-122"/>
                </a:rPr>
                <a:t>在线考试</a:t>
              </a:r>
              <a:endParaRPr lang="zh-CN" altLang="en-US" sz="1100" dirty="0">
                <a:solidFill>
                  <a:schemeClr val="bg1"/>
                </a:solidFill>
                <a:latin typeface="微软雅黑" pitchFamily="34" charset="-122"/>
                <a:ea typeface="微软雅黑" pitchFamily="34" charset="-122"/>
              </a:endParaRPr>
            </a:p>
          </p:txBody>
        </p:sp>
        <p:sp>
          <p:nvSpPr>
            <p:cNvPr id="82" name="圆角矩形 81"/>
            <p:cNvSpPr/>
            <p:nvPr/>
          </p:nvSpPr>
          <p:spPr>
            <a:xfrm>
              <a:off x="3487790" y="1289050"/>
              <a:ext cx="1052461" cy="23495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solidFill>
                  <a:latin typeface="微软雅黑" pitchFamily="34" charset="-122"/>
                  <a:ea typeface="微软雅黑" pitchFamily="34" charset="-122"/>
                </a:rPr>
                <a:t>软件工程协作环境</a:t>
              </a:r>
              <a:endParaRPr lang="zh-CN" altLang="en-US" sz="1100" dirty="0">
                <a:solidFill>
                  <a:schemeClr val="bg1"/>
                </a:solidFill>
                <a:latin typeface="微软雅黑" pitchFamily="34" charset="-122"/>
                <a:ea typeface="微软雅黑" pitchFamily="34" charset="-122"/>
              </a:endParaRPr>
            </a:p>
          </p:txBody>
        </p:sp>
        <p:sp>
          <p:nvSpPr>
            <p:cNvPr id="83" name="圆角矩形 82"/>
            <p:cNvSpPr/>
            <p:nvPr/>
          </p:nvSpPr>
          <p:spPr>
            <a:xfrm>
              <a:off x="4559300" y="1289050"/>
              <a:ext cx="1428750" cy="23495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solidFill>
                  <a:latin typeface="微软雅黑" pitchFamily="34" charset="-122"/>
                  <a:ea typeface="微软雅黑" pitchFamily="34" charset="-122"/>
                </a:rPr>
                <a:t>虚实结合的在线实验环境</a:t>
              </a:r>
              <a:endParaRPr lang="zh-CN" altLang="en-US" sz="1100" dirty="0">
                <a:solidFill>
                  <a:schemeClr val="bg1"/>
                </a:solidFill>
                <a:latin typeface="微软雅黑" pitchFamily="34" charset="-122"/>
                <a:ea typeface="微软雅黑" pitchFamily="34" charset="-122"/>
              </a:endParaRPr>
            </a:p>
          </p:txBody>
        </p:sp>
        <p:sp>
          <p:nvSpPr>
            <p:cNvPr id="84" name="矩形 83"/>
            <p:cNvSpPr/>
            <p:nvPr/>
          </p:nvSpPr>
          <p:spPr>
            <a:xfrm>
              <a:off x="5481159" y="816303"/>
              <a:ext cx="504000" cy="35728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itchFamily="34" charset="-122"/>
                  <a:ea typeface="微软雅黑" pitchFamily="34" charset="-122"/>
                </a:rPr>
                <a:t>嵌入式</a:t>
              </a:r>
              <a:endParaRPr lang="en-US" altLang="zh-CN" sz="800" dirty="0" smtClean="0">
                <a:solidFill>
                  <a:schemeClr val="tx1"/>
                </a:solidFill>
                <a:latin typeface="微软雅黑" pitchFamily="34" charset="-122"/>
                <a:ea typeface="微软雅黑" pitchFamily="34" charset="-122"/>
              </a:endParaRPr>
            </a:p>
            <a:p>
              <a:pPr algn="ctr"/>
              <a:r>
                <a:rPr lang="zh-CN" altLang="en-US" sz="800" dirty="0" smtClean="0">
                  <a:solidFill>
                    <a:schemeClr val="tx1"/>
                  </a:solidFill>
                  <a:latin typeface="微软雅黑" pitchFamily="34" charset="-122"/>
                  <a:ea typeface="微软雅黑" pitchFamily="34" charset="-122"/>
                </a:rPr>
                <a:t>在线实验</a:t>
              </a:r>
              <a:endParaRPr lang="en-US" altLang="zh-CN" sz="800" dirty="0" smtClean="0">
                <a:solidFill>
                  <a:schemeClr val="tx1"/>
                </a:solidFill>
                <a:latin typeface="微软雅黑" pitchFamily="34" charset="-122"/>
                <a:ea typeface="微软雅黑" pitchFamily="34" charset="-122"/>
              </a:endParaRPr>
            </a:p>
          </p:txBody>
        </p:sp>
      </p:grpSp>
      <p:sp>
        <p:nvSpPr>
          <p:cNvPr id="25" name="矩形 24"/>
          <p:cNvSpPr/>
          <p:nvPr/>
        </p:nvSpPr>
        <p:spPr>
          <a:xfrm>
            <a:off x="6685849" y="2733736"/>
            <a:ext cx="643361" cy="388370"/>
          </a:xfrm>
          <a:prstGeom prst="rect">
            <a:avLst/>
          </a:prstGeom>
          <a:noFill/>
          <a:ln w="3175">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800" dirty="0" smtClean="0">
                <a:solidFill>
                  <a:schemeClr val="tx1"/>
                </a:solidFill>
                <a:latin typeface="微软雅黑" pitchFamily="34" charset="-122"/>
                <a:ea typeface="微软雅黑" pitchFamily="34" charset="-122"/>
              </a:rPr>
              <a:t>人工智能</a:t>
            </a:r>
            <a:endParaRPr lang="en-US" altLang="zh-CN" sz="800" dirty="0" smtClean="0">
              <a:solidFill>
                <a:schemeClr val="tx1"/>
              </a:solidFill>
              <a:latin typeface="微软雅黑" pitchFamily="34" charset="-122"/>
              <a:ea typeface="微软雅黑" pitchFamily="34" charset="-122"/>
            </a:endParaRPr>
          </a:p>
        </p:txBody>
      </p:sp>
      <p:sp>
        <p:nvSpPr>
          <p:cNvPr id="26" name="矩形 25"/>
          <p:cNvSpPr/>
          <p:nvPr/>
        </p:nvSpPr>
        <p:spPr>
          <a:xfrm>
            <a:off x="7381174" y="2733736"/>
            <a:ext cx="643361" cy="388370"/>
          </a:xfrm>
          <a:prstGeom prst="rect">
            <a:avLst/>
          </a:prstGeom>
          <a:noFill/>
          <a:ln w="3175">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800" dirty="0" smtClean="0">
                <a:solidFill>
                  <a:schemeClr val="tx1"/>
                </a:solidFill>
                <a:latin typeface="微软雅黑" pitchFamily="34" charset="-122"/>
                <a:ea typeface="微软雅黑" pitchFamily="34" charset="-122"/>
              </a:rPr>
              <a:t>信息安全</a:t>
            </a:r>
            <a:endParaRPr lang="en-US" altLang="zh-CN" sz="800" dirty="0" smtClean="0">
              <a:solidFill>
                <a:schemeClr val="tx1"/>
              </a:solidFill>
              <a:latin typeface="微软雅黑" pitchFamily="34" charset="-122"/>
              <a:ea typeface="微软雅黑" pitchFamily="34" charset="-122"/>
            </a:endParaRPr>
          </a:p>
        </p:txBody>
      </p:sp>
      <p:sp>
        <p:nvSpPr>
          <p:cNvPr id="27" name="矩形 26"/>
          <p:cNvSpPr/>
          <p:nvPr/>
        </p:nvSpPr>
        <p:spPr>
          <a:xfrm>
            <a:off x="8086024" y="2733736"/>
            <a:ext cx="643361" cy="388370"/>
          </a:xfrm>
          <a:prstGeom prst="rect">
            <a:avLst/>
          </a:prstGeom>
          <a:noFill/>
          <a:ln w="3175">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en-US" altLang="zh-CN" sz="800" b="1" dirty="0" smtClean="0">
                <a:solidFill>
                  <a:schemeClr val="tx1"/>
                </a:solidFill>
                <a:latin typeface="微软雅黑" pitchFamily="34" charset="-122"/>
                <a:ea typeface="微软雅黑" pitchFamily="34" charset="-122"/>
              </a:rPr>
              <a:t>……</a:t>
            </a:r>
          </a:p>
        </p:txBody>
      </p:sp>
      <p:sp>
        <p:nvSpPr>
          <p:cNvPr id="30" name="矩形 29"/>
          <p:cNvSpPr/>
          <p:nvPr/>
        </p:nvSpPr>
        <p:spPr>
          <a:xfrm>
            <a:off x="6979546" y="3547031"/>
            <a:ext cx="2164454" cy="692497"/>
          </a:xfrm>
          <a:prstGeom prst="rect">
            <a:avLst/>
          </a:prstGeom>
        </p:spPr>
        <p:txBody>
          <a:bodyPr wrap="square" lIns="68580" tIns="34290" rIns="68580" bIns="34290">
            <a:spAutoFit/>
          </a:bodyPr>
          <a:lstStyle/>
          <a:p>
            <a:r>
              <a:rPr lang="zh-CN" altLang="en-US" dirty="0" smtClean="0">
                <a:latin typeface="微软雅黑" pitchFamily="34" charset="-122"/>
                <a:ea typeface="微软雅黑" pitchFamily="34" charset="-122"/>
              </a:rPr>
              <a:t>基于实验环境提供优质的实验资源，获得持续性的收益</a:t>
            </a:r>
            <a:endParaRPr lang="zh-CN" altLang="en-US" dirty="0">
              <a:latin typeface="微软雅黑" pitchFamily="34" charset="-122"/>
              <a:ea typeface="微软雅黑" pitchFamily="34" charset="-122"/>
            </a:endParaRPr>
          </a:p>
        </p:txBody>
      </p:sp>
      <p:sp>
        <p:nvSpPr>
          <p:cNvPr id="31" name="矩形 30"/>
          <p:cNvSpPr/>
          <p:nvPr/>
        </p:nvSpPr>
        <p:spPr>
          <a:xfrm>
            <a:off x="7000465" y="3187234"/>
            <a:ext cx="523220" cy="300083"/>
          </a:xfrm>
          <a:prstGeom prst="rect">
            <a:avLst/>
          </a:prstGeom>
        </p:spPr>
        <p:txBody>
          <a:bodyPr wrap="none" lIns="68580" tIns="34290" rIns="68580" bIns="34290">
            <a:spAutoFit/>
          </a:bodyPr>
          <a:lstStyle/>
          <a:p>
            <a:r>
              <a:rPr lang="zh-CN" altLang="en-US" sz="1500" b="1" dirty="0" smtClean="0">
                <a:solidFill>
                  <a:srgbClr val="000000"/>
                </a:solidFill>
                <a:latin typeface="微软雅黑" pitchFamily="34" charset="-122"/>
                <a:ea typeface="微软雅黑" pitchFamily="34" charset="-122"/>
                <a:sym typeface="方正姚体" pitchFamily="2" charset="-122"/>
              </a:rPr>
              <a:t>教师</a:t>
            </a:r>
            <a:endParaRPr lang="en-US" altLang="zh-CN" sz="1500" b="1" dirty="0">
              <a:solidFill>
                <a:srgbClr val="000000"/>
              </a:solidFill>
              <a:latin typeface="微软雅黑" pitchFamily="34" charset="-122"/>
              <a:ea typeface="微软雅黑" pitchFamily="34" charset="-122"/>
              <a:sym typeface="方正姚体" pitchFamily="2" charset="-122"/>
            </a:endParaRPr>
          </a:p>
        </p:txBody>
      </p:sp>
      <p:sp>
        <p:nvSpPr>
          <p:cNvPr id="38"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平台：生态环境</a:t>
            </a:r>
          </a:p>
        </p:txBody>
      </p:sp>
      <p:sp>
        <p:nvSpPr>
          <p:cNvPr id="39" name="右箭头 38"/>
          <p:cNvSpPr/>
          <p:nvPr/>
        </p:nvSpPr>
        <p:spPr>
          <a:xfrm>
            <a:off x="6617368" y="3280615"/>
            <a:ext cx="240632" cy="21656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右箭头 40"/>
          <p:cNvSpPr/>
          <p:nvPr/>
        </p:nvSpPr>
        <p:spPr>
          <a:xfrm rot="16200000">
            <a:off x="3294650" y="1778667"/>
            <a:ext cx="372979" cy="36094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3129444" y="1349261"/>
            <a:ext cx="2766030" cy="276999"/>
          </a:xfrm>
          <a:prstGeom prst="rect">
            <a:avLst/>
          </a:prstGeom>
        </p:spPr>
        <p:txBody>
          <a:bodyPr wrap="square" lIns="68580" tIns="34290" rIns="68580" bIns="34290">
            <a:spAutoFit/>
          </a:bodyPr>
          <a:lstStyle/>
          <a:p>
            <a:r>
              <a:rPr lang="zh-CN" altLang="en-US" dirty="0" smtClean="0">
                <a:latin typeface="微软雅黑" pitchFamily="34" charset="-122"/>
                <a:ea typeface="微软雅黑" pitchFamily="34" charset="-122"/>
              </a:rPr>
              <a:t>专注平台建设、教育大数据 </a:t>
            </a:r>
            <a:r>
              <a:rPr lang="en-US" altLang="zh-CN" dirty="0" smtClean="0">
                <a:latin typeface="微软雅黑" pitchFamily="34" charset="-122"/>
                <a:ea typeface="微软雅黑" pitchFamily="34" charset="-122"/>
              </a:rPr>
              <a:t>&amp; AI</a:t>
            </a:r>
            <a:endParaRPr lang="zh-CN" altLang="en-US" dirty="0">
              <a:latin typeface="微软雅黑" pitchFamily="34" charset="-122"/>
              <a:ea typeface="微软雅黑" pitchFamily="34" charset="-122"/>
            </a:endParaRPr>
          </a:p>
        </p:txBody>
      </p:sp>
      <p:sp>
        <p:nvSpPr>
          <p:cNvPr id="43" name="矩形 42"/>
          <p:cNvSpPr/>
          <p:nvPr/>
        </p:nvSpPr>
        <p:spPr>
          <a:xfrm>
            <a:off x="3126296" y="1052529"/>
            <a:ext cx="794448" cy="300082"/>
          </a:xfrm>
          <a:prstGeom prst="rect">
            <a:avLst/>
          </a:prstGeom>
        </p:spPr>
        <p:txBody>
          <a:bodyPr wrap="none" lIns="68580" tIns="34290" rIns="68580" bIns="34290">
            <a:spAutoFit/>
          </a:bodyPr>
          <a:lstStyle/>
          <a:p>
            <a:r>
              <a:rPr lang="en-US" altLang="zh-CN" sz="1500" b="1" dirty="0" smtClean="0">
                <a:solidFill>
                  <a:srgbClr val="000000"/>
                </a:solidFill>
                <a:latin typeface="微软雅黑" pitchFamily="34" charset="-122"/>
                <a:ea typeface="微软雅黑" pitchFamily="34" charset="-122"/>
                <a:sym typeface="方正姚体" pitchFamily="2" charset="-122"/>
              </a:rPr>
              <a:t>CG</a:t>
            </a:r>
            <a:r>
              <a:rPr lang="zh-CN" altLang="en-US" sz="1500" b="1" dirty="0" smtClean="0">
                <a:solidFill>
                  <a:srgbClr val="000000"/>
                </a:solidFill>
                <a:latin typeface="微软雅黑" pitchFamily="34" charset="-122"/>
                <a:ea typeface="微软雅黑" pitchFamily="34" charset="-122"/>
                <a:sym typeface="方正姚体" pitchFamily="2" charset="-122"/>
              </a:rPr>
              <a:t>发展</a:t>
            </a:r>
            <a:endParaRPr lang="en-US" altLang="zh-CN" sz="1500" b="1" dirty="0">
              <a:solidFill>
                <a:srgbClr val="000000"/>
              </a:solidFill>
              <a:latin typeface="微软雅黑" pitchFamily="34" charset="-122"/>
              <a:ea typeface="微软雅黑" pitchFamily="34" charset="-122"/>
              <a:sym typeface="方正姚体" pitchFamily="2" charset="-122"/>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a:spLocks noChangeArrowheads="1"/>
          </p:cNvSpPr>
          <p:nvPr/>
        </p:nvSpPr>
        <p:spPr bwMode="auto">
          <a:xfrm>
            <a:off x="1021019" y="1458110"/>
            <a:ext cx="45781" cy="1476000"/>
          </a:xfrm>
          <a:prstGeom prst="rect">
            <a:avLst/>
          </a:prstGeom>
          <a:solidFill>
            <a:schemeClr val="tx1">
              <a:lumMod val="65000"/>
              <a:lumOff val="35000"/>
            </a:schemeClr>
          </a:solidFill>
          <a:ln w="9525">
            <a:noFill/>
            <a:miter lim="800000"/>
            <a:headEnd/>
            <a:tailEnd/>
          </a:ln>
        </p:spPr>
        <p:txBody>
          <a:bodyPr lIns="68580" tIns="34290" rIns="68580" bIns="34290" anchor="ctr"/>
          <a:lstStyle/>
          <a:p>
            <a:pPr algn="ctr">
              <a:defRPr/>
            </a:pPr>
            <a:endParaRPr lang="zh-CN" altLang="en-US" kern="0"/>
          </a:p>
        </p:txBody>
      </p:sp>
      <p:sp>
        <p:nvSpPr>
          <p:cNvPr id="17" name="矩形 70"/>
          <p:cNvSpPr>
            <a:spLocks noChangeArrowheads="1"/>
          </p:cNvSpPr>
          <p:nvPr/>
        </p:nvSpPr>
        <p:spPr bwMode="auto">
          <a:xfrm>
            <a:off x="1021019" y="3321461"/>
            <a:ext cx="53579" cy="656273"/>
          </a:xfrm>
          <a:prstGeom prst="rect">
            <a:avLst/>
          </a:prstGeom>
          <a:solidFill>
            <a:srgbClr val="4B525A"/>
          </a:solidFill>
          <a:ln w="9525">
            <a:noFill/>
            <a:miter lim="800000"/>
            <a:headEnd/>
            <a:tailEnd/>
          </a:ln>
        </p:spPr>
        <p:txBody>
          <a:bodyPr lIns="68580" tIns="34290" rIns="68580" bIns="34290" anchor="ctr"/>
          <a:lstStyle/>
          <a:p>
            <a:pPr algn="ctr">
              <a:defRPr/>
            </a:pPr>
            <a:endParaRPr lang="zh-CN" altLang="en-US" kern="0"/>
          </a:p>
        </p:txBody>
      </p:sp>
      <p:grpSp>
        <p:nvGrpSpPr>
          <p:cNvPr id="2" name="Group 18"/>
          <p:cNvGrpSpPr>
            <a:grpSpLocks/>
          </p:cNvGrpSpPr>
          <p:nvPr/>
        </p:nvGrpSpPr>
        <p:grpSpPr bwMode="auto">
          <a:xfrm>
            <a:off x="1183414" y="972782"/>
            <a:ext cx="3086581" cy="2111124"/>
            <a:chOff x="-1" y="-224020"/>
            <a:chExt cx="4116310" cy="2818864"/>
          </a:xfrm>
        </p:grpSpPr>
        <p:sp>
          <p:nvSpPr>
            <p:cNvPr id="20" name="文本框 44"/>
            <p:cNvSpPr txBox="1">
              <a:spLocks noChangeArrowheads="1"/>
            </p:cNvSpPr>
            <p:nvPr/>
          </p:nvSpPr>
          <p:spPr bwMode="auto">
            <a:xfrm>
              <a:off x="0" y="-224020"/>
              <a:ext cx="2674843" cy="493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平台特色</a:t>
              </a:r>
              <a:endParaRPr lang="zh-CN" altLang="en-US" sz="1800" b="1" kern="0" dirty="0">
                <a:latin typeface="微软雅黑" pitchFamily="34" charset="-122"/>
                <a:ea typeface="微软雅黑" pitchFamily="34" charset="-122"/>
              </a:endParaRPr>
            </a:p>
          </p:txBody>
        </p:sp>
        <p:sp>
          <p:nvSpPr>
            <p:cNvPr id="21" name="文本框 14"/>
            <p:cNvSpPr txBox="1">
              <a:spLocks noChangeArrowheads="1"/>
            </p:cNvSpPr>
            <p:nvPr/>
          </p:nvSpPr>
          <p:spPr bwMode="auto">
            <a:xfrm>
              <a:off x="-1" y="252392"/>
              <a:ext cx="4116310" cy="2342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面向计算机专业的课程管理与考试平台</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程序设计</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数据结构与算法</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编程竞赛</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并行计算</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rPr>
                <a:t>软件工程</a:t>
              </a:r>
              <a:endParaRPr lang="zh-CN" altLang="en-US" sz="1200" dirty="0">
                <a:latin typeface="微软雅黑" panose="020B0503020204020204" pitchFamily="34" charset="-122"/>
                <a:ea typeface="微软雅黑" panose="020B0503020204020204" pitchFamily="34" charset="-122"/>
              </a:endParaRPr>
            </a:p>
          </p:txBody>
        </p:sp>
      </p:grpSp>
      <p:grpSp>
        <p:nvGrpSpPr>
          <p:cNvPr id="3" name="Group 21"/>
          <p:cNvGrpSpPr>
            <a:grpSpLocks/>
          </p:cNvGrpSpPr>
          <p:nvPr/>
        </p:nvGrpSpPr>
        <p:grpSpPr bwMode="auto">
          <a:xfrm>
            <a:off x="1183415" y="3242873"/>
            <a:ext cx="2887266" cy="842048"/>
            <a:chOff x="0" y="0"/>
            <a:chExt cx="3850501" cy="1122444"/>
          </a:xfrm>
        </p:grpSpPr>
        <p:sp>
          <p:nvSpPr>
            <p:cNvPr id="23" name="文本框 47"/>
            <p:cNvSpPr txBox="1">
              <a:spLocks noChangeArrowheads="1"/>
            </p:cNvSpPr>
            <p:nvPr/>
          </p:nvSpPr>
          <p:spPr bwMode="auto">
            <a:xfrm>
              <a:off x="0" y="0"/>
              <a:ext cx="2674843" cy="492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生态环境</a:t>
              </a:r>
              <a:endParaRPr lang="zh-CN" altLang="en-US" sz="1800" b="1" kern="0" dirty="0">
                <a:latin typeface="微软雅黑" pitchFamily="34" charset="-122"/>
                <a:ea typeface="微软雅黑" pitchFamily="34" charset="-122"/>
              </a:endParaRPr>
            </a:p>
          </p:txBody>
        </p:sp>
        <p:sp>
          <p:nvSpPr>
            <p:cNvPr id="24" name="文本框 14"/>
            <p:cNvSpPr txBox="1">
              <a:spLocks noChangeArrowheads="1"/>
            </p:cNvSpPr>
            <p:nvPr/>
          </p:nvSpPr>
          <p:spPr bwMode="auto">
            <a:xfrm>
              <a:off x="0" y="353199"/>
              <a:ext cx="3850501" cy="769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en-US" altLang="zh-CN" sz="1050" dirty="0" smtClean="0">
                  <a:latin typeface="微软雅黑" panose="020B0503020204020204" pitchFamily="34" charset="-122"/>
                  <a:ea typeface="微软雅黑" panose="020B0503020204020204" pitchFamily="34" charset="-122"/>
                </a:rPr>
                <a:t>CG</a:t>
              </a:r>
              <a:r>
                <a:rPr lang="zh-CN" altLang="en-US" sz="1050" dirty="0" smtClean="0">
                  <a:latin typeface="微软雅黑" panose="020B0503020204020204" pitchFamily="34" charset="-122"/>
                  <a:ea typeface="微软雅黑" panose="020B0503020204020204" pitchFamily="34" charset="-122"/>
                </a:rPr>
                <a:t>质量控制</a:t>
              </a:r>
              <a:endParaRPr lang="en-US" altLang="zh-CN" sz="105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rPr>
                <a:t>生态环境建设与发展方向</a:t>
              </a:r>
              <a:endParaRPr lang="zh-CN" altLang="en-US" sz="1050" dirty="0">
                <a:latin typeface="微软雅黑" panose="020B0503020204020204" pitchFamily="34" charset="-122"/>
                <a:ea typeface="微软雅黑" panose="020B0503020204020204" pitchFamily="34" charset="-122"/>
              </a:endParaRPr>
            </a:p>
          </p:txBody>
        </p:sp>
      </p:grpSp>
      <p:sp>
        <p:nvSpPr>
          <p:cNvPr id="28" name="标题 1"/>
          <p:cNvSpPr>
            <a:spLocks noGrp="1"/>
          </p:cNvSpPr>
          <p:nvPr>
            <p:ph type="title"/>
          </p:nvPr>
        </p:nvSpPr>
        <p:spPr>
          <a:xfrm>
            <a:off x="457200" y="5953"/>
            <a:ext cx="8229600" cy="857250"/>
          </a:xfrm>
        </p:spPr>
        <p:txBody>
          <a:bodyPr>
            <a:normAutofit/>
          </a:bodyPr>
          <a:lstStyle/>
          <a:p>
            <a:pPr algn="ctr"/>
            <a:r>
              <a:rPr lang="zh-CN" altLang="en-US" sz="2700" b="1" dirty="0" smtClean="0">
                <a:latin typeface="微软雅黑" pitchFamily="34" charset="-122"/>
                <a:ea typeface="微软雅黑" pitchFamily="34" charset="-122"/>
                <a:cs typeface="Calibri" pitchFamily="34" charset="0"/>
                <a:sym typeface="Calibri" pitchFamily="34" charset="0"/>
              </a:rPr>
              <a:t>汇报大纲</a:t>
            </a:r>
          </a:p>
        </p:txBody>
      </p:sp>
      <p:sp>
        <p:nvSpPr>
          <p:cNvPr id="29" name="文本框 14"/>
          <p:cNvSpPr txBox="1">
            <a:spLocks noChangeArrowheads="1"/>
          </p:cNvSpPr>
          <p:nvPr/>
        </p:nvSpPr>
        <p:spPr bwMode="auto">
          <a:xfrm>
            <a:off x="4632688" y="1305811"/>
            <a:ext cx="3086581"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startAt="7"/>
              <a:defRPr/>
            </a:pPr>
            <a:r>
              <a:rPr lang="zh-CN" altLang="en-US" sz="1200" dirty="0" smtClean="0">
                <a:latin typeface="微软雅黑" panose="020B0503020204020204" pitchFamily="34" charset="-122"/>
                <a:ea typeface="微软雅黑" panose="020B0503020204020204" pitchFamily="34" charset="-122"/>
              </a:rPr>
              <a:t>在线实验类</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Arial" pitchFamily="34" charset="0"/>
              <a:buChar char="•"/>
              <a:defRPr/>
            </a:pPr>
            <a:r>
              <a:rPr lang="zh-CN" altLang="en-US" sz="1200" dirty="0" smtClean="0">
                <a:latin typeface="微软雅黑" panose="020B0503020204020204" pitchFamily="34" charset="-122"/>
                <a:ea typeface="微软雅黑" panose="020B0503020204020204" pitchFamily="34" charset="-122"/>
              </a:rPr>
              <a:t>操作系统实验</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Arial" pitchFamily="34" charset="0"/>
              <a:buChar char="•"/>
              <a:defRPr/>
            </a:pPr>
            <a:r>
              <a:rPr lang="zh-CN" altLang="en-US" sz="1200" dirty="0" smtClean="0">
                <a:latin typeface="微软雅黑" panose="020B0503020204020204" pitchFamily="34" charset="-122"/>
                <a:ea typeface="微软雅黑" panose="020B0503020204020204" pitchFamily="34" charset="-122"/>
              </a:rPr>
              <a:t>大数据实验</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Arial" pitchFamily="34" charset="0"/>
              <a:buChar char="•"/>
              <a:defRPr/>
            </a:pPr>
            <a:r>
              <a:rPr lang="en-US" altLang="zh-CN" sz="1200" dirty="0" smtClean="0">
                <a:latin typeface="微软雅黑" panose="020B0503020204020204" pitchFamily="34" charset="-122"/>
                <a:ea typeface="微软雅黑" panose="020B0503020204020204" pitchFamily="34" charset="-122"/>
              </a:rPr>
              <a:t>FPGA</a:t>
            </a:r>
            <a:r>
              <a:rPr lang="zh-CN" altLang="en-US" sz="1200" dirty="0" smtClean="0">
                <a:latin typeface="微软雅黑" panose="020B0503020204020204" pitchFamily="34" charset="-122"/>
                <a:ea typeface="微软雅黑" panose="020B0503020204020204" pitchFamily="34" charset="-122"/>
              </a:rPr>
              <a:t>实验</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Arial" pitchFamily="34" charset="0"/>
              <a:buChar char="•"/>
              <a:defRPr/>
            </a:pPr>
            <a:endParaRPr lang="zh-CN" altLang="en-US" sz="1200" dirty="0">
              <a:latin typeface="微软雅黑" panose="020B0503020204020204" pitchFamily="34" charset="-122"/>
              <a:ea typeface="微软雅黑" panose="020B0503020204020204" pitchFamily="34" charset="-122"/>
            </a:endParaRPr>
          </a:p>
        </p:txBody>
      </p:sp>
      <p:sp>
        <p:nvSpPr>
          <p:cNvPr id="18" name="矩形 70"/>
          <p:cNvSpPr>
            <a:spLocks noChangeArrowheads="1"/>
          </p:cNvSpPr>
          <p:nvPr/>
        </p:nvSpPr>
        <p:spPr bwMode="auto">
          <a:xfrm>
            <a:off x="1021020" y="4283982"/>
            <a:ext cx="53579" cy="656273"/>
          </a:xfrm>
          <a:prstGeom prst="rect">
            <a:avLst/>
          </a:prstGeom>
          <a:solidFill>
            <a:srgbClr val="C00000"/>
          </a:solidFill>
          <a:ln w="9525">
            <a:noFill/>
            <a:miter lim="800000"/>
            <a:headEnd/>
            <a:tailEnd/>
          </a:ln>
        </p:spPr>
        <p:txBody>
          <a:bodyPr lIns="68580" tIns="34290" rIns="68580" bIns="34290" anchor="ctr"/>
          <a:lstStyle/>
          <a:p>
            <a:pPr algn="ctr">
              <a:defRPr/>
            </a:pPr>
            <a:endParaRPr lang="zh-CN" altLang="en-US" kern="0"/>
          </a:p>
        </p:txBody>
      </p:sp>
      <p:grpSp>
        <p:nvGrpSpPr>
          <p:cNvPr id="4" name="Group 21"/>
          <p:cNvGrpSpPr>
            <a:grpSpLocks/>
          </p:cNvGrpSpPr>
          <p:nvPr/>
        </p:nvGrpSpPr>
        <p:grpSpPr bwMode="auto">
          <a:xfrm>
            <a:off x="1183416" y="4205394"/>
            <a:ext cx="2887266" cy="842048"/>
            <a:chOff x="0" y="0"/>
            <a:chExt cx="3850501" cy="1122443"/>
          </a:xfrm>
        </p:grpSpPr>
        <p:sp>
          <p:nvSpPr>
            <p:cNvPr id="26" name="文本框 47"/>
            <p:cNvSpPr txBox="1">
              <a:spLocks noChangeArrowheads="1"/>
            </p:cNvSpPr>
            <p:nvPr/>
          </p:nvSpPr>
          <p:spPr bwMode="auto">
            <a:xfrm>
              <a:off x="0" y="0"/>
              <a:ext cx="2674843" cy="492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en-US" altLang="zh-CN" sz="1800" b="1" kern="0" dirty="0" smtClean="0">
                  <a:latin typeface="微软雅黑" pitchFamily="34" charset="-122"/>
                  <a:ea typeface="微软雅黑" pitchFamily="34" charset="-122"/>
                </a:rPr>
                <a:t>CG@</a:t>
              </a:r>
              <a:r>
                <a:rPr lang="zh-CN" altLang="en-US" sz="1800" b="1" kern="0" dirty="0" smtClean="0">
                  <a:latin typeface="微软雅黑" pitchFamily="34" charset="-122"/>
                  <a:ea typeface="微软雅黑" pitchFamily="34" charset="-122"/>
                </a:rPr>
                <a:t>北航</a:t>
              </a:r>
              <a:endParaRPr lang="zh-CN" altLang="en-US" sz="1800" b="1" kern="0" dirty="0">
                <a:latin typeface="微软雅黑" pitchFamily="34" charset="-122"/>
                <a:ea typeface="微软雅黑" pitchFamily="34" charset="-122"/>
              </a:endParaRPr>
            </a:p>
          </p:txBody>
        </p:sp>
        <p:sp>
          <p:nvSpPr>
            <p:cNvPr id="27" name="文本框 14"/>
            <p:cNvSpPr txBox="1">
              <a:spLocks noChangeArrowheads="1"/>
            </p:cNvSpPr>
            <p:nvPr/>
          </p:nvSpPr>
          <p:spPr bwMode="auto">
            <a:xfrm>
              <a:off x="0" y="353199"/>
              <a:ext cx="3850501" cy="769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rPr>
                <a:t>程序设计</a:t>
              </a:r>
              <a:endParaRPr lang="en-US" altLang="zh-CN" sz="105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rPr>
                <a:t>在线实验</a:t>
              </a:r>
              <a:endParaRPr lang="zh-CN" altLang="en-US" sz="1050" dirty="0">
                <a:latin typeface="微软雅黑" panose="020B0503020204020204" pitchFamily="34" charset="-122"/>
                <a:ea typeface="微软雅黑" panose="020B0503020204020204" pitchFamily="34" charset="-122"/>
              </a:endParaRPr>
            </a:p>
          </p:txBody>
        </p:sp>
      </p:grpSp>
    </p:spTree>
    <p:extLst>
      <p:ext uri="{BB962C8B-B14F-4D97-AF65-F5344CB8AC3E}">
        <p14:creationId xmlns="" xmlns:p14="http://schemas.microsoft.com/office/powerpoint/2010/main" val="337748788"/>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b="1" dirty="0" smtClean="0">
                <a:latin typeface="微软雅黑" pitchFamily="34" charset="-122"/>
                <a:ea typeface="微软雅黑" pitchFamily="34" charset="-122"/>
              </a:rPr>
              <a:t>奖励</a:t>
            </a:r>
            <a:endParaRPr lang="en-US" altLang="zh-CN" b="1"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北京市教学成果一等奖（在线实验）</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北京市教学成果二等奖（软工）</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国家教学成果二等奖（系统能力培养）</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北京市精品课程（程序设计）</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微软精品课程（操作系统）</a:t>
            </a:r>
            <a:endParaRPr lang="zh-CN" altLang="en-US" dirty="0">
              <a:latin typeface="微软雅黑" pitchFamily="34" charset="-122"/>
              <a:ea typeface="微软雅黑" pitchFamily="34" charset="-122"/>
            </a:endParaRPr>
          </a:p>
        </p:txBody>
      </p:sp>
      <p:pic>
        <p:nvPicPr>
          <p:cNvPr id="4" name="Picture 2"/>
          <p:cNvPicPr>
            <a:picLocks noChangeAspect="1" noChangeArrowheads="1"/>
          </p:cNvPicPr>
          <p:nvPr/>
        </p:nvPicPr>
        <p:blipFill>
          <a:blip r:embed="rId2" cstate="print"/>
          <a:srcRect/>
          <a:stretch>
            <a:fillRect/>
          </a:stretch>
        </p:blipFill>
        <p:spPr bwMode="auto">
          <a:xfrm>
            <a:off x="5148064" y="944248"/>
            <a:ext cx="3888432" cy="4199253"/>
          </a:xfrm>
          <a:prstGeom prst="rect">
            <a:avLst/>
          </a:prstGeom>
          <a:noFill/>
          <a:ln w="9525">
            <a:noFill/>
            <a:miter lim="800000"/>
            <a:headEnd/>
            <a:tailEnd/>
          </a:ln>
        </p:spPr>
      </p:pic>
      <p:sp>
        <p:nvSpPr>
          <p:cNvPr id="6"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北航：工程教育实践平台</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1"/>
            <a:ext cx="8147248" cy="3394472"/>
          </a:xfrm>
        </p:spPr>
        <p:txBody>
          <a:bodyPr>
            <a:normAutofit/>
          </a:bodyPr>
          <a:lstStyle/>
          <a:p>
            <a:r>
              <a:rPr lang="zh-CN" altLang="en-US" sz="2400" dirty="0" smtClean="0">
                <a:latin typeface="微软雅黑" pitchFamily="34" charset="-122"/>
                <a:ea typeface="微软雅黑" pitchFamily="34" charset="-122"/>
              </a:rPr>
              <a:t>课程目标</a:t>
            </a:r>
            <a:endParaRPr lang="en-US" altLang="zh-CN" sz="2400" dirty="0" smtClean="0">
              <a:latin typeface="微软雅黑" pitchFamily="34" charset="-122"/>
              <a:ea typeface="微软雅黑" pitchFamily="34" charset="-122"/>
            </a:endParaRPr>
          </a:p>
          <a:p>
            <a:pPr lvl="1"/>
            <a:r>
              <a:rPr lang="zh-CN" altLang="zh-CN" dirty="0" smtClean="0"/>
              <a:t>对于一般问题，具备分析问题、解决问题的能力，在</a:t>
            </a:r>
            <a:r>
              <a:rPr lang="en-US" altLang="zh-CN" b="1" dirty="0" smtClean="0">
                <a:solidFill>
                  <a:srgbClr val="C00000"/>
                </a:solidFill>
              </a:rPr>
              <a:t>40</a:t>
            </a:r>
            <a:r>
              <a:rPr lang="zh-CN" altLang="zh-CN" b="1" dirty="0" smtClean="0">
                <a:solidFill>
                  <a:srgbClr val="C00000"/>
                </a:solidFill>
              </a:rPr>
              <a:t>～</a:t>
            </a:r>
            <a:r>
              <a:rPr lang="en-US" altLang="zh-CN" b="1" dirty="0" smtClean="0">
                <a:solidFill>
                  <a:srgbClr val="C00000"/>
                </a:solidFill>
              </a:rPr>
              <a:t>60</a:t>
            </a:r>
            <a:r>
              <a:rPr lang="zh-CN" altLang="zh-CN" b="1" dirty="0" smtClean="0">
                <a:solidFill>
                  <a:srgbClr val="C00000"/>
                </a:solidFill>
              </a:rPr>
              <a:t>分钟</a:t>
            </a:r>
            <a:r>
              <a:rPr lang="zh-CN" altLang="zh-CN" dirty="0" smtClean="0"/>
              <a:t>内编写并调试通过、能正确运行、一般在</a:t>
            </a:r>
            <a:r>
              <a:rPr lang="en-US" altLang="zh-CN" b="1" dirty="0" smtClean="0">
                <a:solidFill>
                  <a:srgbClr val="C00000"/>
                </a:solidFill>
              </a:rPr>
              <a:t>40~50</a:t>
            </a:r>
            <a:r>
              <a:rPr lang="zh-CN" altLang="zh-CN" b="1" dirty="0" smtClean="0">
                <a:solidFill>
                  <a:srgbClr val="C00000"/>
                </a:solidFill>
              </a:rPr>
              <a:t>行有效代码</a:t>
            </a:r>
            <a:r>
              <a:rPr lang="zh-CN" altLang="zh-CN" dirty="0" smtClean="0"/>
              <a:t>以内的程序；通过学习让学生能够了解程序设计思想以及初步接受到程序设计方法、技巧、风格的训练</a:t>
            </a:r>
            <a:r>
              <a:rPr lang="zh-CN" altLang="en-US" dirty="0" smtClean="0"/>
              <a:t>，并逐步了解工程化要求</a:t>
            </a:r>
            <a:r>
              <a:rPr lang="zh-CN" altLang="zh-CN" dirty="0" smtClean="0"/>
              <a:t>。</a:t>
            </a:r>
            <a:endParaRPr lang="zh-CN" altLang="en-US" dirty="0"/>
          </a:p>
        </p:txBody>
      </p:sp>
      <p:sp>
        <p:nvSpPr>
          <p:cNvPr id="4" name="灯片编号占位符 3"/>
          <p:cNvSpPr>
            <a:spLocks noGrp="1"/>
          </p:cNvSpPr>
          <p:nvPr>
            <p:ph type="sldNum" sz="quarter" idx="12"/>
          </p:nvPr>
        </p:nvSpPr>
        <p:spPr/>
        <p:txBody>
          <a:bodyPr/>
          <a:lstStyle/>
          <a:p>
            <a:pPr>
              <a:defRPr/>
            </a:pPr>
            <a:fld id="{16CAA922-B0F7-4394-A4B5-A6F8842741B0}" type="slidenum">
              <a:rPr lang="en-US" altLang="zh-CN" smtClean="0">
                <a:solidFill>
                  <a:prstClr val="black">
                    <a:tint val="75000"/>
                  </a:prstClr>
                </a:solidFill>
              </a:rPr>
              <a:pPr>
                <a:defRPr/>
              </a:pPr>
              <a:t>87</a:t>
            </a:fld>
            <a:endParaRPr lang="en-US" altLang="zh-CN">
              <a:solidFill>
                <a:prstClr val="black">
                  <a:tint val="75000"/>
                </a:prstClr>
              </a:solidFill>
            </a:endParaRPr>
          </a:p>
        </p:txBody>
      </p:sp>
      <p:sp>
        <p:nvSpPr>
          <p:cNvPr id="8"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北航：程序设计课程应用案例</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7"/>
          <p:cNvSpPr>
            <a:spLocks noGrp="1"/>
          </p:cNvSpPr>
          <p:nvPr>
            <p:ph idx="1"/>
          </p:nvPr>
        </p:nvSpPr>
        <p:spPr>
          <a:xfrm>
            <a:off x="104274" y="1769138"/>
            <a:ext cx="2037348" cy="2400914"/>
          </a:xfrm>
        </p:spPr>
        <p:txBody>
          <a:bodyPr>
            <a:normAutofit/>
          </a:bodyPr>
          <a:lstStyle/>
          <a:p>
            <a:r>
              <a:rPr lang="zh-CN" altLang="zh-CN" sz="1800" dirty="0" smtClean="0">
                <a:latin typeface="微软雅黑" pitchFamily="34" charset="-122"/>
                <a:ea typeface="微软雅黑" pitchFamily="34" charset="-122"/>
              </a:rPr>
              <a:t>重视知识的讲授而忽视对能力的培养</a:t>
            </a:r>
            <a:endParaRPr lang="en-US" altLang="zh-CN" sz="1800" dirty="0" smtClean="0">
              <a:latin typeface="微软雅黑" pitchFamily="34" charset="-122"/>
              <a:ea typeface="微软雅黑" pitchFamily="34" charset="-122"/>
            </a:endParaRPr>
          </a:p>
          <a:p>
            <a:r>
              <a:rPr lang="zh-CN" altLang="zh-CN" sz="1800" b="1" dirty="0" smtClean="0">
                <a:solidFill>
                  <a:srgbClr val="C00000"/>
                </a:solidFill>
                <a:latin typeface="微软雅黑" pitchFamily="34" charset="-122"/>
                <a:ea typeface="微软雅黑" pitchFamily="34" charset="-122"/>
              </a:rPr>
              <a:t>实验</a:t>
            </a:r>
            <a:r>
              <a:rPr lang="zh-CN" altLang="en-US" sz="1800" b="1" dirty="0" smtClean="0">
                <a:solidFill>
                  <a:srgbClr val="C00000"/>
                </a:solidFill>
                <a:latin typeface="微软雅黑" pitchFamily="34" charset="-122"/>
                <a:ea typeface="微软雅黑" pitchFamily="34" charset="-122"/>
              </a:rPr>
              <a:t>与</a:t>
            </a:r>
            <a:r>
              <a:rPr lang="zh-CN" altLang="zh-CN" sz="1800" b="1" dirty="0" smtClean="0">
                <a:solidFill>
                  <a:srgbClr val="C00000"/>
                </a:solidFill>
                <a:latin typeface="微软雅黑" pitchFamily="34" charset="-122"/>
                <a:ea typeface="微软雅黑" pitchFamily="34" charset="-122"/>
              </a:rPr>
              <a:t>考核手段落后</a:t>
            </a:r>
            <a:endParaRPr lang="zh-CN" altLang="en-US" sz="1800" b="1" dirty="0">
              <a:latin typeface="微软雅黑" pitchFamily="34" charset="-122"/>
              <a:ea typeface="微软雅黑" pitchFamily="34" charset="-122"/>
            </a:endParaRPr>
          </a:p>
        </p:txBody>
      </p:sp>
      <p:sp>
        <p:nvSpPr>
          <p:cNvPr id="10" name="TextBox 9"/>
          <p:cNvSpPr txBox="1">
            <a:spLocks noChangeArrowheads="1"/>
          </p:cNvSpPr>
          <p:nvPr/>
        </p:nvSpPr>
        <p:spPr bwMode="auto">
          <a:xfrm>
            <a:off x="1735331" y="1167595"/>
            <a:ext cx="535715" cy="300077"/>
          </a:xfrm>
          <a:prstGeom prst="rect">
            <a:avLst/>
          </a:prstGeom>
          <a:noFill/>
          <a:ln w="9525">
            <a:noFill/>
            <a:miter lim="800000"/>
            <a:headEnd/>
            <a:tailEnd/>
          </a:ln>
        </p:spPr>
        <p:txBody>
          <a:bodyPr wrap="none" lIns="91436" tIns="45718" rIns="91436" bIns="45718">
            <a:spAutoFit/>
          </a:bodyPr>
          <a:lstStyle/>
          <a:p>
            <a:pPr algn="ctr" defTabSz="914355">
              <a:defRPr/>
            </a:pPr>
            <a:r>
              <a:rPr lang="en-US" altLang="zh-CN" b="1" dirty="0" smtClean="0">
                <a:solidFill>
                  <a:prstClr val="black"/>
                </a:solidFill>
                <a:latin typeface="黑体" pitchFamily="49" charset="-122"/>
                <a:ea typeface="黑体" pitchFamily="49" charset="-122"/>
              </a:rPr>
              <a:t>2003</a:t>
            </a:r>
            <a:endParaRPr lang="zh-CN" altLang="en-US" b="1" dirty="0">
              <a:solidFill>
                <a:prstClr val="black"/>
              </a:solidFill>
              <a:latin typeface="黑体" pitchFamily="49" charset="-122"/>
              <a:ea typeface="黑体" pitchFamily="49" charset="-122"/>
            </a:endParaRPr>
          </a:p>
        </p:txBody>
      </p:sp>
      <p:sp>
        <p:nvSpPr>
          <p:cNvPr id="11" name="TextBox 13"/>
          <p:cNvSpPr txBox="1">
            <a:spLocks noChangeArrowheads="1"/>
          </p:cNvSpPr>
          <p:nvPr/>
        </p:nvSpPr>
        <p:spPr bwMode="auto">
          <a:xfrm>
            <a:off x="6732332" y="1167595"/>
            <a:ext cx="530906" cy="300078"/>
          </a:xfrm>
          <a:prstGeom prst="rect">
            <a:avLst/>
          </a:prstGeom>
          <a:noFill/>
          <a:ln w="9525">
            <a:noFill/>
            <a:miter lim="800000"/>
            <a:headEnd/>
            <a:tailEnd/>
          </a:ln>
        </p:spPr>
        <p:txBody>
          <a:bodyPr wrap="none" lIns="91436" tIns="45718" rIns="91436" bIns="45718">
            <a:spAutoFit/>
          </a:bodyPr>
          <a:lstStyle/>
          <a:p>
            <a:pPr algn="ctr" defTabSz="914355">
              <a:defRPr/>
            </a:pPr>
            <a:r>
              <a:rPr lang="en-US" altLang="zh-CN" b="1" dirty="0" smtClean="0">
                <a:solidFill>
                  <a:prstClr val="black"/>
                </a:solidFill>
                <a:latin typeface="黑体" pitchFamily="49" charset="-122"/>
                <a:ea typeface="黑体" pitchFamily="49" charset="-122"/>
              </a:rPr>
              <a:t>2017</a:t>
            </a:r>
            <a:endParaRPr lang="zh-CN" altLang="en-US" b="1" dirty="0">
              <a:solidFill>
                <a:prstClr val="black"/>
              </a:solidFill>
              <a:latin typeface="黑体" pitchFamily="49" charset="-122"/>
              <a:ea typeface="黑体" pitchFamily="49" charset="-122"/>
            </a:endParaRPr>
          </a:p>
        </p:txBody>
      </p:sp>
      <p:cxnSp>
        <p:nvCxnSpPr>
          <p:cNvPr id="13" name="直接连接符 12"/>
          <p:cNvCxnSpPr/>
          <p:nvPr/>
        </p:nvCxnSpPr>
        <p:spPr bwMode="auto">
          <a:xfrm>
            <a:off x="6172582" y="1715675"/>
            <a:ext cx="2917528" cy="0"/>
          </a:xfrm>
          <a:prstGeom prst="line">
            <a:avLst/>
          </a:prstGeom>
          <a:ln w="76200">
            <a:solidFill>
              <a:srgbClr val="00B0F0"/>
            </a:solidFill>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22" name="直接连接符 21"/>
          <p:cNvCxnSpPr/>
          <p:nvPr/>
        </p:nvCxnSpPr>
        <p:spPr bwMode="auto">
          <a:xfrm>
            <a:off x="1993403" y="1707654"/>
            <a:ext cx="2562555" cy="830"/>
          </a:xfrm>
          <a:prstGeom prst="line">
            <a:avLst/>
          </a:prstGeom>
          <a:ln w="76200">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27" name="直接连接符 26"/>
          <p:cNvCxnSpPr/>
          <p:nvPr/>
        </p:nvCxnSpPr>
        <p:spPr bwMode="auto">
          <a:xfrm>
            <a:off x="193202" y="1707654"/>
            <a:ext cx="1800200" cy="0"/>
          </a:xfrm>
          <a:prstGeom prst="line">
            <a:avLst/>
          </a:prstGeom>
          <a:ln w="76200">
            <a:solidFill>
              <a:schemeClr val="bg1">
                <a:lumMod val="50000"/>
              </a:schemeClr>
            </a:solidFill>
          </a:ln>
        </p:spPr>
        <p:style>
          <a:lnRef idx="3">
            <a:schemeClr val="accent6"/>
          </a:lnRef>
          <a:fillRef idx="0">
            <a:schemeClr val="accent6"/>
          </a:fillRef>
          <a:effectRef idx="2">
            <a:schemeClr val="accent6"/>
          </a:effectRef>
          <a:fontRef idx="minor">
            <a:schemeClr val="tx1"/>
          </a:fontRef>
        </p:style>
      </p:cxnSp>
      <p:cxnSp>
        <p:nvCxnSpPr>
          <p:cNvPr id="18" name="直接连接符 17"/>
          <p:cNvCxnSpPr/>
          <p:nvPr/>
        </p:nvCxnSpPr>
        <p:spPr bwMode="auto">
          <a:xfrm>
            <a:off x="1993401" y="1507673"/>
            <a:ext cx="0" cy="21602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bwMode="auto">
          <a:xfrm>
            <a:off x="4528275" y="1499651"/>
            <a:ext cx="0" cy="21602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993401" y="1707654"/>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536296" y="1707654"/>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2" name="内容占位符 2"/>
          <p:cNvSpPr txBox="1">
            <a:spLocks/>
          </p:cNvSpPr>
          <p:nvPr/>
        </p:nvSpPr>
        <p:spPr>
          <a:xfrm>
            <a:off x="4608300" y="1801106"/>
            <a:ext cx="2410121" cy="2530376"/>
          </a:xfrm>
          <a:prstGeom prst="rect">
            <a:avLst/>
          </a:prstGeom>
        </p:spPr>
        <p:txBody>
          <a:bodyPr vert="horz" lIns="91436" tIns="45718" rIns="91436" bIns="45718" rtlCol="0">
            <a:normAutofit lnSpcReduction="10000"/>
          </a:bodyPr>
          <a:lstStyle/>
          <a:p>
            <a:pPr marL="342884" indent="-342884" defTabSz="914355">
              <a:spcBef>
                <a:spcPct val="20000"/>
              </a:spcBef>
              <a:buFont typeface="Arial" pitchFamily="34" charset="0"/>
              <a:buChar char="•"/>
              <a:defRPr/>
            </a:pPr>
            <a:r>
              <a:rPr lang="zh-CN" altLang="en-US" sz="1800" b="1" dirty="0" smtClean="0">
                <a:solidFill>
                  <a:prstClr val="black"/>
                </a:solidFill>
                <a:latin typeface="微软雅黑" pitchFamily="34" charset="-122"/>
                <a:ea typeface="微软雅黑" pitchFamily="34" charset="-122"/>
              </a:rPr>
              <a:t>两课融合</a:t>
            </a:r>
            <a:r>
              <a:rPr lang="en-US" altLang="zh-CN" sz="1800" dirty="0" smtClean="0">
                <a:solidFill>
                  <a:prstClr val="black"/>
                </a:solidFill>
                <a:latin typeface="微软雅黑" pitchFamily="34" charset="-122"/>
                <a:ea typeface="微软雅黑" pitchFamily="34" charset="-122"/>
              </a:rPr>
              <a:t>:《</a:t>
            </a:r>
            <a:r>
              <a:rPr lang="zh-CN" altLang="en-US" sz="1800" dirty="0" smtClean="0">
                <a:solidFill>
                  <a:prstClr val="black"/>
                </a:solidFill>
                <a:latin typeface="微软雅黑" pitchFamily="34" charset="-122"/>
                <a:ea typeface="微软雅黑" pitchFamily="34" charset="-122"/>
              </a:rPr>
              <a:t>数据结构与程序设计基础</a:t>
            </a:r>
            <a:r>
              <a:rPr lang="en-US" altLang="zh-CN" sz="1800" dirty="0" smtClean="0">
                <a:solidFill>
                  <a:prstClr val="black"/>
                </a:solidFill>
                <a:latin typeface="微软雅黑" pitchFamily="34" charset="-122"/>
                <a:ea typeface="微软雅黑" pitchFamily="34" charset="-122"/>
              </a:rPr>
              <a:t>》</a:t>
            </a:r>
          </a:p>
          <a:p>
            <a:pPr marL="742913" lvl="1" indent="-285736" defTabSz="914355">
              <a:spcBef>
                <a:spcPct val="20000"/>
              </a:spcBef>
              <a:buFont typeface="Arial" pitchFamily="34" charset="0"/>
              <a:buChar char="–"/>
              <a:defRPr/>
            </a:pPr>
            <a:r>
              <a:rPr lang="zh-CN" altLang="en-US" sz="1700" dirty="0" smtClean="0">
                <a:solidFill>
                  <a:prstClr val="black"/>
                </a:solidFill>
                <a:latin typeface="微软雅黑" pitchFamily="34" charset="-122"/>
                <a:ea typeface="微软雅黑" pitchFamily="34" charset="-122"/>
              </a:rPr>
              <a:t>高级语言程序设计</a:t>
            </a:r>
            <a:endParaRPr lang="en-US" altLang="zh-CN" sz="17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700" dirty="0" smtClean="0">
                <a:solidFill>
                  <a:prstClr val="black"/>
                </a:solidFill>
                <a:latin typeface="微软雅黑" pitchFamily="34" charset="-122"/>
                <a:ea typeface="微软雅黑" pitchFamily="34" charset="-122"/>
              </a:rPr>
              <a:t>数据结构与算法</a:t>
            </a:r>
            <a:endParaRPr lang="en-US" altLang="zh-CN" sz="1700" dirty="0" smtClean="0">
              <a:solidFill>
                <a:prstClr val="black"/>
              </a:solidFill>
              <a:latin typeface="微软雅黑" pitchFamily="34" charset="-122"/>
              <a:ea typeface="微软雅黑" pitchFamily="34" charset="-122"/>
            </a:endParaRPr>
          </a:p>
          <a:p>
            <a:pPr marL="342884" indent="-342884" defTabSz="914355">
              <a:spcBef>
                <a:spcPct val="20000"/>
              </a:spcBef>
              <a:buFont typeface="Arial" pitchFamily="34" charset="0"/>
              <a:buChar char="•"/>
              <a:defRPr/>
            </a:pPr>
            <a:r>
              <a:rPr lang="zh-CN" altLang="en-US" sz="1800" dirty="0" smtClean="0">
                <a:solidFill>
                  <a:srgbClr val="C00000"/>
                </a:solidFill>
                <a:latin typeface="微软雅黑" pitchFamily="34" charset="-122"/>
                <a:ea typeface="微软雅黑" pitchFamily="34" charset="-122"/>
              </a:rPr>
              <a:t>研发</a:t>
            </a:r>
            <a:r>
              <a:rPr lang="zh-CN" altLang="en-US" sz="1800" b="1" dirty="0" smtClean="0">
                <a:solidFill>
                  <a:srgbClr val="C00000"/>
                </a:solidFill>
                <a:latin typeface="微软雅黑" pitchFamily="34" charset="-122"/>
                <a:ea typeface="微软雅黑" pitchFamily="34" charset="-122"/>
              </a:rPr>
              <a:t>数据结构与算法支撑功能</a:t>
            </a:r>
            <a:endParaRPr lang="en-US" altLang="zh-CN" sz="1800" b="1" dirty="0" smtClean="0">
              <a:solidFill>
                <a:srgbClr val="C00000"/>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endParaRPr lang="zh-CN" altLang="en-US" sz="1800" dirty="0">
              <a:solidFill>
                <a:prstClr val="black"/>
              </a:solidFill>
              <a:latin typeface="Calibri"/>
              <a:ea typeface="宋体"/>
            </a:endParaRPr>
          </a:p>
        </p:txBody>
      </p:sp>
      <p:sp>
        <p:nvSpPr>
          <p:cNvPr id="44" name="内容占位符 2"/>
          <p:cNvSpPr txBox="1">
            <a:spLocks/>
          </p:cNvSpPr>
          <p:nvPr/>
        </p:nvSpPr>
        <p:spPr>
          <a:xfrm>
            <a:off x="2033505" y="1749028"/>
            <a:ext cx="2466309" cy="3394472"/>
          </a:xfrm>
          <a:prstGeom prst="rect">
            <a:avLst/>
          </a:prstGeom>
        </p:spPr>
        <p:txBody>
          <a:bodyPr vert="horz" lIns="91436" tIns="45718" rIns="91436" bIns="45718" rtlCol="0">
            <a:normAutofit/>
          </a:bodyPr>
          <a:lstStyle/>
          <a:p>
            <a:pPr marL="342884" indent="-342884" defTabSz="914355">
              <a:spcBef>
                <a:spcPct val="20000"/>
              </a:spcBef>
              <a:buFont typeface="Arial" pitchFamily="34" charset="0"/>
              <a:buChar char="•"/>
              <a:defRPr/>
            </a:pPr>
            <a:r>
              <a:rPr lang="zh-CN" altLang="en-US" sz="1800" b="1" dirty="0" smtClean="0">
                <a:solidFill>
                  <a:prstClr val="black"/>
                </a:solidFill>
                <a:latin typeface="微软雅黑" pitchFamily="34" charset="-122"/>
                <a:ea typeface="微软雅黑" pitchFamily="34" charset="-122"/>
              </a:rPr>
              <a:t>实践能力为导向</a:t>
            </a:r>
            <a:r>
              <a:rPr lang="zh-CN" altLang="en-US" sz="1800" dirty="0" smtClean="0">
                <a:solidFill>
                  <a:prstClr val="black"/>
                </a:solidFill>
                <a:latin typeface="微软雅黑" pitchFamily="34" charset="-122"/>
                <a:ea typeface="微软雅黑" pitchFamily="34" charset="-122"/>
              </a:rPr>
              <a:t>使用程序设计语言求解问题的能力</a:t>
            </a:r>
            <a:endParaRPr lang="en-US" altLang="zh-CN" sz="1800" dirty="0" smtClean="0">
              <a:solidFill>
                <a:prstClr val="black"/>
              </a:solidFill>
              <a:latin typeface="微软雅黑" pitchFamily="34" charset="-122"/>
              <a:ea typeface="微软雅黑" pitchFamily="34" charset="-122"/>
            </a:endParaRPr>
          </a:p>
          <a:p>
            <a:pPr marL="342884" indent="-342884" defTabSz="914355">
              <a:spcBef>
                <a:spcPct val="20000"/>
              </a:spcBef>
              <a:buFont typeface="Arial" pitchFamily="34" charset="0"/>
              <a:buChar char="•"/>
              <a:defRPr/>
            </a:pPr>
            <a:r>
              <a:rPr lang="zh-CN" altLang="en-US" sz="1800" dirty="0" smtClean="0">
                <a:solidFill>
                  <a:srgbClr val="C00000"/>
                </a:solidFill>
                <a:latin typeface="微软雅黑" pitchFamily="34" charset="-122"/>
                <a:ea typeface="微软雅黑" pitchFamily="34" charset="-122"/>
              </a:rPr>
              <a:t>作业</a:t>
            </a:r>
            <a:r>
              <a:rPr lang="en-US" altLang="zh-CN" sz="1800" dirty="0" smtClean="0">
                <a:solidFill>
                  <a:srgbClr val="C00000"/>
                </a:solidFill>
                <a:latin typeface="微软雅黑" pitchFamily="34" charset="-122"/>
                <a:ea typeface="微软雅黑" pitchFamily="34" charset="-122"/>
              </a:rPr>
              <a:t>(10%)</a:t>
            </a:r>
            <a:r>
              <a:rPr lang="zh-CN" altLang="en-US" sz="1800" dirty="0" smtClean="0">
                <a:solidFill>
                  <a:srgbClr val="C00000"/>
                </a:solidFill>
                <a:latin typeface="微软雅黑" pitchFamily="34" charset="-122"/>
                <a:ea typeface="微软雅黑" pitchFamily="34" charset="-122"/>
              </a:rPr>
              <a:t>与考试</a:t>
            </a:r>
            <a:r>
              <a:rPr lang="en-US" altLang="zh-CN" sz="1800" dirty="0" smtClean="0">
                <a:solidFill>
                  <a:srgbClr val="C00000"/>
                </a:solidFill>
                <a:latin typeface="微软雅黑" pitchFamily="34" charset="-122"/>
                <a:ea typeface="微软雅黑" pitchFamily="34" charset="-122"/>
              </a:rPr>
              <a:t>(90%)</a:t>
            </a:r>
            <a:r>
              <a:rPr lang="zh-CN" altLang="en-US" sz="1800" dirty="0" smtClean="0">
                <a:solidFill>
                  <a:srgbClr val="C00000"/>
                </a:solidFill>
                <a:latin typeface="微软雅黑" pitchFamily="34" charset="-122"/>
                <a:ea typeface="微软雅黑" pitchFamily="34" charset="-122"/>
              </a:rPr>
              <a:t>全部</a:t>
            </a:r>
            <a:r>
              <a:rPr lang="zh-CN" altLang="en-US" sz="1800" b="1" dirty="0" smtClean="0">
                <a:solidFill>
                  <a:srgbClr val="C00000"/>
                </a:solidFill>
                <a:latin typeface="微软雅黑" pitchFamily="34" charset="-122"/>
                <a:ea typeface="微软雅黑" pitchFamily="34" charset="-122"/>
              </a:rPr>
              <a:t>在线完成</a:t>
            </a:r>
            <a:r>
              <a:rPr lang="zh-CN" altLang="en-US" sz="1800" dirty="0" smtClean="0">
                <a:solidFill>
                  <a:srgbClr val="C00000"/>
                </a:solidFill>
                <a:latin typeface="微软雅黑" pitchFamily="34" charset="-122"/>
                <a:ea typeface="微软雅黑" pitchFamily="34" charset="-122"/>
              </a:rPr>
              <a:t>，挑战：</a:t>
            </a:r>
            <a:endParaRPr lang="en-US" altLang="zh-CN" sz="1800" dirty="0" smtClean="0">
              <a:solidFill>
                <a:srgbClr val="C00000"/>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600" dirty="0" smtClean="0">
                <a:solidFill>
                  <a:prstClr val="black"/>
                </a:solidFill>
                <a:latin typeface="微软雅黑" pitchFamily="34" charset="-122"/>
                <a:ea typeface="微软雅黑" pitchFamily="34" charset="-122"/>
              </a:rPr>
              <a:t>如何监督独立完成作业</a:t>
            </a:r>
            <a:endParaRPr lang="en-US" altLang="zh-CN" sz="16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600" dirty="0" smtClean="0">
                <a:solidFill>
                  <a:prstClr val="black"/>
                </a:solidFill>
                <a:latin typeface="微软雅黑" pitchFamily="34" charset="-122"/>
                <a:ea typeface="微软雅黑" pitchFamily="34" charset="-122"/>
              </a:rPr>
              <a:t>性能、稳定性</a:t>
            </a:r>
            <a:endParaRPr lang="en-US" altLang="zh-CN" sz="16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600" dirty="0" smtClean="0">
                <a:solidFill>
                  <a:prstClr val="black"/>
                </a:solidFill>
                <a:latin typeface="微软雅黑" pitchFamily="34" charset="-122"/>
                <a:ea typeface="微软雅黑" pitchFamily="34" charset="-122"/>
              </a:rPr>
              <a:t>数据的安全</a:t>
            </a:r>
            <a:endParaRPr lang="en-US" altLang="zh-CN" sz="16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endParaRPr lang="en-US" altLang="zh-CN" sz="1800" dirty="0" smtClean="0">
              <a:solidFill>
                <a:srgbClr val="C00000"/>
              </a:solidFill>
              <a:latin typeface="微软雅黑" pitchFamily="34" charset="-122"/>
              <a:ea typeface="微软雅黑" pitchFamily="34" charset="-122"/>
            </a:endParaRPr>
          </a:p>
          <a:p>
            <a:pPr marL="342884" indent="-342884" defTabSz="914355">
              <a:spcBef>
                <a:spcPct val="20000"/>
              </a:spcBef>
              <a:buFont typeface="Arial" pitchFamily="34" charset="0"/>
              <a:buChar char="•"/>
              <a:defRPr/>
            </a:pPr>
            <a:endParaRPr lang="zh-CN" altLang="en-US" sz="1800" dirty="0">
              <a:solidFill>
                <a:prstClr val="black"/>
              </a:solidFill>
              <a:latin typeface="Calibri"/>
              <a:ea typeface="宋体"/>
            </a:endParaRPr>
          </a:p>
        </p:txBody>
      </p:sp>
      <p:cxnSp>
        <p:nvCxnSpPr>
          <p:cNvPr id="23" name="直接连接符 22"/>
          <p:cNvCxnSpPr/>
          <p:nvPr/>
        </p:nvCxnSpPr>
        <p:spPr bwMode="auto">
          <a:xfrm>
            <a:off x="4536061" y="1715676"/>
            <a:ext cx="2562555" cy="830"/>
          </a:xfrm>
          <a:prstGeom prst="line">
            <a:avLst/>
          </a:prstGeom>
          <a:ln w="76200">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25" name="直接连接符 24"/>
          <p:cNvCxnSpPr/>
          <p:nvPr/>
        </p:nvCxnSpPr>
        <p:spPr bwMode="auto">
          <a:xfrm>
            <a:off x="7070933" y="1507673"/>
            <a:ext cx="0" cy="21602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070933" y="1771823"/>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a:spLocks noChangeArrowheads="1"/>
          </p:cNvSpPr>
          <p:nvPr/>
        </p:nvSpPr>
        <p:spPr bwMode="auto">
          <a:xfrm>
            <a:off x="4256330" y="1159575"/>
            <a:ext cx="530906" cy="300078"/>
          </a:xfrm>
          <a:prstGeom prst="rect">
            <a:avLst/>
          </a:prstGeom>
          <a:noFill/>
          <a:ln w="9525">
            <a:noFill/>
            <a:miter lim="800000"/>
            <a:headEnd/>
            <a:tailEnd/>
          </a:ln>
        </p:spPr>
        <p:txBody>
          <a:bodyPr wrap="none" lIns="91436" tIns="45718" rIns="91436" bIns="45718">
            <a:spAutoFit/>
          </a:bodyPr>
          <a:lstStyle/>
          <a:p>
            <a:pPr algn="ctr" defTabSz="914355">
              <a:defRPr/>
            </a:pPr>
            <a:r>
              <a:rPr lang="en-US" altLang="zh-CN" b="1" dirty="0" smtClean="0">
                <a:solidFill>
                  <a:prstClr val="black"/>
                </a:solidFill>
                <a:latin typeface="黑体" pitchFamily="49" charset="-122"/>
                <a:ea typeface="黑体" pitchFamily="49" charset="-122"/>
              </a:rPr>
              <a:t>2015</a:t>
            </a:r>
            <a:endParaRPr lang="zh-CN" altLang="en-US" b="1" dirty="0">
              <a:solidFill>
                <a:prstClr val="black"/>
              </a:solidFill>
              <a:latin typeface="黑体" pitchFamily="49" charset="-122"/>
              <a:ea typeface="黑体" pitchFamily="49" charset="-122"/>
            </a:endParaRPr>
          </a:p>
        </p:txBody>
      </p:sp>
      <p:sp>
        <p:nvSpPr>
          <p:cNvPr id="29" name="内容占位符 2"/>
          <p:cNvSpPr txBox="1">
            <a:spLocks/>
          </p:cNvSpPr>
          <p:nvPr/>
        </p:nvSpPr>
        <p:spPr>
          <a:xfrm>
            <a:off x="7050505" y="1801107"/>
            <a:ext cx="2117545" cy="2530376"/>
          </a:xfrm>
          <a:prstGeom prst="rect">
            <a:avLst/>
          </a:prstGeom>
        </p:spPr>
        <p:txBody>
          <a:bodyPr vert="horz" lIns="91436" tIns="45718" rIns="91436" bIns="45718" rtlCol="0">
            <a:normAutofit/>
          </a:bodyPr>
          <a:lstStyle/>
          <a:p>
            <a:pPr marL="342884" indent="-342884" defTabSz="914355">
              <a:spcBef>
                <a:spcPct val="20000"/>
              </a:spcBef>
              <a:buFont typeface="Arial" pitchFamily="34" charset="0"/>
              <a:buChar char="•"/>
              <a:defRPr/>
            </a:pPr>
            <a:r>
              <a:rPr lang="zh-CN" altLang="en-US" sz="1800" b="1" dirty="0" smtClean="0">
                <a:solidFill>
                  <a:prstClr val="black"/>
                </a:solidFill>
                <a:latin typeface="微软雅黑" pitchFamily="34" charset="-122"/>
                <a:ea typeface="微软雅黑" pitchFamily="34" charset="-122"/>
              </a:rPr>
              <a:t>大类招生</a:t>
            </a:r>
            <a:r>
              <a:rPr lang="en-US" altLang="zh-CN" sz="1800" dirty="0" smtClean="0">
                <a:solidFill>
                  <a:prstClr val="black"/>
                </a:solidFill>
                <a:latin typeface="微软雅黑" pitchFamily="34" charset="-122"/>
                <a:ea typeface="微软雅黑" pitchFamily="34" charset="-122"/>
              </a:rPr>
              <a:t>:《</a:t>
            </a:r>
            <a:r>
              <a:rPr lang="zh-CN" altLang="en-US" sz="1800" dirty="0" smtClean="0">
                <a:solidFill>
                  <a:prstClr val="black"/>
                </a:solidFill>
                <a:latin typeface="微软雅黑" pitchFamily="34" charset="-122"/>
                <a:ea typeface="微软雅黑" pitchFamily="34" charset="-122"/>
              </a:rPr>
              <a:t>数据结构与程序设计</a:t>
            </a:r>
            <a:r>
              <a:rPr lang="en-US" altLang="zh-CN" sz="1800" dirty="0" smtClean="0">
                <a:solidFill>
                  <a:prstClr val="black"/>
                </a:solidFill>
                <a:latin typeface="微软雅黑" pitchFamily="34" charset="-122"/>
                <a:ea typeface="微软雅黑" pitchFamily="34" charset="-122"/>
              </a:rPr>
              <a:t>》</a:t>
            </a:r>
          </a:p>
          <a:p>
            <a:pPr marL="742913" lvl="1" indent="-285736" defTabSz="914355">
              <a:spcBef>
                <a:spcPct val="20000"/>
              </a:spcBef>
              <a:buFont typeface="Arial" pitchFamily="34" charset="0"/>
              <a:buChar char="–"/>
              <a:defRPr/>
            </a:pPr>
            <a:r>
              <a:rPr lang="zh-CN" altLang="en-US" sz="1600" dirty="0" smtClean="0">
                <a:solidFill>
                  <a:prstClr val="black"/>
                </a:solidFill>
                <a:latin typeface="微软雅黑" pitchFamily="34" charset="-122"/>
                <a:ea typeface="微软雅黑" pitchFamily="34" charset="-122"/>
              </a:rPr>
              <a:t>数据结构与算法</a:t>
            </a:r>
            <a:endParaRPr lang="en-US" altLang="zh-CN" sz="16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r>
              <a:rPr lang="zh-CN" altLang="en-US" sz="1600" dirty="0" smtClean="0">
                <a:solidFill>
                  <a:prstClr val="black"/>
                </a:solidFill>
                <a:latin typeface="微软雅黑" pitchFamily="34" charset="-122"/>
                <a:ea typeface="微软雅黑" pitchFamily="34" charset="-122"/>
              </a:rPr>
              <a:t>高级语言程序设计</a:t>
            </a:r>
            <a:endParaRPr lang="en-US" altLang="zh-CN" sz="16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endParaRPr lang="en-US" altLang="zh-CN" sz="1800" dirty="0" smtClean="0">
              <a:solidFill>
                <a:prstClr val="black"/>
              </a:solidFill>
              <a:latin typeface="微软雅黑" pitchFamily="34" charset="-122"/>
              <a:ea typeface="微软雅黑" pitchFamily="34" charset="-122"/>
            </a:endParaRPr>
          </a:p>
          <a:p>
            <a:pPr marL="742913" lvl="1" indent="-285736" defTabSz="914355">
              <a:spcBef>
                <a:spcPct val="20000"/>
              </a:spcBef>
              <a:buFont typeface="Arial" pitchFamily="34" charset="0"/>
              <a:buChar char="–"/>
              <a:defRPr/>
            </a:pPr>
            <a:endParaRPr lang="zh-CN" altLang="en-US" sz="1800" dirty="0">
              <a:solidFill>
                <a:prstClr val="black"/>
              </a:solidFill>
              <a:latin typeface="Calibri"/>
              <a:ea typeface="宋体"/>
            </a:endParaRPr>
          </a:p>
        </p:txBody>
      </p:sp>
      <p:sp>
        <p:nvSpPr>
          <p:cNvPr id="33"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北航：程序设计课程应用案例</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16CAA922-B0F7-4394-A4B5-A6F8842741B0}" type="slidenum">
              <a:rPr lang="en-US" altLang="zh-CN" smtClean="0">
                <a:solidFill>
                  <a:prstClr val="black">
                    <a:tint val="75000"/>
                  </a:prstClr>
                </a:solidFill>
              </a:rPr>
              <a:pPr>
                <a:defRPr/>
              </a:pPr>
              <a:t>89</a:t>
            </a:fld>
            <a:endParaRPr lang="en-US" altLang="zh-CN">
              <a:solidFill>
                <a:prstClr val="black">
                  <a:tint val="75000"/>
                </a:prstClr>
              </a:solidFill>
            </a:endParaRPr>
          </a:p>
        </p:txBody>
      </p:sp>
      <p:graphicFrame>
        <p:nvGraphicFramePr>
          <p:cNvPr id="5" name="图表 4"/>
          <p:cNvGraphicFramePr/>
          <p:nvPr/>
        </p:nvGraphicFramePr>
        <p:xfrm>
          <a:off x="323528" y="1275606"/>
          <a:ext cx="4572000" cy="2171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图表 5"/>
          <p:cNvGraphicFramePr/>
          <p:nvPr/>
        </p:nvGraphicFramePr>
        <p:xfrm>
          <a:off x="4572000" y="3086100"/>
          <a:ext cx="4572000" cy="20574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4896544" y="1005576"/>
            <a:ext cx="4067944" cy="2054405"/>
          </a:xfrm>
          <a:prstGeom prst="rect">
            <a:avLst/>
          </a:prstGeom>
          <a:solidFill>
            <a:schemeClr val="bg2"/>
          </a:solidFill>
          <a:ln>
            <a:noFill/>
          </a:ln>
          <a:effectLst/>
          <a:scene3d>
            <a:camera prst="orthographicFront">
              <a:rot lat="0" lon="0" rev="0"/>
            </a:camera>
            <a:lightRig rig="contrasting" dir="t">
              <a:rot lat="0" lon="0" rev="7800000"/>
            </a:lightRig>
          </a:scene3d>
          <a:sp3d>
            <a:bevelT w="139700" h="139700"/>
          </a:sp3d>
        </p:spPr>
        <p:txBody>
          <a:bodyPr wrap="square" lIns="91436" tIns="45718" rIns="91436" bIns="45718" rtlCol="0">
            <a:spAutoFit/>
          </a:bodyPr>
          <a:lstStyle/>
          <a:p>
            <a:pPr algn="just" defTabSz="914355"/>
            <a:r>
              <a:rPr lang="zh-CN" altLang="en-US" sz="2000" b="1" dirty="0" smtClean="0">
                <a:solidFill>
                  <a:prstClr val="black"/>
                </a:solidFill>
                <a:latin typeface="微软雅黑" pitchFamily="34" charset="-122"/>
                <a:ea typeface="微软雅黑" pitchFamily="34" charset="-122"/>
              </a:rPr>
              <a:t>说明</a:t>
            </a:r>
            <a:r>
              <a:rPr lang="zh-CN" altLang="en-US" sz="2000" dirty="0" smtClean="0">
                <a:solidFill>
                  <a:prstClr val="black"/>
                </a:solidFill>
                <a:latin typeface="微软雅黑" pitchFamily="34" charset="-122"/>
                <a:ea typeface="微软雅黑" pitchFamily="34" charset="-122"/>
              </a:rPr>
              <a:t>：在此统计的是</a:t>
            </a:r>
            <a:r>
              <a:rPr lang="en-US" altLang="zh-CN" sz="2000" dirty="0" smtClean="0">
                <a:solidFill>
                  <a:prstClr val="black"/>
                </a:solidFill>
                <a:latin typeface="微软雅黑" pitchFamily="34" charset="-122"/>
                <a:ea typeface="微软雅黑" pitchFamily="34" charset="-122"/>
              </a:rPr>
              <a:t>5</a:t>
            </a:r>
            <a:r>
              <a:rPr lang="zh-CN" altLang="en-US" sz="2000" dirty="0" smtClean="0">
                <a:solidFill>
                  <a:prstClr val="black"/>
                </a:solidFill>
                <a:latin typeface="微软雅黑" pitchFamily="34" charset="-122"/>
                <a:ea typeface="微软雅黑" pitchFamily="34" charset="-122"/>
              </a:rPr>
              <a:t>个年级程序设计课期末考试情况。每次考试包括</a:t>
            </a:r>
            <a:r>
              <a:rPr lang="en-US" altLang="zh-CN" sz="2000" dirty="0" smtClean="0">
                <a:solidFill>
                  <a:prstClr val="black"/>
                </a:solidFill>
                <a:latin typeface="微软雅黑" pitchFamily="34" charset="-122"/>
                <a:ea typeface="微软雅黑" pitchFamily="34" charset="-122"/>
              </a:rPr>
              <a:t>3</a:t>
            </a:r>
            <a:r>
              <a:rPr lang="zh-CN" altLang="en-US" sz="2000" dirty="0" smtClean="0">
                <a:solidFill>
                  <a:prstClr val="black"/>
                </a:solidFill>
                <a:latin typeface="微软雅黑" pitchFamily="34" charset="-122"/>
                <a:ea typeface="微软雅黑" pitchFamily="34" charset="-122"/>
              </a:rPr>
              <a:t>个编程题</a:t>
            </a:r>
            <a:r>
              <a:rPr lang="en-US" altLang="zh-CN" sz="2000" dirty="0" smtClean="0">
                <a:solidFill>
                  <a:prstClr val="black"/>
                </a:solidFill>
                <a:latin typeface="微软雅黑" pitchFamily="34" charset="-122"/>
                <a:ea typeface="微软雅黑" pitchFamily="34" charset="-122"/>
              </a:rPr>
              <a:t>:</a:t>
            </a:r>
          </a:p>
          <a:p>
            <a:pPr marL="342884" indent="-342884" algn="just" defTabSz="914355">
              <a:buFont typeface="Arial" pitchFamily="34" charset="0"/>
              <a:buChar char="•"/>
            </a:pPr>
            <a:r>
              <a:rPr lang="zh-CN" altLang="en-US" dirty="0" smtClean="0">
                <a:solidFill>
                  <a:prstClr val="black"/>
                </a:solidFill>
                <a:latin typeface="微软雅黑" pitchFamily="34" charset="-122"/>
                <a:ea typeface="微软雅黑" pitchFamily="34" charset="-122"/>
              </a:rPr>
              <a:t>编程题</a:t>
            </a:r>
            <a:r>
              <a:rPr lang="en-US" altLang="zh-CN" dirty="0" smtClean="0">
                <a:solidFill>
                  <a:prstClr val="black"/>
                </a:solidFill>
                <a:latin typeface="微软雅黑" pitchFamily="34" charset="-122"/>
                <a:ea typeface="微软雅黑" pitchFamily="34" charset="-122"/>
              </a:rPr>
              <a:t>1</a:t>
            </a:r>
            <a:r>
              <a:rPr lang="zh-CN" altLang="en-US" dirty="0" smtClean="0">
                <a:solidFill>
                  <a:prstClr val="black"/>
                </a:solidFill>
                <a:latin typeface="微软雅黑" pitchFamily="34" charset="-122"/>
                <a:ea typeface="微软雅黑" pitchFamily="34" charset="-122"/>
              </a:rPr>
              <a:t>：为简单的基本题，涵盖了表达式、控制流等知识点</a:t>
            </a:r>
            <a:endParaRPr lang="en-US" altLang="zh-CN" dirty="0" smtClean="0">
              <a:solidFill>
                <a:prstClr val="black"/>
              </a:solidFill>
              <a:latin typeface="微软雅黑" pitchFamily="34" charset="-122"/>
              <a:ea typeface="微软雅黑" pitchFamily="34" charset="-122"/>
            </a:endParaRPr>
          </a:p>
          <a:p>
            <a:pPr marL="342884" indent="-342884" algn="just" defTabSz="914355">
              <a:buFont typeface="Arial" pitchFamily="34" charset="0"/>
              <a:buChar char="•"/>
            </a:pPr>
            <a:r>
              <a:rPr lang="zh-CN" altLang="en-US" dirty="0" smtClean="0">
                <a:solidFill>
                  <a:prstClr val="black"/>
                </a:solidFill>
                <a:latin typeface="微软雅黑" pitchFamily="34" charset="-122"/>
                <a:ea typeface="微软雅黑" pitchFamily="34" charset="-122"/>
              </a:rPr>
              <a:t>编程题</a:t>
            </a:r>
            <a:r>
              <a:rPr lang="en-US" altLang="zh-CN" dirty="0" smtClean="0">
                <a:solidFill>
                  <a:prstClr val="black"/>
                </a:solidFill>
                <a:latin typeface="微软雅黑" pitchFamily="34" charset="-122"/>
                <a:ea typeface="微软雅黑" pitchFamily="34" charset="-122"/>
              </a:rPr>
              <a:t>2</a:t>
            </a:r>
            <a:r>
              <a:rPr lang="zh-CN" altLang="en-US" dirty="0" smtClean="0">
                <a:solidFill>
                  <a:prstClr val="black"/>
                </a:solidFill>
                <a:latin typeface="微软雅黑" pitchFamily="34" charset="-122"/>
                <a:ea typeface="微软雅黑" pitchFamily="34" charset="-122"/>
              </a:rPr>
              <a:t>：为中等难度题，涵盖了表达式、控制流、数组、函数等知识点</a:t>
            </a:r>
            <a:endParaRPr lang="en-US" altLang="zh-CN" dirty="0" smtClean="0">
              <a:solidFill>
                <a:prstClr val="black"/>
              </a:solidFill>
              <a:latin typeface="微软雅黑" pitchFamily="34" charset="-122"/>
              <a:ea typeface="微软雅黑" pitchFamily="34" charset="-122"/>
            </a:endParaRPr>
          </a:p>
          <a:p>
            <a:pPr marL="342884" indent="-342884" algn="just" defTabSz="914355">
              <a:buFont typeface="Arial" pitchFamily="34" charset="0"/>
              <a:buChar char="•"/>
            </a:pPr>
            <a:r>
              <a:rPr lang="zh-CN" altLang="en-US" dirty="0" smtClean="0">
                <a:solidFill>
                  <a:prstClr val="black"/>
                </a:solidFill>
                <a:latin typeface="微软雅黑" pitchFamily="34" charset="-122"/>
                <a:ea typeface="微软雅黑" pitchFamily="34" charset="-122"/>
              </a:rPr>
              <a:t>编程题</a:t>
            </a:r>
            <a:r>
              <a:rPr lang="en-US" altLang="zh-CN" dirty="0" smtClean="0">
                <a:solidFill>
                  <a:prstClr val="black"/>
                </a:solidFill>
                <a:latin typeface="微软雅黑" pitchFamily="34" charset="-122"/>
                <a:ea typeface="微软雅黑" pitchFamily="34" charset="-122"/>
              </a:rPr>
              <a:t>3</a:t>
            </a:r>
            <a:r>
              <a:rPr lang="zh-CN" altLang="en-US" dirty="0" smtClean="0">
                <a:solidFill>
                  <a:prstClr val="black"/>
                </a:solidFill>
                <a:latin typeface="微软雅黑" pitchFamily="34" charset="-122"/>
                <a:ea typeface="微软雅黑" pitchFamily="34" charset="-122"/>
              </a:rPr>
              <a:t>：为综合应用题。</a:t>
            </a:r>
            <a:endParaRPr lang="zh-CN" altLang="en-US" dirty="0">
              <a:solidFill>
                <a:prstClr val="black"/>
              </a:solidFill>
              <a:latin typeface="微软雅黑" pitchFamily="34" charset="-122"/>
              <a:ea typeface="微软雅黑" pitchFamily="34" charset="-122"/>
            </a:endParaRPr>
          </a:p>
        </p:txBody>
      </p:sp>
      <p:sp>
        <p:nvSpPr>
          <p:cNvPr id="8" name="TextBox 7"/>
          <p:cNvSpPr txBox="1"/>
          <p:nvPr/>
        </p:nvSpPr>
        <p:spPr>
          <a:xfrm>
            <a:off x="251520" y="3759884"/>
            <a:ext cx="4067944" cy="1027200"/>
          </a:xfrm>
          <a:prstGeom prst="rect">
            <a:avLst/>
          </a:prstGeom>
          <a:solidFill>
            <a:schemeClr val="bg2"/>
          </a:solidFill>
          <a:ln>
            <a:noFill/>
          </a:ln>
          <a:effectLst/>
          <a:scene3d>
            <a:camera prst="orthographicFront">
              <a:rot lat="0" lon="0" rev="0"/>
            </a:camera>
            <a:lightRig rig="contrasting" dir="t">
              <a:rot lat="0" lon="0" rev="7800000"/>
            </a:lightRig>
          </a:scene3d>
          <a:sp3d>
            <a:bevelT w="139700" h="139700"/>
          </a:sp3d>
        </p:spPr>
        <p:txBody>
          <a:bodyPr wrap="square" lIns="91436" tIns="45718" rIns="91436" bIns="45718" rtlCol="0">
            <a:spAutoFit/>
          </a:bodyPr>
          <a:lstStyle/>
          <a:p>
            <a:pPr algn="just" defTabSz="914355"/>
            <a:r>
              <a:rPr lang="zh-CN" altLang="en-US" sz="2000" b="1" dirty="0" smtClean="0">
                <a:solidFill>
                  <a:prstClr val="black"/>
                </a:solidFill>
                <a:latin typeface="微软雅黑" pitchFamily="34" charset="-122"/>
                <a:ea typeface="微软雅黑" pitchFamily="34" charset="-122"/>
              </a:rPr>
              <a:t>从考试结果来看：</a:t>
            </a:r>
            <a:endParaRPr lang="en-US" altLang="zh-CN" sz="2000" b="1" dirty="0" smtClean="0">
              <a:solidFill>
                <a:prstClr val="black"/>
              </a:solidFill>
              <a:latin typeface="微软雅黑" pitchFamily="34" charset="-122"/>
              <a:ea typeface="微软雅黑" pitchFamily="34" charset="-122"/>
            </a:endParaRPr>
          </a:p>
          <a:p>
            <a:pPr marL="342884" indent="-342884" algn="just" defTabSz="914355">
              <a:buFontTx/>
              <a:buAutoNum type="arabicPeriod"/>
            </a:pPr>
            <a:r>
              <a:rPr lang="zh-CN" altLang="en-US" dirty="0" smtClean="0">
                <a:solidFill>
                  <a:prstClr val="black"/>
                </a:solidFill>
                <a:latin typeface="微软雅黑" pitchFamily="34" charset="-122"/>
                <a:ea typeface="微软雅黑" pitchFamily="34" charset="-122"/>
              </a:rPr>
              <a:t>考试能够贯彻教学目标要求</a:t>
            </a:r>
            <a:endParaRPr lang="en-US" altLang="zh-CN" dirty="0" smtClean="0">
              <a:solidFill>
                <a:prstClr val="black"/>
              </a:solidFill>
              <a:latin typeface="微软雅黑" pitchFamily="34" charset="-122"/>
              <a:ea typeface="微软雅黑" pitchFamily="34" charset="-122"/>
            </a:endParaRPr>
          </a:p>
          <a:p>
            <a:pPr marL="342884" indent="-342884" algn="just" defTabSz="914355">
              <a:buFontTx/>
              <a:buAutoNum type="arabicPeriod"/>
            </a:pPr>
            <a:r>
              <a:rPr lang="zh-CN" altLang="en-US" dirty="0" smtClean="0">
                <a:solidFill>
                  <a:prstClr val="black"/>
                </a:solidFill>
                <a:latin typeface="微软雅黑" pitchFamily="34" charset="-122"/>
                <a:ea typeface="微软雅黑" pitchFamily="34" charset="-122"/>
              </a:rPr>
              <a:t>在能够反映学生综合应用能力的编程题</a:t>
            </a:r>
            <a:r>
              <a:rPr lang="en-US" altLang="zh-CN" dirty="0" smtClean="0">
                <a:solidFill>
                  <a:prstClr val="black"/>
                </a:solidFill>
                <a:latin typeface="微软雅黑" pitchFamily="34" charset="-122"/>
                <a:ea typeface="微软雅黑" pitchFamily="34" charset="-122"/>
              </a:rPr>
              <a:t>3</a:t>
            </a:r>
            <a:r>
              <a:rPr lang="zh-CN" altLang="en-US" dirty="0" smtClean="0">
                <a:solidFill>
                  <a:prstClr val="black"/>
                </a:solidFill>
                <a:latin typeface="微软雅黑" pitchFamily="34" charset="-122"/>
                <a:ea typeface="微软雅黑" pitchFamily="34" charset="-122"/>
              </a:rPr>
              <a:t>上，反映学生的编程能力在提高</a:t>
            </a:r>
            <a:endParaRPr lang="zh-CN" altLang="en-US" dirty="0">
              <a:solidFill>
                <a:prstClr val="black"/>
              </a:solidFill>
              <a:latin typeface="微软雅黑" pitchFamily="34" charset="-122"/>
              <a:ea typeface="微软雅黑" pitchFamily="34" charset="-122"/>
            </a:endParaRPr>
          </a:p>
        </p:txBody>
      </p:sp>
      <p:sp>
        <p:nvSpPr>
          <p:cNvPr id="10"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北航：程序设计课程应用案例</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燕尾形 106"/>
          <p:cNvSpPr/>
          <p:nvPr/>
        </p:nvSpPr>
        <p:spPr>
          <a:xfrm rot="5400000">
            <a:off x="590715" y="1349460"/>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108" name="直接连接符 107"/>
          <p:cNvCxnSpPr/>
          <p:nvPr/>
        </p:nvCxnSpPr>
        <p:spPr>
          <a:xfrm>
            <a:off x="725695" y="1781395"/>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9" name="矩形 108"/>
          <p:cNvSpPr/>
          <p:nvPr/>
        </p:nvSpPr>
        <p:spPr>
          <a:xfrm>
            <a:off x="978378" y="1202789"/>
            <a:ext cx="2889202" cy="323141"/>
          </a:xfrm>
          <a:prstGeom prst="rect">
            <a:avLst/>
          </a:prstGeom>
        </p:spPr>
        <p:txBody>
          <a:bodyPr wrap="none" lIns="68555" tIns="34278" rIns="68555" bIns="34278">
            <a:spAutoFit/>
          </a:bodyPr>
          <a:lstStyle/>
          <a:p>
            <a:r>
              <a:rPr lang="zh-CN" altLang="en-US" sz="1650" b="1" dirty="0" smtClean="0">
                <a:solidFill>
                  <a:schemeClr val="tx1">
                    <a:lumMod val="75000"/>
                    <a:lumOff val="25000"/>
                  </a:schemeClr>
                </a:solidFill>
                <a:latin typeface="微软雅黑" pitchFamily="34" charset="-122"/>
                <a:ea typeface="微软雅黑" pitchFamily="34" charset="-122"/>
              </a:rPr>
              <a:t>唯一支持“算法与数据结构”</a:t>
            </a:r>
            <a:endParaRPr lang="en-US" altLang="zh-CN" sz="1650" b="1" dirty="0" smtClean="0">
              <a:solidFill>
                <a:schemeClr val="tx1">
                  <a:lumMod val="75000"/>
                  <a:lumOff val="25000"/>
                </a:schemeClr>
              </a:solidFill>
              <a:latin typeface="微软雅黑" pitchFamily="34" charset="-122"/>
              <a:ea typeface="微软雅黑" pitchFamily="34" charset="-122"/>
            </a:endParaRPr>
          </a:p>
        </p:txBody>
      </p:sp>
      <p:sp>
        <p:nvSpPr>
          <p:cNvPr id="110" name="矩形 47"/>
          <p:cNvSpPr>
            <a:spLocks noChangeArrowheads="1"/>
          </p:cNvSpPr>
          <p:nvPr/>
        </p:nvSpPr>
        <p:spPr bwMode="auto">
          <a:xfrm>
            <a:off x="968659" y="1513761"/>
            <a:ext cx="2483629" cy="26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lvl="1" indent="0">
              <a:lnSpc>
                <a:spcPct val="120000"/>
              </a:lnSpc>
              <a:spcBef>
                <a:spcPct val="0"/>
              </a:spcBef>
              <a:buNone/>
            </a:pPr>
            <a:r>
              <a:rPr lang="zh-CN" altLang="en-US" sz="1050" dirty="0" smtClean="0">
                <a:solidFill>
                  <a:srgbClr val="333333"/>
                </a:solidFill>
                <a:sym typeface="微软雅黑" pitchFamily="34" charset="-122"/>
              </a:rPr>
              <a:t>支持算法时间复杂度分析，算法可视化</a:t>
            </a:r>
            <a:endParaRPr lang="en-US" altLang="zh-CN" sz="1050" dirty="0" smtClean="0">
              <a:solidFill>
                <a:srgbClr val="333333"/>
              </a:solidFill>
              <a:sym typeface="微软雅黑" pitchFamily="34" charset="-122"/>
            </a:endParaRPr>
          </a:p>
        </p:txBody>
      </p:sp>
      <p:sp>
        <p:nvSpPr>
          <p:cNvPr id="111" name="燕尾形 110"/>
          <p:cNvSpPr/>
          <p:nvPr/>
        </p:nvSpPr>
        <p:spPr>
          <a:xfrm rot="5400000">
            <a:off x="590715" y="2375307"/>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112" name="直接连接符 111"/>
          <p:cNvCxnSpPr/>
          <p:nvPr/>
        </p:nvCxnSpPr>
        <p:spPr>
          <a:xfrm>
            <a:off x="725695" y="2807242"/>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3" name="矩形 112"/>
          <p:cNvSpPr/>
          <p:nvPr/>
        </p:nvSpPr>
        <p:spPr>
          <a:xfrm>
            <a:off x="978378" y="2245414"/>
            <a:ext cx="2600661"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唯一支持并行程序自动评测</a:t>
            </a:r>
            <a:endParaRPr lang="en-US" altLang="zh-CN" sz="1650" b="1" dirty="0">
              <a:solidFill>
                <a:schemeClr val="tx1">
                  <a:lumMod val="75000"/>
                  <a:lumOff val="25000"/>
                </a:schemeClr>
              </a:solidFill>
              <a:latin typeface="微软雅黑" pitchFamily="34" charset="-122"/>
              <a:ea typeface="微软雅黑" pitchFamily="34" charset="-122"/>
            </a:endParaRPr>
          </a:p>
        </p:txBody>
      </p:sp>
      <p:sp>
        <p:nvSpPr>
          <p:cNvPr id="114" name="矩形 47"/>
          <p:cNvSpPr>
            <a:spLocks noChangeArrowheads="1"/>
          </p:cNvSpPr>
          <p:nvPr/>
        </p:nvSpPr>
        <p:spPr bwMode="auto">
          <a:xfrm>
            <a:off x="968659" y="2556386"/>
            <a:ext cx="2483629" cy="246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smtClean="0">
                <a:solidFill>
                  <a:srgbClr val="333333"/>
                </a:solidFill>
                <a:sym typeface="微软雅黑" pitchFamily="34" charset="-122"/>
              </a:rPr>
              <a:t>正确性 </a:t>
            </a:r>
            <a:r>
              <a:rPr lang="en-US" altLang="zh-CN" sz="1050" dirty="0" smtClean="0">
                <a:solidFill>
                  <a:srgbClr val="333333"/>
                </a:solidFill>
                <a:sym typeface="微软雅黑" pitchFamily="34" charset="-122"/>
              </a:rPr>
              <a:t>+ </a:t>
            </a:r>
            <a:r>
              <a:rPr lang="zh-CN" altLang="en-US" sz="1050" dirty="0" smtClean="0">
                <a:solidFill>
                  <a:srgbClr val="333333"/>
                </a:solidFill>
                <a:sym typeface="微软雅黑" pitchFamily="34" charset="-122"/>
              </a:rPr>
              <a:t>可扩展性 </a:t>
            </a:r>
            <a:r>
              <a:rPr lang="en-US" altLang="zh-CN" sz="1050" dirty="0" smtClean="0">
                <a:solidFill>
                  <a:srgbClr val="333333"/>
                </a:solidFill>
                <a:sym typeface="微软雅黑" pitchFamily="34" charset="-122"/>
              </a:rPr>
              <a:t>+ </a:t>
            </a:r>
            <a:r>
              <a:rPr lang="zh-CN" altLang="en-US" sz="1050" dirty="0" smtClean="0">
                <a:solidFill>
                  <a:srgbClr val="333333"/>
                </a:solidFill>
                <a:sym typeface="微软雅黑" pitchFamily="34" charset="-122"/>
              </a:rPr>
              <a:t>性能全面量化</a:t>
            </a:r>
            <a:endParaRPr lang="zh-CN" altLang="en-US" sz="1050" dirty="0">
              <a:solidFill>
                <a:srgbClr val="333333"/>
              </a:solidFill>
              <a:sym typeface="微软雅黑" pitchFamily="34" charset="-122"/>
            </a:endParaRPr>
          </a:p>
        </p:txBody>
      </p:sp>
      <p:sp>
        <p:nvSpPr>
          <p:cNvPr id="115" name="燕尾形 114"/>
          <p:cNvSpPr/>
          <p:nvPr/>
        </p:nvSpPr>
        <p:spPr>
          <a:xfrm rot="5400000">
            <a:off x="590715" y="3455145"/>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116" name="直接连接符 115"/>
          <p:cNvCxnSpPr/>
          <p:nvPr/>
        </p:nvCxnSpPr>
        <p:spPr>
          <a:xfrm>
            <a:off x="725695" y="3887081"/>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7" name="矩形 116"/>
          <p:cNvSpPr/>
          <p:nvPr/>
        </p:nvSpPr>
        <p:spPr>
          <a:xfrm>
            <a:off x="978378" y="3308475"/>
            <a:ext cx="2190293"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唯一全面支持在线考试</a:t>
            </a:r>
            <a:endParaRPr lang="en-US" altLang="zh-CN" sz="1600" b="1" dirty="0">
              <a:solidFill>
                <a:schemeClr val="tx1">
                  <a:lumMod val="75000"/>
                  <a:lumOff val="25000"/>
                </a:schemeClr>
              </a:solidFill>
              <a:latin typeface="微软雅黑" pitchFamily="34" charset="-122"/>
              <a:ea typeface="微软雅黑" pitchFamily="34" charset="-122"/>
            </a:endParaRPr>
          </a:p>
        </p:txBody>
      </p:sp>
      <p:sp>
        <p:nvSpPr>
          <p:cNvPr id="118" name="矩形 47"/>
          <p:cNvSpPr>
            <a:spLocks noChangeArrowheads="1"/>
          </p:cNvSpPr>
          <p:nvPr/>
        </p:nvSpPr>
        <p:spPr bwMode="auto">
          <a:xfrm>
            <a:off x="968658" y="3619447"/>
            <a:ext cx="2923833" cy="26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smtClean="0">
                <a:solidFill>
                  <a:srgbClr val="333333"/>
                </a:solidFill>
                <a:sym typeface="微软雅黑" pitchFamily="34" charset="-122"/>
              </a:rPr>
              <a:t>支持大并发、高可靠、安全、全面的监考机制</a:t>
            </a:r>
          </a:p>
        </p:txBody>
      </p:sp>
      <p:sp>
        <p:nvSpPr>
          <p:cNvPr id="119" name="标题 1"/>
          <p:cNvSpPr txBox="1">
            <a:spLocks/>
          </p:cNvSpPr>
          <p:nvPr/>
        </p:nvSpPr>
        <p:spPr bwMode="auto">
          <a:xfrm>
            <a:off x="647700" y="1"/>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平台的独特之处</a:t>
            </a:r>
          </a:p>
        </p:txBody>
      </p:sp>
      <p:sp>
        <p:nvSpPr>
          <p:cNvPr id="120" name="燕尾形 119"/>
          <p:cNvSpPr/>
          <p:nvPr/>
        </p:nvSpPr>
        <p:spPr>
          <a:xfrm rot="5400000">
            <a:off x="5172507" y="1342469"/>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121" name="直接连接符 120"/>
          <p:cNvCxnSpPr/>
          <p:nvPr/>
        </p:nvCxnSpPr>
        <p:spPr>
          <a:xfrm>
            <a:off x="5307487" y="1774404"/>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2" name="矩形 121"/>
          <p:cNvSpPr/>
          <p:nvPr/>
        </p:nvSpPr>
        <p:spPr>
          <a:xfrm>
            <a:off x="5560170" y="1195798"/>
            <a:ext cx="2600661"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唯一支持在线虚拟实验环境</a:t>
            </a:r>
            <a:endParaRPr lang="en-US" altLang="zh-CN" sz="1600" b="1" dirty="0" smtClean="0">
              <a:solidFill>
                <a:schemeClr val="tx1">
                  <a:lumMod val="75000"/>
                  <a:lumOff val="25000"/>
                </a:schemeClr>
              </a:solidFill>
              <a:latin typeface="微软雅黑" pitchFamily="34" charset="-122"/>
              <a:ea typeface="微软雅黑" pitchFamily="34" charset="-122"/>
            </a:endParaRPr>
          </a:p>
        </p:txBody>
      </p:sp>
      <p:sp>
        <p:nvSpPr>
          <p:cNvPr id="123" name="矩形 47"/>
          <p:cNvSpPr>
            <a:spLocks noChangeArrowheads="1"/>
          </p:cNvSpPr>
          <p:nvPr/>
        </p:nvSpPr>
        <p:spPr bwMode="auto">
          <a:xfrm>
            <a:off x="5550451" y="1506770"/>
            <a:ext cx="2964375" cy="26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lvl="1" indent="0">
              <a:lnSpc>
                <a:spcPct val="120000"/>
              </a:lnSpc>
              <a:spcBef>
                <a:spcPct val="0"/>
              </a:spcBef>
              <a:buNone/>
            </a:pPr>
            <a:r>
              <a:rPr lang="zh-CN" altLang="en-US" sz="1050" dirty="0" smtClean="0">
                <a:solidFill>
                  <a:srgbClr val="333333"/>
                </a:solidFill>
                <a:sym typeface="微软雅黑" pitchFamily="34" charset="-122"/>
              </a:rPr>
              <a:t>支持随时随地实验及实训、学习过程监控与分析</a:t>
            </a:r>
            <a:endParaRPr lang="en-US" altLang="zh-CN" sz="1050" dirty="0" smtClean="0">
              <a:solidFill>
                <a:srgbClr val="333333"/>
              </a:solidFill>
              <a:sym typeface="微软雅黑" pitchFamily="34" charset="-122"/>
            </a:endParaRPr>
          </a:p>
        </p:txBody>
      </p:sp>
      <p:sp>
        <p:nvSpPr>
          <p:cNvPr id="124" name="燕尾形 123"/>
          <p:cNvSpPr/>
          <p:nvPr/>
        </p:nvSpPr>
        <p:spPr>
          <a:xfrm rot="5400000">
            <a:off x="5172507" y="2368316"/>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125" name="直接连接符 124"/>
          <p:cNvCxnSpPr/>
          <p:nvPr/>
        </p:nvCxnSpPr>
        <p:spPr>
          <a:xfrm>
            <a:off x="5307487" y="2800251"/>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6" name="矩形 125"/>
          <p:cNvSpPr/>
          <p:nvPr/>
        </p:nvSpPr>
        <p:spPr>
          <a:xfrm>
            <a:off x="5560170" y="2238423"/>
            <a:ext cx="2395477"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唯一具备完善的课程管理</a:t>
            </a:r>
            <a:endParaRPr lang="en-US" altLang="zh-CN" sz="1650" b="1" dirty="0">
              <a:solidFill>
                <a:schemeClr val="tx1">
                  <a:lumMod val="75000"/>
                  <a:lumOff val="25000"/>
                </a:schemeClr>
              </a:solidFill>
              <a:latin typeface="微软雅黑" pitchFamily="34" charset="-122"/>
              <a:ea typeface="微软雅黑" pitchFamily="34" charset="-122"/>
            </a:endParaRPr>
          </a:p>
        </p:txBody>
      </p:sp>
      <p:sp>
        <p:nvSpPr>
          <p:cNvPr id="127" name="矩形 47"/>
          <p:cNvSpPr>
            <a:spLocks noChangeArrowheads="1"/>
          </p:cNvSpPr>
          <p:nvPr/>
        </p:nvSpPr>
        <p:spPr bwMode="auto">
          <a:xfrm>
            <a:off x="5550451" y="2549395"/>
            <a:ext cx="2964375" cy="26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smtClean="0">
                <a:solidFill>
                  <a:srgbClr val="333333"/>
                </a:solidFill>
                <a:sym typeface="微软雅黑" pitchFamily="34" charset="-122"/>
              </a:rPr>
              <a:t>支持所有的课程、极佳的用户体验、完备的功能</a:t>
            </a:r>
            <a:endParaRPr lang="zh-CN" altLang="en-US" sz="1050" dirty="0">
              <a:solidFill>
                <a:srgbClr val="333333"/>
              </a:solidFill>
              <a:sym typeface="微软雅黑" pitchFamily="34" charset="-122"/>
            </a:endParaRPr>
          </a:p>
        </p:txBody>
      </p:sp>
      <p:sp>
        <p:nvSpPr>
          <p:cNvPr id="128" name="燕尾形 127"/>
          <p:cNvSpPr/>
          <p:nvPr/>
        </p:nvSpPr>
        <p:spPr>
          <a:xfrm rot="5400000">
            <a:off x="5172507" y="3448154"/>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129" name="直接连接符 128"/>
          <p:cNvCxnSpPr/>
          <p:nvPr/>
        </p:nvCxnSpPr>
        <p:spPr>
          <a:xfrm>
            <a:off x="5307487" y="3880090"/>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0" name="矩形 129"/>
          <p:cNvSpPr/>
          <p:nvPr/>
        </p:nvSpPr>
        <p:spPr>
          <a:xfrm>
            <a:off x="5560170" y="3301484"/>
            <a:ext cx="2190293"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唯一支持自动在线运维</a:t>
            </a:r>
            <a:endParaRPr lang="en-US" altLang="zh-CN" sz="1600" b="1" dirty="0">
              <a:solidFill>
                <a:schemeClr val="tx1">
                  <a:lumMod val="75000"/>
                  <a:lumOff val="25000"/>
                </a:schemeClr>
              </a:solidFill>
              <a:latin typeface="微软雅黑" pitchFamily="34" charset="-122"/>
              <a:ea typeface="微软雅黑" pitchFamily="34" charset="-122"/>
            </a:endParaRPr>
          </a:p>
        </p:txBody>
      </p:sp>
      <p:sp>
        <p:nvSpPr>
          <p:cNvPr id="131" name="矩形 47"/>
          <p:cNvSpPr>
            <a:spLocks noChangeArrowheads="1"/>
          </p:cNvSpPr>
          <p:nvPr/>
        </p:nvSpPr>
        <p:spPr bwMode="auto">
          <a:xfrm>
            <a:off x="5550450" y="3612456"/>
            <a:ext cx="2923833" cy="246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smtClean="0">
                <a:solidFill>
                  <a:srgbClr val="333333"/>
                </a:solidFill>
                <a:sym typeface="微软雅黑" pitchFamily="34" charset="-122"/>
              </a:rPr>
              <a:t>保持系统长期、可靠运行</a:t>
            </a:r>
          </a:p>
        </p:txBody>
      </p:sp>
      <p:sp>
        <p:nvSpPr>
          <p:cNvPr id="32" name="燕尾形 31"/>
          <p:cNvSpPr/>
          <p:nvPr/>
        </p:nvSpPr>
        <p:spPr>
          <a:xfrm rot="5400000">
            <a:off x="583449" y="4393092"/>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33" name="直接连接符 32"/>
          <p:cNvCxnSpPr/>
          <p:nvPr/>
        </p:nvCxnSpPr>
        <p:spPr>
          <a:xfrm>
            <a:off x="718429" y="4825028"/>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971112" y="4246422"/>
            <a:ext cx="1985108"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最具技术深度的平台</a:t>
            </a:r>
            <a:endParaRPr lang="en-US" altLang="zh-CN" sz="1600" b="1" dirty="0">
              <a:solidFill>
                <a:schemeClr val="tx1">
                  <a:lumMod val="75000"/>
                  <a:lumOff val="25000"/>
                </a:schemeClr>
              </a:solidFill>
              <a:latin typeface="微软雅黑" pitchFamily="34" charset="-122"/>
              <a:ea typeface="微软雅黑" pitchFamily="34" charset="-122"/>
            </a:endParaRPr>
          </a:p>
        </p:txBody>
      </p:sp>
      <p:sp>
        <p:nvSpPr>
          <p:cNvPr id="35" name="矩形 47"/>
          <p:cNvSpPr>
            <a:spLocks noChangeArrowheads="1"/>
          </p:cNvSpPr>
          <p:nvPr/>
        </p:nvSpPr>
        <p:spPr bwMode="auto">
          <a:xfrm>
            <a:off x="961392" y="4557394"/>
            <a:ext cx="2923833" cy="246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smtClean="0">
                <a:solidFill>
                  <a:srgbClr val="333333"/>
                </a:solidFill>
                <a:sym typeface="微软雅黑" pitchFamily="34" charset="-122"/>
              </a:rPr>
              <a:t>每一门课程的支持技术都处于国内顶尖水平！</a:t>
            </a:r>
          </a:p>
        </p:txBody>
      </p:sp>
      <p:sp>
        <p:nvSpPr>
          <p:cNvPr id="31" name="燕尾形 30"/>
          <p:cNvSpPr/>
          <p:nvPr/>
        </p:nvSpPr>
        <p:spPr>
          <a:xfrm rot="5400000">
            <a:off x="5179483" y="4393093"/>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36" name="直接连接符 35"/>
          <p:cNvCxnSpPr/>
          <p:nvPr/>
        </p:nvCxnSpPr>
        <p:spPr>
          <a:xfrm>
            <a:off x="5314463" y="4825029"/>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5567146" y="4246423"/>
            <a:ext cx="2190293"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唯一的一体化支撑平台</a:t>
            </a:r>
            <a:endParaRPr lang="en-US" altLang="zh-CN" sz="1600" b="1" dirty="0">
              <a:solidFill>
                <a:schemeClr val="tx1">
                  <a:lumMod val="75000"/>
                  <a:lumOff val="25000"/>
                </a:schemeClr>
              </a:solidFill>
              <a:latin typeface="微软雅黑" pitchFamily="34" charset="-122"/>
              <a:ea typeface="微软雅黑" pitchFamily="34" charset="-122"/>
            </a:endParaRPr>
          </a:p>
        </p:txBody>
      </p:sp>
      <p:sp>
        <p:nvSpPr>
          <p:cNvPr id="38" name="矩形 47"/>
          <p:cNvSpPr>
            <a:spLocks noChangeArrowheads="1"/>
          </p:cNvSpPr>
          <p:nvPr/>
        </p:nvSpPr>
        <p:spPr bwMode="auto">
          <a:xfrm>
            <a:off x="5557427" y="4557395"/>
            <a:ext cx="3297816" cy="26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smtClean="0">
                <a:solidFill>
                  <a:srgbClr val="333333"/>
                </a:solidFill>
                <a:sym typeface="微软雅黑" pitchFamily="34" charset="-122"/>
              </a:rPr>
              <a:t>良好体验和稳定性的前提下，有机融合各个专业功能</a:t>
            </a:r>
          </a:p>
        </p:txBody>
      </p:sp>
    </p:spTree>
    <p:extLst>
      <p:ext uri="{BB962C8B-B14F-4D97-AF65-F5344CB8AC3E}">
        <p14:creationId xmlns="" xmlns:p14="http://schemas.microsoft.com/office/powerpoint/2010/main" val="1329452162"/>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28186" y="1167595"/>
            <a:ext cx="2746648" cy="3394472"/>
          </a:xfrm>
        </p:spPr>
        <p:txBody>
          <a:bodyPr>
            <a:normAutofit lnSpcReduction="10000"/>
          </a:bodyPr>
          <a:lstStyle/>
          <a:p>
            <a:r>
              <a:rPr lang="zh-CN" altLang="en-US" dirty="0" smtClean="0">
                <a:latin typeface="微软雅黑" pitchFamily="34" charset="-122"/>
                <a:ea typeface="微软雅黑" pitchFamily="34" charset="-122"/>
              </a:rPr>
              <a:t>数据来源</a:t>
            </a:r>
            <a:endParaRPr lang="en-US" altLang="zh-CN" dirty="0" smtClean="0">
              <a:latin typeface="微软雅黑" pitchFamily="34" charset="-122"/>
              <a:ea typeface="微软雅黑" pitchFamily="34" charset="-122"/>
            </a:endParaRPr>
          </a:p>
          <a:p>
            <a:pPr lvl="1"/>
            <a:r>
              <a:rPr lang="zh-CN" altLang="en-US" sz="2100" dirty="0" smtClean="0">
                <a:latin typeface="微软雅黑" pitchFamily="34" charset="-122"/>
                <a:ea typeface="微软雅黑" pitchFamily="34" charset="-122"/>
              </a:rPr>
              <a:t>推免考试考生来源：各个高校优秀学生（大四）</a:t>
            </a:r>
            <a:endParaRPr lang="en-US" altLang="zh-CN" sz="2100" dirty="0" smtClean="0">
              <a:latin typeface="微软雅黑" pitchFamily="34" charset="-122"/>
              <a:ea typeface="微软雅黑" pitchFamily="34" charset="-122"/>
            </a:endParaRPr>
          </a:p>
          <a:p>
            <a:pPr lvl="1"/>
            <a:r>
              <a:rPr lang="zh-CN" altLang="en-US" sz="2100" dirty="0" smtClean="0">
                <a:latin typeface="微软雅黑" pitchFamily="34" charset="-122"/>
                <a:ea typeface="微软雅黑" pitchFamily="34" charset="-122"/>
              </a:rPr>
              <a:t>题目与大一学生的期末考试相近</a:t>
            </a:r>
            <a:endParaRPr lang="en-US" altLang="zh-CN" sz="2100" dirty="0" smtClean="0">
              <a:latin typeface="微软雅黑" pitchFamily="34" charset="-122"/>
              <a:ea typeface="微软雅黑" pitchFamily="34" charset="-122"/>
            </a:endParaRPr>
          </a:p>
          <a:p>
            <a:r>
              <a:rPr lang="zh-CN" altLang="en-US" dirty="0" smtClean="0">
                <a:latin typeface="微软雅黑" pitchFamily="34" charset="-122"/>
                <a:ea typeface="微软雅黑" pitchFamily="34" charset="-122"/>
              </a:rPr>
              <a:t>结论</a:t>
            </a:r>
            <a:endParaRPr lang="en-US" altLang="zh-CN" dirty="0" smtClean="0"/>
          </a:p>
          <a:p>
            <a:pPr lvl="1"/>
            <a:r>
              <a:rPr lang="zh-CN" altLang="en-US" sz="2200" dirty="0" smtClean="0">
                <a:latin typeface="微软雅黑" pitchFamily="34" charset="-122"/>
                <a:ea typeface="微软雅黑" pitchFamily="34" charset="-122"/>
              </a:rPr>
              <a:t>优秀率、及格率、平均分，北航大一的学生都高于推免研究生</a:t>
            </a:r>
            <a:endParaRPr lang="zh-CN" altLang="en-US" sz="2200" dirty="0">
              <a:latin typeface="微软雅黑" pitchFamily="34" charset="-122"/>
              <a:ea typeface="微软雅黑" pitchFamily="34" charset="-122"/>
            </a:endParaRPr>
          </a:p>
        </p:txBody>
      </p:sp>
      <p:graphicFrame>
        <p:nvGraphicFramePr>
          <p:cNvPr id="4" name="图表 3"/>
          <p:cNvGraphicFramePr/>
          <p:nvPr/>
        </p:nvGraphicFramePr>
        <p:xfrm>
          <a:off x="0" y="1005576"/>
          <a:ext cx="6143626" cy="2057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图表 4"/>
          <p:cNvGraphicFramePr/>
          <p:nvPr/>
        </p:nvGraphicFramePr>
        <p:xfrm>
          <a:off x="0" y="3086100"/>
          <a:ext cx="6228184" cy="2057400"/>
        </p:xfrm>
        <a:graphic>
          <a:graphicData uri="http://schemas.openxmlformats.org/drawingml/2006/chart">
            <c:chart xmlns:c="http://schemas.openxmlformats.org/drawingml/2006/chart" xmlns:r="http://schemas.openxmlformats.org/officeDocument/2006/relationships" r:id="rId4"/>
          </a:graphicData>
        </a:graphic>
      </p:graphicFrame>
      <p:sp>
        <p:nvSpPr>
          <p:cNvPr id="7"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北航：程序设计课程应用案例</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716018" y="1059582"/>
            <a:ext cx="4248472" cy="3888432"/>
          </a:xfrm>
        </p:spPr>
        <p:txBody>
          <a:bodyPr>
            <a:normAutofit/>
          </a:bodyPr>
          <a:lstStyle/>
          <a:p>
            <a:r>
              <a:rPr lang="zh-CN" altLang="en-US" sz="2600" b="1" dirty="0" smtClean="0">
                <a:solidFill>
                  <a:srgbClr val="000099"/>
                </a:solidFill>
                <a:latin typeface="微软雅黑" pitchFamily="34" charset="-122"/>
                <a:ea typeface="微软雅黑" pitchFamily="34" charset="-122"/>
              </a:rPr>
              <a:t>综合类作业（</a:t>
            </a:r>
            <a:r>
              <a:rPr lang="en-US" altLang="zh-CN" sz="2600" b="1" dirty="0" smtClean="0">
                <a:solidFill>
                  <a:srgbClr val="000099"/>
                </a:solidFill>
                <a:latin typeface="微软雅黑" pitchFamily="34" charset="-122"/>
                <a:ea typeface="微软雅黑" pitchFamily="34" charset="-122"/>
              </a:rPr>
              <a:t>Project</a:t>
            </a:r>
            <a:r>
              <a:rPr lang="zh-CN" altLang="en-US" sz="2600" b="1" dirty="0" smtClean="0">
                <a:solidFill>
                  <a:srgbClr val="000099"/>
                </a:solidFill>
                <a:latin typeface="微软雅黑" pitchFamily="34" charset="-122"/>
                <a:ea typeface="微软雅黑" pitchFamily="34" charset="-122"/>
              </a:rPr>
              <a:t>）</a:t>
            </a:r>
            <a:r>
              <a:rPr lang="zh-CN" altLang="en-US" sz="2600" dirty="0" smtClean="0">
                <a:latin typeface="微软雅黑" pitchFamily="34" charset="-122"/>
                <a:ea typeface="微软雅黑" pitchFamily="34" charset="-122"/>
              </a:rPr>
              <a:t>的设计，帮助学生理解当问题</a:t>
            </a:r>
            <a:r>
              <a:rPr lang="en-US" altLang="zh-CN" sz="2600" dirty="0" smtClean="0">
                <a:latin typeface="微软雅黑" pitchFamily="34" charset="-122"/>
                <a:ea typeface="微软雅黑" pitchFamily="34" charset="-122"/>
              </a:rPr>
              <a:t>N</a:t>
            </a:r>
            <a:r>
              <a:rPr lang="zh-CN" altLang="en-US" sz="2600" dirty="0" smtClean="0">
                <a:latin typeface="微软雅黑" pitchFamily="34" charset="-122"/>
                <a:ea typeface="微软雅黑" pitchFamily="34" charset="-122"/>
              </a:rPr>
              <a:t>变大时，数据结构与算法是如何影响程序性能</a:t>
            </a:r>
            <a:endParaRPr lang="en-US" altLang="zh-CN" sz="2600" b="1" dirty="0" smtClean="0">
              <a:latin typeface="微软雅黑" pitchFamily="34" charset="-122"/>
              <a:ea typeface="微软雅黑" pitchFamily="34" charset="-122"/>
            </a:endParaRPr>
          </a:p>
          <a:p>
            <a:pPr lvl="1"/>
            <a:r>
              <a:rPr lang="zh-CN" altLang="en-US" sz="2000" b="1" dirty="0" smtClean="0">
                <a:latin typeface="微软雅黑" pitchFamily="34" charset="-122"/>
                <a:ea typeface="微软雅黑" pitchFamily="34" charset="-122"/>
              </a:rPr>
              <a:t>题目</a:t>
            </a:r>
            <a:r>
              <a:rPr lang="zh-CN" altLang="en-US" sz="2000" dirty="0" smtClean="0">
                <a:latin typeface="微软雅黑" pitchFamily="34" charset="-122"/>
                <a:ea typeface="微软雅黑" pitchFamily="34" charset="-122"/>
              </a:rPr>
              <a:t>：词频统计（哈利波特全集、</a:t>
            </a:r>
            <a:r>
              <a:rPr lang="zh-CN" altLang="en-US" sz="2000" dirty="0" smtClean="0">
                <a:solidFill>
                  <a:srgbClr val="000099"/>
                </a:solidFill>
                <a:latin typeface="微软雅黑" pitchFamily="34" charset="-122"/>
                <a:ea typeface="微软雅黑" pitchFamily="34" charset="-122"/>
              </a:rPr>
              <a:t>近</a:t>
            </a:r>
            <a:r>
              <a:rPr lang="en-US" altLang="zh-CN" sz="2000" b="1" dirty="0" smtClean="0">
                <a:solidFill>
                  <a:srgbClr val="C00000"/>
                </a:solidFill>
                <a:latin typeface="微软雅黑" pitchFamily="34" charset="-122"/>
                <a:ea typeface="微软雅黑" pitchFamily="34" charset="-122"/>
              </a:rPr>
              <a:t>100</a:t>
            </a:r>
            <a:r>
              <a:rPr lang="zh-CN" altLang="en-US" sz="2000" b="1" dirty="0" smtClean="0">
                <a:solidFill>
                  <a:srgbClr val="C00000"/>
                </a:solidFill>
                <a:latin typeface="微软雅黑" pitchFamily="34" charset="-122"/>
                <a:ea typeface="微软雅黑" pitchFamily="34" charset="-122"/>
              </a:rPr>
              <a:t>万个单词</a:t>
            </a:r>
            <a:r>
              <a:rPr lang="zh-CN" altLang="en-US" sz="2000" dirty="0" smtClean="0">
                <a:solidFill>
                  <a:srgbClr val="000099"/>
                </a:solidFill>
                <a:latin typeface="微软雅黑" pitchFamily="34" charset="-122"/>
                <a:ea typeface="微软雅黑" pitchFamily="34" charset="-122"/>
              </a:rPr>
              <a:t>、</a:t>
            </a:r>
            <a:r>
              <a:rPr lang="zh-CN" altLang="en-US" sz="2000" dirty="0" smtClean="0">
                <a:latin typeface="微软雅黑" pitchFamily="34" charset="-122"/>
                <a:ea typeface="微软雅黑" pitchFamily="34" charset="-122"/>
              </a:rPr>
              <a:t>性能参与评分）</a:t>
            </a:r>
            <a:endParaRPr lang="en-US" altLang="zh-CN" sz="2000" dirty="0" smtClean="0">
              <a:latin typeface="微软雅黑" pitchFamily="34" charset="-122"/>
              <a:ea typeface="微软雅黑" pitchFamily="34" charset="-122"/>
            </a:endParaRPr>
          </a:p>
          <a:p>
            <a:pPr lvl="1"/>
            <a:r>
              <a:rPr lang="zh-CN" altLang="en-US" sz="2000" dirty="0" smtClean="0">
                <a:latin typeface="微软雅黑" pitchFamily="34" charset="-122"/>
                <a:ea typeface="微软雅黑" pitchFamily="34" charset="-122"/>
              </a:rPr>
              <a:t>贯穿整个学期的作业，学生利用学到的知识不断优化程序</a:t>
            </a:r>
            <a:endParaRPr lang="en-US" altLang="zh-CN" sz="2000" dirty="0" smtClean="0">
              <a:latin typeface="微软雅黑" pitchFamily="34" charset="-122"/>
              <a:ea typeface="微软雅黑" pitchFamily="34" charset="-122"/>
            </a:endParaRPr>
          </a:p>
          <a:p>
            <a:pPr lvl="1"/>
            <a:r>
              <a:rPr lang="zh-CN" altLang="en-US" sz="2000" dirty="0" smtClean="0">
                <a:latin typeface="微软雅黑" pitchFamily="34" charset="-122"/>
                <a:ea typeface="微软雅黑" pitchFamily="34" charset="-122"/>
              </a:rPr>
              <a:t>其中运行最快的是</a:t>
            </a:r>
            <a:r>
              <a:rPr lang="en-US" altLang="zh-CN" sz="2000" b="1" dirty="0" smtClean="0">
                <a:solidFill>
                  <a:srgbClr val="C00000"/>
                </a:solidFill>
                <a:latin typeface="微软雅黑" pitchFamily="34" charset="-122"/>
                <a:ea typeface="微软雅黑" pitchFamily="34" charset="-122"/>
              </a:rPr>
              <a:t>0.093s</a:t>
            </a:r>
            <a:r>
              <a:rPr lang="zh-CN" altLang="en-US" sz="2000" dirty="0" smtClean="0">
                <a:latin typeface="微软雅黑" pitchFamily="34" charset="-122"/>
                <a:ea typeface="微软雅黑" pitchFamily="34" charset="-122"/>
              </a:rPr>
              <a:t>，运行时间最长为</a:t>
            </a:r>
            <a:r>
              <a:rPr lang="en-US" altLang="zh-CN" sz="2000" b="1" dirty="0" smtClean="0">
                <a:solidFill>
                  <a:srgbClr val="C00000"/>
                </a:solidFill>
                <a:latin typeface="微软雅黑" pitchFamily="34" charset="-122"/>
                <a:ea typeface="微软雅黑" pitchFamily="34" charset="-122"/>
              </a:rPr>
              <a:t>155.912s</a:t>
            </a:r>
            <a:endParaRPr lang="en-US" altLang="zh-CN" sz="2000" dirty="0" smtClean="0">
              <a:solidFill>
                <a:srgbClr val="C00000"/>
              </a:solidFill>
              <a:latin typeface="微软雅黑" pitchFamily="34" charset="-122"/>
              <a:ea typeface="微软雅黑" pitchFamily="34" charset="-122"/>
            </a:endParaRPr>
          </a:p>
          <a:p>
            <a:pPr lvl="1"/>
            <a:endParaRPr lang="zh-CN" altLang="en-US" dirty="0">
              <a:latin typeface="微软雅黑" pitchFamily="34" charset="-122"/>
              <a:ea typeface="微软雅黑" pitchFamily="34" charset="-122"/>
            </a:endParaRPr>
          </a:p>
        </p:txBody>
      </p:sp>
      <p:grpSp>
        <p:nvGrpSpPr>
          <p:cNvPr id="4" name="组合 7"/>
          <p:cNvGrpSpPr/>
          <p:nvPr/>
        </p:nvGrpSpPr>
        <p:grpSpPr>
          <a:xfrm>
            <a:off x="251520" y="951570"/>
            <a:ext cx="4262698" cy="3097523"/>
            <a:chOff x="251520" y="1268760"/>
            <a:chExt cx="4262698" cy="4130030"/>
          </a:xfrm>
        </p:grpSpPr>
        <p:pic>
          <p:nvPicPr>
            <p:cNvPr id="1026" name="Picture 2"/>
            <p:cNvPicPr>
              <a:picLocks noChangeAspect="1" noChangeArrowheads="1"/>
            </p:cNvPicPr>
            <p:nvPr/>
          </p:nvPicPr>
          <p:blipFill>
            <a:blip r:embed="rId3" cstate="print"/>
            <a:srcRect/>
            <a:stretch>
              <a:fillRect/>
            </a:stretch>
          </p:blipFill>
          <p:spPr bwMode="auto">
            <a:xfrm>
              <a:off x="251520" y="1268760"/>
              <a:ext cx="4262698" cy="4130030"/>
            </a:xfrm>
            <a:prstGeom prst="rect">
              <a:avLst/>
            </a:prstGeom>
            <a:noFill/>
            <a:ln w="9525">
              <a:noFill/>
              <a:miter lim="800000"/>
              <a:headEnd/>
              <a:tailEnd/>
            </a:ln>
          </p:spPr>
        </p:pic>
        <p:sp>
          <p:nvSpPr>
            <p:cNvPr id="7" name="矩形 6"/>
            <p:cNvSpPr/>
            <p:nvPr/>
          </p:nvSpPr>
          <p:spPr>
            <a:xfrm>
              <a:off x="755576" y="1988840"/>
              <a:ext cx="792088" cy="33843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zh-CN" altLang="en-US" dirty="0">
                <a:solidFill>
                  <a:prstClr val="white"/>
                </a:solidFill>
              </a:endParaRPr>
            </a:p>
          </p:txBody>
        </p:sp>
      </p:grpSp>
      <p:grpSp>
        <p:nvGrpSpPr>
          <p:cNvPr id="6" name="组合 9"/>
          <p:cNvGrpSpPr/>
          <p:nvPr/>
        </p:nvGrpSpPr>
        <p:grpSpPr>
          <a:xfrm>
            <a:off x="251520" y="3073881"/>
            <a:ext cx="4248472" cy="2069621"/>
            <a:chOff x="251520" y="3789040"/>
            <a:chExt cx="4248472" cy="2759494"/>
          </a:xfrm>
        </p:grpSpPr>
        <p:pic>
          <p:nvPicPr>
            <p:cNvPr id="1027" name="Picture 3"/>
            <p:cNvPicPr>
              <a:picLocks noChangeAspect="1" noChangeArrowheads="1"/>
            </p:cNvPicPr>
            <p:nvPr/>
          </p:nvPicPr>
          <p:blipFill>
            <a:blip r:embed="rId4" cstate="print"/>
            <a:srcRect/>
            <a:stretch>
              <a:fillRect/>
            </a:stretch>
          </p:blipFill>
          <p:spPr bwMode="auto">
            <a:xfrm>
              <a:off x="251520" y="3789040"/>
              <a:ext cx="4248472" cy="2759494"/>
            </a:xfrm>
            <a:prstGeom prst="rect">
              <a:avLst/>
            </a:prstGeom>
            <a:noFill/>
            <a:ln w="9525">
              <a:noFill/>
              <a:miter lim="800000"/>
              <a:headEnd/>
              <a:tailEnd/>
            </a:ln>
          </p:spPr>
        </p:pic>
        <p:sp>
          <p:nvSpPr>
            <p:cNvPr id="9" name="矩形 8"/>
            <p:cNvSpPr/>
            <p:nvPr/>
          </p:nvSpPr>
          <p:spPr>
            <a:xfrm>
              <a:off x="755576" y="3861048"/>
              <a:ext cx="792088" cy="2592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zh-CN" altLang="en-US" dirty="0">
                <a:solidFill>
                  <a:prstClr val="white"/>
                </a:solidFill>
              </a:endParaRPr>
            </a:p>
          </p:txBody>
        </p:sp>
      </p:grpSp>
      <p:sp>
        <p:nvSpPr>
          <p:cNvPr id="5" name="矩形 4"/>
          <p:cNvSpPr/>
          <p:nvPr/>
        </p:nvSpPr>
        <p:spPr>
          <a:xfrm>
            <a:off x="3635896" y="1383618"/>
            <a:ext cx="864096" cy="291632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endParaRPr lang="zh-CN" altLang="en-US" dirty="0">
              <a:solidFill>
                <a:prstClr val="white"/>
              </a:solidFill>
            </a:endParaRPr>
          </a:p>
        </p:txBody>
      </p:sp>
      <p:sp>
        <p:nvSpPr>
          <p:cNvPr id="12"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北航：程序设计课程应用案例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r>
              <a:rPr lang="zh-CN" altLang="en-US" dirty="0" smtClean="0"/>
              <a:t>知乎评价：</a:t>
            </a:r>
            <a:endParaRPr lang="en-US" altLang="zh-CN" dirty="0" smtClean="0"/>
          </a:p>
          <a:p>
            <a:pPr lvl="1"/>
            <a:r>
              <a:rPr lang="en-US" altLang="zh-CN" dirty="0" smtClean="0"/>
              <a:t>…… </a:t>
            </a:r>
            <a:r>
              <a:rPr lang="zh-CN" altLang="en-US" dirty="0" smtClean="0"/>
              <a:t>想想四年，收获最大的只有</a:t>
            </a:r>
            <a:r>
              <a:rPr lang="en-US" altLang="zh-CN" dirty="0" smtClean="0"/>
              <a:t>C</a:t>
            </a:r>
            <a:r>
              <a:rPr lang="zh-CN" altLang="en-US" dirty="0" smtClean="0"/>
              <a:t>语言、数据结构、邹欣老师的程序设计和怀骑士的课</a:t>
            </a:r>
            <a:r>
              <a:rPr lang="en-US" altLang="zh-CN" dirty="0" smtClean="0"/>
              <a:t>…..</a:t>
            </a:r>
          </a:p>
          <a:p>
            <a:pPr lvl="1"/>
            <a:r>
              <a:rPr lang="zh-CN" altLang="en-US" dirty="0" smtClean="0"/>
              <a:t>北航本科课业繁重（虽然我也不怎么上），</a:t>
            </a:r>
            <a:r>
              <a:rPr lang="en-US" altLang="zh-CN" dirty="0" smtClean="0"/>
              <a:t>……</a:t>
            </a:r>
            <a:r>
              <a:rPr lang="zh-CN" altLang="en-US" dirty="0" smtClean="0"/>
              <a:t>，印象最深的是</a:t>
            </a:r>
            <a:r>
              <a:rPr lang="en-US" altLang="zh-CN" dirty="0" smtClean="0"/>
              <a:t>C</a:t>
            </a:r>
            <a:r>
              <a:rPr lang="zh-CN" altLang="en-US" dirty="0" smtClean="0"/>
              <a:t>语言课，收获很大，基础夯实。</a:t>
            </a:r>
            <a:endParaRPr lang="en-US" altLang="zh-CN" dirty="0" smtClean="0"/>
          </a:p>
          <a:p>
            <a:pPr algn="r">
              <a:buNone/>
            </a:pPr>
            <a:r>
              <a:rPr lang="en-US" altLang="zh-CN" sz="1200" b="1" dirty="0" smtClean="0"/>
              <a:t>Ref: </a:t>
            </a:r>
            <a:r>
              <a:rPr lang="zh-CN" altLang="en-US" sz="1200" b="1" dirty="0" smtClean="0"/>
              <a:t>北航计算机学院怎么样？ </a:t>
            </a:r>
            <a:r>
              <a:rPr lang="en-US" altLang="zh-CN" sz="1200" dirty="0" smtClean="0">
                <a:hlinkClick r:id="rId2"/>
              </a:rPr>
              <a:t>https://www.zhihu.com/question/23026820/answer/24282950</a:t>
            </a:r>
            <a:endParaRPr lang="en-US" altLang="zh-CN" sz="1200" dirty="0" smtClean="0"/>
          </a:p>
          <a:p>
            <a:pPr lvl="1"/>
            <a:endParaRPr lang="en-US" altLang="zh-CN" dirty="0" smtClean="0"/>
          </a:p>
          <a:p>
            <a:r>
              <a:rPr lang="zh-CN" altLang="en-US" dirty="0" smtClean="0"/>
              <a:t>“</a:t>
            </a:r>
            <a:r>
              <a:rPr lang="en-US" altLang="zh-CN" dirty="0" smtClean="0"/>
              <a:t>CCF CSP</a:t>
            </a:r>
            <a:r>
              <a:rPr lang="zh-CN" altLang="en-US" dirty="0" smtClean="0"/>
              <a:t>软件能力认证”</a:t>
            </a:r>
            <a:r>
              <a:rPr lang="en-US" altLang="zh-CN" dirty="0" smtClean="0"/>
              <a:t>2016</a:t>
            </a:r>
            <a:r>
              <a:rPr lang="zh-CN" altLang="en-US" dirty="0" smtClean="0"/>
              <a:t>最佳合作单位</a:t>
            </a:r>
            <a:endParaRPr lang="en-US" altLang="zh-CN" dirty="0" smtClean="0"/>
          </a:p>
          <a:p>
            <a:pPr lvl="1"/>
            <a:r>
              <a:rPr lang="zh-CN" altLang="en-US" dirty="0" smtClean="0"/>
              <a:t>获得最佳合作奖的单位是：北京航空航天大学、国防科技大学</a:t>
            </a:r>
            <a:r>
              <a:rPr lang="en-US" altLang="zh-CN" dirty="0" smtClean="0"/>
              <a:t>……</a:t>
            </a:r>
          </a:p>
          <a:p>
            <a:pPr lvl="6">
              <a:buNone/>
            </a:pPr>
            <a:r>
              <a:rPr lang="en-US" altLang="zh-CN" sz="1200" dirty="0" smtClean="0"/>
              <a:t>Ref</a:t>
            </a:r>
            <a:r>
              <a:rPr lang="zh-CN" altLang="en-US" sz="1200" dirty="0" smtClean="0"/>
              <a:t>：</a:t>
            </a:r>
            <a:r>
              <a:rPr lang="zh-CN" altLang="en-US" sz="1200" b="1" dirty="0" smtClean="0">
                <a:hlinkClick r:id="rId3"/>
              </a:rPr>
              <a:t>用</a:t>
            </a:r>
            <a:r>
              <a:rPr lang="en-US" altLang="zh-CN" sz="1200" b="1" dirty="0" smtClean="0">
                <a:hlinkClick r:id="rId3"/>
              </a:rPr>
              <a:t>CSP</a:t>
            </a:r>
            <a:r>
              <a:rPr lang="zh-CN" altLang="en-US" sz="1200" b="1" dirty="0" smtClean="0">
                <a:hlinkClick r:id="rId3"/>
              </a:rPr>
              <a:t>证明专业能力</a:t>
            </a:r>
            <a:r>
              <a:rPr lang="en-US" altLang="zh-CN" sz="1200" b="1" dirty="0" smtClean="0">
                <a:hlinkClick r:id="rId3"/>
              </a:rPr>
              <a:t>——CCF</a:t>
            </a:r>
            <a:r>
              <a:rPr lang="zh-CN" altLang="en-US" sz="1200" b="1" dirty="0" smtClean="0">
                <a:hlinkClick r:id="rId3"/>
              </a:rPr>
              <a:t>在京召开软件能力认证大会</a:t>
            </a:r>
            <a:endParaRPr lang="en-US" altLang="zh-CN" sz="1200" dirty="0" smtClean="0"/>
          </a:p>
          <a:p>
            <a:pPr algn="r">
              <a:buNone/>
            </a:pPr>
            <a:endParaRPr lang="zh-CN" altLang="en-US" sz="1200" dirty="0"/>
          </a:p>
        </p:txBody>
      </p:sp>
      <p:sp>
        <p:nvSpPr>
          <p:cNvPr id="5"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北航：程序设计课程应用案例</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b="1" dirty="0" smtClean="0">
                <a:latin typeface="微软雅黑" pitchFamily="34" charset="-122"/>
                <a:ea typeface="微软雅黑" pitchFamily="34" charset="-122"/>
              </a:rPr>
              <a:t>数据结构与程序设计基础</a:t>
            </a:r>
            <a:endParaRPr lang="en-US" altLang="zh-CN" b="1"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作业（</a:t>
            </a:r>
            <a:r>
              <a:rPr lang="en-US" altLang="zh-CN" dirty="0" smtClean="0">
                <a:latin typeface="微软雅黑" pitchFamily="34" charset="-122"/>
                <a:ea typeface="微软雅黑" pitchFamily="34" charset="-122"/>
              </a:rPr>
              <a:t>20</a:t>
            </a:r>
            <a:r>
              <a:rPr lang="zh-CN" altLang="en-US" dirty="0" smtClean="0">
                <a:latin typeface="微软雅黑" pitchFamily="34" charset="-122"/>
                <a:ea typeface="微软雅黑" pitchFamily="34" charset="-122"/>
              </a:rPr>
              <a:t>分）：</a:t>
            </a:r>
            <a:r>
              <a:rPr lang="en-US" altLang="zh-CN" sz="1600" dirty="0" smtClean="0">
                <a:latin typeface="微软雅黑" pitchFamily="34" charset="-122"/>
                <a:ea typeface="微软雅黑" pitchFamily="34" charset="-122"/>
              </a:rPr>
              <a:t>8</a:t>
            </a:r>
            <a:r>
              <a:rPr lang="zh-CN" altLang="en-US" sz="1600" dirty="0" smtClean="0">
                <a:latin typeface="微软雅黑" pitchFamily="34" charset="-122"/>
                <a:ea typeface="微软雅黑" pitchFamily="34" charset="-122"/>
              </a:rPr>
              <a:t>次作业（</a:t>
            </a:r>
            <a:r>
              <a:rPr lang="en-US" altLang="zh-CN" sz="1600" dirty="0" smtClean="0">
                <a:latin typeface="微软雅黑" pitchFamily="34" charset="-122"/>
                <a:ea typeface="微软雅黑" pitchFamily="34" charset="-122"/>
              </a:rPr>
              <a:t>15</a:t>
            </a:r>
            <a:r>
              <a:rPr lang="zh-CN" altLang="en-US" sz="1600" dirty="0" smtClean="0">
                <a:latin typeface="微软雅黑" pitchFamily="34" charset="-122"/>
                <a:ea typeface="微软雅黑" pitchFamily="34" charset="-122"/>
              </a:rPr>
              <a:t>分）</a:t>
            </a:r>
            <a:r>
              <a:rPr lang="en-US" altLang="zh-CN" sz="1600" dirty="0" smtClean="0">
                <a:latin typeface="微软雅黑" pitchFamily="34" charset="-122"/>
                <a:ea typeface="微软雅黑" pitchFamily="34" charset="-122"/>
              </a:rPr>
              <a:t>+ 1</a:t>
            </a:r>
            <a:r>
              <a:rPr lang="zh-CN" altLang="en-US" sz="1600" dirty="0" smtClean="0">
                <a:latin typeface="微软雅黑" pitchFamily="34" charset="-122"/>
                <a:ea typeface="微软雅黑" pitchFamily="34" charset="-122"/>
              </a:rPr>
              <a:t>次性能测试作业（</a:t>
            </a:r>
            <a:r>
              <a:rPr lang="en-US" altLang="zh-CN" sz="1600" dirty="0" smtClean="0">
                <a:latin typeface="微软雅黑" pitchFamily="34" charset="-122"/>
                <a:ea typeface="微软雅黑" pitchFamily="34" charset="-122"/>
              </a:rPr>
              <a:t>5</a:t>
            </a:r>
            <a:r>
              <a:rPr lang="zh-CN" altLang="en-US" sz="1600" dirty="0" smtClean="0">
                <a:latin typeface="微软雅黑" pitchFamily="34" charset="-122"/>
                <a:ea typeface="微软雅黑" pitchFamily="34" charset="-122"/>
              </a:rPr>
              <a:t>分）</a:t>
            </a:r>
            <a:endParaRPr lang="en-US" altLang="zh-CN" sz="1600" dirty="0" smtClean="0">
              <a:latin typeface="微软雅黑" pitchFamily="34" charset="-122"/>
              <a:ea typeface="微软雅黑" pitchFamily="34" charset="-122"/>
            </a:endParaRPr>
          </a:p>
          <a:p>
            <a:pPr lvl="1"/>
            <a:r>
              <a:rPr lang="zh-CN" altLang="en-US" dirty="0" smtClean="0">
                <a:latin typeface="微软雅黑" pitchFamily="34" charset="-122"/>
                <a:ea typeface="微软雅黑" pitchFamily="34" charset="-122"/>
              </a:rPr>
              <a:t>考试（</a:t>
            </a:r>
            <a:r>
              <a:rPr lang="en-US" altLang="zh-CN" dirty="0" smtClean="0">
                <a:latin typeface="微软雅黑" pitchFamily="34" charset="-122"/>
                <a:ea typeface="微软雅黑" pitchFamily="34" charset="-122"/>
              </a:rPr>
              <a:t>80</a:t>
            </a:r>
            <a:r>
              <a:rPr lang="zh-CN" altLang="en-US" dirty="0" smtClean="0">
                <a:latin typeface="微软雅黑" pitchFamily="34" charset="-122"/>
                <a:ea typeface="微软雅黑" pitchFamily="34" charset="-122"/>
              </a:rPr>
              <a:t>分）：</a:t>
            </a:r>
            <a:r>
              <a:rPr lang="zh-CN" altLang="en-US" sz="1600" dirty="0" smtClean="0">
                <a:latin typeface="微软雅黑" pitchFamily="34" charset="-122"/>
                <a:ea typeface="微软雅黑" pitchFamily="34" charset="-122"/>
              </a:rPr>
              <a:t>期中考试（</a:t>
            </a:r>
            <a:r>
              <a:rPr lang="en-US" altLang="zh-CN" sz="1600" dirty="0" smtClean="0">
                <a:latin typeface="微软雅黑" pitchFamily="34" charset="-122"/>
                <a:ea typeface="微软雅黑" pitchFamily="34" charset="-122"/>
              </a:rPr>
              <a:t>30</a:t>
            </a:r>
            <a:r>
              <a:rPr lang="zh-CN" altLang="en-US" sz="1600" dirty="0" smtClean="0">
                <a:latin typeface="微软雅黑" pitchFamily="34" charset="-122"/>
                <a:ea typeface="微软雅黑" pitchFamily="34" charset="-122"/>
              </a:rPr>
              <a:t>分）</a:t>
            </a: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期末考试（</a:t>
            </a:r>
            <a:r>
              <a:rPr lang="en-US" altLang="zh-CN" sz="1600" dirty="0" smtClean="0">
                <a:latin typeface="微软雅黑" pitchFamily="34" charset="-122"/>
                <a:ea typeface="微软雅黑" pitchFamily="34" charset="-122"/>
              </a:rPr>
              <a:t>50</a:t>
            </a:r>
            <a:r>
              <a:rPr lang="zh-CN" altLang="en-US" sz="1600" dirty="0" smtClean="0">
                <a:latin typeface="微软雅黑" pitchFamily="34" charset="-122"/>
                <a:ea typeface="微软雅黑" pitchFamily="34" charset="-122"/>
              </a:rPr>
              <a:t>分）</a:t>
            </a:r>
          </a:p>
        </p:txBody>
      </p:sp>
      <p:pic>
        <p:nvPicPr>
          <p:cNvPr id="7170" name="Picture 2"/>
          <p:cNvPicPr>
            <a:picLocks noChangeAspect="1" noChangeArrowheads="1"/>
          </p:cNvPicPr>
          <p:nvPr/>
        </p:nvPicPr>
        <p:blipFill>
          <a:blip r:embed="rId2" cstate="print"/>
          <a:srcRect/>
          <a:stretch>
            <a:fillRect/>
          </a:stretch>
        </p:blipFill>
        <p:spPr bwMode="auto">
          <a:xfrm>
            <a:off x="467545" y="2715766"/>
            <a:ext cx="7848872" cy="2246114"/>
          </a:xfrm>
          <a:prstGeom prst="rect">
            <a:avLst/>
          </a:prstGeom>
          <a:noFill/>
          <a:ln w="9525">
            <a:noFill/>
            <a:miter lim="800000"/>
            <a:headEnd/>
            <a:tailEnd/>
          </a:ln>
        </p:spPr>
      </p:pic>
      <p:sp>
        <p:nvSpPr>
          <p:cNvPr id="6"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北航：程序设计课程应用案例</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b="1" dirty="0" smtClean="0"/>
              <a:t>高质量的练习题目</a:t>
            </a:r>
            <a:endParaRPr lang="en-US" altLang="zh-CN" b="1" dirty="0" smtClean="0"/>
          </a:p>
        </p:txBody>
      </p:sp>
      <p:grpSp>
        <p:nvGrpSpPr>
          <p:cNvPr id="5" name="组合 8"/>
          <p:cNvGrpSpPr/>
          <p:nvPr/>
        </p:nvGrpSpPr>
        <p:grpSpPr>
          <a:xfrm>
            <a:off x="179512" y="1707654"/>
            <a:ext cx="5256584" cy="1836204"/>
            <a:chOff x="179512" y="2060848"/>
            <a:chExt cx="5364088" cy="2610163"/>
          </a:xfrm>
        </p:grpSpPr>
        <p:pic>
          <p:nvPicPr>
            <p:cNvPr id="1026" name="Picture 2"/>
            <p:cNvPicPr>
              <a:picLocks noChangeAspect="1" noChangeArrowheads="1"/>
            </p:cNvPicPr>
            <p:nvPr/>
          </p:nvPicPr>
          <p:blipFill>
            <a:blip r:embed="rId3" cstate="print"/>
            <a:srcRect/>
            <a:stretch>
              <a:fillRect/>
            </a:stretch>
          </p:blipFill>
          <p:spPr bwMode="auto">
            <a:xfrm>
              <a:off x="179512" y="2060848"/>
              <a:ext cx="5364088" cy="2610163"/>
            </a:xfrm>
            <a:prstGeom prst="rect">
              <a:avLst/>
            </a:prstGeom>
            <a:noFill/>
            <a:ln w="9525">
              <a:noFill/>
              <a:miter lim="800000"/>
              <a:headEnd/>
              <a:tailEnd/>
            </a:ln>
          </p:spPr>
        </p:pic>
        <p:sp>
          <p:nvSpPr>
            <p:cNvPr id="7" name="TextBox 6"/>
            <p:cNvSpPr txBox="1"/>
            <p:nvPr/>
          </p:nvSpPr>
          <p:spPr>
            <a:xfrm>
              <a:off x="179512" y="2204864"/>
              <a:ext cx="1296144" cy="721881"/>
            </a:xfrm>
            <a:prstGeom prst="rect">
              <a:avLst/>
            </a:prstGeom>
            <a:solidFill>
              <a:schemeClr val="bg1">
                <a:lumMod val="95000"/>
              </a:schemeClr>
            </a:solidFill>
          </p:spPr>
          <p:txBody>
            <a:bodyPr wrap="square" rtlCol="0">
              <a:spAutoFit/>
            </a:bodyPr>
            <a:lstStyle/>
            <a:p>
              <a:pPr algn="ctr" defTabSz="914355"/>
              <a:r>
                <a:rPr lang="zh-CN" altLang="en-US" dirty="0" smtClean="0">
                  <a:solidFill>
                    <a:prstClr val="black"/>
                  </a:solidFill>
                  <a:latin typeface="微软雅黑" pitchFamily="34" charset="-122"/>
                  <a:ea typeface="微软雅黑" pitchFamily="34" charset="-122"/>
                </a:rPr>
                <a:t>北京地铁换乘查询</a:t>
              </a:r>
              <a:endParaRPr lang="zh-CN" altLang="en-US" dirty="0">
                <a:solidFill>
                  <a:prstClr val="black"/>
                </a:solidFill>
                <a:latin typeface="微软雅黑" pitchFamily="34" charset="-122"/>
                <a:ea typeface="微软雅黑" pitchFamily="34" charset="-122"/>
              </a:endParaRPr>
            </a:p>
          </p:txBody>
        </p:sp>
      </p:grpSp>
      <p:grpSp>
        <p:nvGrpSpPr>
          <p:cNvPr id="6" name="组合 9"/>
          <p:cNvGrpSpPr/>
          <p:nvPr/>
        </p:nvGrpSpPr>
        <p:grpSpPr>
          <a:xfrm>
            <a:off x="107506" y="3543858"/>
            <a:ext cx="5688632" cy="1969192"/>
            <a:chOff x="179512" y="4725144"/>
            <a:chExt cx="5868144" cy="2625589"/>
          </a:xfrm>
        </p:grpSpPr>
        <p:pic>
          <p:nvPicPr>
            <p:cNvPr id="4" name="Picture 2"/>
            <p:cNvPicPr>
              <a:picLocks noChangeAspect="1" noChangeArrowheads="1"/>
            </p:cNvPicPr>
            <p:nvPr/>
          </p:nvPicPr>
          <p:blipFill>
            <a:blip r:embed="rId4" cstate="print"/>
            <a:srcRect/>
            <a:stretch>
              <a:fillRect/>
            </a:stretch>
          </p:blipFill>
          <p:spPr bwMode="auto">
            <a:xfrm>
              <a:off x="179512" y="4725144"/>
              <a:ext cx="5868144" cy="2625589"/>
            </a:xfrm>
            <a:prstGeom prst="rect">
              <a:avLst/>
            </a:prstGeom>
            <a:noFill/>
            <a:ln w="9525">
              <a:noFill/>
              <a:miter lim="800000"/>
              <a:headEnd/>
              <a:tailEnd/>
            </a:ln>
          </p:spPr>
        </p:pic>
        <p:sp>
          <p:nvSpPr>
            <p:cNvPr id="8" name="TextBox 7"/>
            <p:cNvSpPr txBox="1"/>
            <p:nvPr/>
          </p:nvSpPr>
          <p:spPr>
            <a:xfrm>
              <a:off x="179512" y="4931876"/>
              <a:ext cx="1296144" cy="400109"/>
            </a:xfrm>
            <a:prstGeom prst="rect">
              <a:avLst/>
            </a:prstGeom>
            <a:solidFill>
              <a:schemeClr val="bg1">
                <a:lumMod val="95000"/>
              </a:schemeClr>
            </a:solidFill>
          </p:spPr>
          <p:txBody>
            <a:bodyPr wrap="square" rtlCol="0">
              <a:spAutoFit/>
            </a:bodyPr>
            <a:lstStyle/>
            <a:p>
              <a:pPr algn="ctr" defTabSz="914355"/>
              <a:r>
                <a:rPr lang="zh-CN" altLang="en-US" dirty="0" smtClean="0">
                  <a:solidFill>
                    <a:prstClr val="black"/>
                  </a:solidFill>
                  <a:latin typeface="微软雅黑" pitchFamily="34" charset="-122"/>
                  <a:ea typeface="微软雅黑" pitchFamily="34" charset="-122"/>
                </a:rPr>
                <a:t>拼写检查</a:t>
              </a:r>
              <a:endParaRPr lang="zh-CN" altLang="en-US" dirty="0">
                <a:solidFill>
                  <a:prstClr val="black"/>
                </a:solidFill>
                <a:latin typeface="微软雅黑" pitchFamily="34" charset="-122"/>
                <a:ea typeface="微软雅黑" pitchFamily="34" charset="-122"/>
              </a:endParaRPr>
            </a:p>
          </p:txBody>
        </p:sp>
      </p:grpSp>
      <p:grpSp>
        <p:nvGrpSpPr>
          <p:cNvPr id="9" name="组合 12"/>
          <p:cNvGrpSpPr/>
          <p:nvPr/>
        </p:nvGrpSpPr>
        <p:grpSpPr>
          <a:xfrm>
            <a:off x="4572001" y="2715766"/>
            <a:ext cx="6070808" cy="2054684"/>
            <a:chOff x="5652120" y="2420888"/>
            <a:chExt cx="6358840" cy="2739579"/>
          </a:xfrm>
        </p:grpSpPr>
        <p:pic>
          <p:nvPicPr>
            <p:cNvPr id="1027" name="Picture 3"/>
            <p:cNvPicPr>
              <a:picLocks noChangeAspect="1" noChangeArrowheads="1"/>
            </p:cNvPicPr>
            <p:nvPr/>
          </p:nvPicPr>
          <p:blipFill>
            <a:blip r:embed="rId5" cstate="print"/>
            <a:srcRect/>
            <a:stretch>
              <a:fillRect/>
            </a:stretch>
          </p:blipFill>
          <p:spPr bwMode="auto">
            <a:xfrm>
              <a:off x="5652120" y="2420888"/>
              <a:ext cx="6358840" cy="2739579"/>
            </a:xfrm>
            <a:prstGeom prst="rect">
              <a:avLst/>
            </a:prstGeom>
            <a:noFill/>
            <a:ln w="9525">
              <a:noFill/>
              <a:miter lim="800000"/>
              <a:headEnd/>
              <a:tailEnd/>
            </a:ln>
          </p:spPr>
        </p:pic>
        <p:sp>
          <p:nvSpPr>
            <p:cNvPr id="12" name="TextBox 11"/>
            <p:cNvSpPr txBox="1"/>
            <p:nvPr/>
          </p:nvSpPr>
          <p:spPr>
            <a:xfrm>
              <a:off x="5652120" y="2627620"/>
              <a:ext cx="1152128" cy="400109"/>
            </a:xfrm>
            <a:prstGeom prst="rect">
              <a:avLst/>
            </a:prstGeom>
            <a:solidFill>
              <a:schemeClr val="bg1">
                <a:lumMod val="95000"/>
              </a:schemeClr>
            </a:solidFill>
          </p:spPr>
          <p:txBody>
            <a:bodyPr wrap="square" rtlCol="0">
              <a:spAutoFit/>
            </a:bodyPr>
            <a:lstStyle/>
            <a:p>
              <a:pPr algn="ctr" defTabSz="914355"/>
              <a:r>
                <a:rPr lang="zh-CN" altLang="en-US" dirty="0" smtClean="0">
                  <a:solidFill>
                    <a:prstClr val="black"/>
                  </a:solidFill>
                  <a:latin typeface="微软雅黑" pitchFamily="34" charset="-122"/>
                  <a:ea typeface="微软雅黑" pitchFamily="34" charset="-122"/>
                </a:rPr>
                <a:t>词频统计</a:t>
              </a:r>
              <a:endParaRPr lang="zh-CN" altLang="en-US" dirty="0">
                <a:solidFill>
                  <a:prstClr val="black"/>
                </a:solidFill>
                <a:latin typeface="微软雅黑" pitchFamily="34" charset="-122"/>
                <a:ea typeface="微软雅黑" pitchFamily="34" charset="-122"/>
              </a:endParaRPr>
            </a:p>
          </p:txBody>
        </p:sp>
      </p:grpSp>
      <p:sp>
        <p:nvSpPr>
          <p:cNvPr id="14" name="矩形 13"/>
          <p:cNvSpPr/>
          <p:nvPr/>
        </p:nvSpPr>
        <p:spPr>
          <a:xfrm>
            <a:off x="6156176" y="1383620"/>
            <a:ext cx="2016224" cy="1200325"/>
          </a:xfrm>
          <a:prstGeom prst="rect">
            <a:avLst/>
          </a:prstGeom>
        </p:spPr>
        <p:txBody>
          <a:bodyPr wrap="square" lIns="91436" tIns="45718" rIns="91436" bIns="45718">
            <a:spAutoFit/>
          </a:bodyPr>
          <a:lstStyle/>
          <a:p>
            <a:pPr defTabSz="914355"/>
            <a:r>
              <a:rPr lang="zh-CN" altLang="en-US" sz="2400" dirty="0" smtClean="0">
                <a:solidFill>
                  <a:prstClr val="black"/>
                </a:solidFill>
                <a:latin typeface="微软雅黑" pitchFamily="34" charset="-122"/>
                <a:ea typeface="微软雅黑" pitchFamily="34" charset="-122"/>
              </a:rPr>
              <a:t>面向工程应用</a:t>
            </a:r>
            <a:endParaRPr lang="en-US" altLang="zh-CN" sz="2400" dirty="0" smtClean="0">
              <a:solidFill>
                <a:prstClr val="black"/>
              </a:solidFill>
              <a:latin typeface="微软雅黑" pitchFamily="34" charset="-122"/>
              <a:ea typeface="微软雅黑" pitchFamily="34" charset="-122"/>
            </a:endParaRPr>
          </a:p>
          <a:p>
            <a:pPr defTabSz="914355"/>
            <a:r>
              <a:rPr lang="zh-CN" altLang="en-US" sz="2400" dirty="0" smtClean="0">
                <a:solidFill>
                  <a:prstClr val="black"/>
                </a:solidFill>
                <a:latin typeface="微软雅黑" pitchFamily="34" charset="-122"/>
                <a:ea typeface="微软雅黑" pitchFamily="34" charset="-122"/>
              </a:rPr>
              <a:t>实际问题</a:t>
            </a:r>
            <a:endParaRPr lang="en-US" altLang="zh-CN" sz="2400" dirty="0" smtClean="0">
              <a:solidFill>
                <a:prstClr val="black"/>
              </a:solidFill>
              <a:latin typeface="微软雅黑" pitchFamily="34" charset="-122"/>
              <a:ea typeface="微软雅黑" pitchFamily="34" charset="-122"/>
            </a:endParaRPr>
          </a:p>
          <a:p>
            <a:pPr defTabSz="914355"/>
            <a:r>
              <a:rPr lang="zh-CN" altLang="en-US" sz="2400" dirty="0" smtClean="0">
                <a:solidFill>
                  <a:prstClr val="black"/>
                </a:solidFill>
                <a:latin typeface="微软雅黑" pitchFamily="34" charset="-122"/>
                <a:ea typeface="微软雅黑" pitchFamily="34" charset="-122"/>
              </a:rPr>
              <a:t>大数据</a:t>
            </a:r>
            <a:endParaRPr lang="en-US" altLang="zh-CN" sz="2400" dirty="0" smtClean="0">
              <a:solidFill>
                <a:prstClr val="black"/>
              </a:solidFill>
              <a:latin typeface="微软雅黑" pitchFamily="34" charset="-122"/>
              <a:ea typeface="微软雅黑" pitchFamily="34" charset="-122"/>
            </a:endParaRPr>
          </a:p>
        </p:txBody>
      </p:sp>
      <p:sp>
        <p:nvSpPr>
          <p:cNvPr id="16" name="标题 1"/>
          <p:cNvSpPr txBox="1">
            <a:spLocks noGrp="1"/>
          </p:cNvSpPr>
          <p:nvPr>
            <p:ph type="title"/>
          </p:nvPr>
        </p:nvSpPr>
        <p:spPr bwMode="auto">
          <a:xfrm>
            <a:off x="700839" y="0"/>
            <a:ext cx="7886700" cy="994172"/>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marL="685749" indent="-685749" algn="ctr" fontAlgn="base">
              <a:lnSpc>
                <a:spcPct val="90000"/>
              </a:lnSpc>
              <a:spcBef>
                <a:spcPct val="0"/>
              </a:spcBef>
              <a:spcAft>
                <a:spcPct val="0"/>
              </a:spcAft>
              <a:defRPr/>
            </a:pPr>
            <a:r>
              <a:rPr lang="en-US" altLang="zh-CN" sz="2700" b="1" dirty="0" smtClean="0">
                <a:latin typeface="微软雅黑" pitchFamily="34" charset="-122"/>
                <a:ea typeface="微软雅黑" pitchFamily="34" charset="-122"/>
                <a:cs typeface="Calibri" pitchFamily="34" charset="0"/>
                <a:sym typeface="Calibri" pitchFamily="34" charset="0"/>
              </a:rPr>
              <a:t>CG@</a:t>
            </a:r>
            <a:r>
              <a:rPr lang="zh-CN" altLang="en-US" sz="2700" b="1" dirty="0" smtClean="0">
                <a:latin typeface="微软雅黑" pitchFamily="34" charset="-122"/>
                <a:ea typeface="微软雅黑" pitchFamily="34" charset="-122"/>
                <a:cs typeface="Calibri" pitchFamily="34" charset="0"/>
                <a:sym typeface="Calibri" pitchFamily="34" charset="0"/>
              </a:rPr>
              <a:t>北航：程序设计课程应用案例</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8755" y="0"/>
            <a:ext cx="7886700" cy="994172"/>
          </a:xfrm>
        </p:spPr>
        <p:txBody>
          <a:bodyPr>
            <a:normAutofit/>
          </a:bodyPr>
          <a:lstStyle/>
          <a:p>
            <a:pPr algn="ctr"/>
            <a:r>
              <a:rPr lang="zh-CN" altLang="en-US" sz="2700" b="1" dirty="0" smtClean="0">
                <a:latin typeface="微软雅黑" pitchFamily="34" charset="-122"/>
                <a:ea typeface="微软雅黑" pitchFamily="34" charset="-122"/>
              </a:rPr>
              <a:t>与</a:t>
            </a:r>
            <a:r>
              <a:rPr lang="en-US" altLang="zh-CN" sz="2700" b="1" dirty="0" err="1" smtClean="0">
                <a:latin typeface="微软雅黑" pitchFamily="34" charset="-122"/>
                <a:ea typeface="微软雅黑" pitchFamily="34" charset="-122"/>
                <a:cs typeface="Times New Roman" pitchFamily="18" charset="0"/>
              </a:rPr>
              <a:t>CourseGrading</a:t>
            </a:r>
            <a:r>
              <a:rPr lang="zh-CN" altLang="en-US" sz="2700" b="1" dirty="0" smtClean="0">
                <a:latin typeface="微软雅黑" pitchFamily="34" charset="-122"/>
                <a:ea typeface="微软雅黑" pitchFamily="34" charset="-122"/>
              </a:rPr>
              <a:t>共同发展</a:t>
            </a:r>
            <a:endParaRPr lang="zh-CN" altLang="en-US" sz="2700" b="1" dirty="0">
              <a:latin typeface="微软雅黑" pitchFamily="34" charset="-122"/>
              <a:ea typeface="微软雅黑" pitchFamily="34" charset="-122"/>
            </a:endParaRPr>
          </a:p>
        </p:txBody>
      </p:sp>
      <p:sp>
        <p:nvSpPr>
          <p:cNvPr id="3" name="内容占位符 2"/>
          <p:cNvSpPr>
            <a:spLocks noGrp="1"/>
          </p:cNvSpPr>
          <p:nvPr>
            <p:ph idx="1"/>
          </p:nvPr>
        </p:nvSpPr>
        <p:spPr>
          <a:xfrm>
            <a:off x="457200" y="1091095"/>
            <a:ext cx="8229600" cy="3819871"/>
          </a:xfrm>
        </p:spPr>
        <p:txBody>
          <a:bodyPr/>
          <a:lstStyle/>
          <a:p>
            <a:r>
              <a:rPr lang="zh-CN" altLang="en-US" dirty="0" smtClean="0">
                <a:latin typeface="微软雅黑" pitchFamily="34" charset="-122"/>
                <a:ea typeface="微软雅黑" pitchFamily="34" charset="-122"/>
              </a:rPr>
              <a:t>您的参与是</a:t>
            </a:r>
            <a:r>
              <a:rPr lang="en-US" altLang="zh-CN" dirty="0" err="1" smtClean="0">
                <a:latin typeface="微软雅黑" pitchFamily="34" charset="-122"/>
                <a:ea typeface="微软雅黑" pitchFamily="34" charset="-122"/>
              </a:rPr>
              <a:t>CourseGrading</a:t>
            </a:r>
            <a:r>
              <a:rPr lang="zh-CN" altLang="en-US" dirty="0" smtClean="0">
                <a:latin typeface="微软雅黑" pitchFamily="34" charset="-122"/>
                <a:ea typeface="微软雅黑" pitchFamily="34" charset="-122"/>
              </a:rPr>
              <a:t>发展的动力！</a:t>
            </a:r>
            <a:endParaRPr lang="zh-CN" altLang="en-US" dirty="0">
              <a:latin typeface="微软雅黑" pitchFamily="34" charset="-122"/>
              <a:ea typeface="微软雅黑" pitchFamily="34" charset="-122"/>
            </a:endParaRPr>
          </a:p>
        </p:txBody>
      </p:sp>
      <p:sp>
        <p:nvSpPr>
          <p:cNvPr id="4" name="内容占位符 2"/>
          <p:cNvSpPr txBox="1">
            <a:spLocks/>
          </p:cNvSpPr>
          <p:nvPr/>
        </p:nvSpPr>
        <p:spPr>
          <a:xfrm>
            <a:off x="251520" y="1498279"/>
            <a:ext cx="8692428" cy="3717139"/>
          </a:xfrm>
          <a:prstGeom prst="rect">
            <a:avLst/>
          </a:prstGeom>
        </p:spPr>
        <p:txBody>
          <a:bodyPr vert="horz" lIns="91436" tIns="45718" rIns="91436" bIns="45718" rtlCol="0">
            <a:normAutofit fontScale="25000" lnSpcReduction="20000"/>
          </a:bodyPr>
          <a:lstStyle/>
          <a:p>
            <a:pPr marL="342884" indent="-342884" defTabSz="914355">
              <a:spcBef>
                <a:spcPct val="20000"/>
              </a:spcBef>
              <a:buFont typeface="Arial" pitchFamily="34" charset="0"/>
              <a:buChar char="•"/>
              <a:defRPr/>
            </a:pPr>
            <a:endParaRPr lang="zh-CN" altLang="en-US" sz="3200" dirty="0" smtClean="0">
              <a:solidFill>
                <a:prstClr val="black"/>
              </a:solidFill>
              <a:latin typeface="微软雅黑" pitchFamily="34" charset="-122"/>
              <a:ea typeface="微软雅黑" pitchFamily="34" charset="-122"/>
            </a:endParaRPr>
          </a:p>
          <a:p>
            <a:pPr marL="685784" lvl="1" indent="-342884" defTabSz="914355">
              <a:spcBef>
                <a:spcPct val="20000"/>
              </a:spcBef>
              <a:defRPr/>
            </a:pPr>
            <a:r>
              <a:rPr lang="zh-CN" altLang="en-US" sz="2400" dirty="0" smtClean="0">
                <a:solidFill>
                  <a:prstClr val="black"/>
                </a:solidFill>
                <a:latin typeface="微软雅黑" pitchFamily="34" charset="-122"/>
                <a:ea typeface="微软雅黑" pitchFamily="34" charset="-122"/>
                <a:hlinkClick r:id="rId2"/>
              </a:rPr>
              <a:t>北京航空航天大学</a:t>
            </a:r>
            <a:endParaRPr lang="en-US" altLang="zh-CN" sz="2400" dirty="0" smtClean="0">
              <a:solidFill>
                <a:prstClr val="black"/>
              </a:solidFill>
              <a:latin typeface="微软雅黑" pitchFamily="34" charset="-122"/>
              <a:ea typeface="微软雅黑" pitchFamily="34" charset="-122"/>
            </a:endParaRPr>
          </a:p>
          <a:p>
            <a:pPr lvl="1" hangingPunct="0"/>
            <a:r>
              <a:rPr lang="zh-CN" altLang="zh-CN" sz="2400" dirty="0" smtClean="0"/>
              <a:t>北京航空航天大学</a:t>
            </a:r>
          </a:p>
          <a:p>
            <a:pPr lvl="1" hangingPunct="0"/>
            <a:r>
              <a:rPr lang="en-US" altLang="zh-CN" sz="2400" dirty="0" err="1" smtClean="0">
                <a:hlinkClick r:id="rId3"/>
              </a:rPr>
              <a:t>上海大学计算中心</a:t>
            </a:r>
            <a:endParaRPr lang="zh-CN" altLang="zh-CN" sz="2400" dirty="0" smtClean="0"/>
          </a:p>
          <a:p>
            <a:pPr lvl="1" hangingPunct="0"/>
            <a:r>
              <a:rPr lang="zh-CN" altLang="zh-CN" sz="2400" dirty="0" smtClean="0"/>
              <a:t>北京交通大学计算机与信息技术学院</a:t>
            </a:r>
          </a:p>
          <a:p>
            <a:pPr lvl="1" hangingPunct="0"/>
            <a:r>
              <a:rPr lang="zh-CN" altLang="zh-CN" sz="2400" dirty="0" smtClean="0"/>
              <a:t>北方工业大学</a:t>
            </a:r>
          </a:p>
          <a:p>
            <a:pPr lvl="1" hangingPunct="0"/>
            <a:r>
              <a:rPr lang="zh-CN" altLang="zh-CN" sz="2400" dirty="0" smtClean="0"/>
              <a:t>国防科学技术大学</a:t>
            </a:r>
          </a:p>
          <a:p>
            <a:pPr lvl="1" hangingPunct="0"/>
            <a:r>
              <a:rPr lang="zh-CN" altLang="zh-CN" sz="2400" dirty="0" smtClean="0"/>
              <a:t>江南大学</a:t>
            </a:r>
          </a:p>
          <a:p>
            <a:pPr lvl="1" hangingPunct="0"/>
            <a:r>
              <a:rPr lang="zh-CN" altLang="zh-CN" sz="2400" dirty="0" smtClean="0"/>
              <a:t>北京邮电大学</a:t>
            </a:r>
          </a:p>
          <a:p>
            <a:pPr lvl="1" hangingPunct="0"/>
            <a:r>
              <a:rPr lang="zh-CN" altLang="zh-CN" sz="2400" dirty="0" smtClean="0"/>
              <a:t>北京化工大学信息工程学院计算机系</a:t>
            </a:r>
          </a:p>
          <a:p>
            <a:pPr lvl="1" hangingPunct="0"/>
            <a:r>
              <a:rPr lang="zh-CN" altLang="zh-CN" sz="2400" dirty="0" smtClean="0"/>
              <a:t>中国传媒大学</a:t>
            </a:r>
          </a:p>
          <a:p>
            <a:pPr lvl="1" hangingPunct="0"/>
            <a:r>
              <a:rPr lang="zh-CN" altLang="zh-CN" sz="2400" dirty="0" smtClean="0"/>
              <a:t>中国石油大学</a:t>
            </a:r>
          </a:p>
          <a:p>
            <a:pPr lvl="1" hangingPunct="0"/>
            <a:r>
              <a:rPr lang="zh-CN" altLang="zh-CN" sz="2400" dirty="0" smtClean="0"/>
              <a:t>北京信息科技大学</a:t>
            </a:r>
          </a:p>
          <a:p>
            <a:pPr lvl="1" hangingPunct="0"/>
            <a:r>
              <a:rPr lang="zh-CN" altLang="zh-CN" sz="2400" dirty="0" smtClean="0"/>
              <a:t>首都经济贸易大学</a:t>
            </a:r>
          </a:p>
          <a:p>
            <a:pPr lvl="1" hangingPunct="0"/>
            <a:r>
              <a:rPr lang="zh-CN" altLang="zh-CN" sz="2400" dirty="0" smtClean="0"/>
              <a:t>陆军工程大学</a:t>
            </a:r>
          </a:p>
          <a:p>
            <a:pPr lvl="1" hangingPunct="0"/>
            <a:r>
              <a:rPr lang="zh-CN" altLang="zh-CN" sz="2400" dirty="0" smtClean="0"/>
              <a:t>广西民族大学</a:t>
            </a:r>
          </a:p>
          <a:p>
            <a:pPr lvl="1" hangingPunct="0"/>
            <a:r>
              <a:rPr lang="zh-CN" altLang="zh-CN" sz="2400" dirty="0" smtClean="0"/>
              <a:t>山东大学</a:t>
            </a:r>
          </a:p>
          <a:p>
            <a:pPr lvl="1" hangingPunct="0"/>
            <a:r>
              <a:rPr lang="zh-CN" altLang="zh-CN" sz="2400" dirty="0" smtClean="0"/>
              <a:t>齐鲁工业大学</a:t>
            </a:r>
          </a:p>
          <a:p>
            <a:pPr lvl="1" hangingPunct="0"/>
            <a:r>
              <a:rPr lang="zh-CN" altLang="zh-CN" sz="2400" dirty="0" smtClean="0"/>
              <a:t>华北电力大学</a:t>
            </a:r>
          </a:p>
          <a:p>
            <a:pPr lvl="1" hangingPunct="0"/>
            <a:r>
              <a:rPr lang="zh-CN" altLang="zh-CN" sz="2400" dirty="0" smtClean="0"/>
              <a:t>河北地质大学</a:t>
            </a:r>
          </a:p>
          <a:p>
            <a:pPr lvl="1" hangingPunct="0"/>
            <a:r>
              <a:rPr lang="zh-CN" altLang="zh-CN" sz="2400" dirty="0" smtClean="0"/>
              <a:t>杭州电子科技大学</a:t>
            </a:r>
          </a:p>
          <a:p>
            <a:pPr lvl="1" hangingPunct="0"/>
            <a:r>
              <a:rPr lang="zh-CN" altLang="zh-CN" sz="2400" dirty="0" smtClean="0"/>
              <a:t>华北科技学院</a:t>
            </a:r>
          </a:p>
          <a:p>
            <a:pPr lvl="1" hangingPunct="0"/>
            <a:r>
              <a:rPr lang="zh-CN" altLang="zh-CN" sz="2400" dirty="0" smtClean="0"/>
              <a:t>浙江工业大学</a:t>
            </a:r>
          </a:p>
          <a:p>
            <a:pPr lvl="1" hangingPunct="0"/>
            <a:r>
              <a:rPr lang="zh-CN" altLang="zh-CN" sz="2400" dirty="0" smtClean="0"/>
              <a:t>北京信息科技大学计算中心</a:t>
            </a:r>
          </a:p>
          <a:p>
            <a:pPr lvl="1" hangingPunct="0"/>
            <a:r>
              <a:rPr lang="zh-CN" altLang="zh-CN" sz="2400" dirty="0" smtClean="0"/>
              <a:t>重庆邮电大学</a:t>
            </a:r>
          </a:p>
          <a:p>
            <a:pPr lvl="1" hangingPunct="0"/>
            <a:r>
              <a:rPr lang="zh-CN" altLang="zh-CN" sz="2400" dirty="0" smtClean="0"/>
              <a:t>广西民族大学</a:t>
            </a:r>
          </a:p>
          <a:p>
            <a:pPr lvl="1" hangingPunct="0"/>
            <a:r>
              <a:rPr lang="zh-CN" altLang="zh-CN" sz="2400" dirty="0" smtClean="0"/>
              <a:t>西南民族大学</a:t>
            </a:r>
          </a:p>
          <a:p>
            <a:pPr lvl="1" hangingPunct="0"/>
            <a:r>
              <a:rPr lang="en-US" altLang="zh-CN" sz="2400" dirty="0" err="1" smtClean="0">
                <a:hlinkClick r:id="rId4"/>
              </a:rPr>
              <a:t>沈阳航空航天大学计算机学院</a:t>
            </a:r>
            <a:endParaRPr lang="zh-CN" altLang="zh-CN" sz="2400" dirty="0" smtClean="0"/>
          </a:p>
          <a:p>
            <a:pPr lvl="1" hangingPunct="0"/>
            <a:r>
              <a:rPr lang="zh-CN" altLang="zh-CN" sz="2400" dirty="0" smtClean="0"/>
              <a:t>山东建筑大学</a:t>
            </a:r>
          </a:p>
          <a:p>
            <a:pPr lvl="1" hangingPunct="0"/>
            <a:r>
              <a:rPr lang="zh-CN" altLang="zh-CN" sz="2400" dirty="0" smtClean="0"/>
              <a:t>广东药学院</a:t>
            </a:r>
          </a:p>
          <a:p>
            <a:pPr lvl="1" hangingPunct="0"/>
            <a:r>
              <a:rPr lang="zh-CN" altLang="zh-CN" sz="2400" dirty="0" smtClean="0"/>
              <a:t>电子科技大学信息与软件工程学院</a:t>
            </a:r>
          </a:p>
          <a:p>
            <a:pPr lvl="1" hangingPunct="0"/>
            <a:r>
              <a:rPr lang="zh-CN" altLang="zh-CN" sz="2400" dirty="0" smtClean="0"/>
              <a:t>昆明理工大学</a:t>
            </a:r>
          </a:p>
          <a:p>
            <a:pPr lvl="1" hangingPunct="0"/>
            <a:r>
              <a:rPr lang="zh-CN" altLang="zh-CN" sz="2400" dirty="0" smtClean="0"/>
              <a:t>哈尔滨理工大学</a:t>
            </a:r>
          </a:p>
          <a:p>
            <a:pPr lvl="1" hangingPunct="0"/>
            <a:r>
              <a:rPr lang="zh-CN" altLang="zh-CN" sz="2400" dirty="0" smtClean="0"/>
              <a:t>重庆交通大学</a:t>
            </a:r>
          </a:p>
          <a:p>
            <a:pPr lvl="1" hangingPunct="0"/>
            <a:r>
              <a:rPr lang="zh-CN" altLang="zh-CN" sz="2400" dirty="0" smtClean="0"/>
              <a:t>上海电机学院</a:t>
            </a:r>
          </a:p>
          <a:p>
            <a:pPr lvl="1" hangingPunct="0"/>
            <a:r>
              <a:rPr lang="zh-CN" altLang="zh-CN" sz="2400" dirty="0" smtClean="0"/>
              <a:t>西南交通大学</a:t>
            </a:r>
          </a:p>
          <a:p>
            <a:pPr lvl="1" hangingPunct="0"/>
            <a:r>
              <a:rPr lang="zh-CN" altLang="zh-CN" sz="2400" dirty="0" smtClean="0"/>
              <a:t>北京印刷学院</a:t>
            </a:r>
          </a:p>
          <a:p>
            <a:pPr lvl="1" hangingPunct="0"/>
            <a:r>
              <a:rPr lang="zh-CN" altLang="zh-CN" sz="2400" dirty="0" smtClean="0"/>
              <a:t>武汉理工大学</a:t>
            </a:r>
          </a:p>
          <a:p>
            <a:pPr lvl="1" hangingPunct="0"/>
            <a:r>
              <a:rPr lang="zh-CN" altLang="zh-CN" sz="2400" dirty="0" smtClean="0"/>
              <a:t>中国海洋大学</a:t>
            </a:r>
          </a:p>
          <a:p>
            <a:pPr lvl="1" hangingPunct="0"/>
            <a:r>
              <a:rPr lang="zh-CN" altLang="zh-CN" sz="2400" dirty="0" smtClean="0"/>
              <a:t>山东大学</a:t>
            </a:r>
          </a:p>
          <a:p>
            <a:pPr lvl="1"/>
            <a:r>
              <a:rPr lang="zh-CN" altLang="zh-CN" sz="2400" dirty="0" smtClean="0"/>
              <a:t>湖南大学</a:t>
            </a:r>
            <a:endParaRPr lang="en-US" altLang="zh-CN" sz="2400" dirty="0" smtClean="0"/>
          </a:p>
          <a:p>
            <a:pPr lvl="1"/>
            <a:r>
              <a:rPr lang="en-US" altLang="zh-CN" sz="2400" dirty="0" smtClean="0">
                <a:solidFill>
                  <a:prstClr val="black"/>
                </a:solidFill>
                <a:latin typeface="微软雅黑" pitchFamily="34" charset="-122"/>
                <a:ea typeface="微软雅黑" pitchFamily="34" charset="-122"/>
              </a:rPr>
              <a:t>……</a:t>
            </a:r>
            <a:endParaRPr lang="zh-CN" altLang="en-US" sz="2400" dirty="0" smtClean="0">
              <a:solidFill>
                <a:prstClr val="black"/>
              </a:solidFill>
              <a:latin typeface="微软雅黑" pitchFamily="34" charset="-122"/>
              <a:ea typeface="微软雅黑" pitchFamily="34" charset="-122"/>
            </a:endParaRPr>
          </a:p>
        </p:txBody>
      </p:sp>
      <p:pic>
        <p:nvPicPr>
          <p:cNvPr id="6" name="Picture 2" descr="C:\Users\ZCH\Desktop\CG-WORKSPACE\第二届mooc工具研讨会\cggrouptdc.png"/>
          <p:cNvPicPr>
            <a:picLocks noChangeAspect="1" noChangeArrowheads="1"/>
          </p:cNvPicPr>
          <p:nvPr/>
        </p:nvPicPr>
        <p:blipFill>
          <a:blip r:embed="rId5" cstate="print"/>
          <a:srcRect/>
          <a:stretch>
            <a:fillRect/>
          </a:stretch>
        </p:blipFill>
        <p:spPr bwMode="auto">
          <a:xfrm>
            <a:off x="3922621" y="1579722"/>
            <a:ext cx="2044541" cy="2801779"/>
          </a:xfrm>
          <a:prstGeom prst="rect">
            <a:avLst/>
          </a:prstGeom>
          <a:noFill/>
        </p:spPr>
      </p:pic>
      <p:sp>
        <p:nvSpPr>
          <p:cNvPr id="8" name="矩形 7"/>
          <p:cNvSpPr/>
          <p:nvPr/>
        </p:nvSpPr>
        <p:spPr>
          <a:xfrm>
            <a:off x="3307039" y="4394888"/>
            <a:ext cx="3839719" cy="300082"/>
          </a:xfrm>
          <a:prstGeom prst="rect">
            <a:avLst/>
          </a:prstGeom>
        </p:spPr>
        <p:txBody>
          <a:bodyPr wrap="square">
            <a:spAutoFit/>
          </a:bodyPr>
          <a:lstStyle/>
          <a:p>
            <a:r>
              <a:rPr lang="en-US" altLang="zh-CN" dirty="0" smtClean="0">
                <a:latin typeface="微软雅黑" pitchFamily="34" charset="-122"/>
                <a:ea typeface="微软雅黑" pitchFamily="34" charset="-122"/>
              </a:rPr>
              <a:t>QQ</a:t>
            </a:r>
            <a:r>
              <a:rPr lang="zh-CN" altLang="en-US" dirty="0" smtClean="0">
                <a:latin typeface="微软雅黑" pitchFamily="34" charset="-122"/>
                <a:ea typeface="微软雅黑" pitchFamily="34" charset="-122"/>
              </a:rPr>
              <a:t>群：</a:t>
            </a:r>
            <a:r>
              <a:rPr lang="en-US" altLang="zh-CN" dirty="0" smtClean="0">
                <a:latin typeface="微软雅黑" pitchFamily="34" charset="-122"/>
                <a:ea typeface="微软雅黑" pitchFamily="34" charset="-122"/>
              </a:rPr>
              <a:t>214085215</a:t>
            </a:r>
            <a:r>
              <a:rPr lang="zh-CN" altLang="en-US" dirty="0" smtClean="0">
                <a:latin typeface="微软雅黑" pitchFamily="34" charset="-122"/>
                <a:ea typeface="微软雅黑" pitchFamily="34" charset="-122"/>
              </a:rPr>
              <a:t>（实名：学校</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姓名 ）</a:t>
            </a:r>
            <a:endParaRPr lang="zh-CN" altLang="en-US"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1628</TotalTime>
  <Words>7453</Words>
  <Application>Microsoft Office PowerPoint</Application>
  <PresentationFormat>全屏显示(16:9)</PresentationFormat>
  <Paragraphs>1513</Paragraphs>
  <Slides>95</Slides>
  <Notes>54</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95</vt:i4>
      </vt:variant>
    </vt:vector>
  </HeadingPairs>
  <TitlesOfParts>
    <vt:vector size="97" baseType="lpstr">
      <vt:lpstr>Office 主题</vt:lpstr>
      <vt:lpstr>Microsoft Office Visio 绘图</vt:lpstr>
      <vt:lpstr>幻灯片 1</vt:lpstr>
      <vt:lpstr>幻灯片 2</vt:lpstr>
      <vt:lpstr>CG平台是什么？</vt:lpstr>
      <vt:lpstr>幻灯片 4</vt:lpstr>
      <vt:lpstr>幻灯片 5</vt:lpstr>
      <vt:lpstr>幻灯片 6</vt:lpstr>
      <vt:lpstr>幻灯片 7</vt:lpstr>
      <vt:lpstr>CourseGrading发展史</vt:lpstr>
      <vt:lpstr>幻灯片 9</vt:lpstr>
      <vt:lpstr>汇报大纲</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汇报大纲</vt:lpstr>
      <vt:lpstr>幻灯片 78</vt:lpstr>
      <vt:lpstr>幻灯片 79</vt:lpstr>
      <vt:lpstr>幻灯片 80</vt:lpstr>
      <vt:lpstr>幻灯片 81</vt:lpstr>
      <vt:lpstr>幻灯片 82</vt:lpstr>
      <vt:lpstr>CG平台：质量</vt:lpstr>
      <vt:lpstr>CG平台：生态环境</vt:lpstr>
      <vt:lpstr>汇报大纲</vt:lpstr>
      <vt:lpstr>CG@北航：工程教育实践平台</vt:lpstr>
      <vt:lpstr>CG@北航：程序设计课程应用案例</vt:lpstr>
      <vt:lpstr>CG@北航：程序设计课程应用案例</vt:lpstr>
      <vt:lpstr>CG@北航：程序设计课程应用案例</vt:lpstr>
      <vt:lpstr>CG@北航：程序设计课程应用案例</vt:lpstr>
      <vt:lpstr>CG@北航：程序设计课程应用案例</vt:lpstr>
      <vt:lpstr>CG@北航：程序设计课程应用案例</vt:lpstr>
      <vt:lpstr>CG@北航：程序设计课程应用案例</vt:lpstr>
      <vt:lpstr>CG@北航：程序设计课程应用案例</vt:lpstr>
      <vt:lpstr>与CourseGrading共同发展</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kk</dc:creator>
  <cp:lastModifiedBy>lichao</cp:lastModifiedBy>
  <cp:revision>943</cp:revision>
  <dcterms:created xsi:type="dcterms:W3CDTF">2016-10-23T10:12:07Z</dcterms:created>
  <dcterms:modified xsi:type="dcterms:W3CDTF">2018-06-06T04:14:11Z</dcterms:modified>
</cp:coreProperties>
</file>