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471" r:id="rId3"/>
    <p:sldId id="473" r:id="rId4"/>
    <p:sldId id="474" r:id="rId5"/>
    <p:sldId id="475" r:id="rId6"/>
    <p:sldId id="476" r:id="rId7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buFont typeface="Arial" pitchFamily="34" charset="0"/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33FF"/>
    <a:srgbClr val="CC0066"/>
    <a:srgbClr val="0000FF"/>
    <a:srgbClr val="FFFF99"/>
    <a:srgbClr val="0070C0"/>
    <a:srgbClr val="0066FF"/>
    <a:srgbClr val="CCECFF"/>
    <a:srgbClr val="122256"/>
    <a:srgbClr val="660066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74" autoAdjust="0"/>
    <p:restoredTop sz="97417" autoAdjust="0"/>
  </p:normalViewPr>
  <p:slideViewPr>
    <p:cSldViewPr>
      <p:cViewPr>
        <p:scale>
          <a:sx n="66" d="100"/>
          <a:sy n="66" d="100"/>
        </p:scale>
        <p:origin x="-998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74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30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5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AE606AA-F637-4642-9297-48833696553C}" type="datetimeFigureOut">
              <a:rPr lang="zh-CN" altLang="en-US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49156" name="幻灯片图像占位符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mpd="sng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3078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079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BD87193-3C62-47BD-960D-BF7A9C21715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9408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B1F71B-9312-4559-A44B-B5381C7C2278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2003D-66D8-437F-9EE6-ED7FF2A51A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58196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98A73-E4AC-4B4D-8B79-80A343247DE2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E668D7-B097-4D9D-8AC4-CBCBDD5D31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5030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642938"/>
            <a:ext cx="2057400" cy="54832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642938"/>
            <a:ext cx="6019800" cy="54832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666A8-745F-48E6-8E8A-B7E7FCB6F5D3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E970CF-B4B8-4408-84BA-920D8D96157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98041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6C66B1-2B54-40CA-8405-2B513B7E1E27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31840" y="6381328"/>
            <a:ext cx="2895600" cy="36512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06F4265-9955-4018-AE05-752A632C78AA}" type="slidenum">
              <a:rPr lang="zh-CN" altLang="en-US" smtClean="0"/>
              <a:pPr>
                <a:defRPr/>
              </a:pPr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xmlns="" val="620903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DD8E9-4D2E-4182-8E85-7B07E7391667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5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EDFCC-A630-4DF5-8566-9AE451CE4F2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4050794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09F47-9036-4E15-9262-5A27D3201D77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4477DF-9A7D-486A-8D88-B9FF4CAF64C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378830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D0237E-0436-4CEB-ACEA-7FB2B58A8E6A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8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2894B6-B299-40BA-B8F0-ACBFDD82765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73414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50D5EF-931E-4E6C-BE80-8A69AF3CC6E6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4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66C97C-A02B-4059-9551-864A4BF39E6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2950661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4438D-F6BF-4D94-B3E5-EF3493548022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3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4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57E59-09C1-4B5F-B338-0C31806588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1183467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0B81B-3869-4A28-BC63-13D4A912C5BE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8F56B-999A-48A7-A16C-47130BD9E99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814858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F75FB-3F0B-4E1A-904C-B8F7693124F7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6" name="页脚占位符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A6B6-5CF0-4C6C-A62F-79FB809E6C7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xmlns="" val="3140528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Documents and Settings\鱼不愚\桌面\未标题-1副本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标题占位符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42938"/>
            <a:ext cx="8229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smtClean="0"/>
              <a:t>单击此处编辑母版标题样式</a:t>
            </a:r>
          </a:p>
        </p:txBody>
      </p:sp>
      <p:sp>
        <p:nvSpPr>
          <p:cNvPr id="1028" name="文本占位符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CN" altLang="zh-CN" dirty="0" smtClean="0"/>
          </a:p>
        </p:txBody>
      </p:sp>
      <p:sp>
        <p:nvSpPr>
          <p:cNvPr id="1029" name="日期占位符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华文细黑" pitchFamily="2" charset="-122"/>
              </a:defRPr>
            </a:lvl1pPr>
          </a:lstStyle>
          <a:p>
            <a:pPr>
              <a:defRPr/>
            </a:pPr>
            <a:fld id="{0DD74566-265A-4CB6-A057-10385A8017D0}" type="datetime1">
              <a:rPr lang="zh-CN" altLang="en-US" smtClean="0"/>
              <a:pPr>
                <a:defRPr/>
              </a:pPr>
              <a:t>2016/3/9</a:t>
            </a:fld>
            <a:endParaRPr lang="zh-CN" altLang="en-US"/>
          </a:p>
        </p:txBody>
      </p:sp>
      <p:sp>
        <p:nvSpPr>
          <p:cNvPr id="1030" name="页脚占位符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zh-CN" altLang="en-US" dirty="0"/>
          </a:p>
        </p:txBody>
      </p:sp>
      <p:sp>
        <p:nvSpPr>
          <p:cNvPr id="1031" name="灯片编号占位符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华文细黑" pitchFamily="2" charset="-122"/>
              </a:defRPr>
            </a:lvl1pPr>
          </a:lstStyle>
          <a:p>
            <a:pPr>
              <a:defRPr/>
            </a:pPr>
            <a:fld id="{49DAF1AB-8BCD-4688-BE9C-654241E99E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3745320" y="6359803"/>
            <a:ext cx="189026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zh-CN" altLang="en-US" sz="1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北京航空航空大学</a:t>
            </a:r>
            <a:endParaRPr lang="en-US" altLang="zh-CN" sz="1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宋体" pitchFamily="2" charset="-122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宋体" pitchFamily="2" charset="-122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宋体" pitchFamily="2" charset="-122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宋体" pitchFamily="2" charset="-122"/>
          <a:ea typeface="宋体" pitchFamily="2" charset="-122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宋体" pitchFamily="2" charset="-122"/>
          <a:ea typeface="宋体" pitchFamily="2" charset="-122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宋体" pitchFamily="2" charset="-122"/>
          <a:ea typeface="宋体" pitchFamily="2" charset="-122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宋体" pitchFamily="2" charset="-122"/>
          <a:ea typeface="宋体" pitchFamily="2" charset="-122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宋体" pitchFamily="2" charset="-122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>
          <a:solidFill>
            <a:schemeClr val="tx1"/>
          </a:solidFill>
          <a:latin typeface="华文细黑" pitchFamily="2" charset="-122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>
          <a:solidFill>
            <a:schemeClr val="tx1"/>
          </a:solidFill>
          <a:latin typeface="华文细黑" pitchFamily="2" charset="-122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>
          <a:solidFill>
            <a:schemeClr val="tx1"/>
          </a:solidFill>
          <a:latin typeface="华文细黑" pitchFamily="2" charset="-122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华文细黑" pitchFamily="2" charset="-122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华文细黑" pitchFamily="2" charset="-122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华文细黑" pitchFamily="2" charset="-122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华文细黑" pitchFamily="2" charset="-122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>
          <a:solidFill>
            <a:schemeClr val="tx1"/>
          </a:solidFill>
          <a:latin typeface="华文细黑" pitchFamily="2" charset="-122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judge.net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emf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713519" y="1052736"/>
            <a:ext cx="7772400" cy="1470025"/>
          </a:xfrm>
        </p:spPr>
        <p:txBody>
          <a:bodyPr/>
          <a:lstStyle/>
          <a:p>
            <a:pPr algn="ctr" eaLnBrk="1" hangingPunct="1">
              <a:lnSpc>
                <a:spcPct val="150000"/>
              </a:lnSpc>
            </a:pPr>
            <a:r>
              <a:rPr lang="zh-CN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在线程序设计类课程支撑</a:t>
            </a:r>
            <a:r>
              <a:rPr lang="zh-CN" alt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微软雅黑" pitchFamily="34" charset="-122"/>
                <a:cs typeface="Times New Roman" panose="02020603050405020304" pitchFamily="18" charset="0"/>
              </a:rPr>
              <a:t>平台</a:t>
            </a:r>
            <a:endParaRPr lang="zh-CN" altLang="en-US" sz="4000" b="1" dirty="0" smtClean="0">
              <a:solidFill>
                <a:srgbClr val="FF0000"/>
              </a:solidFill>
              <a:latin typeface="Times New Roman" panose="02020603050405020304" pitchFamily="18" charset="0"/>
              <a:ea typeface="微软雅黑" pitchFamily="34" charset="-122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3717032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 b="1" dirty="0" smtClean="0">
                <a:ea typeface="黑体" pitchFamily="2" charset="-122"/>
                <a:cs typeface="Arial" pitchFamily="34" charset="0"/>
              </a:rPr>
              <a:t>北京航空航天大学 </a:t>
            </a:r>
            <a:r>
              <a:rPr lang="zh-CN" altLang="en-US" sz="2800" b="1" dirty="0" smtClean="0">
                <a:ea typeface="黑体" pitchFamily="2" charset="-122"/>
                <a:cs typeface="Arial" pitchFamily="34" charset="0"/>
              </a:rPr>
              <a:t>计算机学院</a:t>
            </a:r>
            <a:endParaRPr lang="en-US" altLang="zh-CN" sz="2800" b="1" dirty="0" smtClean="0">
              <a:ea typeface="黑体" pitchFamily="2" charset="-122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800" b="1" dirty="0" smtClean="0">
                <a:ea typeface="黑体" pitchFamily="2" charset="-122"/>
                <a:cs typeface="Arial" pitchFamily="34" charset="0"/>
              </a:rPr>
              <a:t>www.cjudge.net </a:t>
            </a:r>
            <a:endParaRPr lang="en-US" altLang="zh-CN" sz="2800" b="1" dirty="0" smtClean="0">
              <a:ea typeface="黑体" pitchFamily="2" charset="-122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 sz="2800" b="1" dirty="0" smtClean="0">
                <a:ea typeface="黑体" pitchFamily="2" charset="-122"/>
                <a:cs typeface="Arial" pitchFamily="34" charset="0"/>
              </a:rPr>
              <a:t>2016.1.10@</a:t>
            </a:r>
            <a:r>
              <a:rPr lang="zh-CN" altLang="en-US" sz="2800" b="1" dirty="0">
                <a:ea typeface="黑体" pitchFamily="2" charset="-122"/>
                <a:cs typeface="Arial" pitchFamily="34" charset="0"/>
              </a:rPr>
              <a:t>哈尔滨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10" y="-99392"/>
            <a:ext cx="9138790" cy="7747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在线程序设计</a:t>
            </a:r>
            <a:r>
              <a:rPr lang="zh-CN" altLang="en-US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类课程支撑</a:t>
            </a:r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平台 </a:t>
            </a:r>
            <a:r>
              <a:rPr lang="en-US" altLang="zh-CN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- </a:t>
            </a:r>
            <a:r>
              <a:rPr lang="en-US" altLang="zh-CN" b="1" dirty="0" err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CourseGrading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16216" y="6471277"/>
            <a:ext cx="2133600" cy="365125"/>
          </a:xfrm>
        </p:spPr>
        <p:txBody>
          <a:bodyPr/>
          <a:lstStyle/>
          <a:p>
            <a:pPr>
              <a:defRPr/>
            </a:pPr>
            <a:fld id="{D6A57E59-09C1-4B5F-B338-0C3180658810}" type="slidenum">
              <a:rPr lang="zh-CN" altLang="en-US" smtClean="0"/>
              <a:pPr>
                <a:defRPr/>
              </a:pPr>
              <a:t>2</a:t>
            </a:fld>
            <a:endParaRPr lang="zh-CN" altLang="en-US"/>
          </a:p>
        </p:txBody>
      </p:sp>
      <p:sp>
        <p:nvSpPr>
          <p:cNvPr id="12" name="内容占位符 2"/>
          <p:cNvSpPr>
            <a:spLocks noGrp="1"/>
          </p:cNvSpPr>
          <p:nvPr>
            <p:ph idx="1"/>
          </p:nvPr>
        </p:nvSpPr>
        <p:spPr>
          <a:xfrm>
            <a:off x="251520" y="1840755"/>
            <a:ext cx="3857625" cy="4900613"/>
          </a:xfrm>
        </p:spPr>
        <p:txBody>
          <a:bodyPr/>
          <a:lstStyle/>
          <a:p>
            <a:pPr eaLnBrk="1" hangingPunct="1"/>
            <a:r>
              <a:rPr lang="en-US" altLang="zh-CN" sz="2800" dirty="0" err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CourseGrading</a:t>
            </a:r>
            <a:r>
              <a:rPr lang="zh-CN" altLang="en-US" sz="28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：一站式全自动化的交互教学平台，支持：</a:t>
            </a:r>
            <a:endParaRPr lang="en-US" altLang="zh-CN" sz="28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/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串行程序自动评判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/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并行（多线程与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MPI</a:t>
            </a:r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）程序自动评判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/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代码抄袭检测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/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文档相似性检测</a:t>
            </a:r>
            <a:endParaRPr lang="en-US" altLang="zh-CN" sz="24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1" eaLnBrk="1" hangingPunct="1"/>
            <a:r>
              <a:rPr lang="zh-CN" altLang="en-US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在线考试、作业、答疑</a:t>
            </a:r>
            <a:r>
              <a:rPr lang="en-US" altLang="zh-CN" sz="24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….</a:t>
            </a:r>
          </a:p>
          <a:p>
            <a:pPr lvl="1" eaLnBrk="1" hangingPunct="1"/>
            <a:endParaRPr lang="en-US" altLang="zh-CN" sz="2400" dirty="0" smtClean="0"/>
          </a:p>
        </p:txBody>
      </p:sp>
      <p:pic>
        <p:nvPicPr>
          <p:cNvPr id="13" name="Picture 2" descr="D:\My Documents\项目\courseGrading\推广\折页\figures\all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321870" y="1340768"/>
            <a:ext cx="4716463" cy="467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矩形 4"/>
          <p:cNvSpPr/>
          <p:nvPr/>
        </p:nvSpPr>
        <p:spPr>
          <a:xfrm>
            <a:off x="107504" y="694437"/>
            <a:ext cx="90364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altLang="zh-CN" sz="2400" b="1" smtClean="0">
                <a:hlinkClick r:id="rId3"/>
              </a:rPr>
              <a:t>http</a:t>
            </a:r>
            <a:r>
              <a:rPr lang="en-US" altLang="zh-CN" sz="2400" b="1" dirty="0">
                <a:hlinkClick r:id="rId3"/>
              </a:rPr>
              <a:t>://www.cjudge.net</a:t>
            </a: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xmlns="" val="20933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10" y="-99392"/>
            <a:ext cx="8229600" cy="7747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在线程序设计</a:t>
            </a:r>
            <a:r>
              <a:rPr lang="zh-CN" altLang="en-US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类课程支撑平台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457200" y="809203"/>
            <a:ext cx="8258175" cy="4525963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0070C0"/>
                </a:solidFill>
                <a:latin typeface="黑体" pitchFamily="49" charset="-122"/>
                <a:ea typeface="黑体" pitchFamily="49" charset="-122"/>
                <a:cs typeface="宋体" pitchFamily="2" charset="-122"/>
              </a:rPr>
              <a:t>串行代码自动实时评判</a:t>
            </a:r>
            <a:endParaRPr lang="en-US" altLang="zh-CN" b="1" dirty="0" smtClean="0">
              <a:solidFill>
                <a:srgbClr val="0070C0"/>
              </a:solidFill>
              <a:latin typeface="黑体" pitchFamily="49" charset="-122"/>
              <a:ea typeface="黑体" pitchFamily="49" charset="-122"/>
              <a:cs typeface="宋体" pitchFamily="2" charset="-122"/>
            </a:endParaRPr>
          </a:p>
          <a:p>
            <a:pPr eaLnBrk="1" hangingPunct="1"/>
            <a:endParaRPr lang="zh-CN" altLang="en-US" dirty="0" smtClean="0">
              <a:ea typeface="黑体" pitchFamily="49" charset="-122"/>
              <a:cs typeface="宋体" pitchFamily="2" charset="-122"/>
            </a:endParaRPr>
          </a:p>
        </p:txBody>
      </p:sp>
      <p:pic>
        <p:nvPicPr>
          <p:cNvPr id="8" name="图片 3" descr="D:\My Documents\项目\courseGrading\推广\折页\figures\judge.e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2450" y="3666703"/>
            <a:ext cx="3011488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57375" y="1380703"/>
            <a:ext cx="7286625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52228"/>
            <a:ext cx="3468687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1697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10" y="-99392"/>
            <a:ext cx="8229600" cy="7747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在线程序设计</a:t>
            </a:r>
            <a:r>
              <a:rPr lang="zh-CN" altLang="en-US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类课程支撑平台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214313" y="657598"/>
            <a:ext cx="8443912" cy="4715618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itchFamily="2" charset="-122"/>
              </a:rPr>
              <a:t>并行程序自动评判</a:t>
            </a:r>
            <a:endParaRPr lang="en-US" altLang="zh-CN" b="1" dirty="0" smtClean="0">
              <a:latin typeface="微软雅黑" panose="020B0503020204020204" pitchFamily="34" charset="-122"/>
              <a:ea typeface="微软雅黑" panose="020B0503020204020204" pitchFamily="34" charset="-122"/>
              <a:cs typeface="宋体" pitchFamily="2" charset="-122"/>
            </a:endParaRPr>
          </a:p>
          <a:p>
            <a:pPr eaLnBrk="1" hangingPunct="1"/>
            <a:endParaRPr lang="zh-CN" altLang="en-US" dirty="0" smtClean="0">
              <a:ea typeface="黑体" pitchFamily="49" charset="-122"/>
              <a:cs typeface="宋体" pitchFamily="2" charset="-122"/>
            </a:endParaRPr>
          </a:p>
        </p:txBody>
      </p:sp>
      <p:pic>
        <p:nvPicPr>
          <p:cNvPr id="12" name="Picture 2" descr="D:\My Documents\项目\courseGrading\产品网站\figures\paraJudgeTex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3" y="1238398"/>
            <a:ext cx="807561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3" descr="D:\My Documents\项目\courseGrading\产品网站\figures\paraJudgeChar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63950" y="2595711"/>
            <a:ext cx="548005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4" descr="D:\My Documents\项目\courseGrading\产品网站\figures\paraJudgeRankList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42875" y="2676673"/>
            <a:ext cx="4143375" cy="370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" descr="D:\My Documents\项目\courseGrading\推广\折页\figures\parallel.e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86313" y="4453086"/>
            <a:ext cx="359410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55782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10" y="-99392"/>
            <a:ext cx="8229600" cy="7747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在线程序设计</a:t>
            </a:r>
            <a:r>
              <a:rPr lang="zh-CN" altLang="en-US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类课程支撑平台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9" name="内容占位符 2"/>
          <p:cNvSpPr>
            <a:spLocks noGrp="1"/>
          </p:cNvSpPr>
          <p:nvPr>
            <p:ph idx="1"/>
          </p:nvPr>
        </p:nvSpPr>
        <p:spPr>
          <a:xfrm>
            <a:off x="251520" y="665758"/>
            <a:ext cx="8229600" cy="4525962"/>
          </a:xfrm>
        </p:spPr>
        <p:txBody>
          <a:bodyPr/>
          <a:lstStyle/>
          <a:p>
            <a:pPr eaLnBrk="1" hangingPunct="1"/>
            <a:r>
              <a:rPr lang="zh-CN" altLang="en-US" sz="2800" b="1" dirty="0" smtClean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itchFamily="2" charset="-122"/>
              </a:rPr>
              <a:t>代码抄袭检测：</a:t>
            </a:r>
            <a:endParaRPr lang="en-US" altLang="zh-CN" sz="2800" b="1" dirty="0" smtClean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itchFamily="2" charset="-122"/>
            </a:endParaRPr>
          </a:p>
          <a:p>
            <a:pPr lvl="1" eaLnBrk="1" hangingPunct="1"/>
            <a:r>
              <a:rPr lang="zh-CN" altLang="en-US" sz="1800" b="1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itchFamily="2" charset="-122"/>
              </a:rPr>
              <a:t>修改注释、重新排版、标识符重命名、代码块重排序、代码块内语句重排序、 常量替换、改变表达式中的操作符或者操作数顺序、改变数据类型、增加冗余的语句或者变量、表达式拆分、控制结构等价替换</a:t>
            </a:r>
            <a:r>
              <a:rPr lang="zh-CN" altLang="en-US" sz="1800" dirty="0" smtClean="0">
                <a:latin typeface="微软雅黑" panose="020B0503020204020204" pitchFamily="34" charset="-122"/>
                <a:ea typeface="微软雅黑" panose="020B0503020204020204" pitchFamily="34" charset="-122"/>
                <a:cs typeface="宋体" pitchFamily="2" charset="-122"/>
              </a:rPr>
              <a:t>，</a:t>
            </a:r>
            <a:r>
              <a:rPr lang="zh-CN" altLang="en-US" sz="1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itchFamily="2" charset="-122"/>
              </a:rPr>
              <a:t>共</a:t>
            </a:r>
            <a:r>
              <a:rPr lang="en-US" altLang="zh-CN" sz="1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itchFamily="2" charset="-122"/>
              </a:rPr>
              <a:t>12</a:t>
            </a:r>
            <a:r>
              <a:rPr lang="zh-CN" altLang="en-US" sz="1800" b="1" dirty="0" smtClean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itchFamily="2" charset="-122"/>
              </a:rPr>
              <a:t>种学生用到的抄袭手段</a:t>
            </a: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32545" y="2304058"/>
            <a:ext cx="8134350" cy="4005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0759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210" y="-99392"/>
            <a:ext cx="8229600" cy="7747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在线程序设计</a:t>
            </a:r>
            <a:r>
              <a:rPr lang="zh-CN" altLang="en-US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类课程支撑平台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内容占位符 2"/>
          <p:cNvSpPr>
            <a:spLocks noGrp="1"/>
          </p:cNvSpPr>
          <p:nvPr>
            <p:ph idx="1"/>
          </p:nvPr>
        </p:nvSpPr>
        <p:spPr>
          <a:xfrm>
            <a:off x="457200" y="835496"/>
            <a:ext cx="8229600" cy="4525963"/>
          </a:xfrm>
        </p:spPr>
        <p:txBody>
          <a:bodyPr/>
          <a:lstStyle/>
          <a:p>
            <a:pPr eaLnBrk="1" hangingPunct="1"/>
            <a:r>
              <a:rPr lang="zh-CN" altLang="en-US" b="1" smtClean="0">
                <a:solidFill>
                  <a:srgbClr val="0070C0"/>
                </a:solidFill>
                <a:latin typeface="黑体" pitchFamily="49" charset="-122"/>
                <a:ea typeface="黑体" pitchFamily="49" charset="-122"/>
                <a:cs typeface="宋体" pitchFamily="2" charset="-122"/>
              </a:rPr>
              <a:t>文档相似性检测</a:t>
            </a:r>
            <a:endParaRPr lang="en-US" altLang="zh-CN" b="1" smtClean="0">
              <a:solidFill>
                <a:srgbClr val="0070C0"/>
              </a:solidFill>
              <a:latin typeface="黑体" pitchFamily="49" charset="-122"/>
              <a:ea typeface="黑体" pitchFamily="49" charset="-122"/>
              <a:cs typeface="宋体" pitchFamily="2" charset="-122"/>
            </a:endParaRPr>
          </a:p>
          <a:p>
            <a:pPr lvl="1" eaLnBrk="1" hangingPunct="1"/>
            <a:r>
              <a:rPr lang="zh-CN" altLang="en-US" sz="2000" b="1" smtClean="0">
                <a:ea typeface="黑体" pitchFamily="49" charset="-122"/>
                <a:cs typeface="宋体" pitchFamily="2" charset="-122"/>
              </a:rPr>
              <a:t>基于“语意特征”的文档相似性检测：</a:t>
            </a:r>
            <a:r>
              <a:rPr lang="zh-CN" altLang="en-US" sz="2000" smtClean="0">
                <a:ea typeface="黑体" pitchFamily="49" charset="-122"/>
                <a:cs typeface="宋体" pitchFamily="2" charset="-122"/>
              </a:rPr>
              <a:t>支持互相比较、互联网相似文档搜索，相似文本块着色，可检测文档格式有：</a:t>
            </a:r>
            <a:r>
              <a:rPr lang="en-US" altLang="zh-CN" sz="2000" smtClean="0">
                <a:ea typeface="黑体" pitchFamily="49" charset="-122"/>
                <a:cs typeface="宋体" pitchFamily="2" charset="-122"/>
              </a:rPr>
              <a:t>Word</a:t>
            </a:r>
            <a:r>
              <a:rPr lang="zh-CN" altLang="en-US" sz="2000" smtClean="0">
                <a:ea typeface="黑体" pitchFamily="49" charset="-122"/>
                <a:cs typeface="宋体" pitchFamily="2" charset="-122"/>
              </a:rPr>
              <a:t>、</a:t>
            </a:r>
            <a:r>
              <a:rPr lang="en-US" altLang="zh-CN" sz="2000" smtClean="0">
                <a:ea typeface="黑体" pitchFamily="49" charset="-122"/>
                <a:cs typeface="宋体" pitchFamily="2" charset="-122"/>
              </a:rPr>
              <a:t>Pdf</a:t>
            </a:r>
            <a:r>
              <a:rPr lang="zh-CN" altLang="en-US" sz="2000" smtClean="0">
                <a:ea typeface="黑体" pitchFamily="49" charset="-122"/>
                <a:cs typeface="宋体" pitchFamily="2" charset="-122"/>
              </a:rPr>
              <a:t>、</a:t>
            </a:r>
            <a:r>
              <a:rPr lang="en-US" altLang="zh-CN" sz="2000" smtClean="0">
                <a:ea typeface="黑体" pitchFamily="49" charset="-122"/>
                <a:cs typeface="宋体" pitchFamily="2" charset="-122"/>
              </a:rPr>
              <a:t>Excel</a:t>
            </a:r>
            <a:r>
              <a:rPr lang="zh-CN" altLang="en-US" sz="2000" smtClean="0">
                <a:ea typeface="黑体" pitchFamily="49" charset="-122"/>
                <a:cs typeface="宋体" pitchFamily="2" charset="-122"/>
              </a:rPr>
              <a:t>、</a:t>
            </a:r>
            <a:r>
              <a:rPr lang="en-US" altLang="zh-CN" sz="2000" smtClean="0">
                <a:ea typeface="黑体" pitchFamily="49" charset="-122"/>
                <a:cs typeface="宋体" pitchFamily="2" charset="-122"/>
              </a:rPr>
              <a:t>PowerPoint</a:t>
            </a:r>
            <a:r>
              <a:rPr lang="zh-CN" altLang="en-US" sz="2000" smtClean="0">
                <a:ea typeface="黑体" pitchFamily="49" charset="-122"/>
                <a:cs typeface="宋体" pitchFamily="2" charset="-122"/>
              </a:rPr>
              <a:t>、普通文本。</a:t>
            </a:r>
            <a:endParaRPr lang="en-US" altLang="zh-CN" sz="2000" smtClean="0">
              <a:solidFill>
                <a:srgbClr val="000099"/>
              </a:solidFill>
              <a:latin typeface="黑体" pitchFamily="49" charset="-122"/>
              <a:ea typeface="黑体" pitchFamily="49" charset="-122"/>
              <a:cs typeface="宋体" pitchFamily="2" charset="-122"/>
            </a:endParaRPr>
          </a:p>
          <a:p>
            <a:pPr lvl="1" eaLnBrk="1" hangingPunct="1"/>
            <a:endParaRPr lang="zh-CN" altLang="en-US" smtClean="0">
              <a:ea typeface="黑体" pitchFamily="49" charset="-122"/>
              <a:cs typeface="宋体" pitchFamily="2" charset="-122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2938" y="2373784"/>
            <a:ext cx="8143875" cy="371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9112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 主题">
      <a:majorFont>
        <a:latin typeface="宋体"/>
        <a:ea typeface="宋体"/>
        <a:cs typeface=""/>
      </a:majorFont>
      <a:minorFont>
        <a:latin typeface="经典特宋简"/>
        <a:ea typeface="经典特宋简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宋体" pitchFamily="2" charset="-122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8067</TotalTime>
  <Pages>0</Pages>
  <Words>202</Words>
  <Characters>0</Characters>
  <Application>Microsoft Office PowerPoint</Application>
  <DocSecurity>0</DocSecurity>
  <PresentationFormat>全屏显示(4:3)</PresentationFormat>
  <Lines>0</Lines>
  <Paragraphs>23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在线程序设计类课程支撑平台</vt:lpstr>
      <vt:lpstr>在线程序设计类课程支撑平台 - CourseGrading</vt:lpstr>
      <vt:lpstr>在线程序设计类课程支撑平台</vt:lpstr>
      <vt:lpstr>在线程序设计类课程支撑平台</vt:lpstr>
      <vt:lpstr>在线程序设计类课程支撑平台</vt:lpstr>
      <vt:lpstr>在线程序设计类课程支撑平台</vt:lpstr>
    </vt:vector>
  </TitlesOfParts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DELL</dc:creator>
  <cp:lastModifiedBy>zch</cp:lastModifiedBy>
  <cp:revision>466</cp:revision>
  <dcterms:created xsi:type="dcterms:W3CDTF">2014-05-14T06:00:49Z</dcterms:created>
  <dcterms:modified xsi:type="dcterms:W3CDTF">2016-03-08T23:57:52Z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2052-9.1.0.4555</vt:lpwstr>
  </property>
</Properties>
</file>