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0" r:id="rId3"/>
    <p:sldMasterId id="2147483694" r:id="rId4"/>
    <p:sldMasterId id="2147483743" r:id="rId5"/>
    <p:sldMasterId id="2147483756" r:id="rId6"/>
    <p:sldMasterId id="2147483759" r:id="rId7"/>
  </p:sldMasterIdLst>
  <p:notesMasterIdLst>
    <p:notesMasterId r:id="rId60"/>
  </p:notesMasterIdLst>
  <p:sldIdLst>
    <p:sldId id="317" r:id="rId8"/>
    <p:sldId id="316" r:id="rId9"/>
    <p:sldId id="397" r:id="rId10"/>
    <p:sldId id="341" r:id="rId11"/>
    <p:sldId id="300" r:id="rId12"/>
    <p:sldId id="301" r:id="rId13"/>
    <p:sldId id="395" r:id="rId14"/>
    <p:sldId id="415" r:id="rId15"/>
    <p:sldId id="447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410" r:id="rId24"/>
    <p:sldId id="407" r:id="rId25"/>
    <p:sldId id="408" r:id="rId26"/>
    <p:sldId id="409" r:id="rId27"/>
    <p:sldId id="416" r:id="rId28"/>
    <p:sldId id="421" r:id="rId29"/>
    <p:sldId id="422" r:id="rId30"/>
    <p:sldId id="418" r:id="rId31"/>
    <p:sldId id="424" r:id="rId32"/>
    <p:sldId id="377" r:id="rId33"/>
    <p:sldId id="344" r:id="rId34"/>
    <p:sldId id="426" r:id="rId35"/>
    <p:sldId id="448" r:id="rId36"/>
    <p:sldId id="449" r:id="rId37"/>
    <p:sldId id="425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429" r:id="rId48"/>
    <p:sldId id="430" r:id="rId49"/>
    <p:sldId id="431" r:id="rId50"/>
    <p:sldId id="439" r:id="rId51"/>
    <p:sldId id="433" r:id="rId52"/>
    <p:sldId id="440" r:id="rId53"/>
    <p:sldId id="441" r:id="rId54"/>
    <p:sldId id="442" r:id="rId55"/>
    <p:sldId id="443" r:id="rId56"/>
    <p:sldId id="446" r:id="rId57"/>
    <p:sldId id="444" r:id="rId58"/>
    <p:sldId id="445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AA70"/>
    <a:srgbClr val="1EC883"/>
    <a:srgbClr val="45E3A3"/>
    <a:srgbClr val="C87700"/>
    <a:srgbClr val="34A004"/>
    <a:srgbClr val="8080E0"/>
    <a:srgbClr val="DE8400"/>
    <a:srgbClr val="0033CC"/>
    <a:srgbClr val="7BEBBE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750" autoAdjust="0"/>
  </p:normalViewPr>
  <p:slideViewPr>
    <p:cSldViewPr>
      <p:cViewPr varScale="1">
        <p:scale>
          <a:sx n="85" d="100"/>
          <a:sy n="85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示意型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3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0.83000000000000063</c:v>
                </c:pt>
                <c:pt idx="1">
                  <c:v>0.42000000000000032</c:v>
                </c:pt>
                <c:pt idx="2">
                  <c:v>0.21000000000000021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一般型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3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0.17</c:v>
                </c:pt>
                <c:pt idx="1">
                  <c:v>0.58000000000000029</c:v>
                </c:pt>
                <c:pt idx="2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完整型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0.23</c:v>
                </c:pt>
              </c:numCache>
            </c:numRef>
          </c:val>
        </c:ser>
        <c:axId val="195641344"/>
        <c:axId val="195644416"/>
      </c:barChart>
      <c:catAx>
        <c:axId val="195641344"/>
        <c:scaling>
          <c:orientation val="minMax"/>
        </c:scaling>
        <c:axPos val="b"/>
        <c:tickLblPos val="nextTo"/>
        <c:crossAx val="195644416"/>
        <c:crosses val="autoZero"/>
        <c:auto val="1"/>
        <c:lblAlgn val="ctr"/>
        <c:lblOffset val="100"/>
      </c:catAx>
      <c:valAx>
        <c:axId val="195644416"/>
        <c:scaling>
          <c:orientation val="minMax"/>
          <c:max val="1"/>
        </c:scaling>
        <c:axPos val="l"/>
        <c:numFmt formatCode="0%" sourceLinked="1"/>
        <c:tickLblPos val="nextTo"/>
        <c:crossAx val="195641344"/>
        <c:crosses val="autoZero"/>
        <c:crossBetween val="between"/>
        <c:majorUnit val="0.2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Windows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36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Linux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74</c:v>
                </c:pt>
                <c:pt idx="1">
                  <c:v>50</c:v>
                </c:pt>
                <c:pt idx="2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小OS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14</c:v>
                </c:pt>
                <c:pt idx="2">
                  <c:v>30</c:v>
                </c:pt>
              </c:numCache>
            </c:numRef>
          </c:val>
        </c:ser>
        <c:gapWidth val="300"/>
        <c:overlap val="100"/>
        <c:serLines/>
        <c:axId val="195723648"/>
        <c:axId val="195726720"/>
      </c:barChart>
      <c:catAx>
        <c:axId val="195723648"/>
        <c:scaling>
          <c:orientation val="minMax"/>
        </c:scaling>
        <c:axPos val="b"/>
        <c:numFmt formatCode="General" sourceLinked="1"/>
        <c:majorTickMark val="none"/>
        <c:tickLblPos val="nextTo"/>
        <c:crossAx val="195726720"/>
        <c:crosses val="autoZero"/>
        <c:auto val="1"/>
        <c:lblAlgn val="ctr"/>
        <c:lblOffset val="100"/>
      </c:catAx>
      <c:valAx>
        <c:axId val="1957267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95723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zh-CN"/>
          </a:p>
        </c:txPr>
      </c:dTable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完成高难度实验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</c:v>
                </c:pt>
                <c:pt idx="1">
                  <c:v>110</c:v>
                </c:pt>
                <c:pt idx="2">
                  <c:v>85</c:v>
                </c:pt>
                <c:pt idx="3">
                  <c:v>95</c:v>
                </c:pt>
                <c:pt idx="4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未完成高难度实验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10</c:v>
                </c:pt>
                <c:pt idx="2">
                  <c:v>10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选择低难度实验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111</c:v>
                </c:pt>
                <c:pt idx="1">
                  <c:v>65</c:v>
                </c:pt>
                <c:pt idx="2">
                  <c:v>95</c:v>
                </c:pt>
                <c:pt idx="3">
                  <c:v>89</c:v>
                </c:pt>
                <c:pt idx="4">
                  <c:v>90</c:v>
                </c:pt>
              </c:numCache>
            </c:numRef>
          </c:val>
        </c:ser>
        <c:gapWidth val="300"/>
        <c:overlap val="100"/>
        <c:serLines/>
        <c:axId val="195831680"/>
        <c:axId val="195843200"/>
      </c:barChart>
      <c:catAx>
        <c:axId val="195831680"/>
        <c:scaling>
          <c:orientation val="minMax"/>
        </c:scaling>
        <c:axPos val="b"/>
        <c:numFmt formatCode="General" sourceLinked="1"/>
        <c:majorTickMark val="none"/>
        <c:tickLblPos val="nextTo"/>
        <c:crossAx val="195843200"/>
        <c:crosses val="autoZero"/>
        <c:auto val="1"/>
        <c:lblAlgn val="ctr"/>
        <c:lblOffset val="100"/>
      </c:catAx>
      <c:valAx>
        <c:axId val="19584320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95831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zh-CN"/>
          </a:p>
        </c:txPr>
      </c:dTable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D9E97-4692-4CFC-A304-76E6124914EC}" type="datetimeFigureOut">
              <a:rPr lang="zh-CN" altLang="en-US" smtClean="0"/>
              <a:pPr/>
              <a:t>2018/3/28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B6104-FB2C-49A3-899F-5DB5542CB1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5778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charset="0"/>
              <a:buNone/>
            </a:pPr>
            <a:fld id="{F8D98FD5-7F12-45F3-B521-A525E1E685E9}" type="slidenum">
              <a:rPr lang="zh-CN" altLang="en-GB" smtClean="0">
                <a:solidFill>
                  <a:prstClr val="white"/>
                </a:solidFill>
                <a:latin typeface="Calibri" charset="0"/>
              </a:rPr>
              <a:pPr>
                <a:buFont typeface="Calibri" charset="0"/>
                <a:buNone/>
              </a:pPr>
              <a:t>1</a:t>
            </a:fld>
            <a:endParaRPr lang="en-GB" altLang="zh-CN" smtClean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3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CF68E-2623-4D50-A0FA-87533BA061F4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CF68E-2623-4D50-A0FA-87533BA061F4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CF68E-2623-4D50-A0FA-87533BA061F4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671BB-4B84-4AFE-AD6B-E13076ECCE2E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CF68E-2623-4D50-A0FA-87533BA061F4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BB4CE4-0865-497D-B1FA-92C7AA3672FA}" type="slidenum">
              <a:rPr lang="zh-CN" altLang="en-GB" smtClean="0">
                <a:solidFill>
                  <a:prstClr val="white"/>
                </a:solidFill>
              </a:rPr>
              <a:pPr>
                <a:defRPr/>
              </a:pPr>
              <a:t>45</a:t>
            </a:fld>
            <a:endParaRPr lang="en-GB" altLang="zh-CN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CF68E-2623-4D50-A0FA-87533BA061F4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CF68E-2623-4D50-A0FA-87533BA061F4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671BB-4B84-4AFE-AD6B-E13076ECCE2E}" type="slidenum">
              <a:rPr lang="zh-CN" altLang="en-US" smtClean="0">
                <a:solidFill>
                  <a:prstClr val="black"/>
                </a:solidFill>
              </a:rPr>
              <a:pPr/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671BB-4B84-4AFE-AD6B-E13076ECCE2E}" type="slidenum">
              <a:rPr lang="zh-CN" altLang="en-US" smtClean="0">
                <a:solidFill>
                  <a:prstClr val="black"/>
                </a:solidFill>
              </a:rPr>
              <a:pPr/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F779-CCED-4AA7-A6F7-E071D231447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1B2A8-5BE8-45BC-81B4-2AA58516A97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1B2A8-5BE8-45BC-81B4-2AA58516A97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1B2A8-5BE8-45BC-81B4-2AA58516A97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1B2A8-5BE8-45BC-81B4-2AA58516A97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1B2A8-5BE8-45BC-81B4-2AA58516A97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1B2A8-5BE8-45BC-81B4-2AA58516A97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1B2A8-5BE8-45BC-81B4-2AA58516A97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C8FC-9246-4E9F-9937-E75CB1A718B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80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087D6-34C3-453C-844F-F853F96C65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42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08463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4713" y="765175"/>
            <a:ext cx="4208462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7A51-7F58-4C8B-8940-5CBA62139B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27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2DD1-D84E-4FA3-89C4-BC71F5F3A1C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04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FA03-C0C3-4220-A538-E2402F3542A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60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26F4-2C35-42E9-BB62-F22E6A9ADC8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29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C275-59BC-4A30-A36B-F896B303F4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36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EB5A2-1009-4F08-8598-24930404F5F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15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ACF5A-0725-4E92-8461-52DA2FA2943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023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1638" y="44450"/>
            <a:ext cx="2141537" cy="64087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75388" cy="64087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A688-E5D1-420E-ACA8-D62140FD323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969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597352"/>
            <a:ext cx="1905000" cy="260648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583B32-A3A3-4057-A701-484FE75E57E8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93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08463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4713" y="765175"/>
            <a:ext cx="4208462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7A51-7F58-4C8B-8940-5CBA62139B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117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C8FC-9246-4E9F-9937-E75CB1A718B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80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087D6-34C3-453C-844F-F853F96C65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435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08463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4713" y="765175"/>
            <a:ext cx="4208462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7A51-7F58-4C8B-8940-5CBA62139B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117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2DD1-D84E-4FA3-89C4-BC71F5F3A1C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481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FA03-C0C3-4220-A538-E2402F3542A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587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26F4-2C35-42E9-BB62-F22E6A9ADC8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201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C275-59BC-4A30-A36B-F896B303F4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846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EB5A2-1009-4F08-8598-24930404F5F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224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ACF5A-0725-4E92-8461-52DA2FA2943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990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1638" y="44450"/>
            <a:ext cx="2141537" cy="64087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75388" cy="64087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A688-E5D1-420E-ACA8-D62140FD323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56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1700" y="501650"/>
            <a:ext cx="7800975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7924800" cy="460851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D6DEF7-ABF2-42B7-A2BC-12F8008EDA6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7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5341-A350-4366-A3C0-EFA5D111E8B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319489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72579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525E-6D92-4DC0-86EA-DED836AE669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2797839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8625" y="1214438"/>
            <a:ext cx="4102100" cy="5141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25" y="1214438"/>
            <a:ext cx="4102100" cy="5141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9B4B8-F4D4-46DF-80FA-96A876F554C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3025718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1968E-B1CC-4231-AD23-05DBF18529E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475745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4288-BF7F-4324-BE5D-B1B9D37DE78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805374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CF58-502F-46A1-BEEE-65EBECD2FA9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497417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4E6C8-3B70-4FE0-AC9F-BCFC87D47AA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3123130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749E-CBA1-4558-A8EE-0EB71BA212F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4162489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7334A-F41D-413E-949D-1595C3BFDDD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308637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C8FC-9246-4E9F-9937-E75CB1A718B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288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214313"/>
            <a:ext cx="2160587" cy="61420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875" y="214313"/>
            <a:ext cx="6329363" cy="61420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ED4B-199F-4EFD-9A75-34121EECFD5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3258853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228013" cy="8556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28625" y="1214438"/>
            <a:ext cx="8356600" cy="514191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9B84-7D71-4966-9EEF-16DADF97A12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232719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AB7470-36C3-48E9-9C61-02DD9BA30DA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310445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GXP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561EB3-C314-48CE-BCB0-42C292ADE69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132961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028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509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249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793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10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81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366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414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649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640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720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B3A-7160-4350-B8BB-F0E40B1B1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0E40-9C3C-4064-8FDE-ED08EDFDF9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82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8625" y="1214438"/>
            <a:ext cx="4102100" cy="5141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25" y="1214438"/>
            <a:ext cx="4102100" cy="5141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9B4B8-F4D4-46DF-80FA-96A876F554C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231102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CF58-502F-46A1-BEEE-65EBECD2FA9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67799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597352"/>
            <a:ext cx="1905000" cy="260648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583B32-A3A3-4057-A701-484FE75E57E8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35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GXP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C8FC-9246-4E9F-9937-E75CB1A718B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03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765175"/>
            <a:ext cx="87153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1" sz="1400">
                <a:ea typeface="宋体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522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1" sz="1400">
                <a:ea typeface="宋体" charset="-122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altLang="zh-CN">
                <a:solidFill>
                  <a:srgbClr val="000000"/>
                </a:solidFill>
                <a:sym typeface="Wingdings" pitchFamily="2" charset="2"/>
              </a:rPr>
              <a:t>GXP</a:t>
            </a:r>
          </a:p>
        </p:txBody>
      </p:sp>
      <p:sp>
        <p:nvSpPr>
          <p:cNvPr id="522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19872" y="6572250"/>
            <a:ext cx="216024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1" sz="1400">
                <a:ea typeface="宋体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F9831DF-6AC0-4881-9BF6-C921167D5CD8}" type="slidenum">
              <a:rPr lang="en-US" altLang="zh-CN" smtClean="0">
                <a:solidFill>
                  <a:srgbClr val="000000"/>
                </a:solidFill>
                <a:sym typeface="Wingdings" pitchFamily="2" charset="2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4140200" y="6643688"/>
            <a:ext cx="50038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9pPr>
          </a:lstStyle>
          <a:p>
            <a:pPr algn="r" eaLnBrk="1" fontAlgn="ctr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200" b="1" smtClean="0">
                <a:solidFill>
                  <a:srgbClr val="3399FF"/>
                </a:solidFill>
                <a:latin typeface="楷体_GB2312" pitchFamily="49" charset="-122"/>
                <a:ea typeface="楷体_GB2312" pitchFamily="49" charset="-122"/>
              </a:rPr>
              <a:t>北京航空航天大学计算机学院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 flipH="1">
            <a:off x="0" y="657225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 sz="280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pic>
        <p:nvPicPr>
          <p:cNvPr id="1032" name="Picture 8" descr="ppt-titl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44450"/>
            <a:ext cx="8858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67750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ctr" hangingPunct="0">
        <a:lnSpc>
          <a:spcPct val="125000"/>
        </a:lnSpc>
        <a:spcBef>
          <a:spcPts val="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ctr" hangingPunct="0">
        <a:lnSpc>
          <a:spcPct val="125000"/>
        </a:lnSpc>
        <a:spcBef>
          <a:spcPts val="0"/>
        </a:spcBef>
        <a:spcAft>
          <a:spcPct val="0"/>
        </a:spcAft>
        <a:buClr>
          <a:srgbClr val="009900"/>
        </a:buClr>
        <a:buSzPct val="50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ctr" hangingPunct="0">
        <a:lnSpc>
          <a:spcPct val="125000"/>
        </a:lnSpc>
        <a:spcBef>
          <a:spcPts val="0"/>
        </a:spcBef>
        <a:spcAft>
          <a:spcPct val="0"/>
        </a:spcAft>
        <a:buClr>
          <a:srgbClr val="FF9900"/>
        </a:buClr>
        <a:buSzPct val="5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ctr" hangingPunct="0">
        <a:lnSpc>
          <a:spcPct val="125000"/>
        </a:lnSpc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5000"/>
        </a:lnSpc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350" y="207963"/>
            <a:ext cx="9156700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6" cstate="print"/>
          <a:srcRect r="777" b="47296"/>
          <a:stretch>
            <a:fillRect/>
          </a:stretch>
        </p:blipFill>
        <p:spPr bwMode="auto">
          <a:xfrm>
            <a:off x="0" y="6572250"/>
            <a:ext cx="9144000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7" cstate="print"/>
          <a:srcRect t="30394"/>
          <a:stretch>
            <a:fillRect/>
          </a:stretch>
        </p:blipFill>
        <p:spPr bwMode="auto">
          <a:xfrm>
            <a:off x="0" y="0"/>
            <a:ext cx="9144000" cy="16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8" cstate="print"/>
          <a:srcRect t="26118" b="54347"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8" cstate="print"/>
          <a:srcRect t="86989"/>
          <a:stretch>
            <a:fillRect/>
          </a:stretch>
        </p:blipFill>
        <p:spPr bwMode="auto">
          <a:xfrm>
            <a:off x="0" y="6643688"/>
            <a:ext cx="91440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214313"/>
            <a:ext cx="8228013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单击鼠标编辑标题文的格式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14438"/>
            <a:ext cx="8356600" cy="5141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单击鼠标编辑大纲正文格式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142875" y="6492875"/>
            <a:ext cx="21320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>
              <a:sym typeface="Wingdings" pitchFamily="2" charset="2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143250" y="649287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ea typeface="宋体" pitchFamily="2" charset="-122"/>
              <a:sym typeface="Wingdings" pitchFamily="2" charset="2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4928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F2F2F2"/>
              </a:buClr>
              <a:buSzPct val="100000"/>
              <a:buFont typeface="黑体" pitchFamily="2" charset="-122"/>
              <a:buNone/>
              <a:tabLst>
                <a:tab pos="723900" algn="l"/>
                <a:tab pos="1447800" algn="l"/>
              </a:tabLst>
              <a:defRPr sz="1200">
                <a:solidFill>
                  <a:srgbClr val="F2F2F2"/>
                </a:solidFill>
                <a:latin typeface="+mn-lt"/>
                <a:ea typeface="宋体" pitchFamily="2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FA4F71E-F164-4ABE-9DF2-491AF48133EB}" type="slidenum">
              <a:rPr lang="zh-CN" altLang="en-GB">
                <a:sym typeface="Wingdings" pitchFamily="2" charset="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90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Times New Roman" pitchFamily="18" charset="0"/>
          <a:ea typeface="黑体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Times New Roman" pitchFamily="18" charset="0"/>
          <a:ea typeface="黑体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Times New Roman" pitchFamily="18" charset="0"/>
          <a:ea typeface="黑体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Times New Roman" pitchFamily="18" charset="0"/>
          <a:ea typeface="黑体" pitchFamily="2" charset="-122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黑体" pitchFamily="2" charset="-122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黑体" pitchFamily="2" charset="-122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黑体" pitchFamily="2" charset="-122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黑体" pitchFamily="2" charset="-122"/>
        </a:defRPr>
      </a:lvl9pPr>
    </p:titleStyle>
    <p:bodyStyle>
      <a:lvl1pPr marL="341313" indent="-341313" algn="l" defTabSz="449263" rtl="0" eaLnBrk="0" fontAlgn="ctr" hangingPunct="0">
        <a:spcBef>
          <a:spcPts val="8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n"/>
        <a:defRPr sz="3200">
          <a:solidFill>
            <a:srgbClr val="000000"/>
          </a:solidFill>
          <a:latin typeface="Times New Roman" pitchFamily="18" charset="0"/>
          <a:ea typeface="黑体" pitchFamily="2" charset="-122"/>
          <a:cs typeface="+mn-cs"/>
        </a:defRPr>
      </a:lvl1pPr>
      <a:lvl2pPr marL="741363" indent="-284163" algn="l" defTabSz="449263" rtl="0" eaLnBrk="0" fontAlgn="ctr" hangingPunct="0">
        <a:spcBef>
          <a:spcPts val="7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u"/>
        <a:defRPr sz="2800">
          <a:solidFill>
            <a:srgbClr val="000000"/>
          </a:solidFill>
          <a:latin typeface="Times New Roman" pitchFamily="18" charset="0"/>
          <a:ea typeface="黑体" pitchFamily="2" charset="-122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Times New Roman" pitchFamily="18" charset="0"/>
          <a:ea typeface="黑体" pitchFamily="2" charset="-122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Times New Roman" pitchFamily="18" charset="0"/>
          <a:ea typeface="黑体" pitchFamily="2" charset="-122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Times New Roman" pitchFamily="18" charset="0"/>
          <a:ea typeface="黑体" pitchFamily="2" charset="-122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765175"/>
            <a:ext cx="87153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1" sz="1400">
                <a:ea typeface="宋体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522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1" sz="1400">
                <a:ea typeface="宋体" charset="-122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altLang="zh-CN">
                <a:solidFill>
                  <a:srgbClr val="000000"/>
                </a:solidFill>
                <a:sym typeface="Wingdings" pitchFamily="2" charset="2"/>
              </a:rPr>
              <a:t>GXP</a:t>
            </a:r>
          </a:p>
        </p:txBody>
      </p:sp>
      <p:sp>
        <p:nvSpPr>
          <p:cNvPr id="522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19872" y="6572250"/>
            <a:ext cx="216024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1" sz="1400">
                <a:ea typeface="宋体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F9831DF-6AC0-4881-9BF6-C921167D5CD8}" type="slidenum">
              <a:rPr lang="en-US" altLang="zh-CN" smtClean="0">
                <a:solidFill>
                  <a:srgbClr val="000000"/>
                </a:solidFill>
                <a:sym typeface="Wingdings" pitchFamily="2" charset="2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4140200" y="6643688"/>
            <a:ext cx="50038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9pPr>
          </a:lstStyle>
          <a:p>
            <a:pPr algn="r" eaLnBrk="1" fontAlgn="ctr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200" b="1" smtClean="0">
                <a:solidFill>
                  <a:srgbClr val="3399FF"/>
                </a:solidFill>
                <a:latin typeface="楷体_GB2312" pitchFamily="49" charset="-122"/>
                <a:ea typeface="楷体_GB2312" pitchFamily="49" charset="-122"/>
              </a:rPr>
              <a:t>北京航空航天大学计算机学院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 flipH="1">
            <a:off x="0" y="657225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 sz="280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pic>
        <p:nvPicPr>
          <p:cNvPr id="1032" name="Picture 8" descr="ppt-tit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44450"/>
            <a:ext cx="8858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41691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ctr" hangingPunct="0">
        <a:spcBef>
          <a:spcPts val="600"/>
        </a:spcBef>
        <a:spcAft>
          <a:spcPts val="600"/>
        </a:spcAft>
        <a:buClr>
          <a:srgbClr val="0000FF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ctr" hangingPunct="0">
        <a:spcBef>
          <a:spcPts val="600"/>
        </a:spcBef>
        <a:spcAft>
          <a:spcPts val="600"/>
        </a:spcAft>
        <a:buClr>
          <a:srgbClr val="009900"/>
        </a:buClr>
        <a:buSzPct val="5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ctr" hangingPunct="0">
        <a:spcBef>
          <a:spcPts val="600"/>
        </a:spcBef>
        <a:spcAft>
          <a:spcPts val="600"/>
        </a:spcAft>
        <a:buClr>
          <a:srgbClr val="FF9900"/>
        </a:buClr>
        <a:buSzPct val="5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ctr" hangingPunct="0">
        <a:spcBef>
          <a:spcPts val="600"/>
        </a:spcBef>
        <a:spcAft>
          <a:spcPts val="60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765175"/>
            <a:ext cx="87153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1" sz="1400">
                <a:ea typeface="宋体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522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1" sz="1400">
                <a:ea typeface="宋体" charset="-122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altLang="zh-CN">
                <a:solidFill>
                  <a:srgbClr val="000000"/>
                </a:solidFill>
                <a:sym typeface="Wingdings" pitchFamily="2" charset="2"/>
              </a:rPr>
              <a:t>GXP</a:t>
            </a:r>
          </a:p>
        </p:txBody>
      </p:sp>
      <p:sp>
        <p:nvSpPr>
          <p:cNvPr id="522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19872" y="6572250"/>
            <a:ext cx="216024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1" sz="1400">
                <a:ea typeface="宋体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F9831DF-6AC0-4881-9BF6-C921167D5CD8}" type="slidenum">
              <a:rPr lang="en-US" altLang="zh-CN" smtClean="0">
                <a:solidFill>
                  <a:srgbClr val="000000"/>
                </a:solidFill>
                <a:sym typeface="Wingdings" pitchFamily="2" charset="2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4140200" y="6643688"/>
            <a:ext cx="50038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9pPr>
          </a:lstStyle>
          <a:p>
            <a:pPr algn="r" eaLnBrk="1" fontAlgn="ctr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200" b="1" smtClean="0">
                <a:solidFill>
                  <a:srgbClr val="3399FF"/>
                </a:solidFill>
                <a:latin typeface="楷体_GB2312" pitchFamily="49" charset="-122"/>
                <a:ea typeface="楷体_GB2312" pitchFamily="49" charset="-122"/>
              </a:rPr>
              <a:t>北京航空航天大学计算机学院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 flipH="1">
            <a:off x="0" y="657225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 sz="280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pic>
        <p:nvPicPr>
          <p:cNvPr id="1032" name="Picture 8" descr="ppt-tit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44450"/>
            <a:ext cx="8858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67750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ctr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ctr" hangingPunct="0">
        <a:spcBef>
          <a:spcPct val="20000"/>
        </a:spcBef>
        <a:spcAft>
          <a:spcPct val="0"/>
        </a:spcAft>
        <a:buClr>
          <a:srgbClr val="009900"/>
        </a:buClr>
        <a:buSzPct val="50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ctr" hangingPunct="0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ctr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207963"/>
            <a:ext cx="9156700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 cstate="print"/>
          <a:srcRect r="777" b="47296"/>
          <a:stretch>
            <a:fillRect/>
          </a:stretch>
        </p:blipFill>
        <p:spPr bwMode="auto">
          <a:xfrm>
            <a:off x="0" y="6572250"/>
            <a:ext cx="9144000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6" cstate="print"/>
          <a:srcRect t="30394"/>
          <a:stretch>
            <a:fillRect/>
          </a:stretch>
        </p:blipFill>
        <p:spPr bwMode="auto">
          <a:xfrm>
            <a:off x="0" y="0"/>
            <a:ext cx="9144000" cy="16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7" cstate="print"/>
          <a:srcRect t="26118" b="54347"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7" cstate="print"/>
          <a:srcRect t="86989"/>
          <a:stretch>
            <a:fillRect/>
          </a:stretch>
        </p:blipFill>
        <p:spPr bwMode="auto">
          <a:xfrm>
            <a:off x="0" y="6643688"/>
            <a:ext cx="91440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214313"/>
            <a:ext cx="8228013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单击鼠标编辑标题文的格式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14438"/>
            <a:ext cx="8356600" cy="5141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单击鼠标编辑大纲正文格式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142875" y="6492875"/>
            <a:ext cx="21320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143250" y="649287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4928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F2F2F2"/>
              </a:buClr>
              <a:buSzPct val="100000"/>
              <a:buFont typeface="黑体" pitchFamily="2" charset="-122"/>
              <a:buNone/>
              <a:tabLst>
                <a:tab pos="723900" algn="l"/>
                <a:tab pos="1447800" algn="l"/>
              </a:tabLst>
              <a:defRPr sz="1200">
                <a:solidFill>
                  <a:srgbClr val="F2F2F2"/>
                </a:solidFill>
                <a:latin typeface="+mn-lt"/>
                <a:ea typeface="宋体" pitchFamily="2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FA4F71E-F164-4ABE-9DF2-491AF48133EB}" type="slidenum">
              <a:rPr lang="zh-CN" altLang="en-GB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60416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Times New Roman" pitchFamily="18" charset="0"/>
          <a:ea typeface="黑体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Times New Roman" pitchFamily="18" charset="0"/>
          <a:ea typeface="黑体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Times New Roman" pitchFamily="18" charset="0"/>
          <a:ea typeface="黑体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Times New Roman" pitchFamily="18" charset="0"/>
          <a:ea typeface="黑体" pitchFamily="2" charset="-122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黑体" pitchFamily="2" charset="-122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黑体" pitchFamily="2" charset="-122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黑体" pitchFamily="2" charset="-122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黑体" pitchFamily="2" charset="-122"/>
        <a:defRPr sz="4000">
          <a:solidFill>
            <a:srgbClr val="000000"/>
          </a:solidFill>
          <a:latin typeface="黑体" pitchFamily="2" charset="-122"/>
        </a:defRPr>
      </a:lvl9pPr>
    </p:titleStyle>
    <p:bodyStyle>
      <a:lvl1pPr marL="341313" indent="-341313" algn="l" defTabSz="449263" rtl="0" eaLnBrk="0" fontAlgn="ctr" hangingPunct="0">
        <a:spcBef>
          <a:spcPts val="8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n"/>
        <a:defRPr sz="3200">
          <a:solidFill>
            <a:srgbClr val="000000"/>
          </a:solidFill>
          <a:latin typeface="Times New Roman" pitchFamily="18" charset="0"/>
          <a:ea typeface="黑体" pitchFamily="2" charset="-122"/>
          <a:cs typeface="+mn-cs"/>
        </a:defRPr>
      </a:lvl1pPr>
      <a:lvl2pPr marL="741363" indent="-284163" algn="l" defTabSz="449263" rtl="0" eaLnBrk="0" fontAlgn="ctr" hangingPunct="0">
        <a:spcBef>
          <a:spcPts val="7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u"/>
        <a:defRPr sz="2800">
          <a:solidFill>
            <a:srgbClr val="000000"/>
          </a:solidFill>
          <a:latin typeface="Times New Roman" pitchFamily="18" charset="0"/>
          <a:ea typeface="黑体" pitchFamily="2" charset="-122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Times New Roman" pitchFamily="18" charset="0"/>
          <a:ea typeface="黑体" pitchFamily="2" charset="-122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Times New Roman" pitchFamily="18" charset="0"/>
          <a:ea typeface="黑体" pitchFamily="2" charset="-122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Times New Roman" pitchFamily="18" charset="0"/>
          <a:ea typeface="黑体" pitchFamily="2" charset="-122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765175"/>
            <a:ext cx="87153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1" sz="1400">
                <a:solidFill>
                  <a:srgbClr val="000000"/>
                </a:solidFill>
                <a:latin typeface="Times New Roman"/>
                <a:ea typeface="宋体" charset="-122"/>
                <a:sym typeface="Wingdings" pitchFamily="2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522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1" sz="1400">
                <a:solidFill>
                  <a:srgbClr val="000000"/>
                </a:solidFill>
                <a:latin typeface="Times New Roman"/>
                <a:ea typeface="宋体" charset="-122"/>
                <a:sym typeface="Wingdings" pitchFamily="2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/>
              <a:t>GXP</a:t>
            </a:r>
          </a:p>
        </p:txBody>
      </p:sp>
      <p:sp>
        <p:nvSpPr>
          <p:cNvPr id="522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1" sz="1400">
                <a:solidFill>
                  <a:srgbClr val="000000"/>
                </a:solidFill>
                <a:latin typeface="Times New Roman"/>
                <a:ea typeface="宋体" charset="-122"/>
                <a:sym typeface="Wingdings" pitchFamily="2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76AF73F-F6FD-4BDC-A9EF-5679158CAE76}" type="slidenum">
              <a:rPr lang="en-US" altLang="zh-CN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140200" y="6643688"/>
            <a:ext cx="50038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  <a:sym typeface="Wingdings" pitchFamily="2" charset="2"/>
              </a:defRPr>
            </a:lvl9pPr>
          </a:lstStyle>
          <a:p>
            <a:pPr algn="r" eaLnBrk="1" fontAlgn="ctr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200" b="1" smtClean="0">
                <a:solidFill>
                  <a:srgbClr val="3399FF"/>
                </a:solidFill>
                <a:latin typeface="楷体_GB2312" pitchFamily="49" charset="-122"/>
                <a:ea typeface="楷体_GB2312" pitchFamily="49" charset="-122"/>
              </a:rPr>
              <a:t>北京航空航天大学计算机学院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0" y="657225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ea typeface="宋体" charset="-122"/>
            </a:endParaRPr>
          </a:p>
        </p:txBody>
      </p:sp>
      <p:pic>
        <p:nvPicPr>
          <p:cNvPr id="2056" name="Picture 8" descr="ppt-ti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44450"/>
            <a:ext cx="88582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42813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ctr" hangingPunct="0">
        <a:lnSpc>
          <a:spcPct val="150000"/>
        </a:lnSpc>
        <a:spcBef>
          <a:spcPts val="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ctr" hangingPunct="0">
        <a:lnSpc>
          <a:spcPct val="150000"/>
        </a:lnSpc>
        <a:spcBef>
          <a:spcPts val="0"/>
        </a:spcBef>
        <a:spcAft>
          <a:spcPct val="0"/>
        </a:spcAft>
        <a:buClr>
          <a:srgbClr val="009900"/>
        </a:buClr>
        <a:buSzPct val="50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ctr" hangingPunct="0">
        <a:lnSpc>
          <a:spcPct val="150000"/>
        </a:lnSpc>
        <a:spcBef>
          <a:spcPts val="0"/>
        </a:spcBef>
        <a:spcAft>
          <a:spcPct val="0"/>
        </a:spcAft>
        <a:buClr>
          <a:srgbClr val="FF9900"/>
        </a:buClr>
        <a:buSzPct val="5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ctr" hangingPunct="0">
        <a:lnSpc>
          <a:spcPct val="150000"/>
        </a:lnSpc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2B3A-7160-4350-B8BB-F0E40B1B1A2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2018/3/28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60E40-9C3C-4064-8FDE-ED08EDFDF9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5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243138" y="2519760"/>
            <a:ext cx="6400800" cy="75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 defTabSz="449263" fontAlgn="base">
              <a:spcBef>
                <a:spcPts val="600"/>
              </a:spcBef>
              <a:spcAft>
                <a:spcPct val="0"/>
              </a:spcAft>
              <a:buClr>
                <a:srgbClr val="89898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sz="2400" b="1" dirty="0">
              <a:solidFill>
                <a:srgbClr val="063B66"/>
              </a:solidFill>
              <a:ea typeface="黑体" pitchFamily="2" charset="-122"/>
              <a:sym typeface="Wingdings" pitchFamily="2" charset="2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357313" y="4437112"/>
            <a:ext cx="6543675" cy="2016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fontAlgn="base">
              <a:spcBef>
                <a:spcPts val="400"/>
              </a:spcBef>
              <a:spcAft>
                <a:spcPct val="0"/>
              </a:spcAft>
              <a:buClr>
                <a:srgbClr val="89898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800" b="1" dirty="0" smtClean="0">
                <a:solidFill>
                  <a:srgbClr val="000000"/>
                </a:solidFill>
                <a:ea typeface="黑体" pitchFamily="2" charset="-122"/>
                <a:sym typeface="Wingdings" pitchFamily="2" charset="2"/>
              </a:rPr>
              <a:t>高小鹏</a:t>
            </a:r>
            <a:endParaRPr lang="en-US" altLang="zh-CN" sz="2800" b="1" dirty="0" smtClean="0">
              <a:solidFill>
                <a:srgbClr val="000000"/>
              </a:solidFill>
              <a:ea typeface="黑体" pitchFamily="2" charset="-122"/>
              <a:sym typeface="Wingdings" pitchFamily="2" charset="2"/>
            </a:endParaRPr>
          </a:p>
          <a:p>
            <a:pPr algn="ctr" defTabSz="449263" fontAlgn="base">
              <a:spcBef>
                <a:spcPts val="400"/>
              </a:spcBef>
              <a:spcAft>
                <a:spcPct val="0"/>
              </a:spcAft>
              <a:buClr>
                <a:srgbClr val="89898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sym typeface="Wingdings" pitchFamily="2" charset="2"/>
              </a:rPr>
              <a:t>gxp@buaa.edu.cn</a:t>
            </a:r>
          </a:p>
          <a:p>
            <a:pPr algn="ctr" defTabSz="449263" fontAlgn="base">
              <a:spcBef>
                <a:spcPts val="400"/>
              </a:spcBef>
              <a:spcAft>
                <a:spcPct val="0"/>
              </a:spcAft>
              <a:buClr>
                <a:srgbClr val="89898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CN" sz="2800" b="1" dirty="0" smtClean="0">
              <a:solidFill>
                <a:srgbClr val="000000"/>
              </a:solidFill>
              <a:ea typeface="黑体" pitchFamily="2" charset="-122"/>
              <a:sym typeface="Wingdings" pitchFamily="2" charset="2"/>
            </a:endParaRPr>
          </a:p>
          <a:p>
            <a:pPr algn="ctr" defTabSz="449263" fontAlgn="base">
              <a:spcBef>
                <a:spcPts val="400"/>
              </a:spcBef>
              <a:spcAft>
                <a:spcPct val="0"/>
              </a:spcAft>
              <a:buClr>
                <a:srgbClr val="89898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GB" b="1" dirty="0" smtClean="0">
                <a:solidFill>
                  <a:srgbClr val="000000"/>
                </a:solidFill>
                <a:ea typeface="黑体" pitchFamily="2" charset="-122"/>
                <a:sym typeface="Wingdings" pitchFamily="2" charset="2"/>
              </a:rPr>
              <a:t>北京航空航天大学计算机学院</a:t>
            </a:r>
            <a:endParaRPr lang="zh-CN" altLang="en-GB" b="1" dirty="0">
              <a:solidFill>
                <a:srgbClr val="000000"/>
              </a:solidFill>
              <a:ea typeface="黑体" pitchFamily="2" charset="-122"/>
              <a:sym typeface="Wingdings" pitchFamily="2" charset="2"/>
            </a:endParaRPr>
          </a:p>
          <a:p>
            <a:pPr algn="ctr" defTabSz="449263" fontAlgn="base">
              <a:spcBef>
                <a:spcPts val="400"/>
              </a:spcBef>
              <a:spcAft>
                <a:spcPct val="0"/>
              </a:spcAft>
              <a:buClr>
                <a:srgbClr val="89898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b="1" dirty="0">
                <a:solidFill>
                  <a:srgbClr val="000000"/>
                </a:solidFill>
                <a:ea typeface="黑体" pitchFamily="2" charset="-122"/>
                <a:sym typeface="Wingdings" pitchFamily="2" charset="2"/>
              </a:rPr>
              <a:t>20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sym typeface="Wingdings" pitchFamily="2" charset="2"/>
              </a:rPr>
              <a:t>13</a:t>
            </a:r>
            <a:r>
              <a:rPr lang="zh-CN" altLang="en-GB" b="1" dirty="0" smtClean="0">
                <a:solidFill>
                  <a:srgbClr val="000000"/>
                </a:solidFill>
                <a:ea typeface="黑体" pitchFamily="2" charset="-122"/>
                <a:sym typeface="Wingdings" pitchFamily="2" charset="2"/>
              </a:rPr>
              <a:t>年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sym typeface="Wingdings" pitchFamily="2" charset="2"/>
              </a:rPr>
              <a:t>12</a:t>
            </a:r>
            <a:r>
              <a:rPr lang="zh-CN" altLang="en-GB" b="1" dirty="0" smtClean="0">
                <a:solidFill>
                  <a:srgbClr val="000000"/>
                </a:solidFill>
                <a:ea typeface="黑体" pitchFamily="2" charset="-122"/>
                <a:sym typeface="Wingdings" pitchFamily="2" charset="2"/>
              </a:rPr>
              <a:t>月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sym typeface="Wingdings" pitchFamily="2" charset="2"/>
              </a:rPr>
              <a:t>1</a:t>
            </a:r>
            <a:r>
              <a:rPr lang="zh-CN" altLang="en-US" b="1" dirty="0" smtClean="0">
                <a:solidFill>
                  <a:srgbClr val="000000"/>
                </a:solidFill>
                <a:ea typeface="黑体" pitchFamily="2" charset="-122"/>
                <a:sym typeface="Wingdings" pitchFamily="2" charset="2"/>
              </a:rPr>
              <a:t>日</a:t>
            </a:r>
            <a:endParaRPr lang="zh-CN" altLang="en-GB" b="1" dirty="0">
              <a:solidFill>
                <a:srgbClr val="000000"/>
              </a:solidFill>
              <a:ea typeface="黑体" pitchFamily="2" charset="-122"/>
              <a:sym typeface="Wingdings" pitchFamily="2" charset="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2DDCF58-502F-46A1-BEEE-65EBECD2FA9D}" type="slidenum">
              <a:rPr lang="zh-CN" altLang="en-GB" smtClean="0"/>
              <a:pPr>
                <a:defRPr/>
              </a:pPr>
              <a:t>1</a:t>
            </a:fld>
            <a:endParaRPr lang="en-GB" altLang="zh-CN"/>
          </a:p>
        </p:txBody>
      </p:sp>
      <p:sp>
        <p:nvSpPr>
          <p:cNvPr id="3" name="矩形 2"/>
          <p:cNvSpPr/>
          <p:nvPr/>
        </p:nvSpPr>
        <p:spPr>
          <a:xfrm>
            <a:off x="107504" y="18864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/>
              <a:t>第</a:t>
            </a:r>
            <a:r>
              <a:rPr lang="en-US" altLang="zh-CN" sz="2800" dirty="0"/>
              <a:t>2</a:t>
            </a:r>
            <a:r>
              <a:rPr lang="zh-CN" altLang="en-US" sz="2800" dirty="0"/>
              <a:t>届高等学校计算机类专业人才培养高峰</a:t>
            </a:r>
            <a:r>
              <a:rPr lang="zh-CN" altLang="en-US" sz="2800" dirty="0" smtClean="0"/>
              <a:t>论坛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浙江，杭州</a:t>
            </a:r>
            <a:endParaRPr lang="zh-CN" altLang="en-US" sz="2800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539553" y="3132981"/>
            <a:ext cx="8064698" cy="7987"/>
          </a:xfrm>
          <a:prstGeom prst="line">
            <a:avLst/>
          </a:prstGeom>
          <a:noFill/>
          <a:ln w="22320">
            <a:solidFill>
              <a:srgbClr val="595959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  <a:ea typeface="宋体" pitchFamily="2" charset="-122"/>
              <a:sym typeface="Wingdings" pitchFamily="2" charset="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4038" y="2383731"/>
            <a:ext cx="8536434" cy="75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89898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600" dirty="0" smtClean="0"/>
              <a:t>计算机</a:t>
            </a:r>
            <a:r>
              <a:rPr lang="zh-CN" altLang="en-US" sz="3600" dirty="0"/>
              <a:t>人才系统能力培养教学</a:t>
            </a:r>
            <a:r>
              <a:rPr lang="zh-CN" altLang="en-US" sz="3600" dirty="0" smtClean="0"/>
              <a:t>实践</a:t>
            </a:r>
            <a:endParaRPr lang="zh-CN" altLang="en-GB" sz="3600" b="1" dirty="0">
              <a:latin typeface="Cambria" pitchFamily="18" charset="0"/>
              <a:ea typeface="黑体" pitchFamily="2" charset="-122"/>
              <a:sym typeface="Wingdings" pitchFamily="2" charset="2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89898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sz="3600" b="1" dirty="0">
              <a:ea typeface="黑体" pitchFamily="2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933676"/>
      </p:ext>
    </p:extLst>
  </p:cSld>
  <p:clrMapOvr>
    <a:masterClrMapping/>
  </p:clrMapOvr>
  <p:transition spd="med" advTm="118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4242017" y="1461050"/>
            <a:ext cx="4879952" cy="2593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黑体" pitchFamily="49" charset="-122"/>
              </a:rPr>
              <a:t>计算机组成</a:t>
            </a:r>
          </a:p>
        </p:txBody>
      </p:sp>
      <p:pic>
        <p:nvPicPr>
          <p:cNvPr id="10753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22" y="1538169"/>
            <a:ext cx="4183001" cy="24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矩形 36"/>
          <p:cNvSpPr/>
          <p:nvPr/>
        </p:nvSpPr>
        <p:spPr bwMode="auto">
          <a:xfrm>
            <a:off x="4242016" y="5711016"/>
            <a:ext cx="4879953" cy="1152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dirty="0" smtClean="0">
                <a:solidFill>
                  <a:srgbClr val="000000"/>
                </a:solidFill>
                <a:latin typeface="黑体" pitchFamily="49" charset="-122"/>
              </a:rPr>
              <a:t>数字逻辑</a:t>
            </a:r>
            <a:endParaRPr lang="zh-CN" altLang="en-US" sz="20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课程体系</a:t>
            </a:r>
            <a:endParaRPr lang="zh-CN" altLang="en-US" dirty="0"/>
          </a:p>
        </p:txBody>
      </p:sp>
      <p:pic>
        <p:nvPicPr>
          <p:cNvPr id="107528" name="Picture 8" descr="http://www.afangchan.com/uploads/allimg/111124/1_111124135145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72" t="40381" r="10965" b="19239"/>
          <a:stretch/>
        </p:blipFill>
        <p:spPr bwMode="auto">
          <a:xfrm>
            <a:off x="7368616" y="5799553"/>
            <a:ext cx="1215707" cy="980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圆角矩形 52"/>
          <p:cNvSpPr/>
          <p:nvPr/>
        </p:nvSpPr>
        <p:spPr bwMode="auto">
          <a:xfrm>
            <a:off x="4481740" y="2751573"/>
            <a:ext cx="262244" cy="575528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pic>
        <p:nvPicPr>
          <p:cNvPr id="107530" name="Picture 10" descr="http://www.elecfans.com/article/UploadPic/2008-5/2008526135032039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3" r="55208" b="50000"/>
          <a:stretch/>
        </p:blipFill>
        <p:spPr bwMode="auto">
          <a:xfrm>
            <a:off x="6032738" y="5786103"/>
            <a:ext cx="1222131" cy="993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12" descr="http://t0.gstatic.com/images?q=tbn:ANd9GcT-1DORCwKOVhBB6HcDwiUyfbSfm6m5GcXciEr8R0e_YiBhwUIz5ntBIFEat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7533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14780" r="4055" b="25275"/>
          <a:stretch/>
        </p:blipFill>
        <p:spPr bwMode="auto">
          <a:xfrm>
            <a:off x="4426549" y="5786103"/>
            <a:ext cx="1522079" cy="99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圆角矩形 15"/>
          <p:cNvSpPr/>
          <p:nvPr/>
        </p:nvSpPr>
        <p:spPr bwMode="auto">
          <a:xfrm>
            <a:off x="5713186" y="2271016"/>
            <a:ext cx="655192" cy="1098088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" name="内容占位符 4"/>
          <p:cNvSpPr>
            <a:spLocks noGrp="1"/>
          </p:cNvSpPr>
          <p:nvPr>
            <p:ph idx="1"/>
          </p:nvPr>
        </p:nvSpPr>
        <p:spPr>
          <a:xfrm>
            <a:off x="215900" y="802928"/>
            <a:ext cx="4026117" cy="5794424"/>
          </a:xfrm>
        </p:spPr>
        <p:txBody>
          <a:bodyPr/>
          <a:lstStyle/>
          <a:p>
            <a:r>
              <a:rPr lang="zh-CN" altLang="en-US" sz="2800" dirty="0" smtClean="0"/>
              <a:t>数字逻辑</a:t>
            </a:r>
            <a:endParaRPr lang="en-US" altLang="zh-CN" sz="2800" dirty="0" smtClean="0"/>
          </a:p>
          <a:p>
            <a:pPr lvl="1" eaLnBrk="1" hangingPunct="1"/>
            <a:r>
              <a:rPr lang="zh-CN" altLang="en-US" sz="2400" dirty="0" smtClean="0"/>
              <a:t>讲授</a:t>
            </a:r>
            <a:r>
              <a:rPr lang="zh-CN" altLang="en-US" sz="2400" dirty="0"/>
              <a:t>组合逻辑与时序逻辑原理</a:t>
            </a:r>
          </a:p>
          <a:p>
            <a:pPr lvl="1" eaLnBrk="1" hangingPunct="1"/>
            <a:r>
              <a:rPr lang="zh-CN" altLang="en-US" sz="2400" dirty="0" smtClean="0"/>
              <a:t>设计</a:t>
            </a:r>
            <a:r>
              <a:rPr lang="zh-CN" altLang="en-US" sz="2400" dirty="0">
                <a:solidFill>
                  <a:srgbClr val="FF0000"/>
                </a:solidFill>
              </a:rPr>
              <a:t>寄存器</a:t>
            </a:r>
            <a:r>
              <a:rPr lang="zh-CN" altLang="en-US" sz="2400" dirty="0"/>
              <a:t>、</a:t>
            </a:r>
            <a:r>
              <a:rPr lang="zh-CN" altLang="en-US" sz="2400" dirty="0">
                <a:solidFill>
                  <a:srgbClr val="FF0000"/>
                </a:solidFill>
              </a:rPr>
              <a:t>加法器</a:t>
            </a:r>
            <a:r>
              <a:rPr lang="zh-CN" altLang="en-US" sz="2400" dirty="0"/>
              <a:t>、</a:t>
            </a:r>
            <a:r>
              <a:rPr lang="zh-CN" altLang="en-US" sz="2400" dirty="0">
                <a:solidFill>
                  <a:srgbClr val="FF0000"/>
                </a:solidFill>
              </a:rPr>
              <a:t>移位器</a:t>
            </a:r>
            <a:r>
              <a:rPr lang="zh-CN" altLang="en-US" sz="2400" dirty="0"/>
              <a:t>、</a:t>
            </a:r>
            <a:r>
              <a:rPr lang="zh-CN" altLang="en-US" sz="2400" dirty="0">
                <a:solidFill>
                  <a:srgbClr val="FF0000"/>
                </a:solidFill>
              </a:rPr>
              <a:t>控制器</a:t>
            </a:r>
            <a:r>
              <a:rPr lang="zh-CN" altLang="en-US" sz="2400" dirty="0"/>
              <a:t>、</a:t>
            </a:r>
            <a:r>
              <a:rPr lang="zh-CN" altLang="en-US" sz="2400" dirty="0">
                <a:solidFill>
                  <a:srgbClr val="FF0000"/>
                </a:solidFill>
              </a:rPr>
              <a:t>多路选择</a:t>
            </a:r>
            <a:r>
              <a:rPr lang="zh-CN" altLang="en-US" sz="2400" dirty="0" smtClean="0">
                <a:solidFill>
                  <a:srgbClr val="FF0000"/>
                </a:solidFill>
              </a:rPr>
              <a:t>器</a:t>
            </a:r>
            <a:r>
              <a:rPr lang="zh-CN" altLang="en-US" sz="2400" dirty="0" smtClean="0"/>
              <a:t>等</a:t>
            </a:r>
            <a:r>
              <a:rPr lang="zh-CN" altLang="en-US" sz="2400" dirty="0" smtClean="0">
                <a:solidFill>
                  <a:srgbClr val="FF0000"/>
                </a:solidFill>
              </a:rPr>
              <a:t>基础部件</a:t>
            </a:r>
            <a:endParaRPr lang="en-US" altLang="zh-CN" sz="2400" dirty="0" smtClean="0"/>
          </a:p>
          <a:p>
            <a:pPr eaLnBrk="1" hangingPunct="1"/>
            <a:r>
              <a:rPr lang="zh-CN" altLang="en-US" sz="2800" dirty="0" smtClean="0"/>
              <a:t>计算机组成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讲授计算机硬件工作原理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在基础部件之上开发计算机</a:t>
            </a:r>
            <a:r>
              <a:rPr lang="zh-CN" altLang="en-US" sz="2400" dirty="0"/>
              <a:t>硬件</a:t>
            </a:r>
            <a:r>
              <a:rPr lang="zh-CN" altLang="en-US" sz="2400" dirty="0" smtClean="0"/>
              <a:t>系统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实现</a:t>
            </a:r>
            <a:r>
              <a:rPr lang="en-US" altLang="zh-CN" sz="2400" dirty="0" smtClean="0">
                <a:solidFill>
                  <a:srgbClr val="FF0000"/>
                </a:solidFill>
              </a:rPr>
              <a:t>MIPS ISA</a:t>
            </a:r>
            <a:r>
              <a:rPr lang="zh-CN" altLang="en-US" sz="2400" dirty="0" smtClean="0"/>
              <a:t>、</a:t>
            </a:r>
            <a:r>
              <a:rPr lang="zh-CN" altLang="en-US" sz="2400" dirty="0" smtClean="0">
                <a:solidFill>
                  <a:srgbClr val="FF0000"/>
                </a:solidFill>
              </a:rPr>
              <a:t>中断、存储器、</a:t>
            </a:r>
            <a:r>
              <a:rPr lang="en-US" altLang="zh-CN" sz="2400" dirty="0" smtClean="0">
                <a:solidFill>
                  <a:srgbClr val="FF0000"/>
                </a:solidFill>
              </a:rPr>
              <a:t>I/O</a:t>
            </a:r>
            <a:r>
              <a:rPr lang="zh-CN" altLang="en-US" sz="2400" dirty="0" smtClean="0"/>
              <a:t>等</a:t>
            </a:r>
            <a:r>
              <a:rPr lang="zh-CN" altLang="en-US" sz="2400" dirty="0" smtClean="0">
                <a:solidFill>
                  <a:srgbClr val="FF0000"/>
                </a:solidFill>
              </a:rPr>
              <a:t>硬件抽象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4242016" y="4519856"/>
            <a:ext cx="4901983" cy="782198"/>
          </a:xfrm>
          <a:prstGeom prst="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</a:rPr>
              <a:t>基础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</a:rPr>
              <a:t>部件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19" y="4610919"/>
            <a:ext cx="430808" cy="60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38" y="4610919"/>
            <a:ext cx="447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50" y="4558493"/>
            <a:ext cx="661987" cy="70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52" y="4558493"/>
            <a:ext cx="716766" cy="74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35" y="4550674"/>
            <a:ext cx="800917" cy="71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下箭头 2"/>
          <p:cNvSpPr/>
          <p:nvPr/>
        </p:nvSpPr>
        <p:spPr bwMode="auto">
          <a:xfrm flipV="1">
            <a:off x="6561495" y="5354208"/>
            <a:ext cx="447675" cy="29745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28" name="下箭头 27"/>
          <p:cNvSpPr/>
          <p:nvPr/>
        </p:nvSpPr>
        <p:spPr bwMode="auto">
          <a:xfrm flipV="1">
            <a:off x="6560437" y="1086328"/>
            <a:ext cx="447675" cy="29745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29" name="下箭头 28"/>
          <p:cNvSpPr/>
          <p:nvPr/>
        </p:nvSpPr>
        <p:spPr bwMode="auto">
          <a:xfrm flipV="1">
            <a:off x="6560436" y="4162911"/>
            <a:ext cx="447675" cy="29745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4242017" y="180396"/>
            <a:ext cx="4879952" cy="782198"/>
          </a:xfrm>
          <a:prstGeom prst="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</a:rPr>
              <a:t>硬件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</a:rPr>
              <a:t>抽象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12861" y="423567"/>
            <a:ext cx="1253882" cy="324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  <a:latin typeface="Cambria" pitchFamily="18" charset="0"/>
              </a:rPr>
              <a:t>MIPS</a:t>
            </a:r>
            <a:r>
              <a:rPr lang="zh-CN" altLang="en-US" sz="1600" dirty="0" smtClean="0">
                <a:solidFill>
                  <a:srgbClr val="000000"/>
                </a:solidFill>
                <a:latin typeface="Cambria" pitchFamily="18" charset="0"/>
              </a:rPr>
              <a:t>指令集</a:t>
            </a:r>
            <a:endParaRPr lang="zh-CN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66743" y="419455"/>
            <a:ext cx="1080355" cy="332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Cambria" pitchFamily="18" charset="0"/>
              </a:rPr>
              <a:t>中断控制器</a:t>
            </a:r>
            <a:endParaRPr lang="zh-CN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47098" y="423567"/>
            <a:ext cx="643524" cy="328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rgbClr val="000000"/>
                </a:solidFill>
                <a:latin typeface="Cambria" pitchFamily="18" charset="0"/>
              </a:rPr>
              <a:t>存储器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0622" y="421511"/>
            <a:ext cx="643524" cy="328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  <a:latin typeface="Cambria" pitchFamily="18" charset="0"/>
              </a:rPr>
              <a:t>I/O</a:t>
            </a:r>
            <a:endParaRPr lang="zh-CN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4067944" y="15875"/>
            <a:ext cx="5076056" cy="1070453"/>
          </a:xfrm>
          <a:prstGeom prst="round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105775" y="4399542"/>
            <a:ext cx="5076056" cy="1070453"/>
          </a:xfrm>
          <a:prstGeom prst="round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159595"/>
      </p:ext>
    </p:extLst>
  </p:cSld>
  <p:clrMapOvr>
    <a:masterClrMapping/>
  </p:clrMapOvr>
  <p:transition spd="slow" advTm="557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 bwMode="auto">
          <a:xfrm>
            <a:off x="4642708" y="1460344"/>
            <a:ext cx="2161540" cy="17667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黑体" pitchFamily="49" charset="-122"/>
              </a:rPr>
              <a:t>编译技术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7152223" y="1460343"/>
            <a:ext cx="1668249" cy="1801313"/>
          </a:xfrm>
          <a:prstGeom prst="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黑体" pitchFamily="49" charset="-122"/>
              </a:rPr>
              <a:t>操作系统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课程体系</a:t>
            </a:r>
            <a:endParaRPr lang="zh-CN" altLang="en-US" dirty="0"/>
          </a:p>
        </p:txBody>
      </p:sp>
      <p:sp>
        <p:nvSpPr>
          <p:cNvPr id="27" name="AutoShape 12" descr="http://t0.gstatic.com/images?q=tbn:ANd9GcT-1DORCwKOVhBB6HcDwiUyfbSfm6m5GcXciEr8R0e_YiBhwUIz5ntBIFEat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37729" y="2933967"/>
            <a:ext cx="379237" cy="278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000000"/>
                </a:solidFill>
                <a:latin typeface="黑体" pitchFamily="49" charset="-122"/>
              </a:rPr>
              <a:t>中断</a:t>
            </a:r>
            <a:endParaRPr lang="zh-CN" altLang="en-US" sz="14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76439" y="2934063"/>
            <a:ext cx="383659" cy="278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000000"/>
                </a:solidFill>
                <a:latin typeface="黑体" pitchFamily="49" charset="-122"/>
              </a:rPr>
              <a:t>切换</a:t>
            </a:r>
            <a:endParaRPr lang="zh-CN" altLang="en-US" sz="14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72043" y="2933870"/>
            <a:ext cx="372342" cy="2790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000000"/>
                </a:solidFill>
                <a:latin typeface="黑体" pitchFamily="49" charset="-122"/>
              </a:rPr>
              <a:t>虚实</a:t>
            </a:r>
            <a:endParaRPr lang="zh-CN" altLang="en-US" sz="14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8037203" y="1896520"/>
            <a:ext cx="607182" cy="499927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进程</a:t>
            </a:r>
            <a:endParaRPr lang="en-US" altLang="zh-CN" sz="16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管理</a:t>
            </a:r>
          </a:p>
        </p:txBody>
      </p:sp>
      <p:sp>
        <p:nvSpPr>
          <p:cNvPr id="66" name="圆角矩形 65"/>
          <p:cNvSpPr/>
          <p:nvPr/>
        </p:nvSpPr>
        <p:spPr bwMode="auto">
          <a:xfrm>
            <a:off x="7308304" y="1896520"/>
            <a:ext cx="619231" cy="483928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内存</a:t>
            </a:r>
            <a:endParaRPr lang="en-US" altLang="zh-CN" sz="16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管理</a:t>
            </a:r>
          </a:p>
        </p:txBody>
      </p:sp>
      <p:sp>
        <p:nvSpPr>
          <p:cNvPr id="67" name="圆角矩形 66"/>
          <p:cNvSpPr/>
          <p:nvPr/>
        </p:nvSpPr>
        <p:spPr bwMode="auto">
          <a:xfrm>
            <a:off x="7311601" y="2388179"/>
            <a:ext cx="619231" cy="440316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设备</a:t>
            </a:r>
            <a:endParaRPr lang="en-US" altLang="zh-CN" sz="16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管理</a:t>
            </a:r>
          </a:p>
        </p:txBody>
      </p:sp>
      <p:sp>
        <p:nvSpPr>
          <p:cNvPr id="68" name="圆角矩形 67"/>
          <p:cNvSpPr/>
          <p:nvPr/>
        </p:nvSpPr>
        <p:spPr bwMode="auto">
          <a:xfrm>
            <a:off x="8025321" y="2382926"/>
            <a:ext cx="619064" cy="445569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文件</a:t>
            </a:r>
            <a:endParaRPr lang="en-US" altLang="zh-CN" sz="16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系统</a:t>
            </a:r>
          </a:p>
        </p:txBody>
      </p:sp>
      <p:sp>
        <p:nvSpPr>
          <p:cNvPr id="65" name="矩形 64"/>
          <p:cNvSpPr/>
          <p:nvPr/>
        </p:nvSpPr>
        <p:spPr bwMode="auto">
          <a:xfrm>
            <a:off x="5495770" y="4020588"/>
            <a:ext cx="2532614" cy="848572"/>
          </a:xfrm>
          <a:prstGeom prst="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</a:rPr>
              <a:t>硬件</a:t>
            </a:r>
            <a:endParaRPr lang="en-US" altLang="zh-CN" sz="2000" dirty="0">
              <a:solidFill>
                <a:srgbClr val="FF0000"/>
              </a:solidFill>
              <a:latin typeface="黑体" pitchFamily="49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</a:rPr>
              <a:t>抽象</a:t>
            </a:r>
            <a:endParaRPr lang="en-US" altLang="zh-CN" sz="2000" dirty="0">
              <a:solidFill>
                <a:srgbClr val="FF0000"/>
              </a:solidFill>
              <a:latin typeface="黑体" pitchFamily="49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03504" y="4133179"/>
            <a:ext cx="1129486" cy="328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  <a:latin typeface="Cambria" pitchFamily="18" charset="0"/>
              </a:rPr>
              <a:t>MIPS</a:t>
            </a:r>
            <a:r>
              <a:rPr lang="zh-CN" altLang="en-US" sz="1600" dirty="0" smtClean="0">
                <a:solidFill>
                  <a:srgbClr val="000000"/>
                </a:solidFill>
                <a:latin typeface="Cambria" pitchFamily="18" charset="0"/>
              </a:rPr>
              <a:t>指令集</a:t>
            </a:r>
            <a:endParaRPr lang="zh-CN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03504" y="4463758"/>
            <a:ext cx="1129486" cy="328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Cambria" pitchFamily="18" charset="0"/>
              </a:rPr>
              <a:t>中断控制器</a:t>
            </a:r>
            <a:endParaRPr lang="zh-CN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59980" y="4133178"/>
            <a:ext cx="643524" cy="328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rgbClr val="000000"/>
                </a:solidFill>
                <a:latin typeface="Cambria" pitchFamily="18" charset="0"/>
              </a:rPr>
              <a:t>存储器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59980" y="4463757"/>
            <a:ext cx="643524" cy="328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  <a:latin typeface="Cambria" pitchFamily="18" charset="0"/>
              </a:rPr>
              <a:t>I/O</a:t>
            </a:r>
            <a:endParaRPr lang="zh-CN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6" name="圆角矩形 75"/>
          <p:cNvSpPr/>
          <p:nvPr/>
        </p:nvSpPr>
        <p:spPr bwMode="auto">
          <a:xfrm>
            <a:off x="4705313" y="2038665"/>
            <a:ext cx="524073" cy="4999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词法</a:t>
            </a:r>
            <a:endParaRPr lang="en-US" altLang="zh-CN" sz="16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分析</a:t>
            </a:r>
          </a:p>
        </p:txBody>
      </p:sp>
      <p:sp>
        <p:nvSpPr>
          <p:cNvPr id="77" name="圆角矩形 76"/>
          <p:cNvSpPr/>
          <p:nvPr/>
        </p:nvSpPr>
        <p:spPr bwMode="auto">
          <a:xfrm>
            <a:off x="5446431" y="2038665"/>
            <a:ext cx="524073" cy="4999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</a:rPr>
              <a:t>语法</a:t>
            </a:r>
            <a:endParaRPr lang="en-US" altLang="zh-CN" sz="1600" dirty="0">
              <a:solidFill>
                <a:srgbClr val="000000"/>
              </a:solidFill>
              <a:latin typeface="黑体" pitchFamily="49" charset="-122"/>
            </a:endParaRPr>
          </a:p>
          <a:p>
            <a:pPr algn="ctr"/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</a:rPr>
              <a:t>分析</a:t>
            </a:r>
          </a:p>
        </p:txBody>
      </p:sp>
      <p:sp>
        <p:nvSpPr>
          <p:cNvPr id="78" name="圆角矩形 77"/>
          <p:cNvSpPr/>
          <p:nvPr/>
        </p:nvSpPr>
        <p:spPr bwMode="auto">
          <a:xfrm>
            <a:off x="6173553" y="2038666"/>
            <a:ext cx="524073" cy="4999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中间</a:t>
            </a:r>
            <a:endParaRPr lang="en-US" altLang="zh-CN" sz="16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代码</a:t>
            </a:r>
          </a:p>
        </p:txBody>
      </p:sp>
      <p:sp>
        <p:nvSpPr>
          <p:cNvPr id="79" name="圆角矩形 78"/>
          <p:cNvSpPr/>
          <p:nvPr/>
        </p:nvSpPr>
        <p:spPr bwMode="auto">
          <a:xfrm>
            <a:off x="5067946" y="2613094"/>
            <a:ext cx="524073" cy="4999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代码</a:t>
            </a:r>
            <a:endParaRPr lang="en-US" altLang="zh-CN" sz="16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生成</a:t>
            </a:r>
          </a:p>
        </p:txBody>
      </p:sp>
      <p:sp>
        <p:nvSpPr>
          <p:cNvPr id="81" name="圆角矩形 80"/>
          <p:cNvSpPr/>
          <p:nvPr/>
        </p:nvSpPr>
        <p:spPr bwMode="auto">
          <a:xfrm>
            <a:off x="5794866" y="2613094"/>
            <a:ext cx="524073" cy="4999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代码</a:t>
            </a:r>
            <a:endParaRPr lang="en-US" altLang="zh-CN" sz="16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ctr"/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优化</a:t>
            </a:r>
          </a:p>
        </p:txBody>
      </p:sp>
      <p:sp>
        <p:nvSpPr>
          <p:cNvPr id="28" name="右箭头 27"/>
          <p:cNvSpPr/>
          <p:nvPr/>
        </p:nvSpPr>
        <p:spPr bwMode="auto">
          <a:xfrm>
            <a:off x="5247357" y="2211555"/>
            <a:ext cx="165253" cy="1601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83" name="右箭头 82"/>
          <p:cNvSpPr/>
          <p:nvPr/>
        </p:nvSpPr>
        <p:spPr bwMode="auto">
          <a:xfrm>
            <a:off x="5993089" y="2228333"/>
            <a:ext cx="165253" cy="1601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84" name="右箭头 83"/>
          <p:cNvSpPr/>
          <p:nvPr/>
        </p:nvSpPr>
        <p:spPr bwMode="auto">
          <a:xfrm>
            <a:off x="4890827" y="2808951"/>
            <a:ext cx="165253" cy="1601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85" name="右箭头 84"/>
          <p:cNvSpPr/>
          <p:nvPr/>
        </p:nvSpPr>
        <p:spPr bwMode="auto">
          <a:xfrm>
            <a:off x="5617949" y="2808951"/>
            <a:ext cx="165253" cy="1601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4" name="内容占位符 4"/>
          <p:cNvSpPr>
            <a:spLocks noGrp="1"/>
          </p:cNvSpPr>
          <p:nvPr>
            <p:ph idx="1"/>
          </p:nvPr>
        </p:nvSpPr>
        <p:spPr>
          <a:xfrm>
            <a:off x="215900" y="829517"/>
            <a:ext cx="4356099" cy="5407795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/>
              <a:t>操作系统</a:t>
            </a:r>
            <a:endParaRPr lang="en-US" altLang="zh-CN" dirty="0"/>
          </a:p>
          <a:p>
            <a:pPr lvl="1"/>
            <a:r>
              <a:rPr lang="zh-CN" altLang="en-US" dirty="0" smtClean="0"/>
              <a:t>理解中断、现场切换等核心机制及软硬件依赖关系</a:t>
            </a:r>
            <a:endParaRPr lang="zh-CN" altLang="en-US" dirty="0"/>
          </a:p>
          <a:p>
            <a:pPr lvl="1"/>
            <a:r>
              <a:rPr lang="zh-CN" altLang="en-US" dirty="0"/>
              <a:t>实现基于</a:t>
            </a:r>
            <a:r>
              <a:rPr lang="en-US" altLang="zh-CN" dirty="0">
                <a:solidFill>
                  <a:srgbClr val="FF0000"/>
                </a:solidFill>
              </a:rPr>
              <a:t>MIPS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r>
              <a:rPr lang="zh-CN" altLang="en-US" dirty="0"/>
              <a:t>的进程管理、内存管理、文件系统、设备管理等</a:t>
            </a:r>
          </a:p>
          <a:p>
            <a:r>
              <a:rPr lang="zh-CN" altLang="en-US" dirty="0" smtClean="0"/>
              <a:t>编译</a:t>
            </a:r>
            <a:r>
              <a:rPr lang="zh-CN" altLang="en-US" dirty="0"/>
              <a:t>技术</a:t>
            </a:r>
            <a:endParaRPr lang="en-US" altLang="zh-CN" dirty="0"/>
          </a:p>
          <a:p>
            <a:pPr lvl="1"/>
            <a:r>
              <a:rPr lang="en-US" altLang="zh-CN" dirty="0" smtClean="0"/>
              <a:t>C0</a:t>
            </a:r>
            <a:r>
              <a:rPr lang="zh-CN" altLang="en-US" dirty="0" smtClean="0"/>
              <a:t>生成</a:t>
            </a:r>
            <a:r>
              <a:rPr lang="en-US" altLang="zh-CN" dirty="0" smtClean="0">
                <a:solidFill>
                  <a:srgbClr val="FF0000"/>
                </a:solidFill>
              </a:rPr>
              <a:t>MIPS</a:t>
            </a:r>
            <a:r>
              <a:rPr lang="zh-CN" altLang="en-US" dirty="0" smtClean="0">
                <a:solidFill>
                  <a:srgbClr val="FF0000"/>
                </a:solidFill>
              </a:rPr>
              <a:t>汇编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强化</a:t>
            </a:r>
            <a:r>
              <a:rPr lang="zh-CN" altLang="en-US" dirty="0" smtClean="0"/>
              <a:t>代码优化</a:t>
            </a:r>
            <a:endParaRPr lang="en-US" altLang="zh-CN" dirty="0"/>
          </a:p>
        </p:txBody>
      </p:sp>
      <p:sp>
        <p:nvSpPr>
          <p:cNvPr id="73" name="下箭头 72"/>
          <p:cNvSpPr/>
          <p:nvPr/>
        </p:nvSpPr>
        <p:spPr bwMode="auto">
          <a:xfrm flipV="1">
            <a:off x="7538672" y="3474372"/>
            <a:ext cx="447675" cy="29745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5229386" y="3928531"/>
            <a:ext cx="3105467" cy="1070453"/>
          </a:xfrm>
          <a:prstGeom prst="round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105" name="下箭头 104"/>
          <p:cNvSpPr/>
          <p:nvPr/>
        </p:nvSpPr>
        <p:spPr bwMode="auto">
          <a:xfrm flipV="1">
            <a:off x="5687239" y="3478044"/>
            <a:ext cx="447675" cy="29745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3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517795"/>
      </p:ext>
    </p:extLst>
  </p:cSld>
  <p:clrMapOvr>
    <a:masterClrMapping/>
  </p:clrMapOvr>
  <p:transition spd="slow" advTm="6474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4958351" y="1262003"/>
            <a:ext cx="4185648" cy="1100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黑体" pitchFamily="49" charset="-122"/>
              </a:rPr>
              <a:t>基础部件</a:t>
            </a:r>
            <a:endParaRPr lang="zh-CN" altLang="en-US" sz="20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935415" y="4900246"/>
            <a:ext cx="4208584" cy="1100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黑体" pitchFamily="49" charset="-122"/>
              </a:rPr>
              <a:t>电路原理</a:t>
            </a:r>
            <a:endParaRPr lang="zh-CN" altLang="en-US" sz="20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实验体系</a:t>
            </a:r>
            <a:r>
              <a:rPr lang="en-US" altLang="zh-CN" dirty="0" smtClean="0"/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数字逻辑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6225" y="764705"/>
            <a:ext cx="4659189" cy="5448526"/>
          </a:xfrm>
        </p:spPr>
        <p:txBody>
          <a:bodyPr/>
          <a:lstStyle/>
          <a:p>
            <a:r>
              <a:rPr lang="zh-CN" altLang="en-US" sz="2800" dirty="0" smtClean="0"/>
              <a:t>目标：掌握数字电路设计方法，开发</a:t>
            </a:r>
            <a:r>
              <a:rPr lang="en-US" altLang="zh-CN" sz="2800" dirty="0" smtClean="0">
                <a:solidFill>
                  <a:srgbClr val="FF0000"/>
                </a:solidFill>
              </a:rPr>
              <a:t>MIPS</a:t>
            </a:r>
            <a:r>
              <a:rPr lang="zh-CN" altLang="en-US" sz="2800" dirty="0" smtClean="0"/>
              <a:t>处理器的</a:t>
            </a:r>
            <a:r>
              <a:rPr lang="zh-CN" altLang="en-US" sz="2800" dirty="0" smtClean="0">
                <a:solidFill>
                  <a:srgbClr val="FF0000"/>
                </a:solidFill>
              </a:rPr>
              <a:t>基础部件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实验体系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第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层次：电路原理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组合逻辑、时序逻辑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触发器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寄存器、电路特性</a:t>
            </a:r>
            <a:endParaRPr lang="en-US" altLang="zh-CN" sz="2000" dirty="0" smtClean="0"/>
          </a:p>
          <a:p>
            <a:pPr lvl="1"/>
            <a:r>
              <a:rPr lang="zh-CN" altLang="en-US" sz="2400" dirty="0" smtClean="0"/>
              <a:t>第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层次：计算与控制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加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减、乘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除、有限状态机</a:t>
            </a:r>
            <a:endParaRPr lang="en-US" altLang="zh-CN" sz="2000" dirty="0" smtClean="0"/>
          </a:p>
          <a:p>
            <a:pPr lvl="1"/>
            <a:r>
              <a:rPr lang="zh-CN" altLang="en-US" sz="2400" dirty="0" smtClean="0"/>
              <a:t>第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层次：基础部件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译码器、</a:t>
            </a:r>
            <a:r>
              <a:rPr lang="en-US" altLang="zh-CN" sz="2000" dirty="0" smtClean="0"/>
              <a:t>ALU</a:t>
            </a:r>
            <a:r>
              <a:rPr lang="zh-CN" altLang="en-US" sz="2000" dirty="0" smtClean="0"/>
              <a:t>、数据选择器、计数器、乘法单元、存储器</a:t>
            </a:r>
            <a:endParaRPr lang="en-US" altLang="zh-CN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24" y="1516027"/>
            <a:ext cx="430808" cy="60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43" y="1516027"/>
            <a:ext cx="447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55" y="1463601"/>
            <a:ext cx="661987" cy="70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57" y="1463601"/>
            <a:ext cx="716766" cy="74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40" y="1455782"/>
            <a:ext cx="800917" cy="71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345723" y="5040923"/>
            <a:ext cx="3717762" cy="798405"/>
            <a:chOff x="4858819" y="4845381"/>
            <a:chExt cx="4157774" cy="993947"/>
          </a:xfrm>
        </p:grpSpPr>
        <p:pic>
          <p:nvPicPr>
            <p:cNvPr id="9" name="Picture 8" descr="http://www.afangchan.com/uploads/allimg/111124/1_111124135145_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572" t="40381" r="10965" b="19239"/>
            <a:stretch/>
          </p:blipFill>
          <p:spPr bwMode="auto">
            <a:xfrm>
              <a:off x="7800886" y="4858831"/>
              <a:ext cx="1215707" cy="9804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www.elecfans.com/article/UploadPic/2008-5/2008526135032039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13" r="55208" b="50000"/>
            <a:stretch/>
          </p:blipFill>
          <p:spPr bwMode="auto">
            <a:xfrm>
              <a:off x="6465008" y="4845381"/>
              <a:ext cx="1222131" cy="9939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667" t="14780" r="4055" b="25275"/>
            <a:stretch/>
          </p:blipFill>
          <p:spPr bwMode="auto">
            <a:xfrm>
              <a:off x="4858819" y="4845381"/>
              <a:ext cx="1522079" cy="993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矩形 14"/>
          <p:cNvSpPr/>
          <p:nvPr/>
        </p:nvSpPr>
        <p:spPr bwMode="auto">
          <a:xfrm>
            <a:off x="4958351" y="3114249"/>
            <a:ext cx="4185648" cy="1100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</a:rPr>
              <a:t>计算</a:t>
            </a:r>
            <a:r>
              <a:rPr lang="en-US" altLang="zh-CN" dirty="0" smtClean="0">
                <a:solidFill>
                  <a:srgbClr val="000000"/>
                </a:solidFill>
                <a:latin typeface="黑体" pitchFamily="49" charset="-122"/>
              </a:rPr>
              <a:t>&amp;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</a:rPr>
              <a:t>控制</a:t>
            </a:r>
            <a:endParaRPr lang="zh-CN" altLang="en-US" dirty="0">
              <a:solidFill>
                <a:srgbClr val="000000"/>
              </a:solidFill>
              <a:latin typeface="黑体" pitchFamily="49" charset="-122"/>
            </a:endParaRP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57" y="3208582"/>
            <a:ext cx="1080836" cy="91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16" y="3208582"/>
            <a:ext cx="1432495" cy="917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3" name="AutoShape 8" descr="http://www.vihome.com.cn/tech/UploadFiles_9577/200912/200912081922244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36" y="3208582"/>
            <a:ext cx="1087050" cy="91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下箭头 23"/>
          <p:cNvSpPr/>
          <p:nvPr/>
        </p:nvSpPr>
        <p:spPr bwMode="auto">
          <a:xfrm rot="10800000">
            <a:off x="6986765" y="4419600"/>
            <a:ext cx="463395" cy="32824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29" name="下箭头 28"/>
          <p:cNvSpPr/>
          <p:nvPr/>
        </p:nvSpPr>
        <p:spPr bwMode="auto">
          <a:xfrm rot="10800000">
            <a:off x="6986764" y="2625970"/>
            <a:ext cx="463395" cy="32824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2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145276"/>
      </p:ext>
    </p:extLst>
  </p:cSld>
  <p:clrMapOvr>
    <a:masterClrMapping/>
  </p:clrMapOvr>
  <p:transition advTm="3708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实验体系</a:t>
            </a:r>
            <a:r>
              <a:rPr lang="en-US" altLang="zh-CN" dirty="0" smtClean="0"/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计算机组成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6226" y="836713"/>
            <a:ext cx="4424728" cy="5376518"/>
          </a:xfrm>
        </p:spPr>
        <p:txBody>
          <a:bodyPr/>
          <a:lstStyle/>
          <a:p>
            <a:r>
              <a:rPr lang="zh-CN" altLang="en-US" sz="2800" dirty="0" smtClean="0"/>
              <a:t>目标：实现</a:t>
            </a:r>
            <a:r>
              <a:rPr lang="en-US" altLang="zh-CN" sz="2800" dirty="0" smtClean="0">
                <a:solidFill>
                  <a:srgbClr val="FF0000"/>
                </a:solidFill>
              </a:rPr>
              <a:t>MIPS</a:t>
            </a:r>
            <a:r>
              <a:rPr lang="zh-CN" altLang="en-US" sz="2800" dirty="0" smtClean="0"/>
              <a:t>计算机</a:t>
            </a:r>
            <a:endParaRPr lang="en-US" altLang="zh-CN" sz="2800" dirty="0" smtClean="0"/>
          </a:p>
          <a:p>
            <a:r>
              <a:rPr lang="zh-CN" altLang="en-US" sz="2800" dirty="0" smtClean="0"/>
              <a:t>实验体系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MIPS</a:t>
            </a:r>
            <a:r>
              <a:rPr lang="zh-CN" altLang="en-US" sz="2400" dirty="0" smtClean="0"/>
              <a:t>各型指令数据通路实验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MIPS</a:t>
            </a:r>
            <a:r>
              <a:rPr lang="zh-CN" altLang="en-US" sz="2400" dirty="0" smtClean="0"/>
              <a:t>多周期数据通路实验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MIPS</a:t>
            </a:r>
            <a:r>
              <a:rPr lang="zh-CN" altLang="en-US" sz="2400" dirty="0" smtClean="0"/>
              <a:t>多周期控制单元实验</a:t>
            </a:r>
            <a:endParaRPr lang="en-US" altLang="zh-CN" sz="2400" dirty="0" smtClean="0"/>
          </a:p>
          <a:p>
            <a:pPr lvl="1"/>
            <a:endParaRPr lang="zh-CN" altLang="en-US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2" y="2880724"/>
            <a:ext cx="3559628" cy="18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26330"/>
            <a:ext cx="2826264" cy="1805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7" y="5243527"/>
            <a:ext cx="3494313" cy="12098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1" name="下箭头 140"/>
          <p:cNvSpPr/>
          <p:nvPr/>
        </p:nvSpPr>
        <p:spPr bwMode="auto">
          <a:xfrm rot="10800000">
            <a:off x="6960365" y="4828945"/>
            <a:ext cx="463395" cy="32824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142" name="下箭头 141"/>
          <p:cNvSpPr/>
          <p:nvPr/>
        </p:nvSpPr>
        <p:spPr bwMode="auto">
          <a:xfrm rot="10800000">
            <a:off x="6949480" y="2522426"/>
            <a:ext cx="463395" cy="32824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074006"/>
      </p:ext>
    </p:extLst>
  </p:cSld>
  <p:clrMapOvr>
    <a:masterClrMapping/>
  </p:clrMapOvr>
  <p:transition advTm="4252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实验体系</a:t>
            </a:r>
            <a:r>
              <a:rPr lang="en-US" altLang="zh-CN" dirty="0" smtClean="0"/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操作系统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6225" y="764705"/>
            <a:ext cx="5342965" cy="5448526"/>
          </a:xfrm>
        </p:spPr>
        <p:txBody>
          <a:bodyPr/>
          <a:lstStyle/>
          <a:p>
            <a:r>
              <a:rPr lang="zh-CN" altLang="en-US" sz="2800" dirty="0" smtClean="0"/>
              <a:t>目标：实现小型</a:t>
            </a:r>
            <a:r>
              <a:rPr lang="en-US" altLang="zh-CN" sz="2800" dirty="0" smtClean="0">
                <a:solidFill>
                  <a:srgbClr val="FF0000"/>
                </a:solidFill>
              </a:rPr>
              <a:t>MIPS</a:t>
            </a:r>
            <a:r>
              <a:rPr lang="zh-CN" altLang="en-US" sz="2800" dirty="0" smtClean="0"/>
              <a:t>操作系统</a:t>
            </a:r>
            <a:endParaRPr lang="en-US" altLang="zh-CN" sz="2800" dirty="0" smtClean="0"/>
          </a:p>
          <a:p>
            <a:r>
              <a:rPr lang="zh-CN" altLang="en-US" sz="2800" dirty="0" smtClean="0"/>
              <a:t>实验体系</a:t>
            </a:r>
            <a:endParaRPr lang="en-US" altLang="zh-CN" sz="2800" dirty="0" smtClean="0"/>
          </a:p>
          <a:p>
            <a:pPr lvl="1"/>
            <a:r>
              <a:rPr lang="zh-CN" altLang="zh-CN" sz="2400" dirty="0"/>
              <a:t>围绕</a:t>
            </a:r>
            <a:r>
              <a:rPr lang="de-DE" altLang="zh-CN" sz="2400" dirty="0" smtClean="0"/>
              <a:t>MIPS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采用层次化</a:t>
            </a:r>
            <a:r>
              <a:rPr lang="zh-CN" altLang="zh-CN" sz="2400" dirty="0" smtClean="0"/>
              <a:t>设计原则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6</a:t>
            </a:r>
            <a:r>
              <a:rPr lang="zh-CN" altLang="en-US" sz="2400" dirty="0" smtClean="0"/>
              <a:t>个综合型实验，</a:t>
            </a:r>
            <a:r>
              <a:rPr lang="zh-CN" altLang="zh-CN" sz="2400" dirty="0" smtClean="0"/>
              <a:t>构造一</a:t>
            </a:r>
            <a:r>
              <a:rPr lang="zh-CN" altLang="zh-CN" sz="2400" dirty="0"/>
              <a:t>个相对完整的</a:t>
            </a:r>
            <a:r>
              <a:rPr lang="zh-CN" altLang="zh-CN" sz="2400" dirty="0" smtClean="0"/>
              <a:t>操作系统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内核</a:t>
            </a:r>
            <a:r>
              <a:rPr lang="zh-CN" altLang="en-US" sz="2000" dirty="0"/>
              <a:t>制作与</a:t>
            </a:r>
            <a:r>
              <a:rPr lang="en-US" altLang="zh-CN" sz="2000" dirty="0" smtClean="0"/>
              <a:t>boot</a:t>
            </a:r>
          </a:p>
          <a:p>
            <a:pPr lvl="2"/>
            <a:r>
              <a:rPr lang="zh-CN" altLang="en-US" sz="2000" dirty="0" smtClean="0"/>
              <a:t>存储管理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进程与中断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系统调用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文件系统</a:t>
            </a:r>
            <a:endParaRPr lang="en-US" altLang="zh-CN" sz="2000" dirty="0" smtClean="0"/>
          </a:p>
          <a:p>
            <a:pPr lvl="2"/>
            <a:r>
              <a:rPr lang="en-US" altLang="zh-CN" sz="2000" dirty="0" smtClean="0"/>
              <a:t>shell</a:t>
            </a:r>
            <a:endParaRPr lang="zh-CN" altLang="en-US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40" y="4509120"/>
            <a:ext cx="3524810" cy="19694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12" y="1556792"/>
            <a:ext cx="2813538" cy="24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18228"/>
      </p:ext>
    </p:extLst>
  </p:cSld>
  <p:clrMapOvr>
    <a:masterClrMapping/>
  </p:clrMapOvr>
  <p:transition advTm="3642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综合实验体系</a:t>
            </a:r>
            <a:r>
              <a:rPr lang="en-US" altLang="zh-CN" dirty="0" smtClean="0"/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编译技术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6225" y="946150"/>
            <a:ext cx="5159871" cy="5579194"/>
          </a:xfrm>
        </p:spPr>
        <p:txBody>
          <a:bodyPr/>
          <a:lstStyle/>
          <a:p>
            <a:r>
              <a:rPr lang="zh-CN" altLang="en-US" sz="2800" dirty="0" smtClean="0"/>
              <a:t>目标：为</a:t>
            </a:r>
            <a:r>
              <a:rPr lang="en-US" altLang="zh-CN" sz="2800" dirty="0" smtClean="0">
                <a:solidFill>
                  <a:srgbClr val="FF0000"/>
                </a:solidFill>
              </a:rPr>
              <a:t>MIPS</a:t>
            </a:r>
            <a:r>
              <a:rPr lang="zh-CN" altLang="en-US" sz="2800" dirty="0" smtClean="0"/>
              <a:t>开发</a:t>
            </a:r>
            <a:r>
              <a:rPr lang="en-US" altLang="zh-CN" sz="2800" dirty="0">
                <a:solidFill>
                  <a:srgbClr val="FF0000"/>
                </a:solidFill>
              </a:rPr>
              <a:t>C</a:t>
            </a:r>
            <a:r>
              <a:rPr lang="zh-CN" altLang="en-US" sz="2800" dirty="0" smtClean="0"/>
              <a:t>编译器</a:t>
            </a:r>
            <a:endParaRPr lang="en-US" altLang="zh-CN" sz="2800" dirty="0" smtClean="0"/>
          </a:p>
          <a:p>
            <a:r>
              <a:rPr lang="zh-CN" altLang="en-US" dirty="0" smtClean="0"/>
              <a:t>实验体系</a:t>
            </a:r>
          </a:p>
          <a:p>
            <a:pPr lvl="1"/>
            <a:r>
              <a:rPr lang="zh-CN" altLang="en-US" sz="2400" dirty="0" smtClean="0"/>
              <a:t>面向</a:t>
            </a:r>
            <a:r>
              <a:rPr lang="en-US" altLang="zh-CN" sz="2400" dirty="0" smtClean="0"/>
              <a:t>MIPS</a:t>
            </a:r>
            <a:r>
              <a:rPr lang="zh-CN" altLang="en-US" sz="2400" dirty="0" smtClean="0"/>
              <a:t>，生成中间代码 </a:t>
            </a:r>
          </a:p>
          <a:p>
            <a:pPr lvl="1"/>
            <a:r>
              <a:rPr lang="zh-CN" altLang="en-US" sz="2400" dirty="0" smtClean="0"/>
              <a:t>实现基本代码优化</a:t>
            </a:r>
          </a:p>
          <a:p>
            <a:pPr lvl="1"/>
            <a:r>
              <a:rPr lang="zh-CN" altLang="en-US" sz="2400" dirty="0" smtClean="0"/>
              <a:t>完成具有现代编译器主要特征的小型编译器 </a:t>
            </a:r>
          </a:p>
          <a:p>
            <a:pPr lvl="1"/>
            <a:r>
              <a:rPr lang="zh-CN" altLang="en-US" sz="2400" dirty="0" smtClean="0"/>
              <a:t>提供不同难度的选择</a:t>
            </a:r>
          </a:p>
          <a:p>
            <a:pPr lvl="2"/>
            <a:r>
              <a:rPr lang="zh-CN" altLang="en-US" sz="2000" dirty="0" smtClean="0"/>
              <a:t>从</a:t>
            </a:r>
            <a:r>
              <a:rPr lang="en-US" altLang="zh-CN" sz="2000" dirty="0" smtClean="0"/>
              <a:t>PL/0</a:t>
            </a:r>
            <a:r>
              <a:rPr lang="zh-CN" altLang="en-US" sz="2000" dirty="0" smtClean="0"/>
              <a:t>生成</a:t>
            </a:r>
            <a:r>
              <a:rPr lang="en-US" altLang="zh-CN" sz="2000" dirty="0" smtClean="0"/>
              <a:t>P-CODE</a:t>
            </a:r>
            <a:endParaRPr lang="zh-CN" altLang="en-US" sz="2000" dirty="0" smtClean="0"/>
          </a:p>
          <a:p>
            <a:pPr lvl="2"/>
            <a:r>
              <a:rPr lang="zh-CN" altLang="en-US" sz="2000" dirty="0" smtClean="0"/>
              <a:t>从</a:t>
            </a:r>
            <a:r>
              <a:rPr lang="en-US" altLang="zh-CN" sz="2000" dirty="0" smtClean="0">
                <a:solidFill>
                  <a:srgbClr val="FF0000"/>
                </a:solidFill>
              </a:rPr>
              <a:t>C0</a:t>
            </a:r>
            <a:r>
              <a:rPr lang="zh-CN" altLang="en-US" sz="2000" dirty="0" smtClean="0"/>
              <a:t>生成</a:t>
            </a:r>
            <a:r>
              <a:rPr lang="en-US" altLang="zh-CN" sz="2000" dirty="0" smtClean="0"/>
              <a:t>P-CODE</a:t>
            </a:r>
            <a:endParaRPr lang="zh-CN" altLang="en-US" sz="2000" dirty="0" smtClean="0"/>
          </a:p>
          <a:p>
            <a:pPr lvl="2"/>
            <a:r>
              <a:rPr lang="zh-CN" altLang="en-US" sz="2000" dirty="0" smtClean="0"/>
              <a:t>从</a:t>
            </a:r>
            <a:r>
              <a:rPr lang="en-US" altLang="zh-CN" sz="2000" dirty="0" smtClean="0">
                <a:solidFill>
                  <a:srgbClr val="FF0000"/>
                </a:solidFill>
              </a:rPr>
              <a:t>C0</a:t>
            </a:r>
            <a:r>
              <a:rPr lang="zh-CN" altLang="en-US" sz="2000" dirty="0" smtClean="0"/>
              <a:t>生成</a:t>
            </a:r>
            <a:r>
              <a:rPr lang="en-US" altLang="zh-CN" sz="2000" dirty="0" smtClean="0">
                <a:solidFill>
                  <a:srgbClr val="FF0000"/>
                </a:solidFill>
              </a:rPr>
              <a:t>MIPS</a:t>
            </a:r>
            <a:r>
              <a:rPr lang="zh-CN" altLang="en-US" sz="2000" dirty="0" smtClean="0"/>
              <a:t>汇编</a:t>
            </a:r>
          </a:p>
          <a:p>
            <a:pPr lvl="1"/>
            <a:endParaRPr lang="en-US" altLang="zh-CN" sz="2400" dirty="0" smtClean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27514"/>
            <a:ext cx="3657599" cy="2286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153181"/>
      </p:ext>
    </p:extLst>
  </p:cSld>
  <p:clrMapOvr>
    <a:masterClrMapping/>
  </p:clrMapOvr>
  <p:transition advTm="3517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统一的硬件实验平台</a:t>
            </a:r>
            <a:endParaRPr lang="zh-CN" altLang="en-US" sz="3600" dirty="0"/>
          </a:p>
        </p:txBody>
      </p:sp>
      <p:pic>
        <p:nvPicPr>
          <p:cNvPr id="4" name="图片 3" descr="P1070391.JPG"/>
          <p:cNvPicPr>
            <a:picLocks noChangeAspect="1"/>
          </p:cNvPicPr>
          <p:nvPr/>
        </p:nvPicPr>
        <p:blipFill>
          <a:blip r:embed="rId3" cstate="print"/>
          <a:srcRect l="6474" t="7407" r="2083" b="7939"/>
          <a:stretch>
            <a:fillRect/>
          </a:stretch>
        </p:blipFill>
        <p:spPr bwMode="auto">
          <a:xfrm>
            <a:off x="1381930" y="1069994"/>
            <a:ext cx="6310084" cy="438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/>
          <p:nvPr/>
        </p:nvSpPr>
        <p:spPr>
          <a:xfrm>
            <a:off x="4314092" y="2744197"/>
            <a:ext cx="1207477" cy="118303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Arrow Connector 35"/>
          <p:cNvCxnSpPr>
            <a:stCxn id="12" idx="1"/>
            <a:endCxn id="6" idx="3"/>
          </p:cNvCxnSpPr>
          <p:nvPr/>
        </p:nvCxnSpPr>
        <p:spPr>
          <a:xfrm flipH="1">
            <a:off x="5521569" y="2168706"/>
            <a:ext cx="1250172" cy="116700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6771741" y="1907096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latin typeface="Cambria" pitchFamily="18" charset="0"/>
              </a:rPr>
              <a:t>MIPS CPU</a:t>
            </a:r>
            <a:endParaRPr lang="en-US" sz="2800" b="1" kern="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Rectangle 19"/>
          <p:cNvSpPr/>
          <p:nvPr/>
        </p:nvSpPr>
        <p:spPr>
          <a:xfrm>
            <a:off x="4314092" y="4161695"/>
            <a:ext cx="1443860" cy="50945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1740" y="2578105"/>
            <a:ext cx="12618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800" b="1" kern="0" dirty="0" smtClean="0">
                <a:solidFill>
                  <a:srgbClr val="0070C0"/>
                </a:solidFill>
                <a:latin typeface="黑体" pitchFamily="49" charset="-122"/>
              </a:rPr>
              <a:t>存储器</a:t>
            </a:r>
            <a:endParaRPr lang="en-US" sz="2800" b="1" kern="0" dirty="0">
              <a:solidFill>
                <a:srgbClr val="0070C0"/>
              </a:solidFill>
              <a:latin typeface="黑体" pitchFamily="49" charset="-122"/>
            </a:endParaRPr>
          </a:p>
        </p:txBody>
      </p:sp>
      <p:cxnSp>
        <p:nvCxnSpPr>
          <p:cNvPr id="17" name="Straight Arrow Connector 35"/>
          <p:cNvCxnSpPr>
            <a:stCxn id="16" idx="1"/>
            <a:endCxn id="15" idx="3"/>
          </p:cNvCxnSpPr>
          <p:nvPr/>
        </p:nvCxnSpPr>
        <p:spPr>
          <a:xfrm flipH="1">
            <a:off x="5757952" y="2839715"/>
            <a:ext cx="1013788" cy="1576708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Rectangle 19"/>
          <p:cNvSpPr/>
          <p:nvPr/>
        </p:nvSpPr>
        <p:spPr>
          <a:xfrm>
            <a:off x="1828800" y="4161695"/>
            <a:ext cx="2423157" cy="509456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/>
          <p:nvPr/>
        </p:nvSpPr>
        <p:spPr>
          <a:xfrm>
            <a:off x="2133600" y="4961069"/>
            <a:ext cx="4067908" cy="509456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3598984" y="1037183"/>
            <a:ext cx="2344615" cy="686111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1740" y="4437849"/>
            <a:ext cx="11530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I/O</a:t>
            </a:r>
            <a:endParaRPr lang="en-US" sz="2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27" name="Straight Arrow Connector 35"/>
          <p:cNvCxnSpPr>
            <a:stCxn id="24" idx="1"/>
            <a:endCxn id="21" idx="3"/>
          </p:cNvCxnSpPr>
          <p:nvPr/>
        </p:nvCxnSpPr>
        <p:spPr>
          <a:xfrm flipH="1" flipV="1">
            <a:off x="4251957" y="4416423"/>
            <a:ext cx="2519783" cy="28303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Arrow Connector 35"/>
          <p:cNvCxnSpPr>
            <a:endCxn id="23" idx="2"/>
          </p:cNvCxnSpPr>
          <p:nvPr/>
        </p:nvCxnSpPr>
        <p:spPr>
          <a:xfrm flipH="1" flipV="1">
            <a:off x="4771292" y="1723294"/>
            <a:ext cx="2000448" cy="297616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Arrow Connector 35"/>
          <p:cNvCxnSpPr>
            <a:stCxn id="24" idx="1"/>
            <a:endCxn id="22" idx="3"/>
          </p:cNvCxnSpPr>
          <p:nvPr/>
        </p:nvCxnSpPr>
        <p:spPr>
          <a:xfrm flipH="1">
            <a:off x="6201508" y="4699459"/>
            <a:ext cx="570232" cy="516338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内容占位符 2"/>
          <p:cNvSpPr>
            <a:spLocks noGrp="1"/>
          </p:cNvSpPr>
          <p:nvPr>
            <p:ph idx="1"/>
          </p:nvPr>
        </p:nvSpPr>
        <p:spPr>
          <a:xfrm>
            <a:off x="401458" y="5612538"/>
            <a:ext cx="8742542" cy="1093072"/>
          </a:xfrm>
        </p:spPr>
        <p:txBody>
          <a:bodyPr/>
          <a:lstStyle/>
          <a:p>
            <a:r>
              <a:rPr lang="zh-CN" altLang="en-US" sz="3200" dirty="0" smtClean="0"/>
              <a:t>数字</a:t>
            </a:r>
            <a:r>
              <a:rPr lang="zh-CN" altLang="en-US" dirty="0" smtClean="0"/>
              <a:t>逻辑</a:t>
            </a:r>
            <a:r>
              <a:rPr lang="zh-CN" altLang="en-US" sz="3200" dirty="0" smtClean="0"/>
              <a:t>、计算机组成、操作系统、编译技术</a:t>
            </a:r>
            <a:endParaRPr lang="zh-CN" altLang="en-US" sz="3200" dirty="0"/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815450"/>
      </p:ext>
    </p:extLst>
  </p:cSld>
  <p:clrMapOvr>
    <a:masterClrMapping/>
  </p:clrMapOvr>
  <p:transition advTm="3828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 bwMode="auto">
          <a:xfrm>
            <a:off x="0" y="6281936"/>
            <a:ext cx="9144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年改革历程</a:t>
            </a:r>
            <a:endParaRPr lang="zh-CN" altLang="en-US" dirty="0"/>
          </a:p>
        </p:txBody>
      </p:sp>
      <p:grpSp>
        <p:nvGrpSpPr>
          <p:cNvPr id="2" name="组合 72"/>
          <p:cNvGrpSpPr/>
          <p:nvPr/>
        </p:nvGrpSpPr>
        <p:grpSpPr>
          <a:xfrm>
            <a:off x="1475656" y="2204864"/>
            <a:ext cx="6552728" cy="4605923"/>
            <a:chOff x="1619672" y="1862483"/>
            <a:chExt cx="6552728" cy="4176464"/>
          </a:xfrm>
        </p:grpSpPr>
        <p:cxnSp>
          <p:nvCxnSpPr>
            <p:cNvPr id="74" name="直接连接符 73"/>
            <p:cNvCxnSpPr/>
            <p:nvPr/>
          </p:nvCxnSpPr>
          <p:spPr bwMode="auto">
            <a:xfrm flipV="1">
              <a:off x="1619672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接连接符 74"/>
            <p:cNvCxnSpPr/>
            <p:nvPr/>
          </p:nvCxnSpPr>
          <p:spPr bwMode="auto">
            <a:xfrm flipV="1">
              <a:off x="2771800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接连接符 75"/>
            <p:cNvCxnSpPr/>
            <p:nvPr/>
          </p:nvCxnSpPr>
          <p:spPr bwMode="auto">
            <a:xfrm flipV="1">
              <a:off x="3854119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直接连接符 76"/>
            <p:cNvCxnSpPr/>
            <p:nvPr/>
          </p:nvCxnSpPr>
          <p:spPr bwMode="auto">
            <a:xfrm flipV="1">
              <a:off x="4954230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直接连接符 77"/>
            <p:cNvCxnSpPr/>
            <p:nvPr/>
          </p:nvCxnSpPr>
          <p:spPr bwMode="auto">
            <a:xfrm flipV="1">
              <a:off x="6007815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直接连接符 78"/>
            <p:cNvCxnSpPr/>
            <p:nvPr/>
          </p:nvCxnSpPr>
          <p:spPr bwMode="auto">
            <a:xfrm flipV="1">
              <a:off x="7006359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8172400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" name="圆角矩形 89"/>
          <p:cNvSpPr/>
          <p:nvPr/>
        </p:nvSpPr>
        <p:spPr bwMode="auto">
          <a:xfrm>
            <a:off x="1547664" y="5639221"/>
            <a:ext cx="1008000" cy="582634"/>
          </a:xfrm>
          <a:prstGeom prst="roundRect">
            <a:avLst/>
          </a:prstGeom>
          <a:solidFill>
            <a:srgbClr val="FF66CC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组建课程群团队</a:t>
            </a:r>
          </a:p>
        </p:txBody>
      </p:sp>
      <p:sp>
        <p:nvSpPr>
          <p:cNvPr id="91" name="圆角矩形 90"/>
          <p:cNvSpPr/>
          <p:nvPr/>
        </p:nvSpPr>
        <p:spPr bwMode="auto">
          <a:xfrm>
            <a:off x="1570482" y="4840562"/>
            <a:ext cx="1008000" cy="726651"/>
          </a:xfrm>
          <a:prstGeom prst="roundRect">
            <a:avLst/>
          </a:prstGeom>
          <a:solidFill>
            <a:srgbClr val="CC3399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顶层设计</a:t>
            </a:r>
            <a:endParaRPr lang="en-US" altLang="zh-CN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分布实施</a:t>
            </a:r>
          </a:p>
        </p:txBody>
      </p:sp>
      <p:sp>
        <p:nvSpPr>
          <p:cNvPr id="92" name="圆角矩形 91"/>
          <p:cNvSpPr/>
          <p:nvPr/>
        </p:nvSpPr>
        <p:spPr bwMode="auto">
          <a:xfrm>
            <a:off x="1570482" y="3472410"/>
            <a:ext cx="1008000" cy="1302715"/>
          </a:xfrm>
          <a:prstGeom prst="roundRect">
            <a:avLst/>
          </a:prstGeom>
          <a:solidFill>
            <a:srgbClr val="990099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先遣小队首次完成</a:t>
            </a:r>
            <a:r>
              <a:rPr lang="en-US" altLang="zh-CN" sz="1600" kern="0" dirty="0">
                <a:solidFill>
                  <a:srgbClr val="FFFFFF"/>
                </a:solidFill>
                <a:latin typeface="Cambria" pitchFamily="18" charset="0"/>
              </a:rPr>
              <a:t>MIPS</a:t>
            </a:r>
            <a:r>
              <a:rPr lang="zh-CN" altLang="en-US" sz="1600" kern="0" dirty="0">
                <a:solidFill>
                  <a:srgbClr val="FFFFFF"/>
                </a:solidFill>
                <a:latin typeface="Cambria" pitchFamily="18" charset="0"/>
              </a:rPr>
              <a:t>处理器开发</a:t>
            </a:r>
          </a:p>
        </p:txBody>
      </p:sp>
      <p:sp>
        <p:nvSpPr>
          <p:cNvPr id="93" name="圆角矩形 92"/>
          <p:cNvSpPr/>
          <p:nvPr/>
        </p:nvSpPr>
        <p:spPr bwMode="auto">
          <a:xfrm>
            <a:off x="2699792" y="4437112"/>
            <a:ext cx="936000" cy="576000"/>
          </a:xfrm>
          <a:prstGeom prst="roundRect">
            <a:avLst/>
          </a:prstGeom>
          <a:solidFill>
            <a:srgbClr val="C8770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数字逻辑首轮实验</a:t>
            </a:r>
          </a:p>
        </p:txBody>
      </p:sp>
      <p:sp>
        <p:nvSpPr>
          <p:cNvPr id="94" name="圆角矩形 93"/>
          <p:cNvSpPr/>
          <p:nvPr/>
        </p:nvSpPr>
        <p:spPr bwMode="auto">
          <a:xfrm>
            <a:off x="2699792" y="2348936"/>
            <a:ext cx="936104" cy="576000"/>
          </a:xfrm>
          <a:prstGeom prst="roundRect">
            <a:avLst/>
          </a:prstGeom>
          <a:solidFill>
            <a:srgbClr val="0085B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编译技术首先调整</a:t>
            </a:r>
          </a:p>
        </p:txBody>
      </p:sp>
      <p:sp>
        <p:nvSpPr>
          <p:cNvPr id="95" name="圆角矩形 94"/>
          <p:cNvSpPr/>
          <p:nvPr/>
        </p:nvSpPr>
        <p:spPr bwMode="auto">
          <a:xfrm>
            <a:off x="3779912" y="4437112"/>
            <a:ext cx="936000" cy="576000"/>
          </a:xfrm>
          <a:prstGeom prst="roundRect">
            <a:avLst/>
          </a:prstGeom>
          <a:solidFill>
            <a:srgbClr val="C8770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数字逻辑全面调整</a:t>
            </a:r>
          </a:p>
        </p:txBody>
      </p:sp>
      <p:sp>
        <p:nvSpPr>
          <p:cNvPr id="96" name="圆角矩形 95"/>
          <p:cNvSpPr/>
          <p:nvPr/>
        </p:nvSpPr>
        <p:spPr bwMode="auto">
          <a:xfrm>
            <a:off x="3779912" y="2348936"/>
            <a:ext cx="936000" cy="576000"/>
          </a:xfrm>
          <a:prstGeom prst="roundRect">
            <a:avLst/>
          </a:prstGeom>
          <a:solidFill>
            <a:srgbClr val="0085B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编译技术全面调整</a:t>
            </a:r>
          </a:p>
        </p:txBody>
      </p:sp>
      <p:sp>
        <p:nvSpPr>
          <p:cNvPr id="97" name="圆角矩形 96"/>
          <p:cNvSpPr/>
          <p:nvPr/>
        </p:nvSpPr>
        <p:spPr bwMode="auto">
          <a:xfrm>
            <a:off x="3832814" y="5797465"/>
            <a:ext cx="4123560" cy="426839"/>
          </a:xfrm>
          <a:prstGeom prst="roundRect">
            <a:avLst/>
          </a:prstGeom>
          <a:solidFill>
            <a:srgbClr val="8080E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自主开发统一硬件实验平台</a:t>
            </a:r>
            <a:endParaRPr lang="en-US" altLang="zh-CN" sz="2000" kern="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98" name="圆角矩形 97"/>
          <p:cNvSpPr/>
          <p:nvPr/>
        </p:nvSpPr>
        <p:spPr bwMode="auto">
          <a:xfrm>
            <a:off x="4901529" y="4437112"/>
            <a:ext cx="3054847" cy="576000"/>
          </a:xfrm>
          <a:prstGeom prst="roundRect">
            <a:avLst/>
          </a:prstGeom>
          <a:solidFill>
            <a:srgbClr val="C8770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数字逻辑全面实施</a:t>
            </a:r>
          </a:p>
        </p:txBody>
      </p:sp>
      <p:sp>
        <p:nvSpPr>
          <p:cNvPr id="99" name="圆角矩形 98"/>
          <p:cNvSpPr/>
          <p:nvPr/>
        </p:nvSpPr>
        <p:spPr bwMode="auto">
          <a:xfrm>
            <a:off x="4901529" y="2348936"/>
            <a:ext cx="3054845" cy="576000"/>
          </a:xfrm>
          <a:prstGeom prst="roundRect">
            <a:avLst/>
          </a:prstGeom>
          <a:solidFill>
            <a:srgbClr val="0085B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编译技术全面实施</a:t>
            </a:r>
          </a:p>
        </p:txBody>
      </p:sp>
      <p:sp>
        <p:nvSpPr>
          <p:cNvPr id="100" name="圆角矩形 99"/>
          <p:cNvSpPr/>
          <p:nvPr/>
        </p:nvSpPr>
        <p:spPr bwMode="auto">
          <a:xfrm>
            <a:off x="4206408" y="5126859"/>
            <a:ext cx="2093784" cy="571228"/>
          </a:xfrm>
          <a:prstGeom prst="roundRect">
            <a:avLst/>
          </a:prstGeom>
          <a:solidFill>
            <a:srgbClr val="1AAA7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全面重构硬件代码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(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特别是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MIPS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代码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)</a:t>
            </a:r>
            <a:endParaRPr lang="zh-CN" altLang="en-US" kern="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1" name="圆角矩形 100"/>
          <p:cNvSpPr/>
          <p:nvPr/>
        </p:nvSpPr>
        <p:spPr bwMode="auto">
          <a:xfrm>
            <a:off x="4894336" y="2996944"/>
            <a:ext cx="892247" cy="701540"/>
          </a:xfrm>
          <a:prstGeom prst="roundRect">
            <a:avLst/>
          </a:prstGeom>
          <a:solidFill>
            <a:srgbClr val="34A00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OS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调整模拟器</a:t>
            </a:r>
          </a:p>
        </p:txBody>
      </p:sp>
      <p:sp>
        <p:nvSpPr>
          <p:cNvPr id="102" name="圆角矩形 101"/>
          <p:cNvSpPr/>
          <p:nvPr/>
        </p:nvSpPr>
        <p:spPr bwMode="auto">
          <a:xfrm>
            <a:off x="5938482" y="3003520"/>
            <a:ext cx="2017393" cy="684000"/>
          </a:xfrm>
          <a:prstGeom prst="roundRect">
            <a:avLst/>
          </a:prstGeom>
          <a:solidFill>
            <a:srgbClr val="34A00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kern="0" dirty="0" smtClean="0">
                <a:solidFill>
                  <a:srgbClr val="FFFFFF"/>
                </a:solidFill>
                <a:latin typeface="Cambria" pitchFamily="18" charset="0"/>
              </a:rPr>
              <a:t>OS</a:t>
            </a: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全面实施</a:t>
            </a:r>
            <a:endParaRPr lang="en-US" altLang="zh-CN" sz="2000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模拟器</a:t>
            </a:r>
            <a:r>
              <a:rPr lang="en-US" altLang="zh-CN" sz="2000" kern="0" dirty="0" smtClean="0">
                <a:solidFill>
                  <a:srgbClr val="FFFFFF"/>
                </a:solidFill>
                <a:latin typeface="Cambria" pitchFamily="18" charset="0"/>
              </a:rPr>
              <a:t>/</a:t>
            </a: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硬件</a:t>
            </a:r>
          </a:p>
        </p:txBody>
      </p:sp>
      <p:sp>
        <p:nvSpPr>
          <p:cNvPr id="105" name="圆角矩形 104"/>
          <p:cNvSpPr/>
          <p:nvPr/>
        </p:nvSpPr>
        <p:spPr bwMode="auto">
          <a:xfrm>
            <a:off x="3779912" y="3789104"/>
            <a:ext cx="936000" cy="576000"/>
          </a:xfrm>
          <a:prstGeom prst="roundRect">
            <a:avLst/>
          </a:prstGeom>
          <a:solidFill>
            <a:srgbClr val="0033CC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计组引</a:t>
            </a:r>
            <a:endParaRPr lang="en-US" altLang="zh-CN" sz="1600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入</a:t>
            </a:r>
            <a:r>
              <a:rPr lang="en-US" altLang="zh-CN" sz="1600" kern="0" dirty="0" smtClean="0">
                <a:solidFill>
                  <a:srgbClr val="FFFFFF"/>
                </a:solidFill>
                <a:latin typeface="Cambria" pitchFamily="18" charset="0"/>
              </a:rPr>
              <a:t>HDL</a:t>
            </a:r>
            <a:endParaRPr lang="zh-CN" altLang="en-US" sz="1600" kern="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4894335" y="3770564"/>
            <a:ext cx="3062041" cy="576000"/>
          </a:xfrm>
          <a:prstGeom prst="roundRect">
            <a:avLst/>
          </a:prstGeom>
          <a:solidFill>
            <a:srgbClr val="0033CC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计组全面实施</a:t>
            </a:r>
          </a:p>
        </p:txBody>
      </p:sp>
      <p:pic>
        <p:nvPicPr>
          <p:cNvPr id="1026" name="Picture 2" descr="http://ts3.cn.mm.bing.net/th?id=I.4591853413466954&amp;pid=1.7&amp;w=155&amp;h=151&amp;c=7&amp;rs=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41" r="21069"/>
          <a:stretch/>
        </p:blipFill>
        <p:spPr bwMode="auto">
          <a:xfrm>
            <a:off x="356248" y="4006949"/>
            <a:ext cx="903384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395536" y="6428074"/>
          <a:ext cx="85689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21"/>
                <a:gridCol w="1089121"/>
                <a:gridCol w="1089121"/>
                <a:gridCol w="1089121"/>
                <a:gridCol w="1089121"/>
                <a:gridCol w="1089121"/>
                <a:gridCol w="1089121"/>
                <a:gridCol w="945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1" name="直接箭头连接符 80"/>
          <p:cNvCxnSpPr/>
          <p:nvPr/>
        </p:nvCxnSpPr>
        <p:spPr bwMode="auto">
          <a:xfrm flipV="1">
            <a:off x="206622" y="6309320"/>
            <a:ext cx="8901882" cy="0"/>
          </a:xfrm>
          <a:prstGeom prst="straightConnector1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云形标注 103"/>
          <p:cNvSpPr/>
          <p:nvPr/>
        </p:nvSpPr>
        <p:spPr bwMode="auto">
          <a:xfrm>
            <a:off x="179513" y="2204864"/>
            <a:ext cx="1368151" cy="997042"/>
          </a:xfrm>
          <a:prstGeom prst="cloudCallout">
            <a:avLst>
              <a:gd name="adj1" fmla="val -28381"/>
              <a:gd name="adj2" fmla="val 82805"/>
            </a:avLst>
          </a:prstGeom>
          <a:solidFill>
            <a:srgbClr val="99CC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zh-CN" altLang="en-US" sz="2000" dirty="0" smtClean="0">
                <a:solidFill>
                  <a:srgbClr val="000000"/>
                </a:solidFill>
                <a:latin typeface="黑体" pitchFamily="49" charset="-122"/>
                <a:sym typeface="Wingdings" pitchFamily="2" charset="2"/>
              </a:rPr>
              <a:t>系统能力</a:t>
            </a:r>
            <a:endParaRPr lang="en-US" altLang="zh-CN" sz="2000" dirty="0" smtClean="0">
              <a:solidFill>
                <a:srgbClr val="000000"/>
              </a:solidFill>
              <a:latin typeface="黑体" pitchFamily="49" charset="-122"/>
              <a:sym typeface="Wingdings" pitchFamily="2" charset="2"/>
            </a:endParaRPr>
          </a:p>
        </p:txBody>
      </p:sp>
      <p:sp>
        <p:nvSpPr>
          <p:cNvPr id="32" name="内容占位符 1"/>
          <p:cNvSpPr>
            <a:spLocks noGrp="1"/>
          </p:cNvSpPr>
          <p:nvPr>
            <p:ph idx="1"/>
          </p:nvPr>
        </p:nvSpPr>
        <p:spPr>
          <a:xfrm>
            <a:off x="214313" y="765175"/>
            <a:ext cx="8715375" cy="5688013"/>
          </a:xfrm>
        </p:spPr>
        <p:txBody>
          <a:bodyPr/>
          <a:lstStyle/>
          <a:p>
            <a:r>
              <a:rPr lang="en-US" altLang="zh-CN" sz="3200" dirty="0" smtClean="0"/>
              <a:t>2006</a:t>
            </a:r>
            <a:r>
              <a:rPr lang="zh-CN" altLang="en-US" sz="3200" dirty="0" smtClean="0"/>
              <a:t>：启动；</a:t>
            </a:r>
            <a:r>
              <a:rPr lang="en-US" altLang="zh-CN" sz="3200" dirty="0" smtClean="0"/>
              <a:t>2007</a:t>
            </a:r>
            <a:r>
              <a:rPr lang="zh-CN" altLang="en-US" sz="3200" dirty="0" smtClean="0"/>
              <a:t>：规划、小组实施</a:t>
            </a:r>
            <a:endParaRPr lang="en-US" altLang="zh-CN" sz="3200" dirty="0" smtClean="0"/>
          </a:p>
          <a:p>
            <a:r>
              <a:rPr lang="en-US" altLang="zh-CN" sz="3200" dirty="0" smtClean="0"/>
              <a:t>5</a:t>
            </a:r>
            <a:r>
              <a:rPr lang="zh-CN" altLang="en-US" sz="3200" dirty="0" smtClean="0"/>
              <a:t>个轮次迭代；</a:t>
            </a:r>
            <a:r>
              <a:rPr lang="en-US" altLang="zh-CN" sz="3200" dirty="0" smtClean="0"/>
              <a:t>2012</a:t>
            </a:r>
            <a:r>
              <a:rPr lang="zh-CN" altLang="en-US" sz="3200" dirty="0" smtClean="0"/>
              <a:t>年市教学成果一等奖</a:t>
            </a:r>
            <a:endParaRPr lang="en-US" altLang="zh-CN" sz="3200" dirty="0" smtClean="0"/>
          </a:p>
        </p:txBody>
      </p:sp>
      <p:sp>
        <p:nvSpPr>
          <p:cNvPr id="3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108894"/>
      </p:ext>
    </p:extLst>
  </p:cSld>
  <p:clrMapOvr>
    <a:masterClrMapping/>
  </p:clrMapOvr>
  <p:transition advTm="5996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设计</a:t>
            </a:r>
            <a:r>
              <a:rPr lang="zh-CN" altLang="en-US" dirty="0" smtClean="0"/>
              <a:t>能力</a:t>
            </a:r>
            <a:endParaRPr lang="zh-CN" altLang="en-US" dirty="0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="" xmlns:p14="http://schemas.microsoft.com/office/powerpoint/2010/main" val="1050850150"/>
              </p:ext>
            </p:extLst>
          </p:nvPr>
        </p:nvGraphicFramePr>
        <p:xfrm>
          <a:off x="4372708" y="1395046"/>
          <a:ext cx="4771292" cy="254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6650839"/>
              </p:ext>
            </p:extLst>
          </p:nvPr>
        </p:nvGraphicFramePr>
        <p:xfrm>
          <a:off x="3725714" y="4319096"/>
          <a:ext cx="538279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4152"/>
                <a:gridCol w="1194469"/>
                <a:gridCol w="1013677"/>
                <a:gridCol w="1230923"/>
                <a:gridCol w="9495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比较</a:t>
                      </a:r>
                      <a:endParaRPr lang="en-US" altLang="zh-CN" dirty="0" smtClean="0"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内容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北航</a:t>
                      </a:r>
                      <a:endParaRPr lang="en-US" altLang="zh-CN" dirty="0" smtClean="0"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(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教改前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)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北航</a:t>
                      </a:r>
                      <a:endParaRPr lang="en-US" altLang="zh-CN" dirty="0" smtClean="0"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(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教改后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)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Berkeley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MIT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指令集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自定义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MIPS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自定义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自定义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指令规模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10+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50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22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32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处理能力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8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位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32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位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16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位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32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完整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CPU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  <a:sym typeface="Wingdings"/>
                        </a:rPr>
                        <a:t>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OS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支持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  <a:sym typeface="Wingdings"/>
                        </a:rPr>
                        <a:t>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0" y="764704"/>
            <a:ext cx="3995936" cy="6093295"/>
          </a:xfrm>
        </p:spPr>
        <p:txBody>
          <a:bodyPr/>
          <a:lstStyle/>
          <a:p>
            <a:r>
              <a:rPr lang="zh-CN" altLang="en-US" dirty="0" smtClean="0"/>
              <a:t>工业标准的处理器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工业标准指令集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MIPS</a:t>
            </a:r>
            <a:r>
              <a:rPr lang="zh-CN" altLang="en-US" dirty="0" smtClean="0"/>
              <a:t>应用广泛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较完整的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设计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几乎覆盖定点指令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中断</a:t>
            </a:r>
            <a:r>
              <a:rPr lang="en-US" altLang="zh-CN" dirty="0" smtClean="0"/>
              <a:t>/</a:t>
            </a:r>
            <a:r>
              <a:rPr lang="zh-CN" altLang="en-US" dirty="0" smtClean="0"/>
              <a:t>异常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支持简单</a:t>
            </a:r>
            <a:r>
              <a:rPr lang="en-US" altLang="zh-CN" dirty="0" smtClean="0"/>
              <a:t>OS</a:t>
            </a:r>
            <a:r>
              <a:rPr lang="zh-CN" altLang="en-US" dirty="0" smtClean="0"/>
              <a:t>运行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有力支持后续课程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8" name="圆角矩形 7"/>
          <p:cNvSpPr/>
          <p:nvPr/>
        </p:nvSpPr>
        <p:spPr bwMode="auto">
          <a:xfrm>
            <a:off x="5882761" y="4330817"/>
            <a:ext cx="1090246" cy="246184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49609"/>
      </p:ext>
    </p:extLst>
  </p:cSld>
  <p:clrMapOvr>
    <a:masterClrMapping/>
  </p:clrMapOvr>
  <p:transition advTm="4065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</a:t>
            </a:r>
            <a:r>
              <a:rPr lang="zh-CN" altLang="en-US" dirty="0" smtClean="0"/>
              <a:t>设计能力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" y="764705"/>
            <a:ext cx="3635896" cy="6093296"/>
          </a:xfrm>
        </p:spPr>
        <p:txBody>
          <a:bodyPr/>
          <a:lstStyle/>
          <a:p>
            <a:r>
              <a:rPr lang="zh-CN" altLang="en-US" dirty="0" smtClean="0"/>
              <a:t>相对完整的</a:t>
            </a:r>
            <a:r>
              <a:rPr lang="en-US" altLang="zh-CN" dirty="0" smtClean="0"/>
              <a:t>OS</a:t>
            </a:r>
            <a:endParaRPr lang="en-US" altLang="zh-CN" u="sng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学生已可以完成较完整的操作系统设计与开发</a:t>
            </a:r>
            <a:endParaRPr lang="en-US" altLang="zh-CN" dirty="0" smtClean="0"/>
          </a:p>
          <a:p>
            <a:pPr lvl="1"/>
            <a:r>
              <a:rPr lang="zh-CN" altLang="en-US" dirty="0" smtClean="0">
                <a:latin typeface="Cambria" pitchFamily="18" charset="0"/>
              </a:rPr>
              <a:t>操作系统与</a:t>
            </a:r>
            <a:r>
              <a:rPr lang="en-US" altLang="zh-CN" dirty="0" smtClean="0">
                <a:latin typeface="Cambria" pitchFamily="18" charset="0"/>
              </a:rPr>
              <a:t>MIPS</a:t>
            </a:r>
            <a:r>
              <a:rPr lang="zh-CN" altLang="en-US" dirty="0" smtClean="0">
                <a:latin typeface="Cambria" pitchFamily="18" charset="0"/>
              </a:rPr>
              <a:t>计算机硬件完整集成</a:t>
            </a:r>
            <a:endParaRPr lang="en-US" altLang="zh-CN" dirty="0" smtClean="0">
              <a:latin typeface="Cambria" pitchFamily="18" charset="0"/>
            </a:endParaRPr>
          </a:p>
          <a:p>
            <a:pPr lvl="1"/>
            <a:r>
              <a:rPr lang="zh-CN" altLang="en-US" dirty="0" smtClean="0"/>
              <a:t>与前序课程</a:t>
            </a:r>
            <a:r>
              <a:rPr lang="zh-CN" altLang="en-US" dirty="0"/>
              <a:t>有序衔接，掌握完整软硬件开发</a:t>
            </a:r>
            <a:endParaRPr lang="en-US" altLang="zh-CN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6793771"/>
              </p:ext>
            </p:extLst>
          </p:nvPr>
        </p:nvGraphicFramePr>
        <p:xfrm>
          <a:off x="3657596" y="3341256"/>
          <a:ext cx="5486404" cy="338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2000"/>
                <a:gridCol w="1050234"/>
                <a:gridCol w="1013030"/>
                <a:gridCol w="973015"/>
                <a:gridCol w="984738"/>
                <a:gridCol w="703387"/>
              </a:tblGrid>
              <a:tr h="59615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比较</a:t>
                      </a:r>
                      <a:endParaRPr lang="en-US" altLang="zh-CN" dirty="0" smtClean="0"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内容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北航</a:t>
                      </a:r>
                      <a:endParaRPr lang="en-US" altLang="zh-CN" dirty="0" smtClean="0"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(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教改前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)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北航</a:t>
                      </a:r>
                      <a:endParaRPr lang="en-US" altLang="zh-CN" dirty="0" smtClean="0"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(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教改后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)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Berkeley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Harvard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6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OS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选型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Linux/Windows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Linux/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小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OS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noProof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NACHOS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mbria" pitchFamily="18" charset="0"/>
                        <a:ea typeface="黑体" pitchFamily="49" charset="-122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NACHOS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小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OS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164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能力层次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分析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/</a:t>
                      </a:r>
                    </a:p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系统</a:t>
                      </a:r>
                      <a:endParaRPr lang="en-US" altLang="zh-CN" dirty="0" smtClean="0"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编程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分析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/</a:t>
                      </a:r>
                    </a:p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</a:rPr>
                        <a:t>设计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分析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/</a:t>
                      </a:r>
                    </a:p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</a:rPr>
                        <a:t>设计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分析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/</a:t>
                      </a:r>
                    </a:p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</a:rPr>
                        <a:t>设计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分析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/</a:t>
                      </a:r>
                      <a:r>
                        <a:rPr lang="zh-CN" altLang="en-US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</a:rPr>
                        <a:t>设计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164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硬件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PC</a:t>
                      </a:r>
                      <a:endParaRPr lang="zh-CN" altLang="en-US" dirty="0" smtClean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MIPS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模拟器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</a:rPr>
                        <a:t>/MIPS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</a:rPr>
                        <a:t>硬件</a:t>
                      </a:r>
                      <a:endParaRPr lang="zh-CN" altLang="en-US" dirty="0" smtClean="0">
                        <a:solidFill>
                          <a:schemeClr val="tx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MIPS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模拟器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MIPS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模拟器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PC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xmlns="" xmlns:p14="http://schemas.microsoft.com/office/powerpoint/2010/main" val="1009348787"/>
              </p:ext>
            </p:extLst>
          </p:nvPr>
        </p:nvGraphicFramePr>
        <p:xfrm>
          <a:off x="5169877" y="836712"/>
          <a:ext cx="3974123" cy="233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圆角矩形 7"/>
          <p:cNvSpPr/>
          <p:nvPr/>
        </p:nvSpPr>
        <p:spPr bwMode="auto">
          <a:xfrm>
            <a:off x="5416060" y="3284984"/>
            <a:ext cx="1066800" cy="357301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907799"/>
      </p:ext>
    </p:extLst>
  </p:cSld>
  <p:clrMapOvr>
    <a:masterClrMapping/>
  </p:clrMapOvr>
  <p:transition advTm="364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基本思路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课程群体系</a:t>
            </a:r>
            <a:endParaRPr lang="en-US" altLang="zh-CN" dirty="0" smtClean="0"/>
          </a:p>
          <a:p>
            <a:r>
              <a:rPr lang="zh-CN" altLang="en-US" dirty="0" smtClean="0"/>
              <a:t>系统能力分级</a:t>
            </a:r>
            <a:endParaRPr lang="en-US" altLang="zh-CN" dirty="0" smtClean="0"/>
          </a:p>
          <a:p>
            <a:r>
              <a:rPr lang="zh-CN" altLang="en-US" dirty="0" smtClean="0"/>
              <a:t>工程化方法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汇报提纲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297036"/>
      </p:ext>
    </p:extLst>
  </p:cSld>
  <p:clrMapOvr>
    <a:masterClrMapping/>
  </p:clrMapOvr>
  <p:transition advTm="1213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编译器设计能力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" y="764704"/>
            <a:ext cx="4982308" cy="6093295"/>
          </a:xfrm>
        </p:spPr>
        <p:txBody>
          <a:bodyPr/>
          <a:lstStyle/>
          <a:p>
            <a:r>
              <a:rPr lang="zh-CN" altLang="en-US" dirty="0" smtClean="0"/>
              <a:t>突出编译优化</a:t>
            </a:r>
            <a:endParaRPr lang="en-US" altLang="zh-CN" u="sng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参照国际一流大学课程</a:t>
            </a:r>
            <a:r>
              <a:rPr lang="zh-CN" altLang="en-US" dirty="0" smtClean="0"/>
              <a:t>建设</a:t>
            </a:r>
            <a:r>
              <a:rPr lang="zh-CN" altLang="en-US" dirty="0"/>
              <a:t>趋势</a:t>
            </a:r>
            <a:r>
              <a:rPr lang="zh-CN" altLang="en-US" dirty="0" smtClean="0"/>
              <a:t>，</a:t>
            </a:r>
            <a:r>
              <a:rPr lang="zh-CN" altLang="en-US" dirty="0"/>
              <a:t>加大优化部分比重</a:t>
            </a:r>
            <a:endParaRPr lang="en-US" altLang="zh-CN" dirty="0"/>
          </a:p>
          <a:p>
            <a:pPr lvl="1"/>
            <a:r>
              <a:rPr lang="zh-CN" altLang="en-US" dirty="0" smtClean="0"/>
              <a:t>连续</a:t>
            </a:r>
            <a:r>
              <a:rPr lang="en-US" altLang="zh-CN" dirty="0" smtClean="0"/>
              <a:t>5</a:t>
            </a:r>
            <a:r>
              <a:rPr lang="zh-CN" altLang="en-US" dirty="0" smtClean="0"/>
              <a:t>年实施新实验体系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选择高难度实验的学生比例稳定在</a:t>
            </a:r>
            <a:r>
              <a:rPr lang="en-US" altLang="zh-CN" dirty="0" smtClean="0"/>
              <a:t>50%</a:t>
            </a:r>
            <a:r>
              <a:rPr lang="zh-CN" altLang="en-US" dirty="0" smtClean="0"/>
              <a:t>以上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其中</a:t>
            </a:r>
            <a:r>
              <a:rPr lang="en-US" altLang="zh-CN" dirty="0" smtClean="0"/>
              <a:t>90</a:t>
            </a:r>
            <a:r>
              <a:rPr lang="en-US" altLang="zh-CN" dirty="0"/>
              <a:t>%</a:t>
            </a:r>
            <a:r>
              <a:rPr lang="zh-CN" altLang="en-US" dirty="0" smtClean="0"/>
              <a:t>以上学生可以完成高难度实验</a:t>
            </a:r>
            <a:endParaRPr lang="en-US" altLang="zh-CN" dirty="0" smtClean="0"/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="" xmlns:p14="http://schemas.microsoft.com/office/powerpoint/2010/main" val="728658240"/>
              </p:ext>
            </p:extLst>
          </p:nvPr>
        </p:nvGraphicFramePr>
        <p:xfrm>
          <a:off x="4865078" y="1052736"/>
          <a:ext cx="4278922" cy="233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3764805"/>
              </p:ext>
            </p:extLst>
          </p:nvPr>
        </p:nvGraphicFramePr>
        <p:xfrm>
          <a:off x="3059832" y="4820736"/>
          <a:ext cx="5993419" cy="186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1627"/>
                <a:gridCol w="1025769"/>
                <a:gridCol w="1025769"/>
                <a:gridCol w="1125416"/>
                <a:gridCol w="718039"/>
                <a:gridCol w="106679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北航</a:t>
                      </a:r>
                      <a:endParaRPr lang="en-US" altLang="zh-CN" dirty="0" smtClean="0"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(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教改前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)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北航</a:t>
                      </a:r>
                      <a:endParaRPr lang="en-US" altLang="zh-CN" dirty="0" smtClean="0"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(</a:t>
                      </a:r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教改后</a:t>
                      </a:r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)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Berkeley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CMU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Prinston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优化实验比重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5%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35%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39%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61%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黑体" pitchFamily="49" charset="-122"/>
                        </a:rPr>
                        <a:t>58%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ambria" pitchFamily="18" charset="0"/>
                          <a:ea typeface="黑体" pitchFamily="49" charset="-122"/>
                        </a:rPr>
                        <a:t>优化算法重点讲述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4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6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9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10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ambria" pitchFamily="18" charset="0"/>
                          <a:ea typeface="黑体" pitchFamily="49" charset="-122"/>
                        </a:rPr>
                        <a:t>9</a:t>
                      </a:r>
                      <a:endParaRPr lang="zh-CN" altLang="en-US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 bwMode="auto">
          <a:xfrm>
            <a:off x="5087921" y="4807060"/>
            <a:ext cx="1019907" cy="193430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424374"/>
      </p:ext>
    </p:extLst>
  </p:cSld>
  <p:clrMapOvr>
    <a:masterClrMapping/>
  </p:clrMapOvr>
  <p:transition advTm="2589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基本思路</a:t>
            </a:r>
            <a:endParaRPr lang="en-US" altLang="zh-CN" dirty="0" smtClean="0"/>
          </a:p>
          <a:p>
            <a:r>
              <a:rPr lang="zh-CN" altLang="en-US" dirty="0" smtClean="0"/>
              <a:t>课程群体系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系统能力分级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工程化方法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汇报提纲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297036"/>
      </p:ext>
    </p:extLst>
  </p:cSld>
  <p:clrMapOvr>
    <a:masterClrMapping/>
  </p:clrMapOvr>
  <p:transition advTm="1436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4313" y="2204864"/>
            <a:ext cx="8715375" cy="1872208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zh-CN" altLang="en-US" sz="4800" dirty="0" smtClean="0"/>
              <a:t>如何评价</a:t>
            </a:r>
            <a:r>
              <a:rPr lang="zh-CN" altLang="en-US" sz="4800" dirty="0" smtClean="0">
                <a:solidFill>
                  <a:srgbClr val="FF0000"/>
                </a:solidFill>
              </a:rPr>
              <a:t>系统能力</a:t>
            </a:r>
            <a:endParaRPr lang="en-US" altLang="zh-CN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CN" altLang="en-US" sz="4800" dirty="0" smtClean="0"/>
              <a:t>培养的</a:t>
            </a:r>
            <a:r>
              <a:rPr lang="zh-CN" altLang="en-US" sz="4800" dirty="0" smtClean="0">
                <a:solidFill>
                  <a:srgbClr val="FF0000"/>
                </a:solidFill>
              </a:rPr>
              <a:t>达成度</a:t>
            </a:r>
            <a:r>
              <a:rPr lang="zh-CN" altLang="en-US" sz="4800" dirty="0" smtClean="0"/>
              <a:t>？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739684"/>
      </p:ext>
    </p:extLst>
  </p:cSld>
  <p:clrMapOvr>
    <a:masterClrMapping/>
  </p:clrMapOvr>
  <p:transition advTm="5286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765175"/>
            <a:ext cx="4644008" cy="56880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DO-178B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</a:t>
            </a:r>
            <a:r>
              <a:rPr lang="zh-CN" altLang="en-US" dirty="0" smtClean="0"/>
              <a:t>级安全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机载软件安全等级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CMM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</a:t>
            </a:r>
            <a:r>
              <a:rPr lang="zh-CN" altLang="en-US" dirty="0" smtClean="0"/>
              <a:t>级成熟度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软件开发能力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分级：标准和尺子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有利于量化评估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不断提升要求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各课独立设置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4313" y="44450"/>
            <a:ext cx="4501703" cy="669925"/>
          </a:xfrm>
        </p:spPr>
        <p:txBody>
          <a:bodyPr/>
          <a:lstStyle/>
          <a:p>
            <a:r>
              <a:rPr lang="zh-CN" altLang="en-US" dirty="0" smtClean="0"/>
              <a:t>借鉴软件开发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2050" name="Picture 2" descr="C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628" y="4077072"/>
            <a:ext cx="4518371" cy="2780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32240" y="5931277"/>
            <a:ext cx="2411760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CMM</a:t>
            </a:r>
            <a:r>
              <a:rPr lang="zh-CN" altLang="en-US" sz="28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：软件能力成熟度模型</a:t>
            </a:r>
          </a:p>
        </p:txBody>
      </p:sp>
      <p:graphicFrame>
        <p:nvGraphicFramePr>
          <p:cNvPr id="12" name="内容占位符 3"/>
          <p:cNvGraphicFramePr>
            <a:graphicFrameLocks/>
          </p:cNvGraphicFramePr>
          <p:nvPr/>
        </p:nvGraphicFramePr>
        <p:xfrm>
          <a:off x="4716016" y="0"/>
          <a:ext cx="4428000" cy="3676966"/>
        </p:xfrm>
        <a:graphic>
          <a:graphicData uri="http://schemas.openxmlformats.org/drawingml/2006/table">
            <a:tbl>
              <a:tblPr firstRow="1" bandRow="1"/>
              <a:tblGrid>
                <a:gridCol w="1116000"/>
                <a:gridCol w="900000"/>
                <a:gridCol w="2412000"/>
              </a:tblGrid>
              <a:tr h="52881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algn="ctr"/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系统开发安全等级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algn="ctr"/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严重性说明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algn="ctr"/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接受频率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en-US" altLang="zh-CN" sz="1800" b="0" kern="1200" baseline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(</a:t>
                      </a:r>
                      <a:r>
                        <a:rPr lang="zh-CN" altLang="en-US" sz="1800" b="0" kern="1200" baseline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发生的风险</a:t>
                      </a:r>
                      <a:r>
                        <a:rPr lang="en-US" altLang="zh-CN" sz="1800" b="0" kern="1200" baseline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)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</a:tr>
              <a:tr h="69548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>
                          <a:latin typeface="Cambria" pitchFamily="18" charset="0"/>
                        </a:rPr>
                        <a:t>Level A</a:t>
                      </a:r>
                      <a:endParaRPr lang="zh-CN" altLang="en-US" sz="1800" dirty="0" smtClean="0">
                        <a:latin typeface="Cambria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algn="ctr"/>
                      <a:r>
                        <a:rPr lang="zh-CN" altLang="en-US" sz="1800" dirty="0" smtClean="0">
                          <a:latin typeface="黑体" pitchFamily="49" charset="-122"/>
                          <a:ea typeface="黑体" pitchFamily="49" charset="-122"/>
                        </a:rPr>
                        <a:t>灾难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Extremely improbable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accent6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 X &lt;10</a:t>
                      </a:r>
                      <a:r>
                        <a:rPr lang="en-US" altLang="zh-CN" sz="1800" kern="1200" baseline="30000" dirty="0" smtClean="0">
                          <a:solidFill>
                            <a:schemeClr val="accent6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-9</a:t>
                      </a:r>
                      <a:r>
                        <a:rPr lang="en-US" altLang="zh-CN" sz="1800" kern="1200" baseline="0" dirty="0" smtClean="0">
                          <a:solidFill>
                            <a:schemeClr val="accent6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kern="1200" baseline="0" dirty="0">
                        <a:solidFill>
                          <a:schemeClr val="accent6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69548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Level B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危险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Extremely remote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(10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-9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&lt; X &lt; 10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-7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52881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Level C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重要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remote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(10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-7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&lt; X &lt; 10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48941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Level D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次要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Probable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 X &gt; 10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4698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Level E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All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72200" y="2718810"/>
            <a:ext cx="2772000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zh-CN" sz="28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DO-178B</a:t>
            </a:r>
            <a:r>
              <a:rPr lang="zh-CN" altLang="en-US" sz="28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：机载软件安全级模型</a:t>
            </a:r>
          </a:p>
        </p:txBody>
      </p:sp>
    </p:spTree>
    <p:extLst>
      <p:ext uri="{BB962C8B-B14F-4D97-AF65-F5344CB8AC3E}">
        <p14:creationId xmlns="" xmlns:p14="http://schemas.microsoft.com/office/powerpoint/2010/main" val="1324961887"/>
      </p:ext>
    </p:extLst>
  </p:cSld>
  <p:clrMapOvr>
    <a:masterClrMapping/>
  </p:clrMapOvr>
  <p:transition advTm="11378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CPU</a:t>
            </a:r>
            <a:r>
              <a:rPr lang="zh-CN" altLang="en-US" dirty="0" smtClean="0"/>
              <a:t>开发能力</a:t>
            </a:r>
            <a:r>
              <a:rPr lang="en-US" altLang="zh-CN" dirty="0" smtClean="0"/>
              <a:t>@</a:t>
            </a:r>
            <a:r>
              <a:rPr lang="zh-CN" altLang="en-US" dirty="0" smtClean="0"/>
              <a:t>计算机组成原理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13" name="内容占位符 3"/>
          <p:cNvGraphicFramePr>
            <a:graphicFrameLocks/>
          </p:cNvGraphicFramePr>
          <p:nvPr/>
        </p:nvGraphicFramePr>
        <p:xfrm>
          <a:off x="130950" y="961445"/>
          <a:ext cx="8856184" cy="58466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184"/>
                <a:gridCol w="1656000"/>
                <a:gridCol w="5544000"/>
              </a:tblGrid>
              <a:tr h="52881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黑体" pitchFamily="49" charset="-122"/>
                        </a:rPr>
                        <a:t>CPU</a:t>
                      </a:r>
                      <a:r>
                        <a:rPr lang="zh-CN" altLang="en-US" sz="2800" b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黑体" pitchFamily="49" charset="-122"/>
                        </a:rPr>
                        <a:t>开发能力等级</a:t>
                      </a:r>
                      <a:endParaRPr lang="zh-CN" altLang="en-US" sz="2800" b="0" dirty="0">
                        <a:solidFill>
                          <a:schemeClr val="bg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黑体" pitchFamily="49" charset="-122"/>
                        </a:rPr>
                        <a:t>指令集</a:t>
                      </a:r>
                      <a:endParaRPr lang="en-US" altLang="zh-CN" sz="2800" b="0" dirty="0" smtClean="0">
                        <a:solidFill>
                          <a:schemeClr val="bg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黑体" pitchFamily="49" charset="-122"/>
                        </a:rPr>
                        <a:t>规模</a:t>
                      </a:r>
                      <a:endParaRPr lang="zh-CN" altLang="en-US" sz="2800" b="0" dirty="0">
                        <a:solidFill>
                          <a:schemeClr val="bg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黑体" pitchFamily="49" charset="-122"/>
                        </a:rPr>
                        <a:t>CPU</a:t>
                      </a:r>
                      <a:r>
                        <a:rPr lang="zh-CN" altLang="en-US" sz="2800" b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黑体" pitchFamily="49" charset="-122"/>
                        </a:rPr>
                        <a:t>特点</a:t>
                      </a:r>
                      <a:endParaRPr lang="en-US" altLang="zh-CN" sz="2800" b="0" dirty="0" smtClean="0">
                        <a:solidFill>
                          <a:schemeClr val="bg1"/>
                        </a:solidFill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anchor="ctr"/>
                </a:tc>
              </a:tr>
              <a:tr h="69548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 smtClean="0">
                          <a:latin typeface="Cambria" pitchFamily="18" charset="0"/>
                          <a:ea typeface="黑体" pitchFamily="49" charset="-122"/>
                        </a:rPr>
                        <a:t>1</a:t>
                      </a:r>
                      <a:endParaRPr lang="zh-CN" altLang="en-US" sz="2800" b="1" dirty="0" smtClean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 smtClean="0">
                          <a:latin typeface="Cambria" pitchFamily="18" charset="0"/>
                          <a:ea typeface="黑体" pitchFamily="49" charset="-122"/>
                        </a:rPr>
                        <a:t>55</a:t>
                      </a:r>
                      <a:endParaRPr lang="zh-CN" altLang="en-US" sz="2800" b="1" dirty="0">
                        <a:latin typeface="Cambria" pitchFamily="18" charset="0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较完整定点类指令；支持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GCC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；支持</a:t>
                      </a:r>
                      <a:r>
                        <a:rPr lang="zh-CN" altLang="en-US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中断</a:t>
                      </a:r>
                      <a:r>
                        <a:rPr lang="en-US" altLang="zh-CN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异常</a:t>
                      </a:r>
                      <a:r>
                        <a:rPr lang="en-US" altLang="zh-CN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系统调用</a:t>
                      </a:r>
                    </a:p>
                  </a:txBody>
                  <a:tcPr anchor="ctr"/>
                </a:tc>
              </a:tr>
              <a:tr h="69548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2</a:t>
                      </a:r>
                      <a:endParaRPr lang="zh-CN" altLang="en-US" sz="2800" b="1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黑体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45</a:t>
                      </a:r>
                      <a:r>
                        <a:rPr lang="zh-CN" altLang="en-US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～</a:t>
                      </a: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较完整定点类指令；</a:t>
                      </a:r>
                      <a:r>
                        <a:rPr lang="zh-CN" altLang="en-US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支持</a:t>
                      </a:r>
                      <a:r>
                        <a:rPr lang="en-US" altLang="zh-CN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GCC</a:t>
                      </a:r>
                    </a:p>
                  </a:txBody>
                  <a:tcPr anchor="ctr"/>
                </a:tc>
              </a:tr>
              <a:tr h="52881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3</a:t>
                      </a:r>
                      <a:endParaRPr lang="zh-CN" altLang="en-US" sz="2800" b="1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黑体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30</a:t>
                      </a:r>
                      <a:r>
                        <a:rPr lang="zh-CN" altLang="en-US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～</a:t>
                      </a: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40+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常用的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运算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存储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分支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置位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函数调用指令；</a:t>
                      </a:r>
                      <a:r>
                        <a:rPr lang="zh-CN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手工汇编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；</a:t>
                      </a:r>
                      <a:r>
                        <a:rPr lang="zh-CN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可运行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小型</a:t>
                      </a:r>
                      <a:r>
                        <a:rPr lang="zh-CN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程序</a:t>
                      </a:r>
                      <a:endParaRPr lang="en-US" altLang="zh-CN" sz="2800" b="0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黑体" pitchFamily="49" charset="-122"/>
                        <a:cs typeface="+mn-cs"/>
                      </a:endParaRPr>
                    </a:p>
                  </a:txBody>
                  <a:tcPr anchor="ctr"/>
                </a:tc>
              </a:tr>
              <a:tr h="48941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4</a:t>
                      </a:r>
                      <a:endParaRPr lang="zh-CN" altLang="en-US" sz="2800" b="1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黑体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10</a:t>
                      </a:r>
                      <a:r>
                        <a:rPr lang="zh-CN" altLang="en-US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～</a:t>
                      </a: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20+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基本的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运算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存储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分支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函数调用指令；</a:t>
                      </a:r>
                      <a:r>
                        <a:rPr lang="zh-CN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手工汇编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；可运行简单程序</a:t>
                      </a:r>
                      <a:endParaRPr lang="en-US" altLang="zh-CN" sz="2800" b="0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黑体" pitchFamily="49" charset="-122"/>
                        <a:cs typeface="+mn-cs"/>
                      </a:endParaRPr>
                    </a:p>
                  </a:txBody>
                  <a:tcPr anchor="ctr"/>
                </a:tc>
              </a:tr>
              <a:tr h="34698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5</a:t>
                      </a:r>
                      <a:endParaRPr lang="zh-CN" altLang="en-US" sz="2800" b="1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黑体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0</a:t>
                      </a:r>
                      <a:r>
                        <a:rPr lang="zh-CN" altLang="en-US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～</a:t>
                      </a:r>
                      <a:r>
                        <a:rPr lang="en-US" altLang="zh-CN" sz="28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10</a:t>
                      </a:r>
                      <a:endParaRPr lang="zh-CN" altLang="en-US" sz="2800" b="1" kern="1200" baseline="0" dirty="0" smtClean="0">
                        <a:solidFill>
                          <a:schemeClr val="dk1"/>
                        </a:solidFill>
                        <a:latin typeface="Cambria" pitchFamily="18" charset="0"/>
                        <a:ea typeface="黑体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仿宋"/>
                          <a:ea typeface="华文仿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简单的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运算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存储</a:t>
                      </a:r>
                      <a:r>
                        <a:rPr lang="en-US" altLang="zh-CN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黑体" pitchFamily="49" charset="-122"/>
                          <a:cs typeface="+mn-cs"/>
                        </a:rPr>
                        <a:t>分支指令；手工汇编；示意型设计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24961887"/>
      </p:ext>
    </p:extLst>
  </p:cSld>
  <p:clrMapOvr>
    <a:masterClrMapping/>
  </p:clrMapOvr>
  <p:transition advTm="11902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基本思路</a:t>
            </a:r>
            <a:endParaRPr lang="en-US" altLang="zh-CN" dirty="0" smtClean="0"/>
          </a:p>
          <a:p>
            <a:r>
              <a:rPr lang="zh-CN" altLang="en-US" dirty="0" smtClean="0"/>
              <a:t>课程群体系</a:t>
            </a:r>
            <a:endParaRPr lang="en-US" altLang="zh-CN" dirty="0" smtClean="0"/>
          </a:p>
          <a:p>
            <a:r>
              <a:rPr lang="zh-CN" altLang="en-US" dirty="0" smtClean="0"/>
              <a:t>系统能力分级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工程化方法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汇报提纲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297036"/>
      </p:ext>
    </p:extLst>
  </p:cSld>
  <p:clrMapOvr>
    <a:masterClrMapping/>
  </p:clrMapOvr>
  <p:transition advTm="822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zh-CN" altLang="en-US" dirty="0" smtClean="0"/>
              <a:t>课程群关键节点：传统的重课</a:t>
            </a:r>
            <a:r>
              <a:rPr lang="en-US" altLang="zh-CN" dirty="0" smtClean="0"/>
              <a:t>/</a:t>
            </a:r>
            <a:r>
              <a:rPr lang="zh-CN" altLang="en-US" dirty="0" smtClean="0"/>
              <a:t>难课</a:t>
            </a:r>
            <a:endParaRPr lang="en-US" altLang="zh-CN" dirty="0" smtClean="0"/>
          </a:p>
          <a:p>
            <a:pPr lvl="1">
              <a:spcAft>
                <a:spcPts val="1200"/>
              </a:spcAft>
            </a:pPr>
            <a:r>
              <a:rPr lang="zh-CN" altLang="en-US" dirty="0" smtClean="0"/>
              <a:t>承上启下，直接决定整体目标能否高质量达成</a:t>
            </a:r>
            <a:endParaRPr lang="en-US" altLang="zh-CN" dirty="0" smtClean="0"/>
          </a:p>
          <a:p>
            <a:pPr lvl="1">
              <a:spcAft>
                <a:spcPts val="1200"/>
              </a:spcAft>
            </a:pPr>
            <a:r>
              <a:rPr lang="en-US" altLang="zh-CN" dirty="0" smtClean="0"/>
              <a:t>CPU</a:t>
            </a:r>
            <a:r>
              <a:rPr lang="zh-CN" altLang="en-US" dirty="0" smtClean="0"/>
              <a:t>实验体系具有较大规模和难度</a:t>
            </a:r>
            <a:endParaRPr lang="en-US" altLang="zh-CN" dirty="0" smtClean="0"/>
          </a:p>
          <a:p>
            <a:pPr>
              <a:spcAft>
                <a:spcPts val="1200"/>
              </a:spcAft>
            </a:pPr>
            <a:r>
              <a:rPr lang="zh-CN" altLang="en-US" dirty="0" smtClean="0"/>
              <a:t>实验教学目标：功能型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的设计</a:t>
            </a:r>
            <a:endParaRPr lang="en-US" altLang="zh-CN" dirty="0" smtClean="0"/>
          </a:p>
          <a:p>
            <a:pPr lvl="1">
              <a:spcAft>
                <a:spcPts val="1200"/>
              </a:spcAft>
            </a:pPr>
            <a:r>
              <a:rPr lang="zh-CN" altLang="en-US" dirty="0" smtClean="0"/>
              <a:t>指令集规模：</a:t>
            </a:r>
            <a:r>
              <a:rPr lang="en-US" altLang="zh-CN" dirty="0" smtClean="0">
                <a:solidFill>
                  <a:srgbClr val="FF0000"/>
                </a:solidFill>
              </a:rPr>
              <a:t>50+</a:t>
            </a:r>
            <a:r>
              <a:rPr lang="zh-CN" altLang="en-US" dirty="0" smtClean="0"/>
              <a:t>条指令</a:t>
            </a:r>
            <a:endParaRPr lang="en-US" altLang="zh-CN" dirty="0" smtClean="0"/>
          </a:p>
          <a:p>
            <a:pPr lvl="1">
              <a:spcAft>
                <a:spcPts val="1200"/>
              </a:spcAft>
            </a:pPr>
            <a:r>
              <a:rPr lang="zh-CN" altLang="en-US" dirty="0" smtClean="0"/>
              <a:t>可以运行由</a:t>
            </a:r>
            <a:r>
              <a:rPr lang="en-US" altLang="zh-CN" dirty="0" smtClean="0"/>
              <a:t>GCC</a:t>
            </a:r>
            <a:r>
              <a:rPr lang="zh-CN" altLang="en-US" dirty="0" smtClean="0"/>
              <a:t>编译产生的定点类程序</a:t>
            </a:r>
            <a:endParaRPr lang="en-US" altLang="zh-CN" dirty="0" smtClean="0"/>
          </a:p>
          <a:p>
            <a:pPr lvl="1">
              <a:spcAft>
                <a:spcPts val="1200"/>
              </a:spcAft>
            </a:pPr>
            <a:r>
              <a:rPr lang="zh-CN" altLang="en-US" dirty="0" smtClean="0"/>
              <a:t>支持中断</a:t>
            </a:r>
            <a:r>
              <a:rPr lang="en-US" altLang="zh-CN" dirty="0" smtClean="0"/>
              <a:t>/</a:t>
            </a:r>
            <a:r>
              <a:rPr lang="zh-CN" altLang="en-US" dirty="0" smtClean="0"/>
              <a:t>异常</a:t>
            </a:r>
            <a:endParaRPr lang="en-US" altLang="zh-CN" dirty="0" smtClean="0"/>
          </a:p>
          <a:p>
            <a:pPr lvl="1">
              <a:spcAft>
                <a:spcPts val="1200"/>
              </a:spcAft>
            </a:pPr>
            <a:endParaRPr lang="en-US" altLang="zh-CN" dirty="0" smtClean="0"/>
          </a:p>
        </p:txBody>
      </p:sp>
      <p:sp>
        <p:nvSpPr>
          <p:cNvPr id="2048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计算机组成原理实验概述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950274"/>
      </p:ext>
    </p:extLst>
  </p:cSld>
  <p:clrMapOvr>
    <a:masterClrMapping/>
  </p:clrMapOvr>
  <p:transition advTm="9313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4314" y="765175"/>
            <a:ext cx="8678166" cy="56880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/>
              <a:t>目的：让多数普通学生达成目标！</a:t>
            </a:r>
            <a:endParaRPr lang="en-US" altLang="zh-CN" sz="2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/>
              <a:t>规模达到一定程度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如</a:t>
            </a:r>
            <a:r>
              <a:rPr lang="en-US" altLang="zh-CN" sz="2800" dirty="0" smtClean="0"/>
              <a:t>30+)</a:t>
            </a:r>
            <a:r>
              <a:rPr lang="zh-CN" altLang="en-US" sz="2800" dirty="0" smtClean="0"/>
              <a:t>，须强调方法，否则：</a:t>
            </a:r>
            <a:endParaRPr lang="en-US" altLang="zh-CN" sz="28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/>
              <a:t>少数优秀学生：靠天份能悟出来</a:t>
            </a:r>
            <a:endParaRPr lang="en-US" altLang="zh-CN" sz="2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/>
              <a:t>多数普通学生：盲动</a:t>
            </a:r>
            <a:r>
              <a:rPr lang="en-US" altLang="zh-CN" sz="2400" dirty="0" smtClean="0">
                <a:sym typeface="Wingdings" pitchFamily="2" charset="2"/>
              </a:rPr>
              <a:t></a:t>
            </a:r>
            <a:r>
              <a:rPr lang="zh-CN" altLang="en-US" sz="2400" dirty="0" smtClean="0"/>
              <a:t>失败</a:t>
            </a:r>
            <a:r>
              <a:rPr lang="en-US" altLang="zh-CN" sz="2400" dirty="0" smtClean="0">
                <a:sym typeface="Wingdings" pitchFamily="2" charset="2"/>
              </a:rPr>
              <a:t></a:t>
            </a:r>
            <a:r>
              <a:rPr lang="zh-CN" altLang="en-US" sz="2400" dirty="0" smtClean="0">
                <a:sym typeface="Wingdings" pitchFamily="2" charset="2"/>
              </a:rPr>
              <a:t>挫折感</a:t>
            </a:r>
            <a:endParaRPr lang="en-US" altLang="zh-CN" sz="2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/>
              <a:t>工程方法：可能不是最优的，但应该是简单与有效</a:t>
            </a:r>
            <a:endParaRPr lang="en-US" altLang="zh-CN" sz="28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/>
              <a:t>具有普适性</a:t>
            </a:r>
            <a:endParaRPr lang="en-US" altLang="zh-CN" sz="2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/>
              <a:t>简单有效：按照方法可以一步步的开发出复杂系统</a:t>
            </a:r>
            <a:endParaRPr lang="en-US" altLang="zh-CN" sz="28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/>
              <a:t>要让学生拥有巅峰体验：原来我也能达到这个目标！</a:t>
            </a:r>
            <a:endParaRPr lang="en-US" altLang="zh-CN" sz="24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为什么强调工程方法？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961887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过去的教学方法：图解式案例教学</a:t>
            </a:r>
            <a:endParaRPr lang="zh-CN" altLang="en-US" dirty="0"/>
          </a:p>
        </p:txBody>
      </p:sp>
      <p:sp>
        <p:nvSpPr>
          <p:cNvPr id="23" name="内容占位符 1"/>
          <p:cNvSpPr>
            <a:spLocks noGrp="1"/>
          </p:cNvSpPr>
          <p:nvPr>
            <p:ph idx="1"/>
          </p:nvPr>
        </p:nvSpPr>
        <p:spPr>
          <a:xfrm>
            <a:off x="214313" y="4653136"/>
            <a:ext cx="8822183" cy="194421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CN" altLang="en-US" sz="2400" dirty="0" smtClean="0"/>
              <a:t>讲解典型指令的数据通路的构造过程</a:t>
            </a:r>
            <a:endParaRPr lang="en-US" altLang="zh-CN" sz="2400" dirty="0" smtClean="0"/>
          </a:p>
          <a:p>
            <a:pPr>
              <a:spcAft>
                <a:spcPts val="1200"/>
              </a:spcAft>
            </a:pPr>
            <a:r>
              <a:rPr lang="zh-CN" altLang="en-US" sz="2400" dirty="0" smtClean="0"/>
              <a:t>建立对指令在数据通路中流动的直观认识</a:t>
            </a:r>
          </a:p>
          <a:p>
            <a:pPr>
              <a:spcAft>
                <a:spcPts val="1200"/>
              </a:spcAft>
            </a:pPr>
            <a:r>
              <a:rPr lang="zh-CN" altLang="en-US" sz="2400" dirty="0" smtClean="0"/>
              <a:t>建立对数据通路基本组成的基本认识</a:t>
            </a:r>
            <a:endParaRPr lang="en-US" altLang="zh-CN" sz="2400" dirty="0" smtClean="0"/>
          </a:p>
        </p:txBody>
      </p:sp>
      <p:sp>
        <p:nvSpPr>
          <p:cNvPr id="4" name="Line 46"/>
          <p:cNvSpPr>
            <a:spLocks noChangeShapeType="1"/>
          </p:cNvSpPr>
          <p:nvPr/>
        </p:nvSpPr>
        <p:spPr bwMode="auto">
          <a:xfrm>
            <a:off x="1691680" y="2348880"/>
            <a:ext cx="1583252" cy="9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Line 96"/>
          <p:cNvSpPr>
            <a:spLocks noChangeShapeType="1"/>
          </p:cNvSpPr>
          <p:nvPr/>
        </p:nvSpPr>
        <p:spPr bwMode="auto">
          <a:xfrm>
            <a:off x="1691680" y="1916832"/>
            <a:ext cx="1583252" cy="119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Line 106"/>
          <p:cNvSpPr>
            <a:spLocks noChangeShapeType="1"/>
          </p:cNvSpPr>
          <p:nvPr/>
        </p:nvSpPr>
        <p:spPr bwMode="auto">
          <a:xfrm>
            <a:off x="1403648" y="2276872"/>
            <a:ext cx="28803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Line 134"/>
          <p:cNvSpPr>
            <a:spLocks noChangeShapeType="1"/>
          </p:cNvSpPr>
          <p:nvPr/>
        </p:nvSpPr>
        <p:spPr bwMode="auto">
          <a:xfrm flipV="1">
            <a:off x="108000" y="1914832"/>
            <a:ext cx="14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Line 135"/>
          <p:cNvSpPr>
            <a:spLocks noChangeShapeType="1"/>
          </p:cNvSpPr>
          <p:nvPr/>
        </p:nvSpPr>
        <p:spPr bwMode="auto">
          <a:xfrm>
            <a:off x="467545" y="1918022"/>
            <a:ext cx="36492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32469" y="1555948"/>
            <a:ext cx="563559" cy="136815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000000"/>
              </a:solidFill>
              <a:latin typeface="Helvetica" pitchFamily="80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黑体" pitchFamily="49" charset="-122"/>
              </a:rPr>
              <a:t>指令</a:t>
            </a:r>
            <a:endParaRPr lang="en-US" altLang="zh-CN" sz="11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黑体" pitchFamily="49" charset="-122"/>
              </a:rPr>
              <a:t>存储器</a:t>
            </a:r>
            <a:endParaRPr lang="en-US" altLang="zh-CN" sz="1200" dirty="0">
              <a:solidFill>
                <a:srgbClr val="000000"/>
              </a:solidFill>
              <a:latin typeface="Helvetica" pitchFamily="80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85229" y="1859784"/>
            <a:ext cx="499427" cy="1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err="1" smtClean="0">
                <a:solidFill>
                  <a:srgbClr val="000000"/>
                </a:solidFill>
              </a:rPr>
              <a:t>Addr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34942" y="2182878"/>
            <a:ext cx="249715" cy="1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000000"/>
                </a:solidFill>
              </a:rPr>
              <a:t>Data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1484784"/>
            <a:ext cx="216024" cy="93610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100" b="1" dirty="0" smtClean="0">
                <a:solidFill>
                  <a:srgbClr val="000000"/>
                </a:solidFill>
                <a:latin typeface="Cambria" pitchFamily="18" charset="0"/>
              </a:rPr>
              <a:t>PC</a:t>
            </a:r>
            <a:endParaRPr kumimoji="1" lang="zh-CN" altLang="en-US" sz="11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17300" y="2335128"/>
            <a:ext cx="72008" cy="80540"/>
            <a:chOff x="287524" y="3070225"/>
            <a:chExt cx="72008" cy="80540"/>
          </a:xfrm>
        </p:grpSpPr>
        <p:cxnSp>
          <p:nvCxnSpPr>
            <p:cNvPr id="20" name="直接连接符 19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31"/>
          <p:cNvGrpSpPr>
            <a:grpSpLocks/>
          </p:cNvGrpSpPr>
          <p:nvPr/>
        </p:nvGrpSpPr>
        <p:grpSpPr bwMode="auto">
          <a:xfrm flipV="1">
            <a:off x="107999" y="836712"/>
            <a:ext cx="5976169" cy="1071248"/>
            <a:chOff x="4286" y="1525"/>
            <a:chExt cx="363" cy="272"/>
          </a:xfrm>
        </p:grpSpPr>
        <p:sp>
          <p:nvSpPr>
            <p:cNvPr id="28" name="Line 132"/>
            <p:cNvSpPr>
              <a:spLocks noChangeShapeType="1"/>
            </p:cNvSpPr>
            <p:nvPr/>
          </p:nvSpPr>
          <p:spPr bwMode="auto">
            <a:xfrm flipV="1">
              <a:off x="4286" y="1525"/>
              <a:ext cx="0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9" name="Line 133"/>
            <p:cNvSpPr>
              <a:spLocks noChangeShapeType="1"/>
            </p:cNvSpPr>
            <p:nvPr/>
          </p:nvSpPr>
          <p:spPr bwMode="auto">
            <a:xfrm flipH="1" flipV="1">
              <a:off x="4286" y="1797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10"/>
          <p:cNvGrpSpPr>
            <a:grpSpLocks/>
          </p:cNvGrpSpPr>
          <p:nvPr/>
        </p:nvGrpSpPr>
        <p:grpSpPr bwMode="auto">
          <a:xfrm flipV="1">
            <a:off x="605750" y="1268759"/>
            <a:ext cx="4542314" cy="646063"/>
            <a:chOff x="4286" y="1525"/>
            <a:chExt cx="362" cy="272"/>
          </a:xfrm>
        </p:grpSpPr>
        <p:sp>
          <p:nvSpPr>
            <p:cNvPr id="31" name="Line 111"/>
            <p:cNvSpPr>
              <a:spLocks noChangeShapeType="1"/>
            </p:cNvSpPr>
            <p:nvPr/>
          </p:nvSpPr>
          <p:spPr bwMode="auto">
            <a:xfrm flipV="1">
              <a:off x="4286" y="1525"/>
              <a:ext cx="0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2" name="Line 112"/>
            <p:cNvSpPr>
              <a:spLocks noChangeShapeType="1"/>
            </p:cNvSpPr>
            <p:nvPr/>
          </p:nvSpPr>
          <p:spPr bwMode="auto">
            <a:xfrm flipH="1" flipV="1">
              <a:off x="4286" y="1797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33" name="AutoShape 150"/>
          <p:cNvSpPr>
            <a:spLocks noChangeArrowheads="1"/>
          </p:cNvSpPr>
          <p:nvPr/>
        </p:nvSpPr>
        <p:spPr bwMode="auto">
          <a:xfrm>
            <a:off x="570032" y="1879114"/>
            <a:ext cx="71438" cy="71437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47" name="Line 55"/>
          <p:cNvSpPr>
            <a:spLocks noChangeShapeType="1"/>
          </p:cNvSpPr>
          <p:nvPr/>
        </p:nvSpPr>
        <p:spPr bwMode="auto">
          <a:xfrm>
            <a:off x="4067944" y="2348880"/>
            <a:ext cx="12961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5" name="组合 279"/>
          <p:cNvGrpSpPr/>
          <p:nvPr/>
        </p:nvGrpSpPr>
        <p:grpSpPr>
          <a:xfrm>
            <a:off x="3275044" y="1628775"/>
            <a:ext cx="791790" cy="1800225"/>
            <a:chOff x="3132139" y="3933056"/>
            <a:chExt cx="863600" cy="1800225"/>
          </a:xfrm>
        </p:grpSpPr>
        <p:sp>
          <p:nvSpPr>
            <p:cNvPr id="49" name="Rectangle 16"/>
            <p:cNvSpPr>
              <a:spLocks noChangeAspect="1" noChangeArrowheads="1"/>
            </p:cNvSpPr>
            <p:nvPr/>
          </p:nvSpPr>
          <p:spPr bwMode="auto">
            <a:xfrm>
              <a:off x="3132139" y="3933056"/>
              <a:ext cx="863600" cy="18002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rIns="36000" anchor="ctr"/>
            <a:lstStyle/>
            <a:p>
              <a:pPr algn="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100" dirty="0">
                  <a:solidFill>
                    <a:srgbClr val="000000"/>
                  </a:solidFill>
                  <a:latin typeface="黑体" pitchFamily="49" charset="-122"/>
                </a:rPr>
                <a:t>寄存器堆</a:t>
              </a:r>
            </a:p>
          </p:txBody>
        </p: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3168333" y="4004493"/>
              <a:ext cx="2965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Reg1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3154045" y="4420418"/>
              <a:ext cx="2965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Reg2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3168333" y="4941118"/>
              <a:ext cx="293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Write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 smtClean="0">
                  <a:solidFill>
                    <a:srgbClr val="000000"/>
                  </a:solidFill>
                </a:rPr>
                <a:t>Reg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3168333" y="5372918"/>
              <a:ext cx="293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Write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 Box 21"/>
            <p:cNvSpPr txBox="1">
              <a:spLocks noChangeArrowheads="1"/>
            </p:cNvSpPr>
            <p:nvPr/>
          </p:nvSpPr>
          <p:spPr bwMode="auto">
            <a:xfrm>
              <a:off x="3613234" y="4291831"/>
              <a:ext cx="35984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Data1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 Box 22"/>
            <p:cNvSpPr txBox="1">
              <a:spLocks noChangeArrowheads="1"/>
            </p:cNvSpPr>
            <p:nvPr/>
          </p:nvSpPr>
          <p:spPr bwMode="auto">
            <a:xfrm>
              <a:off x="3613234" y="5012556"/>
              <a:ext cx="35984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Data2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组合 300"/>
          <p:cNvGrpSpPr/>
          <p:nvPr/>
        </p:nvGrpSpPr>
        <p:grpSpPr>
          <a:xfrm>
            <a:off x="3851858" y="3332808"/>
            <a:ext cx="72008" cy="80540"/>
            <a:chOff x="287524" y="3070225"/>
            <a:chExt cx="72008" cy="80540"/>
          </a:xfrm>
        </p:grpSpPr>
        <p:cxnSp>
          <p:nvCxnSpPr>
            <p:cNvPr id="57" name="直接连接符 56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6" name="TextBox 65"/>
          <p:cNvSpPr txBox="1"/>
          <p:nvPr/>
        </p:nvSpPr>
        <p:spPr>
          <a:xfrm>
            <a:off x="8310919" y="-10725"/>
            <a:ext cx="81464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ADDU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SUBU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ORI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LW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SW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BEQ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J</a:t>
            </a:r>
          </a:p>
        </p:txBody>
      </p:sp>
      <p:grpSp>
        <p:nvGrpSpPr>
          <p:cNvPr id="17" name="组合 61"/>
          <p:cNvGrpSpPr/>
          <p:nvPr/>
        </p:nvGrpSpPr>
        <p:grpSpPr>
          <a:xfrm>
            <a:off x="5364088" y="2105620"/>
            <a:ext cx="501799" cy="1179364"/>
            <a:chOff x="3132137" y="4337869"/>
            <a:chExt cx="582176" cy="1179364"/>
          </a:xfrm>
        </p:grpSpPr>
        <p:sp>
          <p:nvSpPr>
            <p:cNvPr id="69" name="Freeform 23"/>
            <p:cNvSpPr>
              <a:spLocks/>
            </p:cNvSpPr>
            <p:nvPr/>
          </p:nvSpPr>
          <p:spPr bwMode="auto">
            <a:xfrm rot="5400000">
              <a:off x="2833542" y="4636464"/>
              <a:ext cx="1179364" cy="582173"/>
            </a:xfrm>
            <a:custGeom>
              <a:avLst/>
              <a:gdLst>
                <a:gd name="T0" fmla="*/ 0 w 907"/>
                <a:gd name="T1" fmla="*/ 2147483647 h 454"/>
                <a:gd name="T2" fmla="*/ 2147483647 w 907"/>
                <a:gd name="T3" fmla="*/ 2147483647 h 454"/>
                <a:gd name="T4" fmla="*/ 2147483647 w 907"/>
                <a:gd name="T5" fmla="*/ 2147483647 h 454"/>
                <a:gd name="T6" fmla="*/ 2147483647 w 907"/>
                <a:gd name="T7" fmla="*/ 2147483647 h 454"/>
                <a:gd name="T8" fmla="*/ 2147483647 w 907"/>
                <a:gd name="T9" fmla="*/ 2147483647 h 454"/>
                <a:gd name="T10" fmla="*/ 2147483647 w 907"/>
                <a:gd name="T11" fmla="*/ 0 h 454"/>
                <a:gd name="T12" fmla="*/ 2147483647 w 907"/>
                <a:gd name="T13" fmla="*/ 0 h 454"/>
                <a:gd name="T14" fmla="*/ 0 w 907"/>
                <a:gd name="T15" fmla="*/ 2147483647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7"/>
                <a:gd name="T25" fmla="*/ 0 h 454"/>
                <a:gd name="T26" fmla="*/ 907 w 907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7" h="454">
                  <a:moveTo>
                    <a:pt x="0" y="454"/>
                  </a:moveTo>
                  <a:lnTo>
                    <a:pt x="408" y="454"/>
                  </a:lnTo>
                  <a:lnTo>
                    <a:pt x="453" y="408"/>
                  </a:lnTo>
                  <a:lnTo>
                    <a:pt x="499" y="454"/>
                  </a:lnTo>
                  <a:lnTo>
                    <a:pt x="907" y="454"/>
                  </a:lnTo>
                  <a:lnTo>
                    <a:pt x="725" y="0"/>
                  </a:lnTo>
                  <a:lnTo>
                    <a:pt x="181" y="0"/>
                  </a:lnTo>
                  <a:lnTo>
                    <a:pt x="0" y="454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71" name="Text Box 24"/>
            <p:cNvSpPr txBox="1">
              <a:spLocks noChangeArrowheads="1"/>
            </p:cNvSpPr>
            <p:nvPr/>
          </p:nvSpPr>
          <p:spPr bwMode="auto">
            <a:xfrm>
              <a:off x="3199963" y="4804459"/>
              <a:ext cx="2644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 anchor="ctr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100" b="1" dirty="0">
                  <a:solidFill>
                    <a:srgbClr val="000000"/>
                  </a:solidFill>
                  <a:latin typeface="Cambria" pitchFamily="18" charset="0"/>
                </a:rPr>
                <a:t>ALU</a:t>
              </a:r>
              <a:endParaRPr kumimoji="0" lang="en-US" altLang="zh-CN" sz="1200" b="1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>
              <a:off x="3332211" y="4581129"/>
              <a:ext cx="367273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Zero</a:t>
              </a:r>
            </a:p>
            <a:p>
              <a:pPr algn="ct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rgbClr val="000000"/>
                  </a:solidFill>
                </a:rPr>
                <a:t>Ov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 Box 26"/>
            <p:cNvSpPr txBox="1">
              <a:spLocks noChangeArrowheads="1"/>
            </p:cNvSpPr>
            <p:nvPr/>
          </p:nvSpPr>
          <p:spPr bwMode="auto">
            <a:xfrm>
              <a:off x="3332211" y="5013176"/>
              <a:ext cx="38210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ALU</a:t>
              </a:r>
            </a:p>
            <a:p>
              <a:pPr algn="ctr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000000"/>
                  </a:solidFill>
                </a:rPr>
                <a:t>结果</a:t>
              </a:r>
            </a:p>
          </p:txBody>
        </p:sp>
      </p:grpSp>
      <p:sp>
        <p:nvSpPr>
          <p:cNvPr id="75" name="Line 55"/>
          <p:cNvSpPr>
            <a:spLocks noChangeShapeType="1"/>
          </p:cNvSpPr>
          <p:nvPr/>
        </p:nvSpPr>
        <p:spPr bwMode="auto">
          <a:xfrm>
            <a:off x="5868144" y="2708918"/>
            <a:ext cx="1512168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8" name="Group 87"/>
          <p:cNvGrpSpPr>
            <a:grpSpLocks/>
          </p:cNvGrpSpPr>
          <p:nvPr/>
        </p:nvGrpSpPr>
        <p:grpSpPr bwMode="auto">
          <a:xfrm flipV="1">
            <a:off x="2270112" y="3284984"/>
            <a:ext cx="4822168" cy="1080120"/>
            <a:chOff x="4241" y="3249"/>
            <a:chExt cx="361" cy="271"/>
          </a:xfrm>
        </p:grpSpPr>
        <p:sp>
          <p:nvSpPr>
            <p:cNvPr id="83" name="Line 88"/>
            <p:cNvSpPr>
              <a:spLocks noChangeShapeType="1"/>
            </p:cNvSpPr>
            <p:nvPr/>
          </p:nvSpPr>
          <p:spPr bwMode="auto">
            <a:xfrm>
              <a:off x="4241" y="3249"/>
              <a:ext cx="0" cy="2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84" name="Line 89"/>
            <p:cNvSpPr>
              <a:spLocks noChangeShapeType="1"/>
            </p:cNvSpPr>
            <p:nvPr/>
          </p:nvSpPr>
          <p:spPr bwMode="auto">
            <a:xfrm flipH="1">
              <a:off x="4241" y="3249"/>
              <a:ext cx="3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85" name="Line 164"/>
          <p:cNvSpPr>
            <a:spLocks noChangeShapeType="1"/>
          </p:cNvSpPr>
          <p:nvPr/>
        </p:nvSpPr>
        <p:spPr bwMode="auto">
          <a:xfrm flipH="1" flipV="1">
            <a:off x="7092280" y="2700919"/>
            <a:ext cx="0" cy="16641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V="1">
            <a:off x="4788024" y="3140966"/>
            <a:ext cx="0" cy="100811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7" name="Line 49"/>
          <p:cNvSpPr>
            <a:spLocks noChangeShapeType="1"/>
          </p:cNvSpPr>
          <p:nvPr/>
        </p:nvSpPr>
        <p:spPr bwMode="auto">
          <a:xfrm flipV="1">
            <a:off x="2411760" y="4149080"/>
            <a:ext cx="8640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8" name="Line 140"/>
          <p:cNvSpPr>
            <a:spLocks noChangeShapeType="1"/>
          </p:cNvSpPr>
          <p:nvPr/>
        </p:nvSpPr>
        <p:spPr bwMode="auto">
          <a:xfrm>
            <a:off x="2843808" y="4077072"/>
            <a:ext cx="141287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9" name="Text Box 257"/>
          <p:cNvSpPr txBox="1">
            <a:spLocks noChangeArrowheads="1"/>
          </p:cNvSpPr>
          <p:nvPr/>
        </p:nvSpPr>
        <p:spPr bwMode="auto">
          <a:xfrm>
            <a:off x="2843808" y="4007216"/>
            <a:ext cx="2159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b="1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90" name="Line 263"/>
          <p:cNvSpPr>
            <a:spLocks noChangeShapeType="1"/>
          </p:cNvSpPr>
          <p:nvPr/>
        </p:nvSpPr>
        <p:spPr bwMode="auto">
          <a:xfrm>
            <a:off x="3923928" y="4151232"/>
            <a:ext cx="8640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9" name="组合 116"/>
          <p:cNvGrpSpPr/>
          <p:nvPr/>
        </p:nvGrpSpPr>
        <p:grpSpPr>
          <a:xfrm rot="10800000" flipH="1" flipV="1">
            <a:off x="3275856" y="3933056"/>
            <a:ext cx="650224" cy="292234"/>
            <a:chOff x="3132138" y="4581128"/>
            <a:chExt cx="717226" cy="292234"/>
          </a:xfrm>
        </p:grpSpPr>
        <p:cxnSp>
          <p:nvCxnSpPr>
            <p:cNvPr id="92" name="直接连接符 91"/>
            <p:cNvCxnSpPr/>
            <p:nvPr/>
          </p:nvCxnSpPr>
          <p:spPr bwMode="auto">
            <a:xfrm>
              <a:off x="3132138" y="4869180"/>
              <a:ext cx="71722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接连接符 92"/>
            <p:cNvCxnSpPr/>
            <p:nvPr/>
          </p:nvCxnSpPr>
          <p:spPr bwMode="auto">
            <a:xfrm>
              <a:off x="3132138" y="4725144"/>
              <a:ext cx="0" cy="14821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直接连接符 93"/>
            <p:cNvCxnSpPr/>
            <p:nvPr/>
          </p:nvCxnSpPr>
          <p:spPr bwMode="auto">
            <a:xfrm flipV="1">
              <a:off x="3132138" y="4581128"/>
              <a:ext cx="717226" cy="1440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 bwMode="auto">
            <a:xfrm flipV="1">
              <a:off x="3849364" y="4581128"/>
              <a:ext cx="0" cy="2880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3159320" y="4665613"/>
              <a:ext cx="690044" cy="207749"/>
            </a:xfrm>
            <a:prstGeom prst="rect">
              <a:avLst/>
            </a:prstGeom>
            <a:noFill/>
          </p:spPr>
          <p:txBody>
            <a:bodyPr vert="horz" wrap="square" lIns="0" rIns="0" bIns="18000" rtlCol="0" anchor="b">
              <a:noAutofit/>
            </a:bodyPr>
            <a:lstStyle/>
            <a:p>
              <a:pPr algn="ctr"/>
              <a:r>
                <a:rPr lang="zh-CN" altLang="en-US" sz="1200" dirty="0" smtClean="0">
                  <a:solidFill>
                    <a:srgbClr val="000000"/>
                  </a:solidFill>
                  <a:latin typeface="Cambria" pitchFamily="18" charset="0"/>
                </a:rPr>
                <a:t>扩展</a:t>
              </a:r>
              <a:endParaRPr lang="zh-CN" altLang="en-US" sz="1200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97" name="Line 139"/>
          <p:cNvSpPr>
            <a:spLocks noChangeShapeType="1"/>
          </p:cNvSpPr>
          <p:nvPr/>
        </p:nvSpPr>
        <p:spPr bwMode="auto">
          <a:xfrm>
            <a:off x="4152160" y="4081265"/>
            <a:ext cx="144462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98" name="Text Box 258"/>
          <p:cNvSpPr txBox="1">
            <a:spLocks noChangeArrowheads="1"/>
          </p:cNvSpPr>
          <p:nvPr/>
        </p:nvSpPr>
        <p:spPr bwMode="auto">
          <a:xfrm>
            <a:off x="4139952" y="4007216"/>
            <a:ext cx="2159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b="1" dirty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99" name="Line 38"/>
          <p:cNvSpPr>
            <a:spLocks noChangeShapeType="1"/>
          </p:cNvSpPr>
          <p:nvPr/>
        </p:nvSpPr>
        <p:spPr bwMode="auto">
          <a:xfrm>
            <a:off x="4067944" y="2924942"/>
            <a:ext cx="864095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03" name="任意多边形 102"/>
          <p:cNvSpPr/>
          <p:nvPr/>
        </p:nvSpPr>
        <p:spPr bwMode="auto">
          <a:xfrm>
            <a:off x="4932040" y="2852936"/>
            <a:ext cx="216000" cy="360000"/>
          </a:xfrm>
          <a:custGeom>
            <a:avLst/>
            <a:gdLst>
              <a:gd name="connsiteX0" fmla="*/ 0 w 220980"/>
              <a:gd name="connsiteY0" fmla="*/ 0 h 800100"/>
              <a:gd name="connsiteX1" fmla="*/ 0 w 220980"/>
              <a:gd name="connsiteY1" fmla="*/ 800100 h 800100"/>
              <a:gd name="connsiteX2" fmla="*/ 220980 w 220980"/>
              <a:gd name="connsiteY2" fmla="*/ 716280 h 800100"/>
              <a:gd name="connsiteX3" fmla="*/ 220980 w 220980"/>
              <a:gd name="connsiteY3" fmla="*/ 68580 h 800100"/>
              <a:gd name="connsiteX4" fmla="*/ 0 w 2209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800100">
                <a:moveTo>
                  <a:pt x="0" y="0"/>
                </a:moveTo>
                <a:lnTo>
                  <a:pt x="0" y="800100"/>
                </a:lnTo>
                <a:lnTo>
                  <a:pt x="220980" y="716280"/>
                </a:lnTo>
                <a:lnTo>
                  <a:pt x="220980" y="6858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0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endParaRPr kumimoji="1" lang="en-US" altLang="zh-CN" sz="300" dirty="0" smtClean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4" name="Line 55"/>
          <p:cNvSpPr>
            <a:spLocks noChangeShapeType="1"/>
          </p:cNvSpPr>
          <p:nvPr/>
        </p:nvSpPr>
        <p:spPr bwMode="auto">
          <a:xfrm>
            <a:off x="4788024" y="3140968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05" name="Line 55"/>
          <p:cNvSpPr>
            <a:spLocks noChangeShapeType="1"/>
          </p:cNvSpPr>
          <p:nvPr/>
        </p:nvSpPr>
        <p:spPr bwMode="auto">
          <a:xfrm>
            <a:off x="5148064" y="3068960"/>
            <a:ext cx="21602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1" name="AutoShape 158"/>
          <p:cNvSpPr>
            <a:spLocks noChangeArrowheads="1"/>
          </p:cNvSpPr>
          <p:nvPr/>
        </p:nvSpPr>
        <p:spPr bwMode="auto">
          <a:xfrm>
            <a:off x="2376469" y="2736628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2" name="Line 48"/>
          <p:cNvSpPr>
            <a:spLocks noChangeShapeType="1"/>
          </p:cNvSpPr>
          <p:nvPr/>
        </p:nvSpPr>
        <p:spPr bwMode="auto">
          <a:xfrm>
            <a:off x="2411760" y="2780928"/>
            <a:ext cx="0" cy="13681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4" name="Line 55"/>
          <p:cNvSpPr>
            <a:spLocks noChangeShapeType="1"/>
          </p:cNvSpPr>
          <p:nvPr/>
        </p:nvSpPr>
        <p:spPr bwMode="auto">
          <a:xfrm>
            <a:off x="2267744" y="3284984"/>
            <a:ext cx="5040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09" name="Line 164"/>
          <p:cNvSpPr>
            <a:spLocks noChangeShapeType="1"/>
          </p:cNvSpPr>
          <p:nvPr/>
        </p:nvSpPr>
        <p:spPr bwMode="auto">
          <a:xfrm flipH="1" flipV="1">
            <a:off x="8172400" y="2924100"/>
            <a:ext cx="0" cy="15850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0" name="Line 253"/>
          <p:cNvSpPr>
            <a:spLocks noChangeShapeType="1"/>
          </p:cNvSpPr>
          <p:nvPr/>
        </p:nvSpPr>
        <p:spPr bwMode="auto">
          <a:xfrm>
            <a:off x="1907704" y="4509120"/>
            <a:ext cx="62646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/>
        </p:nvSpPr>
        <p:spPr bwMode="auto">
          <a:xfrm>
            <a:off x="1907702" y="3429000"/>
            <a:ext cx="1" cy="1080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7" name="Line 126"/>
          <p:cNvSpPr>
            <a:spLocks noChangeShapeType="1"/>
          </p:cNvSpPr>
          <p:nvPr/>
        </p:nvSpPr>
        <p:spPr bwMode="auto">
          <a:xfrm>
            <a:off x="1907704" y="3429000"/>
            <a:ext cx="864096" cy="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22" name="组合 175"/>
          <p:cNvGrpSpPr/>
          <p:nvPr/>
        </p:nvGrpSpPr>
        <p:grpSpPr>
          <a:xfrm>
            <a:off x="7380058" y="2403480"/>
            <a:ext cx="648000" cy="1296988"/>
            <a:chOff x="3312847" y="4365104"/>
            <a:chExt cx="684861" cy="1296988"/>
          </a:xfrm>
        </p:grpSpPr>
        <p:sp>
          <p:nvSpPr>
            <p:cNvPr id="119" name="Rectangle 12"/>
            <p:cNvSpPr>
              <a:spLocks noChangeArrowheads="1"/>
            </p:cNvSpPr>
            <p:nvPr/>
          </p:nvSpPr>
          <p:spPr bwMode="auto">
            <a:xfrm>
              <a:off x="3312847" y="4365104"/>
              <a:ext cx="684861" cy="12969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 smtClean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 smtClean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 smtClean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rgbClr val="000000"/>
                  </a:solidFill>
                  <a:latin typeface="黑体" pitchFamily="49" charset="-122"/>
                </a:rPr>
                <a:t>数据</a:t>
              </a:r>
              <a:endParaRPr lang="en-US" altLang="zh-CN" sz="1100" dirty="0" smtClean="0">
                <a:solidFill>
                  <a:srgbClr val="000000"/>
                </a:solidFill>
                <a:latin typeface="黑体" pitchFamily="49" charset="-122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rgbClr val="000000"/>
                  </a:solidFill>
                  <a:latin typeface="黑体" pitchFamily="49" charset="-122"/>
                </a:rPr>
                <a:t>存储器</a:t>
              </a:r>
              <a:endParaRPr lang="en-US" altLang="zh-CN" sz="1200" dirty="0">
                <a:solidFill>
                  <a:srgbClr val="000000"/>
                </a:solidFill>
                <a:latin typeface="Helvetica" pitchFamily="80" charset="0"/>
              </a:endParaRP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3347864" y="4581128"/>
              <a:ext cx="60692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 smtClean="0">
                  <a:solidFill>
                    <a:srgbClr val="000000"/>
                  </a:solidFill>
                </a:rPr>
                <a:t>Addr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3680426" y="4759052"/>
              <a:ext cx="30346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 smtClean="0">
                  <a:solidFill>
                    <a:srgbClr val="000000"/>
                  </a:solidFill>
                </a:rPr>
                <a:t>ReadData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3347864" y="5085184"/>
              <a:ext cx="332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Write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3" name="Line 186"/>
          <p:cNvSpPr>
            <a:spLocks noChangeShapeType="1"/>
          </p:cNvSpPr>
          <p:nvPr/>
        </p:nvSpPr>
        <p:spPr bwMode="auto">
          <a:xfrm>
            <a:off x="8028058" y="2916003"/>
            <a:ext cx="144342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2988000" y="3213000"/>
            <a:ext cx="288000" cy="216000"/>
            <a:chOff x="2064" y="2931"/>
            <a:chExt cx="136" cy="227"/>
          </a:xfrm>
        </p:grpSpPr>
        <p:sp>
          <p:nvSpPr>
            <p:cNvPr id="126" name="Line 31"/>
            <p:cNvSpPr>
              <a:spLocks noChangeShapeType="1"/>
            </p:cNvSpPr>
            <p:nvPr/>
          </p:nvSpPr>
          <p:spPr bwMode="auto">
            <a:xfrm>
              <a:off x="2064" y="3158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27" name="Line 32"/>
            <p:cNvSpPr>
              <a:spLocks noChangeShapeType="1"/>
            </p:cNvSpPr>
            <p:nvPr/>
          </p:nvSpPr>
          <p:spPr bwMode="auto">
            <a:xfrm flipV="1">
              <a:off x="2109" y="2931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28" name="Line 33"/>
            <p:cNvSpPr>
              <a:spLocks noChangeShapeType="1"/>
            </p:cNvSpPr>
            <p:nvPr/>
          </p:nvSpPr>
          <p:spPr bwMode="auto">
            <a:xfrm>
              <a:off x="2109" y="2931"/>
              <a:ext cx="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125" name="AutoShape 153"/>
          <p:cNvSpPr>
            <a:spLocks noChangeArrowheads="1"/>
          </p:cNvSpPr>
          <p:nvPr/>
        </p:nvSpPr>
        <p:spPr bwMode="auto">
          <a:xfrm>
            <a:off x="4608000" y="2879960"/>
            <a:ext cx="71437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2" name="Line 160"/>
          <p:cNvSpPr>
            <a:spLocks noChangeShapeType="1"/>
          </p:cNvSpPr>
          <p:nvPr/>
        </p:nvSpPr>
        <p:spPr bwMode="auto">
          <a:xfrm flipV="1">
            <a:off x="4644000" y="3429000"/>
            <a:ext cx="2736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3" name="Line 73"/>
          <p:cNvSpPr>
            <a:spLocks noChangeShapeType="1"/>
          </p:cNvSpPr>
          <p:nvPr/>
        </p:nvSpPr>
        <p:spPr bwMode="auto">
          <a:xfrm rot="16200000" flipH="1">
            <a:off x="4391981" y="3176972"/>
            <a:ext cx="504054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29" name="Line 48"/>
          <p:cNvSpPr>
            <a:spLocks noChangeShapeType="1"/>
          </p:cNvSpPr>
          <p:nvPr/>
        </p:nvSpPr>
        <p:spPr bwMode="auto">
          <a:xfrm>
            <a:off x="2411760" y="1484784"/>
            <a:ext cx="0" cy="1512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4" name="Line 47"/>
          <p:cNvSpPr>
            <a:spLocks noChangeShapeType="1"/>
          </p:cNvSpPr>
          <p:nvPr/>
        </p:nvSpPr>
        <p:spPr bwMode="auto">
          <a:xfrm flipV="1">
            <a:off x="2411760" y="1484784"/>
            <a:ext cx="273630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5" name="Line 164"/>
          <p:cNvSpPr>
            <a:spLocks noChangeShapeType="1"/>
          </p:cNvSpPr>
          <p:nvPr/>
        </p:nvSpPr>
        <p:spPr bwMode="auto">
          <a:xfrm flipV="1">
            <a:off x="5940152" y="1268760"/>
            <a:ext cx="1440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25" name="组合 279"/>
          <p:cNvGrpSpPr/>
          <p:nvPr/>
        </p:nvGrpSpPr>
        <p:grpSpPr>
          <a:xfrm>
            <a:off x="5148064" y="980728"/>
            <a:ext cx="792088" cy="648072"/>
            <a:chOff x="3132139" y="4437112"/>
            <a:chExt cx="863600" cy="1166552"/>
          </a:xfrm>
        </p:grpSpPr>
        <p:sp>
          <p:nvSpPr>
            <p:cNvPr id="137" name="Rectangle 16"/>
            <p:cNvSpPr>
              <a:spLocks noChangeAspect="1" noChangeArrowheads="1"/>
            </p:cNvSpPr>
            <p:nvPr/>
          </p:nvSpPr>
          <p:spPr bwMode="auto">
            <a:xfrm>
              <a:off x="3132139" y="4437112"/>
              <a:ext cx="863600" cy="116655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rIns="36000" anchor="t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100" dirty="0" smtClean="0">
                  <a:solidFill>
                    <a:srgbClr val="000000"/>
                  </a:solidFill>
                  <a:latin typeface="黑体" pitchFamily="49" charset="-122"/>
                </a:rPr>
                <a:t>PC</a:t>
              </a:r>
              <a:r>
                <a:rPr kumimoji="1" lang="zh-CN" altLang="en-US" sz="1100" dirty="0" smtClean="0">
                  <a:solidFill>
                    <a:srgbClr val="000000"/>
                  </a:solidFill>
                  <a:latin typeface="黑体" pitchFamily="49" charset="-122"/>
                </a:rPr>
                <a:t>计算</a:t>
              </a:r>
              <a:endParaRPr kumimoji="1" lang="zh-CN" altLang="en-US" sz="1100" dirty="0">
                <a:solidFill>
                  <a:srgbClr val="000000"/>
                </a:solidFill>
                <a:latin typeface="黑体" pitchFamily="49" charset="-122"/>
              </a:endParaRPr>
            </a:p>
          </p:txBody>
        </p:sp>
        <p:sp>
          <p:nvSpPr>
            <p:cNvPr id="138" name="Text Box 17"/>
            <p:cNvSpPr txBox="1">
              <a:spLocks noChangeArrowheads="1"/>
            </p:cNvSpPr>
            <p:nvPr/>
          </p:nvSpPr>
          <p:spPr bwMode="auto">
            <a:xfrm>
              <a:off x="3132139" y="4825963"/>
              <a:ext cx="440792" cy="69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PC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500" dirty="0" smtClean="0">
                <a:solidFill>
                  <a:srgbClr val="000000"/>
                </a:solidFill>
              </a:endParaRP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IMM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139" name="Text Box 22"/>
            <p:cNvSpPr txBox="1">
              <a:spLocks noChangeArrowheads="1"/>
            </p:cNvSpPr>
            <p:nvPr/>
          </p:nvSpPr>
          <p:spPr bwMode="auto">
            <a:xfrm>
              <a:off x="3420006" y="4825963"/>
              <a:ext cx="575733" cy="69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NPC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200" dirty="0" smtClean="0">
                <a:solidFill>
                  <a:srgbClr val="000000"/>
                </a:solidFill>
              </a:endParaRP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300" dirty="0" smtClean="0">
                <a:solidFill>
                  <a:srgbClr val="000000"/>
                </a:solidFill>
              </a:endParaRP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PC+4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0" name="Line 164"/>
          <p:cNvSpPr>
            <a:spLocks noChangeShapeType="1"/>
          </p:cNvSpPr>
          <p:nvPr/>
        </p:nvSpPr>
        <p:spPr bwMode="auto">
          <a:xfrm flipH="1" flipV="1">
            <a:off x="6084168" y="836712"/>
            <a:ext cx="0" cy="4320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0" name="Line 48"/>
          <p:cNvSpPr>
            <a:spLocks noChangeShapeType="1"/>
          </p:cNvSpPr>
          <p:nvPr/>
        </p:nvSpPr>
        <p:spPr bwMode="auto">
          <a:xfrm>
            <a:off x="2555776" y="1484784"/>
            <a:ext cx="0" cy="864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6" name="Line 48"/>
          <p:cNvSpPr>
            <a:spLocks noChangeShapeType="1"/>
          </p:cNvSpPr>
          <p:nvPr/>
        </p:nvSpPr>
        <p:spPr bwMode="auto">
          <a:xfrm>
            <a:off x="2699792" y="1484784"/>
            <a:ext cx="0" cy="4320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1" name="AutoShape 158"/>
          <p:cNvSpPr>
            <a:spLocks noChangeArrowheads="1"/>
          </p:cNvSpPr>
          <p:nvPr/>
        </p:nvSpPr>
        <p:spPr bwMode="auto">
          <a:xfrm>
            <a:off x="2513629" y="2318970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2" name="AutoShape 158"/>
          <p:cNvSpPr>
            <a:spLocks noChangeArrowheads="1"/>
          </p:cNvSpPr>
          <p:nvPr/>
        </p:nvSpPr>
        <p:spPr bwMode="auto">
          <a:xfrm>
            <a:off x="2658409" y="1886352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3" name="Line 164"/>
          <p:cNvSpPr>
            <a:spLocks noChangeShapeType="1"/>
          </p:cNvSpPr>
          <p:nvPr/>
        </p:nvSpPr>
        <p:spPr bwMode="auto">
          <a:xfrm flipV="1">
            <a:off x="5940152" y="1484784"/>
            <a:ext cx="1440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4" name="Line 164"/>
          <p:cNvSpPr>
            <a:spLocks noChangeShapeType="1"/>
          </p:cNvSpPr>
          <p:nvPr/>
        </p:nvSpPr>
        <p:spPr bwMode="auto">
          <a:xfrm flipH="1" flipV="1">
            <a:off x="6084168" y="1484784"/>
            <a:ext cx="0" cy="2304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5" name="任意多边形 144"/>
          <p:cNvSpPr/>
          <p:nvPr/>
        </p:nvSpPr>
        <p:spPr bwMode="auto">
          <a:xfrm>
            <a:off x="2772000" y="3213024"/>
            <a:ext cx="216000" cy="432000"/>
          </a:xfrm>
          <a:custGeom>
            <a:avLst/>
            <a:gdLst>
              <a:gd name="connsiteX0" fmla="*/ 0 w 220980"/>
              <a:gd name="connsiteY0" fmla="*/ 0 h 800100"/>
              <a:gd name="connsiteX1" fmla="*/ 0 w 220980"/>
              <a:gd name="connsiteY1" fmla="*/ 800100 h 800100"/>
              <a:gd name="connsiteX2" fmla="*/ 220980 w 220980"/>
              <a:gd name="connsiteY2" fmla="*/ 716280 h 800100"/>
              <a:gd name="connsiteX3" fmla="*/ 220980 w 220980"/>
              <a:gd name="connsiteY3" fmla="*/ 68580 h 800100"/>
              <a:gd name="connsiteX4" fmla="*/ 0 w 2209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800100">
                <a:moveTo>
                  <a:pt x="0" y="0"/>
                </a:moveTo>
                <a:lnTo>
                  <a:pt x="0" y="800100"/>
                </a:lnTo>
                <a:lnTo>
                  <a:pt x="220980" y="716280"/>
                </a:lnTo>
                <a:lnTo>
                  <a:pt x="220980" y="6858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0</a:t>
            </a:r>
            <a:endParaRPr kumimoji="1" lang="en-US" altLang="zh-CN" sz="300" dirty="0" smtClean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1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>
                <a:solidFill>
                  <a:srgbClr val="000000"/>
                </a:solidFill>
              </a:rPr>
              <a:t>2</a:t>
            </a:r>
            <a:endParaRPr kumimoji="1" lang="en-US" altLang="zh-CN" sz="900" dirty="0" smtClean="0">
              <a:solidFill>
                <a:srgbClr val="000000"/>
              </a:solidFill>
            </a:endParaRPr>
          </a:p>
        </p:txBody>
      </p:sp>
      <p:sp>
        <p:nvSpPr>
          <p:cNvPr id="146" name="Line 263"/>
          <p:cNvSpPr>
            <a:spLocks noChangeShapeType="1"/>
          </p:cNvSpPr>
          <p:nvPr/>
        </p:nvSpPr>
        <p:spPr bwMode="auto">
          <a:xfrm>
            <a:off x="2555776" y="3789040"/>
            <a:ext cx="352839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7" name="Line 126"/>
          <p:cNvSpPr>
            <a:spLocks noChangeShapeType="1"/>
          </p:cNvSpPr>
          <p:nvPr/>
        </p:nvSpPr>
        <p:spPr bwMode="auto">
          <a:xfrm>
            <a:off x="2555776" y="3573016"/>
            <a:ext cx="21602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8" name="Line 9"/>
          <p:cNvSpPr>
            <a:spLocks noChangeShapeType="1"/>
          </p:cNvSpPr>
          <p:nvPr/>
        </p:nvSpPr>
        <p:spPr bwMode="auto">
          <a:xfrm flipV="1">
            <a:off x="2555776" y="3573016"/>
            <a:ext cx="0" cy="2160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9" name="Line 145"/>
          <p:cNvSpPr>
            <a:spLocks noChangeShapeType="1"/>
          </p:cNvSpPr>
          <p:nvPr/>
        </p:nvSpPr>
        <p:spPr bwMode="auto">
          <a:xfrm>
            <a:off x="4353303" y="1414785"/>
            <a:ext cx="144463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0" name="Text Box 146"/>
          <p:cNvSpPr txBox="1">
            <a:spLocks noChangeArrowheads="1"/>
          </p:cNvSpPr>
          <p:nvPr/>
        </p:nvSpPr>
        <p:spPr bwMode="auto">
          <a:xfrm>
            <a:off x="4353303" y="1376685"/>
            <a:ext cx="2159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b="1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151" name="Line 48"/>
          <p:cNvSpPr>
            <a:spLocks noChangeShapeType="1"/>
          </p:cNvSpPr>
          <p:nvPr/>
        </p:nvSpPr>
        <p:spPr bwMode="auto">
          <a:xfrm>
            <a:off x="1691680" y="1916832"/>
            <a:ext cx="0" cy="864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691680" y="170080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IM[25:21]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691680" y="2132856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IM[20:16]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54" name="Line 46"/>
          <p:cNvSpPr>
            <a:spLocks noChangeShapeType="1"/>
          </p:cNvSpPr>
          <p:nvPr/>
        </p:nvSpPr>
        <p:spPr bwMode="auto">
          <a:xfrm>
            <a:off x="2266932" y="2349823"/>
            <a:ext cx="1008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5" name="Line 47"/>
          <p:cNvSpPr>
            <a:spLocks noChangeShapeType="1"/>
          </p:cNvSpPr>
          <p:nvPr/>
        </p:nvSpPr>
        <p:spPr bwMode="auto">
          <a:xfrm flipV="1">
            <a:off x="1691680" y="2780928"/>
            <a:ext cx="11521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6" name="AutoShape 158"/>
          <p:cNvSpPr>
            <a:spLocks noChangeArrowheads="1"/>
          </p:cNvSpPr>
          <p:nvPr/>
        </p:nvSpPr>
        <p:spPr bwMode="auto">
          <a:xfrm>
            <a:off x="2376469" y="2736628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7" name="AutoShape 158"/>
          <p:cNvSpPr>
            <a:spLocks noChangeArrowheads="1"/>
          </p:cNvSpPr>
          <p:nvPr/>
        </p:nvSpPr>
        <p:spPr bwMode="auto">
          <a:xfrm>
            <a:off x="2513629" y="2318970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8" name="Line 29"/>
          <p:cNvSpPr>
            <a:spLocks noChangeShapeType="1"/>
          </p:cNvSpPr>
          <p:nvPr/>
        </p:nvSpPr>
        <p:spPr bwMode="auto">
          <a:xfrm flipV="1">
            <a:off x="3059094" y="2771960"/>
            <a:ext cx="217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9" name="Line 126"/>
          <p:cNvSpPr>
            <a:spLocks noChangeShapeType="1"/>
          </p:cNvSpPr>
          <p:nvPr/>
        </p:nvSpPr>
        <p:spPr bwMode="auto">
          <a:xfrm flipV="1">
            <a:off x="2627294" y="2924944"/>
            <a:ext cx="215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60" name="Text Box 127"/>
          <p:cNvSpPr txBox="1">
            <a:spLocks noChangeArrowheads="1"/>
          </p:cNvSpPr>
          <p:nvPr/>
        </p:nvSpPr>
        <p:spPr bwMode="auto">
          <a:xfrm>
            <a:off x="2482832" y="2904877"/>
            <a:ext cx="1444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dirty="0">
                <a:solidFill>
                  <a:srgbClr val="000000"/>
                </a:solidFill>
              </a:rPr>
              <a:t>1F</a:t>
            </a:r>
          </a:p>
        </p:txBody>
      </p:sp>
      <p:sp>
        <p:nvSpPr>
          <p:cNvPr id="161" name="任意多边形 160"/>
          <p:cNvSpPr/>
          <p:nvPr/>
        </p:nvSpPr>
        <p:spPr bwMode="auto">
          <a:xfrm>
            <a:off x="2843832" y="2564952"/>
            <a:ext cx="216000" cy="432000"/>
          </a:xfrm>
          <a:custGeom>
            <a:avLst/>
            <a:gdLst>
              <a:gd name="connsiteX0" fmla="*/ 0 w 220980"/>
              <a:gd name="connsiteY0" fmla="*/ 0 h 800100"/>
              <a:gd name="connsiteX1" fmla="*/ 0 w 220980"/>
              <a:gd name="connsiteY1" fmla="*/ 800100 h 800100"/>
              <a:gd name="connsiteX2" fmla="*/ 220980 w 220980"/>
              <a:gd name="connsiteY2" fmla="*/ 716280 h 800100"/>
              <a:gd name="connsiteX3" fmla="*/ 220980 w 220980"/>
              <a:gd name="connsiteY3" fmla="*/ 68580 h 800100"/>
              <a:gd name="connsiteX4" fmla="*/ 0 w 2209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800100">
                <a:moveTo>
                  <a:pt x="0" y="0"/>
                </a:moveTo>
                <a:lnTo>
                  <a:pt x="0" y="800100"/>
                </a:lnTo>
                <a:lnTo>
                  <a:pt x="220980" y="716280"/>
                </a:lnTo>
                <a:lnTo>
                  <a:pt x="220980" y="6858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0</a:t>
            </a:r>
            <a:endParaRPr kumimoji="1" lang="en-US" altLang="zh-CN" sz="300" dirty="0" smtClean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1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>
                <a:solidFill>
                  <a:srgbClr val="000000"/>
                </a:solidFill>
              </a:rPr>
              <a:t>2</a:t>
            </a:r>
            <a:endParaRPr kumimoji="1" lang="en-US" altLang="zh-CN" sz="900" dirty="0" smtClean="0">
              <a:solidFill>
                <a:srgbClr val="000000"/>
              </a:solidFill>
            </a:endParaRPr>
          </a:p>
        </p:txBody>
      </p:sp>
      <p:grpSp>
        <p:nvGrpSpPr>
          <p:cNvPr id="26" name="Group 97"/>
          <p:cNvGrpSpPr>
            <a:grpSpLocks/>
          </p:cNvGrpSpPr>
          <p:nvPr/>
        </p:nvGrpSpPr>
        <p:grpSpPr bwMode="auto">
          <a:xfrm>
            <a:off x="2555857" y="2352998"/>
            <a:ext cx="287337" cy="247650"/>
            <a:chOff x="4286" y="1525"/>
            <a:chExt cx="362" cy="272"/>
          </a:xfrm>
        </p:grpSpPr>
        <p:sp>
          <p:nvSpPr>
            <p:cNvPr id="163" name="Line 98"/>
            <p:cNvSpPr>
              <a:spLocks noChangeShapeType="1"/>
            </p:cNvSpPr>
            <p:nvPr/>
          </p:nvSpPr>
          <p:spPr bwMode="auto">
            <a:xfrm flipV="1">
              <a:off x="4286" y="1525"/>
              <a:ext cx="0" cy="2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400" kern="0">
                <a:solidFill>
                  <a:srgbClr val="000000"/>
                </a:solidFill>
              </a:endParaRPr>
            </a:p>
          </p:txBody>
        </p:sp>
        <p:sp>
          <p:nvSpPr>
            <p:cNvPr id="164" name="Line 99"/>
            <p:cNvSpPr>
              <a:spLocks noChangeShapeType="1"/>
            </p:cNvSpPr>
            <p:nvPr/>
          </p:nvSpPr>
          <p:spPr bwMode="auto">
            <a:xfrm flipH="1">
              <a:off x="4286" y="1797"/>
              <a:ext cx="3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400" kern="0">
                <a:solidFill>
                  <a:srgbClr val="000000"/>
                </a:solidFill>
              </a:endParaRPr>
            </a:p>
          </p:txBody>
        </p:sp>
      </p:grpSp>
      <p:sp>
        <p:nvSpPr>
          <p:cNvPr id="165" name="AutoShape 147"/>
          <p:cNvSpPr>
            <a:spLocks noChangeArrowheads="1"/>
          </p:cNvSpPr>
          <p:nvPr/>
        </p:nvSpPr>
        <p:spPr bwMode="auto">
          <a:xfrm>
            <a:off x="2520932" y="2314898"/>
            <a:ext cx="71437" cy="71437"/>
          </a:xfrm>
          <a:prstGeom prst="octagon">
            <a:avLst>
              <a:gd name="adj" fmla="val 50000"/>
            </a:avLst>
          </a:pr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400" kern="0">
              <a:solidFill>
                <a:srgbClr val="000000"/>
              </a:solidFill>
            </a:endParaRPr>
          </a:p>
        </p:txBody>
      </p:sp>
      <p:sp>
        <p:nvSpPr>
          <p:cNvPr id="166" name="Text Box 170"/>
          <p:cNvSpPr txBox="1">
            <a:spLocks noChangeArrowheads="1"/>
          </p:cNvSpPr>
          <p:nvPr/>
        </p:nvSpPr>
        <p:spPr bwMode="auto">
          <a:xfrm>
            <a:off x="2663807" y="2456185"/>
            <a:ext cx="21590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kern="0" dirty="0" smtClean="0">
                <a:solidFill>
                  <a:srgbClr val="000000"/>
                </a:solidFill>
              </a:rPr>
              <a:t>M1</a:t>
            </a:r>
            <a:endParaRPr lang="en-US" altLang="zh-CN" sz="1000" b="1" kern="0" dirty="0">
              <a:solidFill>
                <a:srgbClr val="00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691680" y="2565484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IM[15:0]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68" name="AutoShape 155"/>
          <p:cNvSpPr>
            <a:spLocks noChangeArrowheads="1"/>
          </p:cNvSpPr>
          <p:nvPr/>
        </p:nvSpPr>
        <p:spPr bwMode="auto">
          <a:xfrm>
            <a:off x="7056000" y="2681960"/>
            <a:ext cx="71438" cy="71437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69" name="Text Box 170"/>
          <p:cNvSpPr txBox="1">
            <a:spLocks noChangeArrowheads="1"/>
          </p:cNvSpPr>
          <p:nvPr/>
        </p:nvSpPr>
        <p:spPr bwMode="auto">
          <a:xfrm>
            <a:off x="3059956" y="3552691"/>
            <a:ext cx="2159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kern="0" dirty="0" smtClean="0">
                <a:solidFill>
                  <a:srgbClr val="000000"/>
                </a:solidFill>
              </a:rPr>
              <a:t>M2</a:t>
            </a:r>
            <a:endParaRPr lang="en-US" altLang="zh-CN" sz="1000" b="1" kern="0" dirty="0">
              <a:solidFill>
                <a:srgbClr val="000000"/>
              </a:solidFill>
            </a:endParaRPr>
          </a:p>
        </p:txBody>
      </p:sp>
      <p:grpSp>
        <p:nvGrpSpPr>
          <p:cNvPr id="27" name="组合 300"/>
          <p:cNvGrpSpPr/>
          <p:nvPr/>
        </p:nvGrpSpPr>
        <p:grpSpPr>
          <a:xfrm flipV="1">
            <a:off x="7812360" y="2420888"/>
            <a:ext cx="72008" cy="80540"/>
            <a:chOff x="287524" y="3070225"/>
            <a:chExt cx="72008" cy="80540"/>
          </a:xfrm>
        </p:grpSpPr>
        <p:cxnSp>
          <p:nvCxnSpPr>
            <p:cNvPr id="172" name="直接连接符 171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直接连接符 172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24225"/>
      </p:ext>
    </p:extLst>
  </p:cSld>
  <p:clrMapOvr>
    <a:masterClrMapping/>
  </p:clrMapOvr>
  <p:transition advTm="5176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4313" y="765175"/>
            <a:ext cx="8715375" cy="5760169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效率</a:t>
            </a:r>
            <a:r>
              <a:rPr lang="zh-CN" altLang="en-US" dirty="0"/>
              <a:t>低下</a:t>
            </a:r>
            <a:r>
              <a:rPr lang="zh-CN" altLang="en-US" dirty="0" smtClean="0"/>
              <a:t>：新增</a:t>
            </a:r>
            <a:r>
              <a:rPr lang="zh-CN" altLang="en-US" dirty="0"/>
              <a:t>指令导致对图的大量</a:t>
            </a:r>
            <a:r>
              <a:rPr lang="zh-CN" altLang="en-US" dirty="0" smtClean="0"/>
              <a:t>修改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复杂度高：指令集规模</a:t>
            </a:r>
            <a:r>
              <a:rPr lang="zh-CN" altLang="en-US" dirty="0" smtClean="0">
                <a:sym typeface="Wingdings"/>
              </a:rPr>
              <a:t>，图的复杂度</a:t>
            </a:r>
            <a:endParaRPr lang="en-US" altLang="zh-CN" dirty="0" smtClean="0">
              <a:sym typeface="Wingdings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/>
              <a:t>图的布局对于</a:t>
            </a:r>
            <a:r>
              <a:rPr lang="zh-CN" altLang="en-US" dirty="0" smtClean="0"/>
              <a:t>开发影响</a:t>
            </a:r>
            <a:r>
              <a:rPr lang="zh-CN" altLang="en-US" dirty="0"/>
              <a:t>极大</a:t>
            </a:r>
            <a:endParaRPr lang="en-US" altLang="zh-CN" dirty="0" smtClean="0">
              <a:sym typeface="Wingdings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错误传递：一条指令的错误会长期存在并产生影响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修改错误，往往会导致对图的大量变更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>
                <a:sym typeface="Wingdings"/>
              </a:rPr>
              <a:t>难以</a:t>
            </a:r>
            <a:r>
              <a:rPr lang="zh-CN" altLang="en-US" dirty="0">
                <a:sym typeface="Wingdings"/>
              </a:rPr>
              <a:t>追朔：</a:t>
            </a:r>
            <a:r>
              <a:rPr lang="zh-CN" altLang="en-US" dirty="0"/>
              <a:t>大量设计过程难以复现</a:t>
            </a:r>
            <a:endParaRPr lang="en-US" altLang="zh-CN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/>
              <a:t>50+</a:t>
            </a:r>
            <a:r>
              <a:rPr lang="zh-CN" altLang="en-US" dirty="0"/>
              <a:t>指令：会保留</a:t>
            </a:r>
            <a:r>
              <a:rPr lang="en-US" altLang="zh-CN" dirty="0"/>
              <a:t>50+</a:t>
            </a:r>
            <a:r>
              <a:rPr lang="zh-CN" altLang="en-US" dirty="0"/>
              <a:t>图吗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跨度过大：从图到</a:t>
            </a:r>
            <a:r>
              <a:rPr lang="en-US" altLang="zh-CN" dirty="0" smtClean="0"/>
              <a:t>HDL</a:t>
            </a:r>
            <a:r>
              <a:rPr lang="zh-CN" altLang="en-US" dirty="0" smtClean="0"/>
              <a:t>，跨度大，缺乏中间层次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图解式案例教学方法</a:t>
            </a:r>
            <a:r>
              <a:rPr lang="zh-CN" altLang="en-US" dirty="0"/>
              <a:t>的不足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563836"/>
      </p:ext>
    </p:extLst>
  </p:cSld>
  <p:clrMapOvr>
    <a:masterClrMapping/>
  </p:clrMapOvr>
  <p:transition advTm="12038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 bwMode="auto">
          <a:xfrm>
            <a:off x="0" y="6281936"/>
            <a:ext cx="9144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系统能力培养的基本思路</a:t>
            </a:r>
            <a:endParaRPr lang="zh-CN" altLang="en-US" dirty="0"/>
          </a:p>
        </p:txBody>
      </p:sp>
      <p:pic>
        <p:nvPicPr>
          <p:cNvPr id="1026" name="Picture 2" descr="http://ts3.cn.mm.bing.net/th?id=I.4591853413466954&amp;pid=1.7&amp;w=155&amp;h=151&amp;c=7&amp;rs=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41" r="21069"/>
          <a:stretch/>
        </p:blipFill>
        <p:spPr bwMode="auto">
          <a:xfrm>
            <a:off x="356248" y="4006949"/>
            <a:ext cx="903384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395536" y="6428074"/>
          <a:ext cx="85689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21"/>
                <a:gridCol w="1089121"/>
                <a:gridCol w="1089121"/>
                <a:gridCol w="1089121"/>
                <a:gridCol w="1089121"/>
                <a:gridCol w="1089121"/>
                <a:gridCol w="1089121"/>
                <a:gridCol w="945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1" name="直接箭头连接符 80"/>
          <p:cNvCxnSpPr/>
          <p:nvPr/>
        </p:nvCxnSpPr>
        <p:spPr bwMode="auto">
          <a:xfrm>
            <a:off x="206622" y="6309320"/>
            <a:ext cx="8469834" cy="0"/>
          </a:xfrm>
          <a:prstGeom prst="straightConnector1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云形标注 103"/>
          <p:cNvSpPr/>
          <p:nvPr/>
        </p:nvSpPr>
        <p:spPr bwMode="auto">
          <a:xfrm>
            <a:off x="179513" y="2204864"/>
            <a:ext cx="1368151" cy="997042"/>
          </a:xfrm>
          <a:prstGeom prst="cloudCallout">
            <a:avLst>
              <a:gd name="adj1" fmla="val -28381"/>
              <a:gd name="adj2" fmla="val 82805"/>
            </a:avLst>
          </a:prstGeom>
          <a:solidFill>
            <a:srgbClr val="99CC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sym typeface="Wingdings" pitchFamily="2" charset="2"/>
              </a:rPr>
              <a:t>系统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sym typeface="Wingdings" pitchFamily="2" charset="2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sym typeface="Wingdings" pitchFamily="2" charset="2"/>
              </a:rPr>
              <a:t>能力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sym typeface="Wingdings" pitchFamily="2" charset="2"/>
            </a:endParaRPr>
          </a:p>
        </p:txBody>
      </p:sp>
      <p:sp>
        <p:nvSpPr>
          <p:cNvPr id="32" name="内容占位符 1"/>
          <p:cNvSpPr>
            <a:spLocks noGrp="1"/>
          </p:cNvSpPr>
          <p:nvPr>
            <p:ph idx="1"/>
          </p:nvPr>
        </p:nvSpPr>
        <p:spPr>
          <a:xfrm>
            <a:off x="1619672" y="765175"/>
            <a:ext cx="7310016" cy="5688013"/>
          </a:xfrm>
        </p:spPr>
        <p:txBody>
          <a:bodyPr/>
          <a:lstStyle/>
          <a:p>
            <a:r>
              <a:rPr lang="en-US" altLang="zh-CN" sz="2800" dirty="0" smtClean="0"/>
              <a:t>2006</a:t>
            </a:r>
            <a:r>
              <a:rPr lang="zh-CN" altLang="en-US" sz="2800" dirty="0" smtClean="0"/>
              <a:t>：首次工程教育认证后，引发了对毕业生核心能力的思考</a:t>
            </a:r>
            <a:endParaRPr lang="en-US" altLang="zh-CN" sz="2800" dirty="0" smtClean="0"/>
          </a:p>
          <a:p>
            <a:r>
              <a:rPr lang="zh-CN" altLang="en-US" sz="2800" dirty="0" smtClean="0"/>
              <a:t>结论：</a:t>
            </a:r>
            <a:r>
              <a:rPr lang="zh-CN" altLang="en-US" sz="2800" dirty="0" smtClean="0">
                <a:solidFill>
                  <a:srgbClr val="FF0000"/>
                </a:solidFill>
              </a:rPr>
              <a:t>系统能力</a:t>
            </a:r>
          </a:p>
          <a:p>
            <a:r>
              <a:rPr lang="zh-CN" altLang="en-US" sz="2800" dirty="0" smtClean="0"/>
              <a:t>系统能力培养的特点：</a:t>
            </a:r>
            <a:r>
              <a:rPr lang="zh-CN" altLang="en-US" sz="2800" dirty="0" smtClean="0">
                <a:solidFill>
                  <a:srgbClr val="FF0000"/>
                </a:solidFill>
              </a:rPr>
              <a:t>综合性</a:t>
            </a:r>
            <a:r>
              <a:rPr lang="zh-CN" altLang="en-US" sz="2800" dirty="0" smtClean="0"/>
              <a:t>与</a:t>
            </a:r>
            <a:r>
              <a:rPr lang="zh-CN" altLang="en-US" sz="2800" dirty="0" smtClean="0">
                <a:solidFill>
                  <a:srgbClr val="FF0000"/>
                </a:solidFill>
              </a:rPr>
              <a:t>形成性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2400" dirty="0" smtClean="0"/>
              <a:t>综合性：综合运用多种知识解决系统级问题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形成性：能力不是一蹴而就，需逐步形成</a:t>
            </a:r>
            <a:endParaRPr lang="en-US" altLang="zh-CN" sz="2400" dirty="0" smtClean="0"/>
          </a:p>
          <a:p>
            <a:r>
              <a:rPr lang="zh-CN" altLang="en-US" sz="2800" dirty="0" smtClean="0"/>
              <a:t>基本思路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开发“</a:t>
            </a:r>
            <a:r>
              <a:rPr lang="en-US" altLang="zh-CN" sz="2400" dirty="0" smtClean="0"/>
              <a:t>CPU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OS</a:t>
            </a:r>
            <a:r>
              <a:rPr lang="zh-CN" altLang="en-US" sz="2400" dirty="0" smtClean="0"/>
              <a:t>、编译器”计算机系统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多门课程联动，逐步达成</a:t>
            </a:r>
            <a:endParaRPr lang="en-US" altLang="zh-CN" sz="2000" dirty="0" smtClean="0"/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6552512" y="4581128"/>
            <a:ext cx="2628000" cy="2628000"/>
            <a:chOff x="2591896" y="4971532"/>
            <a:chExt cx="1044000" cy="1044000"/>
          </a:xfrm>
        </p:grpSpPr>
        <p:sp>
          <p:nvSpPr>
            <p:cNvPr id="19" name="等腰三角形 18"/>
            <p:cNvSpPr/>
            <p:nvPr/>
          </p:nvSpPr>
          <p:spPr>
            <a:xfrm rot="7200000">
              <a:off x="2461879" y="5342152"/>
              <a:ext cx="1044000" cy="302760"/>
            </a:xfrm>
            <a:prstGeom prst="triangl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2591896" y="5568756"/>
              <a:ext cx="1044000" cy="302760"/>
            </a:xfrm>
            <a:prstGeom prst="triangle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4400000" flipH="1">
              <a:off x="2721797" y="5342152"/>
              <a:ext cx="1044000" cy="302760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72000" rIns="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pitchFamily="49" charset="-122"/>
                <a:ea typeface="宋体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4337" y="5623817"/>
              <a:ext cx="378901" cy="2445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itchFamily="18" charset="0"/>
                  <a:ea typeface="宋体"/>
                </a:rPr>
                <a:t>CPU</a:t>
              </a:r>
              <a:endPara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宋体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8000000">
              <a:off x="2691635" y="5357280"/>
              <a:ext cx="490980" cy="1956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kern="0" dirty="0" smtClean="0">
                  <a:solidFill>
                    <a:sysClr val="window" lastClr="FFFFFF"/>
                  </a:solidFill>
                  <a:latin typeface="Calibri" pitchFamily="34" charset="0"/>
                  <a:ea typeface="黑体" panose="02010609060101010101" pitchFamily="49" charset="-122"/>
                </a:rPr>
                <a:t>编译器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3540000">
              <a:off x="3127784" y="5319590"/>
              <a:ext cx="295479" cy="2934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itchFamily="18" charset="0"/>
                  <a:ea typeface="黑体" panose="02010609060101010101" pitchFamily="49" charset="-122"/>
                </a:rPr>
                <a:t>OS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92236814"/>
      </p:ext>
    </p:extLst>
  </p:cSld>
  <p:clrMapOvr>
    <a:masterClrMapping/>
  </p:clrMapOvr>
  <p:transition advTm="9601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4313" y="765175"/>
            <a:ext cx="8715375" cy="5760169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效率</a:t>
            </a:r>
            <a:r>
              <a:rPr lang="zh-CN" altLang="en-US" dirty="0"/>
              <a:t>低下</a:t>
            </a:r>
            <a:r>
              <a:rPr lang="zh-CN" altLang="en-US" dirty="0" smtClean="0"/>
              <a:t>：新增</a:t>
            </a:r>
            <a:r>
              <a:rPr lang="zh-CN" altLang="en-US" dirty="0"/>
              <a:t>指令导致对图的大量</a:t>
            </a:r>
            <a:r>
              <a:rPr lang="zh-CN" altLang="en-US" dirty="0" smtClean="0"/>
              <a:t>修改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复杂度高：指令集规模</a:t>
            </a:r>
            <a:r>
              <a:rPr lang="zh-CN" altLang="en-US" dirty="0" smtClean="0">
                <a:sym typeface="Wingdings"/>
              </a:rPr>
              <a:t>，图的复杂度</a:t>
            </a:r>
            <a:endParaRPr lang="en-US" altLang="zh-CN" dirty="0" smtClean="0">
              <a:sym typeface="Wingdings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/>
              <a:t>图的布局对于</a:t>
            </a:r>
            <a:r>
              <a:rPr lang="zh-CN" altLang="en-US" dirty="0" smtClean="0"/>
              <a:t>开发影响</a:t>
            </a:r>
            <a:r>
              <a:rPr lang="zh-CN" altLang="en-US" dirty="0"/>
              <a:t>极大</a:t>
            </a:r>
            <a:endParaRPr lang="en-US" altLang="zh-CN" dirty="0" smtClean="0">
              <a:sym typeface="Wingdings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错误传递：一条指令的错误会长期存在并产生影响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修改错误，往往会导致对图的大量变更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>
                <a:sym typeface="Wingdings"/>
              </a:rPr>
              <a:t>难以</a:t>
            </a:r>
            <a:r>
              <a:rPr lang="zh-CN" altLang="en-US" dirty="0">
                <a:sym typeface="Wingdings"/>
              </a:rPr>
              <a:t>追朔：</a:t>
            </a:r>
            <a:r>
              <a:rPr lang="zh-CN" altLang="en-US" dirty="0"/>
              <a:t>大量设计过程难以复现</a:t>
            </a:r>
            <a:endParaRPr lang="en-US" altLang="zh-CN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/>
              <a:t>50+</a:t>
            </a:r>
            <a:r>
              <a:rPr lang="zh-CN" altLang="en-US" dirty="0"/>
              <a:t>指令：会保留</a:t>
            </a:r>
            <a:r>
              <a:rPr lang="en-US" altLang="zh-CN" dirty="0"/>
              <a:t>50+</a:t>
            </a:r>
            <a:r>
              <a:rPr lang="zh-CN" altLang="en-US" dirty="0"/>
              <a:t>图吗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跨度过大：从图到</a:t>
            </a:r>
            <a:r>
              <a:rPr lang="en-US" altLang="zh-CN" dirty="0" smtClean="0"/>
              <a:t>HDL</a:t>
            </a:r>
            <a:r>
              <a:rPr lang="zh-CN" altLang="en-US" dirty="0" smtClean="0"/>
              <a:t>，跨度大，缺乏中间层次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图解式案例教学方法</a:t>
            </a:r>
            <a:r>
              <a:rPr lang="zh-CN" altLang="en-US" dirty="0"/>
              <a:t>的不足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24944"/>
            <a:ext cx="8280920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fontAlgn="ctr">
              <a:buSzPct val="50000"/>
            </a:pPr>
            <a:r>
              <a:rPr lang="zh-CN" altLang="en-US" sz="3200" dirty="0" smtClean="0">
                <a:solidFill>
                  <a:srgbClr val="FFFFFF"/>
                </a:solidFill>
              </a:rPr>
              <a:t>成效：学生可以理解小规模指令集</a:t>
            </a:r>
            <a:r>
              <a:rPr lang="en-US" altLang="zh-CN" sz="3200" dirty="0" smtClean="0">
                <a:solidFill>
                  <a:srgbClr val="FFFFFF"/>
                </a:solidFill>
              </a:rPr>
              <a:t>CPU</a:t>
            </a:r>
            <a:r>
              <a:rPr lang="zh-CN" altLang="en-US" sz="3200" dirty="0" smtClean="0">
                <a:solidFill>
                  <a:srgbClr val="FFFFFF"/>
                </a:solidFill>
              </a:rPr>
              <a:t>的设计方法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algn="just" fontAlgn="ctr">
              <a:buSzPct val="50000"/>
            </a:pPr>
            <a:endParaRPr lang="en-US" altLang="zh-CN" sz="3200" dirty="0" smtClean="0">
              <a:solidFill>
                <a:srgbClr val="FFFFFF"/>
              </a:solidFill>
            </a:endParaRPr>
          </a:p>
          <a:p>
            <a:pPr algn="just" fontAlgn="ctr">
              <a:buSzPct val="50000"/>
            </a:pPr>
            <a:r>
              <a:rPr lang="zh-CN" altLang="en-US" sz="3200" dirty="0" smtClean="0">
                <a:solidFill>
                  <a:srgbClr val="FFFFFF"/>
                </a:solidFill>
              </a:rPr>
              <a:t>困难：学生尚难以将其推广至一般，难以开发更大规模指令集的</a:t>
            </a:r>
            <a:r>
              <a:rPr lang="en-US" altLang="zh-CN" sz="3200" dirty="0" smtClean="0">
                <a:solidFill>
                  <a:srgbClr val="FFFFFF"/>
                </a:solidFill>
              </a:rPr>
              <a:t>CPU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563836"/>
      </p:ext>
    </p:extLst>
  </p:cSld>
  <p:clrMapOvr>
    <a:masterClrMapping/>
  </p:clrMapOvr>
  <p:transition advTm="3865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zh-CN" altLang="en-US" dirty="0" smtClean="0"/>
              <a:t>目标：普通学生也能开发</a:t>
            </a:r>
            <a:r>
              <a:rPr lang="en-US" altLang="zh-CN" dirty="0" smtClean="0"/>
              <a:t>50+</a:t>
            </a:r>
            <a:r>
              <a:rPr lang="zh-CN" altLang="en-US" dirty="0" smtClean="0"/>
              <a:t>规模</a:t>
            </a:r>
            <a:r>
              <a:rPr lang="en-US" altLang="zh-CN" dirty="0" smtClean="0"/>
              <a:t>CPU</a:t>
            </a:r>
          </a:p>
          <a:p>
            <a:pPr>
              <a:spcAft>
                <a:spcPts val="1200"/>
              </a:spcAft>
            </a:pPr>
            <a:r>
              <a:rPr lang="zh-CN" altLang="en-US" dirty="0" smtClean="0"/>
              <a:t>工程化方法：</a:t>
            </a:r>
            <a:r>
              <a:rPr lang="en-US" altLang="zh-CN" dirty="0" smtClean="0"/>
              <a:t>3</a:t>
            </a:r>
            <a:r>
              <a:rPr lang="zh-CN" altLang="en-US" dirty="0" smtClean="0"/>
              <a:t>类方法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单周期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设计工程方法</a:t>
            </a:r>
            <a:r>
              <a:rPr lang="en-US" altLang="zh-CN" dirty="0" smtClean="0"/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完成</a:t>
            </a:r>
            <a:r>
              <a:rPr lang="en-US" altLang="zh-CN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多周期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设计工程方法</a:t>
            </a:r>
            <a:r>
              <a:rPr lang="en-US" altLang="zh-CN" dirty="0" smtClean="0"/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完成</a:t>
            </a:r>
            <a:r>
              <a:rPr lang="en-US" altLang="zh-CN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流水线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设计工程方法</a:t>
            </a:r>
            <a:r>
              <a:rPr lang="en-US" altLang="zh-CN" dirty="0" smtClean="0"/>
              <a:t>(</a:t>
            </a:r>
            <a:r>
              <a:rPr lang="zh-CN" altLang="en-US" dirty="0" smtClean="0"/>
              <a:t>进行中</a:t>
            </a:r>
            <a:r>
              <a:rPr lang="en-US" altLang="zh-CN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2012</a:t>
            </a:r>
            <a:r>
              <a:rPr lang="zh-CN" altLang="en-US" dirty="0" smtClean="0"/>
              <a:t>年秋季新探索：工程化方法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58487"/>
      </p:ext>
    </p:extLst>
  </p:cSld>
  <p:clrMapOvr>
    <a:masterClrMapping/>
  </p:clrMapOvr>
  <p:transition advTm="4060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solidFill>
                  <a:srgbClr val="000000"/>
                </a:solidFill>
                <a:ea typeface="黑体" pitchFamily="2" charset="-122"/>
              </a:rPr>
              <a:t>回顾：单周期数据通路</a:t>
            </a:r>
            <a:endParaRPr lang="zh-CN" altLang="en-US" dirty="0"/>
          </a:p>
        </p:txBody>
      </p:sp>
      <p:sp>
        <p:nvSpPr>
          <p:cNvPr id="23" name="内容占位符 1"/>
          <p:cNvSpPr>
            <a:spLocks noGrp="1"/>
          </p:cNvSpPr>
          <p:nvPr>
            <p:ph idx="1"/>
          </p:nvPr>
        </p:nvSpPr>
        <p:spPr>
          <a:xfrm>
            <a:off x="214313" y="4653136"/>
            <a:ext cx="4789735" cy="1944216"/>
          </a:xfrm>
        </p:spPr>
        <p:txBody>
          <a:bodyPr/>
          <a:lstStyle/>
          <a:p>
            <a:r>
              <a:rPr lang="en-US" altLang="zh-CN" sz="2000" dirty="0" smtClean="0">
                <a:cs typeface="Courier New" pitchFamily="49" charset="0"/>
              </a:rPr>
              <a:t>PC</a:t>
            </a:r>
            <a:r>
              <a:rPr lang="zh-CN" altLang="en-US" sz="2000" dirty="0" smtClean="0">
                <a:cs typeface="Courier New" pitchFamily="49" charset="0"/>
              </a:rPr>
              <a:t>、</a:t>
            </a:r>
            <a:r>
              <a:rPr lang="en-US" altLang="zh-CN" sz="2000" dirty="0" smtClean="0">
                <a:cs typeface="Courier New" pitchFamily="49" charset="0"/>
              </a:rPr>
              <a:t>NPC</a:t>
            </a:r>
            <a:r>
              <a:rPr lang="zh-CN" altLang="en-US" sz="2000" dirty="0" smtClean="0">
                <a:cs typeface="Courier New" pitchFamily="49" charset="0"/>
              </a:rPr>
              <a:t>计算单元</a:t>
            </a:r>
            <a:endParaRPr lang="en-US" altLang="zh-CN" sz="2000" dirty="0" smtClean="0">
              <a:cs typeface="Courier New" pitchFamily="49" charset="0"/>
            </a:endParaRPr>
          </a:p>
          <a:p>
            <a:r>
              <a:rPr lang="zh-CN" altLang="en-US" sz="2000" dirty="0" smtClean="0">
                <a:cs typeface="Courier New" pitchFamily="49" charset="0"/>
              </a:rPr>
              <a:t>指令存储器、数据存储器</a:t>
            </a:r>
            <a:endParaRPr lang="en-US" altLang="zh-CN" sz="2000" dirty="0" smtClean="0">
              <a:cs typeface="Courier New" pitchFamily="49" charset="0"/>
            </a:endParaRPr>
          </a:p>
          <a:p>
            <a:r>
              <a:rPr lang="zh-CN" altLang="en-US" sz="2000" dirty="0" smtClean="0">
                <a:cs typeface="Courier New" pitchFamily="49" charset="0"/>
              </a:rPr>
              <a:t>寄存器文件</a:t>
            </a:r>
          </a:p>
          <a:p>
            <a:r>
              <a:rPr lang="zh-CN" altLang="en-US" sz="2000" dirty="0" smtClean="0">
                <a:cs typeface="Courier New" pitchFamily="49" charset="0"/>
              </a:rPr>
              <a:t>运算单元、扩展单元</a:t>
            </a:r>
            <a:endParaRPr lang="en-US" altLang="zh-CN" sz="2000" dirty="0" smtClean="0">
              <a:cs typeface="Courier New" pitchFamily="49" charset="0"/>
            </a:endParaRPr>
          </a:p>
          <a:p>
            <a:r>
              <a:rPr lang="en-US" altLang="zh-CN" sz="1800" dirty="0" smtClean="0">
                <a:cs typeface="Courier New" pitchFamily="49" charset="0"/>
              </a:rPr>
              <a:t>MUX</a:t>
            </a:r>
            <a:endParaRPr lang="en-US" altLang="zh-CN" sz="1800" dirty="0" smtClean="0"/>
          </a:p>
          <a:p>
            <a:pPr lvl="1"/>
            <a:endParaRPr lang="en-US" altLang="zh-CN" sz="1800" dirty="0" smtClean="0"/>
          </a:p>
        </p:txBody>
      </p:sp>
      <p:sp>
        <p:nvSpPr>
          <p:cNvPr id="4" name="Line 46"/>
          <p:cNvSpPr>
            <a:spLocks noChangeShapeType="1"/>
          </p:cNvSpPr>
          <p:nvPr/>
        </p:nvSpPr>
        <p:spPr bwMode="auto">
          <a:xfrm>
            <a:off x="1691680" y="2348880"/>
            <a:ext cx="1583252" cy="9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Line 96"/>
          <p:cNvSpPr>
            <a:spLocks noChangeShapeType="1"/>
          </p:cNvSpPr>
          <p:nvPr/>
        </p:nvSpPr>
        <p:spPr bwMode="auto">
          <a:xfrm>
            <a:off x="1691680" y="1916832"/>
            <a:ext cx="1583252" cy="119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Line 106"/>
          <p:cNvSpPr>
            <a:spLocks noChangeShapeType="1"/>
          </p:cNvSpPr>
          <p:nvPr/>
        </p:nvSpPr>
        <p:spPr bwMode="auto">
          <a:xfrm>
            <a:off x="1403648" y="2276872"/>
            <a:ext cx="28803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Line 134"/>
          <p:cNvSpPr>
            <a:spLocks noChangeShapeType="1"/>
          </p:cNvSpPr>
          <p:nvPr/>
        </p:nvSpPr>
        <p:spPr bwMode="auto">
          <a:xfrm flipV="1">
            <a:off x="108000" y="1914832"/>
            <a:ext cx="14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Line 135"/>
          <p:cNvSpPr>
            <a:spLocks noChangeShapeType="1"/>
          </p:cNvSpPr>
          <p:nvPr/>
        </p:nvSpPr>
        <p:spPr bwMode="auto">
          <a:xfrm>
            <a:off x="467545" y="1918022"/>
            <a:ext cx="36492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32469" y="1555948"/>
            <a:ext cx="563559" cy="136815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000000"/>
              </a:solidFill>
              <a:latin typeface="Helvetica" pitchFamily="80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黑体" pitchFamily="49" charset="-122"/>
              </a:rPr>
              <a:t>指令</a:t>
            </a:r>
            <a:endParaRPr lang="en-US" altLang="zh-CN" sz="1100" dirty="0" smtClean="0">
              <a:solidFill>
                <a:srgbClr val="000000"/>
              </a:solidFill>
              <a:latin typeface="黑体" pitchFamily="49" charset="-122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黑体" pitchFamily="49" charset="-122"/>
              </a:rPr>
              <a:t>存储器</a:t>
            </a:r>
            <a:endParaRPr lang="en-US" altLang="zh-CN" sz="1200" dirty="0">
              <a:solidFill>
                <a:srgbClr val="000000"/>
              </a:solidFill>
              <a:latin typeface="Helvetica" pitchFamily="80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85229" y="1859784"/>
            <a:ext cx="499427" cy="1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err="1" smtClean="0">
                <a:solidFill>
                  <a:srgbClr val="000000"/>
                </a:solidFill>
              </a:rPr>
              <a:t>Addr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34942" y="2182878"/>
            <a:ext cx="249715" cy="1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000000"/>
                </a:solidFill>
              </a:rPr>
              <a:t>Data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1484784"/>
            <a:ext cx="216024" cy="93610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100" b="1" dirty="0" smtClean="0">
                <a:solidFill>
                  <a:srgbClr val="000000"/>
                </a:solidFill>
                <a:latin typeface="Cambria" pitchFamily="18" charset="0"/>
              </a:rPr>
              <a:t>PC</a:t>
            </a:r>
            <a:endParaRPr kumimoji="1" lang="zh-CN" altLang="en-US" sz="11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17300" y="2335128"/>
            <a:ext cx="72008" cy="80540"/>
            <a:chOff x="287524" y="3070225"/>
            <a:chExt cx="72008" cy="80540"/>
          </a:xfrm>
        </p:grpSpPr>
        <p:cxnSp>
          <p:nvCxnSpPr>
            <p:cNvPr id="20" name="直接连接符 19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31"/>
          <p:cNvGrpSpPr>
            <a:grpSpLocks/>
          </p:cNvGrpSpPr>
          <p:nvPr/>
        </p:nvGrpSpPr>
        <p:grpSpPr bwMode="auto">
          <a:xfrm flipV="1">
            <a:off x="107999" y="836712"/>
            <a:ext cx="5976169" cy="1071248"/>
            <a:chOff x="4286" y="1525"/>
            <a:chExt cx="363" cy="272"/>
          </a:xfrm>
        </p:grpSpPr>
        <p:sp>
          <p:nvSpPr>
            <p:cNvPr id="28" name="Line 132"/>
            <p:cNvSpPr>
              <a:spLocks noChangeShapeType="1"/>
            </p:cNvSpPr>
            <p:nvPr/>
          </p:nvSpPr>
          <p:spPr bwMode="auto">
            <a:xfrm flipV="1">
              <a:off x="4286" y="1525"/>
              <a:ext cx="0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9" name="Line 133"/>
            <p:cNvSpPr>
              <a:spLocks noChangeShapeType="1"/>
            </p:cNvSpPr>
            <p:nvPr/>
          </p:nvSpPr>
          <p:spPr bwMode="auto">
            <a:xfrm flipH="1" flipV="1">
              <a:off x="4286" y="1797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10"/>
          <p:cNvGrpSpPr>
            <a:grpSpLocks/>
          </p:cNvGrpSpPr>
          <p:nvPr/>
        </p:nvGrpSpPr>
        <p:grpSpPr bwMode="auto">
          <a:xfrm flipV="1">
            <a:off x="605750" y="1268759"/>
            <a:ext cx="4542314" cy="646063"/>
            <a:chOff x="4286" y="1525"/>
            <a:chExt cx="362" cy="272"/>
          </a:xfrm>
        </p:grpSpPr>
        <p:sp>
          <p:nvSpPr>
            <p:cNvPr id="31" name="Line 111"/>
            <p:cNvSpPr>
              <a:spLocks noChangeShapeType="1"/>
            </p:cNvSpPr>
            <p:nvPr/>
          </p:nvSpPr>
          <p:spPr bwMode="auto">
            <a:xfrm flipV="1">
              <a:off x="4286" y="1525"/>
              <a:ext cx="0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2" name="Line 112"/>
            <p:cNvSpPr>
              <a:spLocks noChangeShapeType="1"/>
            </p:cNvSpPr>
            <p:nvPr/>
          </p:nvSpPr>
          <p:spPr bwMode="auto">
            <a:xfrm flipH="1" flipV="1">
              <a:off x="4286" y="1797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33" name="AutoShape 150"/>
          <p:cNvSpPr>
            <a:spLocks noChangeArrowheads="1"/>
          </p:cNvSpPr>
          <p:nvPr/>
        </p:nvSpPr>
        <p:spPr bwMode="auto">
          <a:xfrm>
            <a:off x="570032" y="1879114"/>
            <a:ext cx="71438" cy="71437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47" name="Line 55"/>
          <p:cNvSpPr>
            <a:spLocks noChangeShapeType="1"/>
          </p:cNvSpPr>
          <p:nvPr/>
        </p:nvSpPr>
        <p:spPr bwMode="auto">
          <a:xfrm>
            <a:off x="4067944" y="2348880"/>
            <a:ext cx="12961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5" name="组合 279"/>
          <p:cNvGrpSpPr/>
          <p:nvPr/>
        </p:nvGrpSpPr>
        <p:grpSpPr>
          <a:xfrm>
            <a:off x="3275044" y="1628775"/>
            <a:ext cx="791790" cy="1800225"/>
            <a:chOff x="3132139" y="3933056"/>
            <a:chExt cx="863600" cy="1800225"/>
          </a:xfrm>
        </p:grpSpPr>
        <p:sp>
          <p:nvSpPr>
            <p:cNvPr id="49" name="Rectangle 16"/>
            <p:cNvSpPr>
              <a:spLocks noChangeAspect="1" noChangeArrowheads="1"/>
            </p:cNvSpPr>
            <p:nvPr/>
          </p:nvSpPr>
          <p:spPr bwMode="auto">
            <a:xfrm>
              <a:off x="3132139" y="3933056"/>
              <a:ext cx="863600" cy="18002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rIns="36000" anchor="ctr"/>
            <a:lstStyle/>
            <a:p>
              <a:pPr algn="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100" dirty="0">
                  <a:solidFill>
                    <a:srgbClr val="000000"/>
                  </a:solidFill>
                  <a:latin typeface="黑体" pitchFamily="49" charset="-122"/>
                </a:rPr>
                <a:t>寄存器堆</a:t>
              </a:r>
            </a:p>
          </p:txBody>
        </p: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3168333" y="4004493"/>
              <a:ext cx="2965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Reg1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3154045" y="4420418"/>
              <a:ext cx="2965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Reg2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3168333" y="4941118"/>
              <a:ext cx="293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Write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 smtClean="0">
                  <a:solidFill>
                    <a:srgbClr val="000000"/>
                  </a:solidFill>
                </a:rPr>
                <a:t>Reg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3168333" y="5372918"/>
              <a:ext cx="293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Write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 Box 21"/>
            <p:cNvSpPr txBox="1">
              <a:spLocks noChangeArrowheads="1"/>
            </p:cNvSpPr>
            <p:nvPr/>
          </p:nvSpPr>
          <p:spPr bwMode="auto">
            <a:xfrm>
              <a:off x="3613234" y="4291831"/>
              <a:ext cx="35984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Data1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 Box 22"/>
            <p:cNvSpPr txBox="1">
              <a:spLocks noChangeArrowheads="1"/>
            </p:cNvSpPr>
            <p:nvPr/>
          </p:nvSpPr>
          <p:spPr bwMode="auto">
            <a:xfrm>
              <a:off x="3613234" y="5012556"/>
              <a:ext cx="35984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Data2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组合 300"/>
          <p:cNvGrpSpPr/>
          <p:nvPr/>
        </p:nvGrpSpPr>
        <p:grpSpPr>
          <a:xfrm>
            <a:off x="3851858" y="3332808"/>
            <a:ext cx="72008" cy="80540"/>
            <a:chOff x="287524" y="3070225"/>
            <a:chExt cx="72008" cy="80540"/>
          </a:xfrm>
        </p:grpSpPr>
        <p:cxnSp>
          <p:nvCxnSpPr>
            <p:cNvPr id="57" name="直接连接符 56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6" name="TextBox 65"/>
          <p:cNvSpPr txBox="1"/>
          <p:nvPr/>
        </p:nvSpPr>
        <p:spPr>
          <a:xfrm>
            <a:off x="8310919" y="-10725"/>
            <a:ext cx="81464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ADDU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SUBU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ORI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LW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SW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BEQ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mbria" pitchFamily="18" charset="0"/>
              </a:rPr>
              <a:t>JAL</a:t>
            </a:r>
          </a:p>
        </p:txBody>
      </p:sp>
      <p:grpSp>
        <p:nvGrpSpPr>
          <p:cNvPr id="17" name="组合 61"/>
          <p:cNvGrpSpPr/>
          <p:nvPr/>
        </p:nvGrpSpPr>
        <p:grpSpPr>
          <a:xfrm>
            <a:off x="5364088" y="2105620"/>
            <a:ext cx="501799" cy="1179364"/>
            <a:chOff x="3132137" y="4337869"/>
            <a:chExt cx="582176" cy="1179364"/>
          </a:xfrm>
        </p:grpSpPr>
        <p:sp>
          <p:nvSpPr>
            <p:cNvPr id="69" name="Freeform 23"/>
            <p:cNvSpPr>
              <a:spLocks/>
            </p:cNvSpPr>
            <p:nvPr/>
          </p:nvSpPr>
          <p:spPr bwMode="auto">
            <a:xfrm rot="5400000">
              <a:off x="2833542" y="4636464"/>
              <a:ext cx="1179364" cy="582173"/>
            </a:xfrm>
            <a:custGeom>
              <a:avLst/>
              <a:gdLst>
                <a:gd name="T0" fmla="*/ 0 w 907"/>
                <a:gd name="T1" fmla="*/ 2147483647 h 454"/>
                <a:gd name="T2" fmla="*/ 2147483647 w 907"/>
                <a:gd name="T3" fmla="*/ 2147483647 h 454"/>
                <a:gd name="T4" fmla="*/ 2147483647 w 907"/>
                <a:gd name="T5" fmla="*/ 2147483647 h 454"/>
                <a:gd name="T6" fmla="*/ 2147483647 w 907"/>
                <a:gd name="T7" fmla="*/ 2147483647 h 454"/>
                <a:gd name="T8" fmla="*/ 2147483647 w 907"/>
                <a:gd name="T9" fmla="*/ 2147483647 h 454"/>
                <a:gd name="T10" fmla="*/ 2147483647 w 907"/>
                <a:gd name="T11" fmla="*/ 0 h 454"/>
                <a:gd name="T12" fmla="*/ 2147483647 w 907"/>
                <a:gd name="T13" fmla="*/ 0 h 454"/>
                <a:gd name="T14" fmla="*/ 0 w 907"/>
                <a:gd name="T15" fmla="*/ 2147483647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7"/>
                <a:gd name="T25" fmla="*/ 0 h 454"/>
                <a:gd name="T26" fmla="*/ 907 w 907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7" h="454">
                  <a:moveTo>
                    <a:pt x="0" y="454"/>
                  </a:moveTo>
                  <a:lnTo>
                    <a:pt x="408" y="454"/>
                  </a:lnTo>
                  <a:lnTo>
                    <a:pt x="453" y="408"/>
                  </a:lnTo>
                  <a:lnTo>
                    <a:pt x="499" y="454"/>
                  </a:lnTo>
                  <a:lnTo>
                    <a:pt x="907" y="454"/>
                  </a:lnTo>
                  <a:lnTo>
                    <a:pt x="725" y="0"/>
                  </a:lnTo>
                  <a:lnTo>
                    <a:pt x="181" y="0"/>
                  </a:lnTo>
                  <a:lnTo>
                    <a:pt x="0" y="454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71" name="Text Box 24"/>
            <p:cNvSpPr txBox="1">
              <a:spLocks noChangeArrowheads="1"/>
            </p:cNvSpPr>
            <p:nvPr/>
          </p:nvSpPr>
          <p:spPr bwMode="auto">
            <a:xfrm>
              <a:off x="3199963" y="4804459"/>
              <a:ext cx="2644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 anchor="ctr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100" b="1" dirty="0">
                  <a:solidFill>
                    <a:srgbClr val="000000"/>
                  </a:solidFill>
                  <a:latin typeface="Cambria" pitchFamily="18" charset="0"/>
                </a:rPr>
                <a:t>ALU</a:t>
              </a:r>
              <a:endParaRPr kumimoji="0" lang="en-US" altLang="zh-CN" sz="1200" b="1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>
              <a:off x="3332211" y="4581129"/>
              <a:ext cx="367273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Zero</a:t>
              </a:r>
            </a:p>
            <a:p>
              <a:pPr algn="ct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rgbClr val="000000"/>
                  </a:solidFill>
                </a:rPr>
                <a:t>Ov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 Box 26"/>
            <p:cNvSpPr txBox="1">
              <a:spLocks noChangeArrowheads="1"/>
            </p:cNvSpPr>
            <p:nvPr/>
          </p:nvSpPr>
          <p:spPr bwMode="auto">
            <a:xfrm>
              <a:off x="3332211" y="5013176"/>
              <a:ext cx="38210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ALU</a:t>
              </a:r>
            </a:p>
            <a:p>
              <a:pPr algn="ctr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000000"/>
                  </a:solidFill>
                </a:rPr>
                <a:t>结果</a:t>
              </a:r>
            </a:p>
          </p:txBody>
        </p:sp>
      </p:grpSp>
      <p:sp>
        <p:nvSpPr>
          <p:cNvPr id="75" name="Line 55"/>
          <p:cNvSpPr>
            <a:spLocks noChangeShapeType="1"/>
          </p:cNvSpPr>
          <p:nvPr/>
        </p:nvSpPr>
        <p:spPr bwMode="auto">
          <a:xfrm>
            <a:off x="5868144" y="2708918"/>
            <a:ext cx="1512168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8" name="Group 87"/>
          <p:cNvGrpSpPr>
            <a:grpSpLocks/>
          </p:cNvGrpSpPr>
          <p:nvPr/>
        </p:nvGrpSpPr>
        <p:grpSpPr bwMode="auto">
          <a:xfrm flipV="1">
            <a:off x="2270112" y="3284984"/>
            <a:ext cx="4822168" cy="1080120"/>
            <a:chOff x="4241" y="3249"/>
            <a:chExt cx="361" cy="271"/>
          </a:xfrm>
        </p:grpSpPr>
        <p:sp>
          <p:nvSpPr>
            <p:cNvPr id="83" name="Line 88"/>
            <p:cNvSpPr>
              <a:spLocks noChangeShapeType="1"/>
            </p:cNvSpPr>
            <p:nvPr/>
          </p:nvSpPr>
          <p:spPr bwMode="auto">
            <a:xfrm>
              <a:off x="4241" y="3249"/>
              <a:ext cx="0" cy="2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84" name="Line 89"/>
            <p:cNvSpPr>
              <a:spLocks noChangeShapeType="1"/>
            </p:cNvSpPr>
            <p:nvPr/>
          </p:nvSpPr>
          <p:spPr bwMode="auto">
            <a:xfrm flipH="1">
              <a:off x="4241" y="3249"/>
              <a:ext cx="3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85" name="Line 164"/>
          <p:cNvSpPr>
            <a:spLocks noChangeShapeType="1"/>
          </p:cNvSpPr>
          <p:nvPr/>
        </p:nvSpPr>
        <p:spPr bwMode="auto">
          <a:xfrm flipH="1" flipV="1">
            <a:off x="7092280" y="2700919"/>
            <a:ext cx="0" cy="16641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V="1">
            <a:off x="4788024" y="3140966"/>
            <a:ext cx="0" cy="100811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7" name="Line 49"/>
          <p:cNvSpPr>
            <a:spLocks noChangeShapeType="1"/>
          </p:cNvSpPr>
          <p:nvPr/>
        </p:nvSpPr>
        <p:spPr bwMode="auto">
          <a:xfrm flipV="1">
            <a:off x="2411760" y="4149080"/>
            <a:ext cx="8640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8" name="Line 140"/>
          <p:cNvSpPr>
            <a:spLocks noChangeShapeType="1"/>
          </p:cNvSpPr>
          <p:nvPr/>
        </p:nvSpPr>
        <p:spPr bwMode="auto">
          <a:xfrm>
            <a:off x="2843808" y="4077072"/>
            <a:ext cx="141287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89" name="Text Box 257"/>
          <p:cNvSpPr txBox="1">
            <a:spLocks noChangeArrowheads="1"/>
          </p:cNvSpPr>
          <p:nvPr/>
        </p:nvSpPr>
        <p:spPr bwMode="auto">
          <a:xfrm>
            <a:off x="2843808" y="4007216"/>
            <a:ext cx="2159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b="1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90" name="Line 263"/>
          <p:cNvSpPr>
            <a:spLocks noChangeShapeType="1"/>
          </p:cNvSpPr>
          <p:nvPr/>
        </p:nvSpPr>
        <p:spPr bwMode="auto">
          <a:xfrm>
            <a:off x="3923928" y="4151232"/>
            <a:ext cx="8640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9" name="组合 116"/>
          <p:cNvGrpSpPr/>
          <p:nvPr/>
        </p:nvGrpSpPr>
        <p:grpSpPr>
          <a:xfrm rot="10800000" flipH="1" flipV="1">
            <a:off x="3275856" y="3933056"/>
            <a:ext cx="650224" cy="292234"/>
            <a:chOff x="3132138" y="4581128"/>
            <a:chExt cx="717226" cy="292234"/>
          </a:xfrm>
        </p:grpSpPr>
        <p:cxnSp>
          <p:nvCxnSpPr>
            <p:cNvPr id="92" name="直接连接符 91"/>
            <p:cNvCxnSpPr/>
            <p:nvPr/>
          </p:nvCxnSpPr>
          <p:spPr bwMode="auto">
            <a:xfrm>
              <a:off x="3132138" y="4869180"/>
              <a:ext cx="71722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接连接符 92"/>
            <p:cNvCxnSpPr/>
            <p:nvPr/>
          </p:nvCxnSpPr>
          <p:spPr bwMode="auto">
            <a:xfrm>
              <a:off x="3132138" y="4725144"/>
              <a:ext cx="0" cy="14821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直接连接符 93"/>
            <p:cNvCxnSpPr/>
            <p:nvPr/>
          </p:nvCxnSpPr>
          <p:spPr bwMode="auto">
            <a:xfrm flipV="1">
              <a:off x="3132138" y="4581128"/>
              <a:ext cx="717226" cy="1440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 bwMode="auto">
            <a:xfrm flipV="1">
              <a:off x="3849364" y="4581128"/>
              <a:ext cx="0" cy="2880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3159320" y="4665613"/>
              <a:ext cx="690044" cy="207749"/>
            </a:xfrm>
            <a:prstGeom prst="rect">
              <a:avLst/>
            </a:prstGeom>
            <a:noFill/>
          </p:spPr>
          <p:txBody>
            <a:bodyPr vert="horz" wrap="square" lIns="0" rIns="0" bIns="18000" rtlCol="0" anchor="b">
              <a:noAutofit/>
            </a:bodyPr>
            <a:lstStyle/>
            <a:p>
              <a:pPr algn="ctr"/>
              <a:r>
                <a:rPr lang="zh-CN" altLang="en-US" sz="1200" dirty="0" smtClean="0">
                  <a:solidFill>
                    <a:srgbClr val="000000"/>
                  </a:solidFill>
                  <a:latin typeface="Cambria" pitchFamily="18" charset="0"/>
                </a:rPr>
                <a:t>扩展</a:t>
              </a:r>
              <a:endParaRPr lang="zh-CN" altLang="en-US" sz="1200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97" name="Line 139"/>
          <p:cNvSpPr>
            <a:spLocks noChangeShapeType="1"/>
          </p:cNvSpPr>
          <p:nvPr/>
        </p:nvSpPr>
        <p:spPr bwMode="auto">
          <a:xfrm>
            <a:off x="4152160" y="4081265"/>
            <a:ext cx="144462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98" name="Text Box 258"/>
          <p:cNvSpPr txBox="1">
            <a:spLocks noChangeArrowheads="1"/>
          </p:cNvSpPr>
          <p:nvPr/>
        </p:nvSpPr>
        <p:spPr bwMode="auto">
          <a:xfrm>
            <a:off x="4139952" y="4007216"/>
            <a:ext cx="2159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b="1" dirty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99" name="Line 38"/>
          <p:cNvSpPr>
            <a:spLocks noChangeShapeType="1"/>
          </p:cNvSpPr>
          <p:nvPr/>
        </p:nvSpPr>
        <p:spPr bwMode="auto">
          <a:xfrm>
            <a:off x="4067944" y="2924942"/>
            <a:ext cx="864095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03" name="任意多边形 102"/>
          <p:cNvSpPr/>
          <p:nvPr/>
        </p:nvSpPr>
        <p:spPr bwMode="auto">
          <a:xfrm>
            <a:off x="4932040" y="2852936"/>
            <a:ext cx="216000" cy="360000"/>
          </a:xfrm>
          <a:custGeom>
            <a:avLst/>
            <a:gdLst>
              <a:gd name="connsiteX0" fmla="*/ 0 w 220980"/>
              <a:gd name="connsiteY0" fmla="*/ 0 h 800100"/>
              <a:gd name="connsiteX1" fmla="*/ 0 w 220980"/>
              <a:gd name="connsiteY1" fmla="*/ 800100 h 800100"/>
              <a:gd name="connsiteX2" fmla="*/ 220980 w 220980"/>
              <a:gd name="connsiteY2" fmla="*/ 716280 h 800100"/>
              <a:gd name="connsiteX3" fmla="*/ 220980 w 220980"/>
              <a:gd name="connsiteY3" fmla="*/ 68580 h 800100"/>
              <a:gd name="connsiteX4" fmla="*/ 0 w 2209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800100">
                <a:moveTo>
                  <a:pt x="0" y="0"/>
                </a:moveTo>
                <a:lnTo>
                  <a:pt x="0" y="800100"/>
                </a:lnTo>
                <a:lnTo>
                  <a:pt x="220980" y="716280"/>
                </a:lnTo>
                <a:lnTo>
                  <a:pt x="220980" y="6858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0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endParaRPr kumimoji="1" lang="en-US" altLang="zh-CN" sz="300" dirty="0" smtClean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4" name="Line 55"/>
          <p:cNvSpPr>
            <a:spLocks noChangeShapeType="1"/>
          </p:cNvSpPr>
          <p:nvPr/>
        </p:nvSpPr>
        <p:spPr bwMode="auto">
          <a:xfrm>
            <a:off x="4788024" y="3140968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05" name="Line 55"/>
          <p:cNvSpPr>
            <a:spLocks noChangeShapeType="1"/>
          </p:cNvSpPr>
          <p:nvPr/>
        </p:nvSpPr>
        <p:spPr bwMode="auto">
          <a:xfrm>
            <a:off x="5148064" y="3068960"/>
            <a:ext cx="21602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1" name="AutoShape 158"/>
          <p:cNvSpPr>
            <a:spLocks noChangeArrowheads="1"/>
          </p:cNvSpPr>
          <p:nvPr/>
        </p:nvSpPr>
        <p:spPr bwMode="auto">
          <a:xfrm>
            <a:off x="2376469" y="2736628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2" name="Line 48"/>
          <p:cNvSpPr>
            <a:spLocks noChangeShapeType="1"/>
          </p:cNvSpPr>
          <p:nvPr/>
        </p:nvSpPr>
        <p:spPr bwMode="auto">
          <a:xfrm>
            <a:off x="2411760" y="2780928"/>
            <a:ext cx="0" cy="13681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4" name="Line 55"/>
          <p:cNvSpPr>
            <a:spLocks noChangeShapeType="1"/>
          </p:cNvSpPr>
          <p:nvPr/>
        </p:nvSpPr>
        <p:spPr bwMode="auto">
          <a:xfrm>
            <a:off x="2267744" y="3284984"/>
            <a:ext cx="5040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09" name="Line 164"/>
          <p:cNvSpPr>
            <a:spLocks noChangeShapeType="1"/>
          </p:cNvSpPr>
          <p:nvPr/>
        </p:nvSpPr>
        <p:spPr bwMode="auto">
          <a:xfrm flipH="1" flipV="1">
            <a:off x="8172400" y="2924100"/>
            <a:ext cx="0" cy="15850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0" name="Line 253"/>
          <p:cNvSpPr>
            <a:spLocks noChangeShapeType="1"/>
          </p:cNvSpPr>
          <p:nvPr/>
        </p:nvSpPr>
        <p:spPr bwMode="auto">
          <a:xfrm>
            <a:off x="1907704" y="4509120"/>
            <a:ext cx="62646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/>
        </p:nvSpPr>
        <p:spPr bwMode="auto">
          <a:xfrm>
            <a:off x="1907702" y="3429000"/>
            <a:ext cx="1" cy="1080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17" name="Line 126"/>
          <p:cNvSpPr>
            <a:spLocks noChangeShapeType="1"/>
          </p:cNvSpPr>
          <p:nvPr/>
        </p:nvSpPr>
        <p:spPr bwMode="auto">
          <a:xfrm>
            <a:off x="1907704" y="3429000"/>
            <a:ext cx="864096" cy="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22" name="组合 175"/>
          <p:cNvGrpSpPr/>
          <p:nvPr/>
        </p:nvGrpSpPr>
        <p:grpSpPr>
          <a:xfrm>
            <a:off x="7380058" y="2403480"/>
            <a:ext cx="648000" cy="1296988"/>
            <a:chOff x="3312847" y="4365104"/>
            <a:chExt cx="684861" cy="1296988"/>
          </a:xfrm>
        </p:grpSpPr>
        <p:sp>
          <p:nvSpPr>
            <p:cNvPr id="119" name="Rectangle 12"/>
            <p:cNvSpPr>
              <a:spLocks noChangeArrowheads="1"/>
            </p:cNvSpPr>
            <p:nvPr/>
          </p:nvSpPr>
          <p:spPr bwMode="auto">
            <a:xfrm>
              <a:off x="3312847" y="4365104"/>
              <a:ext cx="684861" cy="12969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 smtClean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 smtClean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 smtClean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rgbClr val="000000"/>
                  </a:solidFill>
                  <a:latin typeface="黑体" pitchFamily="49" charset="-122"/>
                </a:rPr>
                <a:t>数据</a:t>
              </a:r>
              <a:endParaRPr lang="en-US" altLang="zh-CN" sz="1100" dirty="0" smtClean="0">
                <a:solidFill>
                  <a:srgbClr val="000000"/>
                </a:solidFill>
                <a:latin typeface="黑体" pitchFamily="49" charset="-122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rgbClr val="000000"/>
                  </a:solidFill>
                  <a:latin typeface="黑体" pitchFamily="49" charset="-122"/>
                </a:rPr>
                <a:t>存储器</a:t>
              </a:r>
              <a:endParaRPr lang="en-US" altLang="zh-CN" sz="1200" dirty="0">
                <a:solidFill>
                  <a:srgbClr val="000000"/>
                </a:solidFill>
                <a:latin typeface="Helvetica" pitchFamily="80" charset="0"/>
              </a:endParaRP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3347864" y="4581128"/>
              <a:ext cx="60692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 smtClean="0">
                  <a:solidFill>
                    <a:srgbClr val="000000"/>
                  </a:solidFill>
                </a:rPr>
                <a:t>Addr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3680426" y="4759052"/>
              <a:ext cx="30346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 smtClean="0">
                  <a:solidFill>
                    <a:srgbClr val="000000"/>
                  </a:solidFill>
                </a:rPr>
                <a:t>ReadData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3347864" y="5085184"/>
              <a:ext cx="332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Write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3" name="Line 186"/>
          <p:cNvSpPr>
            <a:spLocks noChangeShapeType="1"/>
          </p:cNvSpPr>
          <p:nvPr/>
        </p:nvSpPr>
        <p:spPr bwMode="auto">
          <a:xfrm>
            <a:off x="8028058" y="2916003"/>
            <a:ext cx="144342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2988000" y="3213000"/>
            <a:ext cx="288000" cy="216000"/>
            <a:chOff x="2064" y="2931"/>
            <a:chExt cx="136" cy="227"/>
          </a:xfrm>
        </p:grpSpPr>
        <p:sp>
          <p:nvSpPr>
            <p:cNvPr id="126" name="Line 31"/>
            <p:cNvSpPr>
              <a:spLocks noChangeShapeType="1"/>
            </p:cNvSpPr>
            <p:nvPr/>
          </p:nvSpPr>
          <p:spPr bwMode="auto">
            <a:xfrm>
              <a:off x="2064" y="3158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27" name="Line 32"/>
            <p:cNvSpPr>
              <a:spLocks noChangeShapeType="1"/>
            </p:cNvSpPr>
            <p:nvPr/>
          </p:nvSpPr>
          <p:spPr bwMode="auto">
            <a:xfrm flipV="1">
              <a:off x="2109" y="2931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28" name="Line 33"/>
            <p:cNvSpPr>
              <a:spLocks noChangeShapeType="1"/>
            </p:cNvSpPr>
            <p:nvPr/>
          </p:nvSpPr>
          <p:spPr bwMode="auto">
            <a:xfrm>
              <a:off x="2109" y="2931"/>
              <a:ext cx="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125" name="AutoShape 153"/>
          <p:cNvSpPr>
            <a:spLocks noChangeArrowheads="1"/>
          </p:cNvSpPr>
          <p:nvPr/>
        </p:nvSpPr>
        <p:spPr bwMode="auto">
          <a:xfrm>
            <a:off x="4608000" y="2879960"/>
            <a:ext cx="71437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2" name="Line 160"/>
          <p:cNvSpPr>
            <a:spLocks noChangeShapeType="1"/>
          </p:cNvSpPr>
          <p:nvPr/>
        </p:nvSpPr>
        <p:spPr bwMode="auto">
          <a:xfrm flipV="1">
            <a:off x="4644000" y="3429000"/>
            <a:ext cx="2736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3" name="Line 73"/>
          <p:cNvSpPr>
            <a:spLocks noChangeShapeType="1"/>
          </p:cNvSpPr>
          <p:nvPr/>
        </p:nvSpPr>
        <p:spPr bwMode="auto">
          <a:xfrm rot="16200000" flipH="1">
            <a:off x="4391981" y="3176972"/>
            <a:ext cx="504054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29" name="Line 48"/>
          <p:cNvSpPr>
            <a:spLocks noChangeShapeType="1"/>
          </p:cNvSpPr>
          <p:nvPr/>
        </p:nvSpPr>
        <p:spPr bwMode="auto">
          <a:xfrm>
            <a:off x="2411760" y="1484784"/>
            <a:ext cx="0" cy="1512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4" name="Line 47"/>
          <p:cNvSpPr>
            <a:spLocks noChangeShapeType="1"/>
          </p:cNvSpPr>
          <p:nvPr/>
        </p:nvSpPr>
        <p:spPr bwMode="auto">
          <a:xfrm flipV="1">
            <a:off x="2411760" y="1484784"/>
            <a:ext cx="273630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5" name="Line 164"/>
          <p:cNvSpPr>
            <a:spLocks noChangeShapeType="1"/>
          </p:cNvSpPr>
          <p:nvPr/>
        </p:nvSpPr>
        <p:spPr bwMode="auto">
          <a:xfrm flipV="1">
            <a:off x="5940152" y="1268760"/>
            <a:ext cx="1440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25" name="组合 279"/>
          <p:cNvGrpSpPr/>
          <p:nvPr/>
        </p:nvGrpSpPr>
        <p:grpSpPr>
          <a:xfrm>
            <a:off x="5148064" y="980728"/>
            <a:ext cx="792088" cy="648072"/>
            <a:chOff x="3132139" y="4437112"/>
            <a:chExt cx="863600" cy="1166552"/>
          </a:xfrm>
        </p:grpSpPr>
        <p:sp>
          <p:nvSpPr>
            <p:cNvPr id="137" name="Rectangle 16"/>
            <p:cNvSpPr>
              <a:spLocks noChangeAspect="1" noChangeArrowheads="1"/>
            </p:cNvSpPr>
            <p:nvPr/>
          </p:nvSpPr>
          <p:spPr bwMode="auto">
            <a:xfrm>
              <a:off x="3132139" y="4437112"/>
              <a:ext cx="863600" cy="116655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rIns="36000" anchor="t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100" dirty="0" smtClean="0">
                  <a:solidFill>
                    <a:srgbClr val="000000"/>
                  </a:solidFill>
                  <a:latin typeface="黑体" pitchFamily="49" charset="-122"/>
                </a:rPr>
                <a:t>PC</a:t>
              </a:r>
              <a:r>
                <a:rPr kumimoji="1" lang="zh-CN" altLang="en-US" sz="1100" dirty="0" smtClean="0">
                  <a:solidFill>
                    <a:srgbClr val="000000"/>
                  </a:solidFill>
                  <a:latin typeface="黑体" pitchFamily="49" charset="-122"/>
                </a:rPr>
                <a:t>计算</a:t>
              </a:r>
              <a:endParaRPr kumimoji="1" lang="zh-CN" altLang="en-US" sz="1100" dirty="0">
                <a:solidFill>
                  <a:srgbClr val="000000"/>
                </a:solidFill>
                <a:latin typeface="黑体" pitchFamily="49" charset="-122"/>
              </a:endParaRPr>
            </a:p>
          </p:txBody>
        </p:sp>
        <p:sp>
          <p:nvSpPr>
            <p:cNvPr id="138" name="Text Box 17"/>
            <p:cNvSpPr txBox="1">
              <a:spLocks noChangeArrowheads="1"/>
            </p:cNvSpPr>
            <p:nvPr/>
          </p:nvSpPr>
          <p:spPr bwMode="auto">
            <a:xfrm>
              <a:off x="3132139" y="4825963"/>
              <a:ext cx="440792" cy="69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PC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500" dirty="0" smtClean="0">
                <a:solidFill>
                  <a:srgbClr val="000000"/>
                </a:solidFill>
              </a:endParaRP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IMM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139" name="Text Box 22"/>
            <p:cNvSpPr txBox="1">
              <a:spLocks noChangeArrowheads="1"/>
            </p:cNvSpPr>
            <p:nvPr/>
          </p:nvSpPr>
          <p:spPr bwMode="auto">
            <a:xfrm>
              <a:off x="3420006" y="4825963"/>
              <a:ext cx="575733" cy="69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NPC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200" dirty="0" smtClean="0">
                <a:solidFill>
                  <a:srgbClr val="000000"/>
                </a:solidFill>
              </a:endParaRP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300" dirty="0" smtClean="0">
                <a:solidFill>
                  <a:srgbClr val="000000"/>
                </a:solidFill>
              </a:endParaRP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PC+4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0" name="Line 164"/>
          <p:cNvSpPr>
            <a:spLocks noChangeShapeType="1"/>
          </p:cNvSpPr>
          <p:nvPr/>
        </p:nvSpPr>
        <p:spPr bwMode="auto">
          <a:xfrm flipH="1" flipV="1">
            <a:off x="6084168" y="836712"/>
            <a:ext cx="0" cy="4320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0" name="Line 48"/>
          <p:cNvSpPr>
            <a:spLocks noChangeShapeType="1"/>
          </p:cNvSpPr>
          <p:nvPr/>
        </p:nvSpPr>
        <p:spPr bwMode="auto">
          <a:xfrm>
            <a:off x="2555776" y="1484784"/>
            <a:ext cx="0" cy="864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36" name="Line 48"/>
          <p:cNvSpPr>
            <a:spLocks noChangeShapeType="1"/>
          </p:cNvSpPr>
          <p:nvPr/>
        </p:nvSpPr>
        <p:spPr bwMode="auto">
          <a:xfrm>
            <a:off x="2699792" y="1484784"/>
            <a:ext cx="0" cy="4320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1" name="AutoShape 158"/>
          <p:cNvSpPr>
            <a:spLocks noChangeArrowheads="1"/>
          </p:cNvSpPr>
          <p:nvPr/>
        </p:nvSpPr>
        <p:spPr bwMode="auto">
          <a:xfrm>
            <a:off x="2513629" y="2318970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2" name="AutoShape 158"/>
          <p:cNvSpPr>
            <a:spLocks noChangeArrowheads="1"/>
          </p:cNvSpPr>
          <p:nvPr/>
        </p:nvSpPr>
        <p:spPr bwMode="auto">
          <a:xfrm>
            <a:off x="2658409" y="1886352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3" name="Line 164"/>
          <p:cNvSpPr>
            <a:spLocks noChangeShapeType="1"/>
          </p:cNvSpPr>
          <p:nvPr/>
        </p:nvSpPr>
        <p:spPr bwMode="auto">
          <a:xfrm flipV="1">
            <a:off x="5940152" y="1484784"/>
            <a:ext cx="1440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4" name="Line 164"/>
          <p:cNvSpPr>
            <a:spLocks noChangeShapeType="1"/>
          </p:cNvSpPr>
          <p:nvPr/>
        </p:nvSpPr>
        <p:spPr bwMode="auto">
          <a:xfrm flipH="1" flipV="1">
            <a:off x="6084168" y="1484784"/>
            <a:ext cx="0" cy="2304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5" name="任意多边形 144"/>
          <p:cNvSpPr/>
          <p:nvPr/>
        </p:nvSpPr>
        <p:spPr bwMode="auto">
          <a:xfrm>
            <a:off x="2772000" y="3213024"/>
            <a:ext cx="216000" cy="432000"/>
          </a:xfrm>
          <a:custGeom>
            <a:avLst/>
            <a:gdLst>
              <a:gd name="connsiteX0" fmla="*/ 0 w 220980"/>
              <a:gd name="connsiteY0" fmla="*/ 0 h 800100"/>
              <a:gd name="connsiteX1" fmla="*/ 0 w 220980"/>
              <a:gd name="connsiteY1" fmla="*/ 800100 h 800100"/>
              <a:gd name="connsiteX2" fmla="*/ 220980 w 220980"/>
              <a:gd name="connsiteY2" fmla="*/ 716280 h 800100"/>
              <a:gd name="connsiteX3" fmla="*/ 220980 w 220980"/>
              <a:gd name="connsiteY3" fmla="*/ 68580 h 800100"/>
              <a:gd name="connsiteX4" fmla="*/ 0 w 2209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800100">
                <a:moveTo>
                  <a:pt x="0" y="0"/>
                </a:moveTo>
                <a:lnTo>
                  <a:pt x="0" y="800100"/>
                </a:lnTo>
                <a:lnTo>
                  <a:pt x="220980" y="716280"/>
                </a:lnTo>
                <a:lnTo>
                  <a:pt x="220980" y="6858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0</a:t>
            </a:r>
            <a:endParaRPr kumimoji="1" lang="en-US" altLang="zh-CN" sz="300" dirty="0" smtClean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1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>
                <a:solidFill>
                  <a:srgbClr val="000000"/>
                </a:solidFill>
              </a:rPr>
              <a:t>2</a:t>
            </a:r>
            <a:endParaRPr kumimoji="1" lang="en-US" altLang="zh-CN" sz="900" dirty="0" smtClean="0">
              <a:solidFill>
                <a:srgbClr val="000000"/>
              </a:solidFill>
            </a:endParaRPr>
          </a:p>
        </p:txBody>
      </p:sp>
      <p:sp>
        <p:nvSpPr>
          <p:cNvPr id="146" name="Line 263"/>
          <p:cNvSpPr>
            <a:spLocks noChangeShapeType="1"/>
          </p:cNvSpPr>
          <p:nvPr/>
        </p:nvSpPr>
        <p:spPr bwMode="auto">
          <a:xfrm>
            <a:off x="2555776" y="3789040"/>
            <a:ext cx="352839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7" name="Line 126"/>
          <p:cNvSpPr>
            <a:spLocks noChangeShapeType="1"/>
          </p:cNvSpPr>
          <p:nvPr/>
        </p:nvSpPr>
        <p:spPr bwMode="auto">
          <a:xfrm>
            <a:off x="2555776" y="3573016"/>
            <a:ext cx="21602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8" name="Line 9"/>
          <p:cNvSpPr>
            <a:spLocks noChangeShapeType="1"/>
          </p:cNvSpPr>
          <p:nvPr/>
        </p:nvSpPr>
        <p:spPr bwMode="auto">
          <a:xfrm flipV="1">
            <a:off x="2555776" y="3573016"/>
            <a:ext cx="0" cy="2160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49" name="Line 145"/>
          <p:cNvSpPr>
            <a:spLocks noChangeShapeType="1"/>
          </p:cNvSpPr>
          <p:nvPr/>
        </p:nvSpPr>
        <p:spPr bwMode="auto">
          <a:xfrm>
            <a:off x="4353303" y="1414785"/>
            <a:ext cx="144463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0" name="Text Box 146"/>
          <p:cNvSpPr txBox="1">
            <a:spLocks noChangeArrowheads="1"/>
          </p:cNvSpPr>
          <p:nvPr/>
        </p:nvSpPr>
        <p:spPr bwMode="auto">
          <a:xfrm>
            <a:off x="4353303" y="1376685"/>
            <a:ext cx="2159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b="1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151" name="Line 48"/>
          <p:cNvSpPr>
            <a:spLocks noChangeShapeType="1"/>
          </p:cNvSpPr>
          <p:nvPr/>
        </p:nvSpPr>
        <p:spPr bwMode="auto">
          <a:xfrm>
            <a:off x="1691680" y="1916832"/>
            <a:ext cx="0" cy="864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691680" y="170080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IM[25:21]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691680" y="2132856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IM[20:16]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54" name="Line 46"/>
          <p:cNvSpPr>
            <a:spLocks noChangeShapeType="1"/>
          </p:cNvSpPr>
          <p:nvPr/>
        </p:nvSpPr>
        <p:spPr bwMode="auto">
          <a:xfrm>
            <a:off x="2266932" y="2349823"/>
            <a:ext cx="1008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5" name="Line 47"/>
          <p:cNvSpPr>
            <a:spLocks noChangeShapeType="1"/>
          </p:cNvSpPr>
          <p:nvPr/>
        </p:nvSpPr>
        <p:spPr bwMode="auto">
          <a:xfrm flipV="1">
            <a:off x="1691680" y="2780928"/>
            <a:ext cx="11521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6" name="AutoShape 158"/>
          <p:cNvSpPr>
            <a:spLocks noChangeArrowheads="1"/>
          </p:cNvSpPr>
          <p:nvPr/>
        </p:nvSpPr>
        <p:spPr bwMode="auto">
          <a:xfrm>
            <a:off x="2376469" y="2736628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7" name="AutoShape 158"/>
          <p:cNvSpPr>
            <a:spLocks noChangeArrowheads="1"/>
          </p:cNvSpPr>
          <p:nvPr/>
        </p:nvSpPr>
        <p:spPr bwMode="auto">
          <a:xfrm>
            <a:off x="2513629" y="2318970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8" name="Line 29"/>
          <p:cNvSpPr>
            <a:spLocks noChangeShapeType="1"/>
          </p:cNvSpPr>
          <p:nvPr/>
        </p:nvSpPr>
        <p:spPr bwMode="auto">
          <a:xfrm flipV="1">
            <a:off x="3059094" y="2771960"/>
            <a:ext cx="217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59" name="Line 126"/>
          <p:cNvSpPr>
            <a:spLocks noChangeShapeType="1"/>
          </p:cNvSpPr>
          <p:nvPr/>
        </p:nvSpPr>
        <p:spPr bwMode="auto">
          <a:xfrm flipV="1">
            <a:off x="2627294" y="2924944"/>
            <a:ext cx="215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60" name="Text Box 127"/>
          <p:cNvSpPr txBox="1">
            <a:spLocks noChangeArrowheads="1"/>
          </p:cNvSpPr>
          <p:nvPr/>
        </p:nvSpPr>
        <p:spPr bwMode="auto">
          <a:xfrm>
            <a:off x="2482832" y="2904877"/>
            <a:ext cx="1444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dirty="0">
                <a:solidFill>
                  <a:srgbClr val="000000"/>
                </a:solidFill>
              </a:rPr>
              <a:t>1F</a:t>
            </a:r>
          </a:p>
        </p:txBody>
      </p:sp>
      <p:sp>
        <p:nvSpPr>
          <p:cNvPr id="161" name="任意多边形 160"/>
          <p:cNvSpPr/>
          <p:nvPr/>
        </p:nvSpPr>
        <p:spPr bwMode="auto">
          <a:xfrm>
            <a:off x="2843832" y="2564952"/>
            <a:ext cx="216000" cy="432000"/>
          </a:xfrm>
          <a:custGeom>
            <a:avLst/>
            <a:gdLst>
              <a:gd name="connsiteX0" fmla="*/ 0 w 220980"/>
              <a:gd name="connsiteY0" fmla="*/ 0 h 800100"/>
              <a:gd name="connsiteX1" fmla="*/ 0 w 220980"/>
              <a:gd name="connsiteY1" fmla="*/ 800100 h 800100"/>
              <a:gd name="connsiteX2" fmla="*/ 220980 w 220980"/>
              <a:gd name="connsiteY2" fmla="*/ 716280 h 800100"/>
              <a:gd name="connsiteX3" fmla="*/ 220980 w 220980"/>
              <a:gd name="connsiteY3" fmla="*/ 68580 h 800100"/>
              <a:gd name="connsiteX4" fmla="*/ 0 w 2209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800100">
                <a:moveTo>
                  <a:pt x="0" y="0"/>
                </a:moveTo>
                <a:lnTo>
                  <a:pt x="0" y="800100"/>
                </a:lnTo>
                <a:lnTo>
                  <a:pt x="220980" y="716280"/>
                </a:lnTo>
                <a:lnTo>
                  <a:pt x="220980" y="6858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0</a:t>
            </a:r>
            <a:endParaRPr kumimoji="1" lang="en-US" altLang="zh-CN" sz="300" dirty="0" smtClean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1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>
                <a:solidFill>
                  <a:srgbClr val="000000"/>
                </a:solidFill>
              </a:rPr>
              <a:t>2</a:t>
            </a:r>
            <a:endParaRPr kumimoji="1" lang="en-US" altLang="zh-CN" sz="900" dirty="0" smtClean="0">
              <a:solidFill>
                <a:srgbClr val="000000"/>
              </a:solidFill>
            </a:endParaRPr>
          </a:p>
        </p:txBody>
      </p:sp>
      <p:grpSp>
        <p:nvGrpSpPr>
          <p:cNvPr id="26" name="Group 97"/>
          <p:cNvGrpSpPr>
            <a:grpSpLocks/>
          </p:cNvGrpSpPr>
          <p:nvPr/>
        </p:nvGrpSpPr>
        <p:grpSpPr bwMode="auto">
          <a:xfrm>
            <a:off x="2555857" y="2352998"/>
            <a:ext cx="287337" cy="247650"/>
            <a:chOff x="4286" y="1525"/>
            <a:chExt cx="362" cy="272"/>
          </a:xfrm>
        </p:grpSpPr>
        <p:sp>
          <p:nvSpPr>
            <p:cNvPr id="163" name="Line 98"/>
            <p:cNvSpPr>
              <a:spLocks noChangeShapeType="1"/>
            </p:cNvSpPr>
            <p:nvPr/>
          </p:nvSpPr>
          <p:spPr bwMode="auto">
            <a:xfrm flipV="1">
              <a:off x="4286" y="1525"/>
              <a:ext cx="0" cy="2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400" kern="0">
                <a:solidFill>
                  <a:srgbClr val="000000"/>
                </a:solidFill>
              </a:endParaRPr>
            </a:p>
          </p:txBody>
        </p:sp>
        <p:sp>
          <p:nvSpPr>
            <p:cNvPr id="164" name="Line 99"/>
            <p:cNvSpPr>
              <a:spLocks noChangeShapeType="1"/>
            </p:cNvSpPr>
            <p:nvPr/>
          </p:nvSpPr>
          <p:spPr bwMode="auto">
            <a:xfrm flipH="1">
              <a:off x="4286" y="1797"/>
              <a:ext cx="3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400" kern="0">
                <a:solidFill>
                  <a:srgbClr val="000000"/>
                </a:solidFill>
              </a:endParaRPr>
            </a:p>
          </p:txBody>
        </p:sp>
      </p:grpSp>
      <p:sp>
        <p:nvSpPr>
          <p:cNvPr id="165" name="AutoShape 147"/>
          <p:cNvSpPr>
            <a:spLocks noChangeArrowheads="1"/>
          </p:cNvSpPr>
          <p:nvPr/>
        </p:nvSpPr>
        <p:spPr bwMode="auto">
          <a:xfrm>
            <a:off x="2520932" y="2314898"/>
            <a:ext cx="71437" cy="71437"/>
          </a:xfrm>
          <a:prstGeom prst="octagon">
            <a:avLst>
              <a:gd name="adj" fmla="val 50000"/>
            </a:avLst>
          </a:pr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400" kern="0">
              <a:solidFill>
                <a:srgbClr val="000000"/>
              </a:solidFill>
            </a:endParaRPr>
          </a:p>
        </p:txBody>
      </p:sp>
      <p:sp>
        <p:nvSpPr>
          <p:cNvPr id="166" name="Text Box 170"/>
          <p:cNvSpPr txBox="1">
            <a:spLocks noChangeArrowheads="1"/>
          </p:cNvSpPr>
          <p:nvPr/>
        </p:nvSpPr>
        <p:spPr bwMode="auto">
          <a:xfrm>
            <a:off x="2663807" y="2456185"/>
            <a:ext cx="21590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kern="0" dirty="0" smtClean="0">
                <a:solidFill>
                  <a:srgbClr val="000000"/>
                </a:solidFill>
              </a:rPr>
              <a:t>M1</a:t>
            </a:r>
            <a:endParaRPr lang="en-US" altLang="zh-CN" sz="1000" b="1" kern="0" dirty="0">
              <a:solidFill>
                <a:srgbClr val="00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691680" y="2565484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IM[15:0]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68" name="AutoShape 155"/>
          <p:cNvSpPr>
            <a:spLocks noChangeArrowheads="1"/>
          </p:cNvSpPr>
          <p:nvPr/>
        </p:nvSpPr>
        <p:spPr bwMode="auto">
          <a:xfrm>
            <a:off x="7056000" y="2681960"/>
            <a:ext cx="71438" cy="71437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69" name="Text Box 170"/>
          <p:cNvSpPr txBox="1">
            <a:spLocks noChangeArrowheads="1"/>
          </p:cNvSpPr>
          <p:nvPr/>
        </p:nvSpPr>
        <p:spPr bwMode="auto">
          <a:xfrm>
            <a:off x="3059956" y="3552691"/>
            <a:ext cx="2159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kern="0" dirty="0" smtClean="0">
                <a:solidFill>
                  <a:srgbClr val="000000"/>
                </a:solidFill>
              </a:rPr>
              <a:t>M2</a:t>
            </a:r>
            <a:endParaRPr lang="en-US" altLang="zh-CN" sz="1000" b="1" kern="0" dirty="0">
              <a:solidFill>
                <a:srgbClr val="000000"/>
              </a:solidFill>
            </a:endParaRPr>
          </a:p>
        </p:txBody>
      </p:sp>
      <p:grpSp>
        <p:nvGrpSpPr>
          <p:cNvPr id="27" name="组合 300"/>
          <p:cNvGrpSpPr/>
          <p:nvPr/>
        </p:nvGrpSpPr>
        <p:grpSpPr>
          <a:xfrm flipV="1">
            <a:off x="7812360" y="2420888"/>
            <a:ext cx="72008" cy="80540"/>
            <a:chOff x="287524" y="3070225"/>
            <a:chExt cx="72008" cy="80540"/>
          </a:xfrm>
        </p:grpSpPr>
        <p:cxnSp>
          <p:nvCxnSpPr>
            <p:cNvPr id="172" name="直接连接符 171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直接连接符 172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24225"/>
      </p:ext>
    </p:extLst>
  </p:cSld>
  <p:clrMapOvr>
    <a:masterClrMapping/>
  </p:clrMapOvr>
  <p:transition advTm="42979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通过案例教学，教师总结出几个必备部件</a:t>
            </a:r>
            <a:endParaRPr lang="en-US" altLang="zh-CN" dirty="0" smtClean="0"/>
          </a:p>
        </p:txBody>
      </p:sp>
      <p:sp>
        <p:nvSpPr>
          <p:cNvPr id="23" name="内容占位符 1"/>
          <p:cNvSpPr>
            <a:spLocks noGrp="1"/>
          </p:cNvSpPr>
          <p:nvPr>
            <p:ph idx="1"/>
          </p:nvPr>
        </p:nvSpPr>
        <p:spPr>
          <a:xfrm>
            <a:off x="214313" y="765175"/>
            <a:ext cx="8715375" cy="208776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数据通路表格：建立部件间的连接关系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记录了部件输入端的输入来源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忽略控制类信号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只保留数据类信号</a:t>
            </a:r>
            <a:endParaRPr lang="en-US" altLang="zh-CN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798" y="4221272"/>
          <a:ext cx="7920000" cy="1656000"/>
        </p:xfrm>
        <a:graphic>
          <a:graphicData uri="http://schemas.openxmlformats.org/drawingml/2006/table">
            <a:tbl>
              <a:tblPr/>
              <a:tblGrid>
                <a:gridCol w="900000"/>
                <a:gridCol w="1008000"/>
                <a:gridCol w="684000"/>
                <a:gridCol w="684000"/>
                <a:gridCol w="1044000"/>
                <a:gridCol w="1044000"/>
                <a:gridCol w="792000"/>
                <a:gridCol w="792000"/>
                <a:gridCol w="972000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指令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NPC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IM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RF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ALU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DM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latin typeface="Calibri"/>
                          <a:ea typeface="宋体"/>
                          <a:cs typeface="Times New Roman"/>
                        </a:rPr>
                        <a:t>WData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RD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B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24225"/>
      </p:ext>
    </p:extLst>
  </p:cSld>
  <p:clrMapOvr>
    <a:masterClrMapping/>
  </p:clrMapOvr>
  <p:transition advTm="5533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单指令数据通路构造的一般性方法</a:t>
            </a:r>
            <a:endParaRPr lang="zh-CN" altLang="en-US" dirty="0"/>
          </a:p>
        </p:txBody>
      </p:sp>
      <p:sp>
        <p:nvSpPr>
          <p:cNvPr id="23" name="内容占位符 1"/>
          <p:cNvSpPr>
            <a:spLocks noGrp="1"/>
          </p:cNvSpPr>
          <p:nvPr>
            <p:ph idx="1"/>
          </p:nvPr>
        </p:nvSpPr>
        <p:spPr>
          <a:xfrm>
            <a:off x="214313" y="765175"/>
            <a:ext cx="8715375" cy="5688161"/>
          </a:xfrm>
        </p:spPr>
        <p:txBody>
          <a:bodyPr/>
          <a:lstStyle/>
          <a:p>
            <a:r>
              <a:rPr lang="en-US" altLang="zh-CN" dirty="0" smtClean="0"/>
              <a:t>S1</a:t>
            </a:r>
            <a:r>
              <a:rPr lang="zh-CN" altLang="en-US" dirty="0" smtClean="0"/>
              <a:t>：阅读每条指令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zh-CN" altLang="en-US" dirty="0" smtClean="0">
                <a:sym typeface="Wingdings" pitchFamily="2" charset="2"/>
              </a:rPr>
              <a:t>改写</a:t>
            </a:r>
            <a:r>
              <a:rPr lang="en-US" altLang="zh-CN" dirty="0" smtClean="0">
                <a:sym typeface="Wingdings" pitchFamily="2" charset="2"/>
              </a:rPr>
              <a:t>RTL</a:t>
            </a:r>
          </a:p>
          <a:p>
            <a:pPr lvl="1"/>
            <a:r>
              <a:rPr lang="zh-CN" altLang="en-US" dirty="0" smtClean="0"/>
              <a:t>发现所有的新增需求</a:t>
            </a:r>
            <a:endParaRPr lang="en-US" altLang="zh-CN" dirty="0" smtClean="0"/>
          </a:p>
          <a:p>
            <a:r>
              <a:rPr lang="en-US" altLang="zh-CN" dirty="0" smtClean="0"/>
              <a:t>S2</a:t>
            </a:r>
            <a:r>
              <a:rPr lang="zh-CN" altLang="en-US" dirty="0" smtClean="0"/>
              <a:t>：对每个新增需求（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种处理方法）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合并至已有部件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修改已有部件设计描述：</a:t>
            </a:r>
            <a:r>
              <a:rPr lang="en-US" altLang="zh-CN" dirty="0" smtClean="0"/>
              <a:t>{F’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I’</a:t>
            </a:r>
            <a:r>
              <a:rPr lang="zh-CN" altLang="en-US" dirty="0" smtClean="0"/>
              <a:t>，</a:t>
            </a:r>
            <a:r>
              <a:rPr lang="en-US" altLang="zh-CN" dirty="0" smtClean="0"/>
              <a:t>O’}</a:t>
            </a:r>
          </a:p>
          <a:p>
            <a:pPr lvl="1"/>
            <a:r>
              <a:rPr lang="zh-CN" altLang="en-US" dirty="0" smtClean="0"/>
              <a:t>需要新增部件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建立新增部件设计描述：</a:t>
            </a:r>
            <a:r>
              <a:rPr lang="en-US" altLang="zh-CN" dirty="0" smtClean="0"/>
              <a:t> {F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O}</a:t>
            </a:r>
          </a:p>
          <a:p>
            <a:r>
              <a:rPr lang="en-US" altLang="zh-CN" dirty="0" smtClean="0"/>
              <a:t>S3</a:t>
            </a:r>
            <a:r>
              <a:rPr lang="zh-CN" altLang="en-US" dirty="0" smtClean="0"/>
              <a:t>：对每个部件设置输入来源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99366" y="4797152"/>
            <a:ext cx="2844634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FFFF"/>
                </a:solidFill>
              </a:rPr>
              <a:t>原则：</a:t>
            </a:r>
            <a:endParaRPr lang="en-US" altLang="zh-CN" sz="2800" dirty="0" smtClean="0">
              <a:solidFill>
                <a:srgbClr val="FFFFFF"/>
              </a:solidFill>
            </a:endParaRPr>
          </a:p>
          <a:p>
            <a:pPr fontAlgn="ctr">
              <a:buSzPct val="50000"/>
              <a:buFont typeface="Wingdings" pitchFamily="2" charset="2"/>
              <a:buChar char="u"/>
            </a:pPr>
            <a:r>
              <a:rPr lang="zh-CN" altLang="en-US" sz="2800" dirty="0" smtClean="0">
                <a:solidFill>
                  <a:srgbClr val="FFFFFF"/>
                </a:solidFill>
              </a:rPr>
              <a:t>来源相同</a:t>
            </a:r>
            <a:r>
              <a:rPr lang="en-US" altLang="zh-CN" sz="2800" dirty="0" smtClean="0">
                <a:solidFill>
                  <a:srgbClr val="FFFFFF"/>
                </a:solidFill>
              </a:rPr>
              <a:t>/</a:t>
            </a:r>
            <a:r>
              <a:rPr lang="zh-CN" altLang="en-US" sz="2800" dirty="0" smtClean="0">
                <a:solidFill>
                  <a:srgbClr val="FFFFFF"/>
                </a:solidFill>
              </a:rPr>
              <a:t>相近</a:t>
            </a:r>
            <a:endParaRPr lang="en-US" altLang="zh-CN" sz="2800" dirty="0" smtClean="0">
              <a:solidFill>
                <a:srgbClr val="FFFFFF"/>
              </a:solidFill>
            </a:endParaRPr>
          </a:p>
          <a:p>
            <a:pPr fontAlgn="ctr">
              <a:buSzPct val="50000"/>
              <a:buFont typeface="Wingdings" pitchFamily="2" charset="2"/>
              <a:buChar char="u"/>
            </a:pPr>
            <a:r>
              <a:rPr lang="zh-CN" altLang="en-US" sz="2800" dirty="0" smtClean="0">
                <a:solidFill>
                  <a:srgbClr val="FFFFFF"/>
                </a:solidFill>
              </a:rPr>
              <a:t>目的相同</a:t>
            </a:r>
            <a:r>
              <a:rPr lang="en-US" altLang="zh-CN" sz="2800" dirty="0" smtClean="0">
                <a:solidFill>
                  <a:srgbClr val="FFFFFF"/>
                </a:solidFill>
              </a:rPr>
              <a:t>/</a:t>
            </a:r>
            <a:r>
              <a:rPr lang="zh-CN" altLang="en-US" sz="2800" dirty="0" smtClean="0">
                <a:solidFill>
                  <a:srgbClr val="FFFFFF"/>
                </a:solidFill>
              </a:rPr>
              <a:t>相近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flipH="1" flipV="1">
            <a:off x="3707904" y="2780928"/>
            <a:ext cx="3672408" cy="194421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24225"/>
      </p:ext>
    </p:extLst>
  </p:cSld>
  <p:clrMapOvr>
    <a:masterClrMapping/>
  </p:clrMapOvr>
  <p:transition advTm="7701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示例：</a:t>
            </a:r>
            <a:r>
              <a:rPr lang="en-US" altLang="zh-CN" dirty="0" smtClean="0"/>
              <a:t>ADDU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9318815"/>
              </p:ext>
            </p:extLst>
          </p:nvPr>
        </p:nvGraphicFramePr>
        <p:xfrm>
          <a:off x="57798" y="908720"/>
          <a:ext cx="7920000" cy="1188000"/>
        </p:xfrm>
        <a:graphic>
          <a:graphicData uri="http://schemas.openxmlformats.org/drawingml/2006/table">
            <a:tbl>
              <a:tblPr/>
              <a:tblGrid>
                <a:gridCol w="900000"/>
                <a:gridCol w="1008000"/>
                <a:gridCol w="684000"/>
                <a:gridCol w="684000"/>
                <a:gridCol w="1044000"/>
                <a:gridCol w="1044000"/>
                <a:gridCol w="792000"/>
                <a:gridCol w="792000"/>
                <a:gridCol w="972000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指令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NPC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IM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RF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ALU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DM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latin typeface="Calibri"/>
                          <a:ea typeface="宋体"/>
                          <a:cs typeface="Times New Roman"/>
                        </a:rPr>
                        <a:t>WData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RD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B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ADDU</a:t>
                      </a: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"/>
          <a:stretch>
            <a:fillRect/>
          </a:stretch>
        </p:blipFill>
        <p:spPr bwMode="auto">
          <a:xfrm>
            <a:off x="0" y="3199246"/>
            <a:ext cx="9120770" cy="116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" y="4653136"/>
            <a:ext cx="3423519" cy="8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580112" y="4581128"/>
            <a:ext cx="3528392" cy="1479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Bef>
                <a:spcPct val="50000"/>
              </a:spcBef>
              <a:tabLst>
                <a:tab pos="1143000" algn="l"/>
                <a:tab pos="53673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RTL</a:t>
            </a:r>
          </a:p>
          <a:p>
            <a:pPr defTabSz="457200">
              <a:lnSpc>
                <a:spcPct val="90000"/>
              </a:lnSpc>
              <a:spcBef>
                <a:spcPct val="50000"/>
              </a:spcBef>
              <a:tabLst>
                <a:tab pos="1143000" algn="l"/>
                <a:tab pos="53673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R[rd]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R[</a:t>
            </a:r>
            <a:r>
              <a:rPr lang="en-US" altLang="zh-CN" sz="2800" dirty="0" err="1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rs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]+R[</a:t>
            </a:r>
            <a:r>
              <a:rPr lang="en-US" altLang="zh-CN" sz="2800" dirty="0" err="1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rt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] PC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PC+4</a:t>
            </a:r>
            <a:endParaRPr lang="en-US" altLang="zh-CN" sz="2800" dirty="0">
              <a:solidFill>
                <a:srgbClr val="000000"/>
              </a:solidFill>
              <a:latin typeface="Cambria" pitchFamily="18" charset="0"/>
              <a:ea typeface="Courier" charset="0"/>
              <a:cs typeface="Courier New" pitchFamily="49" charset="0"/>
            </a:endParaRPr>
          </a:p>
        </p:txBody>
      </p:sp>
      <p:sp>
        <p:nvSpPr>
          <p:cNvPr id="9" name="右箭头 8"/>
          <p:cNvSpPr/>
          <p:nvPr/>
        </p:nvSpPr>
        <p:spPr bwMode="auto">
          <a:xfrm>
            <a:off x="3815916" y="5013176"/>
            <a:ext cx="1260140" cy="432048"/>
          </a:xfrm>
          <a:prstGeom prst="rightArrow">
            <a:avLst/>
          </a:prstGeom>
          <a:solidFill>
            <a:srgbClr val="00B0F0"/>
          </a:solidFill>
          <a:ln>
            <a:headEnd type="none" w="med" len="med"/>
            <a:tailEnd type="triangle" w="lg" len="lg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dirty="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4932040" y="2060848"/>
            <a:ext cx="1224136" cy="3260002"/>
            <a:chOff x="4932040" y="2060848"/>
            <a:chExt cx="1224136" cy="3260002"/>
          </a:xfrm>
        </p:grpSpPr>
        <p:cxnSp>
          <p:nvCxnSpPr>
            <p:cNvPr id="10" name="直接箭头连接符 9"/>
            <p:cNvCxnSpPr/>
            <p:nvPr/>
          </p:nvCxnSpPr>
          <p:spPr bwMode="auto">
            <a:xfrm flipH="1" flipV="1">
              <a:off x="5436096" y="3861048"/>
              <a:ext cx="720080" cy="145980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" name="直接箭头连接符 12"/>
            <p:cNvCxnSpPr/>
            <p:nvPr/>
          </p:nvCxnSpPr>
          <p:spPr bwMode="auto">
            <a:xfrm flipH="1" flipV="1">
              <a:off x="4932040" y="2060848"/>
              <a:ext cx="360040" cy="154817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6" name="直接箭头连接符 15"/>
          <p:cNvCxnSpPr>
            <a:stCxn id="24" idx="0"/>
          </p:cNvCxnSpPr>
          <p:nvPr/>
        </p:nvCxnSpPr>
        <p:spPr bwMode="auto">
          <a:xfrm flipH="1" flipV="1">
            <a:off x="3923928" y="1988840"/>
            <a:ext cx="3816424" cy="324036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" name="圆角矩形 23"/>
          <p:cNvSpPr/>
          <p:nvPr/>
        </p:nvSpPr>
        <p:spPr bwMode="auto">
          <a:xfrm>
            <a:off x="7596336" y="5229200"/>
            <a:ext cx="288032" cy="432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5859269"/>
            <a:ext cx="2844634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FF"/>
                </a:solidFill>
              </a:rPr>
              <a:t>S1</a:t>
            </a:r>
            <a:r>
              <a:rPr lang="zh-CN" altLang="en-US" sz="2800" dirty="0" smtClean="0">
                <a:solidFill>
                  <a:srgbClr val="FFFFFF"/>
                </a:solidFill>
              </a:rPr>
              <a:t>：阅读指令，翻译成</a:t>
            </a:r>
            <a:r>
              <a:rPr lang="en-US" altLang="zh-CN" sz="2800" dirty="0" smtClean="0">
                <a:solidFill>
                  <a:srgbClr val="FFFFFF"/>
                </a:solidFill>
              </a:rPr>
              <a:t>RTL</a:t>
            </a:r>
            <a:r>
              <a:rPr lang="zh-CN" altLang="en-US" sz="2800" dirty="0" smtClean="0">
                <a:solidFill>
                  <a:srgbClr val="FFFFFF"/>
                </a:solidFill>
              </a:rPr>
              <a:t>表述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2140" y="2258869"/>
            <a:ext cx="3168670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FF"/>
                </a:solidFill>
              </a:rPr>
              <a:t>S2</a:t>
            </a:r>
            <a:r>
              <a:rPr lang="zh-CN" altLang="en-US" sz="2800" dirty="0" smtClean="0">
                <a:solidFill>
                  <a:srgbClr val="FFFFFF"/>
                </a:solidFill>
              </a:rPr>
              <a:t>：根据</a:t>
            </a:r>
            <a:r>
              <a:rPr lang="en-US" altLang="zh-CN" sz="2800" dirty="0" smtClean="0">
                <a:solidFill>
                  <a:srgbClr val="FFFFFF"/>
                </a:solidFill>
              </a:rPr>
              <a:t>RTL</a:t>
            </a:r>
            <a:r>
              <a:rPr lang="zh-CN" altLang="en-US" sz="2800" dirty="0" smtClean="0">
                <a:solidFill>
                  <a:srgbClr val="FFFFFF"/>
                </a:solidFill>
              </a:rPr>
              <a:t>，确定部件间连接关系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9851151"/>
              </p:ext>
            </p:extLst>
          </p:nvPr>
        </p:nvGraphicFramePr>
        <p:xfrm>
          <a:off x="1963124" y="1628800"/>
          <a:ext cx="5040000" cy="468000"/>
        </p:xfrm>
        <a:graphic>
          <a:graphicData uri="http://schemas.openxmlformats.org/drawingml/2006/table">
            <a:tbl>
              <a:tblPr/>
              <a:tblGrid>
                <a:gridCol w="684000"/>
                <a:gridCol w="684000"/>
                <a:gridCol w="1044000"/>
                <a:gridCol w="1044000"/>
                <a:gridCol w="792000"/>
                <a:gridCol w="792000"/>
              </a:tblGrid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NPC</a:t>
                      </a: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ALU</a:t>
                      </a: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IM[15:11]</a:t>
                      </a: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RF.RD1</a:t>
                      </a: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RF.RD2</a:t>
                      </a:r>
                      <a:endParaRPr lang="en-US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46824225"/>
      </p:ext>
    </p:extLst>
  </p:cSld>
  <p:clrMapOvr>
    <a:masterClrMapping/>
  </p:clrMapOvr>
  <p:transition advTm="90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增加指令：</a:t>
            </a:r>
            <a:r>
              <a:rPr lang="en-US" altLang="zh-CN" dirty="0" smtClean="0"/>
              <a:t>ADDIU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798" y="908720"/>
          <a:ext cx="8983636" cy="1656000"/>
        </p:xfrm>
        <a:graphic>
          <a:graphicData uri="http://schemas.openxmlformats.org/drawingml/2006/table">
            <a:tbl>
              <a:tblPr/>
              <a:tblGrid>
                <a:gridCol w="900000"/>
                <a:gridCol w="1008000"/>
                <a:gridCol w="684000"/>
                <a:gridCol w="684000"/>
                <a:gridCol w="936000"/>
                <a:gridCol w="1152000"/>
                <a:gridCol w="1008000"/>
                <a:gridCol w="864000"/>
                <a:gridCol w="864000"/>
                <a:gridCol w="883636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指令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NPC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IM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RF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S_EXT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ALU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DM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latin typeface="Calibri"/>
                          <a:ea typeface="宋体"/>
                          <a:cs typeface="Times New Roman"/>
                        </a:rPr>
                        <a:t>WData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RD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B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ADDU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NPC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ALU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IM[15:11]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RF.RD1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RF.RD2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ADDIU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995936" y="5126760"/>
            <a:ext cx="5112568" cy="16866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Bef>
                <a:spcPct val="50000"/>
              </a:spcBef>
              <a:tabLst>
                <a:tab pos="1143000" algn="l"/>
                <a:tab pos="53673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RTL</a:t>
            </a:r>
          </a:p>
          <a:p>
            <a:pPr defTabSz="457200">
              <a:lnSpc>
                <a:spcPct val="90000"/>
              </a:lnSpc>
              <a:spcBef>
                <a:spcPct val="50000"/>
              </a:spcBef>
              <a:tabLst>
                <a:tab pos="1143000" algn="l"/>
                <a:tab pos="53673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R[</a:t>
            </a:r>
            <a:r>
              <a:rPr lang="en-US" altLang="zh-CN" sz="2800" dirty="0" err="1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rt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]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R[</a:t>
            </a:r>
            <a:r>
              <a:rPr lang="en-US" altLang="zh-CN" sz="2800" dirty="0" err="1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rs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]+</a:t>
            </a:r>
            <a:r>
              <a:rPr lang="en-US" altLang="zh-CN" sz="2800" dirty="0" err="1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sign_ext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(imm16) </a:t>
            </a:r>
          </a:p>
          <a:p>
            <a:pPr defTabSz="457200">
              <a:lnSpc>
                <a:spcPct val="90000"/>
              </a:lnSpc>
              <a:spcBef>
                <a:spcPct val="50000"/>
              </a:spcBef>
              <a:tabLst>
                <a:tab pos="1143000" algn="l"/>
                <a:tab pos="53673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PC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PC+4</a:t>
            </a:r>
            <a:endParaRPr lang="en-US" altLang="zh-CN" sz="2800" dirty="0">
              <a:solidFill>
                <a:srgbClr val="000000"/>
              </a:solidFill>
              <a:latin typeface="Cambria" pitchFamily="18" charset="0"/>
              <a:ea typeface="Courier" charset="0"/>
              <a:cs typeface="Courier New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24944"/>
            <a:ext cx="884839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54378"/>
            <a:ext cx="4142202" cy="68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3"/>
          <p:cNvSpPr/>
          <p:nvPr/>
        </p:nvSpPr>
        <p:spPr bwMode="auto">
          <a:xfrm>
            <a:off x="6156176" y="5661248"/>
            <a:ext cx="1296144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cxnSp>
        <p:nvCxnSpPr>
          <p:cNvPr id="13" name="直接箭头连接符 12"/>
          <p:cNvCxnSpPr>
            <a:stCxn id="14" idx="0"/>
          </p:cNvCxnSpPr>
          <p:nvPr/>
        </p:nvCxnSpPr>
        <p:spPr bwMode="auto">
          <a:xfrm flipH="1" flipV="1">
            <a:off x="5940152" y="1628800"/>
            <a:ext cx="864096" cy="403244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77271088"/>
      </p:ext>
    </p:extLst>
  </p:cSld>
  <p:clrMapOvr>
    <a:masterClrMapping/>
  </p:clrMapOvr>
  <p:transition advTm="3365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增加指令：</a:t>
            </a:r>
            <a:r>
              <a:rPr lang="en-US" altLang="zh-CN" dirty="0" smtClean="0"/>
              <a:t>ADDIU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798" y="908720"/>
          <a:ext cx="8983636" cy="1656000"/>
        </p:xfrm>
        <a:graphic>
          <a:graphicData uri="http://schemas.openxmlformats.org/drawingml/2006/table">
            <a:tbl>
              <a:tblPr/>
              <a:tblGrid>
                <a:gridCol w="900000"/>
                <a:gridCol w="1008000"/>
                <a:gridCol w="684000"/>
                <a:gridCol w="684000"/>
                <a:gridCol w="936000"/>
                <a:gridCol w="1152000"/>
                <a:gridCol w="1008000"/>
                <a:gridCol w="864000"/>
                <a:gridCol w="864000"/>
                <a:gridCol w="883636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指令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NPC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IM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RF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S_EXT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ALU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DM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latin typeface="Calibri"/>
                          <a:ea typeface="宋体"/>
                          <a:cs typeface="Times New Roman"/>
                        </a:rPr>
                        <a:t>WData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RD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B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ADDU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NPC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ALU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IM[15:11]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RF.RD1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RF.RD2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ADDIU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NPC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ALU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IM[20:16]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IM[15:0]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RF.RD1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S_EXT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995936" y="5126760"/>
            <a:ext cx="5112568" cy="16866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Bef>
                <a:spcPct val="50000"/>
              </a:spcBef>
              <a:tabLst>
                <a:tab pos="1143000" algn="l"/>
                <a:tab pos="53673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RTL</a:t>
            </a:r>
          </a:p>
          <a:p>
            <a:pPr defTabSz="457200">
              <a:lnSpc>
                <a:spcPct val="90000"/>
              </a:lnSpc>
              <a:spcBef>
                <a:spcPct val="50000"/>
              </a:spcBef>
              <a:tabLst>
                <a:tab pos="1143000" algn="l"/>
                <a:tab pos="53673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R[</a:t>
            </a:r>
            <a:r>
              <a:rPr lang="en-US" altLang="zh-CN" sz="2800" dirty="0" err="1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rt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]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R[</a:t>
            </a:r>
            <a:r>
              <a:rPr lang="en-US" altLang="zh-CN" sz="2800" dirty="0" err="1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rs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]+</a:t>
            </a:r>
            <a:r>
              <a:rPr lang="en-US" altLang="zh-CN" sz="2800" dirty="0" err="1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sign_ext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(imm16); </a:t>
            </a:r>
          </a:p>
          <a:p>
            <a:pPr defTabSz="457200">
              <a:lnSpc>
                <a:spcPct val="90000"/>
              </a:lnSpc>
              <a:spcBef>
                <a:spcPct val="50000"/>
              </a:spcBef>
              <a:tabLst>
                <a:tab pos="1143000" algn="l"/>
                <a:tab pos="53673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PC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altLang="zh-CN" sz="2800" dirty="0" smtClean="0">
                <a:solidFill>
                  <a:srgbClr val="000000"/>
                </a:solidFill>
                <a:latin typeface="Cambria" pitchFamily="18" charset="0"/>
                <a:ea typeface="Courier" charset="0"/>
                <a:cs typeface="Courier New" pitchFamily="49" charset="0"/>
              </a:rPr>
              <a:t>PC+4</a:t>
            </a:r>
            <a:endParaRPr lang="en-US" altLang="zh-CN" sz="2800" dirty="0">
              <a:solidFill>
                <a:srgbClr val="000000"/>
              </a:solidFill>
              <a:latin typeface="Cambria" pitchFamily="18" charset="0"/>
              <a:ea typeface="Courier" charset="0"/>
              <a:cs typeface="Courier New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24944"/>
            <a:ext cx="884839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54378"/>
            <a:ext cx="4142202" cy="68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/>
          <p:nvPr/>
        </p:nvCxnSpPr>
        <p:spPr bwMode="auto">
          <a:xfrm flipH="1" flipV="1">
            <a:off x="6876256" y="3573016"/>
            <a:ext cx="1152128" cy="223224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 flipH="1" flipV="1">
            <a:off x="3707904" y="3573016"/>
            <a:ext cx="864096" cy="230425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直接箭头连接符 21"/>
          <p:cNvCxnSpPr/>
          <p:nvPr/>
        </p:nvCxnSpPr>
        <p:spPr bwMode="auto">
          <a:xfrm flipV="1">
            <a:off x="3779912" y="2492896"/>
            <a:ext cx="1008112" cy="79208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 flipH="1" flipV="1">
            <a:off x="6084168" y="2420888"/>
            <a:ext cx="504056" cy="936104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 flipH="1" flipV="1">
            <a:off x="5724128" y="1484784"/>
            <a:ext cx="864096" cy="432048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>
            <a:off x="6300192" y="1484784"/>
            <a:ext cx="1152128" cy="72008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077358057"/>
      </p:ext>
    </p:extLst>
  </p:cSld>
  <p:clrMapOvr>
    <a:masterClrMapping/>
  </p:clrMapOvr>
  <p:transition advTm="23743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多指令数据通路合并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496" y="908720"/>
          <a:ext cx="9072000" cy="3882960"/>
        </p:xfrm>
        <a:graphic>
          <a:graphicData uri="http://schemas.openxmlformats.org/drawingml/2006/table">
            <a:tbl>
              <a:tblPr/>
              <a:tblGrid>
                <a:gridCol w="756000"/>
                <a:gridCol w="1008000"/>
                <a:gridCol w="972000"/>
                <a:gridCol w="684000"/>
                <a:gridCol w="936000"/>
                <a:gridCol w="1152000"/>
                <a:gridCol w="1008000"/>
                <a:gridCol w="864000"/>
                <a:gridCol w="864000"/>
                <a:gridCol w="828000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指令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NPC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IM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RF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S_EXT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ALU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DM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latin typeface="Calibri"/>
                          <a:ea typeface="宋体"/>
                          <a:cs typeface="Times New Roman"/>
                        </a:rPr>
                        <a:t>WData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RD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B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ADDU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smtClean="0">
                          <a:latin typeface="Cambria" pitchFamily="18" charset="0"/>
                          <a:ea typeface="宋体"/>
                          <a:cs typeface="Times New Roman"/>
                        </a:rPr>
                        <a:t>NPC.NPC</a:t>
                      </a:r>
                      <a:endParaRPr lang="en-US" altLang="zh-CN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ALU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IM[15:11]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RF.RD1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RF.RD2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ADDIU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smtClean="0">
                          <a:latin typeface="Cambria" pitchFamily="18" charset="0"/>
                          <a:ea typeface="宋体"/>
                          <a:cs typeface="Times New Roman"/>
                        </a:rPr>
                        <a:t>NPC.NPC</a:t>
                      </a:r>
                      <a:endParaRPr lang="en-US" altLang="zh-CN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ALU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IM[20:16]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IM[15:0]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RF.RD1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S_EXT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LW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smtClean="0">
                          <a:latin typeface="Cambria" pitchFamily="18" charset="0"/>
                          <a:ea typeface="宋体"/>
                          <a:cs typeface="Times New Roman"/>
                        </a:rPr>
                        <a:t>NPC.NPC</a:t>
                      </a:r>
                      <a:endParaRPr lang="en-US" altLang="zh-CN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DM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</a:t>
                      </a: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:1</a:t>
                      </a: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IM[15:0]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RF.RD1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S_EXT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SW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NPC.NPC</a:t>
                      </a:r>
                      <a:endParaRPr lang="en-US" altLang="zh-CN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IM[15:0]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RF.RD1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S_EXT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RF.RD2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。。。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合并</a:t>
                      </a:r>
                      <a:endParaRPr lang="en-US" sz="18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IM[25:0]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NPC.NPC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PC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ALU|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DM</a:t>
                      </a:r>
                      <a:r>
                        <a:rPr lang="en-US" altLang="zh-CN" sz="1800" kern="100" baseline="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 |</a:t>
                      </a:r>
                      <a:endParaRPr lang="en-US" altLang="zh-CN" sz="1800" kern="100" baseline="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baseline="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NPC.PC4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IM[15:11]|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IM[20:16]|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0x1F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IM[15:0]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RF.RD1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RF.RD2|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S_EXT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mbria" pitchFamily="18" charset="0"/>
                          <a:ea typeface="宋体"/>
                          <a:cs typeface="Times New Roman"/>
                        </a:rPr>
                        <a:t>RF.RD2</a:t>
                      </a:r>
                      <a:endParaRPr lang="en-US" sz="1800" kern="100" dirty="0">
                        <a:latin typeface="Cambria" pitchFamily="18" charset="0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内容占位符 1"/>
          <p:cNvSpPr>
            <a:spLocks noGrp="1"/>
          </p:cNvSpPr>
          <p:nvPr>
            <p:ph idx="1"/>
          </p:nvPr>
        </p:nvSpPr>
        <p:spPr>
          <a:xfrm>
            <a:off x="214313" y="4869160"/>
            <a:ext cx="8715375" cy="1584176"/>
          </a:xfrm>
          <a:solidFill>
            <a:schemeClr val="bg1"/>
          </a:solidFill>
        </p:spPr>
        <p:txBody>
          <a:bodyPr/>
          <a:lstStyle/>
          <a:p>
            <a:r>
              <a:rPr lang="zh-CN" altLang="en-US" sz="2800" dirty="0" smtClean="0"/>
              <a:t>合并：垂直方向归并，去除</a:t>
            </a:r>
            <a:r>
              <a:rPr lang="zh-CN" altLang="en-US" sz="2800" dirty="0" smtClean="0">
                <a:solidFill>
                  <a:srgbClr val="FF0000"/>
                </a:solidFill>
              </a:rPr>
              <a:t>相同项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/>
              <a:t>MUX</a:t>
            </a:r>
            <a:r>
              <a:rPr lang="zh-CN" altLang="en-US" sz="2800" dirty="0" smtClean="0"/>
              <a:t>自动综合：输入源多余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个的需设置</a:t>
            </a:r>
            <a:r>
              <a:rPr lang="en-US" altLang="zh-CN" sz="2800" dirty="0" smtClean="0"/>
              <a:t>MUX</a:t>
            </a:r>
          </a:p>
          <a:p>
            <a:pPr lvl="1"/>
            <a:r>
              <a:rPr lang="en-US" altLang="zh-CN" sz="2400" dirty="0" smtClean="0"/>
              <a:t>MUX</a:t>
            </a:r>
            <a:r>
              <a:rPr lang="zh-CN" altLang="en-US" sz="2400" dirty="0" smtClean="0"/>
              <a:t>控制信号由控制器产生</a:t>
            </a:r>
            <a:endParaRPr lang="en-US" altLang="zh-CN" sz="2400" dirty="0" smtClean="0"/>
          </a:p>
        </p:txBody>
      </p:sp>
      <p:sp>
        <p:nvSpPr>
          <p:cNvPr id="18" name="圆角矩形 17"/>
          <p:cNvSpPr/>
          <p:nvPr/>
        </p:nvSpPr>
        <p:spPr bwMode="auto">
          <a:xfrm>
            <a:off x="0" y="3933056"/>
            <a:ext cx="9144000" cy="9361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24225"/>
      </p:ext>
    </p:extLst>
  </p:cSld>
  <p:clrMapOvr>
    <a:masterClrMapping/>
  </p:clrMapOvr>
  <p:transition advTm="4786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数据通路设计的工程化方法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792088"/>
            <a:ext cx="6768752" cy="31700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for each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指令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for each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新增需求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可以合并至已有部件：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修改部件设计描述、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HDL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建模：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{F’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，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I’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，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O’}</a:t>
            </a:r>
          </a:p>
          <a:p>
            <a:pPr lvl="2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需要新增部件：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建立新部件设计描述、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HDL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建模：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{F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，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，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O}</a:t>
            </a:r>
          </a:p>
          <a:p>
            <a:pPr lvl="3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增加新部件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for each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部件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设置输入来源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6768752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按垂直方向合并数据通路，并去除相同项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for each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输入来源多余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个的输入端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部署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个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MUX(MUX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的输入规模为输入来源数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MUX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设计定义、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HDL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040" y="1772816"/>
            <a:ext cx="1511152" cy="14401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</a:rPr>
              <a:t>单指令数据通路构造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6271321"/>
            <a:ext cx="67687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HDL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建模：连接所有的部件及所有的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MUX</a:t>
            </a:r>
            <a:endParaRPr lang="zh-CN" altLang="en-US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40" y="4437112"/>
            <a:ext cx="1547664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</a:rPr>
              <a:t>多数据通路综合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040" y="6165304"/>
            <a:ext cx="1547664" cy="6206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</a:rPr>
              <a:t>系统实现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14" name="下箭头 13"/>
          <p:cNvSpPr/>
          <p:nvPr/>
        </p:nvSpPr>
        <p:spPr bwMode="auto">
          <a:xfrm>
            <a:off x="8100392" y="3573016"/>
            <a:ext cx="504056" cy="1008112"/>
          </a:xfrm>
          <a:prstGeom prst="downArrow">
            <a:avLst/>
          </a:prstGeom>
          <a:solidFill>
            <a:srgbClr val="FFFF00"/>
          </a:solidFill>
          <a:ln>
            <a:headEnd type="none" w="med" len="med"/>
            <a:tailEnd type="triangle" w="lg" len="lg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15" name="下箭头 14"/>
          <p:cNvSpPr/>
          <p:nvPr/>
        </p:nvSpPr>
        <p:spPr bwMode="auto">
          <a:xfrm>
            <a:off x="8100392" y="5445224"/>
            <a:ext cx="504056" cy="1008112"/>
          </a:xfrm>
          <a:prstGeom prst="downArrow">
            <a:avLst/>
          </a:prstGeom>
          <a:solidFill>
            <a:srgbClr val="FFFF00"/>
          </a:solidFill>
          <a:ln>
            <a:headEnd type="none" w="med" len="med"/>
            <a:tailEnd type="triangle" w="lg" len="lg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24225"/>
      </p:ext>
    </p:extLst>
  </p:cSld>
  <p:clrMapOvr>
    <a:masterClrMapping/>
  </p:clrMapOvr>
  <p:transition advTm="4006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4312" y="765175"/>
            <a:ext cx="8822184" cy="56880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/>
              <a:t>计算机系统的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个基石：</a:t>
            </a:r>
            <a:r>
              <a:rPr lang="en-US" altLang="zh-CN" sz="2800" dirty="0" smtClean="0"/>
              <a:t>CPU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OS</a:t>
            </a:r>
            <a:r>
              <a:rPr lang="zh-CN" altLang="en-US" sz="2800" dirty="0" smtClean="0"/>
              <a:t>、编译器</a:t>
            </a:r>
            <a:endParaRPr lang="zh-CN" altLang="en-US" sz="28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/>
              <a:t>CPU</a:t>
            </a:r>
            <a:r>
              <a:rPr lang="zh-CN" altLang="en-US" sz="2400" dirty="0" smtClean="0"/>
              <a:t>：指令集</a:t>
            </a:r>
            <a:r>
              <a:rPr lang="zh-CN" altLang="en-US" sz="2400" dirty="0"/>
              <a:t>、流水线</a:t>
            </a:r>
            <a:r>
              <a:rPr lang="zh-CN" altLang="en-US" sz="2400" dirty="0" smtClean="0"/>
              <a:t>、调度、存储</a:t>
            </a:r>
            <a:r>
              <a:rPr lang="zh-CN" altLang="en-US" sz="2400" dirty="0"/>
              <a:t>层次、</a:t>
            </a:r>
            <a:r>
              <a:rPr lang="zh-CN" altLang="en-US" sz="2400" dirty="0" smtClean="0"/>
              <a:t>总线。。。</a:t>
            </a:r>
            <a:endParaRPr lang="zh-CN" altLang="en-US" sz="2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/>
              <a:t>OS</a:t>
            </a:r>
            <a:r>
              <a:rPr lang="zh-CN" altLang="en-US" sz="2400" dirty="0" smtClean="0"/>
              <a:t>：中断</a:t>
            </a:r>
            <a:r>
              <a:rPr lang="zh-CN" altLang="en-US" sz="2400" dirty="0"/>
              <a:t>、任务切换、存储管理、</a:t>
            </a:r>
            <a:r>
              <a:rPr lang="en-US" altLang="zh-CN" sz="2400" dirty="0"/>
              <a:t>I/O</a:t>
            </a:r>
            <a:r>
              <a:rPr lang="zh-CN" altLang="en-US" sz="2400" dirty="0"/>
              <a:t>。。。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/>
              <a:t>编译器：循环</a:t>
            </a:r>
            <a:r>
              <a:rPr lang="zh-CN" altLang="en-US" sz="2400" dirty="0"/>
              <a:t>优化、指令调度。。。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/>
              <a:t>三者密切配合、相互影响、互相渗透</a:t>
            </a:r>
            <a:endParaRPr lang="en-US" altLang="zh-CN" sz="2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/>
              <a:t>本科生开发一个功能型计算机系统</a:t>
            </a:r>
            <a:endParaRPr lang="en-US" altLang="zh-CN" sz="28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/>
              <a:t>L1</a:t>
            </a:r>
            <a:r>
              <a:rPr lang="zh-CN" altLang="en-US" sz="2400" dirty="0" smtClean="0"/>
              <a:t>：理解硬件系统的运行原理</a:t>
            </a:r>
            <a:endParaRPr lang="en-US" altLang="zh-CN" sz="2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/>
              <a:t>L2</a:t>
            </a:r>
            <a:r>
              <a:rPr lang="zh-CN" altLang="en-US" sz="2400" dirty="0" smtClean="0"/>
              <a:t>：掌握硬件系统及系统软件构造方法</a:t>
            </a:r>
            <a:endParaRPr lang="en-US" altLang="zh-CN" sz="2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/>
              <a:t>L3</a:t>
            </a:r>
            <a:r>
              <a:rPr lang="zh-CN" altLang="en-US" sz="2400" dirty="0" smtClean="0"/>
              <a:t>：领悟软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硬件</a:t>
            </a:r>
            <a:r>
              <a:rPr lang="zh-CN" altLang="en-US" sz="2400" dirty="0"/>
              <a:t>相互作用</a:t>
            </a:r>
            <a:r>
              <a:rPr lang="zh-CN" altLang="en-US" sz="2400" dirty="0" smtClean="0"/>
              <a:t>关系</a:t>
            </a:r>
            <a:endParaRPr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为什么选计算机系统作为目标？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80504" y="4545416"/>
            <a:ext cx="2628000" cy="2628000"/>
            <a:chOff x="6408496" y="836712"/>
            <a:chExt cx="2628000" cy="2628000"/>
          </a:xfrm>
        </p:grpSpPr>
        <p:sp>
          <p:nvSpPr>
            <p:cNvPr id="7" name="等腰三角形 6"/>
            <p:cNvSpPr/>
            <p:nvPr/>
          </p:nvSpPr>
          <p:spPr>
            <a:xfrm rot="7200000">
              <a:off x="6081212" y="1769652"/>
              <a:ext cx="2628000" cy="762120"/>
            </a:xfrm>
            <a:prstGeom prst="triangl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6408496" y="2340069"/>
              <a:ext cx="2628000" cy="762120"/>
            </a:xfrm>
            <a:prstGeom prst="triangle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4400000" flipH="1">
              <a:off x="6735488" y="1769652"/>
              <a:ext cx="2628000" cy="762120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72000" rIns="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pitchFamily="49" charset="-122"/>
                <a:ea typeface="宋体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45330" y="2478671"/>
              <a:ext cx="953785" cy="615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itchFamily="18" charset="0"/>
                  <a:ea typeface="宋体"/>
                </a:rPr>
                <a:t>CPU</a:t>
              </a:r>
              <a:endPara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宋体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000000">
              <a:off x="6659563" y="1807733"/>
              <a:ext cx="1235915" cy="4924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kern="0" dirty="0" smtClean="0">
                  <a:solidFill>
                    <a:sysClr val="window" lastClr="FFFFFF"/>
                  </a:solidFill>
                  <a:latin typeface="Calibri" pitchFamily="34" charset="0"/>
                  <a:ea typeface="黑体" panose="02010609060101010101" pitchFamily="49" charset="-122"/>
                </a:rPr>
                <a:t>编译器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540000">
              <a:off x="7757455" y="1712858"/>
              <a:ext cx="743792" cy="7386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itchFamily="18" charset="0"/>
                  <a:ea typeface="黑体" panose="02010609060101010101" pitchFamily="49" charset="-122"/>
                </a:rPr>
                <a:t>OS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54651226"/>
      </p:ext>
    </p:extLst>
  </p:cSld>
  <p:clrMapOvr>
    <a:masterClrMapping/>
  </p:clrMapOvr>
  <p:transition advTm="4733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数据通路设计的工程化方法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792088"/>
            <a:ext cx="6768752" cy="31700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for each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指令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for each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新增需求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可以合并至已有部件：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修改部件设计描述、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HDL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建模：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{F’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，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I’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，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O’}</a:t>
            </a:r>
          </a:p>
          <a:p>
            <a:pPr lvl="2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需要新增部件：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建立新部件设计描述、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HDL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建模：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{F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，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，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O}</a:t>
            </a:r>
          </a:p>
          <a:p>
            <a:pPr lvl="3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增加新部件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for each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部件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设置输入来源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6768752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按垂直方向合并数据通路，并去除相同项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for each 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输入来源多余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个的输入端</a:t>
            </a:r>
            <a:endParaRPr lang="en-US" altLang="zh-CN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部署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个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MUX(MUX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的输入规模为输入来源数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MUX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设计定义、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HDL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84784"/>
            <a:ext cx="1979712" cy="19442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固定复杂度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</a:rPr>
              <a:t>单指令，对每条指令理解正确</a:t>
            </a:r>
            <a:r>
              <a:rPr lang="en-US" altLang="zh-CN" sz="2800" dirty="0" smtClean="0">
                <a:solidFill>
                  <a:srgbClr val="000000"/>
                </a:solidFill>
              </a:rPr>
              <a:t>)</a:t>
            </a:r>
            <a:endParaRPr lang="zh-CN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6271321"/>
            <a:ext cx="67687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HDL</a:t>
            </a:r>
            <a:r>
              <a:rPr lang="zh-CN" altLang="en-US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建模：连接所有的部件及所有的</a:t>
            </a:r>
            <a:r>
              <a:rPr lang="en-US" altLang="zh-CN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MUX</a:t>
            </a:r>
            <a:endParaRPr lang="zh-CN" altLang="en-US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37112"/>
            <a:ext cx="1907704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000000"/>
                </a:solidFill>
              </a:rPr>
              <a:t>极低复杂度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165304"/>
            <a:ext cx="1907704" cy="6206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000000"/>
                </a:solidFill>
              </a:rPr>
              <a:t>较低复杂度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14" name="下箭头 13"/>
          <p:cNvSpPr/>
          <p:nvPr/>
        </p:nvSpPr>
        <p:spPr bwMode="auto">
          <a:xfrm>
            <a:off x="8100392" y="3573016"/>
            <a:ext cx="504056" cy="1008112"/>
          </a:xfrm>
          <a:prstGeom prst="downArrow">
            <a:avLst/>
          </a:prstGeom>
          <a:solidFill>
            <a:srgbClr val="FFFF00"/>
          </a:solidFill>
          <a:ln>
            <a:headEnd type="none" w="med" len="med"/>
            <a:tailEnd type="triangle" w="lg" len="lg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15" name="下箭头 14"/>
          <p:cNvSpPr/>
          <p:nvPr/>
        </p:nvSpPr>
        <p:spPr bwMode="auto">
          <a:xfrm>
            <a:off x="8100392" y="5445224"/>
            <a:ext cx="504056" cy="1008112"/>
          </a:xfrm>
          <a:prstGeom prst="downArrow">
            <a:avLst/>
          </a:prstGeom>
          <a:solidFill>
            <a:srgbClr val="FFFF00"/>
          </a:solidFill>
          <a:ln>
            <a:headEnd type="none" w="med" len="med"/>
            <a:tailEnd type="triangle" w="lg" len="lg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24225"/>
      </p:ext>
    </p:extLst>
  </p:cSld>
  <p:clrMapOvr>
    <a:masterClrMapping/>
  </p:clrMapOvr>
  <p:transition advTm="4441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 bwMode="auto">
          <a:xfrm>
            <a:off x="0" y="6281936"/>
            <a:ext cx="9144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grpSp>
        <p:nvGrpSpPr>
          <p:cNvPr id="2" name="组合 72"/>
          <p:cNvGrpSpPr/>
          <p:nvPr/>
        </p:nvGrpSpPr>
        <p:grpSpPr>
          <a:xfrm>
            <a:off x="1475656" y="1196752"/>
            <a:ext cx="6552728" cy="5614035"/>
            <a:chOff x="1619672" y="1862483"/>
            <a:chExt cx="6552728" cy="4176464"/>
          </a:xfrm>
        </p:grpSpPr>
        <p:cxnSp>
          <p:nvCxnSpPr>
            <p:cNvPr id="74" name="直接连接符 73"/>
            <p:cNvCxnSpPr/>
            <p:nvPr/>
          </p:nvCxnSpPr>
          <p:spPr bwMode="auto">
            <a:xfrm flipV="1">
              <a:off x="1619672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接连接符 74"/>
            <p:cNvCxnSpPr/>
            <p:nvPr/>
          </p:nvCxnSpPr>
          <p:spPr bwMode="auto">
            <a:xfrm flipV="1">
              <a:off x="2771800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接连接符 75"/>
            <p:cNvCxnSpPr/>
            <p:nvPr/>
          </p:nvCxnSpPr>
          <p:spPr bwMode="auto">
            <a:xfrm flipV="1">
              <a:off x="3854119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直接连接符 76"/>
            <p:cNvCxnSpPr/>
            <p:nvPr/>
          </p:nvCxnSpPr>
          <p:spPr bwMode="auto">
            <a:xfrm flipV="1">
              <a:off x="4954230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直接连接符 77"/>
            <p:cNvCxnSpPr/>
            <p:nvPr/>
          </p:nvCxnSpPr>
          <p:spPr bwMode="auto">
            <a:xfrm flipV="1">
              <a:off x="6007815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直接连接符 78"/>
            <p:cNvCxnSpPr/>
            <p:nvPr/>
          </p:nvCxnSpPr>
          <p:spPr bwMode="auto">
            <a:xfrm flipV="1">
              <a:off x="7006359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8172400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" name="圆角矩形 89"/>
          <p:cNvSpPr/>
          <p:nvPr/>
        </p:nvSpPr>
        <p:spPr bwMode="auto">
          <a:xfrm>
            <a:off x="1547664" y="5639221"/>
            <a:ext cx="1008000" cy="582634"/>
          </a:xfrm>
          <a:prstGeom prst="roundRect">
            <a:avLst/>
          </a:prstGeom>
          <a:solidFill>
            <a:srgbClr val="FF66CC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组建课程群团队</a:t>
            </a:r>
          </a:p>
        </p:txBody>
      </p:sp>
      <p:sp>
        <p:nvSpPr>
          <p:cNvPr id="91" name="圆角矩形 90"/>
          <p:cNvSpPr/>
          <p:nvPr/>
        </p:nvSpPr>
        <p:spPr bwMode="auto">
          <a:xfrm>
            <a:off x="1570482" y="4840562"/>
            <a:ext cx="1008000" cy="726651"/>
          </a:xfrm>
          <a:prstGeom prst="roundRect">
            <a:avLst/>
          </a:prstGeom>
          <a:solidFill>
            <a:srgbClr val="CC3399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顶层设计</a:t>
            </a:r>
            <a:endParaRPr lang="en-US" altLang="zh-CN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分布实施</a:t>
            </a:r>
          </a:p>
        </p:txBody>
      </p:sp>
      <p:sp>
        <p:nvSpPr>
          <p:cNvPr id="92" name="圆角矩形 91"/>
          <p:cNvSpPr/>
          <p:nvPr/>
        </p:nvSpPr>
        <p:spPr bwMode="auto">
          <a:xfrm>
            <a:off x="1570482" y="3472410"/>
            <a:ext cx="1008000" cy="1302715"/>
          </a:xfrm>
          <a:prstGeom prst="roundRect">
            <a:avLst/>
          </a:prstGeom>
          <a:solidFill>
            <a:srgbClr val="990099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先遣小队首次完成</a:t>
            </a:r>
            <a:r>
              <a:rPr lang="en-US" altLang="zh-CN" sz="1600" kern="0" dirty="0">
                <a:solidFill>
                  <a:srgbClr val="FFFFFF"/>
                </a:solidFill>
                <a:latin typeface="Cambria" pitchFamily="18" charset="0"/>
              </a:rPr>
              <a:t>MIPS</a:t>
            </a:r>
            <a:r>
              <a:rPr lang="zh-CN" altLang="en-US" sz="1600" kern="0" dirty="0">
                <a:solidFill>
                  <a:srgbClr val="FFFFFF"/>
                </a:solidFill>
                <a:latin typeface="Cambria" pitchFamily="18" charset="0"/>
              </a:rPr>
              <a:t>处理器开发</a:t>
            </a:r>
          </a:p>
        </p:txBody>
      </p:sp>
      <p:sp>
        <p:nvSpPr>
          <p:cNvPr id="93" name="圆角矩形 92"/>
          <p:cNvSpPr/>
          <p:nvPr/>
        </p:nvSpPr>
        <p:spPr bwMode="auto">
          <a:xfrm>
            <a:off x="2699792" y="4437112"/>
            <a:ext cx="936000" cy="576000"/>
          </a:xfrm>
          <a:prstGeom prst="roundRect">
            <a:avLst/>
          </a:prstGeom>
          <a:solidFill>
            <a:srgbClr val="C8770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数字逻辑首轮实验</a:t>
            </a:r>
          </a:p>
        </p:txBody>
      </p:sp>
      <p:sp>
        <p:nvSpPr>
          <p:cNvPr id="94" name="圆角矩形 93"/>
          <p:cNvSpPr/>
          <p:nvPr/>
        </p:nvSpPr>
        <p:spPr bwMode="auto">
          <a:xfrm>
            <a:off x="2699792" y="2348936"/>
            <a:ext cx="936104" cy="576000"/>
          </a:xfrm>
          <a:prstGeom prst="roundRect">
            <a:avLst/>
          </a:prstGeom>
          <a:solidFill>
            <a:srgbClr val="0085B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编译技术首先调整</a:t>
            </a:r>
          </a:p>
        </p:txBody>
      </p:sp>
      <p:sp>
        <p:nvSpPr>
          <p:cNvPr id="95" name="圆角矩形 94"/>
          <p:cNvSpPr/>
          <p:nvPr/>
        </p:nvSpPr>
        <p:spPr bwMode="auto">
          <a:xfrm>
            <a:off x="3779912" y="4437112"/>
            <a:ext cx="936000" cy="576000"/>
          </a:xfrm>
          <a:prstGeom prst="roundRect">
            <a:avLst/>
          </a:prstGeom>
          <a:solidFill>
            <a:srgbClr val="C8770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数字逻辑全面调整</a:t>
            </a:r>
          </a:p>
        </p:txBody>
      </p:sp>
      <p:sp>
        <p:nvSpPr>
          <p:cNvPr id="96" name="圆角矩形 95"/>
          <p:cNvSpPr/>
          <p:nvPr/>
        </p:nvSpPr>
        <p:spPr bwMode="auto">
          <a:xfrm>
            <a:off x="3779912" y="2348936"/>
            <a:ext cx="936000" cy="576000"/>
          </a:xfrm>
          <a:prstGeom prst="roundRect">
            <a:avLst/>
          </a:prstGeom>
          <a:solidFill>
            <a:srgbClr val="0085B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编译技术全面调整</a:t>
            </a:r>
          </a:p>
        </p:txBody>
      </p:sp>
      <p:sp>
        <p:nvSpPr>
          <p:cNvPr id="97" name="圆角矩形 96"/>
          <p:cNvSpPr/>
          <p:nvPr/>
        </p:nvSpPr>
        <p:spPr bwMode="auto">
          <a:xfrm>
            <a:off x="3832814" y="5797465"/>
            <a:ext cx="4123560" cy="426839"/>
          </a:xfrm>
          <a:prstGeom prst="roundRect">
            <a:avLst/>
          </a:prstGeom>
          <a:solidFill>
            <a:srgbClr val="8080E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自主开发统一硬件实验平台</a:t>
            </a:r>
            <a:endParaRPr lang="en-US" altLang="zh-CN" sz="2000" kern="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98" name="圆角矩形 97"/>
          <p:cNvSpPr/>
          <p:nvPr/>
        </p:nvSpPr>
        <p:spPr bwMode="auto">
          <a:xfrm>
            <a:off x="4901529" y="4437112"/>
            <a:ext cx="3054847" cy="576000"/>
          </a:xfrm>
          <a:prstGeom prst="roundRect">
            <a:avLst/>
          </a:prstGeom>
          <a:solidFill>
            <a:srgbClr val="C8770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数字逻辑全面实施</a:t>
            </a:r>
          </a:p>
        </p:txBody>
      </p:sp>
      <p:sp>
        <p:nvSpPr>
          <p:cNvPr id="99" name="圆角矩形 98"/>
          <p:cNvSpPr/>
          <p:nvPr/>
        </p:nvSpPr>
        <p:spPr bwMode="auto">
          <a:xfrm>
            <a:off x="4901529" y="2348936"/>
            <a:ext cx="3054845" cy="576000"/>
          </a:xfrm>
          <a:prstGeom prst="roundRect">
            <a:avLst/>
          </a:prstGeom>
          <a:solidFill>
            <a:srgbClr val="0085B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编译技术全面实施</a:t>
            </a:r>
          </a:p>
        </p:txBody>
      </p:sp>
      <p:sp>
        <p:nvSpPr>
          <p:cNvPr id="100" name="圆角矩形 99"/>
          <p:cNvSpPr/>
          <p:nvPr/>
        </p:nvSpPr>
        <p:spPr bwMode="auto">
          <a:xfrm>
            <a:off x="4206408" y="5126859"/>
            <a:ext cx="2093784" cy="571228"/>
          </a:xfrm>
          <a:prstGeom prst="roundRect">
            <a:avLst/>
          </a:prstGeom>
          <a:solidFill>
            <a:srgbClr val="1AAA7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全面重构硬件代码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(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特别是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MIPS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代码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)</a:t>
            </a:r>
            <a:endParaRPr lang="zh-CN" altLang="en-US" kern="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1" name="圆角矩形 100"/>
          <p:cNvSpPr/>
          <p:nvPr/>
        </p:nvSpPr>
        <p:spPr bwMode="auto">
          <a:xfrm>
            <a:off x="4894336" y="2996944"/>
            <a:ext cx="892247" cy="701540"/>
          </a:xfrm>
          <a:prstGeom prst="roundRect">
            <a:avLst/>
          </a:prstGeom>
          <a:solidFill>
            <a:srgbClr val="34A00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OS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调整模拟器</a:t>
            </a:r>
          </a:p>
        </p:txBody>
      </p:sp>
      <p:sp>
        <p:nvSpPr>
          <p:cNvPr id="102" name="圆角矩形 101"/>
          <p:cNvSpPr/>
          <p:nvPr/>
        </p:nvSpPr>
        <p:spPr bwMode="auto">
          <a:xfrm>
            <a:off x="5938482" y="3003520"/>
            <a:ext cx="2017393" cy="684000"/>
          </a:xfrm>
          <a:prstGeom prst="roundRect">
            <a:avLst/>
          </a:prstGeom>
          <a:solidFill>
            <a:srgbClr val="34A00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kern="0" dirty="0" smtClean="0">
                <a:solidFill>
                  <a:srgbClr val="FFFFFF"/>
                </a:solidFill>
                <a:latin typeface="Cambria" pitchFamily="18" charset="0"/>
              </a:rPr>
              <a:t>OS</a:t>
            </a: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全面实施</a:t>
            </a:r>
            <a:endParaRPr lang="en-US" altLang="zh-CN" sz="2000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模拟器</a:t>
            </a:r>
            <a:r>
              <a:rPr lang="en-US" altLang="zh-CN" sz="2000" kern="0" dirty="0" smtClean="0">
                <a:solidFill>
                  <a:srgbClr val="FFFFFF"/>
                </a:solidFill>
                <a:latin typeface="Cambria" pitchFamily="18" charset="0"/>
              </a:rPr>
              <a:t>/</a:t>
            </a: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硬件</a:t>
            </a:r>
          </a:p>
        </p:txBody>
      </p:sp>
      <p:sp>
        <p:nvSpPr>
          <p:cNvPr id="105" name="圆角矩形 104"/>
          <p:cNvSpPr/>
          <p:nvPr/>
        </p:nvSpPr>
        <p:spPr bwMode="auto">
          <a:xfrm>
            <a:off x="3779912" y="3789104"/>
            <a:ext cx="936000" cy="576000"/>
          </a:xfrm>
          <a:prstGeom prst="roundRect">
            <a:avLst/>
          </a:prstGeom>
          <a:solidFill>
            <a:srgbClr val="0033CC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计组引</a:t>
            </a:r>
            <a:endParaRPr lang="en-US" altLang="zh-CN" sz="1600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入</a:t>
            </a:r>
            <a:r>
              <a:rPr lang="en-US" altLang="zh-CN" sz="1600" kern="0" dirty="0" smtClean="0">
                <a:solidFill>
                  <a:srgbClr val="FFFFFF"/>
                </a:solidFill>
                <a:latin typeface="Cambria" pitchFamily="18" charset="0"/>
              </a:rPr>
              <a:t>HDL</a:t>
            </a:r>
            <a:endParaRPr lang="zh-CN" altLang="en-US" sz="1600" kern="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4894335" y="3770564"/>
            <a:ext cx="3062041" cy="576000"/>
          </a:xfrm>
          <a:prstGeom prst="roundRect">
            <a:avLst/>
          </a:prstGeom>
          <a:solidFill>
            <a:srgbClr val="0033CC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计组全面实施</a:t>
            </a:r>
          </a:p>
        </p:txBody>
      </p:sp>
      <p:sp>
        <p:nvSpPr>
          <p:cNvPr id="39" name="圆角矩形 38"/>
          <p:cNvSpPr/>
          <p:nvPr/>
        </p:nvSpPr>
        <p:spPr bwMode="auto">
          <a:xfrm>
            <a:off x="6929448" y="1232872"/>
            <a:ext cx="1008000" cy="1044000"/>
          </a:xfrm>
          <a:prstGeom prst="roundRect">
            <a:avLst/>
          </a:prstGeom>
          <a:solidFill>
            <a:srgbClr val="FF0000"/>
          </a:solidFill>
          <a:ln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新计组</a:t>
            </a:r>
            <a:endParaRPr lang="en-US" altLang="zh-CN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(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数字逻辑</a:t>
            </a:r>
            <a:endParaRPr lang="en-US" altLang="zh-CN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工程方法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)</a:t>
            </a:r>
          </a:p>
        </p:txBody>
      </p:sp>
      <p:pic>
        <p:nvPicPr>
          <p:cNvPr id="1026" name="Picture 2" descr="http://ts3.cn.mm.bing.net/th?id=I.4591853413466954&amp;pid=1.7&amp;w=155&amp;h=151&amp;c=7&amp;rs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41" r="21069"/>
          <a:stretch/>
        </p:blipFill>
        <p:spPr bwMode="auto">
          <a:xfrm>
            <a:off x="356248" y="4006949"/>
            <a:ext cx="903384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395536" y="6428074"/>
          <a:ext cx="85689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21"/>
                <a:gridCol w="1089121"/>
                <a:gridCol w="1089121"/>
                <a:gridCol w="1089121"/>
                <a:gridCol w="1089121"/>
                <a:gridCol w="1089121"/>
                <a:gridCol w="1089121"/>
                <a:gridCol w="945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1" name="直接箭头连接符 80"/>
          <p:cNvCxnSpPr/>
          <p:nvPr/>
        </p:nvCxnSpPr>
        <p:spPr bwMode="auto">
          <a:xfrm flipV="1">
            <a:off x="206622" y="6309320"/>
            <a:ext cx="8901882" cy="0"/>
          </a:xfrm>
          <a:prstGeom prst="straightConnector1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云形标注 103"/>
          <p:cNvSpPr/>
          <p:nvPr/>
        </p:nvSpPr>
        <p:spPr bwMode="auto">
          <a:xfrm>
            <a:off x="179513" y="2204864"/>
            <a:ext cx="1368151" cy="997042"/>
          </a:xfrm>
          <a:prstGeom prst="cloudCallout">
            <a:avLst>
              <a:gd name="adj1" fmla="val -28381"/>
              <a:gd name="adj2" fmla="val 82805"/>
            </a:avLst>
          </a:prstGeom>
          <a:solidFill>
            <a:srgbClr val="99CC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zh-CN" altLang="en-US" sz="2000" dirty="0" smtClean="0">
                <a:solidFill>
                  <a:srgbClr val="000000"/>
                </a:solidFill>
                <a:latin typeface="黑体" pitchFamily="49" charset="-122"/>
                <a:sym typeface="Wingdings" pitchFamily="2" charset="2"/>
              </a:rPr>
              <a:t>系统能力</a:t>
            </a:r>
            <a:endParaRPr lang="en-US" altLang="zh-CN" sz="2000" dirty="0" smtClean="0">
              <a:solidFill>
                <a:srgbClr val="000000"/>
              </a:solidFill>
              <a:latin typeface="黑体" pitchFamily="49" charset="-122"/>
              <a:sym typeface="Wingdings" pitchFamily="2" charset="2"/>
            </a:endParaRPr>
          </a:p>
        </p:txBody>
      </p:sp>
      <p:sp>
        <p:nvSpPr>
          <p:cNvPr id="33" name="标题 1"/>
          <p:cNvSpPr>
            <a:spLocks noGrp="1"/>
          </p:cNvSpPr>
          <p:nvPr>
            <p:ph type="title"/>
          </p:nvPr>
        </p:nvSpPr>
        <p:spPr>
          <a:xfrm>
            <a:off x="214313" y="44450"/>
            <a:ext cx="8858250" cy="669925"/>
          </a:xfrm>
        </p:spPr>
        <p:txBody>
          <a:bodyPr/>
          <a:lstStyle/>
          <a:p>
            <a:r>
              <a:rPr lang="zh-CN" altLang="en-US" dirty="0" smtClean="0"/>
              <a:t>新计组</a:t>
            </a:r>
            <a:r>
              <a:rPr lang="en-US" altLang="zh-CN" dirty="0" smtClean="0"/>
              <a:t>(2012</a:t>
            </a:r>
            <a:r>
              <a:rPr lang="zh-CN" altLang="en-US" dirty="0" smtClean="0"/>
              <a:t>秋季</a:t>
            </a:r>
            <a:r>
              <a:rPr lang="en-US" altLang="zh-CN" dirty="0" smtClean="0"/>
              <a:t>)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个行政班试验</a:t>
            </a:r>
            <a:endParaRPr lang="zh-CN" altLang="en-US" dirty="0"/>
          </a:p>
        </p:txBody>
      </p:sp>
      <p:sp>
        <p:nvSpPr>
          <p:cNvPr id="3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99108894"/>
      </p:ext>
    </p:extLst>
  </p:cSld>
  <p:clrMapOvr>
    <a:masterClrMapping/>
  </p:clrMapOvr>
  <p:transition advTm="20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新计组</a:t>
            </a:r>
            <a:r>
              <a:rPr lang="en-US" altLang="zh-CN" dirty="0" smtClean="0"/>
              <a:t>(2012</a:t>
            </a:r>
            <a:r>
              <a:rPr lang="zh-CN" altLang="en-US" dirty="0" smtClean="0"/>
              <a:t>秋季</a:t>
            </a:r>
            <a:r>
              <a:rPr lang="en-US" altLang="zh-CN" dirty="0" smtClean="0"/>
              <a:t>)</a:t>
            </a:r>
            <a:r>
              <a:rPr lang="zh-CN" altLang="en-US" dirty="0" smtClean="0"/>
              <a:t>：工程化方法实践效果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23528" y="764705"/>
            <a:ext cx="8640960" cy="57606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2012</a:t>
            </a:r>
            <a:r>
              <a:rPr lang="zh-CN" altLang="en-US" dirty="0" smtClean="0"/>
              <a:t>年秋季，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个行政班</a:t>
            </a:r>
            <a:r>
              <a:rPr lang="zh-CN" altLang="en-US" dirty="0" smtClean="0">
                <a:solidFill>
                  <a:srgbClr val="FF0000"/>
                </a:solidFill>
              </a:rPr>
              <a:t>成建制</a:t>
            </a:r>
            <a:r>
              <a:rPr lang="zh-CN" altLang="en-US" dirty="0" smtClean="0"/>
              <a:t>完成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开发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均完成</a:t>
            </a:r>
            <a:r>
              <a:rPr lang="en-US" altLang="zh-CN" dirty="0" smtClean="0"/>
              <a:t>50+</a:t>
            </a:r>
            <a:r>
              <a:rPr lang="zh-CN" altLang="en-US" dirty="0" smtClean="0"/>
              <a:t>指令的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设计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支持简单</a:t>
            </a:r>
            <a:r>
              <a:rPr lang="en-US" altLang="zh-CN" dirty="0" smtClean="0"/>
              <a:t>OS</a:t>
            </a:r>
            <a:r>
              <a:rPr lang="zh-CN" altLang="en-US" dirty="0" smtClean="0"/>
              <a:t>运行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有力支持后续课程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学生有“巅峰体验”，有成就感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 smtClean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701973"/>
      </p:ext>
    </p:extLst>
  </p:cSld>
  <p:clrMapOvr>
    <a:masterClrMapping/>
  </p:clrMapOvr>
  <p:transition advTm="41964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 bwMode="auto">
          <a:xfrm>
            <a:off x="0" y="6281936"/>
            <a:ext cx="9144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zh-CN" altLang="en-US" sz="2800" smtClean="0">
              <a:solidFill>
                <a:srgbClr val="000000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新计组</a:t>
            </a:r>
            <a:r>
              <a:rPr lang="en-US" altLang="zh-CN" dirty="0" smtClean="0"/>
              <a:t>(2013</a:t>
            </a:r>
            <a:r>
              <a:rPr lang="zh-CN" altLang="en-US" dirty="0" smtClean="0"/>
              <a:t>年秋季</a:t>
            </a:r>
            <a:r>
              <a:rPr lang="en-US" altLang="zh-CN" dirty="0" smtClean="0"/>
              <a:t>)</a:t>
            </a:r>
            <a:r>
              <a:rPr lang="zh-CN" altLang="en-US" dirty="0" smtClean="0"/>
              <a:t>：全大班试验</a:t>
            </a:r>
            <a:endParaRPr lang="zh-CN" altLang="en-US" dirty="0"/>
          </a:p>
        </p:txBody>
      </p:sp>
      <p:grpSp>
        <p:nvGrpSpPr>
          <p:cNvPr id="2" name="组合 72"/>
          <p:cNvGrpSpPr/>
          <p:nvPr/>
        </p:nvGrpSpPr>
        <p:grpSpPr>
          <a:xfrm>
            <a:off x="1475656" y="1196752"/>
            <a:ext cx="6552728" cy="5614035"/>
            <a:chOff x="1619672" y="1862483"/>
            <a:chExt cx="6552728" cy="4176464"/>
          </a:xfrm>
        </p:grpSpPr>
        <p:cxnSp>
          <p:nvCxnSpPr>
            <p:cNvPr id="74" name="直接连接符 73"/>
            <p:cNvCxnSpPr/>
            <p:nvPr/>
          </p:nvCxnSpPr>
          <p:spPr bwMode="auto">
            <a:xfrm flipV="1">
              <a:off x="1619672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接连接符 74"/>
            <p:cNvCxnSpPr/>
            <p:nvPr/>
          </p:nvCxnSpPr>
          <p:spPr bwMode="auto">
            <a:xfrm flipV="1">
              <a:off x="2771800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接连接符 75"/>
            <p:cNvCxnSpPr/>
            <p:nvPr/>
          </p:nvCxnSpPr>
          <p:spPr bwMode="auto">
            <a:xfrm flipV="1">
              <a:off x="3854119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直接连接符 76"/>
            <p:cNvCxnSpPr/>
            <p:nvPr/>
          </p:nvCxnSpPr>
          <p:spPr bwMode="auto">
            <a:xfrm flipV="1">
              <a:off x="4954230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直接连接符 77"/>
            <p:cNvCxnSpPr/>
            <p:nvPr/>
          </p:nvCxnSpPr>
          <p:spPr bwMode="auto">
            <a:xfrm flipV="1">
              <a:off x="6007815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直接连接符 78"/>
            <p:cNvCxnSpPr/>
            <p:nvPr/>
          </p:nvCxnSpPr>
          <p:spPr bwMode="auto">
            <a:xfrm flipV="1">
              <a:off x="7006359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8172400" y="1862483"/>
              <a:ext cx="0" cy="4176464"/>
            </a:xfrm>
            <a:prstGeom prst="lin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" name="圆角矩形 89"/>
          <p:cNvSpPr/>
          <p:nvPr/>
        </p:nvSpPr>
        <p:spPr bwMode="auto">
          <a:xfrm>
            <a:off x="1547664" y="5639221"/>
            <a:ext cx="1008000" cy="582634"/>
          </a:xfrm>
          <a:prstGeom prst="roundRect">
            <a:avLst/>
          </a:prstGeom>
          <a:solidFill>
            <a:srgbClr val="FF66CC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组建课程群团队</a:t>
            </a:r>
          </a:p>
        </p:txBody>
      </p:sp>
      <p:sp>
        <p:nvSpPr>
          <p:cNvPr id="91" name="圆角矩形 90"/>
          <p:cNvSpPr/>
          <p:nvPr/>
        </p:nvSpPr>
        <p:spPr bwMode="auto">
          <a:xfrm>
            <a:off x="1570482" y="4840562"/>
            <a:ext cx="1008000" cy="726651"/>
          </a:xfrm>
          <a:prstGeom prst="roundRect">
            <a:avLst/>
          </a:prstGeom>
          <a:solidFill>
            <a:srgbClr val="CC3399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顶层设计</a:t>
            </a:r>
            <a:endParaRPr lang="en-US" altLang="zh-CN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分布实施</a:t>
            </a:r>
          </a:p>
        </p:txBody>
      </p:sp>
      <p:sp>
        <p:nvSpPr>
          <p:cNvPr id="92" name="圆角矩形 91"/>
          <p:cNvSpPr/>
          <p:nvPr/>
        </p:nvSpPr>
        <p:spPr bwMode="auto">
          <a:xfrm>
            <a:off x="1570482" y="3472410"/>
            <a:ext cx="1008000" cy="1302715"/>
          </a:xfrm>
          <a:prstGeom prst="roundRect">
            <a:avLst/>
          </a:prstGeom>
          <a:solidFill>
            <a:srgbClr val="990099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先遣小队首次完成</a:t>
            </a:r>
            <a:r>
              <a:rPr lang="en-US" altLang="zh-CN" sz="1600" kern="0" dirty="0">
                <a:solidFill>
                  <a:srgbClr val="FFFFFF"/>
                </a:solidFill>
                <a:latin typeface="Cambria" pitchFamily="18" charset="0"/>
              </a:rPr>
              <a:t>MIPS</a:t>
            </a:r>
            <a:r>
              <a:rPr lang="zh-CN" altLang="en-US" sz="1600" kern="0" dirty="0">
                <a:solidFill>
                  <a:srgbClr val="FFFFFF"/>
                </a:solidFill>
                <a:latin typeface="Cambria" pitchFamily="18" charset="0"/>
              </a:rPr>
              <a:t>处理器开发</a:t>
            </a:r>
          </a:p>
        </p:txBody>
      </p:sp>
      <p:sp>
        <p:nvSpPr>
          <p:cNvPr id="93" name="圆角矩形 92"/>
          <p:cNvSpPr/>
          <p:nvPr/>
        </p:nvSpPr>
        <p:spPr bwMode="auto">
          <a:xfrm>
            <a:off x="2699792" y="4437112"/>
            <a:ext cx="936000" cy="576000"/>
          </a:xfrm>
          <a:prstGeom prst="roundRect">
            <a:avLst/>
          </a:prstGeom>
          <a:solidFill>
            <a:srgbClr val="C8770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数字逻辑首轮实验</a:t>
            </a:r>
          </a:p>
        </p:txBody>
      </p:sp>
      <p:sp>
        <p:nvSpPr>
          <p:cNvPr id="94" name="圆角矩形 93"/>
          <p:cNvSpPr/>
          <p:nvPr/>
        </p:nvSpPr>
        <p:spPr bwMode="auto">
          <a:xfrm>
            <a:off x="2699792" y="2348936"/>
            <a:ext cx="936104" cy="576000"/>
          </a:xfrm>
          <a:prstGeom prst="roundRect">
            <a:avLst/>
          </a:prstGeom>
          <a:solidFill>
            <a:srgbClr val="0085B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编译技术首先调整</a:t>
            </a:r>
          </a:p>
        </p:txBody>
      </p:sp>
      <p:sp>
        <p:nvSpPr>
          <p:cNvPr id="95" name="圆角矩形 94"/>
          <p:cNvSpPr/>
          <p:nvPr/>
        </p:nvSpPr>
        <p:spPr bwMode="auto">
          <a:xfrm>
            <a:off x="3779912" y="4437112"/>
            <a:ext cx="936000" cy="576000"/>
          </a:xfrm>
          <a:prstGeom prst="roundRect">
            <a:avLst/>
          </a:prstGeom>
          <a:solidFill>
            <a:srgbClr val="C8770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数字逻辑全面调整</a:t>
            </a:r>
          </a:p>
        </p:txBody>
      </p:sp>
      <p:sp>
        <p:nvSpPr>
          <p:cNvPr id="96" name="圆角矩形 95"/>
          <p:cNvSpPr/>
          <p:nvPr/>
        </p:nvSpPr>
        <p:spPr bwMode="auto">
          <a:xfrm>
            <a:off x="3779912" y="2348936"/>
            <a:ext cx="936000" cy="576000"/>
          </a:xfrm>
          <a:prstGeom prst="roundRect">
            <a:avLst/>
          </a:prstGeom>
          <a:solidFill>
            <a:srgbClr val="0085B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编译技术全面调整</a:t>
            </a:r>
          </a:p>
        </p:txBody>
      </p:sp>
      <p:sp>
        <p:nvSpPr>
          <p:cNvPr id="97" name="圆角矩形 96"/>
          <p:cNvSpPr/>
          <p:nvPr/>
        </p:nvSpPr>
        <p:spPr bwMode="auto">
          <a:xfrm>
            <a:off x="3832814" y="5797465"/>
            <a:ext cx="4123560" cy="426839"/>
          </a:xfrm>
          <a:prstGeom prst="roundRect">
            <a:avLst/>
          </a:prstGeom>
          <a:solidFill>
            <a:srgbClr val="8080E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自主开发统一硬件实验平台</a:t>
            </a:r>
            <a:endParaRPr lang="en-US" altLang="zh-CN" sz="2000" kern="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98" name="圆角矩形 97"/>
          <p:cNvSpPr/>
          <p:nvPr/>
        </p:nvSpPr>
        <p:spPr bwMode="auto">
          <a:xfrm>
            <a:off x="4901529" y="4437112"/>
            <a:ext cx="3054847" cy="576000"/>
          </a:xfrm>
          <a:prstGeom prst="roundRect">
            <a:avLst/>
          </a:prstGeom>
          <a:solidFill>
            <a:srgbClr val="C8770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数字逻辑全面实施</a:t>
            </a:r>
          </a:p>
        </p:txBody>
      </p:sp>
      <p:sp>
        <p:nvSpPr>
          <p:cNvPr id="99" name="圆角矩形 98"/>
          <p:cNvSpPr/>
          <p:nvPr/>
        </p:nvSpPr>
        <p:spPr bwMode="auto">
          <a:xfrm>
            <a:off x="4901529" y="2348936"/>
            <a:ext cx="3054845" cy="576000"/>
          </a:xfrm>
          <a:prstGeom prst="roundRect">
            <a:avLst/>
          </a:prstGeom>
          <a:solidFill>
            <a:srgbClr val="0085B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编译技术全面实施</a:t>
            </a:r>
          </a:p>
        </p:txBody>
      </p:sp>
      <p:sp>
        <p:nvSpPr>
          <p:cNvPr id="100" name="圆角矩形 99"/>
          <p:cNvSpPr/>
          <p:nvPr/>
        </p:nvSpPr>
        <p:spPr bwMode="auto">
          <a:xfrm>
            <a:off x="4206408" y="5126859"/>
            <a:ext cx="2093784" cy="571228"/>
          </a:xfrm>
          <a:prstGeom prst="roundRect">
            <a:avLst/>
          </a:prstGeom>
          <a:solidFill>
            <a:srgbClr val="1AAA70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全面重构硬件代码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(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特别是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MIPS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代码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)</a:t>
            </a:r>
            <a:endParaRPr lang="zh-CN" altLang="en-US" kern="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1" name="圆角矩形 100"/>
          <p:cNvSpPr/>
          <p:nvPr/>
        </p:nvSpPr>
        <p:spPr bwMode="auto">
          <a:xfrm>
            <a:off x="4894336" y="2996944"/>
            <a:ext cx="892247" cy="701540"/>
          </a:xfrm>
          <a:prstGeom prst="roundRect">
            <a:avLst/>
          </a:prstGeom>
          <a:solidFill>
            <a:srgbClr val="34A00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OS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调整模拟器</a:t>
            </a:r>
          </a:p>
        </p:txBody>
      </p:sp>
      <p:sp>
        <p:nvSpPr>
          <p:cNvPr id="102" name="圆角矩形 101"/>
          <p:cNvSpPr/>
          <p:nvPr/>
        </p:nvSpPr>
        <p:spPr bwMode="auto">
          <a:xfrm>
            <a:off x="5938482" y="3003520"/>
            <a:ext cx="2017393" cy="684000"/>
          </a:xfrm>
          <a:prstGeom prst="roundRect">
            <a:avLst/>
          </a:prstGeom>
          <a:solidFill>
            <a:srgbClr val="34A004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kern="0" dirty="0" smtClean="0">
                <a:solidFill>
                  <a:srgbClr val="FFFFFF"/>
                </a:solidFill>
                <a:latin typeface="Cambria" pitchFamily="18" charset="0"/>
              </a:rPr>
              <a:t>OS</a:t>
            </a: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全面实施</a:t>
            </a:r>
            <a:endParaRPr lang="en-US" altLang="zh-CN" sz="2000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模拟器</a:t>
            </a:r>
            <a:r>
              <a:rPr lang="en-US" altLang="zh-CN" sz="2000" kern="0" dirty="0" smtClean="0">
                <a:solidFill>
                  <a:srgbClr val="FFFFFF"/>
                </a:solidFill>
                <a:latin typeface="Cambria" pitchFamily="18" charset="0"/>
              </a:rPr>
              <a:t>/</a:t>
            </a: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硬件</a:t>
            </a:r>
          </a:p>
        </p:txBody>
      </p:sp>
      <p:sp>
        <p:nvSpPr>
          <p:cNvPr id="105" name="圆角矩形 104"/>
          <p:cNvSpPr/>
          <p:nvPr/>
        </p:nvSpPr>
        <p:spPr bwMode="auto">
          <a:xfrm>
            <a:off x="3779912" y="3789104"/>
            <a:ext cx="936000" cy="576000"/>
          </a:xfrm>
          <a:prstGeom prst="roundRect">
            <a:avLst/>
          </a:prstGeom>
          <a:solidFill>
            <a:srgbClr val="0033CC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计组引</a:t>
            </a:r>
            <a:endParaRPr lang="en-US" altLang="zh-CN" sz="1600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Cambria" pitchFamily="18" charset="0"/>
              </a:rPr>
              <a:t>入</a:t>
            </a:r>
            <a:r>
              <a:rPr lang="en-US" altLang="zh-CN" sz="1600" kern="0" dirty="0" smtClean="0">
                <a:solidFill>
                  <a:srgbClr val="FFFFFF"/>
                </a:solidFill>
                <a:latin typeface="Cambria" pitchFamily="18" charset="0"/>
              </a:rPr>
              <a:t>HDL</a:t>
            </a:r>
            <a:endParaRPr lang="zh-CN" altLang="en-US" sz="1600" kern="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4894335" y="3770564"/>
            <a:ext cx="3062041" cy="576000"/>
          </a:xfrm>
          <a:prstGeom prst="roundRect">
            <a:avLst/>
          </a:prstGeom>
          <a:solidFill>
            <a:srgbClr val="0033CC"/>
          </a:soli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Cambria" pitchFamily="18" charset="0"/>
              </a:rPr>
              <a:t>计组全面实施</a:t>
            </a:r>
          </a:p>
        </p:txBody>
      </p:sp>
      <p:sp>
        <p:nvSpPr>
          <p:cNvPr id="39" name="圆角矩形 38"/>
          <p:cNvSpPr/>
          <p:nvPr/>
        </p:nvSpPr>
        <p:spPr bwMode="auto">
          <a:xfrm>
            <a:off x="6929448" y="1232872"/>
            <a:ext cx="1008000" cy="1044000"/>
          </a:xfrm>
          <a:prstGeom prst="roundRect">
            <a:avLst/>
          </a:prstGeom>
          <a:solidFill>
            <a:srgbClr val="FF0000"/>
          </a:solidFill>
          <a:ln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新计组</a:t>
            </a:r>
            <a:endParaRPr lang="en-US" altLang="zh-CN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(</a:t>
            </a: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数字逻辑</a:t>
            </a:r>
            <a:endParaRPr lang="en-US" altLang="zh-CN" kern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工程方法</a:t>
            </a:r>
            <a:r>
              <a:rPr lang="en-US" altLang="zh-CN" kern="0" dirty="0" smtClean="0">
                <a:solidFill>
                  <a:srgbClr val="FFFFFF"/>
                </a:solidFill>
                <a:latin typeface="Cambria" pitchFamily="18" charset="0"/>
              </a:rPr>
              <a:t>)</a:t>
            </a:r>
          </a:p>
        </p:txBody>
      </p:sp>
      <p:pic>
        <p:nvPicPr>
          <p:cNvPr id="1026" name="Picture 2" descr="http://ts3.cn.mm.bing.net/th?id=I.4591853413466954&amp;pid=1.7&amp;w=155&amp;h=151&amp;c=7&amp;rs=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41" r="21069"/>
          <a:stretch/>
        </p:blipFill>
        <p:spPr bwMode="auto">
          <a:xfrm>
            <a:off x="356248" y="4006949"/>
            <a:ext cx="903384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395536" y="6428074"/>
          <a:ext cx="85689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21"/>
                <a:gridCol w="1089121"/>
                <a:gridCol w="1089121"/>
                <a:gridCol w="1089121"/>
                <a:gridCol w="1089121"/>
                <a:gridCol w="1089121"/>
                <a:gridCol w="1089121"/>
                <a:gridCol w="945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1" name="直接箭头连接符 80"/>
          <p:cNvCxnSpPr/>
          <p:nvPr/>
        </p:nvCxnSpPr>
        <p:spPr bwMode="auto">
          <a:xfrm flipV="1">
            <a:off x="206622" y="6309320"/>
            <a:ext cx="8901882" cy="0"/>
          </a:xfrm>
          <a:prstGeom prst="straightConnector1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圆角矩形 42"/>
          <p:cNvSpPr/>
          <p:nvPr/>
        </p:nvSpPr>
        <p:spPr bwMode="auto">
          <a:xfrm>
            <a:off x="8100392" y="3778166"/>
            <a:ext cx="936000" cy="576000"/>
          </a:xfrm>
          <a:prstGeom prst="roundRect">
            <a:avLst/>
          </a:prstGeom>
          <a:solidFill>
            <a:srgbClr val="FF0000"/>
          </a:solidFill>
          <a:ln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Cambria" pitchFamily="18" charset="0"/>
              </a:rPr>
              <a:t>新计组</a:t>
            </a:r>
          </a:p>
        </p:txBody>
      </p:sp>
      <p:sp>
        <p:nvSpPr>
          <p:cNvPr id="104" name="云形标注 103"/>
          <p:cNvSpPr/>
          <p:nvPr/>
        </p:nvSpPr>
        <p:spPr bwMode="auto">
          <a:xfrm>
            <a:off x="179513" y="2204864"/>
            <a:ext cx="1368151" cy="997042"/>
          </a:xfrm>
          <a:prstGeom prst="cloudCallout">
            <a:avLst>
              <a:gd name="adj1" fmla="val -28381"/>
              <a:gd name="adj2" fmla="val 82805"/>
            </a:avLst>
          </a:prstGeom>
          <a:solidFill>
            <a:srgbClr val="99CC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zh-CN" altLang="en-US" sz="2000" dirty="0" smtClean="0">
                <a:solidFill>
                  <a:srgbClr val="000000"/>
                </a:solidFill>
                <a:latin typeface="黑体" pitchFamily="49" charset="-122"/>
                <a:sym typeface="Wingdings" pitchFamily="2" charset="2"/>
              </a:rPr>
              <a:t>系统能力</a:t>
            </a:r>
            <a:endParaRPr lang="en-US" altLang="zh-CN" sz="2000" dirty="0" smtClean="0">
              <a:solidFill>
                <a:srgbClr val="000000"/>
              </a:solidFill>
              <a:latin typeface="黑体" pitchFamily="49" charset="-122"/>
              <a:sym typeface="Wingdings" pitchFamily="2" charset="2"/>
            </a:endParaRPr>
          </a:p>
        </p:txBody>
      </p:sp>
      <p:sp>
        <p:nvSpPr>
          <p:cNvPr id="3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108894"/>
      </p:ext>
    </p:extLst>
  </p:cSld>
  <p:clrMapOvr>
    <a:masterClrMapping/>
  </p:clrMapOvr>
  <p:transition advTm="23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4313" y="44450"/>
            <a:ext cx="8858250" cy="669925"/>
          </a:xfrm>
        </p:spPr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64705"/>
            <a:ext cx="8640960" cy="57606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系统能力培养：需通过系列课程连续实施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课程群知识体系、实验体系应紧密衔接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系统能力分级：是标尺，有利于量化评估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工程化方法：是普通学生达成较高目标关键所在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让学生有巅峰体验，激发学习热情</a:t>
            </a:r>
            <a:endParaRPr lang="en-US" altLang="zh-CN" dirty="0" smtClean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02352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8013" cy="2232248"/>
          </a:xfrm>
        </p:spPr>
        <p:txBody>
          <a:bodyPr/>
          <a:lstStyle/>
          <a:p>
            <a:pPr lvl="0" algn="ctr" defTabSz="914400" eaLnBrk="1" fontAlgn="auto" hangingPunct="1">
              <a:lnSpc>
                <a:spcPct val="150000"/>
              </a:lnSpc>
              <a:spcBef>
                <a:spcPts val="11400"/>
              </a:spcBef>
              <a:spcAft>
                <a:spcPts val="0"/>
              </a:spcAft>
            </a:pPr>
            <a:r>
              <a:rPr lang="zh-CN" altLang="en-US" sz="6600" kern="1200" dirty="0">
                <a:solidFill>
                  <a:srgbClr val="FF0000"/>
                </a:solidFill>
                <a:effectLst/>
                <a:latin typeface="Times New Roman"/>
                <a:ea typeface="黑体"/>
                <a:cs typeface="+mn-cs"/>
              </a:rPr>
              <a:t>谢谢大家</a:t>
            </a:r>
            <a:r>
              <a:rPr lang="zh-CN" altLang="en-US" sz="6600" kern="1200" dirty="0" smtClean="0">
                <a:solidFill>
                  <a:srgbClr val="FF0000"/>
                </a:solidFill>
                <a:effectLst/>
                <a:latin typeface="Times New Roman"/>
                <a:ea typeface="黑体"/>
                <a:cs typeface="+mn-cs"/>
              </a:rPr>
              <a:t>！</a:t>
            </a:r>
            <a:r>
              <a:rPr lang="en-US" altLang="zh-CN" sz="6600" kern="1200" dirty="0" smtClean="0">
                <a:solidFill>
                  <a:srgbClr val="FF0000"/>
                </a:solidFill>
                <a:effectLst/>
                <a:latin typeface="Times New Roman"/>
                <a:ea typeface="黑体"/>
                <a:cs typeface="+mn-cs"/>
              </a:rPr>
              <a:t/>
            </a:r>
            <a:br>
              <a:rPr lang="en-US" altLang="zh-CN" sz="6600" kern="1200" dirty="0" smtClean="0">
                <a:solidFill>
                  <a:srgbClr val="FF0000"/>
                </a:solidFill>
                <a:effectLst/>
                <a:latin typeface="Times New Roman"/>
                <a:ea typeface="黑体"/>
                <a:cs typeface="+mn-cs"/>
              </a:rPr>
            </a:br>
            <a:r>
              <a:rPr lang="zh-CN" altLang="en-US" sz="6600" kern="1200" dirty="0" smtClean="0">
                <a:solidFill>
                  <a:srgbClr val="FF0000"/>
                </a:solidFill>
                <a:effectLst/>
                <a:latin typeface="Times New Roman"/>
                <a:ea typeface="黑体"/>
                <a:cs typeface="+mn-cs"/>
              </a:rPr>
              <a:t>敬请</a:t>
            </a:r>
            <a:r>
              <a:rPr lang="zh-CN" altLang="en-US" sz="6600" kern="1200" dirty="0">
                <a:solidFill>
                  <a:srgbClr val="FF0000"/>
                </a:solidFill>
                <a:effectLst/>
                <a:latin typeface="Times New Roman"/>
                <a:ea typeface="黑体"/>
                <a:cs typeface="+mn-cs"/>
              </a:rPr>
              <a:t>批评指正！</a:t>
            </a:r>
            <a:endParaRPr lang="en-US" altLang="zh-CN" sz="6600" kern="1200" dirty="0">
              <a:solidFill>
                <a:srgbClr val="FF0000"/>
              </a:solidFill>
              <a:effectLst/>
              <a:latin typeface="Times New Roman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605515"/>
      </p:ext>
    </p:extLst>
  </p:cSld>
  <p:clrMapOvr>
    <a:masterClrMapping/>
  </p:clrMapOvr>
  <p:transition advTm="6474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CN" dirty="0" smtClean="0"/>
              <a:t>2013</a:t>
            </a:r>
            <a:r>
              <a:rPr lang="zh-CN" altLang="en-US" dirty="0" smtClean="0"/>
              <a:t>秋季实验体系</a:t>
            </a:r>
            <a:r>
              <a:rPr lang="en-US" altLang="zh-CN" dirty="0" smtClean="0"/>
              <a:t>(Project</a:t>
            </a:r>
            <a:r>
              <a:rPr lang="zh-CN" altLang="en-US" dirty="0" smtClean="0"/>
              <a:t>部分</a:t>
            </a:r>
            <a:r>
              <a:rPr lang="en-US" altLang="zh-CN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注重形成性培养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5496" y="1268760"/>
          <a:ext cx="8990339" cy="5527682"/>
        </p:xfrm>
        <a:graphic>
          <a:graphicData uri="http://schemas.openxmlformats.org/drawingml/2006/table">
            <a:tbl>
              <a:tblPr/>
              <a:tblGrid>
                <a:gridCol w="602115"/>
                <a:gridCol w="1296000"/>
                <a:gridCol w="828000"/>
                <a:gridCol w="4248000"/>
                <a:gridCol w="2016224"/>
              </a:tblGrid>
              <a:tr h="315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序号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描述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检查时间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描述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检查方式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15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1</a:t>
                      </a:r>
                      <a:endParaRPr lang="zh-CN" sz="1800" kern="100" dirty="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报纸售卖机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9</a:t>
                      </a: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周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阅读和运行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Verilog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设计代码和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testbench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。 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现场问答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2</a:t>
                      </a:r>
                      <a:endParaRPr lang="zh-CN" sz="1800" kern="10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串行发送</a:t>
                      </a:r>
                      <a:endParaRPr lang="zh-CN" sz="1800" kern="100" dirty="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11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周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阅读设计要求和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Verilog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代码，补全代码，完成报告。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笔试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3</a:t>
                      </a:r>
                      <a:endParaRPr lang="zh-CN" sz="1800" kern="10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单周期设计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logisim</a:t>
                      </a:r>
                      <a:endParaRPr lang="zh-CN" sz="1800" kern="100" dirty="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12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周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用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logisim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完成单周期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CPU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设计。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注：支持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MIPS-Lite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指令集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现场增加指令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通过测试用例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4</a:t>
                      </a:r>
                      <a:endParaRPr lang="zh-CN" sz="1800" kern="10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单周期设计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Verilog</a:t>
                      </a:r>
                      <a:endParaRPr lang="zh-CN" sz="1800" kern="100" dirty="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13</a:t>
                      </a: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周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用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Verilog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完成单周期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CPU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设计。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注：支持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MIPS-Lite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指令集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现场增加指令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通过测试用例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5</a:t>
                      </a:r>
                      <a:endParaRPr lang="zh-CN" sz="1800" kern="10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多周期数据通路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14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周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用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Verilog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完成多周期数据通路设计。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注：支持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MIPS-C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指令集，中断除外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笔试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6</a:t>
                      </a:r>
                      <a:endParaRPr lang="zh-CN" sz="1800" kern="10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多周期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CPU</a:t>
                      </a:r>
                      <a:endParaRPr lang="zh-CN" sz="1800" kern="10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15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周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用</a:t>
                      </a:r>
                      <a:r>
                        <a:rPr lang="en-US" sz="1800" kern="100" dirty="0" err="1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Verilog</a:t>
                      </a: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完成多周期</a:t>
                      </a:r>
                      <a:r>
                        <a:rPr lang="en-US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CPU</a:t>
                      </a: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设计。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注：支持</a:t>
                      </a:r>
                      <a:r>
                        <a:rPr lang="en-US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MIPS-C</a:t>
                      </a: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指令集，中断除外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提供模板，补全设计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通过测试用例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7</a:t>
                      </a:r>
                      <a:endParaRPr lang="zh-CN" sz="1800" kern="10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设备集成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16</a:t>
                      </a: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周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开发定时器模块，集成串口控制器模块。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注：支持</a:t>
                      </a:r>
                      <a:r>
                        <a:rPr lang="en-US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MIPS-C</a:t>
                      </a: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指令集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注：提供串行通信控制器模块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8</a:t>
                      </a:r>
                      <a:endParaRPr lang="zh-CN" sz="1800" kern="10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系统验证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下学期第</a:t>
                      </a:r>
                      <a:r>
                        <a:rPr lang="en-US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2</a:t>
                      </a:r>
                      <a:r>
                        <a:rPr lang="zh-CN" sz="1800" kern="10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周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增加中断支持。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在</a:t>
                      </a:r>
                      <a:r>
                        <a:rPr lang="en-US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FPGA</a:t>
                      </a: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实验系统上成果运行。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注：支持</a:t>
                      </a:r>
                      <a:r>
                        <a:rPr lang="en-US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MIPS-C</a:t>
                      </a:r>
                      <a:r>
                        <a:rPr lang="zh-CN" sz="1800" kern="100" dirty="0">
                          <a:latin typeface="Cambria" pitchFamily="18" charset="0"/>
                          <a:ea typeface="黑体" pitchFamily="49" charset="-122"/>
                          <a:cs typeface="Times New Roman"/>
                        </a:rPr>
                        <a:t>指令集</a:t>
                      </a: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kern="100" dirty="0">
                        <a:latin typeface="Cambria" pitchFamily="18" charset="0"/>
                        <a:ea typeface="黑体" pitchFamily="49" charset="-122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4432" y="2708920"/>
            <a:ext cx="7776000" cy="29854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 eaLnBrk="0" fontAlgn="ctr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itchFamily="2" charset="2"/>
              <a:buChar char="§"/>
            </a:pPr>
            <a:r>
              <a:rPr lang="zh-CN" altLang="en-US" sz="3200" kern="0" dirty="0" smtClean="0">
                <a:solidFill>
                  <a:srgbClr val="FFFFFF"/>
                </a:solidFill>
              </a:rPr>
              <a:t>不能只依赖一个大作业！</a:t>
            </a:r>
            <a:endParaRPr lang="en-US" altLang="zh-CN" sz="3200" kern="0" dirty="0" smtClean="0">
              <a:solidFill>
                <a:srgbClr val="FFFFFF"/>
              </a:solidFill>
            </a:endParaRPr>
          </a:p>
          <a:p>
            <a:pPr marL="342900" indent="-342900" eaLnBrk="0" fontAlgn="ctr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itchFamily="2" charset="2"/>
              <a:buChar char="§"/>
            </a:pPr>
            <a:r>
              <a:rPr lang="en-US" altLang="zh-CN" sz="3200" kern="0" dirty="0" smtClean="0">
                <a:solidFill>
                  <a:srgbClr val="FFFFFF"/>
                </a:solidFill>
              </a:rPr>
              <a:t>2013</a:t>
            </a:r>
            <a:r>
              <a:rPr lang="zh-CN" altLang="en-US" sz="3200" kern="0" dirty="0" smtClean="0">
                <a:solidFill>
                  <a:srgbClr val="FFFFFF"/>
                </a:solidFill>
              </a:rPr>
              <a:t>秋季：每周</a:t>
            </a:r>
            <a:r>
              <a:rPr lang="en-US" altLang="zh-CN" sz="3200" kern="0" dirty="0" smtClean="0">
                <a:solidFill>
                  <a:srgbClr val="FFFFFF"/>
                </a:solidFill>
              </a:rPr>
              <a:t>1</a:t>
            </a:r>
            <a:r>
              <a:rPr lang="zh-CN" altLang="en-US" sz="3200" kern="0" dirty="0" smtClean="0">
                <a:solidFill>
                  <a:srgbClr val="FFFFFF"/>
                </a:solidFill>
              </a:rPr>
              <a:t>个</a:t>
            </a:r>
            <a:r>
              <a:rPr lang="en-US" altLang="zh-CN" sz="3200" kern="0" dirty="0" smtClean="0">
                <a:solidFill>
                  <a:srgbClr val="FFFFFF"/>
                </a:solidFill>
              </a:rPr>
              <a:t>project</a:t>
            </a:r>
          </a:p>
          <a:p>
            <a:pPr marL="742950" lvl="1" indent="-285750" eaLnBrk="0" fontAlgn="ctr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50000"/>
              <a:buFont typeface="Wingdings" pitchFamily="2" charset="2"/>
              <a:buChar char="q"/>
            </a:pPr>
            <a:r>
              <a:rPr lang="zh-CN" altLang="en-US" sz="2800" kern="0" dirty="0" smtClean="0">
                <a:solidFill>
                  <a:srgbClr val="FFFFFF"/>
                </a:solidFill>
              </a:rPr>
              <a:t>阅读实验指导书</a:t>
            </a:r>
            <a:endParaRPr lang="en-US" altLang="zh-CN" sz="2800" kern="0" dirty="0" smtClean="0">
              <a:solidFill>
                <a:srgbClr val="FFFFFF"/>
              </a:solidFill>
            </a:endParaRPr>
          </a:p>
          <a:p>
            <a:pPr marL="742950" lvl="1" indent="-285750" eaLnBrk="0" fontAlgn="ctr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50000"/>
              <a:buFont typeface="Wingdings" pitchFamily="2" charset="2"/>
              <a:buChar char="q"/>
            </a:pPr>
            <a:r>
              <a:rPr lang="zh-CN" altLang="en-US" sz="2800" kern="0" dirty="0" smtClean="0">
                <a:solidFill>
                  <a:srgbClr val="FFFFFF"/>
                </a:solidFill>
              </a:rPr>
              <a:t>完成</a:t>
            </a:r>
            <a:r>
              <a:rPr lang="en-US" altLang="zh-CN" sz="2800" kern="0" dirty="0" smtClean="0">
                <a:solidFill>
                  <a:srgbClr val="FFFFFF"/>
                </a:solidFill>
              </a:rPr>
              <a:t>project</a:t>
            </a:r>
            <a:r>
              <a:rPr lang="zh-CN" altLang="en-US" sz="2800" kern="0" dirty="0" smtClean="0">
                <a:solidFill>
                  <a:srgbClr val="FFFFFF"/>
                </a:solidFill>
              </a:rPr>
              <a:t>开发</a:t>
            </a:r>
            <a:endParaRPr lang="en-US" altLang="zh-CN" sz="2800" kern="0" dirty="0" smtClean="0">
              <a:solidFill>
                <a:srgbClr val="FFFFFF"/>
              </a:solidFill>
            </a:endParaRPr>
          </a:p>
          <a:p>
            <a:pPr marL="742950" lvl="1" indent="-285750" eaLnBrk="0" fontAlgn="ctr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50000"/>
              <a:buFont typeface="Wingdings" pitchFamily="2" charset="2"/>
              <a:buChar char="q"/>
            </a:pPr>
            <a:r>
              <a:rPr lang="zh-CN" altLang="en-US" sz="2800" kern="0" dirty="0" smtClean="0">
                <a:solidFill>
                  <a:srgbClr val="FFFFFF"/>
                </a:solidFill>
              </a:rPr>
              <a:t>撰写实验报告</a:t>
            </a:r>
          </a:p>
        </p:txBody>
      </p:sp>
    </p:spTree>
    <p:extLst>
      <p:ext uri="{BB962C8B-B14F-4D97-AF65-F5344CB8AC3E}">
        <p14:creationId xmlns:p14="http://schemas.microsoft.com/office/powerpoint/2010/main" xmlns="" val="17256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2013</a:t>
            </a:r>
            <a:r>
              <a:rPr lang="zh-CN" altLang="en-US" dirty="0" smtClean="0"/>
              <a:t>秋季</a:t>
            </a:r>
            <a:r>
              <a:rPr lang="en-US" altLang="zh-CN" dirty="0" smtClean="0"/>
              <a:t>Project3</a:t>
            </a:r>
            <a:r>
              <a:rPr lang="zh-CN" altLang="en-US" dirty="0" smtClean="0"/>
              <a:t>测试成绩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23528" y="764705"/>
            <a:ext cx="8640960" cy="57606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Project3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Logisim</a:t>
            </a:r>
            <a:r>
              <a:rPr lang="zh-CN" altLang="en-US" dirty="0" smtClean="0"/>
              <a:t>开发</a:t>
            </a:r>
            <a:r>
              <a:rPr lang="en-US" altLang="zh-CN" dirty="0" smtClean="0"/>
              <a:t>7</a:t>
            </a:r>
            <a:r>
              <a:rPr lang="zh-CN" altLang="en-US" dirty="0" smtClean="0"/>
              <a:t>条指令的单周期</a:t>
            </a:r>
            <a:r>
              <a:rPr lang="en-US" altLang="zh-CN" dirty="0" smtClean="0"/>
              <a:t>CPU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 err="1" smtClean="0"/>
              <a:t>addu</a:t>
            </a:r>
            <a:r>
              <a:rPr lang="zh-CN" altLang="zh-CN" dirty="0" smtClean="0"/>
              <a:t>，</a:t>
            </a:r>
            <a:r>
              <a:rPr lang="en-US" altLang="zh-CN" dirty="0" err="1" smtClean="0"/>
              <a:t>subu</a:t>
            </a:r>
            <a:r>
              <a:rPr lang="zh-CN" altLang="zh-CN" dirty="0" smtClean="0"/>
              <a:t>，</a:t>
            </a:r>
            <a:r>
              <a:rPr lang="en-US" altLang="zh-CN" dirty="0" err="1" smtClean="0"/>
              <a:t>ori</a:t>
            </a:r>
            <a:r>
              <a:rPr lang="zh-CN" altLang="zh-CN" dirty="0" smtClean="0"/>
              <a:t>，</a:t>
            </a:r>
            <a:r>
              <a:rPr lang="en-US" altLang="zh-CN" dirty="0" err="1" smtClean="0"/>
              <a:t>lw</a:t>
            </a:r>
            <a:r>
              <a:rPr lang="zh-CN" altLang="zh-CN" dirty="0" smtClean="0"/>
              <a:t>，</a:t>
            </a:r>
            <a:r>
              <a:rPr lang="en-US" altLang="zh-CN" dirty="0" err="1" smtClean="0"/>
              <a:t>sw</a:t>
            </a:r>
            <a:r>
              <a:rPr lang="zh-CN" altLang="zh-CN" dirty="0" smtClean="0"/>
              <a:t>，</a:t>
            </a:r>
            <a:r>
              <a:rPr lang="en-US" altLang="zh-CN" dirty="0" err="1" smtClean="0"/>
              <a:t>beq</a:t>
            </a:r>
            <a:r>
              <a:rPr lang="zh-CN" altLang="zh-CN" dirty="0" smtClean="0"/>
              <a:t>，</a:t>
            </a:r>
            <a:r>
              <a:rPr lang="en-US" altLang="zh-CN" dirty="0" err="1" smtClean="0"/>
              <a:t>lui</a:t>
            </a:r>
            <a:endParaRPr lang="en-US" altLang="zh-CN" dirty="0" smtClean="0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71929"/>
            <a:ext cx="7380312" cy="44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470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2013</a:t>
            </a:r>
            <a:r>
              <a:rPr lang="zh-CN" altLang="en-US" dirty="0" smtClean="0"/>
              <a:t>秋季</a:t>
            </a:r>
            <a:r>
              <a:rPr lang="en-US" altLang="zh-CN" dirty="0" smtClean="0"/>
              <a:t>Project3</a:t>
            </a:r>
            <a:r>
              <a:rPr lang="zh-CN" altLang="en-US" dirty="0" smtClean="0"/>
              <a:t>测试成绩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23528" y="764705"/>
            <a:ext cx="8640960" cy="57606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Project3</a:t>
            </a:r>
            <a:r>
              <a:rPr lang="zh-CN" altLang="en-US" dirty="0" smtClean="0"/>
              <a:t>测试：实验课加</a:t>
            </a:r>
            <a:r>
              <a:rPr lang="en-US" altLang="zh-CN" dirty="0" smtClean="0"/>
              <a:t>1</a:t>
            </a:r>
            <a:r>
              <a:rPr lang="zh-CN" altLang="en-US" dirty="0" smtClean="0"/>
              <a:t>条指令，记录完成时间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标准测试汇编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MARS</a:t>
            </a:r>
            <a:r>
              <a:rPr lang="zh-CN" altLang="en-US" dirty="0" smtClean="0"/>
              <a:t>：运行标准测试汇编，观察程序运行结果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 err="1" smtClean="0"/>
              <a:t>Logisim</a:t>
            </a:r>
            <a:r>
              <a:rPr lang="zh-CN" altLang="en-US" dirty="0" smtClean="0"/>
              <a:t>：修改设计，增加新指令；并对比调试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要求必须个人独立完成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采用监考方式</a:t>
            </a:r>
            <a:endParaRPr lang="en-US" altLang="zh-CN" dirty="0" smtClean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70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419872" y="6572250"/>
            <a:ext cx="2160240" cy="255588"/>
          </a:xfrm>
        </p:spPr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4313" y="44450"/>
            <a:ext cx="8858250" cy="669925"/>
          </a:xfrm>
        </p:spPr>
        <p:txBody>
          <a:bodyPr/>
          <a:lstStyle/>
          <a:p>
            <a:r>
              <a:rPr lang="en-US" altLang="zh-CN" dirty="0" smtClean="0"/>
              <a:t>2013</a:t>
            </a:r>
            <a:r>
              <a:rPr lang="zh-CN" altLang="en-US" dirty="0" smtClean="0"/>
              <a:t>秋季</a:t>
            </a:r>
            <a:r>
              <a:rPr lang="en-US" altLang="zh-CN" dirty="0" smtClean="0"/>
              <a:t>Project3</a:t>
            </a:r>
            <a:r>
              <a:rPr lang="zh-CN" altLang="en-US" dirty="0" smtClean="0"/>
              <a:t>测试成绩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64705"/>
            <a:ext cx="8640960" cy="57606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2</a:t>
            </a:r>
            <a:r>
              <a:rPr lang="zh-CN" altLang="en-US" dirty="0" smtClean="0"/>
              <a:t>个行政班，参加实验测试为</a:t>
            </a:r>
            <a:r>
              <a:rPr lang="en-US" altLang="zh-CN" dirty="0" smtClean="0"/>
              <a:t>47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50</a:t>
            </a:r>
            <a:r>
              <a:rPr lang="zh-CN" altLang="en-US" dirty="0" smtClean="0"/>
              <a:t>人：有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人因故未参加测试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89%(42</a:t>
            </a:r>
            <a:r>
              <a:rPr lang="zh-CN" altLang="en-US" dirty="0" smtClean="0"/>
              <a:t>人</a:t>
            </a:r>
            <a:r>
              <a:rPr lang="en-US" altLang="zh-CN" dirty="0" smtClean="0"/>
              <a:t>)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2.5</a:t>
            </a:r>
            <a:r>
              <a:rPr lang="zh-CN" altLang="en-US" dirty="0" smtClean="0"/>
              <a:t>小时内完成新增指令，并通过测试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5</a:t>
            </a:r>
            <a:r>
              <a:rPr lang="zh-CN" altLang="en-US" dirty="0" smtClean="0"/>
              <a:t>人未通过测试</a:t>
            </a:r>
            <a:endParaRPr lang="en-US" altLang="zh-CN" dirty="0" smtClean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 b="16138"/>
          <a:stretch>
            <a:fillRect/>
          </a:stretch>
        </p:blipFill>
        <p:spPr bwMode="auto">
          <a:xfrm>
            <a:off x="1812040" y="3672408"/>
            <a:ext cx="733196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508250" algn="l"/>
              </a:tabLst>
            </a:pPr>
            <a:r>
              <a:rPr lang="zh-CN" altLang="en-US" sz="2800" dirty="0" smtClean="0">
                <a:latin typeface="+mn-ea"/>
              </a:rPr>
              <a:t>现象：～</a:t>
            </a:r>
            <a:r>
              <a:rPr lang="en-US" altLang="zh-CN" sz="2800" dirty="0" smtClean="0">
                <a:latin typeface="+mn-ea"/>
              </a:rPr>
              <a:t>2006</a:t>
            </a:r>
            <a:r>
              <a:rPr lang="zh-CN" altLang="en-US" sz="2800" dirty="0" smtClean="0">
                <a:latin typeface="+mn-ea"/>
              </a:rPr>
              <a:t>，能力较弱</a:t>
            </a:r>
            <a:endParaRPr lang="en-US" altLang="zh-CN" sz="2800" dirty="0" smtClean="0">
              <a:latin typeface="+mn-ea"/>
            </a:endParaRPr>
          </a:p>
          <a:p>
            <a:pPr lvl="1">
              <a:tabLst>
                <a:tab pos="2508250" algn="l"/>
              </a:tabLst>
            </a:pPr>
            <a:endParaRPr lang="en-US" altLang="zh-CN" sz="2400" dirty="0" smtClean="0">
              <a:latin typeface="+mn-ea"/>
            </a:endParaRPr>
          </a:p>
          <a:p>
            <a:pPr lvl="1">
              <a:tabLst>
                <a:tab pos="2508250" algn="l"/>
              </a:tabLst>
            </a:pPr>
            <a:endParaRPr lang="en-US" altLang="zh-CN" sz="2400" dirty="0" smtClean="0">
              <a:latin typeface="+mn-ea"/>
            </a:endParaRPr>
          </a:p>
          <a:p>
            <a:pPr lvl="1">
              <a:tabLst>
                <a:tab pos="2508250" algn="l"/>
              </a:tabLst>
            </a:pPr>
            <a:endParaRPr lang="en-US" altLang="zh-CN" sz="2400" dirty="0" smtClean="0">
              <a:latin typeface="+mn-ea"/>
            </a:endParaRPr>
          </a:p>
          <a:p>
            <a:pPr lvl="1">
              <a:tabLst>
                <a:tab pos="2508250" algn="l"/>
              </a:tabLst>
            </a:pPr>
            <a:endParaRPr lang="en-US" altLang="zh-CN" sz="2400" dirty="0" smtClean="0">
              <a:latin typeface="+mn-ea"/>
            </a:endParaRPr>
          </a:p>
          <a:p>
            <a:pPr lvl="1">
              <a:tabLst>
                <a:tab pos="2508250" algn="l"/>
              </a:tabLst>
            </a:pPr>
            <a:endParaRPr lang="en-US" altLang="zh-CN" sz="2400" dirty="0" smtClean="0">
              <a:latin typeface="+mn-ea"/>
            </a:endParaRPr>
          </a:p>
          <a:p>
            <a:pPr>
              <a:tabLst>
                <a:tab pos="2508250" algn="l"/>
              </a:tabLst>
            </a:pPr>
            <a:r>
              <a:rPr lang="zh-CN" altLang="en-US" sz="2800" dirty="0" smtClean="0">
                <a:latin typeface="+mn-ea"/>
              </a:rPr>
              <a:t>原因：教学以让学生了解知识为目标，不是以学生设计系统为目标</a:t>
            </a:r>
            <a:endParaRPr lang="en-US" altLang="zh-CN" sz="2800" dirty="0" smtClean="0">
              <a:latin typeface="+mn-ea"/>
            </a:endParaRPr>
          </a:p>
          <a:p>
            <a:pPr lvl="1">
              <a:tabLst>
                <a:tab pos="2508250" algn="l"/>
              </a:tabLst>
            </a:pPr>
            <a:r>
              <a:rPr lang="zh-CN" altLang="en-US" sz="2400" dirty="0" smtClean="0">
                <a:latin typeface="+mn-ea"/>
              </a:rPr>
              <a:t>过于强调知识的全面性，课时总容量不足，学生难以深入学习</a:t>
            </a:r>
            <a:endParaRPr lang="en-US" altLang="zh-CN" sz="2400" dirty="0" smtClean="0">
              <a:latin typeface="+mn-ea"/>
            </a:endParaRPr>
          </a:p>
          <a:p>
            <a:pPr lvl="1">
              <a:tabLst>
                <a:tab pos="2508250" algn="l"/>
              </a:tabLst>
            </a:pPr>
            <a:r>
              <a:rPr lang="zh-CN" altLang="en-US" sz="2400" dirty="0" smtClean="0">
                <a:latin typeface="+mn-ea"/>
              </a:rPr>
              <a:t>虽也重视了课程体系建设，但课程衔接不足</a:t>
            </a:r>
            <a:endParaRPr lang="en-US" altLang="zh-CN" sz="2400" dirty="0" smtClean="0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当时存在问题分析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9552" y="1412776"/>
          <a:ext cx="8352000" cy="223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224"/>
                <a:gridCol w="6335776"/>
              </a:tblGrid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对象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开发能力</a:t>
                      </a:r>
                      <a:endParaRPr lang="zh-CN" altLang="en-US" sz="2800" dirty="0"/>
                    </a:p>
                  </a:txBody>
                  <a:tcPr/>
                </a:tc>
              </a:tr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CPU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自定义指令集；指令规模</a:t>
                      </a:r>
                      <a:r>
                        <a:rPr lang="en-US" altLang="zh-CN" sz="2800" dirty="0" smtClean="0">
                          <a:solidFill>
                            <a:srgbClr val="FF0000"/>
                          </a:solidFill>
                        </a:rPr>
                        <a:t>10+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条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OS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分析代码；系统调用级编程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编译器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自定义文法；生成虚拟机指令；优化弱</a:t>
                      </a:r>
                      <a:endParaRPr lang="zh-CN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5179938"/>
      </p:ext>
    </p:extLst>
  </p:cSld>
  <p:clrMapOvr>
    <a:masterClrMapping/>
  </p:clrMapOvr>
  <p:transition advTm="85395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Line 46"/>
          <p:cNvSpPr>
            <a:spLocks noChangeShapeType="1"/>
          </p:cNvSpPr>
          <p:nvPr/>
        </p:nvSpPr>
        <p:spPr bwMode="auto">
          <a:xfrm>
            <a:off x="2770988" y="4654079"/>
            <a:ext cx="1008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96" name="Line 96"/>
          <p:cNvSpPr>
            <a:spLocks noChangeShapeType="1"/>
          </p:cNvSpPr>
          <p:nvPr/>
        </p:nvSpPr>
        <p:spPr bwMode="auto">
          <a:xfrm>
            <a:off x="2770988" y="4222279"/>
            <a:ext cx="1008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97" name="Line 106"/>
          <p:cNvSpPr>
            <a:spLocks noChangeShapeType="1"/>
          </p:cNvSpPr>
          <p:nvPr/>
        </p:nvSpPr>
        <p:spPr bwMode="auto">
          <a:xfrm flipV="1">
            <a:off x="1908056" y="4572216"/>
            <a:ext cx="2236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98" name="Line 134"/>
          <p:cNvSpPr>
            <a:spLocks noChangeShapeType="1"/>
          </p:cNvSpPr>
          <p:nvPr/>
        </p:nvSpPr>
        <p:spPr bwMode="auto">
          <a:xfrm flipV="1">
            <a:off x="612056" y="4219088"/>
            <a:ext cx="14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199" name="Line 135"/>
          <p:cNvSpPr>
            <a:spLocks noChangeShapeType="1"/>
          </p:cNvSpPr>
          <p:nvPr/>
        </p:nvSpPr>
        <p:spPr bwMode="auto">
          <a:xfrm>
            <a:off x="971601" y="4222278"/>
            <a:ext cx="36492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00" name="Rectangle 12"/>
          <p:cNvSpPr>
            <a:spLocks noChangeArrowheads="1"/>
          </p:cNvSpPr>
          <p:nvPr/>
        </p:nvSpPr>
        <p:spPr bwMode="auto">
          <a:xfrm>
            <a:off x="1336525" y="3860204"/>
            <a:ext cx="563559" cy="136815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>
              <a:solidFill>
                <a:srgbClr val="000000"/>
              </a:solidFill>
              <a:latin typeface="Helvetica" pitchFamily="80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000000"/>
              </a:solidFill>
              <a:latin typeface="Helvetica" pitchFamily="80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指令</a:t>
            </a:r>
            <a:endParaRPr lang="en-US" altLang="zh-CN" sz="11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存储器</a:t>
            </a:r>
            <a:endParaRPr lang="en-US" altLang="zh-CN" sz="1200" dirty="0">
              <a:solidFill>
                <a:srgbClr val="000000"/>
              </a:solidFill>
              <a:latin typeface="Helvetica" pitchFamily="80" charset="0"/>
            </a:endParaRPr>
          </a:p>
        </p:txBody>
      </p:sp>
      <p:sp>
        <p:nvSpPr>
          <p:cNvPr id="201" name="Text Box 13"/>
          <p:cNvSpPr txBox="1">
            <a:spLocks noChangeArrowheads="1"/>
          </p:cNvSpPr>
          <p:nvPr/>
        </p:nvSpPr>
        <p:spPr bwMode="auto">
          <a:xfrm>
            <a:off x="1389285" y="4164040"/>
            <a:ext cx="499427" cy="1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err="1" smtClean="0">
                <a:solidFill>
                  <a:srgbClr val="000000"/>
                </a:solidFill>
              </a:rPr>
              <a:t>Addr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202" name="Text Box 13"/>
          <p:cNvSpPr txBox="1">
            <a:spLocks noChangeArrowheads="1"/>
          </p:cNvSpPr>
          <p:nvPr/>
        </p:nvSpPr>
        <p:spPr bwMode="auto">
          <a:xfrm>
            <a:off x="1638998" y="4487134"/>
            <a:ext cx="249715" cy="1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000000"/>
                </a:solidFill>
              </a:rPr>
              <a:t>Data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203" name="Rectangle 3"/>
          <p:cNvSpPr>
            <a:spLocks noChangeArrowheads="1"/>
          </p:cNvSpPr>
          <p:nvPr/>
        </p:nvSpPr>
        <p:spPr bwMode="auto">
          <a:xfrm>
            <a:off x="755576" y="3789040"/>
            <a:ext cx="216024" cy="93610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100" b="1" dirty="0" smtClean="0">
                <a:solidFill>
                  <a:srgbClr val="000000"/>
                </a:solidFill>
                <a:latin typeface="Cambria" pitchFamily="18" charset="0"/>
              </a:rPr>
              <a:t>PC</a:t>
            </a:r>
            <a:endParaRPr kumimoji="1" lang="zh-CN" altLang="en-US" sz="11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2" name="组合 273"/>
          <p:cNvGrpSpPr/>
          <p:nvPr/>
        </p:nvGrpSpPr>
        <p:grpSpPr>
          <a:xfrm>
            <a:off x="2123728" y="3747298"/>
            <a:ext cx="648370" cy="1512888"/>
            <a:chOff x="2483768" y="1704975"/>
            <a:chExt cx="648370" cy="1512888"/>
          </a:xfrm>
        </p:grpSpPr>
        <p:sp>
          <p:nvSpPr>
            <p:cNvPr id="205" name="Rectangle 41"/>
            <p:cNvSpPr>
              <a:spLocks noChangeAspect="1" noChangeArrowheads="1"/>
            </p:cNvSpPr>
            <p:nvPr/>
          </p:nvSpPr>
          <p:spPr bwMode="auto">
            <a:xfrm>
              <a:off x="2483768" y="1704975"/>
              <a:ext cx="648370" cy="15128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100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指</a:t>
              </a:r>
            </a:p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100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令</a:t>
              </a:r>
            </a:p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100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寄</a:t>
              </a:r>
            </a:p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100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存</a:t>
              </a:r>
            </a:p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100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器</a:t>
              </a:r>
            </a:p>
          </p:txBody>
        </p:sp>
        <p:sp>
          <p:nvSpPr>
            <p:cNvPr id="206" name="Text Box 42"/>
            <p:cNvSpPr txBox="1">
              <a:spLocks noChangeArrowheads="1"/>
            </p:cNvSpPr>
            <p:nvPr/>
          </p:nvSpPr>
          <p:spPr bwMode="auto">
            <a:xfrm>
              <a:off x="2630488" y="1776413"/>
              <a:ext cx="431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>
                  <a:solidFill>
                    <a:srgbClr val="000000"/>
                  </a:solidFill>
                </a:rPr>
                <a:t>指令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>
                  <a:solidFill>
                    <a:srgbClr val="000000"/>
                  </a:solidFill>
                </a:rPr>
                <a:t>[31:26]</a:t>
              </a:r>
            </a:p>
          </p:txBody>
        </p:sp>
        <p:sp>
          <p:nvSpPr>
            <p:cNvPr id="207" name="Text Box 43"/>
            <p:cNvSpPr txBox="1">
              <a:spLocks noChangeArrowheads="1"/>
            </p:cNvSpPr>
            <p:nvPr/>
          </p:nvSpPr>
          <p:spPr bwMode="auto">
            <a:xfrm>
              <a:off x="2701925" y="2136775"/>
              <a:ext cx="3603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>
                  <a:solidFill>
                    <a:srgbClr val="000000"/>
                  </a:solidFill>
                </a:rPr>
                <a:t>指令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>
                  <a:solidFill>
                    <a:srgbClr val="000000"/>
                  </a:solidFill>
                </a:rPr>
                <a:t>[25:21]</a:t>
              </a:r>
            </a:p>
          </p:txBody>
        </p:sp>
        <p:sp>
          <p:nvSpPr>
            <p:cNvPr id="208" name="Text Box 44"/>
            <p:cNvSpPr txBox="1">
              <a:spLocks noChangeArrowheads="1"/>
            </p:cNvSpPr>
            <p:nvPr/>
          </p:nvSpPr>
          <p:spPr bwMode="auto">
            <a:xfrm>
              <a:off x="2701925" y="2513013"/>
              <a:ext cx="3603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>
                  <a:solidFill>
                    <a:srgbClr val="000000"/>
                  </a:solidFill>
                </a:rPr>
                <a:t>指令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>
                  <a:solidFill>
                    <a:srgbClr val="000000"/>
                  </a:solidFill>
                </a:rPr>
                <a:t>[20:16]</a:t>
              </a:r>
            </a:p>
          </p:txBody>
        </p:sp>
        <p:sp>
          <p:nvSpPr>
            <p:cNvPr id="209" name="Text Box 45"/>
            <p:cNvSpPr txBox="1">
              <a:spLocks noChangeArrowheads="1"/>
            </p:cNvSpPr>
            <p:nvPr/>
          </p:nvSpPr>
          <p:spPr bwMode="auto">
            <a:xfrm>
              <a:off x="2701925" y="2871788"/>
              <a:ext cx="3603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>
                  <a:solidFill>
                    <a:srgbClr val="000000"/>
                  </a:solidFill>
                </a:rPr>
                <a:t>指令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>
                  <a:solidFill>
                    <a:srgbClr val="000000"/>
                  </a:solidFill>
                </a:rPr>
                <a:t>[15:0]</a:t>
              </a:r>
            </a:p>
          </p:txBody>
        </p:sp>
      </p:grpSp>
      <p:grpSp>
        <p:nvGrpSpPr>
          <p:cNvPr id="3" name="组合 9"/>
          <p:cNvGrpSpPr/>
          <p:nvPr/>
        </p:nvGrpSpPr>
        <p:grpSpPr>
          <a:xfrm>
            <a:off x="821356" y="4639384"/>
            <a:ext cx="72008" cy="80540"/>
            <a:chOff x="287524" y="3070225"/>
            <a:chExt cx="72008" cy="80540"/>
          </a:xfrm>
        </p:grpSpPr>
        <p:cxnSp>
          <p:nvCxnSpPr>
            <p:cNvPr id="211" name="直接连接符 210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直接连接符 211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组合 271"/>
          <p:cNvGrpSpPr/>
          <p:nvPr/>
        </p:nvGrpSpPr>
        <p:grpSpPr>
          <a:xfrm>
            <a:off x="2213403" y="5179990"/>
            <a:ext cx="72008" cy="80540"/>
            <a:chOff x="287524" y="3070225"/>
            <a:chExt cx="72008" cy="80540"/>
          </a:xfrm>
        </p:grpSpPr>
        <p:cxnSp>
          <p:nvCxnSpPr>
            <p:cNvPr id="214" name="直接连接符 213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直接连接符 214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6" name="Line 47"/>
          <p:cNvSpPr>
            <a:spLocks noChangeShapeType="1"/>
          </p:cNvSpPr>
          <p:nvPr/>
        </p:nvSpPr>
        <p:spPr bwMode="auto">
          <a:xfrm flipV="1">
            <a:off x="2771801" y="5085184"/>
            <a:ext cx="57606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 flipV="1">
            <a:off x="612055" y="3140968"/>
            <a:ext cx="5976169" cy="1071248"/>
            <a:chOff x="4286" y="1525"/>
            <a:chExt cx="363" cy="272"/>
          </a:xfrm>
        </p:grpSpPr>
        <p:sp>
          <p:nvSpPr>
            <p:cNvPr id="218" name="Line 132"/>
            <p:cNvSpPr>
              <a:spLocks noChangeShapeType="1"/>
            </p:cNvSpPr>
            <p:nvPr/>
          </p:nvSpPr>
          <p:spPr bwMode="auto">
            <a:xfrm flipV="1">
              <a:off x="4286" y="1525"/>
              <a:ext cx="0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19" name="Line 133"/>
            <p:cNvSpPr>
              <a:spLocks noChangeShapeType="1"/>
            </p:cNvSpPr>
            <p:nvPr/>
          </p:nvSpPr>
          <p:spPr bwMode="auto">
            <a:xfrm flipH="1" flipV="1">
              <a:off x="4286" y="1797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10"/>
          <p:cNvGrpSpPr>
            <a:grpSpLocks/>
          </p:cNvGrpSpPr>
          <p:nvPr/>
        </p:nvGrpSpPr>
        <p:grpSpPr bwMode="auto">
          <a:xfrm flipV="1">
            <a:off x="1109806" y="3573015"/>
            <a:ext cx="4542314" cy="646063"/>
            <a:chOff x="4286" y="1525"/>
            <a:chExt cx="362" cy="272"/>
          </a:xfrm>
        </p:grpSpPr>
        <p:sp>
          <p:nvSpPr>
            <p:cNvPr id="221" name="Line 111"/>
            <p:cNvSpPr>
              <a:spLocks noChangeShapeType="1"/>
            </p:cNvSpPr>
            <p:nvPr/>
          </p:nvSpPr>
          <p:spPr bwMode="auto">
            <a:xfrm flipV="1">
              <a:off x="4286" y="1525"/>
              <a:ext cx="0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22" name="Line 112"/>
            <p:cNvSpPr>
              <a:spLocks noChangeShapeType="1"/>
            </p:cNvSpPr>
            <p:nvPr/>
          </p:nvSpPr>
          <p:spPr bwMode="auto">
            <a:xfrm flipH="1" flipV="1">
              <a:off x="4286" y="1797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223" name="AutoShape 150"/>
          <p:cNvSpPr>
            <a:spLocks noChangeArrowheads="1"/>
          </p:cNvSpPr>
          <p:nvPr/>
        </p:nvSpPr>
        <p:spPr bwMode="auto">
          <a:xfrm>
            <a:off x="1074088" y="4183370"/>
            <a:ext cx="71438" cy="71437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24" name="Rectangle 34"/>
          <p:cNvSpPr>
            <a:spLocks noChangeArrowheads="1"/>
          </p:cNvSpPr>
          <p:nvPr/>
        </p:nvSpPr>
        <p:spPr bwMode="auto">
          <a:xfrm>
            <a:off x="4785227" y="4508798"/>
            <a:ext cx="215900" cy="2889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2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" name="Rectangle 35"/>
          <p:cNvSpPr>
            <a:spLocks noChangeArrowheads="1"/>
          </p:cNvSpPr>
          <p:nvPr/>
        </p:nvSpPr>
        <p:spPr bwMode="auto">
          <a:xfrm>
            <a:off x="4785227" y="5087466"/>
            <a:ext cx="215900" cy="2889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2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6" name="Line 36"/>
          <p:cNvSpPr>
            <a:spLocks noChangeShapeType="1"/>
          </p:cNvSpPr>
          <p:nvPr/>
        </p:nvSpPr>
        <p:spPr bwMode="auto">
          <a:xfrm flipV="1">
            <a:off x="4572056" y="4651673"/>
            <a:ext cx="215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27" name="Line 37"/>
          <p:cNvSpPr>
            <a:spLocks noChangeShapeType="1"/>
          </p:cNvSpPr>
          <p:nvPr/>
        </p:nvSpPr>
        <p:spPr bwMode="auto">
          <a:xfrm flipV="1">
            <a:off x="4572056" y="5231929"/>
            <a:ext cx="215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28" name="Line 55"/>
          <p:cNvSpPr>
            <a:spLocks noChangeShapeType="1"/>
          </p:cNvSpPr>
          <p:nvPr/>
        </p:nvSpPr>
        <p:spPr bwMode="auto">
          <a:xfrm>
            <a:off x="5004048" y="4653136"/>
            <a:ext cx="8640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7" name="组合 279"/>
          <p:cNvGrpSpPr/>
          <p:nvPr/>
        </p:nvGrpSpPr>
        <p:grpSpPr>
          <a:xfrm>
            <a:off x="3779100" y="3933031"/>
            <a:ext cx="791790" cy="1800225"/>
            <a:chOff x="3132139" y="3933056"/>
            <a:chExt cx="863600" cy="1800225"/>
          </a:xfrm>
        </p:grpSpPr>
        <p:sp>
          <p:nvSpPr>
            <p:cNvPr id="230" name="Rectangle 16"/>
            <p:cNvSpPr>
              <a:spLocks noChangeAspect="1" noChangeArrowheads="1"/>
            </p:cNvSpPr>
            <p:nvPr/>
          </p:nvSpPr>
          <p:spPr bwMode="auto">
            <a:xfrm>
              <a:off x="3132139" y="3933056"/>
              <a:ext cx="863600" cy="18002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rIns="36000" anchor="ctr"/>
            <a:lstStyle/>
            <a:p>
              <a:pPr algn="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100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寄存器堆</a:t>
              </a:r>
            </a:p>
          </p:txBody>
        </p:sp>
        <p:sp>
          <p:nvSpPr>
            <p:cNvPr id="231" name="Text Box 17"/>
            <p:cNvSpPr txBox="1">
              <a:spLocks noChangeArrowheads="1"/>
            </p:cNvSpPr>
            <p:nvPr/>
          </p:nvSpPr>
          <p:spPr bwMode="auto">
            <a:xfrm>
              <a:off x="3168333" y="4004493"/>
              <a:ext cx="2965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Reg1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232" name="Text Box 18"/>
            <p:cNvSpPr txBox="1">
              <a:spLocks noChangeArrowheads="1"/>
            </p:cNvSpPr>
            <p:nvPr/>
          </p:nvSpPr>
          <p:spPr bwMode="auto">
            <a:xfrm>
              <a:off x="3154045" y="4420418"/>
              <a:ext cx="2965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Reg2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233" name="Text Box 19"/>
            <p:cNvSpPr txBox="1">
              <a:spLocks noChangeArrowheads="1"/>
            </p:cNvSpPr>
            <p:nvPr/>
          </p:nvSpPr>
          <p:spPr bwMode="auto">
            <a:xfrm>
              <a:off x="3168333" y="4941118"/>
              <a:ext cx="293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Write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 smtClean="0">
                  <a:solidFill>
                    <a:srgbClr val="000000"/>
                  </a:solidFill>
                </a:rPr>
                <a:t>Reg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234" name="Text Box 20"/>
            <p:cNvSpPr txBox="1">
              <a:spLocks noChangeArrowheads="1"/>
            </p:cNvSpPr>
            <p:nvPr/>
          </p:nvSpPr>
          <p:spPr bwMode="auto">
            <a:xfrm>
              <a:off x="3168333" y="5372918"/>
              <a:ext cx="293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Write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235" name="Text Box 21"/>
            <p:cNvSpPr txBox="1">
              <a:spLocks noChangeArrowheads="1"/>
            </p:cNvSpPr>
            <p:nvPr/>
          </p:nvSpPr>
          <p:spPr bwMode="auto">
            <a:xfrm>
              <a:off x="3613234" y="4291831"/>
              <a:ext cx="35984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Data1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236" name="Text Box 22"/>
            <p:cNvSpPr txBox="1">
              <a:spLocks noChangeArrowheads="1"/>
            </p:cNvSpPr>
            <p:nvPr/>
          </p:nvSpPr>
          <p:spPr bwMode="auto">
            <a:xfrm>
              <a:off x="3613234" y="5012556"/>
              <a:ext cx="35984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Read </a:t>
              </a: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Data2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组合 300"/>
          <p:cNvGrpSpPr/>
          <p:nvPr/>
        </p:nvGrpSpPr>
        <p:grpSpPr>
          <a:xfrm>
            <a:off x="4355914" y="5637064"/>
            <a:ext cx="72008" cy="80540"/>
            <a:chOff x="287524" y="3070225"/>
            <a:chExt cx="72008" cy="80540"/>
          </a:xfrm>
        </p:grpSpPr>
        <p:cxnSp>
          <p:nvCxnSpPr>
            <p:cNvPr id="238" name="直接连接符 237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直接连接符 238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组合 311"/>
          <p:cNvGrpSpPr/>
          <p:nvPr/>
        </p:nvGrpSpPr>
        <p:grpSpPr>
          <a:xfrm>
            <a:off x="4860056" y="5297865"/>
            <a:ext cx="72008" cy="80540"/>
            <a:chOff x="287524" y="3070225"/>
            <a:chExt cx="72008" cy="80540"/>
          </a:xfrm>
        </p:grpSpPr>
        <p:cxnSp>
          <p:nvCxnSpPr>
            <p:cNvPr id="241" name="直接连接符 240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直接连接符 241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组合 338"/>
          <p:cNvGrpSpPr/>
          <p:nvPr/>
        </p:nvGrpSpPr>
        <p:grpSpPr>
          <a:xfrm>
            <a:off x="4855077" y="4723214"/>
            <a:ext cx="72008" cy="80540"/>
            <a:chOff x="287524" y="3070225"/>
            <a:chExt cx="72008" cy="80540"/>
          </a:xfrm>
        </p:grpSpPr>
        <p:cxnSp>
          <p:nvCxnSpPr>
            <p:cNvPr id="244" name="直接连接符 243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直接连接符 244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组合 61"/>
          <p:cNvGrpSpPr/>
          <p:nvPr/>
        </p:nvGrpSpPr>
        <p:grpSpPr>
          <a:xfrm>
            <a:off x="5868144" y="4409876"/>
            <a:ext cx="501799" cy="1179364"/>
            <a:chOff x="3132137" y="4337869"/>
            <a:chExt cx="582176" cy="1179364"/>
          </a:xfrm>
        </p:grpSpPr>
        <p:sp>
          <p:nvSpPr>
            <p:cNvPr id="247" name="Freeform 23"/>
            <p:cNvSpPr>
              <a:spLocks/>
            </p:cNvSpPr>
            <p:nvPr/>
          </p:nvSpPr>
          <p:spPr bwMode="auto">
            <a:xfrm rot="5400000">
              <a:off x="2833542" y="4636464"/>
              <a:ext cx="1179364" cy="582173"/>
            </a:xfrm>
            <a:custGeom>
              <a:avLst/>
              <a:gdLst>
                <a:gd name="T0" fmla="*/ 0 w 907"/>
                <a:gd name="T1" fmla="*/ 2147483647 h 454"/>
                <a:gd name="T2" fmla="*/ 2147483647 w 907"/>
                <a:gd name="T3" fmla="*/ 2147483647 h 454"/>
                <a:gd name="T4" fmla="*/ 2147483647 w 907"/>
                <a:gd name="T5" fmla="*/ 2147483647 h 454"/>
                <a:gd name="T6" fmla="*/ 2147483647 w 907"/>
                <a:gd name="T7" fmla="*/ 2147483647 h 454"/>
                <a:gd name="T8" fmla="*/ 2147483647 w 907"/>
                <a:gd name="T9" fmla="*/ 2147483647 h 454"/>
                <a:gd name="T10" fmla="*/ 2147483647 w 907"/>
                <a:gd name="T11" fmla="*/ 0 h 454"/>
                <a:gd name="T12" fmla="*/ 2147483647 w 907"/>
                <a:gd name="T13" fmla="*/ 0 h 454"/>
                <a:gd name="T14" fmla="*/ 0 w 907"/>
                <a:gd name="T15" fmla="*/ 2147483647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7"/>
                <a:gd name="T25" fmla="*/ 0 h 454"/>
                <a:gd name="T26" fmla="*/ 907 w 907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7" h="454">
                  <a:moveTo>
                    <a:pt x="0" y="454"/>
                  </a:moveTo>
                  <a:lnTo>
                    <a:pt x="408" y="454"/>
                  </a:lnTo>
                  <a:lnTo>
                    <a:pt x="453" y="408"/>
                  </a:lnTo>
                  <a:lnTo>
                    <a:pt x="499" y="454"/>
                  </a:lnTo>
                  <a:lnTo>
                    <a:pt x="907" y="454"/>
                  </a:lnTo>
                  <a:lnTo>
                    <a:pt x="725" y="0"/>
                  </a:lnTo>
                  <a:lnTo>
                    <a:pt x="181" y="0"/>
                  </a:lnTo>
                  <a:lnTo>
                    <a:pt x="0" y="454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48" name="Text Box 24"/>
            <p:cNvSpPr txBox="1">
              <a:spLocks noChangeArrowheads="1"/>
            </p:cNvSpPr>
            <p:nvPr/>
          </p:nvSpPr>
          <p:spPr bwMode="auto">
            <a:xfrm>
              <a:off x="3199963" y="4804459"/>
              <a:ext cx="2644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 anchor="ctr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100" b="1" dirty="0">
                  <a:solidFill>
                    <a:srgbClr val="000000"/>
                  </a:solidFill>
                  <a:latin typeface="Cambria" pitchFamily="18" charset="0"/>
                </a:rPr>
                <a:t>ALU</a:t>
              </a:r>
              <a:endParaRPr kumimoji="0" lang="en-US" altLang="zh-CN" sz="1200" b="1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49" name="Text Box 25"/>
            <p:cNvSpPr txBox="1">
              <a:spLocks noChangeArrowheads="1"/>
            </p:cNvSpPr>
            <p:nvPr/>
          </p:nvSpPr>
          <p:spPr bwMode="auto">
            <a:xfrm>
              <a:off x="3332211" y="4581129"/>
              <a:ext cx="367273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Zero</a:t>
              </a:r>
            </a:p>
            <a:p>
              <a:pPr algn="ct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rgbClr val="000000"/>
                  </a:solidFill>
                </a:rPr>
                <a:t>Ov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250" name="Text Box 26"/>
            <p:cNvSpPr txBox="1">
              <a:spLocks noChangeArrowheads="1"/>
            </p:cNvSpPr>
            <p:nvPr/>
          </p:nvSpPr>
          <p:spPr bwMode="auto">
            <a:xfrm>
              <a:off x="3332211" y="5013176"/>
              <a:ext cx="38210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000000"/>
                  </a:solidFill>
                </a:rPr>
                <a:t>ALU</a:t>
              </a:r>
            </a:p>
            <a:p>
              <a:pPr algn="ctr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000000"/>
                  </a:solidFill>
                </a:rPr>
                <a:t>结果</a:t>
              </a:r>
            </a:p>
          </p:txBody>
        </p:sp>
      </p:grpSp>
      <p:sp>
        <p:nvSpPr>
          <p:cNvPr id="251" name="Rectangle 79"/>
          <p:cNvSpPr>
            <a:spLocks noChangeArrowheads="1"/>
          </p:cNvSpPr>
          <p:nvPr/>
        </p:nvSpPr>
        <p:spPr bwMode="auto">
          <a:xfrm>
            <a:off x="6876002" y="4871780"/>
            <a:ext cx="504825" cy="28733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000" b="1" dirty="0" err="1">
                <a:solidFill>
                  <a:srgbClr val="000000"/>
                </a:solidFill>
                <a:latin typeface="Cambria" pitchFamily="18" charset="0"/>
              </a:rPr>
              <a:t>ALUOut</a:t>
            </a:r>
            <a:endParaRPr kumimoji="1" lang="en-US" altLang="zh-CN" sz="10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2" name="Line 55"/>
          <p:cNvSpPr>
            <a:spLocks noChangeShapeType="1"/>
          </p:cNvSpPr>
          <p:nvPr/>
        </p:nvSpPr>
        <p:spPr bwMode="auto">
          <a:xfrm flipV="1">
            <a:off x="6372200" y="5013175"/>
            <a:ext cx="5040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2" name="组合 300"/>
          <p:cNvGrpSpPr/>
          <p:nvPr/>
        </p:nvGrpSpPr>
        <p:grpSpPr>
          <a:xfrm>
            <a:off x="7236296" y="5085184"/>
            <a:ext cx="72008" cy="80540"/>
            <a:chOff x="287524" y="3070225"/>
            <a:chExt cx="72008" cy="80540"/>
          </a:xfrm>
        </p:grpSpPr>
        <p:cxnSp>
          <p:nvCxnSpPr>
            <p:cNvPr id="255" name="直接连接符 254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直接连接符 255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87"/>
          <p:cNvGrpSpPr>
            <a:grpSpLocks/>
          </p:cNvGrpSpPr>
          <p:nvPr/>
        </p:nvGrpSpPr>
        <p:grpSpPr bwMode="auto">
          <a:xfrm flipV="1">
            <a:off x="2774168" y="5589240"/>
            <a:ext cx="4822168" cy="1080120"/>
            <a:chOff x="4241" y="3249"/>
            <a:chExt cx="361" cy="271"/>
          </a:xfrm>
        </p:grpSpPr>
        <p:sp>
          <p:nvSpPr>
            <p:cNvPr id="258" name="Line 88"/>
            <p:cNvSpPr>
              <a:spLocks noChangeShapeType="1"/>
            </p:cNvSpPr>
            <p:nvPr/>
          </p:nvSpPr>
          <p:spPr bwMode="auto">
            <a:xfrm>
              <a:off x="4241" y="3249"/>
              <a:ext cx="0" cy="2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59" name="Line 89"/>
            <p:cNvSpPr>
              <a:spLocks noChangeShapeType="1"/>
            </p:cNvSpPr>
            <p:nvPr/>
          </p:nvSpPr>
          <p:spPr bwMode="auto">
            <a:xfrm flipH="1">
              <a:off x="4241" y="3249"/>
              <a:ext cx="3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260" name="Line 164"/>
          <p:cNvSpPr>
            <a:spLocks noChangeShapeType="1"/>
          </p:cNvSpPr>
          <p:nvPr/>
        </p:nvSpPr>
        <p:spPr bwMode="auto">
          <a:xfrm flipH="1" flipV="1">
            <a:off x="7596336" y="5005175"/>
            <a:ext cx="0" cy="16641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61" name="Line 9"/>
          <p:cNvSpPr>
            <a:spLocks noChangeShapeType="1"/>
          </p:cNvSpPr>
          <p:nvPr/>
        </p:nvSpPr>
        <p:spPr bwMode="auto">
          <a:xfrm flipV="1">
            <a:off x="5292080" y="5445222"/>
            <a:ext cx="0" cy="100811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62" name="Line 49"/>
          <p:cNvSpPr>
            <a:spLocks noChangeShapeType="1"/>
          </p:cNvSpPr>
          <p:nvPr/>
        </p:nvSpPr>
        <p:spPr bwMode="auto">
          <a:xfrm flipV="1">
            <a:off x="2915816" y="6453336"/>
            <a:ext cx="8640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63" name="Line 140"/>
          <p:cNvSpPr>
            <a:spLocks noChangeShapeType="1"/>
          </p:cNvSpPr>
          <p:nvPr/>
        </p:nvSpPr>
        <p:spPr bwMode="auto">
          <a:xfrm>
            <a:off x="3347864" y="6381328"/>
            <a:ext cx="141287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64" name="Text Box 257"/>
          <p:cNvSpPr txBox="1">
            <a:spLocks noChangeArrowheads="1"/>
          </p:cNvSpPr>
          <p:nvPr/>
        </p:nvSpPr>
        <p:spPr bwMode="auto">
          <a:xfrm>
            <a:off x="3347864" y="6311472"/>
            <a:ext cx="2159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b="1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265" name="Line 263"/>
          <p:cNvSpPr>
            <a:spLocks noChangeShapeType="1"/>
          </p:cNvSpPr>
          <p:nvPr/>
        </p:nvSpPr>
        <p:spPr bwMode="auto">
          <a:xfrm>
            <a:off x="4427984" y="6455488"/>
            <a:ext cx="86409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4" name="组合 116"/>
          <p:cNvGrpSpPr/>
          <p:nvPr/>
        </p:nvGrpSpPr>
        <p:grpSpPr>
          <a:xfrm rot="10800000" flipH="1" flipV="1">
            <a:off x="3779912" y="6237312"/>
            <a:ext cx="650224" cy="292234"/>
            <a:chOff x="3132138" y="4581128"/>
            <a:chExt cx="717226" cy="292234"/>
          </a:xfrm>
        </p:grpSpPr>
        <p:cxnSp>
          <p:nvCxnSpPr>
            <p:cNvPr id="267" name="直接连接符 266"/>
            <p:cNvCxnSpPr/>
            <p:nvPr/>
          </p:nvCxnSpPr>
          <p:spPr bwMode="auto">
            <a:xfrm>
              <a:off x="3132138" y="4869180"/>
              <a:ext cx="71722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直接连接符 267"/>
            <p:cNvCxnSpPr/>
            <p:nvPr/>
          </p:nvCxnSpPr>
          <p:spPr bwMode="auto">
            <a:xfrm>
              <a:off x="3132138" y="4725144"/>
              <a:ext cx="0" cy="14821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直接连接符 268"/>
            <p:cNvCxnSpPr/>
            <p:nvPr/>
          </p:nvCxnSpPr>
          <p:spPr bwMode="auto">
            <a:xfrm flipV="1">
              <a:off x="3132138" y="4581128"/>
              <a:ext cx="717226" cy="1440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直接连接符 269"/>
            <p:cNvCxnSpPr/>
            <p:nvPr/>
          </p:nvCxnSpPr>
          <p:spPr bwMode="auto">
            <a:xfrm flipV="1">
              <a:off x="3849364" y="4581128"/>
              <a:ext cx="0" cy="2880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TextBox 270"/>
            <p:cNvSpPr txBox="1"/>
            <p:nvPr/>
          </p:nvSpPr>
          <p:spPr>
            <a:xfrm>
              <a:off x="3159320" y="4665613"/>
              <a:ext cx="690044" cy="207749"/>
            </a:xfrm>
            <a:prstGeom prst="rect">
              <a:avLst/>
            </a:prstGeom>
            <a:noFill/>
          </p:spPr>
          <p:txBody>
            <a:bodyPr vert="horz" wrap="square" lIns="0" rIns="0" bIns="18000" rtlCol="0" anchor="b">
              <a:noAutofit/>
            </a:bodyPr>
            <a:lstStyle/>
            <a:p>
              <a:pPr algn="ctr"/>
              <a:r>
                <a:rPr lang="zh-CN" altLang="en-US" sz="1200" dirty="0" smtClean="0">
                  <a:solidFill>
                    <a:srgbClr val="000000"/>
                  </a:solidFill>
                  <a:latin typeface="Cambria" pitchFamily="18" charset="0"/>
                  <a:ea typeface="黑体" pitchFamily="49" charset="-122"/>
                </a:rPr>
                <a:t>扩展</a:t>
              </a:r>
              <a:endParaRPr lang="zh-CN" altLang="en-US" sz="1200" dirty="0">
                <a:solidFill>
                  <a:srgbClr val="000000"/>
                </a:solidFill>
                <a:latin typeface="Cambria" pitchFamily="18" charset="0"/>
                <a:ea typeface="黑体" pitchFamily="49" charset="-122"/>
              </a:endParaRPr>
            </a:p>
          </p:txBody>
        </p:sp>
      </p:grpSp>
      <p:sp>
        <p:nvSpPr>
          <p:cNvPr id="272" name="Line 139"/>
          <p:cNvSpPr>
            <a:spLocks noChangeShapeType="1"/>
          </p:cNvSpPr>
          <p:nvPr/>
        </p:nvSpPr>
        <p:spPr bwMode="auto">
          <a:xfrm>
            <a:off x="4656216" y="6385521"/>
            <a:ext cx="144462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73" name="Text Box 258"/>
          <p:cNvSpPr txBox="1">
            <a:spLocks noChangeArrowheads="1"/>
          </p:cNvSpPr>
          <p:nvPr/>
        </p:nvSpPr>
        <p:spPr bwMode="auto">
          <a:xfrm>
            <a:off x="4644008" y="6311472"/>
            <a:ext cx="2159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b="1" dirty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274" name="Line 38"/>
          <p:cNvSpPr>
            <a:spLocks noChangeShapeType="1"/>
          </p:cNvSpPr>
          <p:nvPr/>
        </p:nvSpPr>
        <p:spPr bwMode="auto">
          <a:xfrm>
            <a:off x="5001127" y="5218911"/>
            <a:ext cx="43494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75" name="任意多边形 274"/>
          <p:cNvSpPr/>
          <p:nvPr/>
        </p:nvSpPr>
        <p:spPr bwMode="auto">
          <a:xfrm>
            <a:off x="5436096" y="5157192"/>
            <a:ext cx="216000" cy="360000"/>
          </a:xfrm>
          <a:custGeom>
            <a:avLst/>
            <a:gdLst>
              <a:gd name="connsiteX0" fmla="*/ 0 w 220980"/>
              <a:gd name="connsiteY0" fmla="*/ 0 h 800100"/>
              <a:gd name="connsiteX1" fmla="*/ 0 w 220980"/>
              <a:gd name="connsiteY1" fmla="*/ 800100 h 800100"/>
              <a:gd name="connsiteX2" fmla="*/ 220980 w 220980"/>
              <a:gd name="connsiteY2" fmla="*/ 716280 h 800100"/>
              <a:gd name="connsiteX3" fmla="*/ 220980 w 220980"/>
              <a:gd name="connsiteY3" fmla="*/ 68580 h 800100"/>
              <a:gd name="connsiteX4" fmla="*/ 0 w 2209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800100">
                <a:moveTo>
                  <a:pt x="0" y="0"/>
                </a:moveTo>
                <a:lnTo>
                  <a:pt x="0" y="800100"/>
                </a:lnTo>
                <a:lnTo>
                  <a:pt x="220980" y="716280"/>
                </a:lnTo>
                <a:lnTo>
                  <a:pt x="220980" y="6858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0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endParaRPr kumimoji="1" lang="en-US" altLang="zh-CN" sz="300" dirty="0" smtClean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" name="Line 55"/>
          <p:cNvSpPr>
            <a:spLocks noChangeShapeType="1"/>
          </p:cNvSpPr>
          <p:nvPr/>
        </p:nvSpPr>
        <p:spPr bwMode="auto">
          <a:xfrm>
            <a:off x="5292080" y="5445224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77" name="Line 55"/>
          <p:cNvSpPr>
            <a:spLocks noChangeShapeType="1"/>
          </p:cNvSpPr>
          <p:nvPr/>
        </p:nvSpPr>
        <p:spPr bwMode="auto">
          <a:xfrm>
            <a:off x="5652120" y="5373216"/>
            <a:ext cx="21602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78" name="AutoShape 158"/>
          <p:cNvSpPr>
            <a:spLocks noChangeArrowheads="1"/>
          </p:cNvSpPr>
          <p:nvPr/>
        </p:nvSpPr>
        <p:spPr bwMode="auto">
          <a:xfrm>
            <a:off x="2880525" y="5040884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79" name="Line 48"/>
          <p:cNvSpPr>
            <a:spLocks noChangeShapeType="1"/>
          </p:cNvSpPr>
          <p:nvPr/>
        </p:nvSpPr>
        <p:spPr bwMode="auto">
          <a:xfrm>
            <a:off x="2915816" y="5085184"/>
            <a:ext cx="0" cy="13681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80" name="Line 55"/>
          <p:cNvSpPr>
            <a:spLocks noChangeShapeType="1"/>
          </p:cNvSpPr>
          <p:nvPr/>
        </p:nvSpPr>
        <p:spPr bwMode="auto">
          <a:xfrm>
            <a:off x="2771800" y="5589240"/>
            <a:ext cx="5040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81" name="Line 55"/>
          <p:cNvSpPr>
            <a:spLocks noChangeShapeType="1"/>
          </p:cNvSpPr>
          <p:nvPr/>
        </p:nvSpPr>
        <p:spPr bwMode="auto">
          <a:xfrm>
            <a:off x="7377801" y="5015449"/>
            <a:ext cx="506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5" name="组合 78"/>
          <p:cNvGrpSpPr/>
          <p:nvPr/>
        </p:nvGrpSpPr>
        <p:grpSpPr>
          <a:xfrm>
            <a:off x="2121371" y="6165304"/>
            <a:ext cx="506413" cy="431800"/>
            <a:chOff x="1496555" y="4858249"/>
            <a:chExt cx="506413" cy="431800"/>
          </a:xfrm>
        </p:grpSpPr>
        <p:sp>
          <p:nvSpPr>
            <p:cNvPr id="283" name="Rectangle 77"/>
            <p:cNvSpPr>
              <a:spLocks noChangeArrowheads="1"/>
            </p:cNvSpPr>
            <p:nvPr/>
          </p:nvSpPr>
          <p:spPr bwMode="auto">
            <a:xfrm>
              <a:off x="1496555" y="4858249"/>
              <a:ext cx="506413" cy="4318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 algn="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200" b="1" dirty="0" smtClean="0">
                  <a:solidFill>
                    <a:srgbClr val="000000"/>
                  </a:solidFill>
                </a:rPr>
                <a:t>数据</a:t>
              </a:r>
              <a:endParaRPr kumimoji="1" lang="en-US" altLang="zh-CN" sz="1200" b="1" dirty="0" smtClean="0">
                <a:solidFill>
                  <a:srgbClr val="000000"/>
                </a:solidFill>
              </a:endParaRPr>
            </a:p>
            <a:p>
              <a:pPr algn="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200" b="1" dirty="0" smtClean="0">
                  <a:solidFill>
                    <a:srgbClr val="000000"/>
                  </a:solidFill>
                </a:rPr>
                <a:t>寄存器</a:t>
              </a:r>
              <a:endParaRPr kumimoji="1" lang="zh-CN" alt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组合 80"/>
            <p:cNvGrpSpPr/>
            <p:nvPr/>
          </p:nvGrpSpPr>
          <p:grpSpPr>
            <a:xfrm flipV="1">
              <a:off x="1547664" y="4865099"/>
              <a:ext cx="72008" cy="80540"/>
              <a:chOff x="287524" y="3070225"/>
              <a:chExt cx="72008" cy="80540"/>
            </a:xfrm>
          </p:grpSpPr>
          <p:cxnSp>
            <p:nvCxnSpPr>
              <p:cNvPr id="285" name="直接连接符 284"/>
              <p:cNvCxnSpPr/>
              <p:nvPr/>
            </p:nvCxnSpPr>
            <p:spPr bwMode="auto">
              <a:xfrm flipH="1">
                <a:off x="287524" y="3070225"/>
                <a:ext cx="36004" cy="8054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6" name="直接连接符 285"/>
              <p:cNvCxnSpPr/>
              <p:nvPr/>
            </p:nvCxnSpPr>
            <p:spPr bwMode="auto">
              <a:xfrm>
                <a:off x="323528" y="3070225"/>
                <a:ext cx="36004" cy="8054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87" name="Line 164"/>
          <p:cNvSpPr>
            <a:spLocks noChangeShapeType="1"/>
          </p:cNvSpPr>
          <p:nvPr/>
        </p:nvSpPr>
        <p:spPr bwMode="auto">
          <a:xfrm flipH="1" flipV="1">
            <a:off x="8676456" y="5228356"/>
            <a:ext cx="0" cy="15850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88" name="Line 253"/>
          <p:cNvSpPr>
            <a:spLocks noChangeShapeType="1"/>
          </p:cNvSpPr>
          <p:nvPr/>
        </p:nvSpPr>
        <p:spPr bwMode="auto">
          <a:xfrm>
            <a:off x="2411760" y="6813376"/>
            <a:ext cx="62646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89" name="Line 164"/>
          <p:cNvSpPr>
            <a:spLocks noChangeShapeType="1"/>
          </p:cNvSpPr>
          <p:nvPr/>
        </p:nvSpPr>
        <p:spPr bwMode="auto">
          <a:xfrm flipV="1">
            <a:off x="2411760" y="6597352"/>
            <a:ext cx="0" cy="21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90" name="Line 48"/>
          <p:cNvSpPr>
            <a:spLocks noChangeShapeType="1"/>
          </p:cNvSpPr>
          <p:nvPr/>
        </p:nvSpPr>
        <p:spPr bwMode="auto">
          <a:xfrm flipH="1">
            <a:off x="2411757" y="5733256"/>
            <a:ext cx="2" cy="4320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291" name="Line 126"/>
          <p:cNvSpPr>
            <a:spLocks noChangeShapeType="1"/>
          </p:cNvSpPr>
          <p:nvPr/>
        </p:nvSpPr>
        <p:spPr bwMode="auto">
          <a:xfrm>
            <a:off x="2411760" y="5733256"/>
            <a:ext cx="864096" cy="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7" name="组合 175"/>
          <p:cNvGrpSpPr/>
          <p:nvPr/>
        </p:nvGrpSpPr>
        <p:grpSpPr>
          <a:xfrm>
            <a:off x="7884114" y="4707736"/>
            <a:ext cx="648000" cy="1296988"/>
            <a:chOff x="3312847" y="4365104"/>
            <a:chExt cx="684861" cy="1296988"/>
          </a:xfrm>
        </p:grpSpPr>
        <p:sp>
          <p:nvSpPr>
            <p:cNvPr id="293" name="Rectangle 12"/>
            <p:cNvSpPr>
              <a:spLocks noChangeArrowheads="1"/>
            </p:cNvSpPr>
            <p:nvPr/>
          </p:nvSpPr>
          <p:spPr bwMode="auto">
            <a:xfrm>
              <a:off x="3312847" y="4365104"/>
              <a:ext cx="684861" cy="12969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 smtClean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 smtClean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 smtClean="0">
                <a:solidFill>
                  <a:srgbClr val="000000"/>
                </a:solidFill>
                <a:latin typeface="Helvetica" pitchFamily="80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数据</a:t>
              </a:r>
              <a:endParaRPr lang="en-US" altLang="zh-CN" sz="11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存储器</a:t>
              </a:r>
              <a:endParaRPr lang="en-US" altLang="zh-CN" sz="1200" dirty="0">
                <a:solidFill>
                  <a:srgbClr val="000000"/>
                </a:solidFill>
                <a:latin typeface="Helvetica" pitchFamily="80" charset="0"/>
              </a:endParaRPr>
            </a:p>
          </p:txBody>
        </p:sp>
        <p:sp>
          <p:nvSpPr>
            <p:cNvPr id="294" name="Text Box 13"/>
            <p:cNvSpPr txBox="1">
              <a:spLocks noChangeArrowheads="1"/>
            </p:cNvSpPr>
            <p:nvPr/>
          </p:nvSpPr>
          <p:spPr bwMode="auto">
            <a:xfrm>
              <a:off x="3347864" y="4581128"/>
              <a:ext cx="60692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 smtClean="0">
                  <a:solidFill>
                    <a:srgbClr val="000000"/>
                  </a:solidFill>
                </a:rPr>
                <a:t>Addr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295" name="Text Box 13"/>
            <p:cNvSpPr txBox="1">
              <a:spLocks noChangeArrowheads="1"/>
            </p:cNvSpPr>
            <p:nvPr/>
          </p:nvSpPr>
          <p:spPr bwMode="auto">
            <a:xfrm>
              <a:off x="3680426" y="4759052"/>
              <a:ext cx="30346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 smtClean="0">
                  <a:solidFill>
                    <a:srgbClr val="000000"/>
                  </a:solidFill>
                </a:rPr>
                <a:t>ReadData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296" name="Text Box 13"/>
            <p:cNvSpPr txBox="1">
              <a:spLocks noChangeArrowheads="1"/>
            </p:cNvSpPr>
            <p:nvPr/>
          </p:nvSpPr>
          <p:spPr bwMode="auto">
            <a:xfrm>
              <a:off x="3347864" y="5085184"/>
              <a:ext cx="332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Write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Data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7" name="Line 186"/>
          <p:cNvSpPr>
            <a:spLocks noChangeShapeType="1"/>
          </p:cNvSpPr>
          <p:nvPr/>
        </p:nvSpPr>
        <p:spPr bwMode="auto">
          <a:xfrm>
            <a:off x="8532114" y="5220259"/>
            <a:ext cx="144342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3492056" y="5517256"/>
            <a:ext cx="288000" cy="216000"/>
            <a:chOff x="2064" y="2931"/>
            <a:chExt cx="136" cy="227"/>
          </a:xfrm>
        </p:grpSpPr>
        <p:sp>
          <p:nvSpPr>
            <p:cNvPr id="299" name="Line 31"/>
            <p:cNvSpPr>
              <a:spLocks noChangeShapeType="1"/>
            </p:cNvSpPr>
            <p:nvPr/>
          </p:nvSpPr>
          <p:spPr bwMode="auto">
            <a:xfrm>
              <a:off x="2064" y="3158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00" name="Line 32"/>
            <p:cNvSpPr>
              <a:spLocks noChangeShapeType="1"/>
            </p:cNvSpPr>
            <p:nvPr/>
          </p:nvSpPr>
          <p:spPr bwMode="auto">
            <a:xfrm flipV="1">
              <a:off x="2109" y="2931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01" name="Line 33"/>
            <p:cNvSpPr>
              <a:spLocks noChangeShapeType="1"/>
            </p:cNvSpPr>
            <p:nvPr/>
          </p:nvSpPr>
          <p:spPr bwMode="auto">
            <a:xfrm>
              <a:off x="2109" y="2931"/>
              <a:ext cx="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302" name="AutoShape 155"/>
          <p:cNvSpPr>
            <a:spLocks noChangeArrowheads="1"/>
          </p:cNvSpPr>
          <p:nvPr/>
        </p:nvSpPr>
        <p:spPr bwMode="auto">
          <a:xfrm>
            <a:off x="7560056" y="4986216"/>
            <a:ext cx="71438" cy="71437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03" name="AutoShape 153"/>
          <p:cNvSpPr>
            <a:spLocks noChangeArrowheads="1"/>
          </p:cNvSpPr>
          <p:nvPr/>
        </p:nvSpPr>
        <p:spPr bwMode="auto">
          <a:xfrm>
            <a:off x="5112056" y="5184216"/>
            <a:ext cx="71437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04" name="Line 160"/>
          <p:cNvSpPr>
            <a:spLocks noChangeShapeType="1"/>
          </p:cNvSpPr>
          <p:nvPr/>
        </p:nvSpPr>
        <p:spPr bwMode="auto">
          <a:xfrm flipV="1">
            <a:off x="5148056" y="5733256"/>
            <a:ext cx="2736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05" name="Line 73"/>
          <p:cNvSpPr>
            <a:spLocks noChangeShapeType="1"/>
          </p:cNvSpPr>
          <p:nvPr/>
        </p:nvSpPr>
        <p:spPr bwMode="auto">
          <a:xfrm rot="16200000" flipH="1">
            <a:off x="4896037" y="5481228"/>
            <a:ext cx="504054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06" name="Line 48"/>
          <p:cNvSpPr>
            <a:spLocks noChangeShapeType="1"/>
          </p:cNvSpPr>
          <p:nvPr/>
        </p:nvSpPr>
        <p:spPr bwMode="auto">
          <a:xfrm>
            <a:off x="2915816" y="3789040"/>
            <a:ext cx="0" cy="1512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07" name="Line 47"/>
          <p:cNvSpPr>
            <a:spLocks noChangeShapeType="1"/>
          </p:cNvSpPr>
          <p:nvPr/>
        </p:nvSpPr>
        <p:spPr bwMode="auto">
          <a:xfrm flipV="1">
            <a:off x="2915816" y="3789040"/>
            <a:ext cx="273630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08" name="Line 164"/>
          <p:cNvSpPr>
            <a:spLocks noChangeShapeType="1"/>
          </p:cNvSpPr>
          <p:nvPr/>
        </p:nvSpPr>
        <p:spPr bwMode="auto">
          <a:xfrm flipV="1">
            <a:off x="6444208" y="3573016"/>
            <a:ext cx="1440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19" name="组合 279"/>
          <p:cNvGrpSpPr/>
          <p:nvPr/>
        </p:nvGrpSpPr>
        <p:grpSpPr>
          <a:xfrm>
            <a:off x="5652120" y="3284984"/>
            <a:ext cx="792088" cy="648072"/>
            <a:chOff x="3132139" y="4437112"/>
            <a:chExt cx="863600" cy="1166552"/>
          </a:xfrm>
        </p:grpSpPr>
        <p:sp>
          <p:nvSpPr>
            <p:cNvPr id="310" name="Rectangle 16"/>
            <p:cNvSpPr>
              <a:spLocks noChangeAspect="1" noChangeArrowheads="1"/>
            </p:cNvSpPr>
            <p:nvPr/>
          </p:nvSpPr>
          <p:spPr bwMode="auto">
            <a:xfrm>
              <a:off x="3132139" y="4437112"/>
              <a:ext cx="863600" cy="116655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rIns="36000" anchor="t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100" dirty="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PC</a:t>
              </a:r>
              <a:r>
                <a:rPr kumimoji="1" lang="zh-CN" altLang="en-US" sz="1100" dirty="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计算</a:t>
              </a:r>
              <a:endParaRPr kumimoji="1" lang="zh-CN" altLang="en-US" sz="11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11" name="Text Box 17"/>
            <p:cNvSpPr txBox="1">
              <a:spLocks noChangeArrowheads="1"/>
            </p:cNvSpPr>
            <p:nvPr/>
          </p:nvSpPr>
          <p:spPr bwMode="auto">
            <a:xfrm>
              <a:off x="3132139" y="4825963"/>
              <a:ext cx="440792" cy="69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PC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500" dirty="0" smtClean="0">
                <a:solidFill>
                  <a:srgbClr val="000000"/>
                </a:solidFill>
              </a:endParaRP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IMM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  <p:sp>
          <p:nvSpPr>
            <p:cNvPr id="312" name="Text Box 22"/>
            <p:cNvSpPr txBox="1">
              <a:spLocks noChangeArrowheads="1"/>
            </p:cNvSpPr>
            <p:nvPr/>
          </p:nvSpPr>
          <p:spPr bwMode="auto">
            <a:xfrm>
              <a:off x="3420006" y="4825963"/>
              <a:ext cx="575733" cy="69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NPC</a:t>
              </a:r>
            </a:p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200" dirty="0" smtClean="0">
                <a:solidFill>
                  <a:srgbClr val="000000"/>
                </a:solidFill>
              </a:endParaRP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300" dirty="0" smtClean="0">
                <a:solidFill>
                  <a:srgbClr val="000000"/>
                </a:solidFill>
              </a:endParaRPr>
            </a:p>
            <a:p>
              <a:pPr algn="r" eaLnBrk="1" fontAlgn="ctr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rgbClr val="000000"/>
                  </a:solidFill>
                </a:rPr>
                <a:t>PC+4</a:t>
              </a:r>
              <a:endParaRPr lang="en-US" altLang="zh-CN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3" name="Line 164"/>
          <p:cNvSpPr>
            <a:spLocks noChangeShapeType="1"/>
          </p:cNvSpPr>
          <p:nvPr/>
        </p:nvSpPr>
        <p:spPr bwMode="auto">
          <a:xfrm flipH="1" flipV="1">
            <a:off x="6588224" y="3140968"/>
            <a:ext cx="0" cy="4320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14" name="Line 48"/>
          <p:cNvSpPr>
            <a:spLocks noChangeShapeType="1"/>
          </p:cNvSpPr>
          <p:nvPr/>
        </p:nvSpPr>
        <p:spPr bwMode="auto">
          <a:xfrm>
            <a:off x="3059832" y="3789040"/>
            <a:ext cx="0" cy="864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15" name="Line 48"/>
          <p:cNvSpPr>
            <a:spLocks noChangeShapeType="1"/>
          </p:cNvSpPr>
          <p:nvPr/>
        </p:nvSpPr>
        <p:spPr bwMode="auto">
          <a:xfrm>
            <a:off x="3203848" y="3789040"/>
            <a:ext cx="0" cy="4320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16" name="AutoShape 158"/>
          <p:cNvSpPr>
            <a:spLocks noChangeArrowheads="1"/>
          </p:cNvSpPr>
          <p:nvPr/>
        </p:nvSpPr>
        <p:spPr bwMode="auto">
          <a:xfrm>
            <a:off x="3017685" y="4623226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17" name="AutoShape 158"/>
          <p:cNvSpPr>
            <a:spLocks noChangeArrowheads="1"/>
          </p:cNvSpPr>
          <p:nvPr/>
        </p:nvSpPr>
        <p:spPr bwMode="auto">
          <a:xfrm>
            <a:off x="3162465" y="4190608"/>
            <a:ext cx="71438" cy="71438"/>
          </a:xfrm>
          <a:prstGeom prst="octagon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18" name="Line 164"/>
          <p:cNvSpPr>
            <a:spLocks noChangeShapeType="1"/>
          </p:cNvSpPr>
          <p:nvPr/>
        </p:nvSpPr>
        <p:spPr bwMode="auto">
          <a:xfrm flipV="1">
            <a:off x="6444208" y="3789040"/>
            <a:ext cx="1440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19" name="Line 164"/>
          <p:cNvSpPr>
            <a:spLocks noChangeShapeType="1"/>
          </p:cNvSpPr>
          <p:nvPr/>
        </p:nvSpPr>
        <p:spPr bwMode="auto">
          <a:xfrm flipH="1" flipV="1">
            <a:off x="6588224" y="3789040"/>
            <a:ext cx="0" cy="2304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20" name="任意多边形 319"/>
          <p:cNvSpPr/>
          <p:nvPr/>
        </p:nvSpPr>
        <p:spPr bwMode="auto">
          <a:xfrm>
            <a:off x="3276056" y="5517280"/>
            <a:ext cx="216000" cy="432000"/>
          </a:xfrm>
          <a:custGeom>
            <a:avLst/>
            <a:gdLst>
              <a:gd name="connsiteX0" fmla="*/ 0 w 220980"/>
              <a:gd name="connsiteY0" fmla="*/ 0 h 800100"/>
              <a:gd name="connsiteX1" fmla="*/ 0 w 220980"/>
              <a:gd name="connsiteY1" fmla="*/ 800100 h 800100"/>
              <a:gd name="connsiteX2" fmla="*/ 220980 w 220980"/>
              <a:gd name="connsiteY2" fmla="*/ 716280 h 800100"/>
              <a:gd name="connsiteX3" fmla="*/ 220980 w 220980"/>
              <a:gd name="connsiteY3" fmla="*/ 68580 h 800100"/>
              <a:gd name="connsiteX4" fmla="*/ 0 w 2209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800100">
                <a:moveTo>
                  <a:pt x="0" y="0"/>
                </a:moveTo>
                <a:lnTo>
                  <a:pt x="0" y="800100"/>
                </a:lnTo>
                <a:lnTo>
                  <a:pt x="220980" y="716280"/>
                </a:lnTo>
                <a:lnTo>
                  <a:pt x="220980" y="6858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0</a:t>
            </a:r>
            <a:endParaRPr kumimoji="1" lang="en-US" altLang="zh-CN" sz="300" dirty="0" smtClean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1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>
                <a:solidFill>
                  <a:srgbClr val="000000"/>
                </a:solidFill>
              </a:rPr>
              <a:t>2</a:t>
            </a:r>
            <a:endParaRPr kumimoji="1" lang="en-US" altLang="zh-CN" sz="900" dirty="0" smtClean="0">
              <a:solidFill>
                <a:srgbClr val="000000"/>
              </a:solidFill>
            </a:endParaRPr>
          </a:p>
        </p:txBody>
      </p:sp>
      <p:sp>
        <p:nvSpPr>
          <p:cNvPr id="321" name="Line 263"/>
          <p:cNvSpPr>
            <a:spLocks noChangeShapeType="1"/>
          </p:cNvSpPr>
          <p:nvPr/>
        </p:nvSpPr>
        <p:spPr bwMode="auto">
          <a:xfrm>
            <a:off x="3059832" y="6093296"/>
            <a:ext cx="352839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22" name="Line 126"/>
          <p:cNvSpPr>
            <a:spLocks noChangeShapeType="1"/>
          </p:cNvSpPr>
          <p:nvPr/>
        </p:nvSpPr>
        <p:spPr bwMode="auto">
          <a:xfrm>
            <a:off x="3059832" y="5877272"/>
            <a:ext cx="21602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23" name="Line 9"/>
          <p:cNvSpPr>
            <a:spLocks noChangeShapeType="1"/>
          </p:cNvSpPr>
          <p:nvPr/>
        </p:nvSpPr>
        <p:spPr bwMode="auto">
          <a:xfrm flipV="1">
            <a:off x="3059832" y="5877272"/>
            <a:ext cx="0" cy="2160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24" name="Line 145"/>
          <p:cNvSpPr>
            <a:spLocks noChangeShapeType="1"/>
          </p:cNvSpPr>
          <p:nvPr/>
        </p:nvSpPr>
        <p:spPr bwMode="auto">
          <a:xfrm>
            <a:off x="4857359" y="3719041"/>
            <a:ext cx="144463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25" name="Text Box 146"/>
          <p:cNvSpPr txBox="1">
            <a:spLocks noChangeArrowheads="1"/>
          </p:cNvSpPr>
          <p:nvPr/>
        </p:nvSpPr>
        <p:spPr bwMode="auto">
          <a:xfrm>
            <a:off x="4857359" y="3680941"/>
            <a:ext cx="2159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b="1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326" name="Line 29"/>
          <p:cNvSpPr>
            <a:spLocks noChangeShapeType="1"/>
          </p:cNvSpPr>
          <p:nvPr/>
        </p:nvSpPr>
        <p:spPr bwMode="auto">
          <a:xfrm flipV="1">
            <a:off x="3563150" y="5076216"/>
            <a:ext cx="217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27" name="Line 126"/>
          <p:cNvSpPr>
            <a:spLocks noChangeShapeType="1"/>
          </p:cNvSpPr>
          <p:nvPr/>
        </p:nvSpPr>
        <p:spPr bwMode="auto">
          <a:xfrm flipV="1">
            <a:off x="3131350" y="5229200"/>
            <a:ext cx="215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1400">
              <a:solidFill>
                <a:srgbClr val="000000"/>
              </a:solidFill>
            </a:endParaRPr>
          </a:p>
        </p:txBody>
      </p:sp>
      <p:sp>
        <p:nvSpPr>
          <p:cNvPr id="328" name="Text Box 127"/>
          <p:cNvSpPr txBox="1">
            <a:spLocks noChangeArrowheads="1"/>
          </p:cNvSpPr>
          <p:nvPr/>
        </p:nvSpPr>
        <p:spPr bwMode="auto">
          <a:xfrm>
            <a:off x="2986888" y="5209133"/>
            <a:ext cx="1444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dirty="0">
                <a:solidFill>
                  <a:srgbClr val="000000"/>
                </a:solidFill>
              </a:rPr>
              <a:t>1F</a:t>
            </a:r>
          </a:p>
        </p:txBody>
      </p:sp>
      <p:sp>
        <p:nvSpPr>
          <p:cNvPr id="329" name="任意多边形 328"/>
          <p:cNvSpPr/>
          <p:nvPr/>
        </p:nvSpPr>
        <p:spPr bwMode="auto">
          <a:xfrm>
            <a:off x="3347888" y="4869208"/>
            <a:ext cx="216000" cy="432000"/>
          </a:xfrm>
          <a:custGeom>
            <a:avLst/>
            <a:gdLst>
              <a:gd name="connsiteX0" fmla="*/ 0 w 220980"/>
              <a:gd name="connsiteY0" fmla="*/ 0 h 800100"/>
              <a:gd name="connsiteX1" fmla="*/ 0 w 220980"/>
              <a:gd name="connsiteY1" fmla="*/ 800100 h 800100"/>
              <a:gd name="connsiteX2" fmla="*/ 220980 w 220980"/>
              <a:gd name="connsiteY2" fmla="*/ 716280 h 800100"/>
              <a:gd name="connsiteX3" fmla="*/ 220980 w 220980"/>
              <a:gd name="connsiteY3" fmla="*/ 68580 h 800100"/>
              <a:gd name="connsiteX4" fmla="*/ 0 w 2209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800100">
                <a:moveTo>
                  <a:pt x="0" y="0"/>
                </a:moveTo>
                <a:lnTo>
                  <a:pt x="0" y="800100"/>
                </a:lnTo>
                <a:lnTo>
                  <a:pt x="220980" y="716280"/>
                </a:lnTo>
                <a:lnTo>
                  <a:pt x="220980" y="6858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0</a:t>
            </a:r>
            <a:endParaRPr kumimoji="1" lang="en-US" altLang="zh-CN" sz="300" dirty="0" smtClean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 smtClean="0">
                <a:solidFill>
                  <a:srgbClr val="000000"/>
                </a:solidFill>
              </a:rPr>
              <a:t>1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900" dirty="0">
                <a:solidFill>
                  <a:srgbClr val="000000"/>
                </a:solidFill>
              </a:rPr>
              <a:t>2</a:t>
            </a:r>
            <a:endParaRPr kumimoji="1" lang="en-US" altLang="zh-CN" sz="900" dirty="0" smtClean="0">
              <a:solidFill>
                <a:srgbClr val="000000"/>
              </a:solidFill>
            </a:endParaRPr>
          </a:p>
        </p:txBody>
      </p: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3059913" y="4657254"/>
            <a:ext cx="287337" cy="247650"/>
            <a:chOff x="4286" y="1525"/>
            <a:chExt cx="362" cy="272"/>
          </a:xfrm>
        </p:grpSpPr>
        <p:sp>
          <p:nvSpPr>
            <p:cNvPr id="331" name="Line 98"/>
            <p:cNvSpPr>
              <a:spLocks noChangeShapeType="1"/>
            </p:cNvSpPr>
            <p:nvPr/>
          </p:nvSpPr>
          <p:spPr bwMode="auto">
            <a:xfrm flipV="1">
              <a:off x="4286" y="1525"/>
              <a:ext cx="0" cy="2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400" kern="0">
                <a:solidFill>
                  <a:srgbClr val="000000"/>
                </a:solidFill>
              </a:endParaRPr>
            </a:p>
          </p:txBody>
        </p:sp>
        <p:sp>
          <p:nvSpPr>
            <p:cNvPr id="332" name="Line 99"/>
            <p:cNvSpPr>
              <a:spLocks noChangeShapeType="1"/>
            </p:cNvSpPr>
            <p:nvPr/>
          </p:nvSpPr>
          <p:spPr bwMode="auto">
            <a:xfrm flipH="1">
              <a:off x="4286" y="1797"/>
              <a:ext cx="3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400" kern="0">
                <a:solidFill>
                  <a:srgbClr val="000000"/>
                </a:solidFill>
              </a:endParaRPr>
            </a:p>
          </p:txBody>
        </p:sp>
      </p:grpSp>
      <p:sp>
        <p:nvSpPr>
          <p:cNvPr id="333" name="AutoShape 147"/>
          <p:cNvSpPr>
            <a:spLocks noChangeArrowheads="1"/>
          </p:cNvSpPr>
          <p:nvPr/>
        </p:nvSpPr>
        <p:spPr bwMode="auto">
          <a:xfrm>
            <a:off x="3024988" y="4619154"/>
            <a:ext cx="71437" cy="71437"/>
          </a:xfrm>
          <a:prstGeom prst="octagon">
            <a:avLst>
              <a:gd name="adj" fmla="val 50000"/>
            </a:avLst>
          </a:pr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400" kern="0">
              <a:solidFill>
                <a:srgbClr val="000000"/>
              </a:solidFill>
            </a:endParaRPr>
          </a:p>
        </p:txBody>
      </p:sp>
      <p:sp>
        <p:nvSpPr>
          <p:cNvPr id="334" name="Text Box 170"/>
          <p:cNvSpPr txBox="1">
            <a:spLocks noChangeArrowheads="1"/>
          </p:cNvSpPr>
          <p:nvPr/>
        </p:nvSpPr>
        <p:spPr bwMode="auto">
          <a:xfrm>
            <a:off x="3167863" y="4760441"/>
            <a:ext cx="21590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kern="0" dirty="0" smtClean="0">
                <a:solidFill>
                  <a:srgbClr val="000000"/>
                </a:solidFill>
              </a:rPr>
              <a:t>M1</a:t>
            </a:r>
            <a:endParaRPr lang="en-US" altLang="zh-CN" sz="1000" b="1" kern="0" dirty="0">
              <a:solidFill>
                <a:srgbClr val="000000"/>
              </a:solidFill>
            </a:endParaRPr>
          </a:p>
        </p:txBody>
      </p:sp>
      <p:grpSp>
        <p:nvGrpSpPr>
          <p:cNvPr id="21" name="组合 300"/>
          <p:cNvGrpSpPr/>
          <p:nvPr/>
        </p:nvGrpSpPr>
        <p:grpSpPr>
          <a:xfrm flipV="1">
            <a:off x="8316416" y="4725144"/>
            <a:ext cx="72008" cy="80540"/>
            <a:chOff x="287524" y="3070225"/>
            <a:chExt cx="72008" cy="80540"/>
          </a:xfrm>
        </p:grpSpPr>
        <p:cxnSp>
          <p:nvCxnSpPr>
            <p:cNvPr id="340" name="直接连接符 339"/>
            <p:cNvCxnSpPr/>
            <p:nvPr/>
          </p:nvCxnSpPr>
          <p:spPr bwMode="auto">
            <a:xfrm flipH="1">
              <a:off x="287524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直接连接符 340"/>
            <p:cNvCxnSpPr/>
            <p:nvPr/>
          </p:nvCxnSpPr>
          <p:spPr bwMode="auto">
            <a:xfrm>
              <a:off x="323528" y="3070225"/>
              <a:ext cx="36004" cy="80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42" name="直接箭头连接符 341"/>
          <p:cNvCxnSpPr/>
          <p:nvPr/>
        </p:nvCxnSpPr>
        <p:spPr>
          <a:xfrm>
            <a:off x="880733" y="335699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接箭头连接符 342"/>
          <p:cNvCxnSpPr/>
          <p:nvPr/>
        </p:nvCxnSpPr>
        <p:spPr>
          <a:xfrm>
            <a:off x="2483768" y="3299005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 Box 170"/>
          <p:cNvSpPr txBox="1">
            <a:spLocks noChangeArrowheads="1"/>
          </p:cNvSpPr>
          <p:nvPr/>
        </p:nvSpPr>
        <p:spPr bwMode="auto">
          <a:xfrm>
            <a:off x="3131964" y="5424899"/>
            <a:ext cx="2159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kern="0" dirty="0" smtClean="0">
                <a:solidFill>
                  <a:srgbClr val="000000"/>
                </a:solidFill>
              </a:rPr>
              <a:t>M2</a:t>
            </a:r>
            <a:endParaRPr lang="en-US" altLang="zh-CN" sz="1000" b="1" kern="0" dirty="0">
              <a:solidFill>
                <a:srgbClr val="000000"/>
              </a:solidFill>
            </a:endParaRPr>
          </a:p>
        </p:txBody>
      </p:sp>
      <p:sp>
        <p:nvSpPr>
          <p:cNvPr id="353" name="Text Box 170"/>
          <p:cNvSpPr txBox="1">
            <a:spLocks noChangeArrowheads="1"/>
          </p:cNvSpPr>
          <p:nvPr/>
        </p:nvSpPr>
        <p:spPr bwMode="auto">
          <a:xfrm>
            <a:off x="5508228" y="5568915"/>
            <a:ext cx="2159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ctr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kern="0" dirty="0" smtClean="0">
                <a:solidFill>
                  <a:srgbClr val="000000"/>
                </a:solidFill>
              </a:rPr>
              <a:t>M3</a:t>
            </a:r>
            <a:endParaRPr lang="en-US" altLang="zh-CN" sz="1000" b="1" kern="0" dirty="0">
              <a:solidFill>
                <a:srgbClr val="000000"/>
              </a:solidFill>
            </a:endParaRPr>
          </a:p>
        </p:txBody>
      </p:sp>
      <p:cxnSp>
        <p:nvCxnSpPr>
          <p:cNvPr id="355" name="直接箭头连接符 354"/>
          <p:cNvCxnSpPr/>
          <p:nvPr/>
        </p:nvCxnSpPr>
        <p:spPr>
          <a:xfrm>
            <a:off x="4139952" y="3501008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接箭头连接符 355"/>
          <p:cNvCxnSpPr/>
          <p:nvPr/>
        </p:nvCxnSpPr>
        <p:spPr>
          <a:xfrm>
            <a:off x="3491880" y="443711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接箭头连接符 356"/>
          <p:cNvCxnSpPr/>
          <p:nvPr/>
        </p:nvCxnSpPr>
        <p:spPr>
          <a:xfrm>
            <a:off x="3491880" y="5085184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接箭头连接符 357"/>
          <p:cNvCxnSpPr/>
          <p:nvPr/>
        </p:nvCxnSpPr>
        <p:spPr>
          <a:xfrm>
            <a:off x="4067944" y="587727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接箭头连接符 358"/>
          <p:cNvCxnSpPr/>
          <p:nvPr/>
        </p:nvCxnSpPr>
        <p:spPr>
          <a:xfrm>
            <a:off x="5580112" y="4725144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接箭头连接符 359"/>
          <p:cNvCxnSpPr/>
          <p:nvPr/>
        </p:nvCxnSpPr>
        <p:spPr>
          <a:xfrm>
            <a:off x="6003477" y="2852936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接箭头连接符 360"/>
          <p:cNvCxnSpPr/>
          <p:nvPr/>
        </p:nvCxnSpPr>
        <p:spPr>
          <a:xfrm>
            <a:off x="6156176" y="4096221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接箭头连接符 361"/>
          <p:cNvCxnSpPr/>
          <p:nvPr/>
        </p:nvCxnSpPr>
        <p:spPr>
          <a:xfrm>
            <a:off x="8172400" y="4267874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3" name="表格 17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3925343"/>
              </p:ext>
            </p:extLst>
          </p:nvPr>
        </p:nvGraphicFramePr>
        <p:xfrm>
          <a:off x="3347864" y="26680"/>
          <a:ext cx="5747118" cy="2682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36104"/>
                <a:gridCol w="576064"/>
                <a:gridCol w="608750"/>
                <a:gridCol w="504000"/>
                <a:gridCol w="396000"/>
                <a:gridCol w="396000"/>
                <a:gridCol w="396000"/>
                <a:gridCol w="396000"/>
                <a:gridCol w="307640"/>
                <a:gridCol w="307640"/>
                <a:gridCol w="307640"/>
                <a:gridCol w="307640"/>
                <a:gridCol w="307640"/>
              </a:tblGrid>
              <a:tr h="24120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Op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Funct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S4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PCWr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NPCOp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PC+4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IRWr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rgbClr val="FF0000"/>
                          </a:solidFill>
                        </a:rPr>
                        <a:t>GPRWr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DMWr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ALUOp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add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add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add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add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GPRSel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WDSel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ExtOp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100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BSel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sp>
        <p:nvSpPr>
          <p:cNvPr id="174" name="Oval 249"/>
          <p:cNvSpPr>
            <a:spLocks noChangeAspect="1" noChangeArrowheads="1"/>
          </p:cNvSpPr>
          <p:nvPr/>
        </p:nvSpPr>
        <p:spPr bwMode="auto">
          <a:xfrm>
            <a:off x="647840" y="216064"/>
            <a:ext cx="504000" cy="504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kern="0" dirty="0" smtClean="0">
                <a:solidFill>
                  <a:prstClr val="black"/>
                </a:solidFill>
              </a:rPr>
              <a:t>S0</a:t>
            </a:r>
            <a:endParaRPr lang="en-US" altLang="zh-CN" sz="1100" b="1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b="1" kern="0" dirty="0" smtClean="0">
                <a:solidFill>
                  <a:prstClr val="black"/>
                </a:solidFill>
              </a:rPr>
              <a:t>Fetch</a:t>
            </a:r>
            <a:endParaRPr lang="zh-CN" altLang="en-US" sz="1100" b="1" kern="0" dirty="0" smtClean="0">
              <a:solidFill>
                <a:prstClr val="black"/>
              </a:solidFill>
            </a:endParaRPr>
          </a:p>
        </p:txBody>
      </p:sp>
      <p:cxnSp>
        <p:nvCxnSpPr>
          <p:cNvPr id="175" name="AutoShape 317"/>
          <p:cNvCxnSpPr>
            <a:cxnSpLocks noChangeShapeType="1"/>
            <a:endCxn id="174" idx="2"/>
          </p:cNvCxnSpPr>
          <p:nvPr/>
        </p:nvCxnSpPr>
        <p:spPr bwMode="auto">
          <a:xfrm>
            <a:off x="327045" y="468064"/>
            <a:ext cx="32079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6" name="TextBox 175"/>
          <p:cNvSpPr txBox="1"/>
          <p:nvPr/>
        </p:nvSpPr>
        <p:spPr>
          <a:xfrm>
            <a:off x="107504" y="230451"/>
            <a:ext cx="46179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prstClr val="black"/>
                </a:solidFill>
              </a:rPr>
              <a:t>Reset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177" name="Oval 250"/>
          <p:cNvSpPr>
            <a:spLocks noChangeAspect="1" noChangeArrowheads="1"/>
          </p:cNvSpPr>
          <p:nvPr/>
        </p:nvSpPr>
        <p:spPr bwMode="auto">
          <a:xfrm>
            <a:off x="1835528" y="216064"/>
            <a:ext cx="504000" cy="504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kern="0" dirty="0" smtClean="0">
                <a:solidFill>
                  <a:prstClr val="black"/>
                </a:solidFill>
              </a:rPr>
              <a:t>S1</a:t>
            </a:r>
            <a:endParaRPr lang="en-US" altLang="zh-CN" sz="1100" b="1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b="1" kern="0" dirty="0" smtClean="0">
                <a:solidFill>
                  <a:prstClr val="black"/>
                </a:solidFill>
              </a:rPr>
              <a:t>DCD/RF</a:t>
            </a:r>
          </a:p>
        </p:txBody>
      </p:sp>
      <p:cxnSp>
        <p:nvCxnSpPr>
          <p:cNvPr id="178" name="AutoShape 266"/>
          <p:cNvCxnSpPr>
            <a:cxnSpLocks noChangeShapeType="1"/>
            <a:endCxn id="177" idx="2"/>
          </p:cNvCxnSpPr>
          <p:nvPr/>
        </p:nvCxnSpPr>
        <p:spPr bwMode="auto">
          <a:xfrm>
            <a:off x="1151840" y="468064"/>
            <a:ext cx="6836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9" name="Oval 251"/>
          <p:cNvSpPr>
            <a:spLocks noChangeAspect="1" noChangeArrowheads="1"/>
          </p:cNvSpPr>
          <p:nvPr/>
        </p:nvSpPr>
        <p:spPr bwMode="auto">
          <a:xfrm>
            <a:off x="641037" y="908832"/>
            <a:ext cx="504000" cy="504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S2</a:t>
            </a:r>
            <a:endParaRPr lang="en-US" altLang="zh-CN" sz="1100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kern="0" dirty="0" smtClean="0">
                <a:solidFill>
                  <a:prstClr val="black"/>
                </a:solidFill>
              </a:rPr>
              <a:t>MA</a:t>
            </a:r>
            <a:endParaRPr lang="zh-CN" altLang="en-US" sz="1100" kern="0" dirty="0" smtClean="0">
              <a:solidFill>
                <a:prstClr val="black"/>
              </a:solidFill>
            </a:endParaRPr>
          </a:p>
        </p:txBody>
      </p:sp>
      <p:cxnSp>
        <p:nvCxnSpPr>
          <p:cNvPr id="180" name="AutoShape 267"/>
          <p:cNvCxnSpPr>
            <a:cxnSpLocks noChangeShapeType="1"/>
            <a:endCxn id="179" idx="7"/>
          </p:cNvCxnSpPr>
          <p:nvPr/>
        </p:nvCxnSpPr>
        <p:spPr bwMode="auto">
          <a:xfrm flipH="1">
            <a:off x="1071228" y="646255"/>
            <a:ext cx="838109" cy="3363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1" name="Oval 255"/>
          <p:cNvSpPr>
            <a:spLocks noChangeAspect="1" noChangeArrowheads="1"/>
          </p:cNvSpPr>
          <p:nvPr/>
        </p:nvSpPr>
        <p:spPr bwMode="auto">
          <a:xfrm>
            <a:off x="326141" y="1629761"/>
            <a:ext cx="504000" cy="504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kern="0" dirty="0" smtClean="0">
                <a:solidFill>
                  <a:prstClr val="black"/>
                </a:solidFill>
              </a:rPr>
              <a:t>S3</a:t>
            </a:r>
            <a:endParaRPr lang="en-US" altLang="zh-CN" sz="1100" b="1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b="1" kern="0" dirty="0" smtClean="0">
                <a:solidFill>
                  <a:prstClr val="black"/>
                </a:solidFill>
              </a:rPr>
              <a:t>MR</a:t>
            </a:r>
            <a:endParaRPr lang="zh-CN" altLang="en-US" sz="1100" b="1" kern="0" dirty="0" smtClean="0">
              <a:solidFill>
                <a:prstClr val="black"/>
              </a:solidFill>
            </a:endParaRPr>
          </a:p>
        </p:txBody>
      </p:sp>
      <p:cxnSp>
        <p:nvCxnSpPr>
          <p:cNvPr id="182" name="AutoShape 271"/>
          <p:cNvCxnSpPr>
            <a:cxnSpLocks noChangeShapeType="1"/>
            <a:endCxn id="181" idx="0"/>
          </p:cNvCxnSpPr>
          <p:nvPr/>
        </p:nvCxnSpPr>
        <p:spPr bwMode="auto">
          <a:xfrm flipH="1">
            <a:off x="578141" y="1339023"/>
            <a:ext cx="136705" cy="2907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3" name="Oval 287"/>
          <p:cNvSpPr>
            <a:spLocks noChangeAspect="1" noChangeArrowheads="1"/>
          </p:cNvSpPr>
          <p:nvPr/>
        </p:nvSpPr>
        <p:spPr bwMode="auto">
          <a:xfrm>
            <a:off x="327045" y="2348936"/>
            <a:ext cx="504000" cy="504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</a:rPr>
              <a:t>S4</a:t>
            </a:r>
            <a:endParaRPr lang="en-US" altLang="zh-CN" sz="1100" b="1" kern="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sz="1100" b="1" kern="0" dirty="0" err="1" smtClean="0">
                <a:solidFill>
                  <a:srgbClr val="FF0000"/>
                </a:solidFill>
              </a:rPr>
              <a:t>MemWB</a:t>
            </a:r>
            <a:endParaRPr lang="zh-CN" altLang="en-US" sz="1100" b="1" kern="0" dirty="0" smtClean="0">
              <a:solidFill>
                <a:srgbClr val="FF0000"/>
              </a:solidFill>
            </a:endParaRPr>
          </a:p>
        </p:txBody>
      </p:sp>
      <p:cxnSp>
        <p:nvCxnSpPr>
          <p:cNvPr id="184" name="AutoShape 288"/>
          <p:cNvCxnSpPr>
            <a:cxnSpLocks noChangeShapeType="1"/>
            <a:endCxn id="183" idx="0"/>
          </p:cNvCxnSpPr>
          <p:nvPr/>
        </p:nvCxnSpPr>
        <p:spPr bwMode="auto">
          <a:xfrm>
            <a:off x="578141" y="2133761"/>
            <a:ext cx="904" cy="215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5" name="Line 290"/>
          <p:cNvSpPr>
            <a:spLocks noChangeShapeType="1"/>
          </p:cNvSpPr>
          <p:nvPr/>
        </p:nvSpPr>
        <p:spPr bwMode="auto">
          <a:xfrm>
            <a:off x="830140" y="2600936"/>
            <a:ext cx="2301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sz="11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86" name="Freeform 316"/>
          <p:cNvSpPr>
            <a:spLocks/>
          </p:cNvSpPr>
          <p:nvPr/>
        </p:nvSpPr>
        <p:spPr bwMode="auto">
          <a:xfrm>
            <a:off x="893037" y="44624"/>
            <a:ext cx="2238803" cy="2556312"/>
          </a:xfrm>
          <a:custGeom>
            <a:avLst/>
            <a:gdLst>
              <a:gd name="T0" fmla="*/ 2147483647 w 3448"/>
              <a:gd name="T1" fmla="*/ 2147483647 h 2903"/>
              <a:gd name="T2" fmla="*/ 2147483647 w 3448"/>
              <a:gd name="T3" fmla="*/ 0 h 2903"/>
              <a:gd name="T4" fmla="*/ 0 w 3448"/>
              <a:gd name="T5" fmla="*/ 0 h 2903"/>
              <a:gd name="T6" fmla="*/ 0 w 3448"/>
              <a:gd name="T7" fmla="*/ 2147483647 h 2903"/>
              <a:gd name="T8" fmla="*/ 0 60000 65536"/>
              <a:gd name="T9" fmla="*/ 0 60000 65536"/>
              <a:gd name="T10" fmla="*/ 0 60000 65536"/>
              <a:gd name="T11" fmla="*/ 0 60000 65536"/>
              <a:gd name="T12" fmla="*/ 0 w 3448"/>
              <a:gd name="T13" fmla="*/ 0 h 2903"/>
              <a:gd name="T14" fmla="*/ 3448 w 3448"/>
              <a:gd name="T15" fmla="*/ 2903 h 29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48" h="2903">
                <a:moveTo>
                  <a:pt x="3448" y="2903"/>
                </a:moveTo>
                <a:lnTo>
                  <a:pt x="3448" y="0"/>
                </a:lnTo>
                <a:lnTo>
                  <a:pt x="0" y="0"/>
                </a:lnTo>
                <a:lnTo>
                  <a:pt x="0" y="181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sz="11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82383" y="1409359"/>
            <a:ext cx="60375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</a:rPr>
              <a:t>Op=LW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354412" y="814448"/>
            <a:ext cx="74488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</a:rPr>
              <a:t>Op=LW |</a:t>
            </a:r>
          </a:p>
          <a:p>
            <a:r>
              <a:rPr lang="en-US" altLang="zh-CN" sz="1600" dirty="0" smtClean="0">
                <a:solidFill>
                  <a:prstClr val="black"/>
                </a:solidFill>
              </a:rPr>
              <a:t>OP=SW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1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4597496"/>
            <a:ext cx="4026099" cy="19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6" y="4723256"/>
            <a:ext cx="4026099" cy="19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S1</a:t>
            </a:r>
            <a:r>
              <a:rPr lang="zh-CN" altLang="en-US" dirty="0" smtClean="0"/>
              <a:t>：信号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状态矩阵：每条指令一张表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</a:t>
            </a:r>
            <a:r>
              <a:rPr lang="zh-CN" altLang="en-US" dirty="0" smtClean="0"/>
              <a:t>条指令</a:t>
            </a:r>
            <a:r>
              <a:rPr lang="en-US" altLang="zh-CN" dirty="0" smtClean="0"/>
              <a:t>N</a:t>
            </a:r>
            <a:r>
              <a:rPr lang="zh-CN" altLang="en-US" dirty="0" smtClean="0"/>
              <a:t>张表</a:t>
            </a:r>
            <a:endParaRPr lang="en-US" altLang="zh-CN" dirty="0" smtClean="0"/>
          </a:p>
          <a:p>
            <a:r>
              <a:rPr lang="en-US" altLang="zh-CN" dirty="0" smtClean="0"/>
              <a:t>S2</a:t>
            </a:r>
            <a:r>
              <a:rPr lang="zh-CN" altLang="en-US" dirty="0" smtClean="0"/>
              <a:t>：信号真值表矩阵有效表达密度低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大量</a:t>
            </a:r>
            <a:r>
              <a:rPr lang="en-US" altLang="zh-CN" dirty="0" smtClean="0"/>
              <a:t>0</a:t>
            </a:r>
            <a:r>
              <a:rPr lang="zh-CN" altLang="en-US" dirty="0" smtClean="0"/>
              <a:t>元素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我们真正需要却是</a:t>
            </a:r>
            <a:r>
              <a:rPr lang="en-US" altLang="zh-CN" dirty="0" smtClean="0"/>
              <a:t>1</a:t>
            </a:r>
            <a:r>
              <a:rPr lang="zh-CN" altLang="en-US" dirty="0" smtClean="0"/>
              <a:t>元素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2048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常规表达方式的不足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6724"/>
            <a:ext cx="4026099" cy="19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93034"/>
            <a:ext cx="4598685" cy="16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41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你</a:t>
            </a:r>
            <a:r>
              <a:rPr lang="zh-CN" altLang="en-US" dirty="0" smtClean="0"/>
              <a:t>发现了什么？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8316098"/>
              </p:ext>
            </p:extLst>
          </p:nvPr>
        </p:nvGraphicFramePr>
        <p:xfrm>
          <a:off x="323528" y="3645024"/>
          <a:ext cx="8532000" cy="3121440"/>
        </p:xfrm>
        <a:graphic>
          <a:graphicData uri="http://schemas.openxmlformats.org/drawingml/2006/table">
            <a:tbl>
              <a:tblPr firstRow="1" bandRow="1"/>
              <a:tblGrid>
                <a:gridCol w="648000"/>
                <a:gridCol w="828000"/>
                <a:gridCol w="756000"/>
                <a:gridCol w="540000"/>
                <a:gridCol w="1044000"/>
                <a:gridCol w="720000"/>
                <a:gridCol w="684000"/>
                <a:gridCol w="792000"/>
                <a:gridCol w="900000"/>
                <a:gridCol w="792000"/>
                <a:gridCol w="828000"/>
              </a:tblGrid>
              <a:tr h="46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NPCOp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PCWr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IRWr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WDSel</a:t>
                      </a:r>
                      <a:endParaRPr lang="en-US" altLang="zh-CN" sz="1400" b="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(MUX)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GPRSel</a:t>
                      </a:r>
                      <a:endParaRPr lang="en-US" altLang="zh-CN" sz="1400" b="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(MUX)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GPRWr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ExtOp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ALUSelB</a:t>
                      </a:r>
                      <a:endParaRPr lang="en-US" altLang="zh-CN" sz="1400" b="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(MUX)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ALUOp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err="1" smtClean="0">
                          <a:latin typeface="Cambria" pitchFamily="18" charset="0"/>
                        </a:rPr>
                        <a:t>DMWr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ADDU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S0:PC+4</a:t>
                      </a:r>
                      <a:endParaRPr lang="en-US" altLang="zh-CN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S7:`ALUOut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S7:`RD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S7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S6:ADD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SUBU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S0:PC+4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S7:`ALUOut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S7:`RD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S7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S6:SUB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ORI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S0:PC+4</a:t>
                      </a:r>
                      <a:endParaRPr lang="en-US" altLang="zh-CN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S7:`ALUOut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S7:`RT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S7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S6:`UEXT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S6:OR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LW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S0:PC+4</a:t>
                      </a:r>
                      <a:endParaRPr lang="en-US" altLang="zh-CN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S7:`DM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S4:`RT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S4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S2:`SEXT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S2:2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S2:ADD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SW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S0:PC+4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S2:2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S2:ADD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S5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BEQ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S0:PC+4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S8:BEQ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S8·Zero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S8:SUB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JAL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S0:PC+4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S9:JMP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</a:p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S9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S9:NPC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S9:`1F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S9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latin typeface="Cambria" pitchFamily="18" charset="0"/>
                        </a:rPr>
                        <a:t>S1:3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latin typeface="Cambria" pitchFamily="18" charset="0"/>
                        </a:rPr>
                        <a:t>S9:ADD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Oval 249"/>
          <p:cNvSpPr>
            <a:spLocks noChangeAspect="1" noChangeArrowheads="1"/>
          </p:cNvSpPr>
          <p:nvPr/>
        </p:nvSpPr>
        <p:spPr bwMode="auto">
          <a:xfrm>
            <a:off x="6624504" y="936144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S0</a:t>
            </a:r>
            <a:endParaRPr lang="en-US" altLang="zh-CN" sz="1100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kern="0" dirty="0" smtClean="0">
                <a:solidFill>
                  <a:prstClr val="black"/>
                </a:solidFill>
              </a:rPr>
              <a:t>Fetch</a:t>
            </a:r>
            <a:endParaRPr lang="zh-CN" altLang="en-US" sz="1100" kern="0" dirty="0" smtClean="0">
              <a:solidFill>
                <a:prstClr val="black"/>
              </a:solidFill>
            </a:endParaRPr>
          </a:p>
        </p:txBody>
      </p:sp>
      <p:cxnSp>
        <p:nvCxnSpPr>
          <p:cNvPr id="10" name="AutoShape 317"/>
          <p:cNvCxnSpPr>
            <a:cxnSpLocks noChangeShapeType="1"/>
            <a:endCxn id="9" idx="2"/>
          </p:cNvCxnSpPr>
          <p:nvPr/>
        </p:nvCxnSpPr>
        <p:spPr bwMode="auto">
          <a:xfrm>
            <a:off x="6303709" y="1188144"/>
            <a:ext cx="32079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221515" y="836712"/>
            <a:ext cx="468462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prstClr val="black"/>
                </a:solidFill>
              </a:rPr>
              <a:t>Reset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12" name="Oval 250"/>
          <p:cNvSpPr>
            <a:spLocks noChangeAspect="1" noChangeArrowheads="1"/>
          </p:cNvSpPr>
          <p:nvPr/>
        </p:nvSpPr>
        <p:spPr bwMode="auto">
          <a:xfrm>
            <a:off x="7812192" y="936144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S1</a:t>
            </a:r>
            <a:endParaRPr lang="en-US" altLang="zh-CN" sz="1100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kern="0" dirty="0" smtClean="0">
                <a:solidFill>
                  <a:prstClr val="black"/>
                </a:solidFill>
              </a:rPr>
              <a:t>DCD/RF</a:t>
            </a:r>
          </a:p>
        </p:txBody>
      </p:sp>
      <p:cxnSp>
        <p:nvCxnSpPr>
          <p:cNvPr id="13" name="AutoShape 266"/>
          <p:cNvCxnSpPr>
            <a:cxnSpLocks noChangeShapeType="1"/>
            <a:endCxn id="12" idx="2"/>
          </p:cNvCxnSpPr>
          <p:nvPr/>
        </p:nvCxnSpPr>
        <p:spPr bwMode="auto">
          <a:xfrm>
            <a:off x="7128504" y="1188144"/>
            <a:ext cx="6836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Oval 251"/>
          <p:cNvSpPr>
            <a:spLocks noChangeAspect="1" noChangeArrowheads="1"/>
          </p:cNvSpPr>
          <p:nvPr/>
        </p:nvSpPr>
        <p:spPr bwMode="auto">
          <a:xfrm>
            <a:off x="6617701" y="1628912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S2</a:t>
            </a:r>
            <a:endParaRPr lang="en-US" altLang="zh-CN" sz="1100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kern="0" dirty="0" smtClean="0">
                <a:solidFill>
                  <a:prstClr val="black"/>
                </a:solidFill>
              </a:rPr>
              <a:t>MA</a:t>
            </a:r>
            <a:endParaRPr lang="zh-CN" altLang="en-US" sz="1100" kern="0" dirty="0" smtClean="0">
              <a:solidFill>
                <a:prstClr val="black"/>
              </a:solidFill>
            </a:endParaRPr>
          </a:p>
        </p:txBody>
      </p:sp>
      <p:cxnSp>
        <p:nvCxnSpPr>
          <p:cNvPr id="15" name="AutoShape 267"/>
          <p:cNvCxnSpPr>
            <a:cxnSpLocks noChangeShapeType="1"/>
            <a:endCxn id="14" idx="7"/>
          </p:cNvCxnSpPr>
          <p:nvPr/>
        </p:nvCxnSpPr>
        <p:spPr bwMode="auto">
          <a:xfrm flipH="1">
            <a:off x="7047892" y="1366335"/>
            <a:ext cx="838109" cy="3363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Oval 255"/>
          <p:cNvSpPr>
            <a:spLocks noChangeAspect="1" noChangeArrowheads="1"/>
          </p:cNvSpPr>
          <p:nvPr/>
        </p:nvSpPr>
        <p:spPr bwMode="auto">
          <a:xfrm>
            <a:off x="6302805" y="2349841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S3</a:t>
            </a:r>
            <a:endParaRPr lang="en-US" altLang="zh-CN" sz="1100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kern="0" dirty="0" smtClean="0">
                <a:solidFill>
                  <a:prstClr val="black"/>
                </a:solidFill>
              </a:rPr>
              <a:t>MR</a:t>
            </a:r>
            <a:endParaRPr lang="zh-CN" altLang="en-US" sz="1100" kern="0" dirty="0" smtClean="0">
              <a:solidFill>
                <a:prstClr val="black"/>
              </a:solidFill>
            </a:endParaRPr>
          </a:p>
        </p:txBody>
      </p:sp>
      <p:cxnSp>
        <p:nvCxnSpPr>
          <p:cNvPr id="17" name="AutoShape 271"/>
          <p:cNvCxnSpPr>
            <a:cxnSpLocks noChangeShapeType="1"/>
            <a:endCxn id="16" idx="0"/>
          </p:cNvCxnSpPr>
          <p:nvPr/>
        </p:nvCxnSpPr>
        <p:spPr bwMode="auto">
          <a:xfrm flipH="1">
            <a:off x="6554805" y="2059103"/>
            <a:ext cx="136705" cy="2907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Oval 287"/>
          <p:cNvSpPr>
            <a:spLocks noChangeAspect="1" noChangeArrowheads="1"/>
          </p:cNvSpPr>
          <p:nvPr/>
        </p:nvSpPr>
        <p:spPr bwMode="auto">
          <a:xfrm>
            <a:off x="6303709" y="3069016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S4</a:t>
            </a:r>
            <a:endParaRPr lang="en-US" altLang="zh-CN" sz="1100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kern="0" dirty="0" err="1" smtClean="0">
                <a:solidFill>
                  <a:prstClr val="black"/>
                </a:solidFill>
              </a:rPr>
              <a:t>MemWB</a:t>
            </a:r>
            <a:endParaRPr lang="zh-CN" altLang="en-US" sz="1100" kern="0" dirty="0" smtClean="0">
              <a:solidFill>
                <a:prstClr val="black"/>
              </a:solidFill>
            </a:endParaRPr>
          </a:p>
        </p:txBody>
      </p:sp>
      <p:cxnSp>
        <p:nvCxnSpPr>
          <p:cNvPr id="19" name="AutoShape 288"/>
          <p:cNvCxnSpPr>
            <a:cxnSpLocks noChangeShapeType="1"/>
            <a:endCxn id="18" idx="0"/>
          </p:cNvCxnSpPr>
          <p:nvPr/>
        </p:nvCxnSpPr>
        <p:spPr bwMode="auto">
          <a:xfrm>
            <a:off x="6554805" y="2853841"/>
            <a:ext cx="904" cy="215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Line 290"/>
          <p:cNvSpPr>
            <a:spLocks noChangeShapeType="1"/>
          </p:cNvSpPr>
          <p:nvPr/>
        </p:nvSpPr>
        <p:spPr bwMode="auto">
          <a:xfrm>
            <a:off x="6806804" y="3321016"/>
            <a:ext cx="23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sz="1100" kern="0" smtClean="0">
              <a:solidFill>
                <a:prstClr val="black"/>
              </a:solidFill>
            </a:endParaRPr>
          </a:p>
        </p:txBody>
      </p:sp>
      <p:sp>
        <p:nvSpPr>
          <p:cNvPr id="21" name="Freeform 316"/>
          <p:cNvSpPr>
            <a:spLocks/>
          </p:cNvSpPr>
          <p:nvPr/>
        </p:nvSpPr>
        <p:spPr bwMode="auto">
          <a:xfrm>
            <a:off x="6869701" y="764704"/>
            <a:ext cx="2238803" cy="2556312"/>
          </a:xfrm>
          <a:custGeom>
            <a:avLst/>
            <a:gdLst>
              <a:gd name="T0" fmla="*/ 2147483647 w 3448"/>
              <a:gd name="T1" fmla="*/ 2147483647 h 2903"/>
              <a:gd name="T2" fmla="*/ 2147483647 w 3448"/>
              <a:gd name="T3" fmla="*/ 0 h 2903"/>
              <a:gd name="T4" fmla="*/ 0 w 3448"/>
              <a:gd name="T5" fmla="*/ 0 h 2903"/>
              <a:gd name="T6" fmla="*/ 0 w 3448"/>
              <a:gd name="T7" fmla="*/ 2147483647 h 2903"/>
              <a:gd name="T8" fmla="*/ 0 60000 65536"/>
              <a:gd name="T9" fmla="*/ 0 60000 65536"/>
              <a:gd name="T10" fmla="*/ 0 60000 65536"/>
              <a:gd name="T11" fmla="*/ 0 60000 65536"/>
              <a:gd name="T12" fmla="*/ 0 w 3448"/>
              <a:gd name="T13" fmla="*/ 0 h 2903"/>
              <a:gd name="T14" fmla="*/ 3448 w 3448"/>
              <a:gd name="T15" fmla="*/ 2903 h 29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48" h="2903">
                <a:moveTo>
                  <a:pt x="3448" y="2903"/>
                </a:moveTo>
                <a:lnTo>
                  <a:pt x="3448" y="0"/>
                </a:lnTo>
                <a:lnTo>
                  <a:pt x="0" y="0"/>
                </a:lnTo>
                <a:lnTo>
                  <a:pt x="0" y="18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sz="1100" kern="0" smtClean="0">
              <a:solidFill>
                <a:prstClr val="black"/>
              </a:solidFill>
            </a:endParaRPr>
          </a:p>
        </p:txBody>
      </p:sp>
      <p:sp>
        <p:nvSpPr>
          <p:cNvPr id="22" name="Oval 256"/>
          <p:cNvSpPr>
            <a:spLocks noChangeAspect="1" noChangeArrowheads="1"/>
          </p:cNvSpPr>
          <p:nvPr/>
        </p:nvSpPr>
        <p:spPr bwMode="auto">
          <a:xfrm>
            <a:off x="6918539" y="2349841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S5</a:t>
            </a:r>
            <a:endParaRPr lang="en-US" altLang="zh-CN" sz="1100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kern="0" dirty="0" smtClean="0">
                <a:solidFill>
                  <a:prstClr val="black"/>
                </a:solidFill>
              </a:rPr>
              <a:t>MW</a:t>
            </a:r>
            <a:endParaRPr lang="zh-CN" altLang="en-US" sz="1100" kern="0" dirty="0" smtClean="0">
              <a:solidFill>
                <a:prstClr val="black"/>
              </a:solidFill>
            </a:endParaRPr>
          </a:p>
        </p:txBody>
      </p:sp>
      <p:cxnSp>
        <p:nvCxnSpPr>
          <p:cNvPr id="23" name="AutoShape 292"/>
          <p:cNvCxnSpPr>
            <a:cxnSpLocks noChangeShapeType="1"/>
            <a:stCxn id="22" idx="4"/>
          </p:cNvCxnSpPr>
          <p:nvPr/>
        </p:nvCxnSpPr>
        <p:spPr bwMode="auto">
          <a:xfrm>
            <a:off x="7170539" y="2853841"/>
            <a:ext cx="0" cy="467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72"/>
          <p:cNvCxnSpPr>
            <a:cxnSpLocks noChangeShapeType="1"/>
          </p:cNvCxnSpPr>
          <p:nvPr/>
        </p:nvCxnSpPr>
        <p:spPr bwMode="auto">
          <a:xfrm>
            <a:off x="7047892" y="2059103"/>
            <a:ext cx="122647" cy="2907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Oval 252"/>
          <p:cNvSpPr>
            <a:spLocks noChangeAspect="1" noChangeArrowheads="1"/>
          </p:cNvSpPr>
          <p:nvPr/>
        </p:nvSpPr>
        <p:spPr bwMode="auto">
          <a:xfrm>
            <a:off x="7246750" y="1628912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S6</a:t>
            </a:r>
            <a:endParaRPr lang="en-US" altLang="zh-CN" sz="1100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kern="0" dirty="0" smtClean="0">
                <a:solidFill>
                  <a:prstClr val="black"/>
                </a:solidFill>
              </a:rPr>
              <a:t>Exe</a:t>
            </a:r>
            <a:endParaRPr lang="zh-CN" altLang="en-US" sz="1100" kern="0" dirty="0" smtClean="0">
              <a:solidFill>
                <a:prstClr val="black"/>
              </a:solidFill>
            </a:endParaRPr>
          </a:p>
        </p:txBody>
      </p:sp>
      <p:cxnSp>
        <p:nvCxnSpPr>
          <p:cNvPr id="26" name="AutoShape 268"/>
          <p:cNvCxnSpPr>
            <a:cxnSpLocks noChangeShapeType="1"/>
            <a:endCxn id="25" idx="7"/>
          </p:cNvCxnSpPr>
          <p:nvPr/>
        </p:nvCxnSpPr>
        <p:spPr bwMode="auto">
          <a:xfrm flipH="1">
            <a:off x="7676941" y="1366335"/>
            <a:ext cx="209060" cy="3363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Oval 253"/>
          <p:cNvSpPr>
            <a:spLocks noChangeAspect="1" noChangeArrowheads="1"/>
          </p:cNvSpPr>
          <p:nvPr/>
        </p:nvSpPr>
        <p:spPr bwMode="auto">
          <a:xfrm>
            <a:off x="7862484" y="1628912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S8</a:t>
            </a:r>
          </a:p>
          <a:p>
            <a:pPr algn="ctr">
              <a:defRPr/>
            </a:pPr>
            <a:r>
              <a:rPr lang="en-US" altLang="zh-CN" sz="1100" kern="0" dirty="0" smtClean="0">
                <a:solidFill>
                  <a:prstClr val="black"/>
                </a:solidFill>
              </a:rPr>
              <a:t>Branch</a:t>
            </a:r>
            <a:endParaRPr lang="zh-CN" altLang="en-US" sz="1100" kern="0" dirty="0" smtClean="0">
              <a:solidFill>
                <a:prstClr val="black"/>
              </a:solidFill>
            </a:endParaRPr>
          </a:p>
        </p:txBody>
      </p:sp>
      <p:sp>
        <p:nvSpPr>
          <p:cNvPr id="28" name="Freeform 279"/>
          <p:cNvSpPr>
            <a:spLocks/>
          </p:cNvSpPr>
          <p:nvPr/>
        </p:nvSpPr>
        <p:spPr bwMode="auto">
          <a:xfrm flipV="1">
            <a:off x="8141106" y="2124144"/>
            <a:ext cx="966616" cy="288000"/>
          </a:xfrm>
          <a:custGeom>
            <a:avLst/>
            <a:gdLst>
              <a:gd name="T0" fmla="*/ 2147483647 w 3402"/>
              <a:gd name="T1" fmla="*/ 0 h 181"/>
              <a:gd name="T2" fmla="*/ 0 w 3402"/>
              <a:gd name="T3" fmla="*/ 0 h 181"/>
              <a:gd name="T4" fmla="*/ 0 w 3402"/>
              <a:gd name="T5" fmla="*/ 2147483647 h 181"/>
              <a:gd name="T6" fmla="*/ 0 60000 65536"/>
              <a:gd name="T7" fmla="*/ 0 60000 65536"/>
              <a:gd name="T8" fmla="*/ 0 60000 65536"/>
              <a:gd name="T9" fmla="*/ 0 w 3402"/>
              <a:gd name="T10" fmla="*/ 0 h 181"/>
              <a:gd name="T11" fmla="*/ 3402 w 340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2" h="181">
                <a:moveTo>
                  <a:pt x="3402" y="0"/>
                </a:moveTo>
                <a:lnTo>
                  <a:pt x="0" y="0"/>
                </a:lnTo>
                <a:lnTo>
                  <a:pt x="0" y="18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sz="1100" kern="0" smtClean="0">
              <a:solidFill>
                <a:prstClr val="black"/>
              </a:solidFill>
            </a:endParaRPr>
          </a:p>
        </p:txBody>
      </p:sp>
      <p:cxnSp>
        <p:nvCxnSpPr>
          <p:cNvPr id="29" name="AutoShape 269"/>
          <p:cNvCxnSpPr>
            <a:cxnSpLocks noChangeShapeType="1"/>
          </p:cNvCxnSpPr>
          <p:nvPr/>
        </p:nvCxnSpPr>
        <p:spPr bwMode="auto">
          <a:xfrm>
            <a:off x="8064192" y="1440144"/>
            <a:ext cx="50292" cy="1887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" name="Oval 254"/>
          <p:cNvSpPr>
            <a:spLocks noChangeAspect="1" noChangeArrowheads="1"/>
          </p:cNvSpPr>
          <p:nvPr/>
        </p:nvSpPr>
        <p:spPr bwMode="auto">
          <a:xfrm>
            <a:off x="8477315" y="1628912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kern="0" dirty="0" smtClean="0">
                <a:solidFill>
                  <a:prstClr val="black"/>
                </a:solidFill>
              </a:rPr>
              <a:t>S9</a:t>
            </a:r>
            <a:endParaRPr lang="en-US" altLang="zh-CN" sz="1100" b="1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b="1" kern="0" dirty="0" err="1" smtClean="0">
                <a:solidFill>
                  <a:prstClr val="black"/>
                </a:solidFill>
              </a:rPr>
              <a:t>Jmp</a:t>
            </a:r>
            <a:endParaRPr lang="zh-CN" altLang="en-US" sz="1100" b="1" kern="0" dirty="0" smtClean="0">
              <a:solidFill>
                <a:prstClr val="black"/>
              </a:solidFill>
            </a:endParaRPr>
          </a:p>
        </p:txBody>
      </p:sp>
      <p:cxnSp>
        <p:nvCxnSpPr>
          <p:cNvPr id="31" name="AutoShape 270"/>
          <p:cNvCxnSpPr>
            <a:cxnSpLocks noChangeShapeType="1"/>
            <a:endCxn id="30" idx="1"/>
          </p:cNvCxnSpPr>
          <p:nvPr/>
        </p:nvCxnSpPr>
        <p:spPr bwMode="auto">
          <a:xfrm>
            <a:off x="8242383" y="1366335"/>
            <a:ext cx="308741" cy="3363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03"/>
          <p:cNvCxnSpPr>
            <a:cxnSpLocks noChangeShapeType="1"/>
          </p:cNvCxnSpPr>
          <p:nvPr/>
        </p:nvCxnSpPr>
        <p:spPr bwMode="auto">
          <a:xfrm>
            <a:off x="8747392" y="2133420"/>
            <a:ext cx="904" cy="2875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8388424" y="1052736"/>
            <a:ext cx="613630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</a:rPr>
              <a:t>Op=J | </a:t>
            </a:r>
          </a:p>
          <a:p>
            <a:r>
              <a:rPr lang="en-US" altLang="zh-CN" sz="1600" dirty="0" smtClean="0">
                <a:solidFill>
                  <a:prstClr val="black"/>
                </a:solidFill>
              </a:rPr>
              <a:t>Op=JAL</a:t>
            </a:r>
          </a:p>
        </p:txBody>
      </p:sp>
      <p:sp>
        <p:nvSpPr>
          <p:cNvPr id="34" name="Oval 256"/>
          <p:cNvSpPr>
            <a:spLocks noChangeAspect="1" noChangeArrowheads="1"/>
          </p:cNvSpPr>
          <p:nvPr/>
        </p:nvSpPr>
        <p:spPr bwMode="auto">
          <a:xfrm>
            <a:off x="7524384" y="2348936"/>
            <a:ext cx="504000" cy="504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kern="0" dirty="0" smtClean="0">
                <a:solidFill>
                  <a:prstClr val="black"/>
                </a:solidFill>
              </a:rPr>
              <a:t>S7</a:t>
            </a:r>
            <a:endParaRPr lang="en-US" altLang="zh-CN" sz="1100" kern="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zh-CN" sz="1100" kern="0" dirty="0" smtClean="0">
                <a:solidFill>
                  <a:prstClr val="black"/>
                </a:solidFill>
              </a:rPr>
              <a:t>WB</a:t>
            </a:r>
            <a:endParaRPr lang="zh-CN" altLang="en-US" sz="1100" kern="0" dirty="0" smtClean="0">
              <a:solidFill>
                <a:prstClr val="black"/>
              </a:solidFill>
            </a:endParaRPr>
          </a:p>
        </p:txBody>
      </p:sp>
      <p:cxnSp>
        <p:nvCxnSpPr>
          <p:cNvPr id="35" name="AutoShape 272"/>
          <p:cNvCxnSpPr>
            <a:cxnSpLocks noChangeShapeType="1"/>
            <a:stCxn id="25" idx="5"/>
            <a:endCxn id="34" idx="0"/>
          </p:cNvCxnSpPr>
          <p:nvPr/>
        </p:nvCxnSpPr>
        <p:spPr bwMode="auto">
          <a:xfrm>
            <a:off x="7676941" y="2059103"/>
            <a:ext cx="99443" cy="2898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272"/>
          <p:cNvCxnSpPr>
            <a:cxnSpLocks noChangeShapeType="1"/>
            <a:stCxn id="34" idx="4"/>
          </p:cNvCxnSpPr>
          <p:nvPr/>
        </p:nvCxnSpPr>
        <p:spPr bwMode="auto">
          <a:xfrm flipH="1">
            <a:off x="7740352" y="2852936"/>
            <a:ext cx="0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6" y="764705"/>
            <a:ext cx="4672038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99592" y="5674603"/>
            <a:ext cx="7561592" cy="11387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fontAlgn="ctr">
              <a:buSzPct val="50000"/>
            </a:pPr>
            <a:r>
              <a:rPr lang="zh-CN" altLang="en-US" sz="3600" dirty="0">
                <a:solidFill>
                  <a:srgbClr val="FFFFFF"/>
                </a:solidFill>
              </a:rPr>
              <a:t>同时给出控制信号</a:t>
            </a:r>
            <a:r>
              <a:rPr lang="zh-CN" altLang="en-US" sz="3600" dirty="0" smtClean="0">
                <a:solidFill>
                  <a:srgbClr val="FFFFFF"/>
                </a:solidFill>
              </a:rPr>
              <a:t>的</a:t>
            </a:r>
            <a:r>
              <a:rPr lang="en-US" altLang="zh-CN" sz="3600" dirty="0" smtClean="0">
                <a:solidFill>
                  <a:srgbClr val="FFFFFF"/>
                </a:solidFill>
              </a:rPr>
              <a:t>{</a:t>
            </a:r>
            <a:r>
              <a:rPr lang="zh-CN" altLang="en-US" sz="3600" dirty="0" smtClean="0">
                <a:solidFill>
                  <a:srgbClr val="FFFFFF"/>
                </a:solidFill>
              </a:rPr>
              <a:t>时间，有效值</a:t>
            </a:r>
            <a:r>
              <a:rPr lang="en-US" altLang="zh-CN" sz="3600" dirty="0" smtClean="0">
                <a:solidFill>
                  <a:srgbClr val="FFFFFF"/>
                </a:solidFill>
              </a:rPr>
              <a:t>}</a:t>
            </a:r>
          </a:p>
          <a:p>
            <a:pPr marL="571500" indent="-571500" algn="just" fontAlgn="ctr">
              <a:buSzPct val="50000"/>
              <a:buFont typeface="Wingdings" panose="05000000000000000000" pitchFamily="2" charset="2"/>
              <a:buChar char="u"/>
            </a:pPr>
            <a:r>
              <a:rPr lang="zh-CN" altLang="en-US" sz="3200" dirty="0" smtClean="0">
                <a:solidFill>
                  <a:srgbClr val="FFFFFF"/>
                </a:solidFill>
              </a:rPr>
              <a:t>不再关心无效值</a:t>
            </a:r>
            <a:endParaRPr lang="en-US" altLang="zh-CN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6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精简</a:t>
            </a:r>
            <a:r>
              <a:rPr lang="zh-CN" altLang="en-US" dirty="0" smtClean="0"/>
              <a:t>课程群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4313" y="765175"/>
            <a:ext cx="8929687" cy="60928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tabLst>
                <a:tab pos="2508250" algn="l"/>
              </a:tabLst>
            </a:pPr>
            <a:r>
              <a:rPr lang="en-US" altLang="zh-CN" dirty="0" smtClean="0">
                <a:latin typeface="+mn-ea"/>
              </a:rPr>
              <a:t>2006</a:t>
            </a:r>
            <a:r>
              <a:rPr lang="zh-CN" altLang="en-US" dirty="0" smtClean="0">
                <a:latin typeface="+mn-ea"/>
              </a:rPr>
              <a:t>：计算机系统相关课程</a:t>
            </a:r>
            <a:r>
              <a:rPr lang="en-US" altLang="zh-CN" dirty="0" smtClean="0">
                <a:latin typeface="+mn-ea"/>
              </a:rPr>
              <a:t>(5</a:t>
            </a:r>
            <a:r>
              <a:rPr lang="zh-CN" altLang="en-US" dirty="0" smtClean="0">
                <a:latin typeface="+mn-ea"/>
              </a:rPr>
              <a:t>门</a:t>
            </a:r>
            <a:r>
              <a:rPr lang="en-US" altLang="zh-CN" dirty="0" smtClean="0">
                <a:latin typeface="+mn-ea"/>
              </a:rPr>
              <a:t>)</a:t>
            </a:r>
          </a:p>
          <a:p>
            <a:pPr lvl="1">
              <a:lnSpc>
                <a:spcPct val="150000"/>
              </a:lnSpc>
              <a:tabLst>
                <a:tab pos="2508250" algn="l"/>
              </a:tabLst>
            </a:pPr>
            <a:r>
              <a:rPr lang="zh-CN" altLang="en-US" dirty="0" smtClean="0">
                <a:latin typeface="+mn-ea"/>
              </a:rPr>
              <a:t>模拟电路、数字逻辑、计算机组成原理、操作系统、编译技术</a:t>
            </a:r>
            <a:endParaRPr lang="en-US" altLang="zh-CN" dirty="0" smtClean="0">
              <a:latin typeface="+mn-ea"/>
            </a:endParaRPr>
          </a:p>
          <a:p>
            <a:pPr lvl="1">
              <a:lnSpc>
                <a:spcPct val="150000"/>
              </a:lnSpc>
              <a:tabLst>
                <a:tab pos="2508250" algn="l"/>
              </a:tabLst>
            </a:pPr>
            <a:r>
              <a:rPr lang="zh-CN" altLang="en-US" dirty="0" smtClean="0">
                <a:latin typeface="+mn-ea"/>
              </a:rPr>
              <a:t>均为必修课：课程总周期过长</a:t>
            </a:r>
            <a:endParaRPr lang="en-US" altLang="zh-CN" dirty="0" smtClean="0">
              <a:latin typeface="+mn-ea"/>
            </a:endParaRPr>
          </a:p>
          <a:p>
            <a:pPr lvl="1">
              <a:lnSpc>
                <a:spcPct val="150000"/>
              </a:lnSpc>
              <a:tabLst>
                <a:tab pos="2508250" algn="l"/>
              </a:tabLst>
            </a:pPr>
            <a:r>
              <a:rPr lang="zh-CN" altLang="en-US" dirty="0" smtClean="0">
                <a:latin typeface="+mn-ea"/>
              </a:rPr>
              <a:t>课程体系衔接：有脱节、有重叠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tabLst>
                <a:tab pos="2508250" algn="l"/>
              </a:tabLst>
            </a:pPr>
            <a:r>
              <a:rPr lang="zh-CN" altLang="en-US" dirty="0" smtClean="0">
                <a:latin typeface="+mn-ea"/>
              </a:rPr>
              <a:t>建设：计算机系统课程群</a:t>
            </a:r>
            <a:r>
              <a:rPr lang="en-US" altLang="zh-CN" dirty="0" smtClean="0">
                <a:latin typeface="+mn-ea"/>
              </a:rPr>
              <a:t>(4</a:t>
            </a:r>
            <a:r>
              <a:rPr lang="zh-CN" altLang="en-US" dirty="0" smtClean="0">
                <a:latin typeface="+mn-ea"/>
              </a:rPr>
              <a:t>门</a:t>
            </a:r>
            <a:r>
              <a:rPr lang="en-US" altLang="zh-CN" dirty="0" smtClean="0">
                <a:latin typeface="+mn-ea"/>
              </a:rPr>
              <a:t>)</a:t>
            </a:r>
          </a:p>
          <a:p>
            <a:pPr lvl="1">
              <a:lnSpc>
                <a:spcPct val="150000"/>
              </a:lnSpc>
              <a:tabLst>
                <a:tab pos="2508250" algn="l"/>
              </a:tabLst>
            </a:pPr>
            <a:r>
              <a:rPr lang="zh-CN" altLang="en-US" dirty="0" smtClean="0">
                <a:latin typeface="+mn-ea"/>
              </a:rPr>
              <a:t>数字逻辑、计算机组成原理、操作系统、编译技术</a:t>
            </a:r>
            <a:endParaRPr lang="en-US" altLang="zh-CN" dirty="0" smtClean="0">
              <a:latin typeface="+mn-ea"/>
            </a:endParaRPr>
          </a:p>
          <a:p>
            <a:pPr lvl="1">
              <a:lnSpc>
                <a:spcPct val="150000"/>
              </a:lnSpc>
              <a:tabLst>
                <a:tab pos="2508250" algn="l"/>
              </a:tabLst>
            </a:pP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数字逻辑</a:t>
            </a:r>
            <a:r>
              <a:rPr lang="zh-CN" altLang="en-US" dirty="0" smtClean="0">
                <a:latin typeface="+mn-ea"/>
              </a:rPr>
              <a:t>：作为起步课程；从数字电路层面切入</a:t>
            </a:r>
            <a:endParaRPr lang="en-US" altLang="zh-CN" dirty="0" smtClean="0">
              <a:latin typeface="+mn-ea"/>
            </a:endParaRPr>
          </a:p>
          <a:p>
            <a:pPr lvl="1">
              <a:lnSpc>
                <a:spcPct val="150000"/>
              </a:lnSpc>
              <a:tabLst>
                <a:tab pos="2508250" algn="l"/>
              </a:tabLst>
            </a:pPr>
            <a:r>
              <a:rPr lang="zh-CN" altLang="en-US" dirty="0" smtClean="0">
                <a:latin typeface="+mn-ea"/>
              </a:rPr>
              <a:t>模拟电路：选修课</a:t>
            </a:r>
            <a:r>
              <a:rPr lang="en-US" altLang="zh-CN" dirty="0" smtClean="0">
                <a:latin typeface="+mn-ea"/>
              </a:rPr>
              <a:t>(</a:t>
            </a:r>
            <a:r>
              <a:rPr lang="zh-CN" altLang="en-US" dirty="0" smtClean="0">
                <a:latin typeface="+mn-ea"/>
              </a:rPr>
              <a:t>体系结构方向必修课</a:t>
            </a:r>
            <a:r>
              <a:rPr lang="en-US" altLang="zh-CN" dirty="0" smtClean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065179938"/>
      </p:ext>
    </p:extLst>
  </p:cSld>
  <p:clrMapOvr>
    <a:masterClrMapping/>
  </p:clrMapOvr>
  <p:transition advTm="841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标题 2"/>
          <p:cNvSpPr>
            <a:spLocks noGrp="1"/>
          </p:cNvSpPr>
          <p:nvPr>
            <p:ph type="title"/>
          </p:nvPr>
        </p:nvSpPr>
        <p:spPr>
          <a:xfrm>
            <a:off x="214313" y="44450"/>
            <a:ext cx="8858250" cy="669925"/>
          </a:xfrm>
        </p:spPr>
        <p:txBody>
          <a:bodyPr/>
          <a:lstStyle/>
          <a:p>
            <a:r>
              <a:rPr lang="zh-CN" altLang="en-US" dirty="0" smtClean="0"/>
              <a:t>课程群改革规划</a:t>
            </a:r>
            <a:r>
              <a:rPr lang="en-US" altLang="zh-CN" dirty="0" smtClean="0"/>
              <a:t>(2006)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836712"/>
            <a:ext cx="7236303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" name="内容占位符 1"/>
          <p:cNvSpPr>
            <a:spLocks noGrp="1"/>
          </p:cNvSpPr>
          <p:nvPr>
            <p:ph idx="1"/>
          </p:nvPr>
        </p:nvSpPr>
        <p:spPr>
          <a:xfrm>
            <a:off x="3779912" y="908720"/>
            <a:ext cx="5256584" cy="216024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/>
          <a:lstStyle/>
          <a:p>
            <a:pPr>
              <a:buClr>
                <a:schemeClr val="bg1"/>
              </a:buClr>
            </a:pPr>
            <a:r>
              <a:rPr lang="zh-CN" altLang="en-US" sz="2800" dirty="0" smtClean="0"/>
              <a:t>教学目标：</a:t>
            </a:r>
            <a:r>
              <a:rPr lang="en-US" altLang="zh-CN" sz="2800" dirty="0" smtClean="0"/>
              <a:t>CPU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OS</a:t>
            </a:r>
            <a:r>
              <a:rPr lang="zh-CN" altLang="en-US" sz="2800" dirty="0" smtClean="0"/>
              <a:t>，编译器</a:t>
            </a:r>
            <a:endParaRPr lang="en-US" altLang="zh-CN" sz="2800" dirty="0" smtClean="0"/>
          </a:p>
          <a:p>
            <a:pPr>
              <a:buClr>
                <a:schemeClr val="bg1"/>
              </a:buClr>
            </a:pPr>
            <a:r>
              <a:rPr lang="zh-CN" altLang="en-US" sz="2800" dirty="0" smtClean="0"/>
              <a:t>技术路线</a:t>
            </a:r>
            <a:endParaRPr lang="en-US" altLang="zh-CN" sz="2800" dirty="0" smtClean="0"/>
          </a:p>
          <a:p>
            <a:pPr lvl="1">
              <a:buClr>
                <a:srgbClr val="FFC000"/>
              </a:buClr>
            </a:pPr>
            <a:r>
              <a:rPr lang="zh-CN" altLang="en-US" sz="2400" dirty="0" smtClean="0"/>
              <a:t>课程体系整合重构</a:t>
            </a:r>
            <a:endParaRPr lang="en-US" altLang="zh-CN" sz="2400" dirty="0" smtClean="0"/>
          </a:p>
          <a:p>
            <a:pPr lvl="1">
              <a:buClr>
                <a:srgbClr val="FFC000"/>
              </a:buClr>
            </a:pPr>
            <a:r>
              <a:rPr lang="zh-CN" altLang="en-US" sz="2400" dirty="0" smtClean="0"/>
              <a:t>实验体系物理综合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857973696"/>
      </p:ext>
    </p:extLst>
  </p:cSld>
  <p:clrMapOvr>
    <a:masterClrMapping/>
  </p:clrMapOvr>
  <p:transition advTm="7107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基本思路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课程群体系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系统能力分级</a:t>
            </a:r>
            <a:endParaRPr lang="en-US" altLang="zh-CN" dirty="0" smtClean="0"/>
          </a:p>
          <a:p>
            <a:r>
              <a:rPr lang="zh-CN" altLang="en-US" dirty="0" smtClean="0"/>
              <a:t>工程化方法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汇报提纲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297036"/>
      </p:ext>
    </p:extLst>
  </p:cSld>
  <p:clrMapOvr>
    <a:masterClrMapping/>
  </p:clrMapOvr>
  <p:transition advTm="46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数字逻辑</a:t>
            </a:r>
          </a:p>
          <a:p>
            <a:pPr lvl="1"/>
            <a:r>
              <a:rPr lang="zh-CN" altLang="en-US" sz="2000" dirty="0"/>
              <a:t>结合数理逻辑知识，讲授组合逻辑与时序逻辑原理</a:t>
            </a:r>
          </a:p>
          <a:p>
            <a:pPr lvl="1"/>
            <a:r>
              <a:rPr lang="zh-CN" altLang="en-US" sz="2000" dirty="0"/>
              <a:t>基于</a:t>
            </a:r>
            <a:r>
              <a:rPr lang="en-US" altLang="zh-CN" sz="2000" u="sng" dirty="0">
                <a:solidFill>
                  <a:srgbClr val="FF0000"/>
                </a:solidFill>
              </a:rPr>
              <a:t>MIPS</a:t>
            </a:r>
            <a:r>
              <a:rPr lang="zh-CN" altLang="en-US" sz="2000" dirty="0"/>
              <a:t>指令集，设计寄存器、加法器、移位器、控制器、多路选择器、计数器、比较器</a:t>
            </a:r>
          </a:p>
          <a:p>
            <a:pPr lvl="1"/>
            <a:r>
              <a:rPr lang="zh-CN" altLang="en-US" sz="2000" dirty="0"/>
              <a:t>引入</a:t>
            </a:r>
            <a:r>
              <a:rPr lang="en-US" altLang="zh-CN" sz="2000" dirty="0"/>
              <a:t>HDL</a:t>
            </a:r>
            <a:r>
              <a:rPr lang="zh-CN" altLang="en-US" sz="2000" dirty="0"/>
              <a:t>语言、</a:t>
            </a:r>
            <a:r>
              <a:rPr lang="en-US" altLang="zh-CN" sz="2000" dirty="0"/>
              <a:t>EDA</a:t>
            </a:r>
            <a:r>
              <a:rPr lang="zh-CN" altLang="en-US" sz="2000" dirty="0"/>
              <a:t>工具</a:t>
            </a:r>
          </a:p>
          <a:p>
            <a:r>
              <a:rPr lang="zh-CN" altLang="en-US" sz="2400" dirty="0"/>
              <a:t>计算机组成</a:t>
            </a:r>
          </a:p>
          <a:p>
            <a:pPr lvl="1"/>
            <a:r>
              <a:rPr lang="zh-CN" altLang="en-US" sz="2000" dirty="0"/>
              <a:t>讲授</a:t>
            </a:r>
            <a:r>
              <a:rPr lang="zh-CN" altLang="en-US" sz="2000" dirty="0" smtClean="0"/>
              <a:t>计算机</a:t>
            </a:r>
            <a:r>
              <a:rPr lang="zh-CN" altLang="en-US" sz="2000" dirty="0"/>
              <a:t>硬件工作原理</a:t>
            </a:r>
            <a:endParaRPr lang="en-US" altLang="zh-CN" sz="2000" dirty="0"/>
          </a:p>
          <a:p>
            <a:pPr lvl="1"/>
            <a:r>
              <a:rPr lang="zh-CN" altLang="en-US" sz="2000" dirty="0" smtClean="0"/>
              <a:t>在</a:t>
            </a:r>
            <a:r>
              <a:rPr lang="zh-CN" altLang="en-US" sz="2000" dirty="0"/>
              <a:t>部件设计基础上，</a:t>
            </a:r>
            <a:r>
              <a:rPr lang="zh-CN" altLang="en-US" sz="2000" dirty="0" smtClean="0"/>
              <a:t>实现</a:t>
            </a:r>
            <a:r>
              <a:rPr lang="en-US" altLang="zh-CN" sz="2000" u="sng" dirty="0" smtClean="0">
                <a:solidFill>
                  <a:srgbClr val="FF0000"/>
                </a:solidFill>
              </a:rPr>
              <a:t>MIPS</a:t>
            </a:r>
            <a:r>
              <a:rPr lang="zh-CN" altLang="en-US" sz="2000" dirty="0" smtClean="0"/>
              <a:t>指令集的功能型计算机系统</a:t>
            </a:r>
            <a:endParaRPr lang="zh-CN" altLang="en-US" sz="2000" dirty="0"/>
          </a:p>
          <a:p>
            <a:pPr lvl="1"/>
            <a:r>
              <a:rPr lang="zh-CN" altLang="en-US" sz="2000" dirty="0"/>
              <a:t>深化</a:t>
            </a:r>
            <a:r>
              <a:rPr lang="en-US" altLang="zh-CN" sz="2000" dirty="0"/>
              <a:t>HDL</a:t>
            </a:r>
            <a:r>
              <a:rPr lang="zh-CN" altLang="en-US" sz="2000" dirty="0"/>
              <a:t>语言、</a:t>
            </a:r>
            <a:r>
              <a:rPr lang="en-US" altLang="zh-CN" sz="2000" dirty="0"/>
              <a:t>EDA</a:t>
            </a:r>
            <a:r>
              <a:rPr lang="zh-CN" altLang="en-US" sz="2000" dirty="0"/>
              <a:t>工具应用</a:t>
            </a:r>
          </a:p>
          <a:p>
            <a:r>
              <a:rPr lang="zh-CN" altLang="en-US" sz="2400" dirty="0"/>
              <a:t>操作系统</a:t>
            </a:r>
          </a:p>
          <a:p>
            <a:pPr lvl="1"/>
            <a:r>
              <a:rPr lang="zh-CN" altLang="en-US" sz="2000" dirty="0" smtClean="0"/>
              <a:t>讲授</a:t>
            </a:r>
            <a:r>
              <a:rPr lang="en-US" altLang="zh-CN" sz="2000" dirty="0" smtClean="0"/>
              <a:t>OS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各</a:t>
            </a:r>
            <a:r>
              <a:rPr lang="zh-CN" altLang="en-US" sz="2000" dirty="0" smtClean="0"/>
              <a:t>组成及其机理</a:t>
            </a:r>
            <a:endParaRPr lang="zh-CN" altLang="en-US" sz="2000" dirty="0"/>
          </a:p>
          <a:p>
            <a:pPr lvl="1"/>
            <a:r>
              <a:rPr lang="zh-CN" altLang="en-US" sz="2000" dirty="0" smtClean="0"/>
              <a:t>实现</a:t>
            </a:r>
            <a:r>
              <a:rPr lang="en-US" altLang="zh-CN" sz="2000" u="sng" dirty="0" smtClean="0">
                <a:solidFill>
                  <a:srgbClr val="FF0000"/>
                </a:solidFill>
              </a:rPr>
              <a:t>MIPS</a:t>
            </a:r>
            <a:r>
              <a:rPr lang="zh-CN" altLang="en-US" sz="2000" dirty="0" smtClean="0"/>
              <a:t>的功能型</a:t>
            </a:r>
            <a:r>
              <a:rPr lang="en-US" altLang="zh-CN" sz="2000" dirty="0" smtClean="0"/>
              <a:t>OS</a:t>
            </a:r>
            <a:endParaRPr lang="zh-CN" altLang="en-US" sz="2000" dirty="0"/>
          </a:p>
          <a:p>
            <a:r>
              <a:rPr lang="zh-CN" altLang="en-US" sz="2400" dirty="0" smtClean="0"/>
              <a:t>编译</a:t>
            </a:r>
            <a:r>
              <a:rPr lang="zh-CN" altLang="en-US" sz="2400" dirty="0"/>
              <a:t>技术</a:t>
            </a:r>
          </a:p>
          <a:p>
            <a:pPr lvl="1"/>
            <a:r>
              <a:rPr lang="zh-CN" altLang="en-US" sz="2000" dirty="0" smtClean="0"/>
              <a:t>讲授编译器</a:t>
            </a:r>
            <a:r>
              <a:rPr lang="zh-CN" altLang="en-US" sz="2000" dirty="0"/>
              <a:t>的构造技术</a:t>
            </a:r>
          </a:p>
          <a:p>
            <a:pPr lvl="1"/>
            <a:r>
              <a:rPr lang="zh-CN" altLang="en-US" sz="2000" dirty="0" smtClean="0"/>
              <a:t>实现</a:t>
            </a:r>
            <a:r>
              <a:rPr lang="en-US" altLang="zh-CN" sz="2000" u="sng" dirty="0" smtClean="0">
                <a:solidFill>
                  <a:srgbClr val="FF0000"/>
                </a:solidFill>
              </a:rPr>
              <a:t>MIPS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编译器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计算机系统课程群体系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C8FC-9246-4E9F-9937-E75CB1A718B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495088"/>
      </p:ext>
    </p:extLst>
  </p:cSld>
  <p:clrMapOvr>
    <a:masterClrMapping/>
  </p:clrMapOvr>
  <p:transition advTm="5227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heme/theme1.xml><?xml version="1.0" encoding="utf-8"?>
<a:theme xmlns:a="http://schemas.openxmlformats.org/drawingml/2006/main" name="3_gxp模板-2">
  <a:themeElements>
    <a:clrScheme name="2_gxp模板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gxp模板-2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  <a:sym typeface="Wingdings" pitchFamily="2" charset="2"/>
          </a:defRPr>
        </a:defPPr>
      </a:lstStyle>
    </a:lnDef>
  </a:objectDefaults>
  <a:extraClrSchemeLst>
    <a:extraClrScheme>
      <a:clrScheme name="2_gxp模板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xp模板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黑体"/>
        <a:ea typeface=""/>
        <a:cs typeface=""/>
      </a:majorFont>
      <a:minorFont>
        <a:latin typeface="黑体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gxp模板-2">
  <a:themeElements>
    <a:clrScheme name="2_gxp模板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gxp模板-2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  <a:sym typeface="Wingdings" pitchFamily="2" charset="2"/>
          </a:defRPr>
        </a:defPPr>
      </a:lstStyle>
    </a:lnDef>
  </a:objectDefaults>
  <a:extraClrSchemeLst>
    <a:extraClrScheme>
      <a:clrScheme name="2_gxp模板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xp模板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gxp模板-2">
  <a:themeElements>
    <a:clrScheme name="2_gxp模板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gxp模板-2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  <a:sym typeface="Wingdings" pitchFamily="2" charset="2"/>
          </a:defRPr>
        </a:defPPr>
      </a:lstStyle>
    </a:lnDef>
  </a:objectDefaults>
  <a:extraClrSchemeLst>
    <a:extraClrScheme>
      <a:clrScheme name="2_gxp模板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xp模板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黑体"/>
        <a:ea typeface=""/>
        <a:cs typeface=""/>
      </a:majorFont>
      <a:minorFont>
        <a:latin typeface="黑体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gxp模板-2">
  <a:themeElements>
    <a:clrScheme name="2_gxp模板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gxp模板-2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  <a:sym typeface="Wingdings" pitchFamily="2" charset="2"/>
          </a:defRPr>
        </a:defPPr>
      </a:lstStyle>
    </a:lnDef>
  </a:objectDefaults>
  <a:extraClrSchemeLst>
    <a:extraClrScheme>
      <a:clrScheme name="2_gxp模板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xp模板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xp模板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3840</Words>
  <Application>Microsoft Office PowerPoint</Application>
  <PresentationFormat>全屏显示(4:3)</PresentationFormat>
  <Paragraphs>1289</Paragraphs>
  <Slides>52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52</vt:i4>
      </vt:variant>
    </vt:vector>
  </HeadingPairs>
  <TitlesOfParts>
    <vt:vector size="59" baseType="lpstr">
      <vt:lpstr>3_gxp模板-2</vt:lpstr>
      <vt:lpstr>2_默认设计模板</vt:lpstr>
      <vt:lpstr>4_gxp模板-2</vt:lpstr>
      <vt:lpstr>5_gxp模板-2</vt:lpstr>
      <vt:lpstr>3_默认设计模板</vt:lpstr>
      <vt:lpstr>10_gxp模板-2</vt:lpstr>
      <vt:lpstr>Office 主题​​</vt:lpstr>
      <vt:lpstr>幻灯片 1</vt:lpstr>
      <vt:lpstr>汇报提纲</vt:lpstr>
      <vt:lpstr>系统能力培养的基本思路</vt:lpstr>
      <vt:lpstr>为什么选计算机系统作为目标？</vt:lpstr>
      <vt:lpstr>当时存在问题分析</vt:lpstr>
      <vt:lpstr>精简课程群</vt:lpstr>
      <vt:lpstr>课程群改革规划(2006)</vt:lpstr>
      <vt:lpstr>汇报提纲</vt:lpstr>
      <vt:lpstr>计算机系统课程群体系</vt:lpstr>
      <vt:lpstr>课程体系</vt:lpstr>
      <vt:lpstr>课程体系</vt:lpstr>
      <vt:lpstr>实验体系—数字逻辑</vt:lpstr>
      <vt:lpstr>实验体系—计算机组成</vt:lpstr>
      <vt:lpstr>实验体系—操作系统</vt:lpstr>
      <vt:lpstr>综合实验体系—编译技术</vt:lpstr>
      <vt:lpstr>统一的硬件实验平台</vt:lpstr>
      <vt:lpstr>6年改革历程</vt:lpstr>
      <vt:lpstr>CPU设计能力</vt:lpstr>
      <vt:lpstr>OS设计能力</vt:lpstr>
      <vt:lpstr>编译器设计能力</vt:lpstr>
      <vt:lpstr>汇报提纲</vt:lpstr>
      <vt:lpstr>幻灯片 22</vt:lpstr>
      <vt:lpstr>借鉴软件开发</vt:lpstr>
      <vt:lpstr>CPU开发能力@计算机组成原理</vt:lpstr>
      <vt:lpstr>汇报提纲</vt:lpstr>
      <vt:lpstr>计算机组成原理实验概述</vt:lpstr>
      <vt:lpstr>为什么强调工程方法？</vt:lpstr>
      <vt:lpstr>过去的教学方法：图解式案例教学</vt:lpstr>
      <vt:lpstr>图解式案例教学方法的不足</vt:lpstr>
      <vt:lpstr>图解式案例教学方法的不足</vt:lpstr>
      <vt:lpstr>2012年秋季新探索：工程化方法</vt:lpstr>
      <vt:lpstr>回顾：单周期数据通路</vt:lpstr>
      <vt:lpstr>通过案例教学，教师总结出几个必备部件</vt:lpstr>
      <vt:lpstr>单指令数据通路构造的一般性方法</vt:lpstr>
      <vt:lpstr>示例：ADDU</vt:lpstr>
      <vt:lpstr>增加指令：ADDIU</vt:lpstr>
      <vt:lpstr>增加指令：ADDIU</vt:lpstr>
      <vt:lpstr>多指令数据通路合并</vt:lpstr>
      <vt:lpstr>数据通路设计的工程化方法</vt:lpstr>
      <vt:lpstr>数据通路设计的工程化方法</vt:lpstr>
      <vt:lpstr>新计组(2012秋季)：1个行政班试验</vt:lpstr>
      <vt:lpstr>新计组(2012秋季)：工程化方法实践效果</vt:lpstr>
      <vt:lpstr>新计组(2013年秋季)：全大班试验</vt:lpstr>
      <vt:lpstr>总结</vt:lpstr>
      <vt:lpstr>谢谢大家！ 敬请批评指正！</vt:lpstr>
      <vt:lpstr>注重形成性培养</vt:lpstr>
      <vt:lpstr>2013秋季Project3测试成绩</vt:lpstr>
      <vt:lpstr>2013秋季Project3测试成绩</vt:lpstr>
      <vt:lpstr>2013秋季Project3测试成绩</vt:lpstr>
      <vt:lpstr>幻灯片 50</vt:lpstr>
      <vt:lpstr>常规表达方式的不足</vt:lpstr>
      <vt:lpstr>你发现了什么？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gxp</dc:creator>
  <cp:lastModifiedBy>lichao</cp:lastModifiedBy>
  <cp:revision>237</cp:revision>
  <dcterms:created xsi:type="dcterms:W3CDTF">2013-10-11T14:38:41Z</dcterms:created>
  <dcterms:modified xsi:type="dcterms:W3CDTF">2018-03-28T01:28:02Z</dcterms:modified>
</cp:coreProperties>
</file>