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Default Extension="bin" ContentType="application/vnd.openxmlformats-officedocument.oleObject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1"/>
  </p:notesMasterIdLst>
  <p:handoutMasterIdLst>
    <p:handoutMasterId r:id="rId92"/>
  </p:handoutMasterIdLst>
  <p:sldIdLst>
    <p:sldId id="475" r:id="rId2"/>
    <p:sldId id="477" r:id="rId3"/>
    <p:sldId id="476" r:id="rId4"/>
    <p:sldId id="480" r:id="rId5"/>
    <p:sldId id="481" r:id="rId6"/>
    <p:sldId id="478" r:id="rId7"/>
    <p:sldId id="479" r:id="rId8"/>
    <p:sldId id="474" r:id="rId9"/>
    <p:sldId id="483" r:id="rId10"/>
    <p:sldId id="485" r:id="rId11"/>
    <p:sldId id="486" r:id="rId12"/>
    <p:sldId id="484" r:id="rId13"/>
    <p:sldId id="489" r:id="rId14"/>
    <p:sldId id="487" r:id="rId15"/>
    <p:sldId id="488" r:id="rId16"/>
    <p:sldId id="495" r:id="rId17"/>
    <p:sldId id="496" r:id="rId18"/>
    <p:sldId id="497" r:id="rId19"/>
    <p:sldId id="498" r:id="rId20"/>
    <p:sldId id="579" r:id="rId21"/>
    <p:sldId id="542" r:id="rId22"/>
    <p:sldId id="491" r:id="rId23"/>
    <p:sldId id="492" r:id="rId24"/>
    <p:sldId id="499" r:id="rId25"/>
    <p:sldId id="500" r:id="rId26"/>
    <p:sldId id="490" r:id="rId27"/>
    <p:sldId id="501" r:id="rId28"/>
    <p:sldId id="502" r:id="rId29"/>
    <p:sldId id="482" r:id="rId30"/>
    <p:sldId id="504" r:id="rId31"/>
    <p:sldId id="505" r:id="rId32"/>
    <p:sldId id="580" r:id="rId33"/>
    <p:sldId id="569" r:id="rId34"/>
    <p:sldId id="503" r:id="rId35"/>
    <p:sldId id="506" r:id="rId36"/>
    <p:sldId id="518" r:id="rId37"/>
    <p:sldId id="508" r:id="rId38"/>
    <p:sldId id="517" r:id="rId39"/>
    <p:sldId id="509" r:id="rId40"/>
    <p:sldId id="510" r:id="rId41"/>
    <p:sldId id="507" r:id="rId42"/>
    <p:sldId id="511" r:id="rId43"/>
    <p:sldId id="513" r:id="rId44"/>
    <p:sldId id="516" r:id="rId45"/>
    <p:sldId id="520" r:id="rId46"/>
    <p:sldId id="573" r:id="rId47"/>
    <p:sldId id="575" r:id="rId48"/>
    <p:sldId id="576" r:id="rId49"/>
    <p:sldId id="522" r:id="rId50"/>
    <p:sldId id="521" r:id="rId51"/>
    <p:sldId id="524" r:id="rId52"/>
    <p:sldId id="525" r:id="rId53"/>
    <p:sldId id="526" r:id="rId54"/>
    <p:sldId id="527" r:id="rId55"/>
    <p:sldId id="528" r:id="rId56"/>
    <p:sldId id="529" r:id="rId57"/>
    <p:sldId id="531" r:id="rId58"/>
    <p:sldId id="530" r:id="rId59"/>
    <p:sldId id="544" r:id="rId60"/>
    <p:sldId id="543" r:id="rId61"/>
    <p:sldId id="547" r:id="rId62"/>
    <p:sldId id="548" r:id="rId63"/>
    <p:sldId id="546" r:id="rId64"/>
    <p:sldId id="532" r:id="rId65"/>
    <p:sldId id="533" r:id="rId66"/>
    <p:sldId id="545" r:id="rId67"/>
    <p:sldId id="551" r:id="rId68"/>
    <p:sldId id="549" r:id="rId69"/>
    <p:sldId id="550" r:id="rId70"/>
    <p:sldId id="553" r:id="rId71"/>
    <p:sldId id="554" r:id="rId72"/>
    <p:sldId id="523" r:id="rId73"/>
    <p:sldId id="577" r:id="rId74"/>
    <p:sldId id="578" r:id="rId75"/>
    <p:sldId id="555" r:id="rId76"/>
    <p:sldId id="534" r:id="rId77"/>
    <p:sldId id="556" r:id="rId78"/>
    <p:sldId id="557" r:id="rId79"/>
    <p:sldId id="560" r:id="rId80"/>
    <p:sldId id="566" r:id="rId81"/>
    <p:sldId id="568" r:id="rId82"/>
    <p:sldId id="559" r:id="rId83"/>
    <p:sldId id="567" r:id="rId84"/>
    <p:sldId id="561" r:id="rId85"/>
    <p:sldId id="562" r:id="rId86"/>
    <p:sldId id="563" r:id="rId87"/>
    <p:sldId id="565" r:id="rId88"/>
    <p:sldId id="571" r:id="rId89"/>
    <p:sldId id="572" r:id="rId90"/>
  </p:sldIdLst>
  <p:sldSz cx="9144000" cy="6858000" type="screen4x3"/>
  <p:notesSz cx="6858000" cy="9144000"/>
  <p:custShowLst>
    <p:custShow name="自定义放映 1" id="0">
      <p:sldLst/>
    </p:custShow>
    <p:custShow name="自定义放映 2" id="1">
      <p:sldLst/>
    </p:custShow>
  </p:custShowLst>
  <p:defaultTextStyle>
    <a:defPPr>
      <a:defRPr lang="en-US"/>
    </a:defPPr>
    <a:lvl1pPr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1pPr>
    <a:lvl2pPr marL="4572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2pPr>
    <a:lvl3pPr marL="9144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3pPr>
    <a:lvl4pPr marL="13716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4pPr>
    <a:lvl5pPr marL="18288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A0000"/>
    <a:srgbClr val="00003A"/>
    <a:srgbClr val="CCCC00"/>
    <a:srgbClr val="FF66FF"/>
    <a:srgbClr val="00FF99"/>
    <a:srgbClr val="FF0000"/>
    <a:srgbClr val="F60000"/>
    <a:srgbClr val="66CCFF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88616" autoAdjust="0"/>
  </p:normalViewPr>
  <p:slideViewPr>
    <p:cSldViewPr>
      <p:cViewPr>
        <p:scale>
          <a:sx n="75" d="100"/>
          <a:sy n="75" d="100"/>
        </p:scale>
        <p:origin x="-181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70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6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24.xml"/><Relationship Id="rId5" Type="http://schemas.openxmlformats.org/officeDocument/2006/relationships/slide" Target="slides/slide16.xml"/><Relationship Id="rId10" Type="http://schemas.openxmlformats.org/officeDocument/2006/relationships/slide" Target="slides/slide21.xml"/><Relationship Id="rId4" Type="http://schemas.openxmlformats.org/officeDocument/2006/relationships/slide" Target="slides/slide15.xml"/><Relationship Id="rId9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fld id="{4CADC200-9D1B-4D65-AC11-DF8EBEE3BE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876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fld id="{F1769A01-E94F-49B1-9E6F-1A316EC8C5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91977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231F-7334-4515-B23B-71CE0CBD5480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231F-7334-4515-B23B-71CE0CBD5480}" type="slidenum">
              <a:rPr lang="zh-CN" altLang="en-US" smtClean="0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231F-7334-4515-B23B-71CE0CBD5480}" type="slidenum">
              <a:rPr lang="zh-CN" altLang="en-US" smtClean="0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zh-CN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zh-CN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POSIX Portable Operating System Interface [for Unix]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Linux</a:t>
            </a:r>
            <a:r>
              <a:rPr lang="zh-CN" altLang="en-US" dirty="0" smtClean="0"/>
              <a:t>下的进程通信手段基本上是从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平台上的进程通信手段继承而来的。而对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发展做出重大贡献的两大主力</a:t>
            </a:r>
            <a:r>
              <a:rPr lang="en-US" altLang="zh-CN" dirty="0" smtClean="0"/>
              <a:t>AT&amp;T</a:t>
            </a:r>
            <a:r>
              <a:rPr lang="zh-CN" altLang="en-US" dirty="0" smtClean="0"/>
              <a:t>的贝尔实验室及 </a:t>
            </a:r>
            <a:r>
              <a:rPr lang="en-US" altLang="zh-CN" dirty="0" smtClean="0"/>
              <a:t>BSD</a:t>
            </a:r>
            <a:r>
              <a:rPr lang="zh-CN" altLang="en-US" dirty="0" smtClean="0"/>
              <a:t>（加州大学伯克利分校的伯克利软件发布中心）在进程间通信方面的侧重点有所不同。前者对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早期的进程间通信手段进行了系统的改进和扩充，形成 了“</a:t>
            </a:r>
            <a:r>
              <a:rPr lang="en-US" altLang="zh-CN" dirty="0" smtClean="0"/>
              <a:t>system V IPC”</a:t>
            </a:r>
            <a:r>
              <a:rPr lang="zh-CN" altLang="en-US" dirty="0" smtClean="0"/>
              <a:t>，通信进程局限在单个计算机内；后者则跳过了该限制，形成了基于套接口（</a:t>
            </a:r>
            <a:r>
              <a:rPr lang="en-US" altLang="zh-CN" dirty="0" smtClean="0"/>
              <a:t>socket</a:t>
            </a:r>
            <a:r>
              <a:rPr lang="zh-CN" altLang="en-US" dirty="0" smtClean="0"/>
              <a:t>）的进程间通信机制。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则把两者继承了下来</a:t>
            </a:r>
            <a:endParaRPr lang="en-US" altLang="zh-CN" dirty="0" smtClean="0"/>
          </a:p>
          <a:p>
            <a:r>
              <a:rPr lang="zh-CN" altLang="en-US" dirty="0" smtClean="0"/>
              <a:t>由于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版本的多样性，电子电气工程协会（</a:t>
            </a:r>
            <a:r>
              <a:rPr lang="en-US" altLang="zh-CN" dirty="0" smtClean="0"/>
              <a:t>IEEE</a:t>
            </a:r>
            <a:r>
              <a:rPr lang="zh-CN" altLang="en-US" dirty="0" smtClean="0"/>
              <a:t>）开发了一个独立的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标准，这个新的</a:t>
            </a:r>
            <a:r>
              <a:rPr lang="en-US" altLang="zh-CN" dirty="0" smtClean="0"/>
              <a:t>ANSI Unix</a:t>
            </a:r>
            <a:r>
              <a:rPr lang="zh-CN" altLang="en-US" dirty="0" smtClean="0"/>
              <a:t>标准被称为计算机环境的可移植性操作系统界面（</a:t>
            </a:r>
            <a:r>
              <a:rPr lang="en-US" altLang="zh-CN" dirty="0" smtClean="0"/>
              <a:t>POSIX</a:t>
            </a:r>
            <a:r>
              <a:rPr lang="zh-CN" altLang="en-US" dirty="0" smtClean="0"/>
              <a:t>）。现有大部分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和流行版本都是遵循</a:t>
            </a:r>
            <a:r>
              <a:rPr lang="en-US" altLang="zh-CN" dirty="0" smtClean="0"/>
              <a:t>POSIX</a:t>
            </a:r>
            <a:r>
              <a:rPr lang="zh-CN" altLang="en-US" dirty="0" smtClean="0"/>
              <a:t>标准的，而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从一开始就遵 循</a:t>
            </a:r>
            <a:r>
              <a:rPr lang="en-US" altLang="zh-CN" dirty="0" smtClean="0"/>
              <a:t>POSIX</a:t>
            </a:r>
            <a:r>
              <a:rPr lang="zh-CN" altLang="en-US" dirty="0" smtClean="0"/>
              <a:t>标准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48E03-0BEC-4DC2-BE1B-9131AEF9FDDE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F5B3-86DF-43ED-BD8B-2BB6C5858B76}" type="slidenum">
              <a:rPr lang="zh-CN" altLang="en-US" smtClean="0"/>
              <a:pPr/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29738-7916-4BE0-ACC3-891F9855931C}" type="slidenum">
              <a:rPr lang="zh-CN" altLang="en-US"/>
              <a:pPr/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29738-7916-4BE0-ACC3-891F9855931C}" type="slidenum">
              <a:rPr lang="zh-CN" altLang="en-US"/>
              <a:pPr/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29738-7916-4BE0-ACC3-891F9855931C}" type="slidenum">
              <a:rPr lang="zh-CN" altLang="en-US"/>
              <a:pPr/>
              <a:t>55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29738-7916-4BE0-ACC3-891F9855931C}" type="slidenum">
              <a:rPr lang="zh-CN" altLang="en-US"/>
              <a:pPr/>
              <a:t>56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69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进程可以看做单线程进程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70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zh-CN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2C1BA-926A-4DF0-B651-D1618AF6526B}" type="slidenum">
              <a:rPr lang="zh-CN" altLang="en-US"/>
              <a:pPr/>
              <a:t>88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05516-D904-44BE-AD2A-1AB17ABABC18}" type="slidenum">
              <a:rPr lang="zh-CN" altLang="en-US"/>
              <a:pPr/>
              <a:t>89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F50E-BC4F-4233-84B4-CD3E5BB04103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zh-CN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BFD4CC61-0EE1-4E84-8654-859E3B37672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5649-D3EF-4D91-BF86-80C7174817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34F1-037F-4E54-B992-4408389C01C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7A908-1446-4D5F-9583-1C952F86C4F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88A6-59FB-4F1F-A086-8F5307D372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BCDF-95DF-4BD9-A4C1-B63D22AF2D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E8367-A535-47B5-A0E5-20DF066B18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16DD-96CF-402B-AD4C-31C618EAF19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E4184-7E24-4232-AA81-F5B13D1DB92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E0693-2A3E-4410-A5CF-B1B637714C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9014-8A36-4D7C-99A1-EF13B04114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fld id="{8961C598-B11A-48D0-A1C7-2E8423FE33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buaa.edu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880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51" name="Oval 67"/>
          <p:cNvSpPr>
            <a:spLocks noChangeArrowheads="1"/>
          </p:cNvSpPr>
          <p:nvPr/>
        </p:nvSpPr>
        <p:spPr bwMode="auto">
          <a:xfrm>
            <a:off x="1219200" y="260648"/>
            <a:ext cx="7010400" cy="2448272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/>
            <a:tailEnd/>
          </a:ln>
          <a:effectLst>
            <a:outerShdw dist="165588" dir="3451728" algn="ctr" rotWithShape="0">
              <a:srgbClr val="777777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0452" name="Rectangle 68"/>
          <p:cNvSpPr>
            <a:spLocks noChangeArrowheads="1"/>
          </p:cNvSpPr>
          <p:nvPr/>
        </p:nvSpPr>
        <p:spPr bwMode="auto">
          <a:xfrm>
            <a:off x="2076450" y="817256"/>
            <a:ext cx="5257800" cy="156966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45791" dir="2021404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zh-CN" altLang="en-US" sz="4800" baseline="0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第二讲 多进程程序设计</a:t>
            </a:r>
            <a:endParaRPr lang="zh-CN" altLang="en-US" sz="4800" baseline="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35423" y="4149080"/>
            <a:ext cx="5976937" cy="2438400"/>
            <a:chOff x="1547391" y="3798912"/>
            <a:chExt cx="5976937" cy="2438400"/>
          </a:xfrm>
        </p:grpSpPr>
        <p:sp>
          <p:nvSpPr>
            <p:cNvPr id="6" name="Rectangle 1085"/>
            <p:cNvSpPr>
              <a:spLocks noChangeArrowheads="1"/>
            </p:cNvSpPr>
            <p:nvPr/>
          </p:nvSpPr>
          <p:spPr bwMode="auto">
            <a:xfrm>
              <a:off x="1547391" y="3798912"/>
              <a:ext cx="5976937" cy="2438400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086"/>
            <p:cNvSpPr>
              <a:spLocks noChangeArrowheads="1"/>
            </p:cNvSpPr>
            <p:nvPr/>
          </p:nvSpPr>
          <p:spPr bwMode="auto">
            <a:xfrm>
              <a:off x="1669231" y="4051185"/>
              <a:ext cx="5638800" cy="10733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主讲教师：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	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赵长海</a:t>
              </a: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办公室： 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	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新主楼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G910</a:t>
              </a: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Email: 	zch@buaa.edu.cn</a:t>
              </a:r>
              <a:endParaRPr lang="zh-CN" altLang="en-US" dirty="0" smtClean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" name="Rectangle 1086"/>
            <p:cNvSpPr>
              <a:spLocks noChangeArrowheads="1"/>
            </p:cNvSpPr>
            <p:nvPr/>
          </p:nvSpPr>
          <p:spPr bwMode="auto">
            <a:xfrm>
              <a:off x="3347591" y="5733256"/>
              <a:ext cx="1800200" cy="3277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sz="1800" dirty="0">
                  <a:solidFill>
                    <a:schemeClr val="tx1">
                      <a:lumMod val="10000"/>
                    </a:schemeClr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 sz="1800" dirty="0" smtClean="0">
                  <a:solidFill>
                    <a:schemeClr val="tx1">
                      <a:lumMod val="10000"/>
                    </a:schemeClr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Spring </a:t>
              </a:r>
              <a:r>
                <a:rPr lang="en-US" altLang="zh-CN" sz="1800" dirty="0" smtClean="0">
                  <a:solidFill>
                    <a:schemeClr val="tx1">
                      <a:lumMod val="10000"/>
                    </a:schemeClr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2013</a:t>
              </a:r>
              <a:endParaRPr lang="zh-CN" altLang="en-US" sz="1800" dirty="0">
                <a:solidFill>
                  <a:schemeClr val="tx1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11560" y="354339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</a:rPr>
              <a:t>课程网站</a:t>
            </a:r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</a:rPr>
              <a:t>：</a:t>
            </a:r>
            <a:r>
              <a:rPr lang="en-US" altLang="zh-CN" dirty="0" err="1" smtClean="0">
                <a:solidFill>
                  <a:schemeClr val="tx1">
                    <a:lumMod val="10000"/>
                  </a:schemeClr>
                </a:solidFill>
              </a:rPr>
              <a:t>CourseGrading</a:t>
            </a:r>
            <a:r>
              <a:rPr lang="en-US" altLang="zh-CN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 smtClean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judge.buaa.edu.cn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5060" y="3356244"/>
            <a:ext cx="6324600" cy="1728940"/>
            <a:chOff x="904" y="734"/>
            <a:chExt cx="3984" cy="1655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04" y="734"/>
              <a:ext cx="3984" cy="1655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1584" y="1104"/>
              <a:ext cx="2736" cy="54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99FF"/>
                  </a:solidFill>
                  <a:effectLst/>
                </a:rPr>
                <a:t>#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include &lt;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stdlib.h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void exit(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status);</a:t>
              </a:r>
              <a:endParaRPr lang="en-US" altLang="zh-CN" dirty="0">
                <a:solidFill>
                  <a:srgbClr val="000099"/>
                </a:solidFill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760" y="3247255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altLang="zh-CN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exit</a:t>
              </a:r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函数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5" name="组合 29"/>
          <p:cNvGrpSpPr/>
          <p:nvPr/>
        </p:nvGrpSpPr>
        <p:grpSpPr>
          <a:xfrm>
            <a:off x="1187624" y="4509120"/>
            <a:ext cx="3744416" cy="2016634"/>
            <a:chOff x="539552" y="4349997"/>
            <a:chExt cx="4131866" cy="2401344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539552" y="5733752"/>
              <a:ext cx="2979738" cy="1017589"/>
              <a:chOff x="768" y="2508"/>
              <a:chExt cx="1877" cy="641"/>
            </a:xfrm>
          </p:grpSpPr>
          <p:sp>
            <p:nvSpPr>
              <p:cNvPr id="491540" name="Rectangle 20"/>
              <p:cNvSpPr>
                <a:spLocks noChangeArrowheads="1"/>
              </p:cNvSpPr>
              <p:nvPr/>
            </p:nvSpPr>
            <p:spPr bwMode="auto">
              <a:xfrm>
                <a:off x="840" y="2508"/>
                <a:ext cx="1805" cy="64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调用</a:t>
                </a:r>
                <a:r>
                  <a:rPr lang="en-US" altLang="zh-CN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exit</a:t>
                </a:r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函数，主动退出运行</a:t>
                </a:r>
                <a:endParaRPr lang="zh-CN" altLang="en-US" sz="2400" baseline="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491541" name="AutoShape 21"/>
              <p:cNvSpPr>
                <a:spLocks noChangeArrowheads="1"/>
              </p:cNvSpPr>
              <p:nvPr/>
            </p:nvSpPr>
            <p:spPr bwMode="auto">
              <a:xfrm>
                <a:off x="768" y="2532"/>
                <a:ext cx="1832" cy="617"/>
              </a:xfrm>
              <a:prstGeom prst="wedgeRectCallout">
                <a:avLst>
                  <a:gd name="adj1" fmla="val 62930"/>
                  <a:gd name="adj2" fmla="val -175839"/>
                </a:avLst>
              </a:prstGeom>
              <a:noFill/>
              <a:ln w="69850" cap="sq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 sz="2600" b="0"/>
              </a:p>
            </p:txBody>
          </p:sp>
        </p:grp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2439170" y="4349997"/>
              <a:ext cx="2232248" cy="0"/>
            </a:xfrm>
            <a:prstGeom prst="line">
              <a:avLst/>
            </a:prstGeom>
            <a:noFill/>
            <a:ln w="50800" cap="sq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544" y="1268760"/>
            <a:ext cx="7847013" cy="1728192"/>
            <a:chOff x="467544" y="1268760"/>
            <a:chExt cx="7847013" cy="1480230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>
              <a:off x="467544" y="1268760"/>
              <a:ext cx="7847013" cy="1406525"/>
              <a:chOff x="296" y="624"/>
              <a:chExt cx="4943" cy="886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304" y="624"/>
                <a:ext cx="4928" cy="886"/>
              </a:xfrm>
              <a:prstGeom prst="rect">
                <a:avLst/>
              </a:prstGeom>
              <a:solidFill>
                <a:srgbClr val="A7EEFF"/>
              </a:solidFill>
              <a:ln w="12700" cap="sq">
                <a:noFill/>
                <a:miter lim="800000"/>
                <a:headEnd/>
                <a:tailEnd/>
              </a:ln>
              <a:effectLst>
                <a:outerShdw dist="135003" dir="2471156" algn="ctr" rotWithShape="0">
                  <a:srgbClr val="B0B0B0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296" y="648"/>
                <a:ext cx="4943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kumimoji="1" lang="zh-CN" altLang="en-US" sz="2800" baseline="0" dirty="0">
                    <a:solidFill>
                      <a:schemeClr val="accent2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 </a:t>
                </a:r>
                <a:r>
                  <a:rPr kumimoji="1" lang="zh-CN" altLang="en-US" sz="2800" dirty="0" smtClean="0">
                    <a:solidFill>
                      <a:schemeClr val="accent2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进程终止的三种方式：</a:t>
                </a:r>
                <a:endParaRPr kumimoji="1" lang="zh-CN" altLang="en-US" sz="2000" baseline="0" dirty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979712" y="1844824"/>
              <a:ext cx="5904656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kumimoji="1" lang="en-US" altLang="zh-CN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(</a:t>
              </a:r>
              <a:r>
                <a:rPr kumimoji="1" lang="en-US" altLang="zh-CN" sz="2000" b="0" baseline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1)</a:t>
              </a:r>
              <a:r>
                <a:rPr kumimoji="1" lang="zh-CN" altLang="en-US" sz="2000" b="0" baseline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收到一个信号，信号的默认行为是终止运行</a:t>
              </a:r>
              <a:r>
                <a:rPr kumimoji="1" lang="zh-CN" altLang="en-US" sz="2000" b="0" baseline="0" dirty="0" smtClean="0">
                  <a:solidFill>
                    <a:srgbClr val="0070C0"/>
                  </a:solidFill>
                  <a:effectLst/>
                  <a:latin typeface="黑体" pitchFamily="2" charset="-122"/>
                  <a:ea typeface="黑体" pitchFamily="2" charset="-122"/>
                </a:rPr>
                <a:t>；</a:t>
              </a:r>
              <a:endParaRPr kumimoji="1" lang="zh-CN" altLang="en-US" sz="20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979712" y="2092786"/>
              <a:ext cx="5904656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kumimoji="1" lang="en-US" altLang="zh-CN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(</a:t>
              </a:r>
              <a:r>
                <a:rPr kumimoji="1" lang="en-US" altLang="zh-CN" sz="2000" b="0" baseline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2)</a:t>
              </a:r>
              <a:r>
                <a:rPr kumimoji="1" lang="zh-CN" altLang="en-US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从主程序返回；</a:t>
              </a:r>
              <a:endParaRPr kumimoji="1" lang="zh-CN" altLang="en-US" sz="2000" baseline="0" dirty="0">
                <a:solidFill>
                  <a:schemeClr val="accent5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979712" y="2348880"/>
              <a:ext cx="5904656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kumimoji="1" lang="en-US" altLang="zh-CN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(3</a:t>
              </a:r>
              <a:r>
                <a:rPr kumimoji="1" lang="en-US" altLang="zh-CN" sz="2000" b="0" baseline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)</a:t>
              </a:r>
              <a:r>
                <a:rPr kumimoji="1" lang="zh-CN" altLang="en-US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调用</a:t>
              </a:r>
              <a:r>
                <a:rPr kumimoji="1" lang="en-US" altLang="zh-CN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exit</a:t>
              </a:r>
              <a:r>
                <a:rPr kumimoji="1" lang="zh-CN" altLang="en-US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函数；</a:t>
              </a:r>
              <a:endParaRPr kumimoji="1" lang="zh-CN" altLang="en-US" sz="2000" b="0" baseline="0" dirty="0">
                <a:solidFill>
                  <a:schemeClr val="accent5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38402" y="404664"/>
            <a:ext cx="3810000" cy="609600"/>
            <a:chOff x="2688" y="720"/>
            <a:chExt cx="2400" cy="384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50" y="720"/>
              <a:ext cx="167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二、进程终止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37" name="Freeform 22"/>
          <p:cNvSpPr>
            <a:spLocks/>
          </p:cNvSpPr>
          <p:nvPr/>
        </p:nvSpPr>
        <p:spPr bwMode="auto">
          <a:xfrm>
            <a:off x="3419872" y="1916832"/>
            <a:ext cx="648072" cy="431800"/>
          </a:xfrm>
          <a:custGeom>
            <a:avLst/>
            <a:gdLst/>
            <a:ahLst/>
            <a:cxnLst>
              <a:cxn ang="0">
                <a:pos x="241" y="2"/>
              </a:cxn>
              <a:cxn ang="0">
                <a:pos x="16" y="23"/>
              </a:cxn>
              <a:cxn ang="0">
                <a:pos x="2" y="80"/>
              </a:cxn>
              <a:cxn ang="0">
                <a:pos x="9" y="157"/>
              </a:cxn>
              <a:cxn ang="0">
                <a:pos x="157" y="220"/>
              </a:cxn>
              <a:cxn ang="0">
                <a:pos x="354" y="213"/>
              </a:cxn>
              <a:cxn ang="0">
                <a:pos x="396" y="185"/>
              </a:cxn>
              <a:cxn ang="0">
                <a:pos x="311" y="23"/>
              </a:cxn>
              <a:cxn ang="0">
                <a:pos x="241" y="2"/>
              </a:cxn>
            </a:cxnLst>
            <a:rect l="0" t="0" r="r" b="b"/>
            <a:pathLst>
              <a:path w="456" h="223">
                <a:moveTo>
                  <a:pt x="241" y="2"/>
                </a:moveTo>
                <a:cubicBezTo>
                  <a:pt x="170" y="26"/>
                  <a:pt x="91" y="13"/>
                  <a:pt x="16" y="23"/>
                </a:cubicBezTo>
                <a:cubicBezTo>
                  <a:pt x="11" y="42"/>
                  <a:pt x="0" y="61"/>
                  <a:pt x="2" y="80"/>
                </a:cubicBezTo>
                <a:cubicBezTo>
                  <a:pt x="4" y="106"/>
                  <a:pt x="4" y="132"/>
                  <a:pt x="9" y="157"/>
                </a:cubicBezTo>
                <a:cubicBezTo>
                  <a:pt x="18" y="200"/>
                  <a:pt x="117" y="207"/>
                  <a:pt x="157" y="220"/>
                </a:cubicBezTo>
                <a:cubicBezTo>
                  <a:pt x="223" y="218"/>
                  <a:pt x="289" y="223"/>
                  <a:pt x="354" y="213"/>
                </a:cubicBezTo>
                <a:cubicBezTo>
                  <a:pt x="371" y="211"/>
                  <a:pt x="396" y="185"/>
                  <a:pt x="396" y="185"/>
                </a:cubicBezTo>
                <a:cubicBezTo>
                  <a:pt x="456" y="95"/>
                  <a:pt x="395" y="40"/>
                  <a:pt x="311" y="23"/>
                </a:cubicBezTo>
                <a:cubicBezTo>
                  <a:pt x="276" y="0"/>
                  <a:pt x="298" y="10"/>
                  <a:pt x="241" y="2"/>
                </a:cubicBezTo>
                <a:close/>
              </a:path>
            </a:pathLst>
          </a:custGeom>
          <a:noFill/>
          <a:ln w="53975" cap="sq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5060" y="1449757"/>
            <a:ext cx="6324600" cy="1728940"/>
            <a:chOff x="904" y="734"/>
            <a:chExt cx="3984" cy="1655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04" y="734"/>
              <a:ext cx="3984" cy="1655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1584" y="1104"/>
              <a:ext cx="2736" cy="120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99FF"/>
                  </a:solidFill>
                  <a:effectLst/>
                </a:rPr>
                <a:t>#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types.h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#include &lt;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unistd.h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fork(void);</a:t>
              </a:r>
              <a:endParaRPr lang="en-US" altLang="zh-CN" dirty="0">
                <a:solidFill>
                  <a:srgbClr val="000099"/>
                </a:solidFill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760" y="1340768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创建子进程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38402" y="404664"/>
            <a:ext cx="3810000" cy="609600"/>
            <a:chOff x="2688" y="720"/>
            <a:chExt cx="2400" cy="384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1971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三、进程创建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9600" y="3846612"/>
            <a:ext cx="77724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“fork”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把当前进程复制出一个新的进程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,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当前的进程就是新进程的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父进程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，新进程称为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子进程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。</a:t>
            </a:r>
            <a:r>
              <a:rPr lang="zh-CN" altLang="en-US" sz="2400" b="0" baseline="0" dirty="0">
                <a:solidFill>
                  <a:schemeClr val="bg1"/>
                </a:solidFill>
                <a:effectLst/>
                <a:ea typeface="宋体" pitchFamily="2" charset="-122"/>
              </a:rPr>
              <a:t>	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4427984" y="3933056"/>
            <a:ext cx="792088" cy="431800"/>
          </a:xfrm>
          <a:custGeom>
            <a:avLst/>
            <a:gdLst/>
            <a:ahLst/>
            <a:cxnLst>
              <a:cxn ang="0">
                <a:pos x="241" y="2"/>
              </a:cxn>
              <a:cxn ang="0">
                <a:pos x="16" y="23"/>
              </a:cxn>
              <a:cxn ang="0">
                <a:pos x="2" y="80"/>
              </a:cxn>
              <a:cxn ang="0">
                <a:pos x="9" y="157"/>
              </a:cxn>
              <a:cxn ang="0">
                <a:pos x="157" y="220"/>
              </a:cxn>
              <a:cxn ang="0">
                <a:pos x="354" y="213"/>
              </a:cxn>
              <a:cxn ang="0">
                <a:pos x="396" y="185"/>
              </a:cxn>
              <a:cxn ang="0">
                <a:pos x="311" y="23"/>
              </a:cxn>
              <a:cxn ang="0">
                <a:pos x="241" y="2"/>
              </a:cxn>
            </a:cxnLst>
            <a:rect l="0" t="0" r="r" b="b"/>
            <a:pathLst>
              <a:path w="456" h="223">
                <a:moveTo>
                  <a:pt x="241" y="2"/>
                </a:moveTo>
                <a:cubicBezTo>
                  <a:pt x="170" y="26"/>
                  <a:pt x="91" y="13"/>
                  <a:pt x="16" y="23"/>
                </a:cubicBezTo>
                <a:cubicBezTo>
                  <a:pt x="11" y="42"/>
                  <a:pt x="0" y="61"/>
                  <a:pt x="2" y="80"/>
                </a:cubicBezTo>
                <a:cubicBezTo>
                  <a:pt x="4" y="106"/>
                  <a:pt x="4" y="132"/>
                  <a:pt x="9" y="157"/>
                </a:cubicBezTo>
                <a:cubicBezTo>
                  <a:pt x="18" y="200"/>
                  <a:pt x="117" y="207"/>
                  <a:pt x="157" y="220"/>
                </a:cubicBezTo>
                <a:cubicBezTo>
                  <a:pt x="223" y="218"/>
                  <a:pt x="289" y="223"/>
                  <a:pt x="354" y="213"/>
                </a:cubicBezTo>
                <a:cubicBezTo>
                  <a:pt x="371" y="211"/>
                  <a:pt x="396" y="185"/>
                  <a:pt x="396" y="185"/>
                </a:cubicBezTo>
                <a:cubicBezTo>
                  <a:pt x="456" y="95"/>
                  <a:pt x="395" y="40"/>
                  <a:pt x="311" y="23"/>
                </a:cubicBezTo>
                <a:cubicBezTo>
                  <a:pt x="276" y="0"/>
                  <a:pt x="298" y="10"/>
                  <a:pt x="241" y="2"/>
                </a:cubicBezTo>
                <a:close/>
              </a:path>
            </a:pathLst>
          </a:custGeom>
          <a:noFill/>
          <a:ln w="53975" cap="sq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14300" y="620688"/>
            <a:ext cx="8572500" cy="5832477"/>
            <a:chOff x="72" y="1824"/>
            <a:chExt cx="5400" cy="3674"/>
          </a:xfrm>
        </p:grpSpPr>
        <p:sp>
          <p:nvSpPr>
            <p:cNvPr id="3" name="Freeform 97"/>
            <p:cNvSpPr>
              <a:spLocks/>
            </p:cNvSpPr>
            <p:nvPr/>
          </p:nvSpPr>
          <p:spPr bwMode="auto">
            <a:xfrm>
              <a:off x="288" y="2148"/>
              <a:ext cx="5184" cy="3350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baseline="0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= 6;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endParaRPr lang="en-US" altLang="zh-CN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>
                  <a:solidFill>
                    <a:srgbClr val="000099"/>
                  </a:solidFill>
                  <a:effectLst/>
                </a:rPr>
                <a:t>      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 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=1;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= 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if(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== 0)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++;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(“child :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=%d,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 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=%d\n”,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	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, ++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exit(0);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}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(“parent: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=%d,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=%d\n”,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	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, --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);</a:t>
              </a:r>
              <a:endParaRPr lang="en-US" altLang="zh-CN" baseline="0" dirty="0" smtClean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baseline="0" dirty="0">
                <a:effectLst/>
              </a:endParaRPr>
            </a:p>
          </p:txBody>
        </p:sp>
        <p:sp>
          <p:nvSpPr>
            <p:cNvPr id="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6" name="Rectangle 100"/>
            <p:cNvSpPr>
              <a:spLocks noChangeArrowheads="1"/>
            </p:cNvSpPr>
            <p:nvPr/>
          </p:nvSpPr>
          <p:spPr bwMode="auto">
            <a:xfrm rot="20624886">
              <a:off x="269" y="1936"/>
              <a:ext cx="480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500" i="1" baseline="0" dirty="0" smtClean="0">
                  <a:effectLst/>
                  <a:latin typeface="华文新魏" pitchFamily="2" charset="-122"/>
                  <a:ea typeface="华文新魏" pitchFamily="2" charset="-122"/>
                </a:rPr>
                <a:t>示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 rot="20853814">
              <a:off x="569" y="1873"/>
              <a:ext cx="480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例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9712" y="3356992"/>
            <a:ext cx="6048672" cy="1656184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9712" y="5085184"/>
            <a:ext cx="5472608" cy="72008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26682" y="2959224"/>
            <a:ext cx="1733550" cy="685800"/>
            <a:chOff x="2123" y="3072"/>
            <a:chExt cx="1092" cy="432"/>
          </a:xfrm>
        </p:grpSpPr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304" y="3072"/>
              <a:ext cx="901" cy="432"/>
            </a:xfrm>
            <a:custGeom>
              <a:avLst/>
              <a:gdLst/>
              <a:ahLst/>
              <a:cxnLst>
                <a:cxn ang="0">
                  <a:pos x="25" y="145"/>
                </a:cxn>
                <a:cxn ang="0">
                  <a:pos x="37" y="307"/>
                </a:cxn>
                <a:cxn ang="0">
                  <a:pos x="187" y="318"/>
                </a:cxn>
                <a:cxn ang="0">
                  <a:pos x="244" y="330"/>
                </a:cxn>
                <a:cxn ang="0">
                  <a:pos x="486" y="318"/>
                </a:cxn>
                <a:cxn ang="0">
                  <a:pos x="475" y="122"/>
                </a:cxn>
                <a:cxn ang="0">
                  <a:pos x="25" y="145"/>
                </a:cxn>
              </a:cxnLst>
              <a:rect l="0" t="0" r="r" b="b"/>
              <a:pathLst>
                <a:path w="536" h="372">
                  <a:moveTo>
                    <a:pt x="25" y="145"/>
                  </a:moveTo>
                  <a:cubicBezTo>
                    <a:pt x="29" y="199"/>
                    <a:pt x="0" y="267"/>
                    <a:pt x="37" y="307"/>
                  </a:cubicBezTo>
                  <a:cubicBezTo>
                    <a:pt x="71" y="344"/>
                    <a:pt x="137" y="312"/>
                    <a:pt x="187" y="318"/>
                  </a:cubicBezTo>
                  <a:cubicBezTo>
                    <a:pt x="206" y="320"/>
                    <a:pt x="225" y="326"/>
                    <a:pt x="244" y="330"/>
                  </a:cubicBezTo>
                  <a:cubicBezTo>
                    <a:pt x="325" y="326"/>
                    <a:pt x="426" y="372"/>
                    <a:pt x="486" y="318"/>
                  </a:cubicBezTo>
                  <a:cubicBezTo>
                    <a:pt x="535" y="274"/>
                    <a:pt x="536" y="147"/>
                    <a:pt x="475" y="122"/>
                  </a:cubicBezTo>
                  <a:cubicBezTo>
                    <a:pt x="178" y="0"/>
                    <a:pt x="139" y="40"/>
                    <a:pt x="25" y="145"/>
                  </a:cubicBezTo>
                  <a:close/>
                </a:path>
              </a:pathLst>
            </a:custGeom>
            <a:solidFill>
              <a:srgbClr val="97FFFF"/>
            </a:solidFill>
            <a:ln w="12700" cap="sq" cmpd="sng">
              <a:noFill/>
              <a:prstDash val="solid"/>
              <a:round/>
              <a:headEnd/>
              <a:tailEnd/>
            </a:ln>
            <a:effectLst>
              <a:outerShdw dist="56796" dir="159390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123" y="3163"/>
              <a:ext cx="1092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FF3300"/>
                  </a:solidFill>
                  <a:ea typeface="宋体" pitchFamily="2" charset="-122"/>
                  <a:cs typeface="Times New Roman" pitchFamily="18" charset="0"/>
                </a:rPr>
                <a:t>子进程</a:t>
              </a:r>
              <a:endParaRPr lang="zh-CN" altLang="en-US" sz="3300" baseline="0" dirty="0">
                <a:solidFill>
                  <a:srgbClr val="003399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804248" y="5085184"/>
            <a:ext cx="1733550" cy="685800"/>
            <a:chOff x="2123" y="3072"/>
            <a:chExt cx="1092" cy="432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04" y="3072"/>
              <a:ext cx="901" cy="432"/>
            </a:xfrm>
            <a:custGeom>
              <a:avLst/>
              <a:gdLst/>
              <a:ahLst/>
              <a:cxnLst>
                <a:cxn ang="0">
                  <a:pos x="25" y="145"/>
                </a:cxn>
                <a:cxn ang="0">
                  <a:pos x="37" y="307"/>
                </a:cxn>
                <a:cxn ang="0">
                  <a:pos x="187" y="318"/>
                </a:cxn>
                <a:cxn ang="0">
                  <a:pos x="244" y="330"/>
                </a:cxn>
                <a:cxn ang="0">
                  <a:pos x="486" y="318"/>
                </a:cxn>
                <a:cxn ang="0">
                  <a:pos x="475" y="122"/>
                </a:cxn>
                <a:cxn ang="0">
                  <a:pos x="25" y="145"/>
                </a:cxn>
              </a:cxnLst>
              <a:rect l="0" t="0" r="r" b="b"/>
              <a:pathLst>
                <a:path w="536" h="372">
                  <a:moveTo>
                    <a:pt x="25" y="145"/>
                  </a:moveTo>
                  <a:cubicBezTo>
                    <a:pt x="29" y="199"/>
                    <a:pt x="0" y="267"/>
                    <a:pt x="37" y="307"/>
                  </a:cubicBezTo>
                  <a:cubicBezTo>
                    <a:pt x="71" y="344"/>
                    <a:pt x="137" y="312"/>
                    <a:pt x="187" y="318"/>
                  </a:cubicBezTo>
                  <a:cubicBezTo>
                    <a:pt x="206" y="320"/>
                    <a:pt x="225" y="326"/>
                    <a:pt x="244" y="330"/>
                  </a:cubicBezTo>
                  <a:cubicBezTo>
                    <a:pt x="325" y="326"/>
                    <a:pt x="426" y="372"/>
                    <a:pt x="486" y="318"/>
                  </a:cubicBezTo>
                  <a:cubicBezTo>
                    <a:pt x="535" y="274"/>
                    <a:pt x="536" y="147"/>
                    <a:pt x="475" y="122"/>
                  </a:cubicBezTo>
                  <a:cubicBezTo>
                    <a:pt x="178" y="0"/>
                    <a:pt x="139" y="40"/>
                    <a:pt x="25" y="145"/>
                  </a:cubicBezTo>
                  <a:close/>
                </a:path>
              </a:pathLst>
            </a:custGeom>
            <a:solidFill>
              <a:srgbClr val="97FFFF"/>
            </a:solidFill>
            <a:ln w="12700" cap="sq" cmpd="sng">
              <a:noFill/>
              <a:prstDash val="solid"/>
              <a:round/>
              <a:headEnd/>
              <a:tailEnd/>
            </a:ln>
            <a:effectLst>
              <a:outerShdw dist="56796" dir="159390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23" y="3163"/>
              <a:ext cx="1092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FF3300"/>
                  </a:solidFill>
                  <a:ea typeface="宋体" pitchFamily="2" charset="-122"/>
                  <a:cs typeface="Times New Roman" pitchFamily="18" charset="0"/>
                </a:rPr>
                <a:t>父进程</a:t>
              </a:r>
              <a:endParaRPr lang="zh-CN" altLang="en-US" sz="3300" baseline="0" dirty="0">
                <a:solidFill>
                  <a:srgbClr val="003399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16" name="Freeform 21"/>
          <p:cNvSpPr>
            <a:spLocks/>
          </p:cNvSpPr>
          <p:nvPr/>
        </p:nvSpPr>
        <p:spPr bwMode="auto">
          <a:xfrm>
            <a:off x="2915816" y="4365104"/>
            <a:ext cx="1152128" cy="431800"/>
          </a:xfrm>
          <a:custGeom>
            <a:avLst/>
            <a:gdLst/>
            <a:ahLst/>
            <a:cxnLst>
              <a:cxn ang="0">
                <a:pos x="241" y="2"/>
              </a:cxn>
              <a:cxn ang="0">
                <a:pos x="16" y="23"/>
              </a:cxn>
              <a:cxn ang="0">
                <a:pos x="2" y="80"/>
              </a:cxn>
              <a:cxn ang="0">
                <a:pos x="9" y="157"/>
              </a:cxn>
              <a:cxn ang="0">
                <a:pos x="157" y="220"/>
              </a:cxn>
              <a:cxn ang="0">
                <a:pos x="354" y="213"/>
              </a:cxn>
              <a:cxn ang="0">
                <a:pos x="396" y="185"/>
              </a:cxn>
              <a:cxn ang="0">
                <a:pos x="311" y="23"/>
              </a:cxn>
              <a:cxn ang="0">
                <a:pos x="241" y="2"/>
              </a:cxn>
            </a:cxnLst>
            <a:rect l="0" t="0" r="r" b="b"/>
            <a:pathLst>
              <a:path w="456" h="223">
                <a:moveTo>
                  <a:pt x="241" y="2"/>
                </a:moveTo>
                <a:cubicBezTo>
                  <a:pt x="170" y="26"/>
                  <a:pt x="91" y="13"/>
                  <a:pt x="16" y="23"/>
                </a:cubicBezTo>
                <a:cubicBezTo>
                  <a:pt x="11" y="42"/>
                  <a:pt x="0" y="61"/>
                  <a:pt x="2" y="80"/>
                </a:cubicBezTo>
                <a:cubicBezTo>
                  <a:pt x="4" y="106"/>
                  <a:pt x="4" y="132"/>
                  <a:pt x="9" y="157"/>
                </a:cubicBezTo>
                <a:cubicBezTo>
                  <a:pt x="18" y="200"/>
                  <a:pt x="117" y="207"/>
                  <a:pt x="157" y="220"/>
                </a:cubicBezTo>
                <a:cubicBezTo>
                  <a:pt x="223" y="218"/>
                  <a:pt x="289" y="223"/>
                  <a:pt x="354" y="213"/>
                </a:cubicBezTo>
                <a:cubicBezTo>
                  <a:pt x="371" y="211"/>
                  <a:pt x="396" y="185"/>
                  <a:pt x="396" y="185"/>
                </a:cubicBezTo>
                <a:cubicBezTo>
                  <a:pt x="456" y="95"/>
                  <a:pt x="395" y="40"/>
                  <a:pt x="311" y="23"/>
                </a:cubicBezTo>
                <a:cubicBezTo>
                  <a:pt x="276" y="0"/>
                  <a:pt x="298" y="10"/>
                  <a:pt x="241" y="2"/>
                </a:cubicBezTo>
                <a:close/>
              </a:path>
            </a:pathLst>
          </a:custGeom>
          <a:noFill/>
          <a:ln w="53975" cap="sq" cmpd="sng">
            <a:solidFill>
              <a:srgbClr val="00A6A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932044" y="1269338"/>
            <a:ext cx="2880316" cy="987426"/>
            <a:chOff x="4932044" y="1269338"/>
            <a:chExt cx="2880316" cy="987426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4932044" y="1269338"/>
              <a:ext cx="2520282" cy="987426"/>
              <a:chOff x="2562" y="2902"/>
              <a:chExt cx="1248" cy="622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562" y="2902"/>
                <a:ext cx="1248" cy="622"/>
              </a:xfrm>
              <a:prstGeom prst="cloudCallout">
                <a:avLst>
                  <a:gd name="adj1" fmla="val -98392"/>
                  <a:gd name="adj2" fmla="val 263246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2619" y="3071"/>
                <a:ext cx="1084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如果没有</a:t>
                </a:r>
                <a:r>
                  <a:rPr lang="en-US" altLang="zh-CN" sz="280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exit</a:t>
                </a:r>
                <a:endParaRPr lang="zh-CN" altLang="en-US" sz="28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7126560" y="1436962"/>
              <a:ext cx="685800" cy="523875"/>
            </a:xfrm>
            <a:custGeom>
              <a:avLst/>
              <a:gdLst/>
              <a:ahLst/>
              <a:cxnLst>
                <a:cxn ang="0">
                  <a:pos x="150" y="185"/>
                </a:cxn>
                <a:cxn ang="0">
                  <a:pos x="194" y="138"/>
                </a:cxn>
                <a:cxn ang="0">
                  <a:pos x="272" y="167"/>
                </a:cxn>
                <a:cxn ang="0">
                  <a:pos x="265" y="244"/>
                </a:cxn>
                <a:cxn ang="0">
                  <a:pos x="171" y="304"/>
                </a:cxn>
                <a:cxn ang="0">
                  <a:pos x="153" y="474"/>
                </a:cxn>
                <a:cxn ang="0">
                  <a:pos x="171" y="527"/>
                </a:cxn>
                <a:cxn ang="0">
                  <a:pos x="140" y="585"/>
                </a:cxn>
                <a:cxn ang="0">
                  <a:pos x="147" y="645"/>
                </a:cxn>
                <a:cxn ang="0">
                  <a:pos x="213" y="683"/>
                </a:cxn>
                <a:cxn ang="0">
                  <a:pos x="300" y="656"/>
                </a:cxn>
                <a:cxn ang="0">
                  <a:pos x="328" y="585"/>
                </a:cxn>
                <a:cxn ang="0">
                  <a:pos x="293" y="518"/>
                </a:cxn>
                <a:cxn ang="0">
                  <a:pos x="331" y="480"/>
                </a:cxn>
                <a:cxn ang="0">
                  <a:pos x="331" y="387"/>
                </a:cxn>
                <a:cxn ang="0">
                  <a:pos x="429" y="308"/>
                </a:cxn>
                <a:cxn ang="0">
                  <a:pos x="439" y="188"/>
                </a:cxn>
                <a:cxn ang="0">
                  <a:pos x="376" y="59"/>
                </a:cxn>
                <a:cxn ang="0">
                  <a:pos x="251" y="0"/>
                </a:cxn>
                <a:cxn ang="0">
                  <a:pos x="112" y="38"/>
                </a:cxn>
                <a:cxn ang="0">
                  <a:pos x="31" y="115"/>
                </a:cxn>
                <a:cxn ang="0">
                  <a:pos x="0" y="234"/>
                </a:cxn>
                <a:cxn ang="0">
                  <a:pos x="4" y="304"/>
                </a:cxn>
                <a:cxn ang="0">
                  <a:pos x="147" y="296"/>
                </a:cxn>
                <a:cxn ang="0">
                  <a:pos x="150" y="185"/>
                </a:cxn>
              </a:cxnLst>
              <a:rect l="0" t="0" r="r" b="b"/>
              <a:pathLst>
                <a:path w="439" h="683">
                  <a:moveTo>
                    <a:pt x="150" y="185"/>
                  </a:moveTo>
                  <a:lnTo>
                    <a:pt x="194" y="138"/>
                  </a:lnTo>
                  <a:lnTo>
                    <a:pt x="272" y="167"/>
                  </a:lnTo>
                  <a:lnTo>
                    <a:pt x="265" y="244"/>
                  </a:lnTo>
                  <a:lnTo>
                    <a:pt x="171" y="304"/>
                  </a:lnTo>
                  <a:lnTo>
                    <a:pt x="153" y="474"/>
                  </a:lnTo>
                  <a:lnTo>
                    <a:pt x="171" y="527"/>
                  </a:lnTo>
                  <a:lnTo>
                    <a:pt x="140" y="585"/>
                  </a:lnTo>
                  <a:lnTo>
                    <a:pt x="147" y="645"/>
                  </a:lnTo>
                  <a:lnTo>
                    <a:pt x="213" y="683"/>
                  </a:lnTo>
                  <a:lnTo>
                    <a:pt x="300" y="656"/>
                  </a:lnTo>
                  <a:lnTo>
                    <a:pt x="328" y="585"/>
                  </a:lnTo>
                  <a:lnTo>
                    <a:pt x="293" y="518"/>
                  </a:lnTo>
                  <a:lnTo>
                    <a:pt x="331" y="480"/>
                  </a:lnTo>
                  <a:lnTo>
                    <a:pt x="331" y="387"/>
                  </a:lnTo>
                  <a:lnTo>
                    <a:pt x="429" y="308"/>
                  </a:lnTo>
                  <a:lnTo>
                    <a:pt x="439" y="188"/>
                  </a:lnTo>
                  <a:lnTo>
                    <a:pt x="376" y="59"/>
                  </a:lnTo>
                  <a:lnTo>
                    <a:pt x="251" y="0"/>
                  </a:lnTo>
                  <a:lnTo>
                    <a:pt x="112" y="38"/>
                  </a:lnTo>
                  <a:lnTo>
                    <a:pt x="31" y="115"/>
                  </a:lnTo>
                  <a:lnTo>
                    <a:pt x="0" y="234"/>
                  </a:lnTo>
                  <a:lnTo>
                    <a:pt x="4" y="304"/>
                  </a:lnTo>
                  <a:lnTo>
                    <a:pt x="147" y="296"/>
                  </a:lnTo>
                  <a:lnTo>
                    <a:pt x="150" y="18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178979" y="1438074"/>
              <a:ext cx="610694" cy="365201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57" y="230"/>
                </a:cxn>
                <a:cxn ang="0">
                  <a:pos x="89" y="241"/>
                </a:cxn>
                <a:cxn ang="0">
                  <a:pos x="87" y="175"/>
                </a:cxn>
                <a:cxn ang="0">
                  <a:pos x="111" y="101"/>
                </a:cxn>
                <a:cxn ang="0">
                  <a:pos x="206" y="74"/>
                </a:cxn>
                <a:cxn ang="0">
                  <a:pos x="251" y="105"/>
                </a:cxn>
                <a:cxn ang="0">
                  <a:pos x="299" y="153"/>
                </a:cxn>
                <a:cxn ang="0">
                  <a:pos x="285" y="237"/>
                </a:cxn>
                <a:cxn ang="0">
                  <a:pos x="195" y="276"/>
                </a:cxn>
                <a:cxn ang="0">
                  <a:pos x="171" y="335"/>
                </a:cxn>
                <a:cxn ang="0">
                  <a:pos x="178" y="395"/>
                </a:cxn>
                <a:cxn ang="0">
                  <a:pos x="166" y="477"/>
                </a:cxn>
                <a:cxn ang="0">
                  <a:pos x="256" y="477"/>
                </a:cxn>
                <a:cxn ang="0">
                  <a:pos x="268" y="416"/>
                </a:cxn>
                <a:cxn ang="0">
                  <a:pos x="261" y="345"/>
                </a:cxn>
                <a:cxn ang="0">
                  <a:pos x="316" y="307"/>
                </a:cxn>
                <a:cxn ang="0">
                  <a:pos x="358" y="287"/>
                </a:cxn>
                <a:cxn ang="0">
                  <a:pos x="390" y="196"/>
                </a:cxn>
                <a:cxn ang="0">
                  <a:pos x="361" y="98"/>
                </a:cxn>
                <a:cxn ang="0">
                  <a:pos x="264" y="0"/>
                </a:cxn>
                <a:cxn ang="0">
                  <a:pos x="146" y="8"/>
                </a:cxn>
                <a:cxn ang="0">
                  <a:pos x="51" y="67"/>
                </a:cxn>
                <a:cxn ang="0">
                  <a:pos x="10" y="140"/>
                </a:cxn>
                <a:cxn ang="0">
                  <a:pos x="0" y="241"/>
                </a:cxn>
              </a:cxnLst>
              <a:rect l="0" t="0" r="r" b="b"/>
              <a:pathLst>
                <a:path w="390" h="477">
                  <a:moveTo>
                    <a:pt x="0" y="241"/>
                  </a:moveTo>
                  <a:lnTo>
                    <a:pt x="57" y="230"/>
                  </a:lnTo>
                  <a:lnTo>
                    <a:pt x="89" y="241"/>
                  </a:lnTo>
                  <a:lnTo>
                    <a:pt x="87" y="175"/>
                  </a:lnTo>
                  <a:lnTo>
                    <a:pt x="111" y="101"/>
                  </a:lnTo>
                  <a:lnTo>
                    <a:pt x="206" y="74"/>
                  </a:lnTo>
                  <a:lnTo>
                    <a:pt x="251" y="105"/>
                  </a:lnTo>
                  <a:lnTo>
                    <a:pt x="299" y="153"/>
                  </a:lnTo>
                  <a:lnTo>
                    <a:pt x="285" y="237"/>
                  </a:lnTo>
                  <a:lnTo>
                    <a:pt x="195" y="276"/>
                  </a:lnTo>
                  <a:lnTo>
                    <a:pt x="171" y="335"/>
                  </a:lnTo>
                  <a:lnTo>
                    <a:pt x="178" y="395"/>
                  </a:lnTo>
                  <a:lnTo>
                    <a:pt x="166" y="477"/>
                  </a:lnTo>
                  <a:lnTo>
                    <a:pt x="256" y="477"/>
                  </a:lnTo>
                  <a:lnTo>
                    <a:pt x="268" y="416"/>
                  </a:lnTo>
                  <a:lnTo>
                    <a:pt x="261" y="345"/>
                  </a:lnTo>
                  <a:lnTo>
                    <a:pt x="316" y="307"/>
                  </a:lnTo>
                  <a:lnTo>
                    <a:pt x="358" y="287"/>
                  </a:lnTo>
                  <a:lnTo>
                    <a:pt x="390" y="196"/>
                  </a:lnTo>
                  <a:lnTo>
                    <a:pt x="361" y="98"/>
                  </a:lnTo>
                  <a:lnTo>
                    <a:pt x="264" y="0"/>
                  </a:lnTo>
                  <a:lnTo>
                    <a:pt x="146" y="8"/>
                  </a:lnTo>
                  <a:lnTo>
                    <a:pt x="51" y="67"/>
                  </a:lnTo>
                  <a:lnTo>
                    <a:pt x="10" y="14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7399338" y="1844824"/>
              <a:ext cx="196998" cy="8395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" y="20"/>
                </a:cxn>
                <a:cxn ang="0">
                  <a:pos x="0" y="73"/>
                </a:cxn>
                <a:cxn ang="0">
                  <a:pos x="28" y="109"/>
                </a:cxn>
                <a:cxn ang="0">
                  <a:pos x="98" y="109"/>
                </a:cxn>
                <a:cxn ang="0">
                  <a:pos x="126" y="66"/>
                </a:cxn>
                <a:cxn ang="0">
                  <a:pos x="102" y="14"/>
                </a:cxn>
                <a:cxn ang="0">
                  <a:pos x="45" y="0"/>
                </a:cxn>
              </a:cxnLst>
              <a:rect l="0" t="0" r="r" b="b"/>
              <a:pathLst>
                <a:path w="126" h="109">
                  <a:moveTo>
                    <a:pt x="45" y="0"/>
                  </a:moveTo>
                  <a:lnTo>
                    <a:pt x="9" y="20"/>
                  </a:lnTo>
                  <a:lnTo>
                    <a:pt x="0" y="73"/>
                  </a:lnTo>
                  <a:lnTo>
                    <a:pt x="28" y="109"/>
                  </a:lnTo>
                  <a:lnTo>
                    <a:pt x="98" y="109"/>
                  </a:lnTo>
                  <a:lnTo>
                    <a:pt x="126" y="66"/>
                  </a:lnTo>
                  <a:lnTo>
                    <a:pt x="102" y="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7236296" y="2708920"/>
            <a:ext cx="912813" cy="788988"/>
            <a:chOff x="3997" y="3060"/>
            <a:chExt cx="575" cy="497"/>
          </a:xfrm>
        </p:grpSpPr>
        <p:sp>
          <p:nvSpPr>
            <p:cNvPr id="2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3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14300" y="260648"/>
            <a:ext cx="8572500" cy="6191474"/>
            <a:chOff x="72" y="1824"/>
            <a:chExt cx="5400" cy="3647"/>
          </a:xfrm>
        </p:grpSpPr>
        <p:sp>
          <p:nvSpPr>
            <p:cNvPr id="3" name="Freeform 97"/>
            <p:cNvSpPr>
              <a:spLocks/>
            </p:cNvSpPr>
            <p:nvPr/>
          </p:nvSpPr>
          <p:spPr bwMode="auto">
            <a:xfrm>
              <a:off x="288" y="2121"/>
              <a:ext cx="5184" cy="3350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baseline="0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= 6;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endParaRPr lang="en-US" altLang="zh-CN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>
                  <a:solidFill>
                    <a:srgbClr val="000099"/>
                  </a:solidFill>
                  <a:effectLst/>
                </a:rPr>
                <a:t>      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 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=1;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= 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if (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&lt; 0)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(“%s\n”, 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strerror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errno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));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} else if (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== 0)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++;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(“child :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=%d,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 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=%d\n”,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, ++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);		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} else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(“parent: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=%d, 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=%d\n”,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			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glob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, --</a:t>
              </a:r>
              <a:r>
                <a:rPr lang="en-US" altLang="zh-CN" dirty="0" smtClean="0">
                  <a:solidFill>
                    <a:schemeClr val="accent6"/>
                  </a:solidFill>
                  <a:effectLst/>
                </a:rPr>
                <a:t>x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baseline="0" dirty="0" smtClean="0">
                  <a:solidFill>
                    <a:srgbClr val="000099"/>
                  </a:solidFill>
                  <a:effectLst/>
                </a:rPr>
                <a:t>	}</a:t>
              </a: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baseline="0" dirty="0">
                <a:effectLst/>
              </a:endParaRPr>
            </a:p>
          </p:txBody>
        </p:sp>
        <p:sp>
          <p:nvSpPr>
            <p:cNvPr id="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6" name="Rectangle 100"/>
            <p:cNvSpPr>
              <a:spLocks noChangeArrowheads="1"/>
            </p:cNvSpPr>
            <p:nvPr/>
          </p:nvSpPr>
          <p:spPr bwMode="auto">
            <a:xfrm rot="20624886">
              <a:off x="269" y="1936"/>
              <a:ext cx="480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500" i="1" baseline="0" dirty="0" smtClean="0">
                  <a:effectLst/>
                  <a:latin typeface="华文新魏" pitchFamily="2" charset="-122"/>
                  <a:ea typeface="华文新魏" pitchFamily="2" charset="-122"/>
                </a:rPr>
                <a:t>示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 rot="20853814">
              <a:off x="581" y="1845"/>
              <a:ext cx="645" cy="46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例</a:t>
              </a:r>
              <a:r>
                <a:rPr lang="en-US" altLang="zh-CN" sz="3600" i="1" dirty="0" smtClean="0">
                  <a:effectLst/>
                  <a:latin typeface="华文新魏" pitchFamily="2" charset="-122"/>
                  <a:ea typeface="华文新魏" pitchFamily="2" charset="-122"/>
                </a:rPr>
                <a:t>2</a:t>
              </a:r>
              <a:endParaRPr lang="zh-CN" altLang="en-US" sz="36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15816" y="3861048"/>
            <a:ext cx="4824536" cy="792088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43808" y="4941168"/>
            <a:ext cx="5472608" cy="576064"/>
          </a:xfrm>
          <a:prstGeom prst="rect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804248" y="3474716"/>
            <a:ext cx="1733550" cy="685800"/>
            <a:chOff x="2123" y="3072"/>
            <a:chExt cx="1092" cy="432"/>
          </a:xfrm>
        </p:grpSpPr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304" y="3072"/>
              <a:ext cx="901" cy="432"/>
            </a:xfrm>
            <a:custGeom>
              <a:avLst/>
              <a:gdLst/>
              <a:ahLst/>
              <a:cxnLst>
                <a:cxn ang="0">
                  <a:pos x="25" y="145"/>
                </a:cxn>
                <a:cxn ang="0">
                  <a:pos x="37" y="307"/>
                </a:cxn>
                <a:cxn ang="0">
                  <a:pos x="187" y="318"/>
                </a:cxn>
                <a:cxn ang="0">
                  <a:pos x="244" y="330"/>
                </a:cxn>
                <a:cxn ang="0">
                  <a:pos x="486" y="318"/>
                </a:cxn>
                <a:cxn ang="0">
                  <a:pos x="475" y="122"/>
                </a:cxn>
                <a:cxn ang="0">
                  <a:pos x="25" y="145"/>
                </a:cxn>
              </a:cxnLst>
              <a:rect l="0" t="0" r="r" b="b"/>
              <a:pathLst>
                <a:path w="536" h="372">
                  <a:moveTo>
                    <a:pt x="25" y="145"/>
                  </a:moveTo>
                  <a:cubicBezTo>
                    <a:pt x="29" y="199"/>
                    <a:pt x="0" y="267"/>
                    <a:pt x="37" y="307"/>
                  </a:cubicBezTo>
                  <a:cubicBezTo>
                    <a:pt x="71" y="344"/>
                    <a:pt x="137" y="312"/>
                    <a:pt x="187" y="318"/>
                  </a:cubicBezTo>
                  <a:cubicBezTo>
                    <a:pt x="206" y="320"/>
                    <a:pt x="225" y="326"/>
                    <a:pt x="244" y="330"/>
                  </a:cubicBezTo>
                  <a:cubicBezTo>
                    <a:pt x="325" y="326"/>
                    <a:pt x="426" y="372"/>
                    <a:pt x="486" y="318"/>
                  </a:cubicBezTo>
                  <a:cubicBezTo>
                    <a:pt x="535" y="274"/>
                    <a:pt x="536" y="147"/>
                    <a:pt x="475" y="122"/>
                  </a:cubicBezTo>
                  <a:cubicBezTo>
                    <a:pt x="178" y="0"/>
                    <a:pt x="139" y="40"/>
                    <a:pt x="25" y="145"/>
                  </a:cubicBezTo>
                  <a:close/>
                </a:path>
              </a:pathLst>
            </a:custGeom>
            <a:solidFill>
              <a:srgbClr val="97FFFF"/>
            </a:solidFill>
            <a:ln w="12700" cap="sq" cmpd="sng">
              <a:noFill/>
              <a:prstDash val="solid"/>
              <a:round/>
              <a:headEnd/>
              <a:tailEnd/>
            </a:ln>
            <a:effectLst>
              <a:outerShdw dist="56796" dir="159390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123" y="3163"/>
              <a:ext cx="1092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FF3300"/>
                  </a:solidFill>
                  <a:ea typeface="宋体" pitchFamily="2" charset="-122"/>
                  <a:cs typeface="Times New Roman" pitchFamily="18" charset="0"/>
                </a:rPr>
                <a:t>子进程</a:t>
              </a:r>
              <a:endParaRPr lang="zh-CN" altLang="en-US" sz="3300" baseline="0" dirty="0">
                <a:solidFill>
                  <a:srgbClr val="003399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804248" y="5301208"/>
            <a:ext cx="1733550" cy="685800"/>
            <a:chOff x="2123" y="3072"/>
            <a:chExt cx="1092" cy="432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04" y="3072"/>
              <a:ext cx="901" cy="432"/>
            </a:xfrm>
            <a:custGeom>
              <a:avLst/>
              <a:gdLst/>
              <a:ahLst/>
              <a:cxnLst>
                <a:cxn ang="0">
                  <a:pos x="25" y="145"/>
                </a:cxn>
                <a:cxn ang="0">
                  <a:pos x="37" y="307"/>
                </a:cxn>
                <a:cxn ang="0">
                  <a:pos x="187" y="318"/>
                </a:cxn>
                <a:cxn ang="0">
                  <a:pos x="244" y="330"/>
                </a:cxn>
                <a:cxn ang="0">
                  <a:pos x="486" y="318"/>
                </a:cxn>
                <a:cxn ang="0">
                  <a:pos x="475" y="122"/>
                </a:cxn>
                <a:cxn ang="0">
                  <a:pos x="25" y="145"/>
                </a:cxn>
              </a:cxnLst>
              <a:rect l="0" t="0" r="r" b="b"/>
              <a:pathLst>
                <a:path w="536" h="372">
                  <a:moveTo>
                    <a:pt x="25" y="145"/>
                  </a:moveTo>
                  <a:cubicBezTo>
                    <a:pt x="29" y="199"/>
                    <a:pt x="0" y="267"/>
                    <a:pt x="37" y="307"/>
                  </a:cubicBezTo>
                  <a:cubicBezTo>
                    <a:pt x="71" y="344"/>
                    <a:pt x="137" y="312"/>
                    <a:pt x="187" y="318"/>
                  </a:cubicBezTo>
                  <a:cubicBezTo>
                    <a:pt x="206" y="320"/>
                    <a:pt x="225" y="326"/>
                    <a:pt x="244" y="330"/>
                  </a:cubicBezTo>
                  <a:cubicBezTo>
                    <a:pt x="325" y="326"/>
                    <a:pt x="426" y="372"/>
                    <a:pt x="486" y="318"/>
                  </a:cubicBezTo>
                  <a:cubicBezTo>
                    <a:pt x="535" y="274"/>
                    <a:pt x="536" y="147"/>
                    <a:pt x="475" y="122"/>
                  </a:cubicBezTo>
                  <a:cubicBezTo>
                    <a:pt x="178" y="0"/>
                    <a:pt x="139" y="40"/>
                    <a:pt x="25" y="145"/>
                  </a:cubicBezTo>
                  <a:close/>
                </a:path>
              </a:pathLst>
            </a:custGeom>
            <a:solidFill>
              <a:srgbClr val="97FFFF"/>
            </a:solidFill>
            <a:ln w="12700" cap="sq" cmpd="sng">
              <a:noFill/>
              <a:prstDash val="solid"/>
              <a:round/>
              <a:headEnd/>
              <a:tailEnd/>
            </a:ln>
            <a:effectLst>
              <a:outerShdw dist="56796" dir="159390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23" y="3163"/>
              <a:ext cx="1092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FF3300"/>
                  </a:solidFill>
                  <a:ea typeface="宋体" pitchFamily="2" charset="-122"/>
                  <a:cs typeface="Times New Roman" pitchFamily="18" charset="0"/>
                </a:rPr>
                <a:t>父进程</a:t>
              </a:r>
              <a:endParaRPr lang="zh-CN" altLang="en-US" sz="3300" baseline="0" dirty="0">
                <a:solidFill>
                  <a:srgbClr val="003399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847328" y="1916832"/>
            <a:ext cx="4876800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800" baseline="0" dirty="0" smtClean="0">
                <a:solidFill>
                  <a:srgbClr val="FF3300"/>
                </a:solidFill>
                <a:effectLst/>
                <a:ea typeface="黑体" pitchFamily="2" charset="-122"/>
              </a:rPr>
              <a:t>调用一次，返回两次</a:t>
            </a:r>
            <a:endParaRPr lang="zh-CN" altLang="en-US" sz="2800" baseline="0" dirty="0">
              <a:solidFill>
                <a:srgbClr val="FF3300"/>
              </a:solidFill>
              <a:effectLst/>
              <a:ea typeface="黑体" pitchFamily="2" charset="-122"/>
            </a:endParaRPr>
          </a:p>
        </p:txBody>
      </p:sp>
      <p:sp>
        <p:nvSpPr>
          <p:cNvPr id="581639" name="Text Box 7"/>
          <p:cNvSpPr txBox="1">
            <a:spLocks noChangeArrowheads="1"/>
          </p:cNvSpPr>
          <p:nvPr/>
        </p:nvSpPr>
        <p:spPr bwMode="auto">
          <a:xfrm>
            <a:off x="971600" y="2420888"/>
            <a:ext cx="3240360" cy="4770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(1) 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返回到父进程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81641" name="Text Box 9"/>
          <p:cNvSpPr txBox="1">
            <a:spLocks noChangeArrowheads="1"/>
          </p:cNvSpPr>
          <p:nvPr/>
        </p:nvSpPr>
        <p:spPr bwMode="auto">
          <a:xfrm>
            <a:off x="827584" y="3692352"/>
            <a:ext cx="2088232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800" baseline="0" dirty="0" smtClean="0">
                <a:solidFill>
                  <a:srgbClr val="00E400"/>
                </a:solidFill>
                <a:effectLst/>
                <a:ea typeface="黑体" pitchFamily="2" charset="-122"/>
              </a:rPr>
              <a:t>并发执行</a:t>
            </a:r>
            <a:endParaRPr lang="zh-CN" altLang="en-US" sz="2800" baseline="0" dirty="0">
              <a:solidFill>
                <a:srgbClr val="00E400"/>
              </a:solidFill>
              <a:effectLst/>
              <a:ea typeface="黑体" pitchFamily="2" charset="-122"/>
            </a:endParaRPr>
          </a:p>
        </p:txBody>
      </p:sp>
      <p:sp>
        <p:nvSpPr>
          <p:cNvPr id="26" name="AutoShape 62"/>
          <p:cNvSpPr>
            <a:spLocks noChangeArrowheads="1"/>
          </p:cNvSpPr>
          <p:nvPr/>
        </p:nvSpPr>
        <p:spPr bwMode="auto">
          <a:xfrm rot="21273582">
            <a:off x="304800" y="120003"/>
            <a:ext cx="3043064" cy="1291060"/>
          </a:xfrm>
          <a:prstGeom prst="irregularSeal2">
            <a:avLst/>
          </a:prstGeom>
          <a:solidFill>
            <a:srgbClr val="FFFFE7"/>
          </a:solidFill>
          <a:ln w="63500" cap="sq">
            <a:solidFill>
              <a:schemeClr val="tx2"/>
            </a:solidFill>
            <a:miter lim="800000"/>
            <a:headEnd/>
            <a:tailEnd/>
          </a:ln>
          <a:effectLst>
            <a:outerShdw dist="165100" dir="1357192" algn="ctr" rotWithShape="0">
              <a:srgbClr val="B9B9B9"/>
            </a:outerShdw>
          </a:effectLst>
        </p:spPr>
        <p:txBody>
          <a:bodyPr wrap="none" anchor="ctr"/>
          <a:lstStyle/>
          <a:p>
            <a:endParaRPr lang="zh-CN" altLang="en-US">
              <a:effectLst/>
            </a:endParaRP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 rot="20616009">
            <a:off x="910195" y="266092"/>
            <a:ext cx="1560004" cy="93871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zh-CN" sz="5500" i="1" dirty="0" smtClean="0">
                <a:solidFill>
                  <a:srgbClr val="FF3300"/>
                </a:solidFill>
                <a:effectLst/>
                <a:ea typeface="华文新魏" pitchFamily="2" charset="-122"/>
              </a:rPr>
              <a:t>fork</a:t>
            </a:r>
            <a:endParaRPr lang="zh-CN" altLang="en-US" sz="5500" i="1" baseline="0" dirty="0">
              <a:solidFill>
                <a:srgbClr val="FF3300"/>
              </a:solidFill>
              <a:effectLst/>
              <a:ea typeface="华文新魏" pitchFamily="2" charset="-122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971600" y="2879938"/>
            <a:ext cx="4536504" cy="4770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(</a:t>
            </a:r>
            <a:r>
              <a:rPr lang="en-US" altLang="zh-CN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2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) 返回到新创建的子进程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99592" y="4079394"/>
            <a:ext cx="6624736" cy="4770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(1) 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宏观上，父子进程并发执行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99592" y="4511442"/>
            <a:ext cx="6768752" cy="86177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(</a:t>
            </a:r>
            <a:r>
              <a:rPr lang="en-US" altLang="zh-CN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2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) 微观上（多核系统），可能是交替执行或者并行执行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8" grpId="0" autoUpdateAnimBg="0"/>
      <p:bldP spid="581639" grpId="0" autoUpdateAnimBg="0"/>
      <p:bldP spid="581641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rrowheads="1"/>
          </p:cNvSpPr>
          <p:nvPr/>
        </p:nvSpPr>
        <p:spPr bwMode="auto">
          <a:xfrm rot="21273582">
            <a:off x="304800" y="120003"/>
            <a:ext cx="3043064" cy="1291060"/>
          </a:xfrm>
          <a:prstGeom prst="irregularSeal2">
            <a:avLst/>
          </a:prstGeom>
          <a:solidFill>
            <a:srgbClr val="FFFFE7"/>
          </a:solidFill>
          <a:ln w="63500" cap="sq">
            <a:solidFill>
              <a:schemeClr val="tx2"/>
            </a:solidFill>
            <a:miter lim="800000"/>
            <a:headEnd/>
            <a:tailEnd/>
          </a:ln>
          <a:effectLst>
            <a:outerShdw dist="165100" dir="1357192" algn="ctr" rotWithShape="0">
              <a:srgbClr val="B9B9B9"/>
            </a:outerShdw>
          </a:effectLst>
        </p:spPr>
        <p:txBody>
          <a:bodyPr wrap="none" anchor="ctr"/>
          <a:lstStyle/>
          <a:p>
            <a:endParaRPr lang="zh-CN" altLang="en-US">
              <a:effectLst/>
            </a:endParaRP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 rot="20616009">
            <a:off x="910195" y="266092"/>
            <a:ext cx="1560004" cy="93871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zh-CN" sz="5500" i="1" dirty="0" smtClean="0">
                <a:solidFill>
                  <a:srgbClr val="FF3300"/>
                </a:solidFill>
                <a:effectLst/>
                <a:ea typeface="华文新魏" pitchFamily="2" charset="-122"/>
              </a:rPr>
              <a:t>fork</a:t>
            </a:r>
            <a:endParaRPr lang="zh-CN" altLang="en-US" sz="5500" i="1" baseline="0" dirty="0">
              <a:solidFill>
                <a:srgbClr val="FF3300"/>
              </a:solidFill>
              <a:effectLst/>
              <a:ea typeface="华文新魏" pitchFamily="2" charset="-122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27584" y="1844824"/>
            <a:ext cx="4464496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800" baseline="0" dirty="0" smtClean="0">
                <a:solidFill>
                  <a:schemeClr val="accent6"/>
                </a:solidFill>
                <a:effectLst/>
                <a:ea typeface="黑体" pitchFamily="2" charset="-122"/>
              </a:rPr>
              <a:t>相同但是独立的地址空间</a:t>
            </a:r>
            <a:endParaRPr lang="zh-CN" altLang="en-US" sz="2800" baseline="0" dirty="0">
              <a:solidFill>
                <a:schemeClr val="accent6"/>
              </a:solidFill>
              <a:effectLst/>
              <a:ea typeface="黑体" pitchFamily="2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9592" y="2323038"/>
            <a:ext cx="6624736" cy="86177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zh-CN" altLang="en-US" sz="25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(1) </a:t>
            </a:r>
            <a:r>
              <a:rPr lang="zh-CN" altLang="en-US" sz="2500" baseline="0" dirty="0" smtClean="0">
                <a:solidFill>
                  <a:srgbClr val="EA0000"/>
                </a:solidFill>
                <a:effectLst/>
                <a:ea typeface="幼圆" pitchFamily="49" charset="-122"/>
              </a:rPr>
              <a:t>复制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：相同的用户栈、相同的本地变量、相同的堆、相同的全局变量</a:t>
            </a:r>
            <a:r>
              <a:rPr lang="en-US" altLang="zh-CN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……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99592" y="3071282"/>
            <a:ext cx="6624736" cy="124649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(</a:t>
            </a:r>
            <a:r>
              <a:rPr lang="en-US" altLang="zh-CN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2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) </a:t>
            </a:r>
            <a:r>
              <a:rPr lang="zh-CN" altLang="en-US" sz="2500" baseline="0" dirty="0" smtClean="0">
                <a:solidFill>
                  <a:srgbClr val="EA0000"/>
                </a:solidFill>
                <a:effectLst/>
                <a:ea typeface="幼圆" pitchFamily="49" charset="-122"/>
              </a:rPr>
              <a:t>独立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：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父子进程都有独立的私有地址空间，对变量的任何更改不会影响另外一个进程对应的变量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55576" y="4753308"/>
            <a:ext cx="4464496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800" baseline="0" dirty="0" smtClean="0">
                <a:solidFill>
                  <a:srgbClr val="00B050"/>
                </a:solidFill>
                <a:effectLst/>
                <a:ea typeface="黑体" pitchFamily="2" charset="-122"/>
              </a:rPr>
              <a:t>文件共享</a:t>
            </a:r>
            <a:endParaRPr lang="zh-CN" altLang="en-US" sz="2800" baseline="0" dirty="0">
              <a:solidFill>
                <a:srgbClr val="00B050"/>
              </a:solidFill>
              <a:effectLst/>
              <a:ea typeface="黑体" pitchFamily="2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7584" y="5231522"/>
            <a:ext cx="6624736" cy="86177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父进程打开的文件描述符，子进程可以继续使用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  <p:bldP spid="35" grpId="0" autoUpdateAnimBg="0"/>
      <p:bldP spid="20" grpId="0" autoUpdateAnimBg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 rot="21313850">
            <a:off x="342906" y="470061"/>
            <a:ext cx="5065713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zh-CN" altLang="en-US" sz="3800" i="1" baseline="0" dirty="0" smtClean="0">
                <a:solidFill>
                  <a:srgbClr val="FF3300"/>
                </a:solidFill>
                <a:effectLst/>
                <a:ea typeface="黑体" pitchFamily="2" charset="-122"/>
              </a:rPr>
              <a:t>多次调用 </a:t>
            </a:r>
            <a:r>
              <a:rPr lang="en-US" altLang="zh-CN" sz="3800" i="1" baseline="0" dirty="0" smtClean="0">
                <a:solidFill>
                  <a:srgbClr val="FF3300"/>
                </a:solidFill>
                <a:effectLst/>
                <a:ea typeface="黑体" pitchFamily="2" charset="-122"/>
              </a:rPr>
              <a:t>fork ?</a:t>
            </a:r>
            <a:endParaRPr lang="zh-CN" altLang="en-US" sz="3800" i="1" baseline="0" dirty="0">
              <a:solidFill>
                <a:srgbClr val="FF3300"/>
              </a:solidFill>
              <a:effectLst/>
              <a:ea typeface="黑体" pitchFamily="2" charset="-122"/>
            </a:endParaRP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03956" y="1484784"/>
            <a:ext cx="8572500" cy="2879725"/>
            <a:chOff x="72" y="1824"/>
            <a:chExt cx="5400" cy="1814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5184" cy="1490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5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500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sz="2500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r>
                <a:rPr lang="en-US" altLang="zh-CN" sz="2500" dirty="0" smtClean="0">
                  <a:solidFill>
                    <a:srgbClr val="000099"/>
                  </a:solidFill>
                  <a:effectLst/>
                </a:rPr>
                <a:t> </a:t>
              </a:r>
              <a:endParaRPr lang="en-US" altLang="zh-CN" sz="2500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3200" dirty="0">
                  <a:solidFill>
                    <a:schemeClr val="accent6"/>
                  </a:solidFill>
                  <a:effectLst/>
                </a:rPr>
                <a:t>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   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(“hello\n”);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	exit(0);</a:t>
              </a:r>
              <a:endParaRPr lang="zh-CN" altLang="en-US" sz="2600" dirty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2600" baseline="0" dirty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sz="2600" baseline="0" dirty="0">
                <a:effectLst/>
              </a:endParaRP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 rot="20624886">
              <a:off x="378" y="1983"/>
              <a:ext cx="262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i="1" baseline="0" dirty="0" smtClean="0">
                  <a:effectLst/>
                  <a:latin typeface="华文新魏" pitchFamily="2" charset="-122"/>
                  <a:ea typeface="华文新魏" pitchFamily="2" charset="-122"/>
                </a:rPr>
                <a:t>1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 rot="20853814">
              <a:off x="505" y="1825"/>
              <a:ext cx="480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次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2915816" y="4826852"/>
            <a:ext cx="2667000" cy="1914516"/>
            <a:chOff x="2915816" y="4826852"/>
            <a:chExt cx="2667000" cy="1914516"/>
          </a:xfrm>
        </p:grpSpPr>
        <p:grpSp>
          <p:nvGrpSpPr>
            <p:cNvPr id="4" name="组合 38"/>
            <p:cNvGrpSpPr/>
            <p:nvPr/>
          </p:nvGrpSpPr>
          <p:grpSpPr>
            <a:xfrm>
              <a:off x="2915816" y="4826852"/>
              <a:ext cx="2304256" cy="1380765"/>
              <a:chOff x="2843808" y="5013755"/>
              <a:chExt cx="1296144" cy="985465"/>
            </a:xfrm>
          </p:grpSpPr>
          <p:cxnSp>
            <p:nvCxnSpPr>
              <p:cNvPr id="29" name="直接箭头连接符 28"/>
              <p:cNvCxnSpPr/>
              <p:nvPr/>
            </p:nvCxnSpPr>
            <p:spPr bwMode="auto">
              <a:xfrm>
                <a:off x="2843808" y="5661248"/>
                <a:ext cx="1296144" cy="1588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直接箭头连接符 30"/>
              <p:cNvCxnSpPr/>
              <p:nvPr/>
            </p:nvCxnSpPr>
            <p:spPr bwMode="auto">
              <a:xfrm rot="5400000" flipH="1" flipV="1">
                <a:off x="3131840" y="5445224"/>
                <a:ext cx="432048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直接箭头连接符 32"/>
              <p:cNvCxnSpPr/>
              <p:nvPr/>
            </p:nvCxnSpPr>
            <p:spPr bwMode="auto">
              <a:xfrm>
                <a:off x="3347864" y="5229200"/>
                <a:ext cx="720080" cy="1588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2924817" y="5660666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47864" y="5394702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6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70367" y="5013755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6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2915816" y="6218148"/>
              <a:ext cx="2667000" cy="52322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2"/>
                  </a:solidFill>
                  <a:ea typeface="华文行楷" pitchFamily="2" charset="-122"/>
                </a:rPr>
                <a:t>进程图</a:t>
              </a:r>
              <a:endParaRPr lang="zh-CN" altLang="en-US" sz="2800" baseline="0" dirty="0">
                <a:solidFill>
                  <a:schemeClr val="accent2"/>
                </a:solidFill>
                <a:ea typeface="华文行楷" pitchFamily="2" charset="-122"/>
              </a:endParaRPr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7163597" y="5184183"/>
            <a:ext cx="912813" cy="788988"/>
            <a:chOff x="3997" y="3060"/>
            <a:chExt cx="575" cy="497"/>
          </a:xfrm>
        </p:grpSpPr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03956" y="188640"/>
            <a:ext cx="8572500" cy="3095626"/>
            <a:chOff x="72" y="1824"/>
            <a:chExt cx="5400" cy="1950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5184" cy="1626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5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500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sz="2500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r>
                <a:rPr lang="en-US" altLang="zh-CN" sz="2500" dirty="0" smtClean="0">
                  <a:solidFill>
                    <a:srgbClr val="000099"/>
                  </a:solidFill>
                  <a:effectLst/>
                </a:rPr>
                <a:t> </a:t>
              </a:r>
              <a:endParaRPr lang="en-US" altLang="zh-CN" sz="2500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   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(“hello\n”);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	exit(0);</a:t>
              </a:r>
              <a:endParaRPr lang="zh-CN" altLang="en-US" sz="2600" dirty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2600" baseline="0" dirty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sz="2600" baseline="0" dirty="0">
                <a:effectLst/>
              </a:endParaRP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 rot="20624886">
              <a:off x="347" y="1983"/>
              <a:ext cx="323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2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 rot="20853814">
              <a:off x="623" y="1896"/>
              <a:ext cx="276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次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940152" y="4653136"/>
            <a:ext cx="912813" cy="788988"/>
            <a:chOff x="3997" y="3060"/>
            <a:chExt cx="575" cy="497"/>
          </a:xfrm>
        </p:grpSpPr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11760" y="3573016"/>
            <a:ext cx="1600178" cy="2312468"/>
            <a:chOff x="2411760" y="3573016"/>
            <a:chExt cx="1600178" cy="2312468"/>
          </a:xfrm>
        </p:grpSpPr>
        <p:sp>
          <p:nvSpPr>
            <p:cNvPr id="37" name="TextBox 36"/>
            <p:cNvSpPr txBox="1"/>
            <p:nvPr/>
          </p:nvSpPr>
          <p:spPr>
            <a:xfrm>
              <a:off x="2987824" y="5209455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4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411760" y="3573016"/>
              <a:ext cx="1600178" cy="2312468"/>
              <a:chOff x="2411760" y="3573016"/>
              <a:chExt cx="1600178" cy="231246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11760" y="5546930"/>
                <a:ext cx="80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cxnSp>
            <p:nvCxnSpPr>
              <p:cNvPr id="28" name="直接箭头连接符 27"/>
              <p:cNvCxnSpPr/>
              <p:nvPr/>
            </p:nvCxnSpPr>
            <p:spPr bwMode="auto">
              <a:xfrm rot="5400000" flipH="1" flipV="1">
                <a:off x="2429118" y="5171539"/>
                <a:ext cx="605355" cy="282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直接箭头连接符 29"/>
              <p:cNvCxnSpPr/>
              <p:nvPr/>
            </p:nvCxnSpPr>
            <p:spPr bwMode="auto">
              <a:xfrm>
                <a:off x="2731796" y="4869160"/>
                <a:ext cx="1280142" cy="22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直接箭头连接符 31"/>
              <p:cNvCxnSpPr/>
              <p:nvPr/>
            </p:nvCxnSpPr>
            <p:spPr bwMode="auto">
              <a:xfrm rot="5400000" flipH="1" flipV="1">
                <a:off x="2429118" y="4091419"/>
                <a:ext cx="605355" cy="282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直接箭头连接符 33"/>
              <p:cNvCxnSpPr/>
              <p:nvPr/>
            </p:nvCxnSpPr>
            <p:spPr bwMode="auto">
              <a:xfrm>
                <a:off x="2731796" y="3789040"/>
                <a:ext cx="1280142" cy="22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2987824" y="4633391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4221088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59832" y="3573016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63688" y="4437112"/>
            <a:ext cx="2739008" cy="2016224"/>
            <a:chOff x="1763688" y="4437112"/>
            <a:chExt cx="2739008" cy="2016224"/>
          </a:xfrm>
        </p:grpSpPr>
        <p:cxnSp>
          <p:nvCxnSpPr>
            <p:cNvPr id="29" name="直接箭头连接符 28"/>
            <p:cNvCxnSpPr/>
            <p:nvPr/>
          </p:nvCxnSpPr>
          <p:spPr bwMode="auto">
            <a:xfrm>
              <a:off x="1835696" y="5446037"/>
              <a:ext cx="2304256" cy="2225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接箭头连接符 30"/>
            <p:cNvCxnSpPr/>
            <p:nvPr/>
          </p:nvCxnSpPr>
          <p:spPr bwMode="auto">
            <a:xfrm rot="5400000" flipH="1" flipV="1">
              <a:off x="1690717" y="4942132"/>
              <a:ext cx="1010039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>
              <a:off x="2197148" y="4437112"/>
              <a:ext cx="17267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835696" y="5930116"/>
              <a:ext cx="2667000" cy="52322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2"/>
                  </a:solidFill>
                  <a:ea typeface="华文行楷" pitchFamily="2" charset="-122"/>
                </a:rPr>
                <a:t>进程图</a:t>
              </a:r>
              <a:endParaRPr lang="zh-CN" altLang="en-US" sz="2800" baseline="0" dirty="0">
                <a:solidFill>
                  <a:schemeClr val="accent2"/>
                </a:solidFill>
                <a:ea typeface="华文行楷" pitchFamily="2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63688" y="5538718"/>
              <a:ext cx="800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fork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03956" y="188640"/>
            <a:ext cx="8572500" cy="3455989"/>
            <a:chOff x="72" y="1824"/>
            <a:chExt cx="5400" cy="2177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5184" cy="1853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5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500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sz="2500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r>
                <a:rPr lang="en-US" altLang="zh-CN" sz="2500" dirty="0" smtClean="0">
                  <a:solidFill>
                    <a:srgbClr val="000099"/>
                  </a:solidFill>
                  <a:effectLst/>
                </a:rPr>
                <a:t> </a:t>
              </a:r>
              <a:endParaRPr lang="en-US" altLang="zh-CN" sz="2500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   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(“hello\n”);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	exit(0);</a:t>
              </a:r>
              <a:endParaRPr lang="zh-CN" altLang="en-US" sz="2600" dirty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2600" baseline="0" dirty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sz="2600" baseline="0" dirty="0">
                <a:effectLst/>
              </a:endParaRP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 rot="20624886">
              <a:off x="347" y="1983"/>
              <a:ext cx="323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3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 rot="20853814">
              <a:off x="623" y="1896"/>
              <a:ext cx="276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次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5940152" y="4653136"/>
            <a:ext cx="912813" cy="788988"/>
            <a:chOff x="3997" y="3060"/>
            <a:chExt cx="575" cy="497"/>
          </a:xfrm>
        </p:grpSpPr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835696" y="6485274"/>
            <a:ext cx="2667000" cy="40011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ea typeface="华文行楷" pitchFamily="2" charset="-122"/>
              </a:rPr>
              <a:t>进程图</a:t>
            </a:r>
            <a:endParaRPr lang="zh-CN" altLang="en-US" sz="2000" baseline="0" dirty="0">
              <a:solidFill>
                <a:schemeClr val="accent2"/>
              </a:solidFill>
              <a:ea typeface="华文行楷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275062" y="5653036"/>
            <a:ext cx="1296938" cy="513062"/>
            <a:chOff x="3275062" y="5653036"/>
            <a:chExt cx="1296938" cy="513062"/>
          </a:xfrm>
        </p:grpSpPr>
        <p:cxnSp>
          <p:nvCxnSpPr>
            <p:cNvPr id="35" name="直接箭头连接符 34"/>
            <p:cNvCxnSpPr/>
            <p:nvPr/>
          </p:nvCxnSpPr>
          <p:spPr bwMode="auto">
            <a:xfrm rot="5400000" flipH="1" flipV="1">
              <a:off x="3131840" y="6021288"/>
              <a:ext cx="288032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直接箭头连接符 37"/>
            <p:cNvCxnSpPr/>
            <p:nvPr/>
          </p:nvCxnSpPr>
          <p:spPr bwMode="auto">
            <a:xfrm>
              <a:off x="3291858" y="5866835"/>
              <a:ext cx="1280142" cy="2225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563888" y="565303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275856" y="5013176"/>
            <a:ext cx="1296144" cy="504056"/>
            <a:chOff x="3275856" y="5013176"/>
            <a:chExt cx="1296144" cy="504056"/>
          </a:xfrm>
        </p:grpSpPr>
        <p:sp>
          <p:nvSpPr>
            <p:cNvPr id="42" name="TextBox 41"/>
            <p:cNvSpPr txBox="1"/>
            <p:nvPr/>
          </p:nvSpPr>
          <p:spPr>
            <a:xfrm>
              <a:off x="3563888" y="501317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rot="10800000">
              <a:off x="3275856" y="5256687"/>
              <a:ext cx="1588" cy="260545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直接箭头连接符 46"/>
            <p:cNvCxnSpPr/>
            <p:nvPr/>
          </p:nvCxnSpPr>
          <p:spPr bwMode="auto">
            <a:xfrm>
              <a:off x="3291858" y="5254460"/>
              <a:ext cx="1280142" cy="2225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3" name="组合 72"/>
          <p:cNvGrpSpPr/>
          <p:nvPr/>
        </p:nvGrpSpPr>
        <p:grpSpPr>
          <a:xfrm>
            <a:off x="3275856" y="4448145"/>
            <a:ext cx="1296144" cy="493023"/>
            <a:chOff x="3275856" y="4448145"/>
            <a:chExt cx="1296144" cy="493023"/>
          </a:xfrm>
        </p:grpSpPr>
        <p:sp>
          <p:nvSpPr>
            <p:cNvPr id="43" name="TextBox 42"/>
            <p:cNvSpPr txBox="1"/>
            <p:nvPr/>
          </p:nvSpPr>
          <p:spPr>
            <a:xfrm>
              <a:off x="3563888" y="444814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 bwMode="auto">
            <a:xfrm rot="10800000">
              <a:off x="3275856" y="4652668"/>
              <a:ext cx="1588" cy="28850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直接箭头连接符 48"/>
            <p:cNvCxnSpPr/>
            <p:nvPr/>
          </p:nvCxnSpPr>
          <p:spPr bwMode="auto">
            <a:xfrm>
              <a:off x="3291858" y="4650440"/>
              <a:ext cx="1280142" cy="2225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5" name="组合 74"/>
          <p:cNvGrpSpPr/>
          <p:nvPr/>
        </p:nvGrpSpPr>
        <p:grpSpPr>
          <a:xfrm>
            <a:off x="1763688" y="4077072"/>
            <a:ext cx="2880320" cy="2520280"/>
            <a:chOff x="1763688" y="4077072"/>
            <a:chExt cx="2880320" cy="2520280"/>
          </a:xfrm>
        </p:grpSpPr>
        <p:sp>
          <p:nvSpPr>
            <p:cNvPr id="37" name="TextBox 36"/>
            <p:cNvSpPr txBox="1"/>
            <p:nvPr/>
          </p:nvSpPr>
          <p:spPr>
            <a:xfrm>
              <a:off x="3563888" y="594106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63888" y="534525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63688" y="4293096"/>
              <a:ext cx="2880320" cy="2304256"/>
              <a:chOff x="1763688" y="4293096"/>
              <a:chExt cx="2880320" cy="2304256"/>
            </a:xfrm>
          </p:grpSpPr>
          <p:cxnSp>
            <p:nvCxnSpPr>
              <p:cNvPr id="29" name="直接箭头连接符 28"/>
              <p:cNvCxnSpPr/>
              <p:nvPr/>
            </p:nvCxnSpPr>
            <p:spPr bwMode="auto">
              <a:xfrm>
                <a:off x="1835696" y="6157905"/>
                <a:ext cx="2808312" cy="7399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直接箭头连接符 30"/>
              <p:cNvCxnSpPr/>
              <p:nvPr/>
            </p:nvCxnSpPr>
            <p:spPr bwMode="auto">
              <a:xfrm rot="5400000" flipH="1" flipV="1">
                <a:off x="1586017" y="5550094"/>
                <a:ext cx="1218646" cy="79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直接箭头连接符 32"/>
              <p:cNvCxnSpPr/>
              <p:nvPr/>
            </p:nvCxnSpPr>
            <p:spPr bwMode="auto">
              <a:xfrm>
                <a:off x="2197148" y="4932956"/>
                <a:ext cx="2302844" cy="821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2411760" y="6258798"/>
                <a:ext cx="80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cxnSp>
            <p:nvCxnSpPr>
              <p:cNvPr id="28" name="直接箭头连接符 27"/>
              <p:cNvCxnSpPr/>
              <p:nvPr/>
            </p:nvCxnSpPr>
            <p:spPr bwMode="auto">
              <a:xfrm rot="5400000" flipH="1" flipV="1">
                <a:off x="2429118" y="5883407"/>
                <a:ext cx="605355" cy="282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直接箭头连接符 29"/>
              <p:cNvCxnSpPr/>
              <p:nvPr/>
            </p:nvCxnSpPr>
            <p:spPr bwMode="auto">
              <a:xfrm>
                <a:off x="2731796" y="5581028"/>
                <a:ext cx="1768196" cy="821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直接箭头连接符 31"/>
              <p:cNvCxnSpPr/>
              <p:nvPr/>
            </p:nvCxnSpPr>
            <p:spPr bwMode="auto">
              <a:xfrm rot="5400000" flipH="1" flipV="1">
                <a:off x="2429118" y="4594362"/>
                <a:ext cx="605355" cy="282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直接箭头连接符 33"/>
              <p:cNvCxnSpPr/>
              <p:nvPr/>
            </p:nvCxnSpPr>
            <p:spPr bwMode="auto">
              <a:xfrm>
                <a:off x="2731796" y="4293096"/>
                <a:ext cx="1840204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1763688" y="6250586"/>
                <a:ext cx="80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3563888" y="4725144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07707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275857" y="3800073"/>
            <a:ext cx="1296143" cy="493023"/>
            <a:chOff x="3275857" y="3800073"/>
            <a:chExt cx="1296143" cy="493023"/>
          </a:xfrm>
        </p:grpSpPr>
        <p:cxnSp>
          <p:nvCxnSpPr>
            <p:cNvPr id="50" name="直接箭头连接符 49"/>
            <p:cNvCxnSpPr/>
            <p:nvPr/>
          </p:nvCxnSpPr>
          <p:spPr bwMode="auto">
            <a:xfrm rot="10800000" flipH="1">
              <a:off x="3275857" y="4010581"/>
              <a:ext cx="1" cy="282515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接箭头连接符 50"/>
            <p:cNvCxnSpPr/>
            <p:nvPr/>
          </p:nvCxnSpPr>
          <p:spPr bwMode="auto">
            <a:xfrm>
              <a:off x="3291858" y="4002839"/>
              <a:ext cx="1280142" cy="2225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563888" y="380007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hello</a:t>
              </a:r>
              <a:endParaRPr lang="zh-CN" altLang="en-US" sz="1200" b="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907815" y="6258798"/>
            <a:ext cx="80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fork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0" y="0"/>
            <a:ext cx="8572500" cy="5545139"/>
            <a:chOff x="72" y="1824"/>
            <a:chExt cx="5400" cy="3493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5184" cy="3169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672" y="2437"/>
              <a:ext cx="4752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5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500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sz="2500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r>
                <a:rPr lang="en-US" altLang="zh-CN" sz="2500" dirty="0" smtClean="0">
                  <a:solidFill>
                    <a:srgbClr val="000099"/>
                  </a:solidFill>
                  <a:effectLst/>
                </a:rPr>
                <a:t> </a:t>
              </a:r>
              <a:endParaRPr lang="en-US" altLang="zh-CN" sz="2500" baseline="0" dirty="0">
                <a:solidFill>
                  <a:srgbClr val="000099"/>
                </a:solidFill>
                <a:effectLst/>
              </a:endParaRP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baseline="0" dirty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pid1, pid2;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2600" dirty="0" smtClean="0">
                  <a:solidFill>
                    <a:srgbClr val="00B050"/>
                  </a:solidFill>
                  <a:effectLst/>
                </a:rPr>
                <a:t>pid1 = 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rgbClr val="00B050"/>
                  </a:solidFill>
                  <a:effectLst/>
                </a:rPr>
                <a:t>	if(pid1&gt;0)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	pid2=fork();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	</a:t>
              </a:r>
              <a:r>
                <a:rPr lang="en-US" altLang="zh-CN" sz="2800" dirty="0" smtClean="0">
                  <a:solidFill>
                    <a:srgbClr val="00B050"/>
                  </a:solidFill>
                  <a:effectLst/>
                </a:rPr>
                <a:t>if(pid2&gt;0) {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		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	</a:t>
              </a:r>
              <a:r>
                <a:rPr lang="en-US" altLang="zh-CN" sz="2800" dirty="0" smtClean="0">
                  <a:solidFill>
                    <a:srgbClr val="00B050"/>
                  </a:solidFill>
                  <a:effectLst/>
                </a:rPr>
                <a:t>}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</a:t>
              </a:r>
              <a:r>
                <a:rPr lang="en-US" altLang="zh-CN" sz="2800" dirty="0" smtClean="0">
                  <a:solidFill>
                    <a:srgbClr val="00B050"/>
                  </a:solidFill>
                  <a:effectLst/>
                </a:rPr>
                <a:t>}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   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(“hello\n”);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	exit(0);</a:t>
              </a:r>
              <a:endParaRPr lang="zh-CN" altLang="en-US" sz="2600" dirty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2600" baseline="0" dirty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sz="2600" baseline="0" dirty="0">
                <a:effectLst/>
              </a:endParaRP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noFill/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 rot="20624886">
              <a:off x="347" y="1983"/>
              <a:ext cx="323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3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 rot="20853814">
              <a:off x="623" y="1896"/>
              <a:ext cx="276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次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7956376" y="5877272"/>
            <a:ext cx="912813" cy="788988"/>
            <a:chOff x="3997" y="3060"/>
            <a:chExt cx="575" cy="497"/>
          </a:xfrm>
        </p:grpSpPr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796136" y="2420888"/>
            <a:ext cx="2739008" cy="2232248"/>
            <a:chOff x="5796136" y="2420888"/>
            <a:chExt cx="2739008" cy="2232248"/>
          </a:xfrm>
        </p:grpSpPr>
        <p:grpSp>
          <p:nvGrpSpPr>
            <p:cNvPr id="52" name="组合 51"/>
            <p:cNvGrpSpPr/>
            <p:nvPr/>
          </p:nvGrpSpPr>
          <p:grpSpPr>
            <a:xfrm>
              <a:off x="5796136" y="2420888"/>
              <a:ext cx="2739008" cy="2232248"/>
              <a:chOff x="1763688" y="4221088"/>
              <a:chExt cx="2739008" cy="2232248"/>
            </a:xfrm>
          </p:grpSpPr>
          <p:cxnSp>
            <p:nvCxnSpPr>
              <p:cNvPr id="56" name="直接箭头连接符 55"/>
              <p:cNvCxnSpPr/>
              <p:nvPr/>
            </p:nvCxnSpPr>
            <p:spPr bwMode="auto">
              <a:xfrm>
                <a:off x="1835696" y="5446037"/>
                <a:ext cx="2304256" cy="2225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直接箭头连接符 56"/>
              <p:cNvCxnSpPr/>
              <p:nvPr/>
            </p:nvCxnSpPr>
            <p:spPr bwMode="auto">
              <a:xfrm rot="5400000" flipH="1" flipV="1">
                <a:off x="1690717" y="4942132"/>
                <a:ext cx="1010039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直接箭头连接符 57"/>
              <p:cNvCxnSpPr/>
              <p:nvPr/>
            </p:nvCxnSpPr>
            <p:spPr bwMode="auto">
              <a:xfrm>
                <a:off x="2197148" y="4437112"/>
                <a:ext cx="17267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9" name="TextBox 58"/>
              <p:cNvSpPr txBox="1"/>
              <p:nvPr/>
            </p:nvSpPr>
            <p:spPr>
              <a:xfrm>
                <a:off x="2339752" y="5538718"/>
                <a:ext cx="80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91880" y="5209455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62" name="Rectangle 5"/>
              <p:cNvSpPr>
                <a:spLocks noChangeArrowheads="1"/>
              </p:cNvSpPr>
              <p:nvPr/>
            </p:nvSpPr>
            <p:spPr bwMode="auto">
              <a:xfrm>
                <a:off x="1835696" y="5930116"/>
                <a:ext cx="2667000" cy="52322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dirty="0" smtClean="0">
                    <a:solidFill>
                      <a:schemeClr val="accent2"/>
                    </a:solidFill>
                    <a:ea typeface="华文行楷" pitchFamily="2" charset="-122"/>
                  </a:rPr>
                  <a:t>进程图</a:t>
                </a:r>
                <a:endParaRPr lang="zh-CN" altLang="en-US" sz="2800" baseline="0" dirty="0">
                  <a:solidFill>
                    <a:schemeClr val="accent2"/>
                  </a:solidFill>
                  <a:ea typeface="华文行楷" pitchFamily="2" charset="-122"/>
                </a:endParaRPr>
              </a:p>
            </p:txBody>
          </p:sp>
          <p:cxnSp>
            <p:nvCxnSpPr>
              <p:cNvPr id="63" name="直接箭头连接符 62"/>
              <p:cNvCxnSpPr/>
              <p:nvPr/>
            </p:nvCxnSpPr>
            <p:spPr bwMode="auto">
              <a:xfrm rot="5400000" flipH="1" flipV="1">
                <a:off x="2429118" y="5171539"/>
                <a:ext cx="605355" cy="282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" name="直接箭头连接符 63"/>
              <p:cNvCxnSpPr/>
              <p:nvPr/>
            </p:nvCxnSpPr>
            <p:spPr bwMode="auto">
              <a:xfrm>
                <a:off x="2731796" y="4869160"/>
                <a:ext cx="1280142" cy="22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" name="直接箭头连接符 64"/>
              <p:cNvCxnSpPr/>
              <p:nvPr/>
            </p:nvCxnSpPr>
            <p:spPr bwMode="auto">
              <a:xfrm rot="16200000" flipV="1">
                <a:off x="3023831" y="5265204"/>
                <a:ext cx="360041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" name="直接箭头连接符 65"/>
              <p:cNvCxnSpPr/>
              <p:nvPr/>
            </p:nvCxnSpPr>
            <p:spPr bwMode="auto">
              <a:xfrm>
                <a:off x="3203848" y="5085184"/>
                <a:ext cx="936104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2987824" y="4633391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987824" y="4221088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347864" y="4869160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hello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63688" y="5538718"/>
                <a:ext cx="80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fork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6868255" y="3738518"/>
              <a:ext cx="800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fork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838200" y="1143000"/>
            <a:ext cx="7239000" cy="4191000"/>
          </a:xfrm>
          <a:prstGeom prst="rect">
            <a:avLst/>
          </a:prstGeom>
          <a:solidFill>
            <a:srgbClr val="FFFFBD"/>
          </a:solidFill>
          <a:ln w="9525">
            <a:noFill/>
            <a:miter lim="800000"/>
            <a:headEnd/>
            <a:tailEnd/>
          </a:ln>
          <a:effectLst>
            <a:outerShdw dist="269408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678" name="Oval 6"/>
          <p:cNvSpPr>
            <a:spLocks noChangeArrowheads="1"/>
          </p:cNvSpPr>
          <p:nvPr/>
        </p:nvSpPr>
        <p:spPr bwMode="auto">
          <a:xfrm>
            <a:off x="1066800" y="762000"/>
            <a:ext cx="2438400" cy="650875"/>
          </a:xfrm>
          <a:prstGeom prst="ellipse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18900000" scaled="1"/>
          </a:gradFill>
          <a:ln w="12700" cap="sq">
            <a:noFill/>
            <a:round/>
            <a:headEnd/>
            <a:tailEnd/>
          </a:ln>
          <a:effectLst>
            <a:outerShdw dist="102391" dir="1784693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 rot="20646061">
            <a:off x="802132" y="873713"/>
            <a:ext cx="2590800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kumimoji="1" lang="zh-CN" altLang="en-US" i="1" baseline="0" dirty="0">
                <a:solidFill>
                  <a:srgbClr val="FFFF00"/>
                </a:solidFill>
                <a:ea typeface="黑体" pitchFamily="2" charset="-122"/>
              </a:rPr>
              <a:t>本章内容</a:t>
            </a:r>
          </a:p>
        </p:txBody>
      </p:sp>
      <p:sp>
        <p:nvSpPr>
          <p:cNvPr id="284680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7950" y="1658938"/>
            <a:ext cx="525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ea typeface="幼圆" pitchFamily="49" charset="-122"/>
              </a:rPr>
              <a:t>2</a:t>
            </a:r>
            <a:r>
              <a:rPr kumimoji="1" lang="zh-CN" altLang="en-US" sz="3200" baseline="0" dirty="0">
                <a:solidFill>
                  <a:srgbClr val="000099"/>
                </a:solidFill>
                <a:effectLst/>
                <a:ea typeface="幼圆" pitchFamily="49" charset="-122"/>
              </a:rPr>
              <a:t>.1</a:t>
            </a:r>
            <a:r>
              <a:rPr kumimoji="1" lang="zh-CN" altLang="en-US" sz="3200" baseline="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 </a:t>
            </a:r>
            <a:r>
              <a:rPr kumimoji="1" lang="zh-CN" altLang="en-US" sz="32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进程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的基本概念和特点</a:t>
            </a:r>
            <a:endParaRPr lang="zh-CN" altLang="en-US" sz="2400" b="0" baseline="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84681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2564904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fontAlgn="base" hangingPunct="1"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ea typeface="幼圆" pitchFamily="49" charset="-122"/>
              </a:rPr>
              <a:t>2</a:t>
            </a:r>
            <a:r>
              <a:rPr kumimoji="1" lang="zh-CN" altLang="en-US" sz="3200" baseline="0" dirty="0">
                <a:solidFill>
                  <a:srgbClr val="000099"/>
                </a:solidFill>
                <a:effectLst/>
                <a:ea typeface="幼圆" pitchFamily="49" charset="-122"/>
              </a:rPr>
              <a:t>.2</a:t>
            </a:r>
            <a:r>
              <a:rPr kumimoji="1" lang="zh-CN" altLang="en-US" sz="3200" baseline="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 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进程的控制</a:t>
            </a:r>
            <a:endParaRPr kumimoji="1" lang="zh-CN" altLang="en-US" sz="3200" baseline="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84682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03648" y="3573016"/>
            <a:ext cx="5754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fontAlgn="base" hangingPunct="1"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3200" baseline="0" dirty="0">
                <a:solidFill>
                  <a:srgbClr val="000099"/>
                </a:solidFill>
                <a:effectLst/>
                <a:ea typeface="幼圆" pitchFamily="49" charset="-122"/>
              </a:rPr>
              <a:t>2.3</a:t>
            </a:r>
            <a:r>
              <a:rPr kumimoji="1" lang="zh-CN" altLang="en-US" sz="3200" baseline="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 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信号（</a:t>
            </a:r>
            <a:r>
              <a:rPr kumimoji="1" lang="en-US" altLang="zh-CN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signal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）</a:t>
            </a:r>
            <a:endParaRPr kumimoji="1" lang="zh-CN" altLang="en-US" sz="3200" baseline="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03648" y="4433739"/>
            <a:ext cx="575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fontAlgn="base" hangingPunct="1"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3200" baseline="0" dirty="0">
                <a:solidFill>
                  <a:srgbClr val="000099"/>
                </a:solidFill>
                <a:effectLst/>
                <a:ea typeface="幼圆" pitchFamily="49" charset="-122"/>
              </a:rPr>
              <a:t>2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kumimoji="1" lang="en-US" altLang="zh-CN" sz="3200" baseline="0" dirty="0" smtClean="0">
                <a:solidFill>
                  <a:srgbClr val="000099"/>
                </a:solidFill>
                <a:effectLst/>
                <a:ea typeface="幼圆" pitchFamily="49" charset="-122"/>
              </a:rPr>
              <a:t>4</a:t>
            </a:r>
            <a:r>
              <a:rPr kumimoji="1" lang="zh-CN" altLang="en-US" sz="3200" baseline="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 进程间通信</a:t>
            </a:r>
            <a:r>
              <a:rPr kumimoji="1" lang="zh-CN" altLang="en-US" sz="2000" dirty="0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（进程协作的桥梁）</a:t>
            </a:r>
            <a:endParaRPr kumimoji="1" lang="zh-CN" altLang="en-US" sz="2000" baseline="0" dirty="0">
              <a:solidFill>
                <a:schemeClr val="accent6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autoUpdateAnimBg="0"/>
      <p:bldP spid="284681" grpId="0" autoUpdateAnimBg="0"/>
      <p:bldP spid="284682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47626" y="303885"/>
            <a:ext cx="6108701" cy="3844927"/>
            <a:chOff x="102" y="1443"/>
            <a:chExt cx="3848" cy="2422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3662" cy="1717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548" y="2278"/>
              <a:ext cx="3084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5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500" baseline="0" dirty="0" err="1" smtClean="0">
                  <a:solidFill>
                    <a:srgbClr val="000099"/>
                  </a:solidFill>
                  <a:effectLst/>
                </a:rPr>
                <a:t>nt</a:t>
              </a:r>
              <a:r>
                <a:rPr lang="en-US" altLang="zh-CN" sz="2500" baseline="0" dirty="0" smtClean="0">
                  <a:solidFill>
                    <a:srgbClr val="000099"/>
                  </a:solidFill>
                  <a:effectLst/>
                </a:rPr>
                <a:t> main()</a:t>
              </a:r>
              <a:r>
                <a:rPr lang="en-US" altLang="zh-CN" sz="2500" dirty="0" smtClean="0">
                  <a:solidFill>
                    <a:srgbClr val="000099"/>
                  </a:solidFill>
                  <a:effectLst/>
                </a:rPr>
                <a:t>  </a:t>
              </a:r>
              <a:r>
                <a:rPr lang="en-US" altLang="zh-CN" sz="2600" baseline="0" dirty="0" smtClean="0">
                  <a:solidFill>
                    <a:srgbClr val="000099"/>
                  </a:solidFill>
                  <a:effectLst/>
                </a:rPr>
                <a:t>{ 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	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while(1)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	</a:t>
              </a:r>
              <a:r>
                <a:rPr lang="en-US" altLang="zh-CN" sz="2600" dirty="0" smtClean="0">
                  <a:solidFill>
                    <a:srgbClr val="00B050"/>
                  </a:solidFill>
                  <a:effectLst/>
                </a:rPr>
                <a:t>	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fork();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800" dirty="0" smtClean="0">
                  <a:solidFill>
                    <a:srgbClr val="00B050"/>
                  </a:solidFill>
                  <a:effectLst/>
                </a:rPr>
                <a:t>	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	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   	</a:t>
              </a:r>
              <a:r>
                <a:rPr lang="en-US" altLang="zh-CN" sz="2600" dirty="0" err="1" smtClean="0">
                  <a:solidFill>
                    <a:srgbClr val="000099"/>
                  </a:solidFill>
                  <a:effectLst/>
                </a:rPr>
                <a:t>printf</a:t>
              </a: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(“hello\n”);</a:t>
              </a:r>
            </a:p>
            <a:p>
              <a:pPr algn="l" eaLnBrk="1" fontAlgn="base" hangingPunct="1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CN" sz="2600" dirty="0" smtClean="0">
                  <a:solidFill>
                    <a:srgbClr val="000099"/>
                  </a:solidFill>
                  <a:effectLst/>
                </a:rPr>
                <a:t>   	exit(0);</a:t>
              </a:r>
              <a:endParaRPr lang="zh-CN" altLang="en-US" sz="2600" dirty="0">
                <a:solidFill>
                  <a:srgbClr val="000099"/>
                </a:solidFill>
                <a:effectLst/>
              </a:endParaRPr>
            </a:p>
            <a:p>
              <a:pPr algn="l" fontAlgn="base"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2600" baseline="0" dirty="0">
                  <a:solidFill>
                    <a:srgbClr val="000099"/>
                  </a:solidFill>
                  <a:effectLst/>
                </a:rPr>
                <a:t>}</a:t>
              </a:r>
              <a:endParaRPr lang="en-US" altLang="zh-CN" sz="2600" baseline="0" dirty="0">
                <a:effectLst/>
              </a:endParaRP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21175634">
              <a:off x="102" y="1443"/>
              <a:ext cx="2725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 rot="21055121">
              <a:off x="664" y="1571"/>
              <a:ext cx="1601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i="1" dirty="0" smtClean="0">
                  <a:effectLst/>
                  <a:latin typeface="华文新魏" pitchFamily="2" charset="-122"/>
                  <a:ea typeface="华文新魏" pitchFamily="2" charset="-122"/>
                </a:rPr>
                <a:t>fork bomb</a:t>
              </a:r>
              <a:endParaRPr lang="zh-CN" altLang="en-US" sz="40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pic>
        <p:nvPicPr>
          <p:cNvPr id="162822" name="Picture 6" descr="D:\My Documents\我的研究与教学\教学\并行程序设计（本科）\课件\figures\1000px-Fork_bomb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701" y="3212976"/>
            <a:ext cx="5034706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-119063" y="1"/>
            <a:ext cx="8867776" cy="6859588"/>
            <a:chOff x="-3" y="1824"/>
            <a:chExt cx="5586" cy="4321"/>
          </a:xfrm>
        </p:grpSpPr>
        <p:sp>
          <p:nvSpPr>
            <p:cNvPr id="23" name="Freeform 97"/>
            <p:cNvSpPr>
              <a:spLocks/>
            </p:cNvSpPr>
            <p:nvPr/>
          </p:nvSpPr>
          <p:spPr bwMode="auto">
            <a:xfrm>
              <a:off x="288" y="2148"/>
              <a:ext cx="5184" cy="3996"/>
            </a:xfrm>
            <a:custGeom>
              <a:avLst/>
              <a:gdLst/>
              <a:ahLst/>
              <a:cxnLst>
                <a:cxn ang="0">
                  <a:pos x="163" y="112"/>
                </a:cxn>
                <a:cxn ang="0">
                  <a:pos x="1298" y="80"/>
                </a:cxn>
                <a:cxn ang="0">
                  <a:pos x="1876" y="69"/>
                </a:cxn>
                <a:cxn ang="0">
                  <a:pos x="2607" y="3"/>
                </a:cxn>
                <a:cxn ang="0">
                  <a:pos x="3512" y="69"/>
                </a:cxn>
                <a:cxn ang="0">
                  <a:pos x="4472" y="91"/>
                </a:cxn>
                <a:cxn ang="0">
                  <a:pos x="4462" y="167"/>
                </a:cxn>
                <a:cxn ang="0">
                  <a:pos x="4451" y="1803"/>
                </a:cxn>
                <a:cxn ang="0">
                  <a:pos x="4440" y="1880"/>
                </a:cxn>
                <a:cxn ang="0">
                  <a:pos x="4222" y="1891"/>
                </a:cxn>
                <a:cxn ang="0">
                  <a:pos x="4025" y="1923"/>
                </a:cxn>
                <a:cxn ang="0">
                  <a:pos x="76" y="1880"/>
                </a:cxn>
                <a:cxn ang="0">
                  <a:pos x="109" y="538"/>
                </a:cxn>
                <a:cxn ang="0">
                  <a:pos x="142" y="451"/>
                </a:cxn>
                <a:cxn ang="0">
                  <a:pos x="174" y="145"/>
                </a:cxn>
                <a:cxn ang="0">
                  <a:pos x="163" y="112"/>
                </a:cxn>
              </a:cxnLst>
              <a:rect l="0" t="0" r="r" b="b"/>
              <a:pathLst>
                <a:path w="4497" h="1938">
                  <a:moveTo>
                    <a:pt x="163" y="112"/>
                  </a:moveTo>
                  <a:cubicBezTo>
                    <a:pt x="533" y="0"/>
                    <a:pt x="836" y="86"/>
                    <a:pt x="1298" y="80"/>
                  </a:cubicBezTo>
                  <a:cubicBezTo>
                    <a:pt x="1491" y="77"/>
                    <a:pt x="1683" y="73"/>
                    <a:pt x="1876" y="69"/>
                  </a:cubicBezTo>
                  <a:cubicBezTo>
                    <a:pt x="2120" y="47"/>
                    <a:pt x="2362" y="25"/>
                    <a:pt x="2607" y="3"/>
                  </a:cubicBezTo>
                  <a:cubicBezTo>
                    <a:pt x="2911" y="14"/>
                    <a:pt x="3208" y="55"/>
                    <a:pt x="3512" y="69"/>
                  </a:cubicBezTo>
                  <a:cubicBezTo>
                    <a:pt x="3683" y="66"/>
                    <a:pt x="4267" y="36"/>
                    <a:pt x="4472" y="91"/>
                  </a:cubicBezTo>
                  <a:cubicBezTo>
                    <a:pt x="4497" y="98"/>
                    <a:pt x="4465" y="142"/>
                    <a:pt x="4462" y="167"/>
                  </a:cubicBezTo>
                  <a:cubicBezTo>
                    <a:pt x="4458" y="712"/>
                    <a:pt x="4458" y="1258"/>
                    <a:pt x="4451" y="1803"/>
                  </a:cubicBezTo>
                  <a:cubicBezTo>
                    <a:pt x="4451" y="1829"/>
                    <a:pt x="4464" y="1871"/>
                    <a:pt x="4440" y="1880"/>
                  </a:cubicBezTo>
                  <a:cubicBezTo>
                    <a:pt x="4372" y="1906"/>
                    <a:pt x="4295" y="1887"/>
                    <a:pt x="4222" y="1891"/>
                  </a:cubicBezTo>
                  <a:cubicBezTo>
                    <a:pt x="4154" y="1899"/>
                    <a:pt x="4091" y="1906"/>
                    <a:pt x="4025" y="1923"/>
                  </a:cubicBezTo>
                  <a:cubicBezTo>
                    <a:pt x="2674" y="1918"/>
                    <a:pt x="1397" y="1938"/>
                    <a:pt x="76" y="1880"/>
                  </a:cubicBezTo>
                  <a:cubicBezTo>
                    <a:pt x="0" y="1463"/>
                    <a:pt x="22" y="967"/>
                    <a:pt x="109" y="538"/>
                  </a:cubicBezTo>
                  <a:cubicBezTo>
                    <a:pt x="113" y="479"/>
                    <a:pt x="116" y="167"/>
                    <a:pt x="142" y="451"/>
                  </a:cubicBezTo>
                  <a:cubicBezTo>
                    <a:pt x="172" y="351"/>
                    <a:pt x="141" y="244"/>
                    <a:pt x="174" y="145"/>
                  </a:cubicBezTo>
                  <a:cubicBezTo>
                    <a:pt x="161" y="69"/>
                    <a:pt x="163" y="58"/>
                    <a:pt x="163" y="112"/>
                  </a:cubicBezTo>
                  <a:close/>
                </a:path>
              </a:pathLst>
            </a:custGeom>
            <a:solidFill>
              <a:srgbClr val="D1FFD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06741" dir="2550627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831" y="2306"/>
              <a:ext cx="4752" cy="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createChild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() {</a:t>
              </a:r>
            </a:p>
            <a:p>
              <a:pPr algn="l"/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= fork();</a:t>
              </a:r>
            </a:p>
            <a:p>
              <a:pPr algn="l"/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if(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== 0) {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       </a:t>
              </a:r>
              <a:r>
                <a:rPr lang="en-US" altLang="zh-CN" sz="2000" dirty="0" err="1" smtClean="0">
                  <a:solidFill>
                    <a:schemeClr val="accent6"/>
                  </a:solidFill>
                  <a:effectLst/>
                </a:rPr>
                <a:t>printf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</a:rPr>
                <a:t>("child do something here!\n");</a:t>
              </a:r>
            </a:p>
            <a:p>
              <a:pPr algn="l"/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       </a:t>
              </a:r>
              <a:r>
                <a:rPr lang="en-US" altLang="zh-CN" sz="2000" dirty="0" smtClean="0">
                  <a:solidFill>
                    <a:srgbClr val="FF0000"/>
                  </a:solidFill>
                  <a:effectLst/>
                </a:rPr>
                <a:t>exit(0);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/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}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return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;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}</a:t>
              </a:r>
            </a:p>
            <a:p>
              <a:pPr algn="l"/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main() {</a:t>
              </a:r>
            </a:p>
            <a:p>
              <a:pPr algn="l"/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childPid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;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i,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procNum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= 3;</a:t>
              </a:r>
            </a:p>
            <a:p>
              <a:pPr algn="l"/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for (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= 0;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&lt;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procNum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;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++) {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       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childPid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=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createChild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();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}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       exit(0);</a:t>
              </a:r>
              <a:br>
                <a:rPr lang="en-US" altLang="zh-CN" sz="2000" dirty="0" smtClean="0">
                  <a:solidFill>
                    <a:srgbClr val="000099"/>
                  </a:solidFill>
                  <a:effectLst/>
                </a:rPr>
              </a:b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}</a:t>
              </a:r>
            </a:p>
          </p:txBody>
        </p:sp>
        <p:sp>
          <p:nvSpPr>
            <p:cNvPr id="25" name="AutoShape 99"/>
            <p:cNvSpPr>
              <a:spLocks noChangeArrowheads="1"/>
            </p:cNvSpPr>
            <p:nvPr/>
          </p:nvSpPr>
          <p:spPr bwMode="auto">
            <a:xfrm rot="-424366">
              <a:off x="72" y="1824"/>
              <a:ext cx="1152" cy="660"/>
            </a:xfrm>
            <a:prstGeom prst="irregularSeal1">
              <a:avLst/>
            </a:prstGeom>
            <a:solidFill>
              <a:srgbClr val="FF3300"/>
            </a:solidFill>
            <a:ln w="53975" cap="sq">
              <a:solidFill>
                <a:srgbClr val="FFFF99"/>
              </a:solidFill>
              <a:miter lim="800000"/>
              <a:headEnd/>
              <a:tailEnd/>
            </a:ln>
            <a:effectLst>
              <a:outerShdw dist="104727" dir="842175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 rot="20853814">
              <a:off x="-3" y="1954"/>
              <a:ext cx="1262" cy="4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500" i="1" dirty="0" smtClean="0">
                  <a:effectLst/>
                  <a:latin typeface="华文新魏" pitchFamily="2" charset="-122"/>
                  <a:ea typeface="华文新魏" pitchFamily="2" charset="-122"/>
                </a:rPr>
                <a:t>进程扇</a:t>
              </a:r>
              <a:endParaRPr lang="zh-CN" altLang="en-US" sz="4500" i="1" baseline="0" dirty="0"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5364088" y="2780928"/>
            <a:ext cx="2667000" cy="1828800"/>
            <a:chOff x="3264" y="1104"/>
            <a:chExt cx="1680" cy="1152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3264" y="19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400" dirty="0" smtClean="0">
                  <a:latin typeface="Tahoma" pitchFamily="34" charset="0"/>
                </a:rPr>
                <a:t>子</a:t>
              </a:r>
              <a:endParaRPr kumimoji="1" lang="en-US" altLang="zh-CN" sz="2400" dirty="0">
                <a:latin typeface="Tahoma" pitchFamily="34" charset="0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3936" y="19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400" dirty="0" smtClean="0">
                  <a:latin typeface="Tahoma" pitchFamily="34" charset="0"/>
                </a:rPr>
                <a:t>子</a:t>
              </a:r>
              <a:endParaRPr kumimoji="1" lang="en-US" altLang="zh-CN" sz="2400" dirty="0">
                <a:latin typeface="Tahoma" pitchFamily="34" charset="0"/>
              </a:endParaRPr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4656" y="19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dirty="0" smtClean="0">
                  <a:latin typeface="Tahoma" pitchFamily="34" charset="0"/>
                </a:rPr>
                <a:t>子</a:t>
              </a:r>
              <a:endParaRPr kumimoji="1" lang="en-US" altLang="zh-CN" sz="2400" dirty="0">
                <a:latin typeface="Tahoma" pitchFamily="34" charset="0"/>
              </a:endParaRPr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936" y="110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dirty="0" smtClean="0">
                  <a:latin typeface="Tahoma" pitchFamily="34" charset="0"/>
                </a:rPr>
                <a:t>父</a:t>
              </a:r>
              <a:endParaRPr kumimoji="1" lang="en-US" altLang="zh-CN" sz="2400" dirty="0">
                <a:latin typeface="Tahoma" pitchFamily="34" charset="0"/>
              </a:endParaRPr>
            </a:p>
          </p:txBody>
        </p:sp>
        <p:cxnSp>
          <p:nvCxnSpPr>
            <p:cNvPr id="34" name="AutoShape 10"/>
            <p:cNvCxnSpPr>
              <a:cxnSpLocks noChangeShapeType="1"/>
              <a:stCxn id="33" idx="3"/>
              <a:endCxn id="30" idx="7"/>
            </p:cNvCxnSpPr>
            <p:nvPr/>
          </p:nvCxnSpPr>
          <p:spPr bwMode="auto">
            <a:xfrm flipH="1">
              <a:off x="3510" y="1350"/>
              <a:ext cx="468" cy="66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11"/>
            <p:cNvCxnSpPr>
              <a:cxnSpLocks noChangeShapeType="1"/>
              <a:stCxn id="33" idx="4"/>
              <a:endCxn id="31" idx="0"/>
            </p:cNvCxnSpPr>
            <p:nvPr/>
          </p:nvCxnSpPr>
          <p:spPr bwMode="auto">
            <a:xfrm>
              <a:off x="4080" y="1392"/>
              <a:ext cx="0" cy="576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2"/>
            <p:cNvCxnSpPr>
              <a:cxnSpLocks noChangeShapeType="1"/>
              <a:stCxn id="33" idx="5"/>
              <a:endCxn id="32" idx="1"/>
            </p:cNvCxnSpPr>
            <p:nvPr/>
          </p:nvCxnSpPr>
          <p:spPr bwMode="auto">
            <a:xfrm>
              <a:off x="4182" y="1350"/>
              <a:ext cx="516" cy="66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8402" y="404664"/>
            <a:ext cx="3810000" cy="609600"/>
            <a:chOff x="2688" y="720"/>
            <a:chExt cx="2400" cy="384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1971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四</a:t>
              </a: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、子进程回收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33400" y="2493540"/>
            <a:ext cx="8077200" cy="1943572"/>
            <a:chOff x="336" y="606"/>
            <a:chExt cx="5088" cy="231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340" y="606"/>
              <a:ext cx="5040" cy="2313"/>
            </a:xfrm>
            <a:prstGeom prst="rect">
              <a:avLst/>
            </a:prstGeom>
            <a:solidFill>
              <a:srgbClr val="FFE6CD"/>
            </a:solidFill>
            <a:ln w="9525">
              <a:noFill/>
              <a:miter lim="800000"/>
              <a:headEnd/>
              <a:tailEnd/>
            </a:ln>
            <a:effectLst>
              <a:outerShdw dist="198380" dir="301166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36" y="1141"/>
              <a:ext cx="5088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81000" lvl="2"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宋体" pitchFamily="2" charset="-122"/>
                  <a:ea typeface="宋体" pitchFamily="2" charset="-122"/>
                </a:rPr>
                <a:t>子进程</a:t>
              </a:r>
              <a:r>
                <a:rPr lang="zh-CN" altLang="en-US" sz="2800" dirty="0" smtClean="0">
                  <a:solidFill>
                    <a:srgbClr val="FF000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先于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宋体" pitchFamily="2" charset="-122"/>
                  <a:ea typeface="宋体" pitchFamily="2" charset="-122"/>
                </a:rPr>
                <a:t>父进程终止运行</a:t>
              </a:r>
              <a:r>
                <a:rPr lang="zh-CN" altLang="en-US" sz="2400" baseline="0" dirty="0" smtClean="0">
                  <a:solidFill>
                    <a:srgbClr val="002C84"/>
                  </a:solidFill>
                  <a:effectLst/>
                  <a:latin typeface="宋体" pitchFamily="2" charset="-122"/>
                  <a:ea typeface="宋体" pitchFamily="2" charset="-122"/>
                </a:rPr>
                <a:t>，但是尚未被父进程</a:t>
              </a:r>
              <a:r>
                <a:rPr lang="zh-CN" altLang="en-US" sz="2800" baseline="0" dirty="0" smtClean="0">
                  <a:solidFill>
                    <a:srgbClr val="FF000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回收</a:t>
              </a:r>
              <a:r>
                <a:rPr lang="zh-CN" altLang="en-US" sz="2400" baseline="0" dirty="0" smtClean="0">
                  <a:solidFill>
                    <a:srgbClr val="002C84"/>
                  </a:solidFill>
                  <a:effectLst/>
                  <a:latin typeface="宋体" pitchFamily="2" charset="-122"/>
                  <a:ea typeface="宋体" pitchFamily="2" charset="-122"/>
                </a:rPr>
                <a:t>，内核并未清除该进程，保持在一种已终止状态，该进程称为“僵尸进程（僵死进程）”</a:t>
              </a:r>
              <a:r>
                <a:rPr lang="en-US" altLang="zh-CN" sz="2400" baseline="0" dirty="0" smtClean="0">
                  <a:solidFill>
                    <a:srgbClr val="002C84"/>
                  </a:solidFill>
                  <a:effectLst/>
                  <a:latin typeface="宋体" pitchFamily="2" charset="-122"/>
                  <a:ea typeface="宋体" pitchFamily="2" charset="-122"/>
                </a:rPr>
                <a:t> </a:t>
              </a:r>
              <a:endParaRPr kumimoji="1" lang="zh-CN" altLang="en-US" sz="2400" baseline="0" dirty="0">
                <a:solidFill>
                  <a:srgbClr val="002C84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2857488" y="4071942"/>
            <a:ext cx="2285671" cy="715002"/>
            <a:chOff x="3928" y="3060"/>
            <a:chExt cx="763" cy="413"/>
          </a:xfrm>
        </p:grpSpPr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3928" y="3088"/>
              <a:ext cx="763" cy="38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>
              <a:off x="3952" y="3134"/>
              <a:ext cx="68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zombie.c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3429266">
            <a:off x="6442638" y="3890584"/>
            <a:ext cx="2601912" cy="1413525"/>
            <a:chOff x="6027334" y="3955462"/>
            <a:chExt cx="2601912" cy="1111250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 rot="10007710" flipH="1">
              <a:off x="6175791" y="3955462"/>
              <a:ext cx="2216150" cy="1111250"/>
            </a:xfrm>
            <a:custGeom>
              <a:avLst/>
              <a:gdLst/>
              <a:ahLst/>
              <a:cxnLst>
                <a:cxn ang="0">
                  <a:pos x="11" y="221"/>
                </a:cxn>
                <a:cxn ang="0">
                  <a:pos x="70" y="136"/>
                </a:cxn>
                <a:cxn ang="0">
                  <a:pos x="180" y="72"/>
                </a:cxn>
                <a:cxn ang="0">
                  <a:pos x="340" y="28"/>
                </a:cxn>
                <a:cxn ang="0">
                  <a:pos x="551" y="5"/>
                </a:cxn>
                <a:cxn ang="0">
                  <a:pos x="807" y="1"/>
                </a:cxn>
                <a:cxn ang="0">
                  <a:pos x="1035" y="18"/>
                </a:cxn>
                <a:cxn ang="0">
                  <a:pos x="1212" y="55"/>
                </a:cxn>
                <a:cxn ang="0">
                  <a:pos x="1339" y="113"/>
                </a:cxn>
                <a:cxn ang="0">
                  <a:pos x="1415" y="190"/>
                </a:cxn>
                <a:cxn ang="0">
                  <a:pos x="1440" y="288"/>
                </a:cxn>
                <a:cxn ang="0">
                  <a:pos x="1425" y="386"/>
                </a:cxn>
                <a:cxn ang="0">
                  <a:pos x="1379" y="464"/>
                </a:cxn>
                <a:cxn ang="0">
                  <a:pos x="1303" y="521"/>
                </a:cxn>
                <a:cxn ang="0">
                  <a:pos x="1197" y="558"/>
                </a:cxn>
                <a:cxn ang="0">
                  <a:pos x="1060" y="575"/>
                </a:cxn>
                <a:cxn ang="0">
                  <a:pos x="903" y="581"/>
                </a:cxn>
                <a:cxn ang="0">
                  <a:pos x="759" y="604"/>
                </a:cxn>
                <a:cxn ang="0">
                  <a:pos x="630" y="648"/>
                </a:cxn>
                <a:cxn ang="0">
                  <a:pos x="516" y="712"/>
                </a:cxn>
                <a:cxn ang="0">
                  <a:pos x="417" y="797"/>
                </a:cxn>
                <a:cxn ang="0">
                  <a:pos x="334" y="899"/>
                </a:cxn>
                <a:cxn ang="0">
                  <a:pos x="266" y="990"/>
                </a:cxn>
                <a:cxn ang="0">
                  <a:pos x="212" y="1061"/>
                </a:cxn>
                <a:cxn ang="0">
                  <a:pos x="174" y="1112"/>
                </a:cxn>
                <a:cxn ang="0">
                  <a:pos x="152" y="1142"/>
                </a:cxn>
                <a:cxn ang="0">
                  <a:pos x="144" y="1152"/>
                </a:cxn>
                <a:cxn ang="0">
                  <a:pos x="148" y="1142"/>
                </a:cxn>
                <a:cxn ang="0">
                  <a:pos x="159" y="1112"/>
                </a:cxn>
                <a:cxn ang="0">
                  <a:pos x="178" y="1061"/>
                </a:cxn>
                <a:cxn ang="0">
                  <a:pos x="205" y="990"/>
                </a:cxn>
                <a:cxn ang="0">
                  <a:pos x="239" y="899"/>
                </a:cxn>
                <a:cxn ang="0">
                  <a:pos x="275" y="797"/>
                </a:cxn>
                <a:cxn ang="0">
                  <a:pos x="291" y="712"/>
                </a:cxn>
                <a:cxn ang="0">
                  <a:pos x="288" y="648"/>
                </a:cxn>
                <a:cxn ang="0">
                  <a:pos x="264" y="604"/>
                </a:cxn>
                <a:cxn ang="0">
                  <a:pos x="221" y="581"/>
                </a:cxn>
                <a:cxn ang="0">
                  <a:pos x="158" y="575"/>
                </a:cxn>
                <a:cxn ang="0">
                  <a:pos x="101" y="558"/>
                </a:cxn>
                <a:cxn ang="0">
                  <a:pos x="57" y="521"/>
                </a:cxn>
                <a:cxn ang="0">
                  <a:pos x="25" y="464"/>
                </a:cxn>
                <a:cxn ang="0">
                  <a:pos x="6" y="386"/>
                </a:cxn>
                <a:cxn ang="0">
                  <a:pos x="0" y="288"/>
                </a:cxn>
              </a:cxnLst>
              <a:rect l="0" t="0" r="r" b="b"/>
              <a:pathLst>
                <a:path w="1441" h="1153">
                  <a:moveTo>
                    <a:pt x="0" y="288"/>
                  </a:moveTo>
                  <a:lnTo>
                    <a:pt x="3" y="253"/>
                  </a:lnTo>
                  <a:lnTo>
                    <a:pt x="11" y="221"/>
                  </a:lnTo>
                  <a:lnTo>
                    <a:pt x="25" y="190"/>
                  </a:lnTo>
                  <a:lnTo>
                    <a:pt x="45" y="162"/>
                  </a:lnTo>
                  <a:lnTo>
                    <a:pt x="70" y="136"/>
                  </a:lnTo>
                  <a:lnTo>
                    <a:pt x="101" y="113"/>
                  </a:lnTo>
                  <a:lnTo>
                    <a:pt x="138" y="91"/>
                  </a:lnTo>
                  <a:lnTo>
                    <a:pt x="180" y="72"/>
                  </a:lnTo>
                  <a:lnTo>
                    <a:pt x="228" y="55"/>
                  </a:lnTo>
                  <a:lnTo>
                    <a:pt x="281" y="41"/>
                  </a:lnTo>
                  <a:lnTo>
                    <a:pt x="340" y="28"/>
                  </a:lnTo>
                  <a:lnTo>
                    <a:pt x="405" y="18"/>
                  </a:lnTo>
                  <a:lnTo>
                    <a:pt x="475" y="10"/>
                  </a:lnTo>
                  <a:lnTo>
                    <a:pt x="551" y="5"/>
                  </a:lnTo>
                  <a:lnTo>
                    <a:pt x="633" y="1"/>
                  </a:lnTo>
                  <a:lnTo>
                    <a:pt x="720" y="0"/>
                  </a:lnTo>
                  <a:lnTo>
                    <a:pt x="807" y="1"/>
                  </a:lnTo>
                  <a:lnTo>
                    <a:pt x="889" y="5"/>
                  </a:lnTo>
                  <a:lnTo>
                    <a:pt x="965" y="10"/>
                  </a:lnTo>
                  <a:lnTo>
                    <a:pt x="1035" y="18"/>
                  </a:lnTo>
                  <a:lnTo>
                    <a:pt x="1100" y="28"/>
                  </a:lnTo>
                  <a:lnTo>
                    <a:pt x="1159" y="41"/>
                  </a:lnTo>
                  <a:lnTo>
                    <a:pt x="1212" y="55"/>
                  </a:lnTo>
                  <a:lnTo>
                    <a:pt x="1260" y="72"/>
                  </a:lnTo>
                  <a:lnTo>
                    <a:pt x="1302" y="91"/>
                  </a:lnTo>
                  <a:lnTo>
                    <a:pt x="1339" y="113"/>
                  </a:lnTo>
                  <a:lnTo>
                    <a:pt x="1370" y="136"/>
                  </a:lnTo>
                  <a:lnTo>
                    <a:pt x="1395" y="162"/>
                  </a:lnTo>
                  <a:lnTo>
                    <a:pt x="1415" y="190"/>
                  </a:lnTo>
                  <a:lnTo>
                    <a:pt x="1429" y="221"/>
                  </a:lnTo>
                  <a:lnTo>
                    <a:pt x="1437" y="253"/>
                  </a:lnTo>
                  <a:lnTo>
                    <a:pt x="1440" y="288"/>
                  </a:lnTo>
                  <a:lnTo>
                    <a:pt x="1438" y="323"/>
                  </a:lnTo>
                  <a:lnTo>
                    <a:pt x="1433" y="356"/>
                  </a:lnTo>
                  <a:lnTo>
                    <a:pt x="1425" y="386"/>
                  </a:lnTo>
                  <a:lnTo>
                    <a:pt x="1413" y="414"/>
                  </a:lnTo>
                  <a:lnTo>
                    <a:pt x="1398" y="440"/>
                  </a:lnTo>
                  <a:lnTo>
                    <a:pt x="1379" y="464"/>
                  </a:lnTo>
                  <a:lnTo>
                    <a:pt x="1357" y="485"/>
                  </a:lnTo>
                  <a:lnTo>
                    <a:pt x="1332" y="504"/>
                  </a:lnTo>
                  <a:lnTo>
                    <a:pt x="1303" y="521"/>
                  </a:lnTo>
                  <a:lnTo>
                    <a:pt x="1271" y="536"/>
                  </a:lnTo>
                  <a:lnTo>
                    <a:pt x="1236" y="548"/>
                  </a:lnTo>
                  <a:lnTo>
                    <a:pt x="1197" y="558"/>
                  </a:lnTo>
                  <a:lnTo>
                    <a:pt x="1155" y="566"/>
                  </a:lnTo>
                  <a:lnTo>
                    <a:pt x="1109" y="572"/>
                  </a:lnTo>
                  <a:lnTo>
                    <a:pt x="1060" y="575"/>
                  </a:lnTo>
                  <a:lnTo>
                    <a:pt x="1008" y="576"/>
                  </a:lnTo>
                  <a:lnTo>
                    <a:pt x="955" y="577"/>
                  </a:lnTo>
                  <a:lnTo>
                    <a:pt x="903" y="581"/>
                  </a:lnTo>
                  <a:lnTo>
                    <a:pt x="854" y="586"/>
                  </a:lnTo>
                  <a:lnTo>
                    <a:pt x="806" y="594"/>
                  </a:lnTo>
                  <a:lnTo>
                    <a:pt x="759" y="604"/>
                  </a:lnTo>
                  <a:lnTo>
                    <a:pt x="714" y="617"/>
                  </a:lnTo>
                  <a:lnTo>
                    <a:pt x="671" y="631"/>
                  </a:lnTo>
                  <a:lnTo>
                    <a:pt x="630" y="648"/>
                  </a:lnTo>
                  <a:lnTo>
                    <a:pt x="590" y="667"/>
                  </a:lnTo>
                  <a:lnTo>
                    <a:pt x="552" y="689"/>
                  </a:lnTo>
                  <a:lnTo>
                    <a:pt x="516" y="712"/>
                  </a:lnTo>
                  <a:lnTo>
                    <a:pt x="482" y="738"/>
                  </a:lnTo>
                  <a:lnTo>
                    <a:pt x="449" y="766"/>
                  </a:lnTo>
                  <a:lnTo>
                    <a:pt x="417" y="797"/>
                  </a:lnTo>
                  <a:lnTo>
                    <a:pt x="388" y="829"/>
                  </a:lnTo>
                  <a:lnTo>
                    <a:pt x="360" y="864"/>
                  </a:lnTo>
                  <a:lnTo>
                    <a:pt x="334" y="899"/>
                  </a:lnTo>
                  <a:lnTo>
                    <a:pt x="309" y="932"/>
                  </a:lnTo>
                  <a:lnTo>
                    <a:pt x="287" y="962"/>
                  </a:lnTo>
                  <a:lnTo>
                    <a:pt x="266" y="990"/>
                  </a:lnTo>
                  <a:lnTo>
                    <a:pt x="246" y="1016"/>
                  </a:lnTo>
                  <a:lnTo>
                    <a:pt x="228" y="1040"/>
                  </a:lnTo>
                  <a:lnTo>
                    <a:pt x="212" y="1061"/>
                  </a:lnTo>
                  <a:lnTo>
                    <a:pt x="198" y="1080"/>
                  </a:lnTo>
                  <a:lnTo>
                    <a:pt x="185" y="1097"/>
                  </a:lnTo>
                  <a:lnTo>
                    <a:pt x="174" y="1112"/>
                  </a:lnTo>
                  <a:lnTo>
                    <a:pt x="165" y="1124"/>
                  </a:lnTo>
                  <a:lnTo>
                    <a:pt x="158" y="1134"/>
                  </a:lnTo>
                  <a:lnTo>
                    <a:pt x="152" y="1142"/>
                  </a:lnTo>
                  <a:lnTo>
                    <a:pt x="147" y="1148"/>
                  </a:lnTo>
                  <a:lnTo>
                    <a:pt x="145" y="1151"/>
                  </a:lnTo>
                  <a:lnTo>
                    <a:pt x="144" y="1152"/>
                  </a:lnTo>
                  <a:lnTo>
                    <a:pt x="144" y="1151"/>
                  </a:lnTo>
                  <a:lnTo>
                    <a:pt x="146" y="1148"/>
                  </a:lnTo>
                  <a:lnTo>
                    <a:pt x="148" y="1142"/>
                  </a:lnTo>
                  <a:lnTo>
                    <a:pt x="151" y="1134"/>
                  </a:lnTo>
                  <a:lnTo>
                    <a:pt x="155" y="1124"/>
                  </a:lnTo>
                  <a:lnTo>
                    <a:pt x="159" y="1112"/>
                  </a:lnTo>
                  <a:lnTo>
                    <a:pt x="165" y="1097"/>
                  </a:lnTo>
                  <a:lnTo>
                    <a:pt x="171" y="1080"/>
                  </a:lnTo>
                  <a:lnTo>
                    <a:pt x="178" y="1061"/>
                  </a:lnTo>
                  <a:lnTo>
                    <a:pt x="186" y="1040"/>
                  </a:lnTo>
                  <a:lnTo>
                    <a:pt x="195" y="1016"/>
                  </a:lnTo>
                  <a:lnTo>
                    <a:pt x="205" y="990"/>
                  </a:lnTo>
                  <a:lnTo>
                    <a:pt x="215" y="962"/>
                  </a:lnTo>
                  <a:lnTo>
                    <a:pt x="227" y="932"/>
                  </a:lnTo>
                  <a:lnTo>
                    <a:pt x="239" y="899"/>
                  </a:lnTo>
                  <a:lnTo>
                    <a:pt x="252" y="864"/>
                  </a:lnTo>
                  <a:lnTo>
                    <a:pt x="264" y="829"/>
                  </a:lnTo>
                  <a:lnTo>
                    <a:pt x="275" y="797"/>
                  </a:lnTo>
                  <a:lnTo>
                    <a:pt x="282" y="766"/>
                  </a:lnTo>
                  <a:lnTo>
                    <a:pt x="288" y="738"/>
                  </a:lnTo>
                  <a:lnTo>
                    <a:pt x="291" y="712"/>
                  </a:lnTo>
                  <a:lnTo>
                    <a:pt x="293" y="689"/>
                  </a:lnTo>
                  <a:lnTo>
                    <a:pt x="291" y="667"/>
                  </a:lnTo>
                  <a:lnTo>
                    <a:pt x="288" y="648"/>
                  </a:lnTo>
                  <a:lnTo>
                    <a:pt x="282" y="631"/>
                  </a:lnTo>
                  <a:lnTo>
                    <a:pt x="275" y="617"/>
                  </a:lnTo>
                  <a:lnTo>
                    <a:pt x="264" y="604"/>
                  </a:lnTo>
                  <a:lnTo>
                    <a:pt x="252" y="594"/>
                  </a:lnTo>
                  <a:lnTo>
                    <a:pt x="237" y="586"/>
                  </a:lnTo>
                  <a:lnTo>
                    <a:pt x="221" y="581"/>
                  </a:lnTo>
                  <a:lnTo>
                    <a:pt x="201" y="577"/>
                  </a:lnTo>
                  <a:lnTo>
                    <a:pt x="180" y="576"/>
                  </a:lnTo>
                  <a:lnTo>
                    <a:pt x="158" y="575"/>
                  </a:lnTo>
                  <a:lnTo>
                    <a:pt x="138" y="572"/>
                  </a:lnTo>
                  <a:lnTo>
                    <a:pt x="119" y="566"/>
                  </a:lnTo>
                  <a:lnTo>
                    <a:pt x="101" y="558"/>
                  </a:lnTo>
                  <a:lnTo>
                    <a:pt x="85" y="548"/>
                  </a:lnTo>
                  <a:lnTo>
                    <a:pt x="70" y="536"/>
                  </a:lnTo>
                  <a:lnTo>
                    <a:pt x="57" y="521"/>
                  </a:lnTo>
                  <a:lnTo>
                    <a:pt x="45" y="504"/>
                  </a:lnTo>
                  <a:lnTo>
                    <a:pt x="34" y="485"/>
                  </a:lnTo>
                  <a:lnTo>
                    <a:pt x="25" y="464"/>
                  </a:lnTo>
                  <a:lnTo>
                    <a:pt x="18" y="440"/>
                  </a:lnTo>
                  <a:lnTo>
                    <a:pt x="11" y="414"/>
                  </a:lnTo>
                  <a:lnTo>
                    <a:pt x="6" y="386"/>
                  </a:lnTo>
                  <a:lnTo>
                    <a:pt x="3" y="356"/>
                  </a:lnTo>
                  <a:lnTo>
                    <a:pt x="1" y="323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57150" cap="flat">
              <a:solidFill>
                <a:srgbClr val="00CCFF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20754294">
              <a:off x="6027334" y="4544825"/>
              <a:ext cx="2601912" cy="44627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300" baseline="0" dirty="0" smtClean="0">
                  <a:solidFill>
                    <a:schemeClr val="accent2"/>
                  </a:solidFill>
                  <a:latin typeface="黑体" pitchFamily="2" charset="-122"/>
                  <a:ea typeface="黑体" pitchFamily="2" charset="-122"/>
                </a:rPr>
                <a:t>父进程正在运行</a:t>
              </a:r>
              <a:endParaRPr lang="zh-CN" altLang="en-US" sz="2300" baseline="0" dirty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3400" y="64638"/>
            <a:ext cx="7149862" cy="2572274"/>
            <a:chOff x="533400" y="64638"/>
            <a:chExt cx="7149862" cy="2572274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533400" y="1215406"/>
              <a:ext cx="2742456" cy="1421506"/>
              <a:chOff x="336" y="144"/>
              <a:chExt cx="1296" cy="768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 rot="4009486">
                <a:off x="600" y="-120"/>
                <a:ext cx="768" cy="1296"/>
              </a:xfrm>
              <a:prstGeom prst="irregularSeal2">
                <a:avLst/>
              </a:prstGeom>
              <a:solidFill>
                <a:srgbClr val="FF9393"/>
              </a:solidFill>
              <a:ln w="603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4727" dir="842175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92" y="306"/>
                <a:ext cx="110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800" i="1" dirty="0" smtClean="0">
                    <a:effectLst/>
                    <a:ea typeface="黑体" pitchFamily="2" charset="-122"/>
                  </a:rPr>
                  <a:t>僵尸进程</a:t>
                </a:r>
                <a:endParaRPr lang="zh-CN" altLang="en-US" sz="2800" i="1" baseline="0" dirty="0">
                  <a:effectLst/>
                  <a:ea typeface="黑体" pitchFamily="2" charset="-122"/>
                </a:endParaRPr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64638"/>
              <a:ext cx="1167046" cy="235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428596" y="4643446"/>
            <a:ext cx="7999162" cy="1147762"/>
            <a:chOff x="4489" y="2496"/>
            <a:chExt cx="1442" cy="768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4489" y="2496"/>
              <a:ext cx="1442" cy="768"/>
            </a:xfrm>
            <a:prstGeom prst="irregularSeal1">
              <a:avLst/>
            </a:prstGeom>
            <a:solidFill>
              <a:srgbClr val="00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92457" dir="95672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518" y="2635"/>
              <a:ext cx="1291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父进程长时间执行时，必须回收子进程</a:t>
              </a:r>
              <a:endParaRPr lang="zh-CN" altLang="en-US" sz="32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715112" y="5717132"/>
            <a:ext cx="3802749" cy="869712"/>
            <a:chOff x="2655" y="1488"/>
            <a:chExt cx="1473" cy="552"/>
          </a:xfrm>
        </p:grpSpPr>
        <p:sp>
          <p:nvSpPr>
            <p:cNvPr id="25" name="AutoShape 65"/>
            <p:cNvSpPr>
              <a:spLocks noChangeArrowheads="1"/>
            </p:cNvSpPr>
            <p:nvPr/>
          </p:nvSpPr>
          <p:spPr bwMode="auto">
            <a:xfrm>
              <a:off x="2655" y="1560"/>
              <a:ext cx="1473" cy="480"/>
            </a:xfrm>
            <a:prstGeom prst="cloudCallout">
              <a:avLst>
                <a:gd name="adj1" fmla="val 36579"/>
                <a:gd name="adj2" fmla="val 109375"/>
              </a:avLst>
            </a:prstGeom>
            <a:solidFill>
              <a:srgbClr val="CCFFFF"/>
            </a:solidFill>
            <a:ln w="38100" cap="sq">
              <a:solidFill>
                <a:srgbClr val="B5FFF1"/>
              </a:solidFill>
              <a:round/>
              <a:headEnd type="none" w="sm" len="sm"/>
              <a:tailEnd type="none" w="sm" len="sm"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 Box 66"/>
            <p:cNvSpPr txBox="1">
              <a:spLocks noChangeArrowheads="1"/>
            </p:cNvSpPr>
            <p:nvPr/>
          </p:nvSpPr>
          <p:spPr bwMode="auto">
            <a:xfrm>
              <a:off x="2738" y="1653"/>
              <a:ext cx="906" cy="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父进程先退出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  <p:grpSp>
          <p:nvGrpSpPr>
            <p:cNvPr id="31" name="Group 67"/>
            <p:cNvGrpSpPr>
              <a:grpSpLocks/>
            </p:cNvGrpSpPr>
            <p:nvPr/>
          </p:nvGrpSpPr>
          <p:grpSpPr bwMode="auto">
            <a:xfrm rot="474251">
              <a:off x="3609" y="1488"/>
              <a:ext cx="469" cy="531"/>
              <a:chOff x="2993" y="2066"/>
              <a:chExt cx="650" cy="773"/>
            </a:xfrm>
          </p:grpSpPr>
          <p:sp>
            <p:nvSpPr>
              <p:cNvPr id="32" name="Freeform 68"/>
              <p:cNvSpPr>
                <a:spLocks/>
              </p:cNvSpPr>
              <p:nvPr/>
            </p:nvSpPr>
            <p:spPr bwMode="auto">
              <a:xfrm rot="421002">
                <a:off x="2993" y="2070"/>
                <a:ext cx="650" cy="769"/>
              </a:xfrm>
              <a:custGeom>
                <a:avLst/>
                <a:gdLst/>
                <a:ahLst/>
                <a:cxnLst>
                  <a:cxn ang="0">
                    <a:pos x="150" y="185"/>
                  </a:cxn>
                  <a:cxn ang="0">
                    <a:pos x="194" y="138"/>
                  </a:cxn>
                  <a:cxn ang="0">
                    <a:pos x="272" y="167"/>
                  </a:cxn>
                  <a:cxn ang="0">
                    <a:pos x="265" y="244"/>
                  </a:cxn>
                  <a:cxn ang="0">
                    <a:pos x="171" y="304"/>
                  </a:cxn>
                  <a:cxn ang="0">
                    <a:pos x="153" y="474"/>
                  </a:cxn>
                  <a:cxn ang="0">
                    <a:pos x="171" y="527"/>
                  </a:cxn>
                  <a:cxn ang="0">
                    <a:pos x="140" y="585"/>
                  </a:cxn>
                  <a:cxn ang="0">
                    <a:pos x="147" y="645"/>
                  </a:cxn>
                  <a:cxn ang="0">
                    <a:pos x="213" y="683"/>
                  </a:cxn>
                  <a:cxn ang="0">
                    <a:pos x="300" y="656"/>
                  </a:cxn>
                  <a:cxn ang="0">
                    <a:pos x="328" y="585"/>
                  </a:cxn>
                  <a:cxn ang="0">
                    <a:pos x="293" y="518"/>
                  </a:cxn>
                  <a:cxn ang="0">
                    <a:pos x="331" y="480"/>
                  </a:cxn>
                  <a:cxn ang="0">
                    <a:pos x="331" y="387"/>
                  </a:cxn>
                  <a:cxn ang="0">
                    <a:pos x="429" y="308"/>
                  </a:cxn>
                  <a:cxn ang="0">
                    <a:pos x="439" y="188"/>
                  </a:cxn>
                  <a:cxn ang="0">
                    <a:pos x="376" y="59"/>
                  </a:cxn>
                  <a:cxn ang="0">
                    <a:pos x="251" y="0"/>
                  </a:cxn>
                  <a:cxn ang="0">
                    <a:pos x="112" y="38"/>
                  </a:cxn>
                  <a:cxn ang="0">
                    <a:pos x="31" y="115"/>
                  </a:cxn>
                  <a:cxn ang="0">
                    <a:pos x="0" y="234"/>
                  </a:cxn>
                  <a:cxn ang="0">
                    <a:pos x="4" y="304"/>
                  </a:cxn>
                  <a:cxn ang="0">
                    <a:pos x="147" y="296"/>
                  </a:cxn>
                  <a:cxn ang="0">
                    <a:pos x="150" y="185"/>
                  </a:cxn>
                </a:cxnLst>
                <a:rect l="0" t="0" r="r" b="b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Freeform 69"/>
              <p:cNvSpPr>
                <a:spLocks/>
              </p:cNvSpPr>
              <p:nvPr/>
            </p:nvSpPr>
            <p:spPr bwMode="auto">
              <a:xfrm rot="421002">
                <a:off x="3040" y="2066"/>
                <a:ext cx="578" cy="535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7" y="230"/>
                  </a:cxn>
                  <a:cxn ang="0">
                    <a:pos x="89" y="241"/>
                  </a:cxn>
                  <a:cxn ang="0">
                    <a:pos x="87" y="175"/>
                  </a:cxn>
                  <a:cxn ang="0">
                    <a:pos x="111" y="101"/>
                  </a:cxn>
                  <a:cxn ang="0">
                    <a:pos x="206" y="74"/>
                  </a:cxn>
                  <a:cxn ang="0">
                    <a:pos x="251" y="105"/>
                  </a:cxn>
                  <a:cxn ang="0">
                    <a:pos x="299" y="153"/>
                  </a:cxn>
                  <a:cxn ang="0">
                    <a:pos x="285" y="237"/>
                  </a:cxn>
                  <a:cxn ang="0">
                    <a:pos x="195" y="276"/>
                  </a:cxn>
                  <a:cxn ang="0">
                    <a:pos x="171" y="335"/>
                  </a:cxn>
                  <a:cxn ang="0">
                    <a:pos x="178" y="395"/>
                  </a:cxn>
                  <a:cxn ang="0">
                    <a:pos x="166" y="477"/>
                  </a:cxn>
                  <a:cxn ang="0">
                    <a:pos x="256" y="477"/>
                  </a:cxn>
                  <a:cxn ang="0">
                    <a:pos x="268" y="416"/>
                  </a:cxn>
                  <a:cxn ang="0">
                    <a:pos x="261" y="345"/>
                  </a:cxn>
                  <a:cxn ang="0">
                    <a:pos x="316" y="307"/>
                  </a:cxn>
                  <a:cxn ang="0">
                    <a:pos x="358" y="287"/>
                  </a:cxn>
                  <a:cxn ang="0">
                    <a:pos x="390" y="196"/>
                  </a:cxn>
                  <a:cxn ang="0">
                    <a:pos x="361" y="98"/>
                  </a:cxn>
                  <a:cxn ang="0">
                    <a:pos x="264" y="0"/>
                  </a:cxn>
                  <a:cxn ang="0">
                    <a:pos x="146" y="8"/>
                  </a:cxn>
                  <a:cxn ang="0">
                    <a:pos x="51" y="67"/>
                  </a:cxn>
                  <a:cxn ang="0">
                    <a:pos x="10" y="140"/>
                  </a:cxn>
                  <a:cxn ang="0">
                    <a:pos x="0" y="241"/>
                  </a:cxn>
                </a:cxnLst>
                <a:rect l="0" t="0" r="r" b="b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 rot="421002">
                <a:off x="3194" y="2644"/>
                <a:ext cx="218" cy="13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" y="20"/>
                  </a:cxn>
                  <a:cxn ang="0">
                    <a:pos x="0" y="73"/>
                  </a:cxn>
                  <a:cxn ang="0">
                    <a:pos x="28" y="109"/>
                  </a:cxn>
                  <a:cxn ang="0">
                    <a:pos x="98" y="109"/>
                  </a:cxn>
                  <a:cxn ang="0">
                    <a:pos x="126" y="66"/>
                  </a:cxn>
                  <a:cxn ang="0">
                    <a:pos x="102" y="14"/>
                  </a:cxn>
                  <a:cxn ang="0">
                    <a:pos x="45" y="0"/>
                  </a:cxn>
                </a:cxnLst>
                <a:rect l="0" t="0" r="r" b="b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7" name="Group 81"/>
          <p:cNvGrpSpPr>
            <a:grpSpLocks/>
          </p:cNvGrpSpPr>
          <p:nvPr/>
        </p:nvGrpSpPr>
        <p:grpSpPr bwMode="auto">
          <a:xfrm>
            <a:off x="4222425" y="5857892"/>
            <a:ext cx="3349971" cy="715002"/>
            <a:chOff x="3859" y="3060"/>
            <a:chExt cx="873" cy="413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3928" y="3088"/>
              <a:ext cx="763" cy="38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3859" y="3134"/>
              <a:ext cx="873" cy="26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parent_exit.c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40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5060" y="657669"/>
            <a:ext cx="7129388" cy="2288887"/>
            <a:chOff x="904" y="734"/>
            <a:chExt cx="4037" cy="2191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04" y="734"/>
              <a:ext cx="3984" cy="2170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1584" y="1104"/>
              <a:ext cx="3357" cy="18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99FF"/>
                  </a:solidFill>
                  <a:effectLst/>
                </a:rPr>
                <a:t>#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types.h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#include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wait.h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99FF"/>
                </a:solidFill>
                <a:effectLst/>
              </a:endParaRP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sz="2000" dirty="0" err="1" smtClean="0">
                  <a:solidFill>
                    <a:schemeClr val="accent6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</a:rPr>
                <a:t> wait(</a:t>
              </a:r>
              <a:r>
                <a:rPr lang="en-US" altLang="zh-CN" sz="2000" dirty="0" err="1" smtClean="0">
                  <a:solidFill>
                    <a:schemeClr val="accent6"/>
                  </a:solidFill>
                  <a:effectLst/>
                </a:rPr>
                <a:t>int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</a:rPr>
                <a:t> * status);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waitpid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(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pid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,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*status,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</a:rPr>
                <a:t> options);</a:t>
              </a:r>
              <a:endParaRPr lang="en-US" altLang="zh-CN" sz="2000" dirty="0">
                <a:solidFill>
                  <a:srgbClr val="000099"/>
                </a:solidFill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760" y="548680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回收子进程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584" y="3140968"/>
            <a:ext cx="748436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wait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父进程阻塞，直到</a:t>
            </a:r>
            <a:r>
              <a:rPr lang="zh-CN" altLang="en-US" sz="2800" dirty="0" smtClean="0">
                <a:solidFill>
                  <a:srgbClr val="FF0000"/>
                </a:solidFill>
                <a:effectLst/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子进程运行结束。</a:t>
            </a:r>
            <a:r>
              <a:rPr lang="zh-CN" altLang="en-US" sz="2400" b="0" baseline="0" dirty="0">
                <a:solidFill>
                  <a:schemeClr val="bg1"/>
                </a:solidFill>
                <a:effectLst/>
                <a:ea typeface="宋体" pitchFamily="2" charset="-122"/>
              </a:rPr>
              <a:t>	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15988" y="3861048"/>
            <a:ext cx="7256412" cy="2736304"/>
            <a:chOff x="915988" y="4077072"/>
            <a:chExt cx="7256412" cy="2448272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725613" y="4077072"/>
              <a:ext cx="6446787" cy="2448272"/>
            </a:xfrm>
            <a:prstGeom prst="foldedCorner">
              <a:avLst>
                <a:gd name="adj" fmla="val 12986"/>
              </a:avLst>
            </a:prstGeom>
            <a:solidFill>
              <a:srgbClr val="E1F0FF"/>
            </a:solidFill>
            <a:ln w="12700" cap="sq">
              <a:noFill/>
              <a:round/>
              <a:headEnd/>
              <a:tailEnd/>
            </a:ln>
            <a:effectLst>
              <a:outerShdw dist="179605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15988" y="4280345"/>
              <a:ext cx="723900" cy="215505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4200" baseline="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退</a:t>
              </a:r>
              <a:endParaRPr lang="en-US" altLang="zh-CN" sz="4200" baseline="0" dirty="0" smtClean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4200" baseline="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出</a:t>
              </a:r>
              <a:endParaRPr lang="zh-CN" altLang="en-US" sz="4200" baseline="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4200" baseline="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状</a:t>
              </a:r>
              <a:endParaRPr lang="en-US" altLang="zh-CN" sz="4200" baseline="0" dirty="0" smtClean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zh-CN" altLang="en-US" sz="4200" baseline="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态</a:t>
              </a:r>
              <a:endParaRPr lang="zh-CN" altLang="en-US" sz="4200" baseline="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91680" y="3861048"/>
            <a:ext cx="4248472" cy="672753"/>
            <a:chOff x="1691680" y="3861048"/>
            <a:chExt cx="4248472" cy="672753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91680" y="3861048"/>
              <a:ext cx="3743944" cy="45781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500" dirty="0" smtClean="0">
                  <a:solidFill>
                    <a:srgbClr val="00B050"/>
                  </a:solidFill>
                  <a:effectLst/>
                  <a:ea typeface="宋体" pitchFamily="2" charset="-122"/>
                </a:rPr>
                <a:t>WIFEXITED (status)</a:t>
              </a:r>
              <a:endParaRPr lang="en-US" altLang="zh-CN" sz="2500" baseline="0" dirty="0">
                <a:solidFill>
                  <a:srgbClr val="00B050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267744" y="4149080"/>
              <a:ext cx="3672408" cy="3847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WEXITSTATUS (status)</a:t>
              </a:r>
              <a:endParaRPr lang="en-US" altLang="zh-CN" sz="2000" baseline="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89766" y="5415607"/>
            <a:ext cx="3774322" cy="702370"/>
            <a:chOff x="1589766" y="5415607"/>
            <a:chExt cx="3774322" cy="702370"/>
          </a:xfrm>
        </p:grpSpPr>
        <p:sp>
          <p:nvSpPr>
            <p:cNvPr id="18" name="矩形 17"/>
            <p:cNvSpPr/>
            <p:nvPr/>
          </p:nvSpPr>
          <p:spPr>
            <a:xfrm>
              <a:off x="1589766" y="5415607"/>
              <a:ext cx="33422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  <a:effectLst/>
                </a:rPr>
                <a:t>WIFSTOPPED(status)</a:t>
              </a:r>
              <a:endParaRPr lang="zh-CN" altLang="en-US" dirty="0"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339752" y="5733256"/>
              <a:ext cx="3024336" cy="3847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WSTOPSIG(status)</a:t>
              </a:r>
              <a:endParaRPr lang="en-US" altLang="zh-CN" sz="2000" baseline="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619672" y="6135687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rgbClr val="00B050"/>
                </a:solidFill>
                <a:effectLst/>
              </a:rPr>
              <a:t>WIFCONTINUED(status): </a:t>
            </a:r>
            <a:r>
              <a:rPr lang="en-US" altLang="zh-CN" sz="1800" dirty="0" smtClean="0">
                <a:solidFill>
                  <a:srgbClr val="00B050"/>
                </a:solidFill>
                <a:effectLst/>
              </a:rPr>
              <a:t>since </a:t>
            </a:r>
            <a:r>
              <a:rPr lang="en-US" altLang="zh-CN" sz="1800" dirty="0" err="1" smtClean="0">
                <a:solidFill>
                  <a:srgbClr val="00B050"/>
                </a:solidFill>
                <a:effectLst/>
              </a:rPr>
              <a:t>linux</a:t>
            </a:r>
            <a:r>
              <a:rPr lang="en-US" altLang="zh-CN" sz="1800" dirty="0" smtClean="0">
                <a:solidFill>
                  <a:srgbClr val="00B050"/>
                </a:solidFill>
                <a:effectLst/>
              </a:rPr>
              <a:t> 2.6.10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47664" y="4479503"/>
            <a:ext cx="3678831" cy="965721"/>
            <a:chOff x="1685257" y="4479503"/>
            <a:chExt cx="3678831" cy="965721"/>
          </a:xfrm>
        </p:grpSpPr>
        <p:sp>
          <p:nvSpPr>
            <p:cNvPr id="17" name="矩形 16"/>
            <p:cNvSpPr/>
            <p:nvPr/>
          </p:nvSpPr>
          <p:spPr>
            <a:xfrm>
              <a:off x="1685257" y="4479503"/>
              <a:ext cx="36788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  <a:effectLst/>
                </a:rPr>
                <a:t>WIFSIGNALED (status)</a:t>
              </a:r>
              <a:endParaRPr lang="zh-CN" altLang="en-US" dirty="0"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339752" y="4772471"/>
              <a:ext cx="2627436" cy="3847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WTERMSIG (status)</a:t>
              </a:r>
              <a:endParaRPr lang="en-US" altLang="zh-CN" sz="2000" baseline="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339752" y="5060503"/>
              <a:ext cx="2808312" cy="3847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WCOREDUMP(status)</a:t>
              </a:r>
              <a:endParaRPr lang="en-US" altLang="zh-CN" sz="2000" baseline="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5787571" y="3571876"/>
            <a:ext cx="2858397" cy="788988"/>
            <a:chOff x="3943" y="3060"/>
            <a:chExt cx="724" cy="497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3943" y="3088"/>
              <a:ext cx="724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9" name="Rectangle 83"/>
            <p:cNvSpPr>
              <a:spLocks noChangeArrowheads="1"/>
            </p:cNvSpPr>
            <p:nvPr/>
          </p:nvSpPr>
          <p:spPr bwMode="auto">
            <a:xfrm>
              <a:off x="3990" y="3134"/>
              <a:ext cx="611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20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example_wait</a:t>
              </a:r>
              <a:endParaRPr lang="zh-CN" altLang="en-US" sz="20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8382000" cy="491826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baseline="0" dirty="0" smtClean="0">
                <a:solidFill>
                  <a:srgbClr val="003399"/>
                </a:solidFill>
                <a:effectLst/>
                <a:ea typeface="宋体" pitchFamily="2" charset="-122"/>
              </a:rPr>
              <a:t>void </a:t>
            </a:r>
            <a:r>
              <a:rPr lang="en-US" altLang="zh-CN" sz="2800" dirty="0" err="1" smtClean="0">
                <a:solidFill>
                  <a:srgbClr val="003399"/>
                </a:solidFill>
                <a:effectLst/>
                <a:ea typeface="宋体" pitchFamily="2" charset="-122"/>
              </a:rPr>
              <a:t>wait_exit</a:t>
            </a: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(</a:t>
            </a:r>
            <a:r>
              <a:rPr lang="en-US" altLang="zh-CN" sz="2800" dirty="0" err="1" smtClean="0">
                <a:solidFill>
                  <a:srgbClr val="003399"/>
                </a:solidFill>
                <a:effectLst/>
                <a:ea typeface="宋体" pitchFamily="2" charset="-122"/>
              </a:rPr>
              <a:t>int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status) </a:t>
            </a:r>
            <a:r>
              <a:rPr lang="en-US" altLang="zh-CN" sz="2800" baseline="0" dirty="0" smtClean="0">
                <a:solidFill>
                  <a:srgbClr val="003399"/>
                </a:solidFill>
                <a:effectLst/>
                <a:ea typeface="宋体" pitchFamily="2" charset="-122"/>
              </a:rPr>
              <a:t>{</a:t>
            </a:r>
            <a:endParaRPr lang="en-US" altLang="zh-CN" sz="2800" baseline="0" dirty="0">
              <a:solidFill>
                <a:srgbClr val="003399"/>
              </a:solidFill>
              <a:effectLst/>
              <a:ea typeface="宋体" pitchFamily="2" charset="-122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3399"/>
                </a:solidFill>
                <a:effectLst/>
                <a:ea typeface="宋体" pitchFamily="2" charset="-122"/>
              </a:rPr>
              <a:t> 	</a:t>
            </a: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if (WIFEXITED(status))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	</a:t>
            </a:r>
            <a:r>
              <a:rPr lang="en-US" altLang="zh-CN" sz="2000" dirty="0" smtClean="0">
                <a:solidFill>
                  <a:srgbClr val="003399"/>
                </a:solidFill>
                <a:effectLst/>
                <a:ea typeface="宋体" pitchFamily="2" charset="-122"/>
              </a:rPr>
              <a:t> </a:t>
            </a:r>
            <a:r>
              <a:rPr lang="en-US" altLang="zh-CN" sz="2000" dirty="0" err="1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printf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("normal termination, exit status = %d\n", 				WEXITSTATUS(status));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baseline="0" dirty="0">
                <a:solidFill>
                  <a:srgbClr val="003399"/>
                </a:solidFill>
                <a:effectLst/>
                <a:ea typeface="宋体" pitchFamily="2" charset="-122"/>
              </a:rPr>
              <a:t> </a:t>
            </a:r>
            <a:r>
              <a:rPr lang="en-US" altLang="zh-CN" sz="2800" baseline="0" dirty="0" smtClean="0">
                <a:solidFill>
                  <a:srgbClr val="003399"/>
                </a:solidFill>
                <a:effectLst/>
                <a:ea typeface="宋体" pitchFamily="2" charset="-122"/>
              </a:rPr>
              <a:t>	</a:t>
            </a: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else if (WIFSIGNALED(status))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	</a:t>
            </a:r>
            <a:r>
              <a:rPr lang="en-US" altLang="zh-CN" sz="2000" dirty="0" smtClean="0">
                <a:solidFill>
                  <a:srgbClr val="003399"/>
                </a:solidFill>
                <a:effectLst/>
                <a:ea typeface="宋体" pitchFamily="2" charset="-122"/>
              </a:rPr>
              <a:t> </a:t>
            </a:r>
            <a:r>
              <a:rPr lang="en-US" altLang="zh-CN" sz="2000" dirty="0" err="1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printf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("abnormal termination, signal number = 				%</a:t>
            </a:r>
            <a:r>
              <a:rPr lang="en-US" altLang="zh-CN" sz="2000" dirty="0" err="1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d%s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\n", WTERMSIG(status),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rgbClr val="00B050"/>
                </a:solidFill>
                <a:effectLst/>
                <a:ea typeface="宋体" pitchFamily="2" charset="-122"/>
              </a:rPr>
              <a:t>#</a:t>
            </a:r>
            <a:r>
              <a:rPr lang="en-US" altLang="zh-CN" sz="2000" dirty="0" err="1" smtClean="0">
                <a:solidFill>
                  <a:srgbClr val="00B050"/>
                </a:solidFill>
                <a:effectLst/>
                <a:ea typeface="宋体" pitchFamily="2" charset="-122"/>
              </a:rPr>
              <a:t>ifdef</a:t>
            </a:r>
            <a:r>
              <a:rPr lang="en-US" altLang="zh-CN" sz="2000" dirty="0" smtClean="0">
                <a:solidFill>
                  <a:srgbClr val="00B050"/>
                </a:solidFill>
                <a:effectLst/>
                <a:ea typeface="宋体" pitchFamily="2" charset="-122"/>
              </a:rPr>
              <a:t>  WCOREDUMP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	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WCOREDUMP(status) ? " (core file generated)" : ""); </a:t>
            </a:r>
            <a:r>
              <a:rPr lang="en-US" altLang="zh-CN" sz="2000" dirty="0" smtClean="0">
                <a:solidFill>
                  <a:srgbClr val="00B050"/>
                </a:solidFill>
                <a:effectLst/>
                <a:ea typeface="宋体" pitchFamily="2" charset="-122"/>
              </a:rPr>
              <a:t>#else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	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"");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rgbClr val="00B050"/>
                </a:solidFill>
                <a:effectLst/>
                <a:ea typeface="宋体" pitchFamily="2" charset="-122"/>
              </a:rPr>
              <a:t>#</a:t>
            </a:r>
            <a:r>
              <a:rPr lang="en-US" altLang="zh-CN" sz="2000" dirty="0" err="1" smtClean="0">
                <a:solidFill>
                  <a:srgbClr val="00B050"/>
                </a:solidFill>
                <a:effectLst/>
                <a:ea typeface="宋体" pitchFamily="2" charset="-122"/>
              </a:rPr>
              <a:t>endif</a:t>
            </a:r>
            <a:endParaRPr lang="en-US" altLang="zh-CN" sz="2000" dirty="0" smtClean="0">
              <a:solidFill>
                <a:srgbClr val="00B050"/>
              </a:solidFill>
              <a:effectLst/>
              <a:ea typeface="宋体" pitchFamily="2" charset="-122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 else if (WIFSTOPPED(status))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3399"/>
                </a:solidFill>
                <a:effectLst/>
                <a:ea typeface="宋体" pitchFamily="2" charset="-122"/>
              </a:rPr>
              <a:t>		</a:t>
            </a:r>
            <a:r>
              <a:rPr lang="en-US" altLang="zh-CN" sz="2800" dirty="0" smtClean="0"/>
              <a:t> </a:t>
            </a:r>
            <a:r>
              <a:rPr lang="en-US" altLang="zh-CN" sz="2000" dirty="0" err="1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printf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宋体" pitchFamily="2" charset="-122"/>
              </a:rPr>
              <a:t>(“child stopped, signal number = %d\n”, 				WSTOPSIG(status));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</a:pPr>
            <a:r>
              <a:rPr lang="en-US" altLang="zh-CN" sz="2800" baseline="0" dirty="0" smtClean="0">
                <a:solidFill>
                  <a:srgbClr val="003399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rPr>
              <a:t>}</a:t>
            </a:r>
            <a:endParaRPr lang="en-US" altLang="zh-CN" sz="2800" baseline="0" dirty="0">
              <a:solidFill>
                <a:srgbClr val="003399"/>
              </a:solidFill>
              <a:effectLst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 rot="198523">
            <a:off x="5232834" y="1465385"/>
            <a:ext cx="1892300" cy="496888"/>
            <a:chOff x="3077" y="416"/>
            <a:chExt cx="1192" cy="313"/>
          </a:xfrm>
        </p:grpSpPr>
        <p:sp>
          <p:nvSpPr>
            <p:cNvPr id="582662" name="Freeform 6"/>
            <p:cNvSpPr>
              <a:spLocks/>
            </p:cNvSpPr>
            <p:nvPr/>
          </p:nvSpPr>
          <p:spPr bwMode="auto">
            <a:xfrm rot="315168">
              <a:off x="3077" y="438"/>
              <a:ext cx="1043" cy="291"/>
            </a:xfrm>
            <a:custGeom>
              <a:avLst/>
              <a:gdLst/>
              <a:ahLst/>
              <a:cxnLst>
                <a:cxn ang="0">
                  <a:pos x="11" y="221"/>
                </a:cxn>
                <a:cxn ang="0">
                  <a:pos x="70" y="136"/>
                </a:cxn>
                <a:cxn ang="0">
                  <a:pos x="180" y="72"/>
                </a:cxn>
                <a:cxn ang="0">
                  <a:pos x="340" y="28"/>
                </a:cxn>
                <a:cxn ang="0">
                  <a:pos x="551" y="5"/>
                </a:cxn>
                <a:cxn ang="0">
                  <a:pos x="807" y="1"/>
                </a:cxn>
                <a:cxn ang="0">
                  <a:pos x="1035" y="18"/>
                </a:cxn>
                <a:cxn ang="0">
                  <a:pos x="1212" y="55"/>
                </a:cxn>
                <a:cxn ang="0">
                  <a:pos x="1339" y="113"/>
                </a:cxn>
                <a:cxn ang="0">
                  <a:pos x="1415" y="190"/>
                </a:cxn>
                <a:cxn ang="0">
                  <a:pos x="1440" y="288"/>
                </a:cxn>
                <a:cxn ang="0">
                  <a:pos x="1425" y="386"/>
                </a:cxn>
                <a:cxn ang="0">
                  <a:pos x="1379" y="464"/>
                </a:cxn>
                <a:cxn ang="0">
                  <a:pos x="1303" y="521"/>
                </a:cxn>
                <a:cxn ang="0">
                  <a:pos x="1197" y="558"/>
                </a:cxn>
                <a:cxn ang="0">
                  <a:pos x="1060" y="575"/>
                </a:cxn>
                <a:cxn ang="0">
                  <a:pos x="903" y="581"/>
                </a:cxn>
                <a:cxn ang="0">
                  <a:pos x="759" y="604"/>
                </a:cxn>
                <a:cxn ang="0">
                  <a:pos x="630" y="648"/>
                </a:cxn>
                <a:cxn ang="0">
                  <a:pos x="516" y="712"/>
                </a:cxn>
                <a:cxn ang="0">
                  <a:pos x="417" y="797"/>
                </a:cxn>
                <a:cxn ang="0">
                  <a:pos x="334" y="899"/>
                </a:cxn>
                <a:cxn ang="0">
                  <a:pos x="266" y="990"/>
                </a:cxn>
                <a:cxn ang="0">
                  <a:pos x="212" y="1061"/>
                </a:cxn>
                <a:cxn ang="0">
                  <a:pos x="174" y="1112"/>
                </a:cxn>
                <a:cxn ang="0">
                  <a:pos x="152" y="1142"/>
                </a:cxn>
                <a:cxn ang="0">
                  <a:pos x="144" y="1152"/>
                </a:cxn>
                <a:cxn ang="0">
                  <a:pos x="148" y="1142"/>
                </a:cxn>
                <a:cxn ang="0">
                  <a:pos x="159" y="1112"/>
                </a:cxn>
                <a:cxn ang="0">
                  <a:pos x="178" y="1061"/>
                </a:cxn>
                <a:cxn ang="0">
                  <a:pos x="205" y="990"/>
                </a:cxn>
                <a:cxn ang="0">
                  <a:pos x="239" y="899"/>
                </a:cxn>
                <a:cxn ang="0">
                  <a:pos x="275" y="797"/>
                </a:cxn>
                <a:cxn ang="0">
                  <a:pos x="291" y="712"/>
                </a:cxn>
                <a:cxn ang="0">
                  <a:pos x="288" y="648"/>
                </a:cxn>
                <a:cxn ang="0">
                  <a:pos x="264" y="604"/>
                </a:cxn>
                <a:cxn ang="0">
                  <a:pos x="221" y="581"/>
                </a:cxn>
                <a:cxn ang="0">
                  <a:pos x="158" y="575"/>
                </a:cxn>
                <a:cxn ang="0">
                  <a:pos x="101" y="558"/>
                </a:cxn>
                <a:cxn ang="0">
                  <a:pos x="57" y="521"/>
                </a:cxn>
                <a:cxn ang="0">
                  <a:pos x="25" y="464"/>
                </a:cxn>
                <a:cxn ang="0">
                  <a:pos x="6" y="386"/>
                </a:cxn>
                <a:cxn ang="0">
                  <a:pos x="0" y="288"/>
                </a:cxn>
              </a:cxnLst>
              <a:rect l="0" t="0" r="r" b="b"/>
              <a:pathLst>
                <a:path w="1441" h="1153">
                  <a:moveTo>
                    <a:pt x="0" y="288"/>
                  </a:moveTo>
                  <a:lnTo>
                    <a:pt x="3" y="253"/>
                  </a:lnTo>
                  <a:lnTo>
                    <a:pt x="11" y="221"/>
                  </a:lnTo>
                  <a:lnTo>
                    <a:pt x="25" y="190"/>
                  </a:lnTo>
                  <a:lnTo>
                    <a:pt x="45" y="162"/>
                  </a:lnTo>
                  <a:lnTo>
                    <a:pt x="70" y="136"/>
                  </a:lnTo>
                  <a:lnTo>
                    <a:pt x="101" y="113"/>
                  </a:lnTo>
                  <a:lnTo>
                    <a:pt x="138" y="91"/>
                  </a:lnTo>
                  <a:lnTo>
                    <a:pt x="180" y="72"/>
                  </a:lnTo>
                  <a:lnTo>
                    <a:pt x="228" y="55"/>
                  </a:lnTo>
                  <a:lnTo>
                    <a:pt x="281" y="41"/>
                  </a:lnTo>
                  <a:lnTo>
                    <a:pt x="340" y="28"/>
                  </a:lnTo>
                  <a:lnTo>
                    <a:pt x="405" y="18"/>
                  </a:lnTo>
                  <a:lnTo>
                    <a:pt x="475" y="10"/>
                  </a:lnTo>
                  <a:lnTo>
                    <a:pt x="551" y="5"/>
                  </a:lnTo>
                  <a:lnTo>
                    <a:pt x="633" y="1"/>
                  </a:lnTo>
                  <a:lnTo>
                    <a:pt x="720" y="0"/>
                  </a:lnTo>
                  <a:lnTo>
                    <a:pt x="807" y="1"/>
                  </a:lnTo>
                  <a:lnTo>
                    <a:pt x="889" y="5"/>
                  </a:lnTo>
                  <a:lnTo>
                    <a:pt x="965" y="10"/>
                  </a:lnTo>
                  <a:lnTo>
                    <a:pt x="1035" y="18"/>
                  </a:lnTo>
                  <a:lnTo>
                    <a:pt x="1100" y="28"/>
                  </a:lnTo>
                  <a:lnTo>
                    <a:pt x="1159" y="41"/>
                  </a:lnTo>
                  <a:lnTo>
                    <a:pt x="1212" y="55"/>
                  </a:lnTo>
                  <a:lnTo>
                    <a:pt x="1260" y="72"/>
                  </a:lnTo>
                  <a:lnTo>
                    <a:pt x="1302" y="91"/>
                  </a:lnTo>
                  <a:lnTo>
                    <a:pt x="1339" y="113"/>
                  </a:lnTo>
                  <a:lnTo>
                    <a:pt x="1370" y="136"/>
                  </a:lnTo>
                  <a:lnTo>
                    <a:pt x="1395" y="162"/>
                  </a:lnTo>
                  <a:lnTo>
                    <a:pt x="1415" y="190"/>
                  </a:lnTo>
                  <a:lnTo>
                    <a:pt x="1429" y="221"/>
                  </a:lnTo>
                  <a:lnTo>
                    <a:pt x="1437" y="253"/>
                  </a:lnTo>
                  <a:lnTo>
                    <a:pt x="1440" y="288"/>
                  </a:lnTo>
                  <a:lnTo>
                    <a:pt x="1438" y="323"/>
                  </a:lnTo>
                  <a:lnTo>
                    <a:pt x="1433" y="356"/>
                  </a:lnTo>
                  <a:lnTo>
                    <a:pt x="1425" y="386"/>
                  </a:lnTo>
                  <a:lnTo>
                    <a:pt x="1413" y="414"/>
                  </a:lnTo>
                  <a:lnTo>
                    <a:pt x="1398" y="440"/>
                  </a:lnTo>
                  <a:lnTo>
                    <a:pt x="1379" y="464"/>
                  </a:lnTo>
                  <a:lnTo>
                    <a:pt x="1357" y="485"/>
                  </a:lnTo>
                  <a:lnTo>
                    <a:pt x="1332" y="504"/>
                  </a:lnTo>
                  <a:lnTo>
                    <a:pt x="1303" y="521"/>
                  </a:lnTo>
                  <a:lnTo>
                    <a:pt x="1271" y="536"/>
                  </a:lnTo>
                  <a:lnTo>
                    <a:pt x="1236" y="548"/>
                  </a:lnTo>
                  <a:lnTo>
                    <a:pt x="1197" y="558"/>
                  </a:lnTo>
                  <a:lnTo>
                    <a:pt x="1155" y="566"/>
                  </a:lnTo>
                  <a:lnTo>
                    <a:pt x="1109" y="572"/>
                  </a:lnTo>
                  <a:lnTo>
                    <a:pt x="1060" y="575"/>
                  </a:lnTo>
                  <a:lnTo>
                    <a:pt x="1008" y="576"/>
                  </a:lnTo>
                  <a:lnTo>
                    <a:pt x="955" y="577"/>
                  </a:lnTo>
                  <a:lnTo>
                    <a:pt x="903" y="581"/>
                  </a:lnTo>
                  <a:lnTo>
                    <a:pt x="854" y="586"/>
                  </a:lnTo>
                  <a:lnTo>
                    <a:pt x="806" y="594"/>
                  </a:lnTo>
                  <a:lnTo>
                    <a:pt x="759" y="604"/>
                  </a:lnTo>
                  <a:lnTo>
                    <a:pt x="714" y="617"/>
                  </a:lnTo>
                  <a:lnTo>
                    <a:pt x="671" y="631"/>
                  </a:lnTo>
                  <a:lnTo>
                    <a:pt x="630" y="648"/>
                  </a:lnTo>
                  <a:lnTo>
                    <a:pt x="590" y="667"/>
                  </a:lnTo>
                  <a:lnTo>
                    <a:pt x="552" y="689"/>
                  </a:lnTo>
                  <a:lnTo>
                    <a:pt x="516" y="712"/>
                  </a:lnTo>
                  <a:lnTo>
                    <a:pt x="482" y="738"/>
                  </a:lnTo>
                  <a:lnTo>
                    <a:pt x="449" y="766"/>
                  </a:lnTo>
                  <a:lnTo>
                    <a:pt x="417" y="797"/>
                  </a:lnTo>
                  <a:lnTo>
                    <a:pt x="388" y="829"/>
                  </a:lnTo>
                  <a:lnTo>
                    <a:pt x="360" y="864"/>
                  </a:lnTo>
                  <a:lnTo>
                    <a:pt x="334" y="899"/>
                  </a:lnTo>
                  <a:lnTo>
                    <a:pt x="309" y="932"/>
                  </a:lnTo>
                  <a:lnTo>
                    <a:pt x="287" y="962"/>
                  </a:lnTo>
                  <a:lnTo>
                    <a:pt x="266" y="990"/>
                  </a:lnTo>
                  <a:lnTo>
                    <a:pt x="246" y="1016"/>
                  </a:lnTo>
                  <a:lnTo>
                    <a:pt x="228" y="1040"/>
                  </a:lnTo>
                  <a:lnTo>
                    <a:pt x="212" y="1061"/>
                  </a:lnTo>
                  <a:lnTo>
                    <a:pt x="198" y="1080"/>
                  </a:lnTo>
                  <a:lnTo>
                    <a:pt x="185" y="1097"/>
                  </a:lnTo>
                  <a:lnTo>
                    <a:pt x="174" y="1112"/>
                  </a:lnTo>
                  <a:lnTo>
                    <a:pt x="165" y="1124"/>
                  </a:lnTo>
                  <a:lnTo>
                    <a:pt x="158" y="1134"/>
                  </a:lnTo>
                  <a:lnTo>
                    <a:pt x="152" y="1142"/>
                  </a:lnTo>
                  <a:lnTo>
                    <a:pt x="147" y="1148"/>
                  </a:lnTo>
                  <a:lnTo>
                    <a:pt x="145" y="1151"/>
                  </a:lnTo>
                  <a:lnTo>
                    <a:pt x="144" y="1152"/>
                  </a:lnTo>
                  <a:lnTo>
                    <a:pt x="144" y="1151"/>
                  </a:lnTo>
                  <a:lnTo>
                    <a:pt x="146" y="1148"/>
                  </a:lnTo>
                  <a:lnTo>
                    <a:pt x="148" y="1142"/>
                  </a:lnTo>
                  <a:lnTo>
                    <a:pt x="151" y="1134"/>
                  </a:lnTo>
                  <a:lnTo>
                    <a:pt x="155" y="1124"/>
                  </a:lnTo>
                  <a:lnTo>
                    <a:pt x="159" y="1112"/>
                  </a:lnTo>
                  <a:lnTo>
                    <a:pt x="165" y="1097"/>
                  </a:lnTo>
                  <a:lnTo>
                    <a:pt x="171" y="1080"/>
                  </a:lnTo>
                  <a:lnTo>
                    <a:pt x="178" y="1061"/>
                  </a:lnTo>
                  <a:lnTo>
                    <a:pt x="186" y="1040"/>
                  </a:lnTo>
                  <a:lnTo>
                    <a:pt x="195" y="1016"/>
                  </a:lnTo>
                  <a:lnTo>
                    <a:pt x="205" y="990"/>
                  </a:lnTo>
                  <a:lnTo>
                    <a:pt x="215" y="962"/>
                  </a:lnTo>
                  <a:lnTo>
                    <a:pt x="227" y="932"/>
                  </a:lnTo>
                  <a:lnTo>
                    <a:pt x="239" y="899"/>
                  </a:lnTo>
                  <a:lnTo>
                    <a:pt x="252" y="864"/>
                  </a:lnTo>
                  <a:lnTo>
                    <a:pt x="264" y="829"/>
                  </a:lnTo>
                  <a:lnTo>
                    <a:pt x="275" y="797"/>
                  </a:lnTo>
                  <a:lnTo>
                    <a:pt x="282" y="766"/>
                  </a:lnTo>
                  <a:lnTo>
                    <a:pt x="288" y="738"/>
                  </a:lnTo>
                  <a:lnTo>
                    <a:pt x="291" y="712"/>
                  </a:lnTo>
                  <a:lnTo>
                    <a:pt x="293" y="689"/>
                  </a:lnTo>
                  <a:lnTo>
                    <a:pt x="291" y="667"/>
                  </a:lnTo>
                  <a:lnTo>
                    <a:pt x="288" y="648"/>
                  </a:lnTo>
                  <a:lnTo>
                    <a:pt x="282" y="631"/>
                  </a:lnTo>
                  <a:lnTo>
                    <a:pt x="275" y="617"/>
                  </a:lnTo>
                  <a:lnTo>
                    <a:pt x="264" y="604"/>
                  </a:lnTo>
                  <a:lnTo>
                    <a:pt x="252" y="594"/>
                  </a:lnTo>
                  <a:lnTo>
                    <a:pt x="237" y="586"/>
                  </a:lnTo>
                  <a:lnTo>
                    <a:pt x="221" y="581"/>
                  </a:lnTo>
                  <a:lnTo>
                    <a:pt x="201" y="577"/>
                  </a:lnTo>
                  <a:lnTo>
                    <a:pt x="180" y="576"/>
                  </a:lnTo>
                  <a:lnTo>
                    <a:pt x="158" y="575"/>
                  </a:lnTo>
                  <a:lnTo>
                    <a:pt x="138" y="572"/>
                  </a:lnTo>
                  <a:lnTo>
                    <a:pt x="119" y="566"/>
                  </a:lnTo>
                  <a:lnTo>
                    <a:pt x="101" y="558"/>
                  </a:lnTo>
                  <a:lnTo>
                    <a:pt x="85" y="548"/>
                  </a:lnTo>
                  <a:lnTo>
                    <a:pt x="70" y="536"/>
                  </a:lnTo>
                  <a:lnTo>
                    <a:pt x="57" y="521"/>
                  </a:lnTo>
                  <a:lnTo>
                    <a:pt x="45" y="504"/>
                  </a:lnTo>
                  <a:lnTo>
                    <a:pt x="34" y="485"/>
                  </a:lnTo>
                  <a:lnTo>
                    <a:pt x="25" y="464"/>
                  </a:lnTo>
                  <a:lnTo>
                    <a:pt x="18" y="440"/>
                  </a:lnTo>
                  <a:lnTo>
                    <a:pt x="11" y="414"/>
                  </a:lnTo>
                  <a:lnTo>
                    <a:pt x="6" y="386"/>
                  </a:lnTo>
                  <a:lnTo>
                    <a:pt x="3" y="356"/>
                  </a:lnTo>
                  <a:lnTo>
                    <a:pt x="1" y="323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57150" cap="flat">
              <a:solidFill>
                <a:srgbClr val="00CCFF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582663" name="Rectangle 7"/>
            <p:cNvSpPr>
              <a:spLocks noChangeArrowheads="1"/>
            </p:cNvSpPr>
            <p:nvPr/>
          </p:nvSpPr>
          <p:spPr bwMode="auto">
            <a:xfrm rot="196575">
              <a:off x="3165" y="416"/>
              <a:ext cx="1104" cy="3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500" baseline="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正常退出</a:t>
              </a:r>
              <a:endParaRPr lang="zh-CN" altLang="en-US" sz="25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82574" y="93663"/>
            <a:ext cx="3713362" cy="1196975"/>
            <a:chOff x="178" y="0"/>
            <a:chExt cx="1160" cy="754"/>
          </a:xfrm>
        </p:grpSpPr>
        <p:sp>
          <p:nvSpPr>
            <p:cNvPr id="582670" name="AutoShape 14"/>
            <p:cNvSpPr>
              <a:spLocks noChangeArrowheads="1"/>
            </p:cNvSpPr>
            <p:nvPr/>
          </p:nvSpPr>
          <p:spPr bwMode="auto">
            <a:xfrm>
              <a:off x="178" y="0"/>
              <a:ext cx="1160" cy="754"/>
            </a:xfrm>
            <a:prstGeom prst="irregularSeal2">
              <a:avLst/>
            </a:prstGeom>
            <a:solidFill>
              <a:srgbClr val="CCFFFF"/>
            </a:solidFill>
            <a:ln w="73025" cap="sq">
              <a:solidFill>
                <a:srgbClr val="FFFF00"/>
              </a:solidFill>
              <a:miter lim="800000"/>
              <a:headEnd/>
              <a:tailEnd/>
            </a:ln>
            <a:effectLst>
              <a:outerShdw dist="157090" dir="84217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582671" name="Rectangle 15"/>
            <p:cNvSpPr>
              <a:spLocks noChangeArrowheads="1"/>
            </p:cNvSpPr>
            <p:nvPr/>
          </p:nvSpPr>
          <p:spPr bwMode="auto">
            <a:xfrm>
              <a:off x="326" y="241"/>
              <a:ext cx="1004" cy="33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2800" i="1" baseline="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退出状态解析</a:t>
              </a:r>
              <a:endParaRPr lang="zh-CN" altLang="en-US" sz="2800" i="1" baseline="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 rot="198523">
            <a:off x="6412303" y="2333050"/>
            <a:ext cx="2127250" cy="552450"/>
            <a:chOff x="3077" y="386"/>
            <a:chExt cx="1340" cy="348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 rot="315168">
              <a:off x="3077" y="443"/>
              <a:ext cx="1162" cy="291"/>
            </a:xfrm>
            <a:custGeom>
              <a:avLst/>
              <a:gdLst/>
              <a:ahLst/>
              <a:cxnLst>
                <a:cxn ang="0">
                  <a:pos x="11" y="221"/>
                </a:cxn>
                <a:cxn ang="0">
                  <a:pos x="70" y="136"/>
                </a:cxn>
                <a:cxn ang="0">
                  <a:pos x="180" y="72"/>
                </a:cxn>
                <a:cxn ang="0">
                  <a:pos x="340" y="28"/>
                </a:cxn>
                <a:cxn ang="0">
                  <a:pos x="551" y="5"/>
                </a:cxn>
                <a:cxn ang="0">
                  <a:pos x="807" y="1"/>
                </a:cxn>
                <a:cxn ang="0">
                  <a:pos x="1035" y="18"/>
                </a:cxn>
                <a:cxn ang="0">
                  <a:pos x="1212" y="55"/>
                </a:cxn>
                <a:cxn ang="0">
                  <a:pos x="1339" y="113"/>
                </a:cxn>
                <a:cxn ang="0">
                  <a:pos x="1415" y="190"/>
                </a:cxn>
                <a:cxn ang="0">
                  <a:pos x="1440" y="288"/>
                </a:cxn>
                <a:cxn ang="0">
                  <a:pos x="1425" y="386"/>
                </a:cxn>
                <a:cxn ang="0">
                  <a:pos x="1379" y="464"/>
                </a:cxn>
                <a:cxn ang="0">
                  <a:pos x="1303" y="521"/>
                </a:cxn>
                <a:cxn ang="0">
                  <a:pos x="1197" y="558"/>
                </a:cxn>
                <a:cxn ang="0">
                  <a:pos x="1060" y="575"/>
                </a:cxn>
                <a:cxn ang="0">
                  <a:pos x="903" y="581"/>
                </a:cxn>
                <a:cxn ang="0">
                  <a:pos x="759" y="604"/>
                </a:cxn>
                <a:cxn ang="0">
                  <a:pos x="630" y="648"/>
                </a:cxn>
                <a:cxn ang="0">
                  <a:pos x="516" y="712"/>
                </a:cxn>
                <a:cxn ang="0">
                  <a:pos x="417" y="797"/>
                </a:cxn>
                <a:cxn ang="0">
                  <a:pos x="334" y="899"/>
                </a:cxn>
                <a:cxn ang="0">
                  <a:pos x="266" y="990"/>
                </a:cxn>
                <a:cxn ang="0">
                  <a:pos x="212" y="1061"/>
                </a:cxn>
                <a:cxn ang="0">
                  <a:pos x="174" y="1112"/>
                </a:cxn>
                <a:cxn ang="0">
                  <a:pos x="152" y="1142"/>
                </a:cxn>
                <a:cxn ang="0">
                  <a:pos x="144" y="1152"/>
                </a:cxn>
                <a:cxn ang="0">
                  <a:pos x="148" y="1142"/>
                </a:cxn>
                <a:cxn ang="0">
                  <a:pos x="159" y="1112"/>
                </a:cxn>
                <a:cxn ang="0">
                  <a:pos x="178" y="1061"/>
                </a:cxn>
                <a:cxn ang="0">
                  <a:pos x="205" y="990"/>
                </a:cxn>
                <a:cxn ang="0">
                  <a:pos x="239" y="899"/>
                </a:cxn>
                <a:cxn ang="0">
                  <a:pos x="275" y="797"/>
                </a:cxn>
                <a:cxn ang="0">
                  <a:pos x="291" y="712"/>
                </a:cxn>
                <a:cxn ang="0">
                  <a:pos x="288" y="648"/>
                </a:cxn>
                <a:cxn ang="0">
                  <a:pos x="264" y="604"/>
                </a:cxn>
                <a:cxn ang="0">
                  <a:pos x="221" y="581"/>
                </a:cxn>
                <a:cxn ang="0">
                  <a:pos x="158" y="575"/>
                </a:cxn>
                <a:cxn ang="0">
                  <a:pos x="101" y="558"/>
                </a:cxn>
                <a:cxn ang="0">
                  <a:pos x="57" y="521"/>
                </a:cxn>
                <a:cxn ang="0">
                  <a:pos x="25" y="464"/>
                </a:cxn>
                <a:cxn ang="0">
                  <a:pos x="6" y="386"/>
                </a:cxn>
                <a:cxn ang="0">
                  <a:pos x="0" y="288"/>
                </a:cxn>
              </a:cxnLst>
              <a:rect l="0" t="0" r="r" b="b"/>
              <a:pathLst>
                <a:path w="1441" h="1153">
                  <a:moveTo>
                    <a:pt x="0" y="288"/>
                  </a:moveTo>
                  <a:lnTo>
                    <a:pt x="3" y="253"/>
                  </a:lnTo>
                  <a:lnTo>
                    <a:pt x="11" y="221"/>
                  </a:lnTo>
                  <a:lnTo>
                    <a:pt x="25" y="190"/>
                  </a:lnTo>
                  <a:lnTo>
                    <a:pt x="45" y="162"/>
                  </a:lnTo>
                  <a:lnTo>
                    <a:pt x="70" y="136"/>
                  </a:lnTo>
                  <a:lnTo>
                    <a:pt x="101" y="113"/>
                  </a:lnTo>
                  <a:lnTo>
                    <a:pt x="138" y="91"/>
                  </a:lnTo>
                  <a:lnTo>
                    <a:pt x="180" y="72"/>
                  </a:lnTo>
                  <a:lnTo>
                    <a:pt x="228" y="55"/>
                  </a:lnTo>
                  <a:lnTo>
                    <a:pt x="281" y="41"/>
                  </a:lnTo>
                  <a:lnTo>
                    <a:pt x="340" y="28"/>
                  </a:lnTo>
                  <a:lnTo>
                    <a:pt x="405" y="18"/>
                  </a:lnTo>
                  <a:lnTo>
                    <a:pt x="475" y="10"/>
                  </a:lnTo>
                  <a:lnTo>
                    <a:pt x="551" y="5"/>
                  </a:lnTo>
                  <a:lnTo>
                    <a:pt x="633" y="1"/>
                  </a:lnTo>
                  <a:lnTo>
                    <a:pt x="720" y="0"/>
                  </a:lnTo>
                  <a:lnTo>
                    <a:pt x="807" y="1"/>
                  </a:lnTo>
                  <a:lnTo>
                    <a:pt x="889" y="5"/>
                  </a:lnTo>
                  <a:lnTo>
                    <a:pt x="965" y="10"/>
                  </a:lnTo>
                  <a:lnTo>
                    <a:pt x="1035" y="18"/>
                  </a:lnTo>
                  <a:lnTo>
                    <a:pt x="1100" y="28"/>
                  </a:lnTo>
                  <a:lnTo>
                    <a:pt x="1159" y="41"/>
                  </a:lnTo>
                  <a:lnTo>
                    <a:pt x="1212" y="55"/>
                  </a:lnTo>
                  <a:lnTo>
                    <a:pt x="1260" y="72"/>
                  </a:lnTo>
                  <a:lnTo>
                    <a:pt x="1302" y="91"/>
                  </a:lnTo>
                  <a:lnTo>
                    <a:pt x="1339" y="113"/>
                  </a:lnTo>
                  <a:lnTo>
                    <a:pt x="1370" y="136"/>
                  </a:lnTo>
                  <a:lnTo>
                    <a:pt x="1395" y="162"/>
                  </a:lnTo>
                  <a:lnTo>
                    <a:pt x="1415" y="190"/>
                  </a:lnTo>
                  <a:lnTo>
                    <a:pt x="1429" y="221"/>
                  </a:lnTo>
                  <a:lnTo>
                    <a:pt x="1437" y="253"/>
                  </a:lnTo>
                  <a:lnTo>
                    <a:pt x="1440" y="288"/>
                  </a:lnTo>
                  <a:lnTo>
                    <a:pt x="1438" y="323"/>
                  </a:lnTo>
                  <a:lnTo>
                    <a:pt x="1433" y="356"/>
                  </a:lnTo>
                  <a:lnTo>
                    <a:pt x="1425" y="386"/>
                  </a:lnTo>
                  <a:lnTo>
                    <a:pt x="1413" y="414"/>
                  </a:lnTo>
                  <a:lnTo>
                    <a:pt x="1398" y="440"/>
                  </a:lnTo>
                  <a:lnTo>
                    <a:pt x="1379" y="464"/>
                  </a:lnTo>
                  <a:lnTo>
                    <a:pt x="1357" y="485"/>
                  </a:lnTo>
                  <a:lnTo>
                    <a:pt x="1332" y="504"/>
                  </a:lnTo>
                  <a:lnTo>
                    <a:pt x="1303" y="521"/>
                  </a:lnTo>
                  <a:lnTo>
                    <a:pt x="1271" y="536"/>
                  </a:lnTo>
                  <a:lnTo>
                    <a:pt x="1236" y="548"/>
                  </a:lnTo>
                  <a:lnTo>
                    <a:pt x="1197" y="558"/>
                  </a:lnTo>
                  <a:lnTo>
                    <a:pt x="1155" y="566"/>
                  </a:lnTo>
                  <a:lnTo>
                    <a:pt x="1109" y="572"/>
                  </a:lnTo>
                  <a:lnTo>
                    <a:pt x="1060" y="575"/>
                  </a:lnTo>
                  <a:lnTo>
                    <a:pt x="1008" y="576"/>
                  </a:lnTo>
                  <a:lnTo>
                    <a:pt x="955" y="577"/>
                  </a:lnTo>
                  <a:lnTo>
                    <a:pt x="903" y="581"/>
                  </a:lnTo>
                  <a:lnTo>
                    <a:pt x="854" y="586"/>
                  </a:lnTo>
                  <a:lnTo>
                    <a:pt x="806" y="594"/>
                  </a:lnTo>
                  <a:lnTo>
                    <a:pt x="759" y="604"/>
                  </a:lnTo>
                  <a:lnTo>
                    <a:pt x="714" y="617"/>
                  </a:lnTo>
                  <a:lnTo>
                    <a:pt x="671" y="631"/>
                  </a:lnTo>
                  <a:lnTo>
                    <a:pt x="630" y="648"/>
                  </a:lnTo>
                  <a:lnTo>
                    <a:pt x="590" y="667"/>
                  </a:lnTo>
                  <a:lnTo>
                    <a:pt x="552" y="689"/>
                  </a:lnTo>
                  <a:lnTo>
                    <a:pt x="516" y="712"/>
                  </a:lnTo>
                  <a:lnTo>
                    <a:pt x="482" y="738"/>
                  </a:lnTo>
                  <a:lnTo>
                    <a:pt x="449" y="766"/>
                  </a:lnTo>
                  <a:lnTo>
                    <a:pt x="417" y="797"/>
                  </a:lnTo>
                  <a:lnTo>
                    <a:pt x="388" y="829"/>
                  </a:lnTo>
                  <a:lnTo>
                    <a:pt x="360" y="864"/>
                  </a:lnTo>
                  <a:lnTo>
                    <a:pt x="334" y="899"/>
                  </a:lnTo>
                  <a:lnTo>
                    <a:pt x="309" y="932"/>
                  </a:lnTo>
                  <a:lnTo>
                    <a:pt x="287" y="962"/>
                  </a:lnTo>
                  <a:lnTo>
                    <a:pt x="266" y="990"/>
                  </a:lnTo>
                  <a:lnTo>
                    <a:pt x="246" y="1016"/>
                  </a:lnTo>
                  <a:lnTo>
                    <a:pt x="228" y="1040"/>
                  </a:lnTo>
                  <a:lnTo>
                    <a:pt x="212" y="1061"/>
                  </a:lnTo>
                  <a:lnTo>
                    <a:pt x="198" y="1080"/>
                  </a:lnTo>
                  <a:lnTo>
                    <a:pt x="185" y="1097"/>
                  </a:lnTo>
                  <a:lnTo>
                    <a:pt x="174" y="1112"/>
                  </a:lnTo>
                  <a:lnTo>
                    <a:pt x="165" y="1124"/>
                  </a:lnTo>
                  <a:lnTo>
                    <a:pt x="158" y="1134"/>
                  </a:lnTo>
                  <a:lnTo>
                    <a:pt x="152" y="1142"/>
                  </a:lnTo>
                  <a:lnTo>
                    <a:pt x="147" y="1148"/>
                  </a:lnTo>
                  <a:lnTo>
                    <a:pt x="145" y="1151"/>
                  </a:lnTo>
                  <a:lnTo>
                    <a:pt x="144" y="1152"/>
                  </a:lnTo>
                  <a:lnTo>
                    <a:pt x="144" y="1151"/>
                  </a:lnTo>
                  <a:lnTo>
                    <a:pt x="146" y="1148"/>
                  </a:lnTo>
                  <a:lnTo>
                    <a:pt x="148" y="1142"/>
                  </a:lnTo>
                  <a:lnTo>
                    <a:pt x="151" y="1134"/>
                  </a:lnTo>
                  <a:lnTo>
                    <a:pt x="155" y="1124"/>
                  </a:lnTo>
                  <a:lnTo>
                    <a:pt x="159" y="1112"/>
                  </a:lnTo>
                  <a:lnTo>
                    <a:pt x="165" y="1097"/>
                  </a:lnTo>
                  <a:lnTo>
                    <a:pt x="171" y="1080"/>
                  </a:lnTo>
                  <a:lnTo>
                    <a:pt x="178" y="1061"/>
                  </a:lnTo>
                  <a:lnTo>
                    <a:pt x="186" y="1040"/>
                  </a:lnTo>
                  <a:lnTo>
                    <a:pt x="195" y="1016"/>
                  </a:lnTo>
                  <a:lnTo>
                    <a:pt x="205" y="990"/>
                  </a:lnTo>
                  <a:lnTo>
                    <a:pt x="215" y="962"/>
                  </a:lnTo>
                  <a:lnTo>
                    <a:pt x="227" y="932"/>
                  </a:lnTo>
                  <a:lnTo>
                    <a:pt x="239" y="899"/>
                  </a:lnTo>
                  <a:lnTo>
                    <a:pt x="252" y="864"/>
                  </a:lnTo>
                  <a:lnTo>
                    <a:pt x="264" y="829"/>
                  </a:lnTo>
                  <a:lnTo>
                    <a:pt x="275" y="797"/>
                  </a:lnTo>
                  <a:lnTo>
                    <a:pt x="282" y="766"/>
                  </a:lnTo>
                  <a:lnTo>
                    <a:pt x="288" y="738"/>
                  </a:lnTo>
                  <a:lnTo>
                    <a:pt x="291" y="712"/>
                  </a:lnTo>
                  <a:lnTo>
                    <a:pt x="293" y="689"/>
                  </a:lnTo>
                  <a:lnTo>
                    <a:pt x="291" y="667"/>
                  </a:lnTo>
                  <a:lnTo>
                    <a:pt x="288" y="648"/>
                  </a:lnTo>
                  <a:lnTo>
                    <a:pt x="282" y="631"/>
                  </a:lnTo>
                  <a:lnTo>
                    <a:pt x="275" y="617"/>
                  </a:lnTo>
                  <a:lnTo>
                    <a:pt x="264" y="604"/>
                  </a:lnTo>
                  <a:lnTo>
                    <a:pt x="252" y="594"/>
                  </a:lnTo>
                  <a:lnTo>
                    <a:pt x="237" y="586"/>
                  </a:lnTo>
                  <a:lnTo>
                    <a:pt x="221" y="581"/>
                  </a:lnTo>
                  <a:lnTo>
                    <a:pt x="201" y="577"/>
                  </a:lnTo>
                  <a:lnTo>
                    <a:pt x="180" y="576"/>
                  </a:lnTo>
                  <a:lnTo>
                    <a:pt x="158" y="575"/>
                  </a:lnTo>
                  <a:lnTo>
                    <a:pt x="138" y="572"/>
                  </a:lnTo>
                  <a:lnTo>
                    <a:pt x="119" y="566"/>
                  </a:lnTo>
                  <a:lnTo>
                    <a:pt x="101" y="558"/>
                  </a:lnTo>
                  <a:lnTo>
                    <a:pt x="85" y="548"/>
                  </a:lnTo>
                  <a:lnTo>
                    <a:pt x="70" y="536"/>
                  </a:lnTo>
                  <a:lnTo>
                    <a:pt x="57" y="521"/>
                  </a:lnTo>
                  <a:lnTo>
                    <a:pt x="45" y="504"/>
                  </a:lnTo>
                  <a:lnTo>
                    <a:pt x="34" y="485"/>
                  </a:lnTo>
                  <a:lnTo>
                    <a:pt x="25" y="464"/>
                  </a:lnTo>
                  <a:lnTo>
                    <a:pt x="18" y="440"/>
                  </a:lnTo>
                  <a:lnTo>
                    <a:pt x="11" y="414"/>
                  </a:lnTo>
                  <a:lnTo>
                    <a:pt x="6" y="386"/>
                  </a:lnTo>
                  <a:lnTo>
                    <a:pt x="3" y="356"/>
                  </a:lnTo>
                  <a:lnTo>
                    <a:pt x="1" y="323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57150" cap="flat">
              <a:solidFill>
                <a:srgbClr val="00CCFF"/>
              </a:solidFill>
              <a:prstDash val="solid"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 rot="196575">
              <a:off x="3167" y="386"/>
              <a:ext cx="1250" cy="3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500" baseline="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非正常退出</a:t>
              </a:r>
              <a:endParaRPr lang="zh-CN" altLang="en-US" sz="25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6" name="Group 5"/>
          <p:cNvGrpSpPr>
            <a:grpSpLocks/>
          </p:cNvGrpSpPr>
          <p:nvPr/>
        </p:nvGrpSpPr>
        <p:grpSpPr bwMode="auto">
          <a:xfrm rot="198523">
            <a:off x="6314362" y="4399798"/>
            <a:ext cx="2127250" cy="552450"/>
            <a:chOff x="3077" y="386"/>
            <a:chExt cx="1340" cy="348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 rot="315168">
              <a:off x="3077" y="443"/>
              <a:ext cx="1162" cy="291"/>
            </a:xfrm>
            <a:custGeom>
              <a:avLst/>
              <a:gdLst/>
              <a:ahLst/>
              <a:cxnLst>
                <a:cxn ang="0">
                  <a:pos x="11" y="221"/>
                </a:cxn>
                <a:cxn ang="0">
                  <a:pos x="70" y="136"/>
                </a:cxn>
                <a:cxn ang="0">
                  <a:pos x="180" y="72"/>
                </a:cxn>
                <a:cxn ang="0">
                  <a:pos x="340" y="28"/>
                </a:cxn>
                <a:cxn ang="0">
                  <a:pos x="551" y="5"/>
                </a:cxn>
                <a:cxn ang="0">
                  <a:pos x="807" y="1"/>
                </a:cxn>
                <a:cxn ang="0">
                  <a:pos x="1035" y="18"/>
                </a:cxn>
                <a:cxn ang="0">
                  <a:pos x="1212" y="55"/>
                </a:cxn>
                <a:cxn ang="0">
                  <a:pos x="1339" y="113"/>
                </a:cxn>
                <a:cxn ang="0">
                  <a:pos x="1415" y="190"/>
                </a:cxn>
                <a:cxn ang="0">
                  <a:pos x="1440" y="288"/>
                </a:cxn>
                <a:cxn ang="0">
                  <a:pos x="1425" y="386"/>
                </a:cxn>
                <a:cxn ang="0">
                  <a:pos x="1379" y="464"/>
                </a:cxn>
                <a:cxn ang="0">
                  <a:pos x="1303" y="521"/>
                </a:cxn>
                <a:cxn ang="0">
                  <a:pos x="1197" y="558"/>
                </a:cxn>
                <a:cxn ang="0">
                  <a:pos x="1060" y="575"/>
                </a:cxn>
                <a:cxn ang="0">
                  <a:pos x="903" y="581"/>
                </a:cxn>
                <a:cxn ang="0">
                  <a:pos x="759" y="604"/>
                </a:cxn>
                <a:cxn ang="0">
                  <a:pos x="630" y="648"/>
                </a:cxn>
                <a:cxn ang="0">
                  <a:pos x="516" y="712"/>
                </a:cxn>
                <a:cxn ang="0">
                  <a:pos x="417" y="797"/>
                </a:cxn>
                <a:cxn ang="0">
                  <a:pos x="334" y="899"/>
                </a:cxn>
                <a:cxn ang="0">
                  <a:pos x="266" y="990"/>
                </a:cxn>
                <a:cxn ang="0">
                  <a:pos x="212" y="1061"/>
                </a:cxn>
                <a:cxn ang="0">
                  <a:pos x="174" y="1112"/>
                </a:cxn>
                <a:cxn ang="0">
                  <a:pos x="152" y="1142"/>
                </a:cxn>
                <a:cxn ang="0">
                  <a:pos x="144" y="1152"/>
                </a:cxn>
                <a:cxn ang="0">
                  <a:pos x="148" y="1142"/>
                </a:cxn>
                <a:cxn ang="0">
                  <a:pos x="159" y="1112"/>
                </a:cxn>
                <a:cxn ang="0">
                  <a:pos x="178" y="1061"/>
                </a:cxn>
                <a:cxn ang="0">
                  <a:pos x="205" y="990"/>
                </a:cxn>
                <a:cxn ang="0">
                  <a:pos x="239" y="899"/>
                </a:cxn>
                <a:cxn ang="0">
                  <a:pos x="275" y="797"/>
                </a:cxn>
                <a:cxn ang="0">
                  <a:pos x="291" y="712"/>
                </a:cxn>
                <a:cxn ang="0">
                  <a:pos x="288" y="648"/>
                </a:cxn>
                <a:cxn ang="0">
                  <a:pos x="264" y="604"/>
                </a:cxn>
                <a:cxn ang="0">
                  <a:pos x="221" y="581"/>
                </a:cxn>
                <a:cxn ang="0">
                  <a:pos x="158" y="575"/>
                </a:cxn>
                <a:cxn ang="0">
                  <a:pos x="101" y="558"/>
                </a:cxn>
                <a:cxn ang="0">
                  <a:pos x="57" y="521"/>
                </a:cxn>
                <a:cxn ang="0">
                  <a:pos x="25" y="464"/>
                </a:cxn>
                <a:cxn ang="0">
                  <a:pos x="6" y="386"/>
                </a:cxn>
                <a:cxn ang="0">
                  <a:pos x="0" y="288"/>
                </a:cxn>
              </a:cxnLst>
              <a:rect l="0" t="0" r="r" b="b"/>
              <a:pathLst>
                <a:path w="1441" h="1153">
                  <a:moveTo>
                    <a:pt x="0" y="288"/>
                  </a:moveTo>
                  <a:lnTo>
                    <a:pt x="3" y="253"/>
                  </a:lnTo>
                  <a:lnTo>
                    <a:pt x="11" y="221"/>
                  </a:lnTo>
                  <a:lnTo>
                    <a:pt x="25" y="190"/>
                  </a:lnTo>
                  <a:lnTo>
                    <a:pt x="45" y="162"/>
                  </a:lnTo>
                  <a:lnTo>
                    <a:pt x="70" y="136"/>
                  </a:lnTo>
                  <a:lnTo>
                    <a:pt x="101" y="113"/>
                  </a:lnTo>
                  <a:lnTo>
                    <a:pt x="138" y="91"/>
                  </a:lnTo>
                  <a:lnTo>
                    <a:pt x="180" y="72"/>
                  </a:lnTo>
                  <a:lnTo>
                    <a:pt x="228" y="55"/>
                  </a:lnTo>
                  <a:lnTo>
                    <a:pt x="281" y="41"/>
                  </a:lnTo>
                  <a:lnTo>
                    <a:pt x="340" y="28"/>
                  </a:lnTo>
                  <a:lnTo>
                    <a:pt x="405" y="18"/>
                  </a:lnTo>
                  <a:lnTo>
                    <a:pt x="475" y="10"/>
                  </a:lnTo>
                  <a:lnTo>
                    <a:pt x="551" y="5"/>
                  </a:lnTo>
                  <a:lnTo>
                    <a:pt x="633" y="1"/>
                  </a:lnTo>
                  <a:lnTo>
                    <a:pt x="720" y="0"/>
                  </a:lnTo>
                  <a:lnTo>
                    <a:pt x="807" y="1"/>
                  </a:lnTo>
                  <a:lnTo>
                    <a:pt x="889" y="5"/>
                  </a:lnTo>
                  <a:lnTo>
                    <a:pt x="965" y="10"/>
                  </a:lnTo>
                  <a:lnTo>
                    <a:pt x="1035" y="18"/>
                  </a:lnTo>
                  <a:lnTo>
                    <a:pt x="1100" y="28"/>
                  </a:lnTo>
                  <a:lnTo>
                    <a:pt x="1159" y="41"/>
                  </a:lnTo>
                  <a:lnTo>
                    <a:pt x="1212" y="55"/>
                  </a:lnTo>
                  <a:lnTo>
                    <a:pt x="1260" y="72"/>
                  </a:lnTo>
                  <a:lnTo>
                    <a:pt x="1302" y="91"/>
                  </a:lnTo>
                  <a:lnTo>
                    <a:pt x="1339" y="113"/>
                  </a:lnTo>
                  <a:lnTo>
                    <a:pt x="1370" y="136"/>
                  </a:lnTo>
                  <a:lnTo>
                    <a:pt x="1395" y="162"/>
                  </a:lnTo>
                  <a:lnTo>
                    <a:pt x="1415" y="190"/>
                  </a:lnTo>
                  <a:lnTo>
                    <a:pt x="1429" y="221"/>
                  </a:lnTo>
                  <a:lnTo>
                    <a:pt x="1437" y="253"/>
                  </a:lnTo>
                  <a:lnTo>
                    <a:pt x="1440" y="288"/>
                  </a:lnTo>
                  <a:lnTo>
                    <a:pt x="1438" y="323"/>
                  </a:lnTo>
                  <a:lnTo>
                    <a:pt x="1433" y="356"/>
                  </a:lnTo>
                  <a:lnTo>
                    <a:pt x="1425" y="386"/>
                  </a:lnTo>
                  <a:lnTo>
                    <a:pt x="1413" y="414"/>
                  </a:lnTo>
                  <a:lnTo>
                    <a:pt x="1398" y="440"/>
                  </a:lnTo>
                  <a:lnTo>
                    <a:pt x="1379" y="464"/>
                  </a:lnTo>
                  <a:lnTo>
                    <a:pt x="1357" y="485"/>
                  </a:lnTo>
                  <a:lnTo>
                    <a:pt x="1332" y="504"/>
                  </a:lnTo>
                  <a:lnTo>
                    <a:pt x="1303" y="521"/>
                  </a:lnTo>
                  <a:lnTo>
                    <a:pt x="1271" y="536"/>
                  </a:lnTo>
                  <a:lnTo>
                    <a:pt x="1236" y="548"/>
                  </a:lnTo>
                  <a:lnTo>
                    <a:pt x="1197" y="558"/>
                  </a:lnTo>
                  <a:lnTo>
                    <a:pt x="1155" y="566"/>
                  </a:lnTo>
                  <a:lnTo>
                    <a:pt x="1109" y="572"/>
                  </a:lnTo>
                  <a:lnTo>
                    <a:pt x="1060" y="575"/>
                  </a:lnTo>
                  <a:lnTo>
                    <a:pt x="1008" y="576"/>
                  </a:lnTo>
                  <a:lnTo>
                    <a:pt x="955" y="577"/>
                  </a:lnTo>
                  <a:lnTo>
                    <a:pt x="903" y="581"/>
                  </a:lnTo>
                  <a:lnTo>
                    <a:pt x="854" y="586"/>
                  </a:lnTo>
                  <a:lnTo>
                    <a:pt x="806" y="594"/>
                  </a:lnTo>
                  <a:lnTo>
                    <a:pt x="759" y="604"/>
                  </a:lnTo>
                  <a:lnTo>
                    <a:pt x="714" y="617"/>
                  </a:lnTo>
                  <a:lnTo>
                    <a:pt x="671" y="631"/>
                  </a:lnTo>
                  <a:lnTo>
                    <a:pt x="630" y="648"/>
                  </a:lnTo>
                  <a:lnTo>
                    <a:pt x="590" y="667"/>
                  </a:lnTo>
                  <a:lnTo>
                    <a:pt x="552" y="689"/>
                  </a:lnTo>
                  <a:lnTo>
                    <a:pt x="516" y="712"/>
                  </a:lnTo>
                  <a:lnTo>
                    <a:pt x="482" y="738"/>
                  </a:lnTo>
                  <a:lnTo>
                    <a:pt x="449" y="766"/>
                  </a:lnTo>
                  <a:lnTo>
                    <a:pt x="417" y="797"/>
                  </a:lnTo>
                  <a:lnTo>
                    <a:pt x="388" y="829"/>
                  </a:lnTo>
                  <a:lnTo>
                    <a:pt x="360" y="864"/>
                  </a:lnTo>
                  <a:lnTo>
                    <a:pt x="334" y="899"/>
                  </a:lnTo>
                  <a:lnTo>
                    <a:pt x="309" y="932"/>
                  </a:lnTo>
                  <a:lnTo>
                    <a:pt x="287" y="962"/>
                  </a:lnTo>
                  <a:lnTo>
                    <a:pt x="266" y="990"/>
                  </a:lnTo>
                  <a:lnTo>
                    <a:pt x="246" y="1016"/>
                  </a:lnTo>
                  <a:lnTo>
                    <a:pt x="228" y="1040"/>
                  </a:lnTo>
                  <a:lnTo>
                    <a:pt x="212" y="1061"/>
                  </a:lnTo>
                  <a:lnTo>
                    <a:pt x="198" y="1080"/>
                  </a:lnTo>
                  <a:lnTo>
                    <a:pt x="185" y="1097"/>
                  </a:lnTo>
                  <a:lnTo>
                    <a:pt x="174" y="1112"/>
                  </a:lnTo>
                  <a:lnTo>
                    <a:pt x="165" y="1124"/>
                  </a:lnTo>
                  <a:lnTo>
                    <a:pt x="158" y="1134"/>
                  </a:lnTo>
                  <a:lnTo>
                    <a:pt x="152" y="1142"/>
                  </a:lnTo>
                  <a:lnTo>
                    <a:pt x="147" y="1148"/>
                  </a:lnTo>
                  <a:lnTo>
                    <a:pt x="145" y="1151"/>
                  </a:lnTo>
                  <a:lnTo>
                    <a:pt x="144" y="1152"/>
                  </a:lnTo>
                  <a:lnTo>
                    <a:pt x="144" y="1151"/>
                  </a:lnTo>
                  <a:lnTo>
                    <a:pt x="146" y="1148"/>
                  </a:lnTo>
                  <a:lnTo>
                    <a:pt x="148" y="1142"/>
                  </a:lnTo>
                  <a:lnTo>
                    <a:pt x="151" y="1134"/>
                  </a:lnTo>
                  <a:lnTo>
                    <a:pt x="155" y="1124"/>
                  </a:lnTo>
                  <a:lnTo>
                    <a:pt x="159" y="1112"/>
                  </a:lnTo>
                  <a:lnTo>
                    <a:pt x="165" y="1097"/>
                  </a:lnTo>
                  <a:lnTo>
                    <a:pt x="171" y="1080"/>
                  </a:lnTo>
                  <a:lnTo>
                    <a:pt x="178" y="1061"/>
                  </a:lnTo>
                  <a:lnTo>
                    <a:pt x="186" y="1040"/>
                  </a:lnTo>
                  <a:lnTo>
                    <a:pt x="195" y="1016"/>
                  </a:lnTo>
                  <a:lnTo>
                    <a:pt x="205" y="990"/>
                  </a:lnTo>
                  <a:lnTo>
                    <a:pt x="215" y="962"/>
                  </a:lnTo>
                  <a:lnTo>
                    <a:pt x="227" y="932"/>
                  </a:lnTo>
                  <a:lnTo>
                    <a:pt x="239" y="899"/>
                  </a:lnTo>
                  <a:lnTo>
                    <a:pt x="252" y="864"/>
                  </a:lnTo>
                  <a:lnTo>
                    <a:pt x="264" y="829"/>
                  </a:lnTo>
                  <a:lnTo>
                    <a:pt x="275" y="797"/>
                  </a:lnTo>
                  <a:lnTo>
                    <a:pt x="282" y="766"/>
                  </a:lnTo>
                  <a:lnTo>
                    <a:pt x="288" y="738"/>
                  </a:lnTo>
                  <a:lnTo>
                    <a:pt x="291" y="712"/>
                  </a:lnTo>
                  <a:lnTo>
                    <a:pt x="293" y="689"/>
                  </a:lnTo>
                  <a:lnTo>
                    <a:pt x="291" y="667"/>
                  </a:lnTo>
                  <a:lnTo>
                    <a:pt x="288" y="648"/>
                  </a:lnTo>
                  <a:lnTo>
                    <a:pt x="282" y="631"/>
                  </a:lnTo>
                  <a:lnTo>
                    <a:pt x="275" y="617"/>
                  </a:lnTo>
                  <a:lnTo>
                    <a:pt x="264" y="604"/>
                  </a:lnTo>
                  <a:lnTo>
                    <a:pt x="252" y="594"/>
                  </a:lnTo>
                  <a:lnTo>
                    <a:pt x="237" y="586"/>
                  </a:lnTo>
                  <a:lnTo>
                    <a:pt x="221" y="581"/>
                  </a:lnTo>
                  <a:lnTo>
                    <a:pt x="201" y="577"/>
                  </a:lnTo>
                  <a:lnTo>
                    <a:pt x="180" y="576"/>
                  </a:lnTo>
                  <a:lnTo>
                    <a:pt x="158" y="575"/>
                  </a:lnTo>
                  <a:lnTo>
                    <a:pt x="138" y="572"/>
                  </a:lnTo>
                  <a:lnTo>
                    <a:pt x="119" y="566"/>
                  </a:lnTo>
                  <a:lnTo>
                    <a:pt x="101" y="558"/>
                  </a:lnTo>
                  <a:lnTo>
                    <a:pt x="85" y="548"/>
                  </a:lnTo>
                  <a:lnTo>
                    <a:pt x="70" y="536"/>
                  </a:lnTo>
                  <a:lnTo>
                    <a:pt x="57" y="521"/>
                  </a:lnTo>
                  <a:lnTo>
                    <a:pt x="45" y="504"/>
                  </a:lnTo>
                  <a:lnTo>
                    <a:pt x="34" y="485"/>
                  </a:lnTo>
                  <a:lnTo>
                    <a:pt x="25" y="464"/>
                  </a:lnTo>
                  <a:lnTo>
                    <a:pt x="18" y="440"/>
                  </a:lnTo>
                  <a:lnTo>
                    <a:pt x="11" y="414"/>
                  </a:lnTo>
                  <a:lnTo>
                    <a:pt x="6" y="386"/>
                  </a:lnTo>
                  <a:lnTo>
                    <a:pt x="3" y="356"/>
                  </a:lnTo>
                  <a:lnTo>
                    <a:pt x="1" y="323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57150" cap="flat">
              <a:solidFill>
                <a:srgbClr val="00CCFF"/>
              </a:solidFill>
              <a:prstDash val="solid"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196575">
              <a:off x="3167" y="386"/>
              <a:ext cx="1250" cy="3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50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暂停</a:t>
              </a:r>
              <a:r>
                <a:rPr lang="en-US" altLang="zh-CN" sz="250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(</a:t>
              </a:r>
              <a:r>
                <a:rPr lang="zh-CN" altLang="en-US" sz="250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挂起</a:t>
              </a:r>
              <a:r>
                <a:rPr lang="en-US" altLang="zh-CN" sz="250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)</a:t>
              </a:r>
              <a:endParaRPr lang="zh-CN" altLang="en-US" sz="25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3836642" y="5786454"/>
            <a:ext cx="2927867" cy="715002"/>
            <a:chOff x="3928" y="3060"/>
            <a:chExt cx="763" cy="413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928" y="3088"/>
              <a:ext cx="763" cy="38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7" name="Rectangle 83"/>
            <p:cNvSpPr>
              <a:spLocks noChangeArrowheads="1"/>
            </p:cNvSpPr>
            <p:nvPr/>
          </p:nvSpPr>
          <p:spPr bwMode="auto">
            <a:xfrm>
              <a:off x="3994" y="3134"/>
              <a:ext cx="602" cy="26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wait_exit.c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7624" y="657669"/>
            <a:ext cx="7669788" cy="3059858"/>
            <a:chOff x="904" y="734"/>
            <a:chExt cx="4343" cy="2929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04" y="734"/>
              <a:ext cx="4241" cy="2929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986" y="1104"/>
              <a:ext cx="4261" cy="20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99FF"/>
                  </a:solidFill>
                  <a:effectLst/>
                </a:rPr>
                <a:t>#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types.h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#include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wait.h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99FF"/>
                </a:solidFill>
                <a:effectLst/>
              </a:endParaRP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wait(int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 * status);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pid_t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 </a:t>
              </a: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waitpid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(</a:t>
              </a: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pid_t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 </a:t>
              </a: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pid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, </a:t>
              </a: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int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 *status, </a:t>
              </a:r>
              <a:r>
                <a:rPr lang="en-US" altLang="zh-CN" sz="2800" dirty="0" err="1" smtClean="0">
                  <a:solidFill>
                    <a:schemeClr val="accent6"/>
                  </a:solidFill>
                  <a:effectLst/>
                </a:rPr>
                <a:t>int</a:t>
              </a:r>
              <a:r>
                <a:rPr lang="en-US" altLang="zh-CN" sz="2800" dirty="0" smtClean="0">
                  <a:solidFill>
                    <a:schemeClr val="accent6"/>
                  </a:solidFill>
                  <a:effectLst/>
                </a:rPr>
                <a:t> options);</a:t>
              </a:r>
              <a:endParaRPr lang="en-US" altLang="zh-CN" sz="2800" dirty="0">
                <a:solidFill>
                  <a:schemeClr val="accent6"/>
                </a:solidFill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9552" y="332656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回收子进程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43608" y="4233921"/>
            <a:ext cx="784887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waitpid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比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wait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更加灵活，可以是</a:t>
            </a:r>
            <a:r>
              <a:rPr lang="zh-CN" altLang="en-US" sz="2600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非阻塞的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。</a:t>
            </a:r>
            <a:r>
              <a:rPr lang="zh-CN" altLang="en-US" sz="2400" b="0" baseline="0" dirty="0">
                <a:solidFill>
                  <a:schemeClr val="bg1"/>
                </a:solidFill>
                <a:effectLst/>
                <a:ea typeface="宋体" pitchFamily="2" charset="-12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971600" y="3356992"/>
            <a:ext cx="7519626" cy="2608790"/>
            <a:chOff x="971600" y="3916554"/>
            <a:chExt cx="7519626" cy="260879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971600" y="3916554"/>
              <a:ext cx="7488832" cy="2608790"/>
            </a:xfrm>
            <a:prstGeom prst="foldedCorner">
              <a:avLst>
                <a:gd name="adj" fmla="val 12986"/>
              </a:avLst>
            </a:prstGeom>
            <a:solidFill>
              <a:srgbClr val="E1F0FF"/>
            </a:solidFill>
            <a:ln w="12700" cap="sq">
              <a:noFill/>
              <a:round/>
              <a:headEnd/>
              <a:tailEnd/>
            </a:ln>
            <a:effectLst>
              <a:outerShdw dist="179605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259632" y="4005064"/>
              <a:ext cx="3898824" cy="40626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kumimoji="1" lang="en-US" altLang="zh-CN" kern="0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0</a:t>
              </a:r>
              <a:r>
                <a:rPr kumimoji="1" lang="zh-CN" altLang="en-US" kern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：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阻塞，即挂起调用进程</a:t>
              </a:r>
              <a:r>
                <a:rPr lang="en-US" altLang="zh-CN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;</a:t>
              </a:r>
              <a:endParaRPr lang="en-US" altLang="zh-CN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187624" y="4437112"/>
              <a:ext cx="7303602" cy="72019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85000"/>
                </a:lnSpc>
                <a:spcBef>
                  <a:spcPct val="0"/>
                </a:spcBef>
              </a:pPr>
              <a:r>
                <a:rPr kumimoji="1" lang="en-US" altLang="zh-CN" kern="0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WNOHANG</a:t>
              </a:r>
              <a:r>
                <a:rPr kumimoji="1" lang="zh-CN" altLang="en-US" kern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：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非阻塞，即如果指定的子进程都还没有</a:t>
              </a:r>
              <a:endParaRPr lang="en-US" altLang="zh-CN" dirty="0" smtClean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终止运行，立即返回</a:t>
              </a:r>
              <a:r>
                <a:rPr lang="en-US" altLang="zh-CN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0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；否则返回，终止运行进程</a:t>
              </a:r>
              <a:r>
                <a:rPr lang="en-US" altLang="zh-CN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ID;</a:t>
              </a:r>
              <a:endParaRPr lang="en-US" altLang="zh-CN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187624" y="5301208"/>
              <a:ext cx="7056784" cy="72019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85000"/>
                </a:lnSpc>
                <a:spcBef>
                  <a:spcPct val="0"/>
                </a:spcBef>
              </a:pPr>
              <a:r>
                <a:rPr kumimoji="1" lang="en-US" altLang="zh-CN" kern="0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WUNTRACED</a:t>
              </a:r>
              <a:r>
                <a:rPr kumimoji="1" lang="zh-CN" altLang="en-US" kern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：如果子进程挂起，则立即返回；默认只返回终止运行的进程；</a:t>
              </a:r>
              <a:endParaRPr lang="en-US" altLang="zh-CN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259632" y="6093296"/>
              <a:ext cx="3603872" cy="40626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kumimoji="1" lang="en-US" altLang="zh-CN" kern="0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WUNTRACED | WNOHANG</a:t>
              </a:r>
              <a:r>
                <a:rPr kumimoji="1" lang="zh-CN" altLang="en-US" kern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： </a:t>
              </a:r>
              <a:endParaRPr lang="en-US" altLang="zh-CN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7584" y="692696"/>
            <a:ext cx="7620000" cy="1944216"/>
            <a:chOff x="827584" y="692696"/>
            <a:chExt cx="7620000" cy="1944216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827584" y="692696"/>
              <a:ext cx="7620000" cy="1944216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691680" y="764704"/>
              <a:ext cx="5976664" cy="17851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>
                <a:buFont typeface="Wingdings" pitchFamily="2" charset="2"/>
                <a:buNone/>
              </a:pP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   </a:t>
              </a:r>
              <a:r>
                <a:rPr lang="en-US" altLang="zh-CN" sz="200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 &gt; 0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: 	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等待进程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id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为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的子进程。</a:t>
              </a:r>
            </a:p>
            <a:p>
              <a:pPr algn="l" eaLnBrk="1" hangingPunct="1">
                <a:buFont typeface="Wingdings" pitchFamily="2" charset="2"/>
                <a:buNone/>
              </a:pP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</a:t>
              </a:r>
              <a:r>
                <a:rPr lang="en-US" altLang="zh-CN" sz="200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 == 0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: 	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等待与自己同组的任意子进程。</a:t>
              </a:r>
            </a:p>
            <a:p>
              <a:pPr algn="l" eaLnBrk="1" hangingPunct="1">
                <a:buFont typeface="Wingdings" pitchFamily="2" charset="2"/>
                <a:buNone/>
              </a:pP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</a:t>
              </a:r>
              <a:r>
                <a:rPr lang="en-US" altLang="zh-CN" sz="200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 == -1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: 	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等待任意一个子进程</a:t>
              </a:r>
            </a:p>
            <a:p>
              <a:pPr algn="l" eaLnBrk="1" hangingPunct="1">
                <a:buFont typeface="Wingdings" pitchFamily="2" charset="2"/>
                <a:buNone/>
              </a:pP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</a:t>
              </a:r>
              <a:r>
                <a:rPr lang="en-US" altLang="zh-CN" sz="200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 &lt; -1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: 	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等待</a:t>
              </a:r>
              <a:r>
                <a:rPr lang="zh-CN" altLang="en-US" sz="2000" dirty="0" smtClean="0">
                  <a:solidFill>
                    <a:srgbClr val="FF0000"/>
                  </a:solidFill>
                  <a:effectLst/>
                  <a:latin typeface="幼圆" pitchFamily="49" charset="-122"/>
                  <a:ea typeface="幼圆" pitchFamily="49" charset="-122"/>
                </a:rPr>
                <a:t>进程组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号为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-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pid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的任意子进程。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90400" y="116632"/>
            <a:ext cx="2841440" cy="609600"/>
            <a:chOff x="3229" y="816"/>
            <a:chExt cx="1619" cy="38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584" cy="384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229" y="852"/>
              <a:ext cx="1584" cy="33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参数</a:t>
              </a:r>
              <a:r>
                <a:rPr lang="en-US" altLang="zh-CN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:</a:t>
              </a:r>
              <a:r>
                <a:rPr lang="en-US" altLang="zh-CN" sz="2900" dirty="0" err="1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pid_t</a:t>
              </a:r>
              <a:r>
                <a:rPr lang="en-US" altLang="zh-CN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 </a:t>
              </a:r>
              <a:r>
                <a:rPr lang="en-US" altLang="zh-CN" sz="2900" dirty="0" err="1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pid</a:t>
              </a:r>
              <a:endParaRPr lang="zh-CN" altLang="en-US" sz="29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44016" y="2852936"/>
            <a:ext cx="3203848" cy="609600"/>
            <a:chOff x="3229" y="816"/>
            <a:chExt cx="1619" cy="384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584" cy="384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229" y="852"/>
              <a:ext cx="1584" cy="33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参数</a:t>
              </a:r>
              <a:r>
                <a:rPr lang="en-US" altLang="zh-CN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:</a:t>
              </a:r>
              <a:r>
                <a:rPr lang="en-US" altLang="zh-CN" sz="2900" dirty="0" err="1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int</a:t>
              </a:r>
              <a:r>
                <a:rPr lang="en-US" altLang="zh-CN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 options</a:t>
              </a:r>
              <a:endParaRPr lang="zh-CN" altLang="en-US" sz="29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259632" y="616530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99"/>
                </a:solidFill>
                <a:effectLst/>
              </a:rPr>
              <a:t>wait(&amp;stat)</a:t>
            </a:r>
            <a:r>
              <a:rPr lang="zh-CN" altLang="en-US" sz="2800" dirty="0" smtClean="0">
                <a:solidFill>
                  <a:srgbClr val="000099"/>
                </a:solidFill>
                <a:effectLst/>
              </a:rPr>
              <a:t>等价于</a:t>
            </a:r>
            <a:r>
              <a:rPr lang="en-US" altLang="zh-CN" sz="2800" dirty="0" err="1" smtClean="0">
                <a:solidFill>
                  <a:srgbClr val="000099"/>
                </a:solidFill>
                <a:effectLst/>
              </a:rPr>
              <a:t>waitpid</a:t>
            </a:r>
            <a:r>
              <a:rPr lang="en-US" altLang="zh-CN" sz="2800" dirty="0" smtClean="0">
                <a:solidFill>
                  <a:srgbClr val="000099"/>
                </a:solidFill>
                <a:effectLst/>
              </a:rPr>
              <a:t>(-1, &amp;stat, 0)</a:t>
            </a:r>
            <a:endParaRPr lang="zh-CN" altLang="en-US" sz="2800" dirty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7624" y="1556792"/>
            <a:ext cx="7669788" cy="2591844"/>
            <a:chOff x="904" y="734"/>
            <a:chExt cx="4343" cy="2481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04" y="734"/>
              <a:ext cx="4241" cy="2481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986" y="1104"/>
              <a:ext cx="4261" cy="169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#include &lt;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unistd.h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int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execve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(const char *path, const char *</a:t>
              </a: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argv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[],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                const char *</a:t>
              </a:r>
              <a:r>
                <a:rPr lang="en-US" altLang="zh-CN" sz="2800" dirty="0" err="1" smtClean="0">
                  <a:solidFill>
                    <a:srgbClr val="000099"/>
                  </a:solidFill>
                  <a:effectLst/>
                </a:rPr>
                <a:t>envp</a:t>
              </a:r>
              <a:r>
                <a:rPr lang="en-US" altLang="zh-CN" sz="2800" dirty="0" smtClean="0">
                  <a:solidFill>
                    <a:srgbClr val="000099"/>
                  </a:solidFill>
                  <a:effectLst/>
                </a:rPr>
                <a:t>[]);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9552" y="1159024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执行新程序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71600" y="4685916"/>
            <a:ext cx="7848872" cy="9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sz="3100" dirty="0" smtClean="0">
                <a:solidFill>
                  <a:srgbClr val="002F8C"/>
                </a:solidFill>
                <a:effectLst/>
                <a:latin typeface="幼圆" pitchFamily="49" charset="-122"/>
                <a:ea typeface="幼圆" pitchFamily="49" charset="-122"/>
              </a:rPr>
              <a:t>启动一个新的程序，新的地址空间完全覆盖当前进程的地址空间</a:t>
            </a:r>
            <a:endParaRPr lang="zh-CN" altLang="en-US" sz="3100" dirty="0">
              <a:solidFill>
                <a:srgbClr val="002F8C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38402" y="404664"/>
            <a:ext cx="5069702" cy="609600"/>
            <a:chOff x="2688" y="720"/>
            <a:chExt cx="2422" cy="384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2358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五</a:t>
              </a: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、</a:t>
              </a:r>
              <a:r>
                <a:rPr lang="zh-CN" altLang="en-US" sz="32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执行一个新程序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8200" y="1074018"/>
            <a:ext cx="7620000" cy="2210966"/>
            <a:chOff x="838200" y="1074018"/>
            <a:chExt cx="7620000" cy="32004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838200" y="1074018"/>
              <a:ext cx="7620000" cy="3200400"/>
              <a:chOff x="528" y="2016"/>
              <a:chExt cx="4800" cy="2016"/>
            </a:xfrm>
          </p:grpSpPr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528" y="2016"/>
                <a:ext cx="4800" cy="2016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/>
                <a:tailEnd/>
              </a:ln>
              <a:effectLst>
                <a:outerShdw dist="233487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748" y="2160"/>
                <a:ext cx="2909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/>
                <a:r>
                  <a:rPr lang="en-US" altLang="zh-CN" sz="28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path</a:t>
                </a:r>
                <a:r>
                  <a:rPr lang="zh-CN" altLang="en-US" sz="2600" dirty="0" smtClean="0">
                    <a:solidFill>
                      <a:srgbClr val="002C84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：执行文件</a:t>
                </a:r>
              </a:p>
            </p:txBody>
          </p:sp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87624" y="1875013"/>
              <a:ext cx="4618362" cy="5232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zh-CN" sz="2800" dirty="0" err="1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argv</a:t>
              </a:r>
              <a:r>
                <a:rPr lang="zh-CN" altLang="en-US" sz="26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：参数表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187624" y="2517228"/>
              <a:ext cx="6984776" cy="75736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zh-CN" sz="2800" dirty="0" err="1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envp</a:t>
              </a:r>
              <a:r>
                <a:rPr lang="zh-CN" altLang="en-US" sz="26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：环境变量表，一般直接用</a:t>
              </a:r>
              <a:r>
                <a:rPr lang="en-US" altLang="zh-CN" sz="26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environ</a:t>
              </a:r>
              <a:r>
                <a:rPr lang="zh-CN" altLang="en-US" sz="26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就行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3400" y="515144"/>
            <a:ext cx="1734344" cy="609600"/>
            <a:chOff x="3264" y="816"/>
            <a:chExt cx="1584" cy="384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584" cy="384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38" y="816"/>
              <a:ext cx="915" cy="33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900" baseline="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参数 </a:t>
              </a:r>
              <a:endParaRPr lang="zh-CN" altLang="en-US" sz="29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43608" y="501317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char *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argv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[] = {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gcc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-g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-c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fork.c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NULL};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execve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/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usr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/bin/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gcc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argv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environ);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333376" y="3713335"/>
            <a:ext cx="1676400" cy="1068388"/>
            <a:chOff x="346" y="132"/>
            <a:chExt cx="1056" cy="673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267744" y="2708920"/>
            <a:ext cx="4572000" cy="83099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rPr>
              <a:t>环境变量</a:t>
            </a:r>
            <a:r>
              <a:rPr lang="en-US" altLang="zh-CN" b="0" dirty="0" smtClean="0">
                <a:solidFill>
                  <a:srgbClr val="002060"/>
                </a:solidFill>
                <a:effectLst/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b="0" dirty="0" smtClean="0">
                <a:solidFill>
                  <a:srgbClr val="00003A"/>
                </a:solidFill>
                <a:effectLst/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b="0" u="sng" dirty="0" smtClean="0">
                <a:solidFill>
                  <a:srgbClr val="00003A"/>
                </a:solidFill>
                <a:effectLst/>
                <a:latin typeface="楷体_GB2312" pitchFamily="49" charset="-122"/>
                <a:ea typeface="楷体_GB2312" pitchFamily="49" charset="-122"/>
              </a:rPr>
              <a:t>操作系统</a:t>
            </a:r>
            <a:r>
              <a:rPr lang="zh-CN" altLang="en-US" b="0" dirty="0" smtClean="0">
                <a:solidFill>
                  <a:srgbClr val="00003A"/>
                </a:solidFill>
                <a:effectLst/>
                <a:latin typeface="楷体_GB2312" pitchFamily="49" charset="-122"/>
                <a:ea typeface="楷体_GB2312" pitchFamily="49" charset="-122"/>
              </a:rPr>
              <a:t>中用来指定操作系统运行环境的一些参数</a:t>
            </a:r>
            <a:endParaRPr lang="zh-CN" altLang="en-US" dirty="0">
              <a:solidFill>
                <a:srgbClr val="00003A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3786190" y="4071942"/>
            <a:ext cx="3143263" cy="788988"/>
            <a:chOff x="3997" y="3060"/>
            <a:chExt cx="585" cy="497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4009" y="3134"/>
              <a:ext cx="573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20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example_execve.c</a:t>
              </a:r>
              <a:endParaRPr lang="zh-CN" altLang="en-US" sz="20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4676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827584" y="158158"/>
            <a:ext cx="7304825" cy="1542650"/>
            <a:chOff x="827584" y="732384"/>
            <a:chExt cx="7304825" cy="1542650"/>
          </a:xfrm>
        </p:grpSpPr>
        <p:sp>
          <p:nvSpPr>
            <p:cNvPr id="6" name="AutoShape 65"/>
            <p:cNvSpPr>
              <a:spLocks noChangeArrowheads="1"/>
            </p:cNvSpPr>
            <p:nvPr/>
          </p:nvSpPr>
          <p:spPr bwMode="auto">
            <a:xfrm>
              <a:off x="827584" y="732384"/>
              <a:ext cx="7272808" cy="762000"/>
            </a:xfrm>
            <a:prstGeom prst="cloudCallout">
              <a:avLst>
                <a:gd name="adj1" fmla="val 36579"/>
                <a:gd name="adj2" fmla="val 109375"/>
              </a:avLst>
            </a:prstGeom>
            <a:solidFill>
              <a:srgbClr val="CCFFFF"/>
            </a:solidFill>
            <a:ln w="38100" cap="sq">
              <a:solidFill>
                <a:srgbClr val="B5FFF1"/>
              </a:solidFill>
              <a:round/>
              <a:headEnd type="none" w="sm" len="sm"/>
              <a:tailEnd type="none" w="sm" len="sm"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1041912" y="746120"/>
              <a:ext cx="6647975" cy="7386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4200" b="1" dirty="0" smtClean="0">
                  <a:solidFill>
                    <a:srgbClr val="FF3300"/>
                  </a:solidFill>
                  <a:ea typeface="华文新魏" pitchFamily="2" charset="-122"/>
                </a:rPr>
                <a:t>如何设计程序自动评判系统</a:t>
              </a:r>
              <a:endParaRPr lang="zh-CN" altLang="en-US" sz="4200" b="1" dirty="0">
                <a:solidFill>
                  <a:srgbClr val="FF3300"/>
                </a:solidFill>
                <a:ea typeface="华文新魏" pitchFamily="2" charset="-122"/>
              </a:endParaRPr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 rot="474251">
              <a:off x="7000521" y="1436834"/>
              <a:ext cx="1131888" cy="838200"/>
              <a:chOff x="2994" y="2105"/>
              <a:chExt cx="989" cy="768"/>
            </a:xfrm>
          </p:grpSpPr>
          <p:sp>
            <p:nvSpPr>
              <p:cNvPr id="9" name="Freeform 68"/>
              <p:cNvSpPr>
                <a:spLocks/>
              </p:cNvSpPr>
              <p:nvPr/>
            </p:nvSpPr>
            <p:spPr bwMode="auto">
              <a:xfrm rot="421002">
                <a:off x="2994" y="2105"/>
                <a:ext cx="989" cy="768"/>
              </a:xfrm>
              <a:custGeom>
                <a:avLst/>
                <a:gdLst/>
                <a:ahLst/>
                <a:cxnLst>
                  <a:cxn ang="0">
                    <a:pos x="150" y="185"/>
                  </a:cxn>
                  <a:cxn ang="0">
                    <a:pos x="194" y="138"/>
                  </a:cxn>
                  <a:cxn ang="0">
                    <a:pos x="272" y="167"/>
                  </a:cxn>
                  <a:cxn ang="0">
                    <a:pos x="265" y="244"/>
                  </a:cxn>
                  <a:cxn ang="0">
                    <a:pos x="171" y="304"/>
                  </a:cxn>
                  <a:cxn ang="0">
                    <a:pos x="153" y="474"/>
                  </a:cxn>
                  <a:cxn ang="0">
                    <a:pos x="171" y="527"/>
                  </a:cxn>
                  <a:cxn ang="0">
                    <a:pos x="140" y="585"/>
                  </a:cxn>
                  <a:cxn ang="0">
                    <a:pos x="147" y="645"/>
                  </a:cxn>
                  <a:cxn ang="0">
                    <a:pos x="213" y="683"/>
                  </a:cxn>
                  <a:cxn ang="0">
                    <a:pos x="300" y="656"/>
                  </a:cxn>
                  <a:cxn ang="0">
                    <a:pos x="328" y="585"/>
                  </a:cxn>
                  <a:cxn ang="0">
                    <a:pos x="293" y="518"/>
                  </a:cxn>
                  <a:cxn ang="0">
                    <a:pos x="331" y="480"/>
                  </a:cxn>
                  <a:cxn ang="0">
                    <a:pos x="331" y="387"/>
                  </a:cxn>
                  <a:cxn ang="0">
                    <a:pos x="429" y="308"/>
                  </a:cxn>
                  <a:cxn ang="0">
                    <a:pos x="439" y="188"/>
                  </a:cxn>
                  <a:cxn ang="0">
                    <a:pos x="376" y="59"/>
                  </a:cxn>
                  <a:cxn ang="0">
                    <a:pos x="251" y="0"/>
                  </a:cxn>
                  <a:cxn ang="0">
                    <a:pos x="112" y="38"/>
                  </a:cxn>
                  <a:cxn ang="0">
                    <a:pos x="31" y="115"/>
                  </a:cxn>
                  <a:cxn ang="0">
                    <a:pos x="0" y="234"/>
                  </a:cxn>
                  <a:cxn ang="0">
                    <a:pos x="4" y="304"/>
                  </a:cxn>
                  <a:cxn ang="0">
                    <a:pos x="147" y="296"/>
                  </a:cxn>
                  <a:cxn ang="0">
                    <a:pos x="150" y="185"/>
                  </a:cxn>
                </a:cxnLst>
                <a:rect l="0" t="0" r="r" b="b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9"/>
              <p:cNvSpPr>
                <a:spLocks/>
              </p:cNvSpPr>
              <p:nvPr/>
            </p:nvSpPr>
            <p:spPr bwMode="auto">
              <a:xfrm rot="421002">
                <a:off x="3043" y="2106"/>
                <a:ext cx="881" cy="535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7" y="230"/>
                  </a:cxn>
                  <a:cxn ang="0">
                    <a:pos x="89" y="241"/>
                  </a:cxn>
                  <a:cxn ang="0">
                    <a:pos x="87" y="175"/>
                  </a:cxn>
                  <a:cxn ang="0">
                    <a:pos x="111" y="101"/>
                  </a:cxn>
                  <a:cxn ang="0">
                    <a:pos x="206" y="74"/>
                  </a:cxn>
                  <a:cxn ang="0">
                    <a:pos x="251" y="105"/>
                  </a:cxn>
                  <a:cxn ang="0">
                    <a:pos x="299" y="153"/>
                  </a:cxn>
                  <a:cxn ang="0">
                    <a:pos x="285" y="237"/>
                  </a:cxn>
                  <a:cxn ang="0">
                    <a:pos x="195" y="276"/>
                  </a:cxn>
                  <a:cxn ang="0">
                    <a:pos x="171" y="335"/>
                  </a:cxn>
                  <a:cxn ang="0">
                    <a:pos x="178" y="395"/>
                  </a:cxn>
                  <a:cxn ang="0">
                    <a:pos x="166" y="477"/>
                  </a:cxn>
                  <a:cxn ang="0">
                    <a:pos x="256" y="477"/>
                  </a:cxn>
                  <a:cxn ang="0">
                    <a:pos x="268" y="416"/>
                  </a:cxn>
                  <a:cxn ang="0">
                    <a:pos x="261" y="345"/>
                  </a:cxn>
                  <a:cxn ang="0">
                    <a:pos x="316" y="307"/>
                  </a:cxn>
                  <a:cxn ang="0">
                    <a:pos x="358" y="287"/>
                  </a:cxn>
                  <a:cxn ang="0">
                    <a:pos x="390" y="196"/>
                  </a:cxn>
                  <a:cxn ang="0">
                    <a:pos x="361" y="98"/>
                  </a:cxn>
                  <a:cxn ang="0">
                    <a:pos x="264" y="0"/>
                  </a:cxn>
                  <a:cxn ang="0">
                    <a:pos x="146" y="8"/>
                  </a:cxn>
                  <a:cxn ang="0">
                    <a:pos x="51" y="67"/>
                  </a:cxn>
                  <a:cxn ang="0">
                    <a:pos x="10" y="140"/>
                  </a:cxn>
                  <a:cxn ang="0">
                    <a:pos x="0" y="241"/>
                  </a:cxn>
                </a:cxnLst>
                <a:rect l="0" t="0" r="r" b="b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70"/>
              <p:cNvSpPr>
                <a:spLocks/>
              </p:cNvSpPr>
              <p:nvPr/>
            </p:nvSpPr>
            <p:spPr bwMode="auto">
              <a:xfrm rot="421002">
                <a:off x="3335" y="2712"/>
                <a:ext cx="284" cy="12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" y="20"/>
                  </a:cxn>
                  <a:cxn ang="0">
                    <a:pos x="0" y="73"/>
                  </a:cxn>
                  <a:cxn ang="0">
                    <a:pos x="28" y="109"/>
                  </a:cxn>
                  <a:cxn ang="0">
                    <a:pos x="98" y="109"/>
                  </a:cxn>
                  <a:cxn ang="0">
                    <a:pos x="126" y="66"/>
                  </a:cxn>
                  <a:cxn ang="0">
                    <a:pos x="102" y="14"/>
                  </a:cxn>
                  <a:cxn ang="0">
                    <a:pos x="45" y="0"/>
                  </a:cxn>
                </a:cxnLst>
                <a:rect l="0" t="0" r="r" b="b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8150" y="228600"/>
            <a:ext cx="5276850" cy="757238"/>
            <a:chOff x="276" y="240"/>
            <a:chExt cx="3324" cy="477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76" y="240"/>
              <a:ext cx="3228" cy="468"/>
            </a:xfrm>
            <a:prstGeom prst="rect">
              <a:avLst/>
            </a:prstGeom>
            <a:solidFill>
              <a:srgbClr val="C9E4FF"/>
            </a:solidFill>
            <a:ln w="12700" cap="sq">
              <a:noFill/>
              <a:miter lim="800000"/>
              <a:headEnd/>
              <a:tailEnd/>
            </a:ln>
            <a:effectLst>
              <a:outerShdw dist="125724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 b="0">
                <a:effectLst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86" y="310"/>
              <a:ext cx="3214" cy="40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600" dirty="0">
                  <a:solidFill>
                    <a:srgbClr val="FF0000"/>
                  </a:solidFill>
                  <a:effectLst/>
                  <a:ea typeface="楷体_GB2312" pitchFamily="49" charset="-122"/>
                </a:rPr>
                <a:t>2.1  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进程的概念和特点</a:t>
              </a:r>
              <a:endParaRPr kumimoji="1" lang="zh-CN" altLang="en-US" sz="3600" dirty="0">
                <a:solidFill>
                  <a:srgbClr val="FF00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1560" y="1916832"/>
            <a:ext cx="7620000" cy="1512168"/>
            <a:chOff x="611560" y="1340768"/>
            <a:chExt cx="7620000" cy="151216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611560" y="1340768"/>
              <a:ext cx="7620000" cy="1512168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755576" y="1412776"/>
              <a:ext cx="7416824" cy="10772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zh-CN" sz="3200" b="0" baseline="0" dirty="0">
                  <a:solidFill>
                    <a:srgbClr val="F60000"/>
                  </a:solidFill>
                  <a:effectLst/>
                </a:rPr>
                <a:t>    </a:t>
              </a:r>
              <a:r>
                <a:rPr lang="zh-CN" altLang="en-US" sz="3200" b="0" baseline="0" dirty="0" smtClean="0">
                  <a:solidFill>
                    <a:srgbClr val="F60000"/>
                  </a:solidFill>
                  <a:effectLst/>
                </a:rPr>
                <a:t>进程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</a:rPr>
                <a:t>：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执行中的程序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。系统中的每一个进程都运行在</a:t>
              </a:r>
              <a:r>
                <a:rPr lang="zh-CN" altLang="en-US" sz="3200" dirty="0" smtClean="0">
                  <a:solidFill>
                    <a:srgbClr val="FF0000"/>
                  </a:solidFill>
                  <a:effectLst/>
                  <a:latin typeface="黑体" pitchFamily="2" charset="-122"/>
                  <a:ea typeface="黑体" pitchFamily="2" charset="-122"/>
                </a:rPr>
                <a:t>上下文</a:t>
              </a:r>
              <a:r>
                <a:rPr lang="en-US" altLang="zh-CN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(context)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中。</a:t>
              </a:r>
              <a:endParaRPr lang="en-US" altLang="zh-CN" sz="3200" b="0" dirty="0" smtClean="0">
                <a:solidFill>
                  <a:srgbClr val="002C84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3568" y="3933056"/>
            <a:ext cx="7620000" cy="2952328"/>
            <a:chOff x="683568" y="3573016"/>
            <a:chExt cx="7620000" cy="295232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83568" y="3573016"/>
              <a:ext cx="7620000" cy="2952328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83568" y="3645024"/>
              <a:ext cx="7416824" cy="243143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zh-CN" sz="3200" b="0" baseline="0" dirty="0">
                  <a:solidFill>
                    <a:srgbClr val="F60000"/>
                  </a:solidFill>
                  <a:effectLst/>
                </a:rPr>
                <a:t>   </a:t>
              </a:r>
              <a:r>
                <a:rPr lang="zh-CN" altLang="en-US" sz="3200" b="0" baseline="0" dirty="0" smtClean="0">
                  <a:solidFill>
                    <a:srgbClr val="F60000"/>
                  </a:solidFill>
                  <a:effectLst/>
                </a:rPr>
                <a:t>上下文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</a:rPr>
                <a:t>：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由程序正确运行所需要的状态组成，包括：</a:t>
              </a:r>
              <a:endParaRPr lang="en-US" altLang="zh-CN" sz="3200" b="0" dirty="0" smtClean="0">
                <a:solidFill>
                  <a:srgbClr val="002C84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 lvl="2" algn="l" eaLnBrk="1" fontAlgn="base" hangingPunct="1"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en-US" altLang="zh-CN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存放在内存中的代码和数据</a:t>
              </a:r>
              <a:endParaRPr lang="en-US" altLang="zh-CN" dirty="0" smtClean="0">
                <a:solidFill>
                  <a:srgbClr val="002C84"/>
                </a:solidFill>
                <a:effectLst/>
                <a:latin typeface="仿宋_GB2312" pitchFamily="49" charset="-122"/>
                <a:ea typeface="仿宋_GB2312" pitchFamily="49" charset="-122"/>
              </a:endParaRPr>
            </a:p>
            <a:p>
              <a:pPr lvl="2" algn="l" eaLnBrk="1" fontAlgn="base" hangingPunct="1"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堆栈、寄存器内容、程序计数器、</a:t>
              </a:r>
              <a:r>
                <a:rPr lang="zh-CN" altLang="en-US" dirty="0" smtClean="0">
                  <a:solidFill>
                    <a:schemeClr val="accent6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环境变量</a:t>
              </a:r>
              <a:r>
                <a:rPr lang="zh-CN" altLang="en-US" dirty="0" smtClean="0">
                  <a:solidFill>
                    <a:srgbClr val="002C84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、文件描述符</a:t>
              </a:r>
              <a:endParaRPr lang="en-US" altLang="zh-CN" dirty="0" smtClean="0">
                <a:solidFill>
                  <a:srgbClr val="002C84"/>
                </a:solidFill>
                <a:effectLst/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66738" y="1143000"/>
            <a:ext cx="3892550" cy="609600"/>
            <a:chOff x="2661" y="720"/>
            <a:chExt cx="2452" cy="384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661" y="720"/>
              <a:ext cx="2452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一</a:t>
              </a: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、进程相关的概念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6948264" y="4941168"/>
            <a:ext cx="912813" cy="788988"/>
            <a:chOff x="3997" y="3060"/>
            <a:chExt cx="575" cy="497"/>
          </a:xfrm>
        </p:grpSpPr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3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31875" y="1606550"/>
            <a:ext cx="7391400" cy="1174378"/>
            <a:chOff x="624" y="960"/>
            <a:chExt cx="4656" cy="1296"/>
          </a:xfrm>
        </p:grpSpPr>
        <p:sp>
          <p:nvSpPr>
            <p:cNvPr id="270339" name="Rectangle 3"/>
            <p:cNvSpPr>
              <a:spLocks noChangeArrowheads="1"/>
            </p:cNvSpPr>
            <p:nvPr/>
          </p:nvSpPr>
          <p:spPr bwMode="auto">
            <a:xfrm>
              <a:off x="624" y="960"/>
              <a:ext cx="4656" cy="1296"/>
            </a:xfrm>
            <a:prstGeom prst="rect">
              <a:avLst/>
            </a:prstGeom>
            <a:solidFill>
              <a:srgbClr val="CCFFFF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224686" dir="256256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b="0" dirty="0">
                <a:effectLst/>
              </a:endParaRPr>
            </a:p>
          </p:txBody>
        </p:sp>
        <p:sp>
          <p:nvSpPr>
            <p:cNvPr id="270340" name="Text Box 4"/>
            <p:cNvSpPr txBox="1">
              <a:spLocks noChangeArrowheads="1"/>
            </p:cNvSpPr>
            <p:nvPr/>
          </p:nvSpPr>
          <p:spPr bwMode="auto">
            <a:xfrm>
              <a:off x="864" y="1120"/>
              <a:ext cx="4272" cy="10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Web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编程：</a:t>
              </a:r>
              <a:endParaRPr lang="en-US" altLang="zh-CN" sz="2500" b="0" dirty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0000"/>
                </a:lnSpc>
              </a:pPr>
              <a:r>
                <a:rPr lang="en-US" altLang="zh-CN" sz="2500" b="0" dirty="0">
                  <a:solidFill>
                    <a:srgbClr val="002B80"/>
                  </a:solidFill>
                  <a:effectLst/>
                </a:rPr>
                <a:t>        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通过</a:t>
              </a: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HTTP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协议上传源代码文件至服务器</a:t>
              </a:r>
              <a:endParaRPr lang="en-US" altLang="zh-CN" sz="2500" b="0" dirty="0">
                <a:solidFill>
                  <a:srgbClr val="002B80"/>
                </a:solidFill>
                <a:effectLst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31875" y="3645023"/>
            <a:ext cx="7391400" cy="1828800"/>
            <a:chOff x="624" y="2832"/>
            <a:chExt cx="4656" cy="1152"/>
          </a:xfrm>
        </p:grpSpPr>
        <p:sp>
          <p:nvSpPr>
            <p:cNvPr id="270342" name="Rectangle 6"/>
            <p:cNvSpPr>
              <a:spLocks noChangeArrowheads="1"/>
            </p:cNvSpPr>
            <p:nvPr/>
          </p:nvSpPr>
          <p:spPr bwMode="auto">
            <a:xfrm>
              <a:off x="624" y="2832"/>
              <a:ext cx="4656" cy="1152"/>
            </a:xfrm>
            <a:prstGeom prst="rect">
              <a:avLst/>
            </a:prstGeom>
            <a:solidFill>
              <a:srgbClr val="FFEAD5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b="0" dirty="0">
                <a:effectLst/>
              </a:endParaRPr>
            </a:p>
          </p:txBody>
        </p:sp>
        <p:sp>
          <p:nvSpPr>
            <p:cNvPr id="270343" name="Text Box 7"/>
            <p:cNvSpPr txBox="1">
              <a:spLocks noChangeArrowheads="1"/>
            </p:cNvSpPr>
            <p:nvPr/>
          </p:nvSpPr>
          <p:spPr bwMode="auto">
            <a:xfrm>
              <a:off x="897" y="2995"/>
              <a:ext cx="3072" cy="6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1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）守护进程</a:t>
              </a: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fork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出子进程；</a:t>
              </a:r>
              <a:endParaRPr lang="en-US" altLang="zh-CN" sz="2500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2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）子进程内调</a:t>
              </a:r>
              <a:r>
                <a:rPr lang="en-US" altLang="zh-CN" sz="2500" b="0" dirty="0" err="1" smtClean="0">
                  <a:solidFill>
                    <a:srgbClr val="002B80"/>
                  </a:solidFill>
                  <a:effectLst/>
                </a:rPr>
                <a:t>execve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，执行</a:t>
              </a:r>
              <a:r>
                <a:rPr lang="en-US" altLang="zh-CN" sz="2500" b="0" dirty="0" err="1" smtClean="0">
                  <a:solidFill>
                    <a:srgbClr val="002B80"/>
                  </a:solidFill>
                  <a:effectLst/>
                </a:rPr>
                <a:t>gcc</a:t>
              </a:r>
              <a:endParaRPr lang="en-US" altLang="zh-CN" sz="2500" b="0" dirty="0">
                <a:solidFill>
                  <a:srgbClr val="002B80"/>
                </a:solidFill>
                <a:effectLst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6075" y="304800"/>
            <a:ext cx="2743200" cy="549275"/>
            <a:chOff x="284" y="828"/>
            <a:chExt cx="1728" cy="346"/>
          </a:xfrm>
        </p:grpSpPr>
        <p:sp>
          <p:nvSpPr>
            <p:cNvPr id="270348" name="Oval 12"/>
            <p:cNvSpPr>
              <a:spLocks noChangeArrowheads="1"/>
            </p:cNvSpPr>
            <p:nvPr/>
          </p:nvSpPr>
          <p:spPr bwMode="auto">
            <a:xfrm>
              <a:off x="284" y="838"/>
              <a:ext cx="1728" cy="336"/>
            </a:xfrm>
            <a:prstGeom prst="ellipse">
              <a:avLst/>
            </a:prstGeom>
            <a:solidFill>
              <a:srgbClr val="CFCFC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108509" dir="1233363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70349" name="Rectangle 13"/>
            <p:cNvSpPr>
              <a:spLocks noChangeArrowheads="1"/>
            </p:cNvSpPr>
            <p:nvPr/>
          </p:nvSpPr>
          <p:spPr bwMode="auto">
            <a:xfrm>
              <a:off x="360" y="828"/>
              <a:ext cx="1560" cy="3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基本</a:t>
              </a:r>
              <a:r>
                <a:rPr kumimoji="1" lang="zh-CN" altLang="en-US" sz="30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方</a:t>
              </a:r>
              <a:r>
                <a:rPr kumimoji="1" lang="zh-CN" altLang="en-US" sz="3000" b="1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法</a:t>
              </a:r>
              <a:endParaRPr kumimoji="1" lang="zh-CN" altLang="en-US" sz="3000" b="1" dirty="0">
                <a:solidFill>
                  <a:srgbClr val="0033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4675" y="966788"/>
            <a:ext cx="3505200" cy="647700"/>
            <a:chOff x="1584" y="480"/>
            <a:chExt cx="2208" cy="408"/>
          </a:xfrm>
        </p:grpSpPr>
        <p:sp>
          <p:nvSpPr>
            <p:cNvPr id="270351" name="AutoShape 15"/>
            <p:cNvSpPr>
              <a:spLocks noChangeArrowheads="1"/>
            </p:cNvSpPr>
            <p:nvPr/>
          </p:nvSpPr>
          <p:spPr bwMode="auto">
            <a:xfrm>
              <a:off x="1584" y="480"/>
              <a:ext cx="2208" cy="408"/>
            </a:xfrm>
            <a:prstGeom prst="cloudCallout">
              <a:avLst>
                <a:gd name="adj1" fmla="val 8153"/>
                <a:gd name="adj2" fmla="val 40194"/>
              </a:avLst>
            </a:prstGeom>
            <a:solidFill>
              <a:srgbClr val="EEDD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 sz="2400" b="1">
                <a:effectLst/>
              </a:endParaRPr>
            </a:p>
          </p:txBody>
        </p:sp>
        <p:sp>
          <p:nvSpPr>
            <p:cNvPr id="270352" name="Text Box 16"/>
            <p:cNvSpPr txBox="1">
              <a:spLocks noChangeArrowheads="1"/>
            </p:cNvSpPr>
            <p:nvPr/>
          </p:nvSpPr>
          <p:spPr bwMode="auto">
            <a:xfrm>
              <a:off x="1827" y="504"/>
              <a:ext cx="1965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zh-CN" altLang="en-US" sz="3100" b="1" dirty="0">
                  <a:solidFill>
                    <a:schemeClr val="accent2"/>
                  </a:solidFill>
                  <a:effectLst/>
                </a:rPr>
                <a:t>1. </a:t>
              </a:r>
              <a:r>
                <a:rPr kumimoji="1" lang="zh-CN" altLang="en-US" sz="3100" b="1" dirty="0" smtClean="0">
                  <a:solidFill>
                    <a:schemeClr val="accent2"/>
                  </a:solidFill>
                  <a:effectLst/>
                </a:rPr>
                <a:t>源代码上传</a:t>
              </a:r>
              <a:endParaRPr kumimoji="1" lang="zh-CN" altLang="en-US" sz="3100" b="1" dirty="0">
                <a:solidFill>
                  <a:schemeClr val="accent2"/>
                </a:solidFill>
                <a:effectLst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33414" y="2997324"/>
            <a:ext cx="3217863" cy="647700"/>
            <a:chOff x="2448" y="218"/>
            <a:chExt cx="2027" cy="408"/>
          </a:xfrm>
        </p:grpSpPr>
        <p:sp>
          <p:nvSpPr>
            <p:cNvPr id="270354" name="AutoShape 18"/>
            <p:cNvSpPr>
              <a:spLocks noChangeArrowheads="1"/>
            </p:cNvSpPr>
            <p:nvPr/>
          </p:nvSpPr>
          <p:spPr bwMode="auto">
            <a:xfrm>
              <a:off x="2448" y="218"/>
              <a:ext cx="2027" cy="408"/>
            </a:xfrm>
            <a:prstGeom prst="cloudCallout">
              <a:avLst>
                <a:gd name="adj1" fmla="val 13361"/>
                <a:gd name="adj2" fmla="val 40194"/>
              </a:avLst>
            </a:prstGeom>
            <a:solidFill>
              <a:srgbClr val="EEDD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 sz="2400" b="1">
                <a:effectLst/>
              </a:endParaRPr>
            </a:p>
          </p:txBody>
        </p:sp>
        <p:sp>
          <p:nvSpPr>
            <p:cNvPr id="270355" name="Text Box 19"/>
            <p:cNvSpPr txBox="1">
              <a:spLocks noChangeArrowheads="1"/>
            </p:cNvSpPr>
            <p:nvPr/>
          </p:nvSpPr>
          <p:spPr bwMode="auto">
            <a:xfrm>
              <a:off x="2640" y="240"/>
              <a:ext cx="1835" cy="3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kumimoji="1" lang="zh-CN" altLang="en-US" sz="3100" b="1" dirty="0">
                  <a:solidFill>
                    <a:schemeClr val="accent2"/>
                  </a:solidFill>
                  <a:effectLst/>
                </a:rPr>
                <a:t>2. </a:t>
              </a:r>
              <a:r>
                <a:rPr kumimoji="1" lang="zh-CN" altLang="en-US" sz="3100" b="1" dirty="0" smtClean="0">
                  <a:solidFill>
                    <a:schemeClr val="accent2"/>
                  </a:solidFill>
                  <a:effectLst/>
                </a:rPr>
                <a:t>编译源代码</a:t>
              </a:r>
              <a:endParaRPr kumimoji="1" lang="zh-CN" altLang="en-US" sz="3100" dirty="0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27584" y="55892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char *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argv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[] = {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gcc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-o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3906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3906.c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“-O2” NULL};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execve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“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gcc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Arial" charset="0"/>
              </a:rPr>
              <a:t>”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argv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, environ);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031875" y="1606550"/>
            <a:ext cx="7428557" cy="4765087"/>
            <a:chOff x="1031875" y="1606550"/>
            <a:chExt cx="7428557" cy="4765087"/>
          </a:xfrm>
        </p:grpSpPr>
        <p:sp>
          <p:nvSpPr>
            <p:cNvPr id="270339" name="Rectangle 3"/>
            <p:cNvSpPr>
              <a:spLocks noChangeArrowheads="1"/>
            </p:cNvSpPr>
            <p:nvPr/>
          </p:nvSpPr>
          <p:spPr bwMode="auto">
            <a:xfrm>
              <a:off x="1031875" y="1606550"/>
              <a:ext cx="7391400" cy="4342730"/>
            </a:xfrm>
            <a:prstGeom prst="rect">
              <a:avLst/>
            </a:prstGeom>
            <a:solidFill>
              <a:srgbClr val="CCFFFF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224686" dir="256256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b="0" dirty="0">
                <a:effectLst/>
              </a:endParaRPr>
            </a:p>
          </p:txBody>
        </p:sp>
        <p:sp>
          <p:nvSpPr>
            <p:cNvPr id="270343" name="Text Box 7"/>
            <p:cNvSpPr txBox="1">
              <a:spLocks noChangeArrowheads="1"/>
            </p:cNvSpPr>
            <p:nvPr/>
          </p:nvSpPr>
          <p:spPr bwMode="auto">
            <a:xfrm>
              <a:off x="1475656" y="1628800"/>
              <a:ext cx="6984776" cy="474283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1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）守护进程</a:t>
              </a: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fork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出子进程；</a:t>
              </a:r>
              <a:endParaRPr lang="en-US" altLang="zh-CN" sz="2500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2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）子进程内调</a:t>
              </a:r>
              <a:r>
                <a:rPr lang="en-US" altLang="zh-CN" sz="2500" b="0" dirty="0" err="1" smtClean="0">
                  <a:solidFill>
                    <a:srgbClr val="002B80"/>
                  </a:solidFill>
                  <a:effectLst/>
                </a:rPr>
                <a:t>execve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，执行</a:t>
              </a: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3806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3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）调用</a:t>
              </a:r>
              <a:r>
                <a:rPr lang="en-US" altLang="zh-CN" sz="2500" b="0" dirty="0" err="1" smtClean="0">
                  <a:solidFill>
                    <a:srgbClr val="002B80"/>
                  </a:solidFill>
                  <a:effectLst/>
                </a:rPr>
                <a:t>waitpid</a:t>
              </a:r>
              <a:r>
                <a:rPr lang="zh-CN" altLang="en-US" sz="2500" b="0" dirty="0" smtClean="0">
                  <a:solidFill>
                    <a:srgbClr val="002B80"/>
                  </a:solidFill>
                  <a:effectLst/>
                </a:rPr>
                <a:t>：</a:t>
              </a:r>
              <a:endParaRPr lang="en-US" altLang="zh-CN" sz="2500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	</a:t>
              </a:r>
              <a:r>
                <a:rPr lang="en-US" altLang="zh-CN" b="0" dirty="0" smtClean="0">
                  <a:solidFill>
                    <a:srgbClr val="002B80"/>
                  </a:solidFill>
                  <a:effectLst/>
                </a:rPr>
                <a:t>a)</a:t>
              </a:r>
              <a:r>
                <a:rPr lang="zh-CN" altLang="en-US" b="0" dirty="0" smtClean="0">
                  <a:solidFill>
                    <a:srgbClr val="002B80"/>
                  </a:solidFill>
                  <a:effectLst/>
                </a:rPr>
                <a:t>等待子进程结束</a:t>
              </a:r>
              <a:endParaRPr lang="en-US" altLang="zh-CN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b="0" dirty="0" smtClean="0">
                  <a:solidFill>
                    <a:srgbClr val="002B80"/>
                  </a:solidFill>
                  <a:effectLst/>
                </a:rPr>
                <a:t>		</a:t>
              </a:r>
              <a:r>
                <a:rPr lang="en-US" altLang="zh-CN" sz="2000" b="0" dirty="0" err="1" smtClean="0">
                  <a:solidFill>
                    <a:srgbClr val="002B80"/>
                  </a:solidFill>
                  <a:effectLst/>
                </a:rPr>
                <a:t>i</a:t>
              </a: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)</a:t>
              </a:r>
              <a:r>
                <a:rPr lang="zh-CN" altLang="en-US" sz="2000" b="0" dirty="0" smtClean="0">
                  <a:solidFill>
                    <a:srgbClr val="002B80"/>
                  </a:solidFill>
                  <a:effectLst/>
                </a:rPr>
                <a:t>父进程计时，如果子进程在</a:t>
              </a: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2</a:t>
              </a:r>
              <a:r>
                <a:rPr lang="zh-CN" altLang="en-US" sz="2000" b="0" dirty="0" smtClean="0">
                  <a:solidFill>
                    <a:srgbClr val="002B80"/>
                  </a:solidFill>
                  <a:effectLst/>
                </a:rPr>
                <a:t>秒内不结束</a:t>
              </a: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		</a:t>
              </a:r>
              <a:r>
                <a:rPr lang="zh-CN" altLang="en-US" sz="2000" b="0" dirty="0" smtClean="0">
                  <a:solidFill>
                    <a:srgbClr val="002B80"/>
                  </a:solidFill>
                  <a:effectLst/>
                </a:rPr>
                <a:t>，父进程 </a:t>
              </a: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kill -9 </a:t>
              </a:r>
              <a:r>
                <a:rPr lang="en-US" altLang="zh-CN" sz="2000" b="0" dirty="0" err="1" smtClean="0">
                  <a:solidFill>
                    <a:srgbClr val="002B80"/>
                  </a:solidFill>
                  <a:effectLst/>
                </a:rPr>
                <a:t>pid</a:t>
              </a:r>
              <a:endParaRPr lang="en-US" altLang="zh-CN" sz="2000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b="0" dirty="0" smtClean="0">
                  <a:solidFill>
                    <a:srgbClr val="002B80"/>
                  </a:solidFill>
                  <a:effectLst/>
                </a:rPr>
                <a:t>	b)</a:t>
              </a:r>
              <a:r>
                <a:rPr lang="zh-CN" altLang="en-US" b="0" dirty="0" smtClean="0">
                  <a:solidFill>
                    <a:srgbClr val="002B80"/>
                  </a:solidFill>
                  <a:effectLst/>
                </a:rPr>
                <a:t>获取结束状态</a:t>
              </a:r>
              <a:endParaRPr lang="en-US" altLang="zh-CN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		</a:t>
              </a:r>
              <a:r>
                <a:rPr lang="en-US" altLang="zh-CN" sz="2000" b="0" dirty="0" err="1" smtClean="0">
                  <a:solidFill>
                    <a:srgbClr val="002B80"/>
                  </a:solidFill>
                  <a:effectLst/>
                </a:rPr>
                <a:t>i</a:t>
              </a: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)</a:t>
              </a:r>
              <a:r>
                <a:rPr lang="zh-CN" altLang="en-US" sz="2000" b="0" dirty="0" smtClean="0">
                  <a:solidFill>
                    <a:srgbClr val="002B80"/>
                  </a:solidFill>
                  <a:effectLst/>
                </a:rPr>
                <a:t>正常终止</a:t>
              </a:r>
              <a:endParaRPr lang="en-US" altLang="zh-CN" sz="2000" b="0" dirty="0" smtClean="0">
                <a:solidFill>
                  <a:srgbClr val="002B80"/>
                </a:solidFill>
                <a:effectLst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sz="2000" b="0" dirty="0" smtClean="0">
                  <a:solidFill>
                    <a:srgbClr val="002B80"/>
                  </a:solidFill>
                  <a:effectLst/>
                </a:rPr>
                <a:t>		ii)</a:t>
              </a:r>
              <a:r>
                <a:rPr lang="zh-CN" altLang="en-US" sz="2000" b="0" dirty="0" smtClean="0">
                  <a:solidFill>
                    <a:srgbClr val="002B80"/>
                  </a:solidFill>
                  <a:effectLst/>
                </a:rPr>
                <a:t>非正常终止：</a:t>
              </a:r>
              <a:r>
                <a:rPr lang="en-US" altLang="zh-CN" sz="2000" b="0" dirty="0" smtClean="0"/>
                <a:t> </a:t>
              </a:r>
              <a:r>
                <a:rPr lang="en-US" altLang="zh-CN" sz="2000" b="0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SIGSEGV</a:t>
              </a:r>
              <a:r>
                <a:rPr lang="zh-CN" altLang="en-US" sz="2000" b="0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、</a:t>
              </a:r>
              <a:r>
                <a:rPr lang="en-US" altLang="zh-CN" sz="2000" b="0" dirty="0" smtClean="0"/>
                <a:t> </a:t>
              </a:r>
              <a:r>
                <a:rPr lang="en-US" altLang="zh-CN" sz="2000" b="0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SIGFPE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sz="2500" b="0" dirty="0" smtClean="0">
                  <a:solidFill>
                    <a:srgbClr val="002B80"/>
                  </a:solidFill>
                  <a:effectLst/>
                </a:rPr>
                <a:t>			</a:t>
              </a:r>
              <a:endParaRPr lang="en-US" altLang="zh-CN" sz="2500" b="0" dirty="0">
                <a:solidFill>
                  <a:srgbClr val="002B80"/>
                </a:solidFill>
                <a:effectLst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74675" y="908051"/>
            <a:ext cx="3505200" cy="666750"/>
            <a:chOff x="1584" y="443"/>
            <a:chExt cx="2208" cy="420"/>
          </a:xfrm>
        </p:grpSpPr>
        <p:sp>
          <p:nvSpPr>
            <p:cNvPr id="270351" name="AutoShape 15"/>
            <p:cNvSpPr>
              <a:spLocks noChangeArrowheads="1"/>
            </p:cNvSpPr>
            <p:nvPr/>
          </p:nvSpPr>
          <p:spPr bwMode="auto">
            <a:xfrm>
              <a:off x="1584" y="443"/>
              <a:ext cx="2208" cy="408"/>
            </a:xfrm>
            <a:prstGeom prst="cloudCallout">
              <a:avLst>
                <a:gd name="adj1" fmla="val 8153"/>
                <a:gd name="adj2" fmla="val 40194"/>
              </a:avLst>
            </a:prstGeom>
            <a:solidFill>
              <a:srgbClr val="EEDD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 sz="2400" b="1">
                <a:effectLst/>
              </a:endParaRPr>
            </a:p>
          </p:txBody>
        </p:sp>
        <p:sp>
          <p:nvSpPr>
            <p:cNvPr id="270352" name="Text Box 16"/>
            <p:cNvSpPr txBox="1">
              <a:spLocks noChangeArrowheads="1"/>
            </p:cNvSpPr>
            <p:nvPr/>
          </p:nvSpPr>
          <p:spPr bwMode="auto">
            <a:xfrm>
              <a:off x="1827" y="504"/>
              <a:ext cx="1965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en-US" altLang="zh-CN" sz="3100" dirty="0" smtClean="0">
                  <a:solidFill>
                    <a:schemeClr val="accent2"/>
                  </a:solidFill>
                  <a:effectLst/>
                </a:rPr>
                <a:t>3</a:t>
              </a:r>
              <a:r>
                <a:rPr kumimoji="1" lang="zh-CN" altLang="en-US" sz="3100" b="1" dirty="0" smtClean="0">
                  <a:solidFill>
                    <a:schemeClr val="accent2"/>
                  </a:solidFill>
                  <a:effectLst/>
                </a:rPr>
                <a:t>. </a:t>
              </a:r>
              <a:r>
                <a:rPr kumimoji="1" lang="zh-CN" altLang="en-US" sz="3100" dirty="0" smtClean="0">
                  <a:solidFill>
                    <a:schemeClr val="accent2"/>
                  </a:solidFill>
                  <a:effectLst/>
                </a:rPr>
                <a:t>执行</a:t>
              </a:r>
              <a:endParaRPr kumimoji="1" lang="zh-CN" altLang="en-US" sz="3100" b="1" dirty="0">
                <a:solidFill>
                  <a:schemeClr val="accent2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94718" y="739306"/>
            <a:ext cx="7428557" cy="6118694"/>
            <a:chOff x="1031875" y="1606550"/>
            <a:chExt cx="7428557" cy="4971206"/>
          </a:xfrm>
        </p:grpSpPr>
        <p:sp>
          <p:nvSpPr>
            <p:cNvPr id="270339" name="Rectangle 3"/>
            <p:cNvSpPr>
              <a:spLocks noChangeArrowheads="1"/>
            </p:cNvSpPr>
            <p:nvPr/>
          </p:nvSpPr>
          <p:spPr bwMode="auto">
            <a:xfrm>
              <a:off x="1031875" y="1606550"/>
              <a:ext cx="7391400" cy="4971206"/>
            </a:xfrm>
            <a:prstGeom prst="rect">
              <a:avLst/>
            </a:prstGeom>
            <a:solidFill>
              <a:srgbClr val="CCFFFF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224686" dir="2562563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b="0" dirty="0">
                <a:effectLst/>
              </a:endParaRPr>
            </a:p>
          </p:txBody>
        </p:sp>
        <p:sp>
          <p:nvSpPr>
            <p:cNvPr id="270343" name="Text Box 7"/>
            <p:cNvSpPr txBox="1">
              <a:spLocks noChangeArrowheads="1"/>
            </p:cNvSpPr>
            <p:nvPr/>
          </p:nvSpPr>
          <p:spPr bwMode="auto">
            <a:xfrm>
              <a:off x="1475656" y="1628800"/>
              <a:ext cx="6984776" cy="47860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pid_t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pid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 = fork();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>
                  <a:solidFill>
                    <a:srgbClr val="002060"/>
                  </a:solidFill>
                  <a:effectLst/>
                </a:rPr>
                <a:t>if(</a:t>
              </a: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pid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 == 0) {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>
                  <a:solidFill>
                    <a:srgbClr val="002060"/>
                  </a:solidFill>
                  <a:effectLst/>
                </a:rPr>
                <a:t>	</a:t>
              </a: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execv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(“./3906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”, </a:t>
              </a: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argv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, environ);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	exit(0);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}</a:t>
              </a:r>
            </a:p>
            <a:p>
              <a:pPr algn="l">
                <a:lnSpc>
                  <a:spcPct val="85000"/>
                </a:lnSpc>
              </a:pPr>
              <a:r>
                <a:rPr lang="zh-CN" altLang="en-US" dirty="0" smtClean="0">
                  <a:solidFill>
                    <a:srgbClr val="7030A0"/>
                  </a:solidFill>
                  <a:effectLst/>
                  <a:latin typeface="+mn-ea"/>
                  <a:ea typeface="+mn-ea"/>
                </a:rPr>
                <a:t>开始计时</a:t>
              </a:r>
              <a:endParaRPr lang="en-US" altLang="zh-CN" dirty="0" smtClean="0">
                <a:solidFill>
                  <a:srgbClr val="7030A0"/>
                </a:solidFill>
                <a:effectLst/>
                <a:latin typeface="+mn-ea"/>
                <a:ea typeface="+mn-ea"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i</a:t>
              </a:r>
              <a:r>
                <a:rPr lang="en-US" altLang="zh-CN" dirty="0" err="1" smtClean="0">
                  <a:solidFill>
                    <a:srgbClr val="002060"/>
                  </a:solidFill>
                  <a:effectLst/>
                </a:rPr>
                <a:t>nt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 status;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while(</a:t>
              </a:r>
              <a:r>
                <a:rPr lang="en-US" altLang="zh-CN" dirty="0" err="1" smtClean="0">
                  <a:solidFill>
                    <a:srgbClr val="002060"/>
                  </a:solidFill>
                  <a:effectLst/>
                </a:rPr>
                <a:t>waitpid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(</a:t>
              </a:r>
              <a:r>
                <a:rPr lang="en-US" altLang="zh-CN" dirty="0" err="1" smtClean="0">
                  <a:solidFill>
                    <a:srgbClr val="002060"/>
                  </a:solidFill>
                  <a:effectLst/>
                </a:rPr>
                <a:t>pid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, &amp;status, </a:t>
              </a:r>
              <a:r>
                <a:rPr kumimoji="1" lang="en-US" altLang="zh-CN" kern="0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WNOHANG){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>
                  <a:solidFill>
                    <a:srgbClr val="002060"/>
                  </a:solidFill>
                  <a:effectLst/>
                </a:rPr>
                <a:t>	</a:t>
              </a:r>
              <a:r>
                <a:rPr lang="en-US" altLang="zh-CN" dirty="0">
                  <a:solidFill>
                    <a:srgbClr val="7030A0"/>
                  </a:solidFill>
                  <a:effectLst/>
                  <a:latin typeface="+mn-ea"/>
                  <a:ea typeface="+mn-ea"/>
                </a:rPr>
                <a:t>if(</a:t>
              </a:r>
              <a:r>
                <a:rPr lang="zh-CN" altLang="en-US" dirty="0">
                  <a:solidFill>
                    <a:srgbClr val="7030A0"/>
                  </a:solidFill>
                  <a:effectLst/>
                  <a:latin typeface="+mn-ea"/>
                  <a:ea typeface="+mn-ea"/>
                </a:rPr>
                <a:t>超过规定时间）</a:t>
              </a:r>
              <a:endParaRPr lang="en-US" altLang="zh-CN" dirty="0">
                <a:solidFill>
                  <a:srgbClr val="7030A0"/>
                </a:solidFill>
                <a:effectLst/>
                <a:latin typeface="+mn-ea"/>
                <a:ea typeface="+mn-ea"/>
              </a:endParaRPr>
            </a:p>
            <a:p>
              <a:pPr algn="l">
                <a:lnSpc>
                  <a:spcPct val="85000"/>
                </a:lnSpc>
              </a:pPr>
              <a:r>
                <a:rPr lang="en-US" altLang="zh-CN" dirty="0">
                  <a:solidFill>
                    <a:srgbClr val="002060"/>
                  </a:solidFill>
                  <a:effectLst/>
                </a:rPr>
                <a:t>		kill(</a:t>
              </a:r>
              <a:r>
                <a:rPr lang="en-US" altLang="zh-CN" dirty="0" err="1">
                  <a:solidFill>
                    <a:srgbClr val="002060"/>
                  </a:solidFill>
                  <a:effectLst/>
                </a:rPr>
                <a:t>pid</a:t>
              </a:r>
              <a:r>
                <a:rPr lang="en-US" altLang="zh-CN" dirty="0">
                  <a:solidFill>
                    <a:srgbClr val="002060"/>
                  </a:solidFill>
                  <a:effectLst/>
                </a:rPr>
                <a:t>);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}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 dirty="0">
                  <a:solidFill>
                    <a:srgbClr val="002060"/>
                  </a:solidFill>
                  <a:effectLst/>
                </a:rPr>
                <a:t>s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</a:rPr>
                <a:t>tatus</a:t>
              </a:r>
              <a:r>
                <a:rPr lang="zh-CN" altLang="en-US" dirty="0" smtClean="0">
                  <a:solidFill>
                    <a:srgbClr val="002060"/>
                  </a:solidFill>
                  <a:effectLst/>
                </a:rPr>
                <a:t>，检查退出状态，错误原因</a:t>
              </a:r>
              <a:endParaRPr lang="en-US" altLang="zh-CN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5536" y="91606"/>
            <a:ext cx="3505200" cy="666750"/>
            <a:chOff x="1584" y="443"/>
            <a:chExt cx="2208" cy="420"/>
          </a:xfrm>
        </p:grpSpPr>
        <p:sp>
          <p:nvSpPr>
            <p:cNvPr id="270351" name="AutoShape 15"/>
            <p:cNvSpPr>
              <a:spLocks noChangeArrowheads="1"/>
            </p:cNvSpPr>
            <p:nvPr/>
          </p:nvSpPr>
          <p:spPr bwMode="auto">
            <a:xfrm>
              <a:off x="1584" y="443"/>
              <a:ext cx="2208" cy="408"/>
            </a:xfrm>
            <a:prstGeom prst="cloudCallout">
              <a:avLst>
                <a:gd name="adj1" fmla="val 8153"/>
                <a:gd name="adj2" fmla="val 40194"/>
              </a:avLst>
            </a:prstGeom>
            <a:solidFill>
              <a:srgbClr val="EEDD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 sz="2400" b="1">
                <a:effectLst/>
              </a:endParaRPr>
            </a:p>
          </p:txBody>
        </p:sp>
        <p:sp>
          <p:nvSpPr>
            <p:cNvPr id="270352" name="Text Box 16"/>
            <p:cNvSpPr txBox="1">
              <a:spLocks noChangeArrowheads="1"/>
            </p:cNvSpPr>
            <p:nvPr/>
          </p:nvSpPr>
          <p:spPr bwMode="auto">
            <a:xfrm>
              <a:off x="1827" y="504"/>
              <a:ext cx="1965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en-US" altLang="zh-CN" sz="3100" dirty="0" smtClean="0">
                  <a:solidFill>
                    <a:schemeClr val="accent2"/>
                  </a:solidFill>
                  <a:effectLst/>
                </a:rPr>
                <a:t>3</a:t>
              </a:r>
              <a:r>
                <a:rPr kumimoji="1" lang="zh-CN" altLang="en-US" sz="3100" b="1" dirty="0" smtClean="0">
                  <a:solidFill>
                    <a:schemeClr val="accent2"/>
                  </a:solidFill>
                  <a:effectLst/>
                </a:rPr>
                <a:t>. </a:t>
              </a:r>
              <a:r>
                <a:rPr kumimoji="1" lang="zh-CN" altLang="en-US" sz="3100" dirty="0" smtClean="0">
                  <a:solidFill>
                    <a:schemeClr val="accent2"/>
                  </a:solidFill>
                  <a:effectLst/>
                </a:rPr>
                <a:t>执行伪代码</a:t>
              </a:r>
              <a:endParaRPr kumimoji="1" lang="zh-CN" altLang="en-US" sz="3100" b="1" dirty="0">
                <a:solidFill>
                  <a:schemeClr val="accent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68572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456247"/>
            <a:ext cx="82153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/>
            </a:r>
            <a:b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老师您好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,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请问这段程序有什么问题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?(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作业的编程题的最后一题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)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#include &lt;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stdio.h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&gt;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main()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{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n,s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=0,i=1;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scanf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("%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d",&amp;n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);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while(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&lt;n+1)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{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	s=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s+i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*(i+1)/2;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	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=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++;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}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printf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("%d\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n",s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);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	return 0;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}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为什么系统判定我运行时间过长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?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谢谢您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.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endParaRPr lang="zh-CN" altLang="en-US" sz="2000" dirty="0">
              <a:solidFill>
                <a:srgbClr val="000099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3372" y="17859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>
                <a:solidFill>
                  <a:srgbClr val="000099"/>
                </a:solidFill>
                <a:effectLst/>
              </a:rPr>
              <a:t>addl</a:t>
            </a:r>
            <a:r>
              <a:rPr lang="en-US" altLang="zh-CN" dirty="0" smtClean="0">
                <a:solidFill>
                  <a:srgbClr val="000099"/>
                </a:solidFill>
                <a:effectLst/>
              </a:rPr>
              <a:t> $1, -8(%</a:t>
            </a:r>
            <a:r>
              <a:rPr lang="en-US" altLang="zh-CN" dirty="0" err="1" smtClean="0">
                <a:solidFill>
                  <a:srgbClr val="000099"/>
                </a:solidFill>
                <a:effectLst/>
              </a:rPr>
              <a:t>ebp</a:t>
            </a:r>
            <a:r>
              <a:rPr lang="en-US" altLang="zh-CN" dirty="0" smtClean="0">
                <a:solidFill>
                  <a:srgbClr val="000099"/>
                </a:solidFill>
                <a:effectLst/>
              </a:rPr>
              <a:t>)</a:t>
            </a:r>
            <a:br>
              <a:rPr lang="en-US" altLang="zh-CN" dirty="0" smtClean="0">
                <a:solidFill>
                  <a:srgbClr val="000099"/>
                </a:solidFill>
                <a:effectLst/>
              </a:rPr>
            </a:br>
            <a:endParaRPr lang="zh-CN" altLang="en-US" dirty="0">
              <a:solidFill>
                <a:srgbClr val="000099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3504" y="2643182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movl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-12(%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rbp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), 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edx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</a:t>
            </a:r>
            <a:b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</a:b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leaq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-12(%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rbp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), 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rax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</a:t>
            </a:r>
            <a:b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</a:b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incl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(%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rax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) </a:t>
            </a:r>
            <a:b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</a:b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movl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 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edx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, -12(%</a:t>
            </a:r>
            <a:r>
              <a:rPr lang="en-US" altLang="zh-CN" dirty="0" err="1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rbp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  <a:t>)</a:t>
            </a:r>
            <a:br>
              <a:rPr lang="en-US" altLang="zh-CN" dirty="0" smtClean="0">
                <a:solidFill>
                  <a:schemeClr val="accent6"/>
                </a:solidFill>
                <a:effectLst/>
                <a:latin typeface="+mn-ea"/>
                <a:ea typeface="+mn-ea"/>
              </a:rPr>
            </a:br>
            <a:endParaRPr lang="zh-CN" altLang="en-US" dirty="0">
              <a:solidFill>
                <a:schemeClr val="accent6"/>
              </a:solidFill>
              <a:effectLst/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8150" y="228600"/>
            <a:ext cx="5276850" cy="757238"/>
            <a:chOff x="276" y="240"/>
            <a:chExt cx="3324" cy="477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76" y="240"/>
              <a:ext cx="3228" cy="468"/>
            </a:xfrm>
            <a:prstGeom prst="rect">
              <a:avLst/>
            </a:prstGeom>
            <a:solidFill>
              <a:srgbClr val="C9E4FF"/>
            </a:solidFill>
            <a:ln w="12700" cap="sq">
              <a:noFill/>
              <a:miter lim="800000"/>
              <a:headEnd/>
              <a:tailEnd/>
            </a:ln>
            <a:effectLst>
              <a:outerShdw dist="125724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 b="0">
                <a:effectLst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86" y="310"/>
              <a:ext cx="3214" cy="40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600" dirty="0">
                  <a:solidFill>
                    <a:srgbClr val="FF0000"/>
                  </a:solidFill>
                  <a:effectLst/>
                  <a:ea typeface="楷体_GB2312" pitchFamily="49" charset="-122"/>
                </a:rPr>
                <a:t>2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3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  信号</a:t>
              </a:r>
              <a:r>
                <a:rPr kumimoji="1" lang="en-US" altLang="zh-CN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(signals)</a:t>
              </a:r>
              <a:endParaRPr kumimoji="1" lang="zh-CN" altLang="en-US" sz="3600" dirty="0">
                <a:solidFill>
                  <a:srgbClr val="FF00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9552" y="1628800"/>
            <a:ext cx="7620000" cy="1790850"/>
            <a:chOff x="611560" y="1340768"/>
            <a:chExt cx="7620000" cy="15121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11560" y="1340768"/>
              <a:ext cx="7620000" cy="1512168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55576" y="1412776"/>
              <a:ext cx="7416824" cy="132539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zh-CN" sz="3200" b="0" baseline="0" dirty="0">
                  <a:solidFill>
                    <a:srgbClr val="F60000"/>
                  </a:solidFill>
                  <a:effectLst/>
                </a:rPr>
                <a:t>    </a:t>
              </a:r>
              <a:r>
                <a:rPr lang="zh-CN" altLang="en-US" sz="3200" b="0" baseline="0" dirty="0" smtClean="0">
                  <a:solidFill>
                    <a:srgbClr val="F60000"/>
                  </a:solidFill>
                  <a:effectLst/>
                </a:rPr>
                <a:t>信号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</a:rPr>
                <a:t>：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也称作</a:t>
              </a:r>
              <a:r>
                <a:rPr lang="zh-CN" altLang="en-US" sz="3200" dirty="0" smtClean="0">
                  <a:solidFill>
                    <a:srgbClr val="FF0000"/>
                  </a:solidFill>
                  <a:effectLst/>
                  <a:latin typeface="黑体" pitchFamily="2" charset="-122"/>
                  <a:ea typeface="黑体" pitchFamily="2" charset="-122"/>
                </a:rPr>
                <a:t>软中断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，是</a:t>
              </a:r>
              <a:r>
                <a:rPr lang="en-US" altLang="zh-CN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Linux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操作系统用来通知进程发生了某种</a:t>
              </a:r>
              <a:r>
                <a:rPr lang="zh-CN" altLang="en-US" sz="3200" dirty="0" smtClean="0">
                  <a:solidFill>
                    <a:srgbClr val="FF0000"/>
                  </a:solidFill>
                  <a:effectLst/>
                  <a:latin typeface="黑体" pitchFamily="2" charset="-122"/>
                  <a:ea typeface="黑体" pitchFamily="2" charset="-122"/>
                </a:rPr>
                <a:t>异步事件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的一种手段。</a:t>
              </a:r>
              <a:endParaRPr lang="en-US" altLang="zh-CN" sz="3200" b="0" dirty="0" smtClean="0">
                <a:solidFill>
                  <a:srgbClr val="002C84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9750" y="3841080"/>
            <a:ext cx="6436412" cy="2252216"/>
            <a:chOff x="539750" y="3841080"/>
            <a:chExt cx="6436412" cy="2252216"/>
          </a:xfrm>
        </p:grpSpPr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539750" y="3841080"/>
              <a:ext cx="914400" cy="854075"/>
              <a:chOff x="340" y="132"/>
              <a:chExt cx="576" cy="538"/>
            </a:xfrm>
          </p:grpSpPr>
          <p:sp>
            <p:nvSpPr>
              <p:cNvPr id="13" name="Oval 34"/>
              <p:cNvSpPr>
                <a:spLocks noChangeArrowheads="1"/>
              </p:cNvSpPr>
              <p:nvPr/>
            </p:nvSpPr>
            <p:spPr bwMode="auto">
              <a:xfrm>
                <a:off x="340" y="195"/>
                <a:ext cx="576" cy="432"/>
              </a:xfrm>
              <a:prstGeom prst="ellipse">
                <a:avLst/>
              </a:prstGeom>
              <a:solidFill>
                <a:srgbClr val="CCFFFF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344" y="132"/>
                <a:ext cx="516" cy="5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5000" b="1" dirty="0">
                    <a:solidFill>
                      <a:srgbClr val="FF3300"/>
                    </a:solidFill>
                    <a:ea typeface="华文新魏" pitchFamily="2" charset="-122"/>
                  </a:rPr>
                  <a:t>例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861048"/>
              <a:ext cx="521247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27584" y="548680"/>
            <a:ext cx="7992888" cy="5544616"/>
            <a:chOff x="492" y="384"/>
            <a:chExt cx="3876" cy="21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92" y="552"/>
              <a:ext cx="3876" cy="1988"/>
            </a:xfrm>
            <a:prstGeom prst="rect">
              <a:avLst/>
            </a:prstGeom>
            <a:solidFill>
              <a:srgbClr val="E7FFE7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16273" dir="241418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dirty="0">
                <a:effectLst/>
              </a:endParaRPr>
            </a:p>
          </p:txBody>
        </p:sp>
        <p:sp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576" y="384"/>
              <a:ext cx="1033" cy="308"/>
            </a:xfrm>
            <a:prstGeom prst="ellipse">
              <a:avLst/>
            </a:prstGeom>
            <a:solidFill>
              <a:srgbClr val="9CE8E6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613" y="425"/>
              <a:ext cx="2448" cy="3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zh-CN" altLang="en-US" sz="3100" dirty="0" smtClean="0">
                  <a:solidFill>
                    <a:schemeClr val="accent2"/>
                  </a:solidFill>
                  <a:effectLst/>
                  <a:ea typeface="楷体_GB2312" pitchFamily="49" charset="-122"/>
                </a:rPr>
                <a:t>常见信号</a:t>
              </a:r>
              <a:endParaRPr kumimoji="1" lang="zh-CN" altLang="en-US" sz="3100" dirty="0">
                <a:solidFill>
                  <a:schemeClr val="accent2"/>
                </a:solidFill>
                <a:effectLst/>
                <a:ea typeface="楷体_GB2312" pitchFamily="49" charset="-122"/>
              </a:endParaRPr>
            </a:p>
          </p:txBody>
        </p:sp>
      </p:grp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483768" y="1340768"/>
            <a:ext cx="6048672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前台程序执行过程中按下</a:t>
            </a:r>
            <a:r>
              <a:rPr kumimoji="1" lang="en-US" altLang="zh-CN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Ctrl-c</a:t>
            </a:r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就会向它发出</a:t>
            </a:r>
            <a:r>
              <a:rPr kumimoji="1" lang="en-US" altLang="zh-CN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SIGINT</a:t>
            </a:r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信号，默认终止进程</a:t>
            </a:r>
            <a:endParaRPr kumimoji="1" lang="en-US" altLang="zh-CN" dirty="0" smtClean="0">
              <a:solidFill>
                <a:schemeClr val="bg1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55576" y="1340768"/>
            <a:ext cx="1944216" cy="4271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SIGINT</a:t>
            </a:r>
            <a:endParaRPr kumimoji="1" lang="zh-CN" altLang="en-US" sz="2800" b="1" dirty="0">
              <a:solidFill>
                <a:srgbClr val="002C84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SIGKILL</a:t>
            </a:r>
            <a:r>
              <a:rPr lang="en-US" altLang="zh-CN" sz="2800" dirty="0" smtClean="0"/>
              <a:t> 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SIGTERM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SIGALRM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SIGCHLD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SIGSEGV</a:t>
            </a:r>
            <a:endParaRPr kumimoji="1" lang="zh-CN" altLang="zh-CN" sz="2800" dirty="0" smtClean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411760" y="2175247"/>
            <a:ext cx="604867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立即中止进程，不能被捕获或忽略</a:t>
            </a:r>
            <a:endParaRPr kumimoji="1" lang="en-US" altLang="zh-CN" dirty="0" smtClean="0">
              <a:solidFill>
                <a:schemeClr val="bg1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411760" y="2895327"/>
            <a:ext cx="604867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en-US" altLang="zh-CN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kill</a:t>
            </a:r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命令默认的中止程序信号</a:t>
            </a:r>
            <a:endParaRPr kumimoji="1" lang="en-US" altLang="zh-CN" dirty="0" smtClean="0">
              <a:solidFill>
                <a:schemeClr val="bg1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2411760" y="3534107"/>
            <a:ext cx="6048672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定时器到期，可用</a:t>
            </a:r>
            <a:r>
              <a:rPr kumimoji="1" lang="en-US" altLang="zh-CN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alarm</a:t>
            </a:r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函数来设置定时器。默认动作终止进程</a:t>
            </a:r>
            <a:endParaRPr kumimoji="1" lang="en-US" altLang="zh-CN" dirty="0" smtClean="0">
              <a:solidFill>
                <a:schemeClr val="bg1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11760" y="436510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子进程终止或停止，默认动作为忽略</a:t>
            </a:r>
          </a:p>
        </p:txBody>
      </p:sp>
      <p:sp>
        <p:nvSpPr>
          <p:cNvPr id="27" name="矩形 26"/>
          <p:cNvSpPr/>
          <p:nvPr/>
        </p:nvSpPr>
        <p:spPr>
          <a:xfrm>
            <a:off x="2411760" y="501317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CN" altLang="en-US" dirty="0" smtClean="0">
                <a:solidFill>
                  <a:schemeClr val="bg1"/>
                </a:solidFill>
                <a:effectLst/>
                <a:latin typeface="幼圆" pitchFamily="49" charset="-122"/>
                <a:ea typeface="幼圆" pitchFamily="49" charset="-122"/>
              </a:rPr>
              <a:t>无效的内存引用</a:t>
            </a:r>
          </a:p>
        </p:txBody>
      </p: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4811315" y="4941168"/>
            <a:ext cx="3046833" cy="788988"/>
            <a:chOff x="3997" y="3060"/>
            <a:chExt cx="575" cy="497"/>
          </a:xfrm>
        </p:grpSpPr>
        <p:sp>
          <p:nvSpPr>
            <p:cNvPr id="2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0" name="Rectangle 83"/>
            <p:cNvSpPr>
              <a:spLocks noChangeArrowheads="1"/>
            </p:cNvSpPr>
            <p:nvPr/>
          </p:nvSpPr>
          <p:spPr bwMode="auto">
            <a:xfrm>
              <a:off x="4085" y="3134"/>
              <a:ext cx="420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演示：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sigsegv.c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3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23" grpId="0" autoUpdateAnimBg="0"/>
      <p:bldP spid="24" grpId="0" autoUpdateAnimBg="0"/>
      <p:bldP spid="25" grpId="0" autoUpdateAnimBg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123728" y="692696"/>
            <a:ext cx="4013584" cy="536575"/>
            <a:chOff x="1595" y="3636"/>
            <a:chExt cx="1999" cy="338"/>
          </a:xfrm>
        </p:grpSpPr>
        <p:sp>
          <p:nvSpPr>
            <p:cNvPr id="5" name="Rectangle 42"/>
            <p:cNvSpPr>
              <a:spLocks noChangeArrowheads="1"/>
            </p:cNvSpPr>
            <p:nvPr/>
          </p:nvSpPr>
          <p:spPr bwMode="auto">
            <a:xfrm>
              <a:off x="1837" y="3636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6" name="Text Box 43"/>
            <p:cNvSpPr txBox="1">
              <a:spLocks noChangeArrowheads="1"/>
            </p:cNvSpPr>
            <p:nvPr/>
          </p:nvSpPr>
          <p:spPr bwMode="auto">
            <a:xfrm>
              <a:off x="1595" y="3664"/>
              <a:ext cx="1999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信号检测与处理流程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>
            <a:off x="971600" y="2996952"/>
            <a:ext cx="6912768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323528" y="2060848"/>
            <a:ext cx="1368152" cy="576064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50800" cap="sq">
            <a:noFill/>
            <a:round/>
            <a:headEnd type="none" w="sm" len="sm"/>
            <a:tailEnd type="none" w="sm" len="sm"/>
          </a:ln>
          <a:effectLst>
            <a:outerShdw dist="45791" dir="2021404" algn="ctr" rotWithShape="0">
              <a:srgbClr val="D1D1D1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251520" y="2132856"/>
            <a:ext cx="151216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kumimoji="1" lang="zh-CN" altLang="en-US" sz="2000" b="1" dirty="0" smtClean="0">
                <a:solidFill>
                  <a:srgbClr val="FFFF00"/>
                </a:solidFill>
                <a:effectLst/>
                <a:latin typeface="黑体" pitchFamily="2" charset="-122"/>
                <a:ea typeface="黑体" pitchFamily="2" charset="-122"/>
              </a:rPr>
              <a:t>用户空间</a:t>
            </a:r>
            <a:endParaRPr kumimoji="1" lang="zh-CN" altLang="en-US" sz="2000" b="1" dirty="0">
              <a:solidFill>
                <a:srgbClr val="FFFF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Oval 41"/>
          <p:cNvSpPr>
            <a:spLocks noChangeArrowheads="1"/>
          </p:cNvSpPr>
          <p:nvPr/>
        </p:nvSpPr>
        <p:spPr bwMode="auto">
          <a:xfrm>
            <a:off x="323528" y="3356992"/>
            <a:ext cx="1368152" cy="576064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50800" cap="sq">
            <a:noFill/>
            <a:round/>
            <a:headEnd type="none" w="sm" len="sm"/>
            <a:tailEnd type="none" w="sm" len="sm"/>
          </a:ln>
          <a:effectLst>
            <a:outerShdw dist="45791" dir="2021404" algn="ctr" rotWithShape="0">
              <a:srgbClr val="D1D1D1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251520" y="3429000"/>
            <a:ext cx="151216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kumimoji="1" lang="zh-CN" altLang="en-US" sz="2000" b="1" dirty="0" smtClean="0">
                <a:solidFill>
                  <a:srgbClr val="FFFF00"/>
                </a:solidFill>
                <a:effectLst/>
                <a:latin typeface="黑体" pitchFamily="2" charset="-122"/>
                <a:ea typeface="黑体" pitchFamily="2" charset="-122"/>
              </a:rPr>
              <a:t>内核空间</a:t>
            </a:r>
            <a:endParaRPr kumimoji="1" lang="zh-CN" altLang="en-US" sz="2000" b="1" dirty="0">
              <a:solidFill>
                <a:srgbClr val="FFFF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1835696" y="2276872"/>
            <a:ext cx="1512168" cy="158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051720" y="19168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用户进程</a:t>
            </a:r>
            <a:endParaRPr lang="zh-CN" altLang="en-US" sz="1600" b="0" dirty="0">
              <a:solidFill>
                <a:schemeClr val="bg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rot="5400000">
            <a:off x="2487960" y="3136776"/>
            <a:ext cx="1584176" cy="8384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>
            <a:off x="3275856" y="3931468"/>
            <a:ext cx="1224136" cy="1588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rot="5400000" flipH="1" flipV="1">
            <a:off x="3671106" y="3104964"/>
            <a:ext cx="1656978" cy="794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>
            <a:off x="4499992" y="2276872"/>
            <a:ext cx="1080120" cy="158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 rot="5400000">
            <a:off x="4752814" y="3176972"/>
            <a:ext cx="1655390" cy="794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>
            <a:off x="5580112" y="4003476"/>
            <a:ext cx="576064" cy="1588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直接箭头连接符 36"/>
          <p:cNvCxnSpPr/>
          <p:nvPr/>
        </p:nvCxnSpPr>
        <p:spPr bwMode="auto">
          <a:xfrm rot="5400000" flipH="1" flipV="1">
            <a:off x="5327290" y="3104964"/>
            <a:ext cx="1656978" cy="794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>
            <a:off x="6156176" y="2276872"/>
            <a:ext cx="1224136" cy="158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曲线连接符 43"/>
          <p:cNvCxnSpPr/>
          <p:nvPr/>
        </p:nvCxnSpPr>
        <p:spPr bwMode="auto">
          <a:xfrm rot="5400000" flipH="1" flipV="1">
            <a:off x="2159732" y="2960948"/>
            <a:ext cx="1152128" cy="936104"/>
          </a:xfrm>
          <a:prstGeom prst="curvedConnector3">
            <a:avLst>
              <a:gd name="adj1" fmla="val 99604"/>
            </a:avLst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971600" y="4005064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异常（系统调用、中断</a:t>
            </a:r>
            <a:r>
              <a:rPr lang="en-US" altLang="zh-CN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时间片到期</a:t>
            </a:r>
            <a:r>
              <a:rPr lang="en-US" altLang="zh-CN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、故障、终止）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31840" y="407707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异常处理</a:t>
            </a:r>
            <a:endParaRPr lang="en-US" altLang="zh-CN" sz="1600" b="0" dirty="0" smtClean="0">
              <a:solidFill>
                <a:schemeClr val="bg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（系统调用、中断处理等）</a:t>
            </a:r>
            <a:endParaRPr lang="zh-CN" altLang="en-US" sz="1600" b="0" dirty="0">
              <a:solidFill>
                <a:schemeClr val="bg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50" name="曲线连接符 49"/>
          <p:cNvCxnSpPr/>
          <p:nvPr/>
        </p:nvCxnSpPr>
        <p:spPr bwMode="auto">
          <a:xfrm rot="16200000" flipV="1">
            <a:off x="4031940" y="3609020"/>
            <a:ext cx="1512168" cy="576064"/>
          </a:xfrm>
          <a:prstGeom prst="curvedConnector3">
            <a:avLst>
              <a:gd name="adj1" fmla="val 99551"/>
            </a:avLst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716016" y="46531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检测到信号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55976" y="193831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信号处理</a:t>
            </a:r>
            <a:endParaRPr lang="zh-CN" altLang="en-US" sz="1600" b="0" dirty="0">
              <a:solidFill>
                <a:schemeClr val="bg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08104" y="47971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返回到内核</a:t>
            </a:r>
          </a:p>
        </p:txBody>
      </p:sp>
      <p:cxnSp>
        <p:nvCxnSpPr>
          <p:cNvPr id="82" name="曲线连接符 81"/>
          <p:cNvCxnSpPr/>
          <p:nvPr/>
        </p:nvCxnSpPr>
        <p:spPr bwMode="auto">
          <a:xfrm rot="16200000" flipV="1">
            <a:off x="5004049" y="4005065"/>
            <a:ext cx="1368150" cy="216024"/>
          </a:xfrm>
          <a:prstGeom prst="curvedConnector3">
            <a:avLst>
              <a:gd name="adj1" fmla="val 100126"/>
            </a:avLst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156176" y="19168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rPr>
              <a:t>用户进程</a:t>
            </a:r>
            <a:endParaRPr lang="zh-CN" altLang="en-US" sz="1600" b="0" dirty="0">
              <a:solidFill>
                <a:schemeClr val="bg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8402" y="404664"/>
            <a:ext cx="5069702" cy="609600"/>
            <a:chOff x="2688" y="720"/>
            <a:chExt cx="2422" cy="384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2358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一、发送信号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827584" y="2996454"/>
            <a:ext cx="7200900" cy="3744914"/>
            <a:chOff x="1104" y="2400"/>
            <a:chExt cx="4536" cy="2359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04" y="2400"/>
              <a:ext cx="4536" cy="2359"/>
            </a:xfrm>
            <a:prstGeom prst="rect">
              <a:avLst/>
            </a:prstGeom>
            <a:solidFill>
              <a:srgbClr val="CCFF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24686" dir="2837437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398" y="2672"/>
              <a:ext cx="432" cy="1724"/>
            </a:xfrm>
            <a:prstGeom prst="ellipse">
              <a:avLst/>
            </a:prstGeom>
            <a:solidFill>
              <a:srgbClr val="B5DA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45791" dir="202140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331" y="2718"/>
              <a:ext cx="600" cy="168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31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信号发送起因</a:t>
              </a:r>
              <a:endParaRPr lang="zh-CN" altLang="en-US" sz="3100" b="1" dirty="0">
                <a:solidFill>
                  <a:srgbClr val="FF3300"/>
                </a:solidFill>
                <a:effectLst/>
              </a:endParaRP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611560" y="1124148"/>
            <a:ext cx="6802437" cy="1728788"/>
            <a:chOff x="707" y="912"/>
            <a:chExt cx="4285" cy="1089"/>
          </a:xfrm>
        </p:grpSpPr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707" y="912"/>
              <a:ext cx="4285" cy="1089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1025" y="1146"/>
              <a:ext cx="3677" cy="67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26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内核通过更新目的进程上下文的某个状态（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pending</a:t>
              </a:r>
              <a:r>
                <a:rPr lang="zh-CN" altLang="en-US" sz="200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位向量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,blocked</a:t>
              </a:r>
              <a:r>
                <a:rPr lang="zh-CN" altLang="en-US" sz="200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位向量</a:t>
              </a:r>
              <a:r>
                <a:rPr lang="zh-CN" altLang="en-US" sz="26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），来实现信号的发送。</a:t>
              </a:r>
              <a:endParaRPr lang="en-US" altLang="zh-CN" sz="2600" dirty="0" smtClean="0">
                <a:solidFill>
                  <a:srgbClr val="0033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267744" y="335699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zh-CN" altLang="en-US" dirty="0" smtClean="0">
                <a:solidFill>
                  <a:srgbClr val="C00000"/>
                </a:solidFill>
                <a:effectLst/>
                <a:latin typeface="黑体" pitchFamily="2" charset="-122"/>
                <a:ea typeface="黑体" pitchFamily="2" charset="-122"/>
              </a:rPr>
              <a:t>内核检测到一个系统事件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：除零、子进程终止、非法内存引用</a:t>
            </a:r>
          </a:p>
        </p:txBody>
      </p:sp>
      <p:sp>
        <p:nvSpPr>
          <p:cNvPr id="37" name="矩形 36"/>
          <p:cNvSpPr/>
          <p:nvPr/>
        </p:nvSpPr>
        <p:spPr>
          <a:xfrm>
            <a:off x="2267744" y="4532927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zh-CN" altLang="en-US" dirty="0" smtClean="0">
                <a:solidFill>
                  <a:srgbClr val="C00000"/>
                </a:solidFill>
                <a:effectLst/>
                <a:latin typeface="黑体" pitchFamily="2" charset="-122"/>
                <a:ea typeface="黑体" pitchFamily="2" charset="-122"/>
              </a:rPr>
              <a:t>一个进程调用了</a:t>
            </a:r>
            <a:r>
              <a:rPr lang="en-US" altLang="zh-CN" dirty="0" smtClean="0">
                <a:solidFill>
                  <a:srgbClr val="C00000"/>
                </a:solidFill>
                <a:effectLst/>
                <a:latin typeface="黑体" pitchFamily="2" charset="-122"/>
                <a:ea typeface="黑体" pitchFamily="2" charset="-122"/>
              </a:rPr>
              <a:t>kill</a:t>
            </a:r>
            <a:r>
              <a:rPr lang="zh-CN" altLang="en-US" dirty="0" smtClean="0">
                <a:solidFill>
                  <a:srgbClr val="C00000"/>
                </a:solidFill>
                <a:effectLst/>
                <a:latin typeface="黑体" pitchFamily="2" charset="-122"/>
                <a:ea typeface="黑体" pitchFamily="2" charset="-122"/>
              </a:rPr>
              <a:t>函数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：显式要求内核向目的进程发送信号，目的进程可以是调用进程自身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179512" y="1268760"/>
            <a:ext cx="6913563" cy="2500313"/>
            <a:chOff x="975" y="865"/>
            <a:chExt cx="4355" cy="157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290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770" y="1355"/>
              <a:ext cx="3106" cy="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#include &lt;sys/</a:t>
              </a:r>
              <a:r>
                <a:rPr lang="en-US" altLang="zh-CN" sz="4000" baseline="-10000" dirty="0" err="1" smtClean="0">
                  <a:solidFill>
                    <a:srgbClr val="B2B2B2"/>
                  </a:solidFill>
                  <a:effectLst/>
                </a:rPr>
                <a:t>types.h</a:t>
              </a:r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  <a:b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</a:br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4000" baseline="-10000" dirty="0" err="1" smtClean="0">
                  <a:solidFill>
                    <a:srgbClr val="B2B2B2"/>
                  </a:solidFill>
                  <a:effectLst/>
                </a:rPr>
                <a:t>signal.h</a:t>
              </a:r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sv-SE" altLang="zh-CN" sz="4000" baseline="-10000" dirty="0" smtClean="0">
                  <a:solidFill>
                    <a:srgbClr val="003399"/>
                  </a:solidFill>
                  <a:effectLst/>
                </a:rPr>
                <a:t>int kill(pid t pid, int sig); </a:t>
              </a:r>
              <a:endParaRPr lang="en-US" altLang="zh-CN" sz="40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975" y="921"/>
              <a:ext cx="1676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190" y="865"/>
              <a:ext cx="1212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l" fontAlgn="t"/>
              <a:r>
                <a:rPr lang="en-US" altLang="zh-CN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kill</a:t>
              </a:r>
              <a:r>
                <a:rPr lang="zh-CN" altLang="en-US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函数</a:t>
              </a:r>
              <a:endParaRPr lang="zh-CN" altLang="en-US" sz="60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07504" y="4302720"/>
            <a:ext cx="7129463" cy="2006600"/>
            <a:chOff x="975" y="865"/>
            <a:chExt cx="4491" cy="1264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979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770" y="1355"/>
              <a:ext cx="3696" cy="7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4000" baseline="-10000" dirty="0" err="1" smtClean="0">
                  <a:solidFill>
                    <a:srgbClr val="B2B2B2"/>
                  </a:solidFill>
                  <a:effectLst/>
                </a:rPr>
                <a:t>unistd.h</a:t>
              </a:r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4000" baseline="-10000" dirty="0" smtClean="0">
                  <a:solidFill>
                    <a:srgbClr val="003399"/>
                  </a:solidFill>
                  <a:effectLst/>
                </a:rPr>
                <a:t>unsigned </a:t>
              </a:r>
              <a:r>
                <a:rPr lang="en-US" altLang="zh-CN" sz="40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4000" baseline="-10000" dirty="0" smtClean="0">
                  <a:solidFill>
                    <a:srgbClr val="003399"/>
                  </a:solidFill>
                  <a:effectLst/>
                </a:rPr>
                <a:t> alarm(unsigned </a:t>
              </a:r>
              <a:r>
                <a:rPr lang="en-US" altLang="zh-CN" sz="40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40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4000" baseline="-10000" dirty="0" err="1" smtClean="0">
                  <a:solidFill>
                    <a:srgbClr val="003399"/>
                  </a:solidFill>
                  <a:effectLst/>
                </a:rPr>
                <a:t>secs</a:t>
              </a:r>
              <a:r>
                <a:rPr lang="en-US" altLang="zh-CN" sz="4000" baseline="-10000" dirty="0" smtClean="0">
                  <a:solidFill>
                    <a:srgbClr val="003399"/>
                  </a:solidFill>
                  <a:effectLst/>
                </a:rPr>
                <a:t>);</a:t>
              </a:r>
            </a:p>
          </p:txBody>
        </p:sp>
        <p:sp>
          <p:nvSpPr>
            <p:cNvPr id="21" name="Oval 124"/>
            <p:cNvSpPr>
              <a:spLocks noChangeArrowheads="1"/>
            </p:cNvSpPr>
            <p:nvPr/>
          </p:nvSpPr>
          <p:spPr bwMode="auto">
            <a:xfrm rot="21216717">
              <a:off x="975" y="921"/>
              <a:ext cx="1676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" name="Text Box 125"/>
            <p:cNvSpPr txBox="1">
              <a:spLocks noChangeArrowheads="1"/>
            </p:cNvSpPr>
            <p:nvPr/>
          </p:nvSpPr>
          <p:spPr bwMode="auto">
            <a:xfrm rot="21151543">
              <a:off x="1002" y="865"/>
              <a:ext cx="1589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l" fontAlgn="t"/>
              <a:r>
                <a:rPr lang="en-US" altLang="zh-CN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alarm</a:t>
              </a:r>
              <a:r>
                <a:rPr lang="zh-CN" altLang="en-US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函数</a:t>
              </a:r>
              <a:endParaRPr lang="zh-CN" altLang="en-US" sz="60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7" name="Group 173"/>
          <p:cNvGrpSpPr>
            <a:grpSpLocks/>
          </p:cNvGrpSpPr>
          <p:nvPr/>
        </p:nvGrpSpPr>
        <p:grpSpPr bwMode="auto">
          <a:xfrm>
            <a:off x="5435527" y="1196751"/>
            <a:ext cx="3384946" cy="1944688"/>
            <a:chOff x="3899" y="816"/>
            <a:chExt cx="1765" cy="1225"/>
          </a:xfrm>
        </p:grpSpPr>
        <p:sp>
          <p:nvSpPr>
            <p:cNvPr id="24" name="Freeform 166"/>
            <p:cNvSpPr>
              <a:spLocks/>
            </p:cNvSpPr>
            <p:nvPr/>
          </p:nvSpPr>
          <p:spPr bwMode="auto">
            <a:xfrm>
              <a:off x="3899" y="816"/>
              <a:ext cx="1765" cy="1134"/>
            </a:xfrm>
            <a:custGeom>
              <a:avLst/>
              <a:gdLst/>
              <a:ahLst/>
              <a:cxnLst>
                <a:cxn ang="0">
                  <a:pos x="88" y="248"/>
                </a:cxn>
                <a:cxn ang="0">
                  <a:pos x="53" y="571"/>
                </a:cxn>
                <a:cxn ang="0">
                  <a:pos x="99" y="698"/>
                </a:cxn>
                <a:cxn ang="0">
                  <a:pos x="111" y="962"/>
                </a:cxn>
                <a:cxn ang="0">
                  <a:pos x="168" y="1032"/>
                </a:cxn>
                <a:cxn ang="0">
                  <a:pos x="549" y="1043"/>
                </a:cxn>
                <a:cxn ang="0">
                  <a:pos x="687" y="1032"/>
                </a:cxn>
                <a:cxn ang="0">
                  <a:pos x="790" y="1020"/>
                </a:cxn>
                <a:cxn ang="0">
                  <a:pos x="1021" y="1009"/>
                </a:cxn>
                <a:cxn ang="0">
                  <a:pos x="1102" y="1078"/>
                </a:cxn>
                <a:cxn ang="0">
                  <a:pos x="1090" y="1043"/>
                </a:cxn>
                <a:cxn ang="0">
                  <a:pos x="1067" y="1009"/>
                </a:cxn>
                <a:cxn ang="0">
                  <a:pos x="1113" y="248"/>
                </a:cxn>
                <a:cxn ang="0">
                  <a:pos x="744" y="110"/>
                </a:cxn>
                <a:cxn ang="0">
                  <a:pos x="675" y="75"/>
                </a:cxn>
                <a:cxn ang="0">
                  <a:pos x="583" y="52"/>
                </a:cxn>
                <a:cxn ang="0">
                  <a:pos x="353" y="64"/>
                </a:cxn>
                <a:cxn ang="0">
                  <a:pos x="307" y="110"/>
                </a:cxn>
                <a:cxn ang="0">
                  <a:pos x="191" y="168"/>
                </a:cxn>
                <a:cxn ang="0">
                  <a:pos x="53" y="156"/>
                </a:cxn>
                <a:cxn ang="0">
                  <a:pos x="7" y="145"/>
                </a:cxn>
                <a:cxn ang="0">
                  <a:pos x="42" y="179"/>
                </a:cxn>
                <a:cxn ang="0">
                  <a:pos x="65" y="260"/>
                </a:cxn>
                <a:cxn ang="0">
                  <a:pos x="111" y="271"/>
                </a:cxn>
                <a:cxn ang="0">
                  <a:pos x="88" y="248"/>
                </a:cxn>
              </a:cxnLst>
              <a:rect l="0" t="0" r="r" b="b"/>
              <a:pathLst>
                <a:path w="1137" h="1082">
                  <a:moveTo>
                    <a:pt x="88" y="248"/>
                  </a:moveTo>
                  <a:cubicBezTo>
                    <a:pt x="114" y="357"/>
                    <a:pt x="115" y="477"/>
                    <a:pt x="53" y="571"/>
                  </a:cubicBezTo>
                  <a:cubicBezTo>
                    <a:pt x="64" y="621"/>
                    <a:pt x="84" y="651"/>
                    <a:pt x="99" y="698"/>
                  </a:cubicBezTo>
                  <a:cubicBezTo>
                    <a:pt x="103" y="786"/>
                    <a:pt x="101" y="874"/>
                    <a:pt x="111" y="962"/>
                  </a:cubicBezTo>
                  <a:cubicBezTo>
                    <a:pt x="115" y="1002"/>
                    <a:pt x="128" y="1030"/>
                    <a:pt x="168" y="1032"/>
                  </a:cubicBezTo>
                  <a:cubicBezTo>
                    <a:pt x="295" y="1039"/>
                    <a:pt x="422" y="1039"/>
                    <a:pt x="549" y="1043"/>
                  </a:cubicBezTo>
                  <a:cubicBezTo>
                    <a:pt x="595" y="1039"/>
                    <a:pt x="642" y="1041"/>
                    <a:pt x="687" y="1032"/>
                  </a:cubicBezTo>
                  <a:cubicBezTo>
                    <a:pt x="812" y="1007"/>
                    <a:pt x="586" y="987"/>
                    <a:pt x="790" y="1020"/>
                  </a:cubicBezTo>
                  <a:cubicBezTo>
                    <a:pt x="854" y="1082"/>
                    <a:pt x="949" y="1038"/>
                    <a:pt x="1021" y="1009"/>
                  </a:cubicBezTo>
                  <a:cubicBezTo>
                    <a:pt x="1032" y="1020"/>
                    <a:pt x="1087" y="1078"/>
                    <a:pt x="1102" y="1078"/>
                  </a:cubicBezTo>
                  <a:cubicBezTo>
                    <a:pt x="1114" y="1078"/>
                    <a:pt x="1096" y="1054"/>
                    <a:pt x="1090" y="1043"/>
                  </a:cubicBezTo>
                  <a:cubicBezTo>
                    <a:pt x="1084" y="1031"/>
                    <a:pt x="1075" y="1020"/>
                    <a:pt x="1067" y="1009"/>
                  </a:cubicBezTo>
                  <a:cubicBezTo>
                    <a:pt x="1075" y="569"/>
                    <a:pt x="1028" y="519"/>
                    <a:pt x="1113" y="248"/>
                  </a:cubicBezTo>
                  <a:cubicBezTo>
                    <a:pt x="1068" y="0"/>
                    <a:pt x="1137" y="146"/>
                    <a:pt x="744" y="110"/>
                  </a:cubicBezTo>
                  <a:cubicBezTo>
                    <a:pt x="718" y="108"/>
                    <a:pt x="700" y="82"/>
                    <a:pt x="675" y="75"/>
                  </a:cubicBezTo>
                  <a:cubicBezTo>
                    <a:pt x="645" y="67"/>
                    <a:pt x="583" y="52"/>
                    <a:pt x="583" y="52"/>
                  </a:cubicBezTo>
                  <a:cubicBezTo>
                    <a:pt x="506" y="56"/>
                    <a:pt x="428" y="48"/>
                    <a:pt x="353" y="64"/>
                  </a:cubicBezTo>
                  <a:cubicBezTo>
                    <a:pt x="332" y="68"/>
                    <a:pt x="324" y="97"/>
                    <a:pt x="307" y="110"/>
                  </a:cubicBezTo>
                  <a:cubicBezTo>
                    <a:pt x="272" y="136"/>
                    <a:pt x="227" y="144"/>
                    <a:pt x="191" y="168"/>
                  </a:cubicBezTo>
                  <a:cubicBezTo>
                    <a:pt x="145" y="164"/>
                    <a:pt x="99" y="162"/>
                    <a:pt x="53" y="156"/>
                  </a:cubicBezTo>
                  <a:cubicBezTo>
                    <a:pt x="37" y="154"/>
                    <a:pt x="14" y="131"/>
                    <a:pt x="7" y="145"/>
                  </a:cubicBezTo>
                  <a:cubicBezTo>
                    <a:pt x="0" y="160"/>
                    <a:pt x="30" y="168"/>
                    <a:pt x="42" y="179"/>
                  </a:cubicBezTo>
                  <a:cubicBezTo>
                    <a:pt x="50" y="206"/>
                    <a:pt x="45" y="240"/>
                    <a:pt x="65" y="260"/>
                  </a:cubicBezTo>
                  <a:cubicBezTo>
                    <a:pt x="76" y="271"/>
                    <a:pt x="97" y="278"/>
                    <a:pt x="111" y="271"/>
                  </a:cubicBezTo>
                  <a:cubicBezTo>
                    <a:pt x="121" y="266"/>
                    <a:pt x="96" y="256"/>
                    <a:pt x="88" y="248"/>
                  </a:cubicBezTo>
                  <a:close/>
                </a:path>
              </a:pathLst>
            </a:custGeom>
            <a:noFill/>
            <a:ln w="76200" cap="sq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167"/>
            <p:cNvSpPr txBox="1">
              <a:spLocks noChangeArrowheads="1"/>
            </p:cNvSpPr>
            <p:nvPr/>
          </p:nvSpPr>
          <p:spPr bwMode="auto">
            <a:xfrm>
              <a:off x="3969" y="936"/>
              <a:ext cx="1657" cy="110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B050"/>
                  </a:solidFill>
                  <a:effectLst/>
                  <a:ea typeface="华文新魏" pitchFamily="2" charset="-122"/>
                </a:rPr>
                <a:t>向其它进程（包括自己）发送信号</a:t>
              </a:r>
              <a:endParaRPr lang="zh-CN" altLang="en-US" sz="3600" b="1" dirty="0">
                <a:solidFill>
                  <a:srgbClr val="00B05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8" name="Group 173"/>
          <p:cNvGrpSpPr>
            <a:grpSpLocks/>
          </p:cNvGrpSpPr>
          <p:nvPr/>
        </p:nvGrpSpPr>
        <p:grpSpPr bwMode="auto">
          <a:xfrm>
            <a:off x="5436096" y="3933056"/>
            <a:ext cx="3097213" cy="1812927"/>
            <a:chOff x="3713" y="816"/>
            <a:chExt cx="1951" cy="1142"/>
          </a:xfrm>
        </p:grpSpPr>
        <p:sp>
          <p:nvSpPr>
            <p:cNvPr id="27" name="Freeform 166"/>
            <p:cNvSpPr>
              <a:spLocks/>
            </p:cNvSpPr>
            <p:nvPr/>
          </p:nvSpPr>
          <p:spPr bwMode="auto">
            <a:xfrm>
              <a:off x="3713" y="816"/>
              <a:ext cx="1951" cy="1141"/>
            </a:xfrm>
            <a:custGeom>
              <a:avLst/>
              <a:gdLst/>
              <a:ahLst/>
              <a:cxnLst>
                <a:cxn ang="0">
                  <a:pos x="88" y="248"/>
                </a:cxn>
                <a:cxn ang="0">
                  <a:pos x="53" y="571"/>
                </a:cxn>
                <a:cxn ang="0">
                  <a:pos x="99" y="698"/>
                </a:cxn>
                <a:cxn ang="0">
                  <a:pos x="111" y="962"/>
                </a:cxn>
                <a:cxn ang="0">
                  <a:pos x="168" y="1032"/>
                </a:cxn>
                <a:cxn ang="0">
                  <a:pos x="549" y="1043"/>
                </a:cxn>
                <a:cxn ang="0">
                  <a:pos x="687" y="1032"/>
                </a:cxn>
                <a:cxn ang="0">
                  <a:pos x="790" y="1020"/>
                </a:cxn>
                <a:cxn ang="0">
                  <a:pos x="1021" y="1009"/>
                </a:cxn>
                <a:cxn ang="0">
                  <a:pos x="1102" y="1078"/>
                </a:cxn>
                <a:cxn ang="0">
                  <a:pos x="1090" y="1043"/>
                </a:cxn>
                <a:cxn ang="0">
                  <a:pos x="1067" y="1009"/>
                </a:cxn>
                <a:cxn ang="0">
                  <a:pos x="1113" y="248"/>
                </a:cxn>
                <a:cxn ang="0">
                  <a:pos x="744" y="110"/>
                </a:cxn>
                <a:cxn ang="0">
                  <a:pos x="675" y="75"/>
                </a:cxn>
                <a:cxn ang="0">
                  <a:pos x="583" y="52"/>
                </a:cxn>
                <a:cxn ang="0">
                  <a:pos x="353" y="64"/>
                </a:cxn>
                <a:cxn ang="0">
                  <a:pos x="307" y="110"/>
                </a:cxn>
                <a:cxn ang="0">
                  <a:pos x="191" y="168"/>
                </a:cxn>
                <a:cxn ang="0">
                  <a:pos x="53" y="156"/>
                </a:cxn>
                <a:cxn ang="0">
                  <a:pos x="7" y="145"/>
                </a:cxn>
                <a:cxn ang="0">
                  <a:pos x="42" y="179"/>
                </a:cxn>
                <a:cxn ang="0">
                  <a:pos x="65" y="260"/>
                </a:cxn>
                <a:cxn ang="0">
                  <a:pos x="111" y="271"/>
                </a:cxn>
                <a:cxn ang="0">
                  <a:pos x="88" y="248"/>
                </a:cxn>
              </a:cxnLst>
              <a:rect l="0" t="0" r="r" b="b"/>
              <a:pathLst>
                <a:path w="1137" h="1082">
                  <a:moveTo>
                    <a:pt x="88" y="248"/>
                  </a:moveTo>
                  <a:cubicBezTo>
                    <a:pt x="114" y="357"/>
                    <a:pt x="115" y="477"/>
                    <a:pt x="53" y="571"/>
                  </a:cubicBezTo>
                  <a:cubicBezTo>
                    <a:pt x="64" y="621"/>
                    <a:pt x="84" y="651"/>
                    <a:pt x="99" y="698"/>
                  </a:cubicBezTo>
                  <a:cubicBezTo>
                    <a:pt x="103" y="786"/>
                    <a:pt x="101" y="874"/>
                    <a:pt x="111" y="962"/>
                  </a:cubicBezTo>
                  <a:cubicBezTo>
                    <a:pt x="115" y="1002"/>
                    <a:pt x="128" y="1030"/>
                    <a:pt x="168" y="1032"/>
                  </a:cubicBezTo>
                  <a:cubicBezTo>
                    <a:pt x="295" y="1039"/>
                    <a:pt x="422" y="1039"/>
                    <a:pt x="549" y="1043"/>
                  </a:cubicBezTo>
                  <a:cubicBezTo>
                    <a:pt x="595" y="1039"/>
                    <a:pt x="642" y="1041"/>
                    <a:pt x="687" y="1032"/>
                  </a:cubicBezTo>
                  <a:cubicBezTo>
                    <a:pt x="812" y="1007"/>
                    <a:pt x="586" y="987"/>
                    <a:pt x="790" y="1020"/>
                  </a:cubicBezTo>
                  <a:cubicBezTo>
                    <a:pt x="854" y="1082"/>
                    <a:pt x="949" y="1038"/>
                    <a:pt x="1021" y="1009"/>
                  </a:cubicBezTo>
                  <a:cubicBezTo>
                    <a:pt x="1032" y="1020"/>
                    <a:pt x="1087" y="1078"/>
                    <a:pt x="1102" y="1078"/>
                  </a:cubicBezTo>
                  <a:cubicBezTo>
                    <a:pt x="1114" y="1078"/>
                    <a:pt x="1096" y="1054"/>
                    <a:pt x="1090" y="1043"/>
                  </a:cubicBezTo>
                  <a:cubicBezTo>
                    <a:pt x="1084" y="1031"/>
                    <a:pt x="1075" y="1020"/>
                    <a:pt x="1067" y="1009"/>
                  </a:cubicBezTo>
                  <a:cubicBezTo>
                    <a:pt x="1075" y="569"/>
                    <a:pt x="1028" y="519"/>
                    <a:pt x="1113" y="248"/>
                  </a:cubicBezTo>
                  <a:cubicBezTo>
                    <a:pt x="1068" y="0"/>
                    <a:pt x="1137" y="146"/>
                    <a:pt x="744" y="110"/>
                  </a:cubicBezTo>
                  <a:cubicBezTo>
                    <a:pt x="718" y="108"/>
                    <a:pt x="700" y="82"/>
                    <a:pt x="675" y="75"/>
                  </a:cubicBezTo>
                  <a:cubicBezTo>
                    <a:pt x="645" y="67"/>
                    <a:pt x="583" y="52"/>
                    <a:pt x="583" y="52"/>
                  </a:cubicBezTo>
                  <a:cubicBezTo>
                    <a:pt x="506" y="56"/>
                    <a:pt x="428" y="48"/>
                    <a:pt x="353" y="64"/>
                  </a:cubicBezTo>
                  <a:cubicBezTo>
                    <a:pt x="332" y="68"/>
                    <a:pt x="324" y="97"/>
                    <a:pt x="307" y="110"/>
                  </a:cubicBezTo>
                  <a:cubicBezTo>
                    <a:pt x="272" y="136"/>
                    <a:pt x="227" y="144"/>
                    <a:pt x="191" y="168"/>
                  </a:cubicBezTo>
                  <a:cubicBezTo>
                    <a:pt x="145" y="164"/>
                    <a:pt x="99" y="162"/>
                    <a:pt x="53" y="156"/>
                  </a:cubicBezTo>
                  <a:cubicBezTo>
                    <a:pt x="37" y="154"/>
                    <a:pt x="14" y="131"/>
                    <a:pt x="7" y="145"/>
                  </a:cubicBezTo>
                  <a:cubicBezTo>
                    <a:pt x="0" y="160"/>
                    <a:pt x="30" y="168"/>
                    <a:pt x="42" y="179"/>
                  </a:cubicBezTo>
                  <a:cubicBezTo>
                    <a:pt x="50" y="206"/>
                    <a:pt x="45" y="240"/>
                    <a:pt x="65" y="260"/>
                  </a:cubicBezTo>
                  <a:cubicBezTo>
                    <a:pt x="76" y="271"/>
                    <a:pt x="97" y="278"/>
                    <a:pt x="111" y="271"/>
                  </a:cubicBezTo>
                  <a:cubicBezTo>
                    <a:pt x="121" y="266"/>
                    <a:pt x="96" y="256"/>
                    <a:pt x="88" y="248"/>
                  </a:cubicBezTo>
                  <a:close/>
                </a:path>
              </a:pathLst>
            </a:custGeom>
            <a:noFill/>
            <a:ln w="76200" cap="sq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167"/>
            <p:cNvSpPr txBox="1">
              <a:spLocks noChangeArrowheads="1"/>
            </p:cNvSpPr>
            <p:nvPr/>
          </p:nvSpPr>
          <p:spPr bwMode="auto">
            <a:xfrm>
              <a:off x="3939" y="930"/>
              <a:ext cx="1657" cy="10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solidFill>
                    <a:srgbClr val="00B050"/>
                  </a:solidFill>
                  <a:effectLst/>
                  <a:ea typeface="华文新魏" pitchFamily="2" charset="-122"/>
                </a:rPr>
                <a:t>给自己发送时钟信号</a:t>
              </a: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effectLst/>
                  <a:ea typeface="华文新魏" pitchFamily="2" charset="-122"/>
                </a:rPr>
                <a:t>(SIGALRM)</a:t>
              </a:r>
              <a:endParaRPr lang="zh-CN" altLang="en-US" sz="2800" dirty="0" smtClean="0">
                <a:solidFill>
                  <a:schemeClr val="accent5">
                    <a:lumMod val="50000"/>
                  </a:schemeClr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346074" y="304801"/>
            <a:ext cx="3433837" cy="1016001"/>
            <a:chOff x="284" y="828"/>
            <a:chExt cx="1728" cy="640"/>
          </a:xfrm>
        </p:grpSpPr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284" y="838"/>
              <a:ext cx="1728" cy="336"/>
            </a:xfrm>
            <a:prstGeom prst="ellipse">
              <a:avLst/>
            </a:prstGeom>
            <a:solidFill>
              <a:srgbClr val="CFCFC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108509" dir="1233363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60" y="828"/>
              <a:ext cx="1560" cy="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30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信号发送函数</a:t>
              </a:r>
              <a:endParaRPr kumimoji="1" lang="zh-CN" altLang="en-US" sz="3000" b="1" dirty="0">
                <a:solidFill>
                  <a:srgbClr val="0033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79512" y="260648"/>
            <a:ext cx="1872208" cy="1296144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r>
                <a:rPr kumimoji="1" lang="en-US" altLang="zh-CN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1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8261" y="764704"/>
            <a:ext cx="7788275" cy="615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main()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pid_t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child sleeps until SIGKILL signal received, then dies 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if ((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= fork()) == 0)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       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pause();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wait for a signal to arrive */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printf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("control should never reach here!\n");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       exit(0);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}</a:t>
            </a:r>
          </a:p>
          <a:p>
            <a:pPr algn="l">
              <a:lnSpc>
                <a:spcPct val="75000"/>
              </a:lnSpc>
            </a:pPr>
            <a:endParaRPr lang="en-US" altLang="zh-CN" sz="2600" dirty="0" smtClean="0">
              <a:solidFill>
                <a:schemeClr val="bg1"/>
              </a:solidFill>
              <a:effectLst/>
            </a:endParaRP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parent sends a SIGKILL signal to a child 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kill(</a:t>
            </a:r>
            <a:r>
              <a:rPr lang="en-US" altLang="zh-CN" sz="2600" dirty="0" err="1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pid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, SIGKILL);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exit(0);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}</a:t>
            </a:r>
            <a:endParaRPr lang="en-US" altLang="zh-CN" sz="2600" b="1" dirty="0">
              <a:solidFill>
                <a:schemeClr val="bg1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787114" y="188281"/>
            <a:ext cx="3387713" cy="1513797"/>
            <a:chOff x="1658" y="2862"/>
            <a:chExt cx="1558" cy="692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658" y="2862"/>
              <a:ext cx="1558" cy="691"/>
            </a:xfrm>
            <a:prstGeom prst="cloudCallout">
              <a:avLst>
                <a:gd name="adj1" fmla="val -74688"/>
                <a:gd name="adj2" fmla="val 102031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791" y="2963"/>
              <a:ext cx="1192" cy="5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子进程</a:t>
              </a:r>
              <a:r>
                <a:rPr lang="en-US" altLang="zh-CN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sleep,</a:t>
              </a: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只有信号才能将其唤醒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51612" y="3502112"/>
            <a:ext cx="2447809" cy="1295040"/>
            <a:chOff x="1698" y="3027"/>
            <a:chExt cx="1358" cy="592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1698" y="3027"/>
              <a:ext cx="1358" cy="592"/>
            </a:xfrm>
            <a:prstGeom prst="cloudCallout">
              <a:avLst>
                <a:gd name="adj1" fmla="val 30665"/>
                <a:gd name="adj2" fmla="val 82707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778" y="3112"/>
              <a:ext cx="1192" cy="4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6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父</a:t>
              </a: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进程向子进程发信号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009447" y="3571876"/>
            <a:ext cx="2992196" cy="788988"/>
            <a:chOff x="3983" y="3060"/>
            <a:chExt cx="669" cy="497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Rectangle 83"/>
            <p:cNvSpPr>
              <a:spLocks noChangeArrowheads="1"/>
            </p:cNvSpPr>
            <p:nvPr/>
          </p:nvSpPr>
          <p:spPr bwMode="auto">
            <a:xfrm>
              <a:off x="3983" y="3134"/>
              <a:ext cx="669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20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example_kill.c</a:t>
              </a:r>
              <a:endParaRPr lang="zh-CN" altLang="en-US" sz="20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6"/>
          <p:cNvGrpSpPr/>
          <p:nvPr/>
        </p:nvGrpSpPr>
        <p:grpSpPr>
          <a:xfrm>
            <a:off x="539552" y="620688"/>
            <a:ext cx="7620000" cy="5400600"/>
            <a:chOff x="683568" y="3573016"/>
            <a:chExt cx="7620000" cy="388843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83568" y="3573016"/>
              <a:ext cx="7620000" cy="3888432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83568" y="3645024"/>
              <a:ext cx="7416824" cy="15696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zh-CN" sz="3200" b="0" baseline="0" dirty="0">
                  <a:solidFill>
                    <a:srgbClr val="F60000"/>
                  </a:solidFill>
                  <a:effectLst/>
                </a:rPr>
                <a:t>   </a:t>
              </a:r>
              <a:r>
                <a:rPr lang="zh-CN" altLang="en-US" sz="3200" b="0" baseline="0" dirty="0" smtClean="0">
                  <a:solidFill>
                    <a:srgbClr val="F60000"/>
                  </a:solidFill>
                  <a:effectLst/>
                </a:rPr>
                <a:t>上下文切换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</a:rPr>
                <a:t>：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就是从一个可执行进程切换到另一个可执行进程。引发上下文切换的原因：</a:t>
              </a:r>
              <a:endParaRPr lang="en-US" altLang="zh-CN" sz="3200" b="0" dirty="0" smtClean="0">
                <a:solidFill>
                  <a:srgbClr val="002C84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2257708"/>
            <a:ext cx="741682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</a:pPr>
            <a:r>
              <a:rPr lang="zh-CN" altLang="zh-CN" sz="2800" b="0" baseline="0" dirty="0">
                <a:solidFill>
                  <a:srgbClr val="F60000"/>
                </a:solidFill>
                <a:effectLst/>
              </a:rPr>
              <a:t> </a:t>
            </a:r>
            <a:r>
              <a:rPr lang="en-US" altLang="zh-CN" sz="2800" dirty="0" smtClean="0">
                <a:solidFill>
                  <a:schemeClr val="accent6"/>
                </a:solidFill>
                <a:effectLst/>
                <a:ea typeface="宋体" charset="-122"/>
              </a:rPr>
              <a:t>I/O request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  <a:ea typeface="宋体" charset="-122"/>
              </a:rPr>
              <a:t>: 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ea typeface="宋体" charset="-122"/>
              </a:rPr>
              <a:t>Process is placed on I/O queue for a device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3068960"/>
            <a:ext cx="741682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</a:pPr>
            <a:r>
              <a:rPr lang="en-US" altLang="zh-CN" sz="2800" dirty="0" smtClean="0">
                <a:solidFill>
                  <a:schemeClr val="accent6"/>
                </a:solidFill>
                <a:effectLst/>
                <a:ea typeface="宋体" charset="-122"/>
              </a:rPr>
              <a:t>Spawn and wait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  <a:ea typeface="宋体" charset="-122"/>
              </a:rPr>
              <a:t>: 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ea typeface="宋体" charset="-122"/>
              </a:rPr>
              <a:t>Sometimes when a process creates a new process, it must wait until the child completes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  <a:ea typeface="宋体" charset="-122"/>
              </a:rPr>
              <a:t> </a:t>
            </a:r>
            <a:endParaRPr lang="en-US" altLang="zh-CN" sz="2000" dirty="0">
              <a:solidFill>
                <a:schemeClr val="accent6"/>
              </a:solidFill>
              <a:effectLst/>
              <a:ea typeface="宋体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4221088"/>
            <a:ext cx="741682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</a:pPr>
            <a:r>
              <a:rPr lang="en-US" altLang="zh-CN" sz="2800" dirty="0" smtClean="0">
                <a:solidFill>
                  <a:schemeClr val="accent6"/>
                </a:solidFill>
                <a:effectLst/>
                <a:ea typeface="宋体" charset="-122"/>
              </a:rPr>
              <a:t>Time slice expiration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576" y="4994012"/>
            <a:ext cx="741682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</a:pPr>
            <a:r>
              <a:rPr lang="en-US" altLang="zh-CN" sz="2800" dirty="0" smtClean="0">
                <a:solidFill>
                  <a:schemeClr val="accent6"/>
                </a:solidFill>
                <a:effectLst/>
                <a:ea typeface="宋体" charset="-122"/>
              </a:rPr>
              <a:t>Sleep request</a:t>
            </a:r>
            <a:endParaRPr lang="en-US" altLang="zh-CN" sz="2800" dirty="0">
              <a:solidFill>
                <a:schemeClr val="accent6"/>
              </a:solidFill>
              <a:effectLst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9512" y="260648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r>
                <a:rPr kumimoji="1" lang="en-US" altLang="zh-CN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2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1556792"/>
            <a:ext cx="7788275" cy="38933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main()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alarm(5);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next SIGALRM will be delivered in 5s */</a:t>
            </a:r>
          </a:p>
          <a:p>
            <a:pPr algn="l">
              <a:lnSpc>
                <a:spcPct val="75000"/>
              </a:lnSpc>
            </a:pPr>
            <a:endParaRPr lang="en-US" altLang="zh-CN" sz="2600" dirty="0" smtClean="0">
              <a:solidFill>
                <a:schemeClr val="bg1"/>
              </a:solidFill>
              <a:effectLst/>
            </a:endParaRP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while (1)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        ;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signal handler returns control here each time */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}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exit(0);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}</a:t>
            </a:r>
            <a:endParaRPr lang="en-US" altLang="zh-CN" sz="2600" b="1" dirty="0">
              <a:solidFill>
                <a:schemeClr val="bg1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724129" y="404664"/>
            <a:ext cx="2016223" cy="1295040"/>
            <a:chOff x="1698" y="3027"/>
            <a:chExt cx="1358" cy="592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1698" y="3027"/>
              <a:ext cx="1358" cy="592"/>
            </a:xfrm>
            <a:prstGeom prst="cloudCallout">
              <a:avLst>
                <a:gd name="adj1" fmla="val -160265"/>
                <a:gd name="adj2" fmla="val 72900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778" y="3112"/>
              <a:ext cx="1192" cy="4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6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给自己</a:t>
              </a: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发信号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286179" y="4581128"/>
            <a:ext cx="3429004" cy="788988"/>
            <a:chOff x="3318" y="3060"/>
            <a:chExt cx="2160" cy="497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3318" y="3088"/>
              <a:ext cx="2160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Rectangle 83"/>
            <p:cNvSpPr>
              <a:spLocks noChangeArrowheads="1"/>
            </p:cNvSpPr>
            <p:nvPr/>
          </p:nvSpPr>
          <p:spPr bwMode="auto">
            <a:xfrm>
              <a:off x="3370" y="3134"/>
              <a:ext cx="1849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example_alarm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43608" y="2564406"/>
            <a:ext cx="7200900" cy="3744914"/>
            <a:chOff x="1104" y="2400"/>
            <a:chExt cx="4536" cy="235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04" y="2400"/>
              <a:ext cx="4536" cy="2359"/>
            </a:xfrm>
            <a:prstGeom prst="rect">
              <a:avLst/>
            </a:prstGeom>
            <a:solidFill>
              <a:srgbClr val="CCFF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24686" dir="2837437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398" y="3032"/>
              <a:ext cx="432" cy="1183"/>
            </a:xfrm>
            <a:prstGeom prst="ellipse">
              <a:avLst/>
            </a:prstGeom>
            <a:solidFill>
              <a:srgbClr val="B5DA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45791" dir="202140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20" y="3068"/>
              <a:ext cx="600" cy="11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31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信号处理</a:t>
              </a:r>
              <a:endParaRPr lang="zh-CN" altLang="en-US" sz="3100" b="1" dirty="0">
                <a:solidFill>
                  <a:srgbClr val="FF3300"/>
                </a:solidFill>
                <a:effectLst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267744" y="335699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effectLst/>
                <a:latin typeface="黑体" pitchFamily="2" charset="-122"/>
                <a:ea typeface="黑体" pitchFamily="2" charset="-122"/>
              </a:rPr>
              <a:t>忽略信号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</a:rPr>
              <a:t>SIGSTOP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与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</a:rPr>
              <a:t>SIGKILL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除外</a:t>
            </a:r>
          </a:p>
        </p:txBody>
      </p:sp>
      <p:sp>
        <p:nvSpPr>
          <p:cNvPr id="9" name="矩形 8"/>
          <p:cNvSpPr/>
          <p:nvPr/>
        </p:nvSpPr>
        <p:spPr>
          <a:xfrm>
            <a:off x="2267744" y="393305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/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effectLst/>
                <a:latin typeface="黑体" pitchFamily="2" charset="-122"/>
                <a:ea typeface="黑体" pitchFamily="2" charset="-122"/>
              </a:rPr>
              <a:t>捕获信号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：通过系统调用，自定义接收到信号后采取的行动。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</a:rPr>
              <a:t>SIGSTOP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与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</a:rPr>
              <a:t>SIGKILL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除外</a:t>
            </a:r>
          </a:p>
        </p:txBody>
      </p:sp>
      <p:sp>
        <p:nvSpPr>
          <p:cNvPr id="10" name="矩形 9"/>
          <p:cNvSpPr/>
          <p:nvPr/>
        </p:nvSpPr>
        <p:spPr>
          <a:xfrm>
            <a:off x="2339752" y="530120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effectLst/>
                <a:latin typeface="黑体" pitchFamily="2" charset="-122"/>
                <a:ea typeface="黑体" pitchFamily="2" charset="-122"/>
              </a:rPr>
              <a:t>执行信号的默认动作</a:t>
            </a:r>
            <a:endParaRPr lang="zh-CN" altLang="en-US" dirty="0" smtClean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827584" y="476672"/>
            <a:ext cx="6802437" cy="2209801"/>
            <a:chOff x="707" y="912"/>
            <a:chExt cx="4285" cy="1392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707" y="912"/>
              <a:ext cx="4285" cy="1392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025" y="1184"/>
              <a:ext cx="3677" cy="8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26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当进程接收到一个信号（可能是自己发出，也可能是别的有权限的进程发出），它可以采取的动作可以是下面任意一种：</a:t>
              </a:r>
              <a:endParaRPr lang="en-US" altLang="zh-CN" sz="2600" b="1" dirty="0">
                <a:solidFill>
                  <a:srgbClr val="003399"/>
                </a:solidFill>
                <a:effectLst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23528" y="116632"/>
            <a:ext cx="5069702" cy="609600"/>
            <a:chOff x="2688" y="720"/>
            <a:chExt cx="2422" cy="384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2358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二、接收信号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79512" y="476672"/>
            <a:ext cx="8353257" cy="3443289"/>
            <a:chOff x="975" y="828"/>
            <a:chExt cx="4850" cy="216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26" y="1150"/>
              <a:ext cx="4557" cy="1847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77" y="1228"/>
              <a:ext cx="4348" cy="89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6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3600" baseline="-10000" dirty="0" err="1" smtClean="0">
                  <a:solidFill>
                    <a:srgbClr val="B2B2B2"/>
                  </a:solidFill>
                  <a:effectLst/>
                </a:rPr>
                <a:t>signal.h</a:t>
              </a:r>
              <a:r>
                <a:rPr lang="en-US" altLang="zh-CN" sz="36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typedef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void (*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)(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b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signal(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signum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handler); </a:t>
              </a:r>
            </a:p>
          </p:txBody>
        </p:sp>
        <p:sp>
          <p:nvSpPr>
            <p:cNvPr id="7" name="Oval 124"/>
            <p:cNvSpPr>
              <a:spLocks noChangeArrowheads="1"/>
            </p:cNvSpPr>
            <p:nvPr/>
          </p:nvSpPr>
          <p:spPr bwMode="auto">
            <a:xfrm rot="21216717">
              <a:off x="975" y="874"/>
              <a:ext cx="1676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 rot="21151543">
              <a:off x="1160" y="828"/>
              <a:ext cx="1299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l" fontAlgn="t"/>
              <a:r>
                <a:rPr lang="zh-CN" altLang="en-US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信号捕捉</a:t>
              </a:r>
              <a:endParaRPr lang="zh-CN" altLang="en-US" sz="60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60032" y="548680"/>
            <a:ext cx="2743200" cy="762000"/>
            <a:chOff x="3408" y="1895"/>
            <a:chExt cx="1728" cy="480"/>
          </a:xfrm>
        </p:grpSpPr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>
              <a:off x="3408" y="1895"/>
              <a:ext cx="1728" cy="48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850" y="1968"/>
              <a:ext cx="1018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6600"/>
                  </a:solidFill>
                  <a:effectLst/>
                  <a:latin typeface="黑体" pitchFamily="2" charset="-122"/>
                  <a:ea typeface="黑体" pitchFamily="2" charset="-122"/>
                </a:rPr>
                <a:t>函数指针</a:t>
              </a:r>
              <a:endParaRPr lang="en-US" altLang="zh-CN" sz="2600" b="1" dirty="0">
                <a:solidFill>
                  <a:srgbClr val="FF66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933232" y="1196752"/>
            <a:ext cx="2743200" cy="885825"/>
            <a:chOff x="3449" y="1895"/>
            <a:chExt cx="1728" cy="55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449" y="1895"/>
              <a:ext cx="1728" cy="5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37" y="1968"/>
              <a:ext cx="1540" cy="48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6600"/>
                  </a:solidFill>
                  <a:effectLst/>
                  <a:latin typeface="黑体" pitchFamily="2" charset="-122"/>
                  <a:ea typeface="黑体" pitchFamily="2" charset="-122"/>
                </a:rPr>
                <a:t>回调</a:t>
              </a:r>
              <a:r>
                <a:rPr lang="zh-CN" altLang="en-US" sz="2600" dirty="0" smtClean="0">
                  <a:solidFill>
                    <a:srgbClr val="FF6600"/>
                  </a:solidFill>
                  <a:effectLst/>
                  <a:latin typeface="黑体" pitchFamily="2" charset="-122"/>
                  <a:ea typeface="黑体" pitchFamily="2" charset="-122"/>
                </a:rPr>
                <a:t>函数</a:t>
              </a:r>
              <a:r>
                <a:rPr lang="en-US" altLang="zh-CN" sz="1800" dirty="0" smtClean="0">
                  <a:solidFill>
                    <a:schemeClr val="tx1">
                      <a:lumMod val="75000"/>
                    </a:schemeClr>
                  </a:solidFill>
                  <a:effectLst/>
                  <a:latin typeface="黑体" pitchFamily="2" charset="-122"/>
                  <a:ea typeface="黑体" pitchFamily="2" charset="-122"/>
                </a:rPr>
                <a:t>(callback function)</a:t>
              </a:r>
              <a:endParaRPr lang="en-US" altLang="zh-CN" sz="1800" b="1" dirty="0">
                <a:solidFill>
                  <a:schemeClr val="tx1">
                    <a:lumMod val="75000"/>
                  </a:schemeClr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8" name="Group 127"/>
          <p:cNvGrpSpPr>
            <a:grpSpLocks noGrp="1"/>
          </p:cNvGrpSpPr>
          <p:nvPr/>
        </p:nvGrpSpPr>
        <p:grpSpPr bwMode="auto">
          <a:xfrm>
            <a:off x="544016" y="4195874"/>
            <a:ext cx="7772400" cy="2185454"/>
            <a:chOff x="975" y="828"/>
            <a:chExt cx="4850" cy="1152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200" y="1150"/>
              <a:ext cx="4557" cy="817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477" y="1228"/>
              <a:ext cx="4348" cy="75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6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3600" baseline="-10000" dirty="0" err="1" smtClean="0">
                  <a:solidFill>
                    <a:srgbClr val="B2B2B2"/>
                  </a:solidFill>
                  <a:effectLst/>
                </a:rPr>
                <a:t>signal.h</a:t>
              </a:r>
              <a:r>
                <a:rPr lang="en-US" altLang="zh-CN" sz="36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sigaction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signum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struct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sigaction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*act,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struct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sigaction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2060"/>
                  </a:solidFill>
                  <a:effectLst/>
                </a:rPr>
                <a:t>oldact</a:t>
              </a:r>
              <a:r>
                <a:rPr lang="en-US" altLang="zh-CN" sz="3600" baseline="-10000" dirty="0" smtClean="0">
                  <a:solidFill>
                    <a:srgbClr val="002060"/>
                  </a:solidFill>
                  <a:effectLst/>
                </a:rPr>
                <a:t>);</a:t>
              </a:r>
            </a:p>
          </p:txBody>
        </p:sp>
        <p:sp>
          <p:nvSpPr>
            <p:cNvPr id="21" name="Oval 124"/>
            <p:cNvSpPr>
              <a:spLocks noChangeArrowheads="1"/>
            </p:cNvSpPr>
            <p:nvPr/>
          </p:nvSpPr>
          <p:spPr bwMode="auto">
            <a:xfrm rot="21216717">
              <a:off x="975" y="874"/>
              <a:ext cx="1676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" name="Text Box 125"/>
            <p:cNvSpPr txBox="1">
              <a:spLocks noChangeArrowheads="1"/>
            </p:cNvSpPr>
            <p:nvPr/>
          </p:nvSpPr>
          <p:spPr bwMode="auto">
            <a:xfrm rot="21151543">
              <a:off x="1160" y="828"/>
              <a:ext cx="1299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l" fontAlgn="t"/>
              <a:r>
                <a:rPr lang="zh-CN" altLang="en-US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信号捕捉</a:t>
              </a:r>
              <a:endParaRPr lang="zh-CN" altLang="en-US" sz="60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584" y="2492896"/>
            <a:ext cx="7704856" cy="1335053"/>
            <a:chOff x="827584" y="2492896"/>
            <a:chExt cx="7704856" cy="1335053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827584" y="2996952"/>
              <a:ext cx="7704856" cy="830997"/>
            </a:xfrm>
            <a:prstGeom prst="rect">
              <a:avLst/>
            </a:prstGeom>
            <a:noFill/>
            <a:ln w="12700" cap="sq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typedef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 void (</a:t>
              </a: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)(</a:t>
              </a: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); </a:t>
              </a:r>
              <a:b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</a:b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* signal(</a:t>
              </a: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signum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B050"/>
                  </a:solidFill>
                  <a:effectLst/>
                </a:rPr>
                <a:t>sighandler_t</a:t>
              </a:r>
              <a:r>
                <a:rPr lang="en-US" altLang="zh-CN" sz="3600" baseline="-10000" dirty="0" smtClean="0">
                  <a:solidFill>
                    <a:srgbClr val="00B050"/>
                  </a:solidFill>
                  <a:effectLst/>
                </a:rPr>
                <a:t>* handler); </a:t>
              </a:r>
            </a:p>
          </p:txBody>
        </p:sp>
        <p:sp>
          <p:nvSpPr>
            <p:cNvPr id="24" name="等于号 23"/>
            <p:cNvSpPr/>
            <p:nvPr/>
          </p:nvSpPr>
          <p:spPr bwMode="auto">
            <a:xfrm rot="5400000">
              <a:off x="3383868" y="2528900"/>
              <a:ext cx="504056" cy="432048"/>
            </a:xfrm>
            <a:prstGeom prst="mathEqual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9512" y="260648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1556792"/>
            <a:ext cx="7788275" cy="48936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endParaRPr lang="en-US" altLang="zh-CN" sz="2600" dirty="0" smtClean="0">
              <a:solidFill>
                <a:schemeClr val="bg1"/>
              </a:solidFill>
              <a:effectLst/>
            </a:endParaRPr>
          </a:p>
          <a:p>
            <a:pPr algn="l">
              <a:lnSpc>
                <a:spcPct val="75000"/>
              </a:lnSpc>
            </a:pP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main()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	</a:t>
            </a:r>
            <a:r>
              <a:rPr lang="en-US" altLang="zh-CN" sz="2600" dirty="0" smtClean="0">
                <a:solidFill>
                  <a:srgbClr val="FF0000"/>
                </a:solidFill>
                <a:effectLst/>
                <a:ea typeface="宋体" charset="-122"/>
                <a:cs typeface="Times New Roman" pitchFamily="18" charset="0"/>
              </a:rPr>
              <a:t>signal(SIGALRM, handler);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  <a:ea typeface="宋体" charset="-122"/>
                <a:cs typeface="Times New Roman" pitchFamily="18" charset="0"/>
              </a:rPr>
              <a:t>	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alarm(5);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next SIGALRM will be delivered in 5s */</a:t>
            </a:r>
          </a:p>
          <a:p>
            <a:pPr algn="l">
              <a:lnSpc>
                <a:spcPct val="75000"/>
              </a:lnSpc>
            </a:pPr>
            <a:endParaRPr lang="en-US" altLang="zh-CN" sz="2600" dirty="0" smtClean="0">
              <a:solidFill>
                <a:schemeClr val="bg1"/>
              </a:solidFill>
              <a:effectLst/>
            </a:endParaRP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	while (1)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        ;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 signal handler returns control here each time */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	}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	exit(0);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}</a:t>
            </a:r>
            <a:endParaRPr lang="en-US" altLang="zh-CN" sz="2600" b="1" dirty="0">
              <a:solidFill>
                <a:schemeClr val="bg1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71800" y="260648"/>
            <a:ext cx="2067668" cy="1295040"/>
            <a:chOff x="1698" y="3027"/>
            <a:chExt cx="1358" cy="592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1698" y="3027"/>
              <a:ext cx="1358" cy="592"/>
            </a:xfrm>
            <a:prstGeom prst="cloudCallout">
              <a:avLst>
                <a:gd name="adj1" fmla="val -75860"/>
                <a:gd name="adj2" fmla="val 118991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778" y="3112"/>
              <a:ext cx="1192" cy="4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安装信号处理函数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857620" y="665161"/>
            <a:ext cx="4824413" cy="6192839"/>
            <a:chOff x="1500" y="458"/>
            <a:chExt cx="3039" cy="3901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500" y="458"/>
              <a:ext cx="3039" cy="3901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681" y="821"/>
              <a:ext cx="2835" cy="333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void handler(</a:t>
              </a:r>
              <a:r>
                <a:rPr lang="en-US" altLang="zh-CN" sz="26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int</a:t>
              </a: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sig) {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static </a:t>
              </a:r>
              <a:r>
                <a:rPr lang="en-US" altLang="zh-CN" sz="26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int</a:t>
              </a: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beeps = 0;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</a:t>
              </a:r>
              <a:r>
                <a:rPr lang="en-US" altLang="zh-CN" sz="26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printf</a:t>
              </a: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("BEEP\n");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if (++beeps &lt; 5)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	</a:t>
              </a:r>
              <a: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/* 1</a:t>
              </a:r>
              <a:r>
                <a:rPr lang="zh-CN" altLang="en-US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秒后再次发送信号</a:t>
              </a:r>
              <a: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*/</a:t>
              </a:r>
              <a:b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        alarm(1); 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	else {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        </a:t>
              </a:r>
              <a:r>
                <a:rPr lang="en-US" altLang="zh-CN" sz="26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printf</a:t>
              </a: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("BOOM!\n");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        exit(0);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}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}</a:t>
              </a: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856371" y="5857892"/>
            <a:ext cx="3429941" cy="788988"/>
            <a:chOff x="3864" y="3060"/>
            <a:chExt cx="854" cy="497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3864" y="3088"/>
              <a:ext cx="854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Rectangle 83"/>
            <p:cNvSpPr>
              <a:spLocks noChangeArrowheads="1"/>
            </p:cNvSpPr>
            <p:nvPr/>
          </p:nvSpPr>
          <p:spPr bwMode="auto">
            <a:xfrm>
              <a:off x="3882" y="3134"/>
              <a:ext cx="825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18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example_alarm_handler</a:t>
              </a:r>
              <a:endParaRPr lang="zh-CN" altLang="en-US" sz="18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051720" y="-171400"/>
            <a:ext cx="1872208" cy="1192144"/>
            <a:chOff x="346" y="132"/>
            <a:chExt cx="1056" cy="619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224"/>
              <a:ext cx="1056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7788275" cy="64710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main()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pid_t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latin typeface="+mn-ea"/>
                <a:ea typeface="+mn-ea"/>
              </a:rPr>
              <a:t>/* 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+mn-ea"/>
                <a:ea typeface="+mn-ea"/>
              </a:rPr>
              <a:t>子进程内安装信号处理函数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latin typeface="+mn-ea"/>
                <a:ea typeface="+mn-ea"/>
              </a:rPr>
              <a:t>*/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if ((</a:t>
            </a:r>
            <a:r>
              <a:rPr lang="en-US" altLang="zh-CN" sz="2600" dirty="0" err="1" smtClean="0">
                <a:solidFill>
                  <a:schemeClr val="bg1"/>
                </a:solidFill>
                <a:effectLst/>
              </a:rPr>
              <a:t>pid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= fork()) == 0) {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	   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signal(SIGTERM, handler);</a:t>
            </a:r>
            <a:br>
              <a:rPr lang="en-US" altLang="zh-CN" dirty="0" smtClean="0">
                <a:solidFill>
                  <a:srgbClr val="FF0000"/>
                </a:solidFill>
                <a:effectLst/>
              </a:rPr>
            </a:br>
            <a:r>
              <a:rPr lang="en-US" altLang="zh-CN" dirty="0" smtClean="0">
                <a:solidFill>
                  <a:srgbClr val="FF0000"/>
                </a:solidFill>
                <a:effectLst/>
              </a:rPr>
              <a:t>               signal(SIGINT, handler);</a:t>
            </a: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       while(1)     </a:t>
            </a:r>
            <a:br>
              <a:rPr lang="en-US" altLang="zh-CN" sz="2600" dirty="0" smtClean="0">
                <a:solidFill>
                  <a:schemeClr val="bg1"/>
                </a:solidFill>
                <a:effectLst/>
              </a:rPr>
            </a:br>
            <a:r>
              <a:rPr lang="en-US" altLang="zh-CN" sz="2600" dirty="0" smtClean="0">
                <a:solidFill>
                  <a:schemeClr val="bg1"/>
                </a:solidFill>
                <a:effectLst/>
                <a:ea typeface="宋体" charset="-122"/>
                <a:cs typeface="Times New Roman" pitchFamily="18" charset="0"/>
              </a:rPr>
              <a:t>		</a:t>
            </a:r>
            <a:r>
              <a:rPr lang="en-US" altLang="zh-CN" sz="2600" dirty="0" smtClean="0">
                <a:solidFill>
                  <a:srgbClr val="002BB6"/>
                </a:solidFill>
                <a:effectLst/>
                <a:ea typeface="宋体" charset="-122"/>
                <a:cs typeface="Times New Roman" pitchFamily="18" charset="0"/>
              </a:rPr>
              <a:t>pause();</a:t>
            </a: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</a:t>
            </a:r>
            <a:endParaRPr lang="en-US" altLang="zh-CN" sz="2000" dirty="0" smtClean="0">
              <a:solidFill>
                <a:schemeClr val="bg1"/>
              </a:solidFill>
              <a:effectLst/>
            </a:endParaRPr>
          </a:p>
          <a:p>
            <a:pPr algn="l">
              <a:lnSpc>
                <a:spcPct val="75000"/>
              </a:lnSpc>
            </a:pP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}</a:t>
            </a:r>
          </a:p>
          <a:p>
            <a:pPr algn="l"/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/*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+mn-ea"/>
                <a:ea typeface="+mn-ea"/>
              </a:rPr>
              <a:t>父进程向子进程发送信号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dirty="0" smtClean="0">
                <a:solidFill>
                  <a:schemeClr val="bg1"/>
                </a:solidFill>
                <a:effectLst/>
              </a:rPr>
              <a:t>        sleep(2);</a:t>
            </a:r>
            <a:br>
              <a:rPr lang="en-US" altLang="zh-CN" dirty="0" smtClean="0">
                <a:solidFill>
                  <a:schemeClr val="bg1"/>
                </a:solidFill>
                <a:effectLst/>
              </a:rPr>
            </a:br>
            <a:r>
              <a:rPr lang="en-US" altLang="zh-CN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kill(</a:t>
            </a:r>
            <a:r>
              <a:rPr lang="en-US" altLang="zh-CN" dirty="0" err="1" smtClean="0">
                <a:solidFill>
                  <a:srgbClr val="FF0000"/>
                </a:solidFill>
                <a:effectLst/>
              </a:rPr>
              <a:t>pid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, SIGINT);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effectLst/>
              </a:rPr>
            </a:br>
            <a:r>
              <a:rPr lang="en-US" altLang="zh-CN" dirty="0" smtClean="0">
                <a:solidFill>
                  <a:schemeClr val="bg1"/>
                </a:solidFill>
                <a:effectLst/>
              </a:rPr>
              <a:t>        sleep(2);</a:t>
            </a:r>
            <a:br>
              <a:rPr lang="en-US" altLang="zh-CN" dirty="0" smtClean="0">
                <a:solidFill>
                  <a:schemeClr val="bg1"/>
                </a:solidFill>
                <a:effectLst/>
              </a:rPr>
            </a:br>
            <a:r>
              <a:rPr lang="en-US" altLang="zh-CN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kill(</a:t>
            </a:r>
            <a:r>
              <a:rPr lang="en-US" altLang="zh-CN" dirty="0" err="1" smtClean="0">
                <a:solidFill>
                  <a:srgbClr val="FF0000"/>
                </a:solidFill>
                <a:effectLst/>
              </a:rPr>
              <a:t>pid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, SIGTERM);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effectLst/>
              </a:rPr>
            </a:br>
            <a:r>
              <a:rPr lang="en-US" altLang="zh-CN" sz="2600" dirty="0" smtClean="0">
                <a:solidFill>
                  <a:schemeClr val="bg1"/>
                </a:solidFill>
                <a:effectLst/>
              </a:rPr>
              <a:t>}</a:t>
            </a:r>
            <a:endParaRPr lang="en-US" altLang="zh-CN" sz="2600" b="1" dirty="0">
              <a:solidFill>
                <a:schemeClr val="bg1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4140193" y="260648"/>
            <a:ext cx="4824413" cy="6192841"/>
            <a:chOff x="1500" y="458"/>
            <a:chExt cx="3039" cy="3901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500" y="458"/>
              <a:ext cx="3039" cy="3901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681" y="821"/>
              <a:ext cx="2835" cy="32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void handler(</a:t>
              </a:r>
              <a:r>
                <a:rPr lang="en-US" altLang="zh-CN" sz="26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int</a:t>
              </a: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sig) {</a:t>
              </a:r>
            </a:p>
            <a:p>
              <a:pPr algn="l"/>
              <a:r>
                <a:rPr lang="en-US" altLang="zh-CN" sz="1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/*</a:t>
              </a:r>
              <a:r>
                <a:rPr lang="zh-CN" altLang="en-US" sz="1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只有收到</a:t>
              </a:r>
              <a:r>
                <a:rPr lang="en-US" altLang="zh-CN" sz="1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SIGTERM</a:t>
              </a:r>
              <a:r>
                <a:rPr lang="zh-CN" altLang="en-US" sz="1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信号才终止运行</a:t>
              </a:r>
              <a:r>
                <a:rPr lang="en-US" altLang="zh-CN" sz="1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*/</a:t>
              </a:r>
              <a:r>
                <a:rPr lang="en-US" altLang="zh-CN" sz="18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/>
              </a:r>
              <a:br>
                <a:rPr lang="en-US" altLang="zh-CN" sz="18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if(sig == SIGTERM) {</a:t>
              </a:r>
            </a:p>
            <a:p>
              <a:pPr algn="l"/>
              <a:r>
                <a:rPr lang="en-US" altLang="zh-CN" sz="2000" dirty="0" smtClean="0">
                  <a:solidFill>
                    <a:schemeClr val="accent6"/>
                  </a:solidFill>
                  <a:effectLst/>
                  <a:ea typeface="宋体" charset="-122"/>
                  <a:cs typeface="Times New Roman" pitchFamily="18" charset="0"/>
                </a:rPr>
                <a:t>                </a:t>
              </a:r>
              <a:r>
                <a:rPr lang="en-US" altLang="zh-CN" sz="2000" dirty="0" err="1" smtClean="0">
                  <a:solidFill>
                    <a:schemeClr val="accent6"/>
                  </a:solidFill>
                  <a:effectLst/>
                  <a:ea typeface="宋体" charset="-122"/>
                  <a:cs typeface="Times New Roman" pitchFamily="18" charset="0"/>
                </a:rPr>
                <a:t>printf</a:t>
              </a:r>
              <a:r>
                <a:rPr lang="en-US" altLang="zh-CN" sz="2000" dirty="0" smtClean="0">
                  <a:solidFill>
                    <a:schemeClr val="accent6"/>
                  </a:solidFill>
                  <a:effectLst/>
                  <a:ea typeface="宋体" charset="-122"/>
                  <a:cs typeface="Times New Roman" pitchFamily="18" charset="0"/>
                </a:rPr>
                <a:t>("Catch signal 			SIGTERM\n");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	    exit(0);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} else {</a:t>
              </a:r>
            </a:p>
            <a:p>
              <a:pPr algn="l"/>
              <a: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        </a:t>
              </a:r>
              <a:r>
                <a:rPr lang="en-US" altLang="zh-CN" sz="20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printf</a:t>
              </a:r>
              <a: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("Sorry! you are signal 	%d, </a:t>
              </a:r>
              <a:r>
                <a:rPr lang="en-US" altLang="zh-CN" sz="2000" dirty="0" err="1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i</a:t>
              </a:r>
              <a:r>
                <a:rPr lang="en-US" altLang="zh-CN" sz="20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will not exit!\n", sig);</a:t>
              </a:r>
            </a:p>
            <a:p>
              <a:pPr algn="l"/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        }</a:t>
              </a:r>
              <a:b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</a:br>
              <a:r>
                <a:rPr lang="en-US" altLang="zh-CN" sz="2600" dirty="0" smtClean="0">
                  <a:solidFill>
                    <a:srgbClr val="002BB6"/>
                  </a:solidFill>
                  <a:effectLst/>
                  <a:ea typeface="宋体" charset="-122"/>
                  <a:cs typeface="Times New Roman" pitchFamily="18" charset="0"/>
                </a:rPr>
                <a:t>}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638348" y="5715016"/>
            <a:ext cx="3046117" cy="788988"/>
            <a:chOff x="3996" y="3060"/>
            <a:chExt cx="598" cy="497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Rectangle 83"/>
            <p:cNvSpPr>
              <a:spLocks noChangeArrowheads="1"/>
            </p:cNvSpPr>
            <p:nvPr/>
          </p:nvSpPr>
          <p:spPr bwMode="auto">
            <a:xfrm>
              <a:off x="3996" y="3134"/>
              <a:ext cx="598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18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example_kill_handler</a:t>
              </a:r>
              <a:endParaRPr lang="zh-CN" altLang="en-US" sz="18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176336" y="1197323"/>
            <a:ext cx="8644135" cy="4248150"/>
            <a:chOff x="973" y="820"/>
            <a:chExt cx="4765" cy="267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4346" cy="2346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519" y="1355"/>
              <a:ext cx="4218" cy="21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4000" baseline="-10000" dirty="0" err="1" smtClean="0">
                  <a:solidFill>
                    <a:srgbClr val="B2B2B2"/>
                  </a:solidFill>
                  <a:effectLst/>
                </a:rPr>
                <a:t>signal.h</a:t>
              </a:r>
              <a:r>
                <a:rPr lang="en-US" altLang="zh-CN" sz="40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da-DK" altLang="zh-CN" sz="3600" baseline="-10000" dirty="0" smtClean="0">
                  <a:solidFill>
                    <a:srgbClr val="003399"/>
                  </a:solidFill>
                  <a:effectLst/>
                </a:rPr>
                <a:t>int sigprocmask(int how, const sigset_t *set, sigset_t *oldset);</a:t>
              </a:r>
              <a:endParaRPr lang="sv-SE" altLang="zh-CN" sz="3600" baseline="-10000" dirty="0" smtClean="0">
                <a:solidFill>
                  <a:srgbClr val="003399"/>
                </a:solidFill>
                <a:effectLst/>
              </a:endParaRPr>
            </a:p>
            <a:p>
              <a:pPr algn="l"/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sigemptyset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sigset_t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*set); </a:t>
              </a:r>
              <a:b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sigfillset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sigset_t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*set); </a:t>
              </a:r>
              <a:b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sigaddset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sigset_t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*set,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signum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b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sigdelset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sigset_t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*set,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signum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b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sigismember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(const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sigset_t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*set,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200" baseline="-10000" dirty="0" err="1" smtClean="0">
                  <a:solidFill>
                    <a:srgbClr val="003399"/>
                  </a:solidFill>
                  <a:effectLst/>
                </a:rPr>
                <a:t>signum</a:t>
              </a:r>
              <a:r>
                <a:rPr lang="en-US" altLang="zh-CN" sz="32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endParaRPr lang="en-US" altLang="zh-CN" sz="32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973" y="882"/>
              <a:ext cx="2372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092" y="820"/>
              <a:ext cx="2131" cy="44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60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信号阻塞函数</a:t>
              </a:r>
              <a:endParaRPr lang="zh-CN" altLang="en-US" sz="60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46074" y="304801"/>
            <a:ext cx="3433837" cy="554038"/>
            <a:chOff x="284" y="828"/>
            <a:chExt cx="1728" cy="349"/>
          </a:xfrm>
        </p:grpSpPr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284" y="838"/>
              <a:ext cx="1728" cy="336"/>
            </a:xfrm>
            <a:prstGeom prst="ellipse">
              <a:avLst/>
            </a:prstGeom>
            <a:solidFill>
              <a:srgbClr val="CFCFC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108509" dir="1233363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60" y="828"/>
              <a:ext cx="1560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3000" dirty="0" smtClean="0">
                  <a:solidFill>
                    <a:srgbClr val="003399"/>
                  </a:solidFill>
                  <a:effectLst/>
                  <a:latin typeface="黑体" pitchFamily="2" charset="-122"/>
                  <a:ea typeface="黑体" pitchFamily="2" charset="-122"/>
                </a:rPr>
                <a:t>信号阻塞</a:t>
              </a:r>
              <a:endParaRPr kumimoji="1" lang="zh-CN" altLang="en-US" sz="3000" b="1" dirty="0">
                <a:solidFill>
                  <a:srgbClr val="0033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4932040" y="404662"/>
            <a:ext cx="3387713" cy="1511609"/>
            <a:chOff x="1658" y="2862"/>
            <a:chExt cx="1558" cy="691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1658" y="2862"/>
              <a:ext cx="1558" cy="691"/>
            </a:xfrm>
            <a:prstGeom prst="cloudCallout">
              <a:avLst>
                <a:gd name="adj1" fmla="val -74688"/>
                <a:gd name="adj2" fmla="val 102031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1791" y="2963"/>
              <a:ext cx="1192" cy="4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可以阻塞或者取消阻塞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11560" y="5589240"/>
            <a:ext cx="777686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sz="2700" b="1" dirty="0">
                <a:solidFill>
                  <a:srgbClr val="002B80"/>
                </a:solidFill>
                <a:effectLst/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en-US" sz="2700" b="1" dirty="0" smtClean="0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信号阻塞：</a:t>
            </a:r>
            <a:r>
              <a:rPr lang="zh-CN" altLang="en-US" sz="27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目的进程</a:t>
            </a:r>
            <a:r>
              <a:rPr lang="zh-CN" altLang="en-US" sz="27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接收但是不处理</a:t>
            </a:r>
            <a:r>
              <a:rPr lang="zh-CN" altLang="en-US" sz="27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该信号，直到取消阻塞。</a:t>
            </a:r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实现：</a:t>
            </a:r>
            <a:r>
              <a:rPr lang="en-US" altLang="zh-CN" dirty="0" smtClean="0">
                <a:solidFill>
                  <a:schemeClr val="tx1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blocked</a:t>
            </a:r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位向量存放被阻塞信号</a:t>
            </a:r>
            <a:endParaRPr lang="zh-CN" altLang="en-US" dirty="0">
              <a:solidFill>
                <a:schemeClr val="tx1">
                  <a:lumMod val="10000"/>
                </a:schemeClr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-27384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sign = 0;</a:t>
            </a:r>
          </a:p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main() 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pid_t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if ((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= fork()) == 0){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</a:p>
          <a:p>
            <a:pPr algn="l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 sign==0 )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  <a:endParaRPr lang="zh-CN" altLang="en-US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kill (</a:t>
            </a:r>
            <a:r>
              <a:rPr lang="en-US" altLang="zh-CN" sz="2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getppid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 (), SIGUSR1);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给父进程发信号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exit(0);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}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  <a:endParaRPr lang="en-US" altLang="zh-CN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//here, do something        </a:t>
            </a:r>
          </a:p>
          <a:p>
            <a:pPr algn="l"/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kill (</a:t>
            </a:r>
            <a:r>
              <a:rPr lang="en-US" altLang="zh-CN" sz="2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, SIGUSR1); </a:t>
            </a:r>
            <a:endParaRPr lang="zh-CN" altLang="en-US" sz="2000" dirty="0" smtClean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(sign==0)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,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等待子进程的接受确认消息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/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}</a:t>
            </a:r>
            <a:endParaRPr lang="en-US" altLang="zh-CN" sz="2000" dirty="0">
              <a:solidFill>
                <a:srgbClr val="000099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851268" y="-27384"/>
            <a:ext cx="5113338" cy="1800403"/>
            <a:chOff x="1318" y="458"/>
            <a:chExt cx="3221" cy="3048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318" y="458"/>
              <a:ext cx="3221" cy="3048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 b="0" dirty="0">
                <a:effectLst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09" y="702"/>
              <a:ext cx="3107" cy="250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void receive (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int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signo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) {</a:t>
              </a:r>
            </a:p>
            <a:p>
              <a:pPr algn="l"/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   	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printf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 (“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pid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=%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d,received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\n”, </a:t>
              </a:r>
              <a:r>
                <a:rPr lang="en-US" altLang="zh-CN" sz="1800" dirty="0" err="1" smtClean="0">
                  <a:solidFill>
                    <a:srgbClr val="002060"/>
                  </a:solidFill>
                  <a:effectLst/>
                  <a:latin typeface="+mn-lt"/>
                </a:rPr>
                <a:t>getpid</a:t>
              </a: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());</a:t>
              </a:r>
            </a:p>
            <a:p>
              <a:pPr algn="l"/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  	 sign = 1;</a:t>
              </a:r>
              <a:b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</a:br>
              <a:r>
                <a:rPr lang="en-US" altLang="zh-CN" sz="1800" dirty="0" smtClean="0">
                  <a:solidFill>
                    <a:srgbClr val="002060"/>
                  </a:solidFill>
                  <a:effectLst/>
                  <a:latin typeface="+mn-lt"/>
                </a:rPr>
                <a:t>}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23728" y="188640"/>
            <a:ext cx="1872208" cy="1192144"/>
            <a:chOff x="346" y="132"/>
            <a:chExt cx="1056" cy="619"/>
          </a:xfrm>
        </p:grpSpPr>
        <p:sp>
          <p:nvSpPr>
            <p:cNvPr id="9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 rot="21536701">
              <a:off x="346" y="224"/>
              <a:ext cx="1056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9552" y="1772816"/>
            <a:ext cx="7566198" cy="2592288"/>
            <a:chOff x="539552" y="1628800"/>
            <a:chExt cx="7566198" cy="280831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6480720" cy="2808312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6372200" y="2887216"/>
              <a:ext cx="1733550" cy="685800"/>
              <a:chOff x="2172" y="3072"/>
              <a:chExt cx="1092" cy="432"/>
            </a:xfrm>
          </p:grpSpPr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2304" y="3072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2172" y="3163"/>
                <a:ext cx="1092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子进程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5796136" y="6069012"/>
            <a:ext cx="2928959" cy="788988"/>
            <a:chOff x="3997" y="3060"/>
            <a:chExt cx="575" cy="497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4052" y="3134"/>
              <a:ext cx="487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18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example_badsig</a:t>
              </a:r>
              <a:endParaRPr lang="zh-CN" altLang="en-US" sz="18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9552" y="4365104"/>
            <a:ext cx="8415510" cy="2232248"/>
            <a:chOff x="539552" y="1628800"/>
            <a:chExt cx="8415510" cy="2808312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7560840" cy="2808312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7164362" y="2391916"/>
              <a:ext cx="1790700" cy="711200"/>
              <a:chOff x="2671" y="2760"/>
              <a:chExt cx="1128" cy="4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898" y="2760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671" y="2793"/>
                <a:ext cx="1092" cy="41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父进程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25" name="Group 89"/>
          <p:cNvGrpSpPr>
            <a:grpSpLocks/>
          </p:cNvGrpSpPr>
          <p:nvPr/>
        </p:nvGrpSpPr>
        <p:grpSpPr bwMode="auto">
          <a:xfrm>
            <a:off x="4067944" y="4653632"/>
            <a:ext cx="2887662" cy="863600"/>
            <a:chOff x="2496" y="1535"/>
            <a:chExt cx="1819" cy="544"/>
          </a:xfrm>
        </p:grpSpPr>
        <p:sp>
          <p:nvSpPr>
            <p:cNvPr id="26" name="AutoShape 65"/>
            <p:cNvSpPr>
              <a:spLocks noChangeArrowheads="1"/>
            </p:cNvSpPr>
            <p:nvPr/>
          </p:nvSpPr>
          <p:spPr bwMode="auto">
            <a:xfrm>
              <a:off x="2496" y="1560"/>
              <a:ext cx="1632" cy="480"/>
            </a:xfrm>
            <a:prstGeom prst="cloudCallout">
              <a:avLst>
                <a:gd name="adj1" fmla="val 36579"/>
                <a:gd name="adj2" fmla="val 109375"/>
              </a:avLst>
            </a:prstGeom>
            <a:solidFill>
              <a:srgbClr val="CCFFFF"/>
            </a:solidFill>
            <a:ln w="38100" cap="sq">
              <a:solidFill>
                <a:srgbClr val="B5FFF1"/>
              </a:solidFill>
              <a:round/>
              <a:headEnd type="none" w="sm" len="sm"/>
              <a:tailEnd type="none" w="sm" len="sm"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Text Box 66"/>
            <p:cNvSpPr txBox="1">
              <a:spLocks noChangeArrowheads="1"/>
            </p:cNvSpPr>
            <p:nvPr/>
          </p:nvSpPr>
          <p:spPr bwMode="auto">
            <a:xfrm>
              <a:off x="2588" y="1672"/>
              <a:ext cx="128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600" b="1" dirty="0" smtClean="0">
                  <a:solidFill>
                    <a:srgbClr val="FF3300"/>
                  </a:solidFill>
                  <a:ea typeface="华文新魏" pitchFamily="2" charset="-122"/>
                </a:rPr>
                <a:t>执行结果</a:t>
              </a:r>
              <a:endParaRPr lang="zh-CN" altLang="en-US" sz="3600" b="1" dirty="0">
                <a:solidFill>
                  <a:srgbClr val="FF3300"/>
                </a:solidFill>
                <a:ea typeface="华文新魏" pitchFamily="2" charset="-122"/>
              </a:endParaRPr>
            </a:p>
          </p:txBody>
        </p:sp>
        <p:grpSp>
          <p:nvGrpSpPr>
            <p:cNvPr id="28" name="Group 67"/>
            <p:cNvGrpSpPr>
              <a:grpSpLocks/>
            </p:cNvGrpSpPr>
            <p:nvPr/>
          </p:nvGrpSpPr>
          <p:grpSpPr bwMode="auto">
            <a:xfrm rot="474251">
              <a:off x="3602" y="1535"/>
              <a:ext cx="713" cy="528"/>
              <a:chOff x="2995" y="2106"/>
              <a:chExt cx="989" cy="768"/>
            </a:xfrm>
          </p:grpSpPr>
          <p:sp>
            <p:nvSpPr>
              <p:cNvPr id="29" name="Freeform 68"/>
              <p:cNvSpPr>
                <a:spLocks/>
              </p:cNvSpPr>
              <p:nvPr/>
            </p:nvSpPr>
            <p:spPr bwMode="auto">
              <a:xfrm rot="421002">
                <a:off x="2995" y="2106"/>
                <a:ext cx="989" cy="768"/>
              </a:xfrm>
              <a:custGeom>
                <a:avLst/>
                <a:gdLst/>
                <a:ahLst/>
                <a:cxnLst>
                  <a:cxn ang="0">
                    <a:pos x="150" y="185"/>
                  </a:cxn>
                  <a:cxn ang="0">
                    <a:pos x="194" y="138"/>
                  </a:cxn>
                  <a:cxn ang="0">
                    <a:pos x="272" y="167"/>
                  </a:cxn>
                  <a:cxn ang="0">
                    <a:pos x="265" y="244"/>
                  </a:cxn>
                  <a:cxn ang="0">
                    <a:pos x="171" y="304"/>
                  </a:cxn>
                  <a:cxn ang="0">
                    <a:pos x="153" y="474"/>
                  </a:cxn>
                  <a:cxn ang="0">
                    <a:pos x="171" y="527"/>
                  </a:cxn>
                  <a:cxn ang="0">
                    <a:pos x="140" y="585"/>
                  </a:cxn>
                  <a:cxn ang="0">
                    <a:pos x="147" y="645"/>
                  </a:cxn>
                  <a:cxn ang="0">
                    <a:pos x="213" y="683"/>
                  </a:cxn>
                  <a:cxn ang="0">
                    <a:pos x="300" y="656"/>
                  </a:cxn>
                  <a:cxn ang="0">
                    <a:pos x="328" y="585"/>
                  </a:cxn>
                  <a:cxn ang="0">
                    <a:pos x="293" y="518"/>
                  </a:cxn>
                  <a:cxn ang="0">
                    <a:pos x="331" y="480"/>
                  </a:cxn>
                  <a:cxn ang="0">
                    <a:pos x="331" y="387"/>
                  </a:cxn>
                  <a:cxn ang="0">
                    <a:pos x="429" y="308"/>
                  </a:cxn>
                  <a:cxn ang="0">
                    <a:pos x="439" y="188"/>
                  </a:cxn>
                  <a:cxn ang="0">
                    <a:pos x="376" y="59"/>
                  </a:cxn>
                  <a:cxn ang="0">
                    <a:pos x="251" y="0"/>
                  </a:cxn>
                  <a:cxn ang="0">
                    <a:pos x="112" y="38"/>
                  </a:cxn>
                  <a:cxn ang="0">
                    <a:pos x="31" y="115"/>
                  </a:cxn>
                  <a:cxn ang="0">
                    <a:pos x="0" y="234"/>
                  </a:cxn>
                  <a:cxn ang="0">
                    <a:pos x="4" y="304"/>
                  </a:cxn>
                  <a:cxn ang="0">
                    <a:pos x="147" y="296"/>
                  </a:cxn>
                  <a:cxn ang="0">
                    <a:pos x="150" y="185"/>
                  </a:cxn>
                </a:cxnLst>
                <a:rect l="0" t="0" r="r" b="b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Freeform 69"/>
              <p:cNvSpPr>
                <a:spLocks/>
              </p:cNvSpPr>
              <p:nvPr/>
            </p:nvSpPr>
            <p:spPr bwMode="auto">
              <a:xfrm rot="421002">
                <a:off x="3043" y="2106"/>
                <a:ext cx="881" cy="535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7" y="230"/>
                  </a:cxn>
                  <a:cxn ang="0">
                    <a:pos x="89" y="241"/>
                  </a:cxn>
                  <a:cxn ang="0">
                    <a:pos x="87" y="175"/>
                  </a:cxn>
                  <a:cxn ang="0">
                    <a:pos x="111" y="101"/>
                  </a:cxn>
                  <a:cxn ang="0">
                    <a:pos x="206" y="74"/>
                  </a:cxn>
                  <a:cxn ang="0">
                    <a:pos x="251" y="105"/>
                  </a:cxn>
                  <a:cxn ang="0">
                    <a:pos x="299" y="153"/>
                  </a:cxn>
                  <a:cxn ang="0">
                    <a:pos x="285" y="237"/>
                  </a:cxn>
                  <a:cxn ang="0">
                    <a:pos x="195" y="276"/>
                  </a:cxn>
                  <a:cxn ang="0">
                    <a:pos x="171" y="335"/>
                  </a:cxn>
                  <a:cxn ang="0">
                    <a:pos x="178" y="395"/>
                  </a:cxn>
                  <a:cxn ang="0">
                    <a:pos x="166" y="477"/>
                  </a:cxn>
                  <a:cxn ang="0">
                    <a:pos x="256" y="477"/>
                  </a:cxn>
                  <a:cxn ang="0">
                    <a:pos x="268" y="416"/>
                  </a:cxn>
                  <a:cxn ang="0">
                    <a:pos x="261" y="345"/>
                  </a:cxn>
                  <a:cxn ang="0">
                    <a:pos x="316" y="307"/>
                  </a:cxn>
                  <a:cxn ang="0">
                    <a:pos x="358" y="287"/>
                  </a:cxn>
                  <a:cxn ang="0">
                    <a:pos x="390" y="196"/>
                  </a:cxn>
                  <a:cxn ang="0">
                    <a:pos x="361" y="98"/>
                  </a:cxn>
                  <a:cxn ang="0">
                    <a:pos x="264" y="0"/>
                  </a:cxn>
                  <a:cxn ang="0">
                    <a:pos x="146" y="8"/>
                  </a:cxn>
                  <a:cxn ang="0">
                    <a:pos x="51" y="67"/>
                  </a:cxn>
                  <a:cxn ang="0">
                    <a:pos x="10" y="140"/>
                  </a:cxn>
                  <a:cxn ang="0">
                    <a:pos x="0" y="241"/>
                  </a:cxn>
                </a:cxnLst>
                <a:rect l="0" t="0" r="r" b="b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Freeform 70"/>
              <p:cNvSpPr>
                <a:spLocks/>
              </p:cNvSpPr>
              <p:nvPr/>
            </p:nvSpPr>
            <p:spPr bwMode="auto">
              <a:xfrm rot="421002">
                <a:off x="3334" y="2711"/>
                <a:ext cx="284" cy="12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" y="20"/>
                  </a:cxn>
                  <a:cxn ang="0">
                    <a:pos x="0" y="73"/>
                  </a:cxn>
                  <a:cxn ang="0">
                    <a:pos x="28" y="109"/>
                  </a:cxn>
                  <a:cxn ang="0">
                    <a:pos x="98" y="109"/>
                  </a:cxn>
                  <a:cxn ang="0">
                    <a:pos x="126" y="66"/>
                  </a:cxn>
                  <a:cxn ang="0">
                    <a:pos x="102" y="14"/>
                  </a:cxn>
                  <a:cxn ang="0">
                    <a:pos x="45" y="0"/>
                  </a:cxn>
                </a:cxnLst>
                <a:rect l="0" t="0" r="r" b="b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-27384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sign = 0;</a:t>
            </a:r>
          </a:p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main() 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pid_t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if ((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= fork()) == 0){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</a:p>
          <a:p>
            <a:pPr algn="l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 sign==0 )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  <a:endParaRPr lang="zh-CN" altLang="en-US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</a:p>
          <a:p>
            <a:pPr algn="l"/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kill (</a:t>
            </a:r>
            <a:r>
              <a:rPr lang="en-US" altLang="zh-CN" sz="2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getppid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 (), SIGUSR1);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给父进程发信号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exit(0);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}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  <a:endParaRPr lang="en-US" altLang="zh-CN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//here, do something        </a:t>
            </a:r>
          </a:p>
          <a:p>
            <a:pPr algn="l"/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kill (</a:t>
            </a:r>
            <a:r>
              <a:rPr lang="en-US" altLang="zh-CN" sz="2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</a:rPr>
              <a:t>, SIGUSR1); </a:t>
            </a:r>
            <a:endParaRPr lang="zh-CN" altLang="en-US" sz="2000" dirty="0" smtClean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(sign==0)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,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等待子进程的接受确认消息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/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}</a:t>
            </a:r>
            <a:endParaRPr lang="en-US" altLang="zh-CN" sz="2000" dirty="0">
              <a:solidFill>
                <a:srgbClr val="000099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5" name="组合 14"/>
          <p:cNvGrpSpPr/>
          <p:nvPr/>
        </p:nvGrpSpPr>
        <p:grpSpPr>
          <a:xfrm>
            <a:off x="539552" y="1772816"/>
            <a:ext cx="7566198" cy="2592288"/>
            <a:chOff x="539552" y="1628800"/>
            <a:chExt cx="7566198" cy="280831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6480720" cy="2808312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372200" y="3204724"/>
              <a:ext cx="1733550" cy="685801"/>
              <a:chOff x="2172" y="3272"/>
              <a:chExt cx="1092" cy="432"/>
            </a:xfrm>
          </p:grpSpPr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2304" y="3272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2172" y="3377"/>
                <a:ext cx="1092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子进程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15" name="组合 19"/>
          <p:cNvGrpSpPr/>
          <p:nvPr/>
        </p:nvGrpSpPr>
        <p:grpSpPr>
          <a:xfrm>
            <a:off x="539552" y="4365104"/>
            <a:ext cx="8415510" cy="2232248"/>
            <a:chOff x="539552" y="1628800"/>
            <a:chExt cx="8415510" cy="2808312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7560840" cy="2808312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7164362" y="2391916"/>
              <a:ext cx="1790700" cy="711200"/>
              <a:chOff x="2671" y="2760"/>
              <a:chExt cx="1128" cy="4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898" y="2760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671" y="2793"/>
                <a:ext cx="1092" cy="41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父进程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908119" y="44624"/>
            <a:ext cx="7163873" cy="1008112"/>
            <a:chOff x="1908119" y="44624"/>
            <a:chExt cx="7163873" cy="1008112"/>
          </a:xfrm>
        </p:grpSpPr>
        <p:sp>
          <p:nvSpPr>
            <p:cNvPr id="26" name="AutoShape 65"/>
            <p:cNvSpPr>
              <a:spLocks noChangeArrowheads="1"/>
            </p:cNvSpPr>
            <p:nvPr/>
          </p:nvSpPr>
          <p:spPr bwMode="auto">
            <a:xfrm>
              <a:off x="1979712" y="44624"/>
              <a:ext cx="7092280" cy="1008112"/>
            </a:xfrm>
            <a:prstGeom prst="cloudCallout">
              <a:avLst>
                <a:gd name="adj1" fmla="val -17500"/>
                <a:gd name="adj2" fmla="val 79375"/>
              </a:avLst>
            </a:prstGeom>
            <a:solidFill>
              <a:srgbClr val="CCFFFF"/>
            </a:solidFill>
            <a:ln w="38100" cap="sq">
              <a:solidFill>
                <a:srgbClr val="B5FFF1"/>
              </a:solidFill>
              <a:round/>
              <a:headEnd type="none" w="sm" len="sm"/>
              <a:tailEnd type="none" w="sm" len="sm"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2" name="Group 70"/>
            <p:cNvGrpSpPr>
              <a:grpSpLocks/>
            </p:cNvGrpSpPr>
            <p:nvPr/>
          </p:nvGrpSpPr>
          <p:grpSpPr bwMode="auto">
            <a:xfrm>
              <a:off x="1908119" y="158601"/>
              <a:ext cx="6914144" cy="836613"/>
              <a:chOff x="536" y="3205"/>
              <a:chExt cx="3863" cy="527"/>
            </a:xfrm>
          </p:grpSpPr>
          <p:sp>
            <p:nvSpPr>
              <p:cNvPr id="33" name="Text Box 59"/>
              <p:cNvSpPr txBox="1">
                <a:spLocks noChangeArrowheads="1"/>
              </p:cNvSpPr>
              <p:nvPr/>
            </p:nvSpPr>
            <p:spPr bwMode="auto">
              <a:xfrm>
                <a:off x="536" y="3269"/>
                <a:ext cx="3696" cy="40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25400" dir="54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3600" dirty="0" smtClean="0">
                    <a:solidFill>
                      <a:srgbClr val="FF3300"/>
                    </a:solidFill>
                    <a:effectLst/>
                    <a:ea typeface="华文新魏" pitchFamily="2" charset="-122"/>
                  </a:rPr>
                  <a:t>执行结果：</a:t>
                </a:r>
                <a:r>
                  <a:rPr lang="zh-CN" altLang="en-US" sz="3600" dirty="0" smtClean="0">
                    <a:solidFill>
                      <a:srgbClr val="000099"/>
                    </a:solidFill>
                    <a:effectLst/>
                    <a:ea typeface="华文新魏" pitchFamily="2" charset="-122"/>
                  </a:rPr>
                  <a:t>主进程永远“忙等”</a:t>
                </a:r>
              </a:p>
            </p:txBody>
          </p:sp>
          <p:grpSp>
            <p:nvGrpSpPr>
              <p:cNvPr id="34" name="Group 60"/>
              <p:cNvGrpSpPr>
                <a:grpSpLocks/>
              </p:cNvGrpSpPr>
              <p:nvPr/>
            </p:nvGrpSpPr>
            <p:grpSpPr bwMode="auto">
              <a:xfrm rot="876263">
                <a:off x="4159" y="3205"/>
                <a:ext cx="240" cy="527"/>
                <a:chOff x="3936" y="2790"/>
                <a:chExt cx="291" cy="656"/>
              </a:xfrm>
            </p:grpSpPr>
            <p:sp>
              <p:nvSpPr>
                <p:cNvPr id="35" name="Freeform 61"/>
                <p:cNvSpPr>
                  <a:spLocks/>
                </p:cNvSpPr>
                <p:nvPr/>
              </p:nvSpPr>
              <p:spPr bwMode="auto">
                <a:xfrm>
                  <a:off x="3936" y="2790"/>
                  <a:ext cx="291" cy="449"/>
                </a:xfrm>
                <a:custGeom>
                  <a:avLst/>
                  <a:gdLst/>
                  <a:ahLst/>
                  <a:cxnLst>
                    <a:cxn ang="0">
                      <a:pos x="68" y="84"/>
                    </a:cxn>
                    <a:cxn ang="0">
                      <a:pos x="274" y="52"/>
                    </a:cxn>
                    <a:cxn ang="0">
                      <a:pos x="264" y="215"/>
                    </a:cxn>
                    <a:cxn ang="0">
                      <a:pos x="242" y="280"/>
                    </a:cxn>
                    <a:cxn ang="0">
                      <a:pos x="231" y="367"/>
                    </a:cxn>
                    <a:cxn ang="0">
                      <a:pos x="209" y="432"/>
                    </a:cxn>
                    <a:cxn ang="0">
                      <a:pos x="198" y="530"/>
                    </a:cxn>
                    <a:cxn ang="0">
                      <a:pos x="68" y="530"/>
                    </a:cxn>
                    <a:cxn ang="0">
                      <a:pos x="35" y="258"/>
                    </a:cxn>
                    <a:cxn ang="0">
                      <a:pos x="68" y="84"/>
                    </a:cxn>
                  </a:cxnLst>
                  <a:rect l="0" t="0" r="r" b="b"/>
                  <a:pathLst>
                    <a:path w="291" h="562">
                      <a:moveTo>
                        <a:pt x="68" y="84"/>
                      </a:moveTo>
                      <a:cubicBezTo>
                        <a:pt x="97" y="0"/>
                        <a:pt x="197" y="47"/>
                        <a:pt x="274" y="52"/>
                      </a:cubicBezTo>
                      <a:cubicBezTo>
                        <a:pt x="291" y="102"/>
                        <a:pt x="277" y="164"/>
                        <a:pt x="264" y="215"/>
                      </a:cubicBezTo>
                      <a:cubicBezTo>
                        <a:pt x="259" y="237"/>
                        <a:pt x="242" y="280"/>
                        <a:pt x="242" y="280"/>
                      </a:cubicBezTo>
                      <a:cubicBezTo>
                        <a:pt x="238" y="309"/>
                        <a:pt x="237" y="338"/>
                        <a:pt x="231" y="367"/>
                      </a:cubicBezTo>
                      <a:cubicBezTo>
                        <a:pt x="226" y="389"/>
                        <a:pt x="209" y="432"/>
                        <a:pt x="209" y="432"/>
                      </a:cubicBezTo>
                      <a:cubicBezTo>
                        <a:pt x="205" y="465"/>
                        <a:pt x="220" y="506"/>
                        <a:pt x="198" y="530"/>
                      </a:cubicBezTo>
                      <a:cubicBezTo>
                        <a:pt x="170" y="562"/>
                        <a:pt x="102" y="539"/>
                        <a:pt x="68" y="530"/>
                      </a:cubicBezTo>
                      <a:cubicBezTo>
                        <a:pt x="49" y="433"/>
                        <a:pt x="92" y="343"/>
                        <a:pt x="35" y="258"/>
                      </a:cubicBezTo>
                      <a:cubicBezTo>
                        <a:pt x="47" y="52"/>
                        <a:pt x="0" y="16"/>
                        <a:pt x="68" y="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73025" cap="sq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ffectLst/>
                  </a:endParaRPr>
                </a:p>
              </p:txBody>
            </p:sp>
            <p:sp>
              <p:nvSpPr>
                <p:cNvPr id="36" name="Freeform 62"/>
                <p:cNvSpPr>
                  <a:spLocks/>
                </p:cNvSpPr>
                <p:nvPr/>
              </p:nvSpPr>
              <p:spPr bwMode="auto">
                <a:xfrm>
                  <a:off x="3954" y="3299"/>
                  <a:ext cx="200" cy="147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30" y="130"/>
                    </a:cxn>
                    <a:cxn ang="0">
                      <a:pos x="41" y="163"/>
                    </a:cxn>
                    <a:cxn ang="0">
                      <a:pos x="106" y="184"/>
                    </a:cxn>
                    <a:cxn ang="0">
                      <a:pos x="182" y="173"/>
                    </a:cxn>
                    <a:cxn ang="0">
                      <a:pos x="193" y="141"/>
                    </a:cxn>
                    <a:cxn ang="0">
                      <a:pos x="171" y="21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200" h="184">
                      <a:moveTo>
                        <a:pt x="84" y="0"/>
                      </a:moveTo>
                      <a:cubicBezTo>
                        <a:pt x="0" y="56"/>
                        <a:pt x="10" y="21"/>
                        <a:pt x="30" y="130"/>
                      </a:cubicBezTo>
                      <a:cubicBezTo>
                        <a:pt x="32" y="141"/>
                        <a:pt x="32" y="156"/>
                        <a:pt x="41" y="163"/>
                      </a:cubicBezTo>
                      <a:cubicBezTo>
                        <a:pt x="60" y="176"/>
                        <a:pt x="106" y="184"/>
                        <a:pt x="106" y="184"/>
                      </a:cubicBezTo>
                      <a:cubicBezTo>
                        <a:pt x="131" y="180"/>
                        <a:pt x="159" y="184"/>
                        <a:pt x="182" y="173"/>
                      </a:cubicBezTo>
                      <a:cubicBezTo>
                        <a:pt x="192" y="168"/>
                        <a:pt x="193" y="152"/>
                        <a:pt x="193" y="141"/>
                      </a:cubicBezTo>
                      <a:cubicBezTo>
                        <a:pt x="193" y="100"/>
                        <a:pt x="200" y="50"/>
                        <a:pt x="171" y="21"/>
                      </a:cubicBezTo>
                      <a:cubicBezTo>
                        <a:pt x="162" y="12"/>
                        <a:pt x="84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76200" cap="sq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ffectLst/>
                  </a:endParaRPr>
                </a:p>
              </p:txBody>
            </p:sp>
          </p:grpSp>
        </p:grpSp>
      </p:grpSp>
      <p:sp>
        <p:nvSpPr>
          <p:cNvPr id="48" name="线形标注 2 47"/>
          <p:cNvSpPr/>
          <p:nvPr/>
        </p:nvSpPr>
        <p:spPr bwMode="auto">
          <a:xfrm>
            <a:off x="4932040" y="2204864"/>
            <a:ext cx="388843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71"/>
              <a:gd name="adj6" fmla="val -89016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>子进程在</a:t>
            </a:r>
            <a:r>
              <a:rPr lang="en-US" altLang="zh-CN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>signal</a:t>
            </a:r>
            <a:r>
              <a:rPr lang="zh-CN" altLang="en-US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>之前，收到了父进程发来的</a:t>
            </a:r>
            <a:r>
              <a:rPr lang="en-US" altLang="zh-CN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lang="zh-CN" altLang="en-US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>信号</a:t>
            </a:r>
            <a:r>
              <a:rPr lang="en-US" altLang="zh-CN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2000" dirty="0" smtClean="0">
                <a:solidFill>
                  <a:srgbClr val="FF3300"/>
                </a:solidFill>
                <a:effectLst/>
                <a:latin typeface="华文楷体" pitchFamily="2" charset="-122"/>
                <a:ea typeface="华文楷体" pitchFamily="2" charset="-122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华文楷体" pitchFamily="2" charset="-122"/>
                <a:ea typeface="华文楷体" pitchFamily="2" charset="-122"/>
              </a:rPr>
              <a:t>的默认行为时终止运行</a:t>
            </a:r>
            <a:endParaRPr lang="en-US" altLang="zh-CN" sz="2000" dirty="0" smtClean="0">
              <a:solidFill>
                <a:srgbClr val="000099"/>
              </a:solidFill>
              <a:effectLst/>
            </a:endParaRPr>
          </a:p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-27384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sign = 0;</a:t>
            </a:r>
          </a:p>
          <a:p>
            <a:pPr algn="l"/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int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main() 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pid_t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if ((</a:t>
            </a:r>
            <a:r>
              <a:rPr lang="en-US" altLang="zh-CN" sz="2000" dirty="0" err="1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= fork()) == 0){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</a:p>
          <a:p>
            <a:pPr algn="l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 sign==0 )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;</a:t>
            </a:r>
            <a:endParaRPr lang="zh-CN" altLang="en-US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kill (</a:t>
            </a:r>
            <a:r>
              <a:rPr lang="en-US" altLang="zh-CN" sz="2000" dirty="0" err="1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getppid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 (), SIGUSR1);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给父进程发信号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exit(0);</a:t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}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signal (SIGUSR1, receive);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注册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SIGUSR1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的响应器</a:t>
            </a:r>
            <a:endParaRPr lang="en-US" altLang="zh-CN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//here, do something        </a:t>
            </a:r>
          </a:p>
          <a:p>
            <a:pPr algn="l"/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       kill (</a:t>
            </a:r>
            <a:r>
              <a:rPr lang="en-US" altLang="zh-CN" sz="2000" dirty="0" err="1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pid</a:t>
            </a:r>
            <a:r>
              <a:rPr lang="en-US" altLang="zh-CN" sz="2000" dirty="0" smtClean="0">
                <a:solidFill>
                  <a:srgbClr val="EA0000"/>
                </a:solidFill>
                <a:effectLst/>
                <a:latin typeface="+mn-lt"/>
                <a:ea typeface="+mn-ea"/>
              </a:rPr>
              <a:t>, SIGUSR1); </a:t>
            </a:r>
            <a:endParaRPr lang="zh-CN" altLang="en-US" sz="2000" dirty="0" smtClean="0">
              <a:solidFill>
                <a:srgbClr val="000099"/>
              </a:solidFill>
              <a:effectLst/>
              <a:latin typeface="+mn-lt"/>
              <a:ea typeface="+mn-ea"/>
            </a:endParaRP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</a:rPr>
              <a:t>while (sign==0) ;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原地踏步程序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,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等待子进程的接受确认消息</a:t>
            </a:r>
          </a:p>
          <a:p>
            <a:pPr algn="l"/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 = 0; //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还原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sign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值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/>
            </a:r>
            <a:b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</a:b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}</a:t>
            </a:r>
            <a:endParaRPr lang="en-US" altLang="zh-CN" sz="2000" dirty="0">
              <a:solidFill>
                <a:srgbClr val="000099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539552" y="1772816"/>
            <a:ext cx="7566198" cy="2663653"/>
            <a:chOff x="539552" y="1628800"/>
            <a:chExt cx="7566198" cy="2885624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6480720" cy="2808312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372200" y="3828622"/>
              <a:ext cx="1733550" cy="685802"/>
              <a:chOff x="2172" y="3665"/>
              <a:chExt cx="1092" cy="432"/>
            </a:xfrm>
          </p:grpSpPr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2304" y="3665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2172" y="3770"/>
                <a:ext cx="1092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子进程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5" name="组合 19"/>
          <p:cNvGrpSpPr/>
          <p:nvPr/>
        </p:nvGrpSpPr>
        <p:grpSpPr>
          <a:xfrm>
            <a:off x="539552" y="4365104"/>
            <a:ext cx="8415510" cy="2232248"/>
            <a:chOff x="539552" y="1628800"/>
            <a:chExt cx="8415510" cy="2808312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539552" y="1628800"/>
              <a:ext cx="7560840" cy="2808312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7164362" y="2391916"/>
              <a:ext cx="1790700" cy="711200"/>
              <a:chOff x="2671" y="2760"/>
              <a:chExt cx="1128" cy="4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898" y="2760"/>
                <a:ext cx="901" cy="432"/>
              </a:xfrm>
              <a:custGeom>
                <a:avLst/>
                <a:gdLst/>
                <a:ahLst/>
                <a:cxnLst>
                  <a:cxn ang="0">
                    <a:pos x="25" y="145"/>
                  </a:cxn>
                  <a:cxn ang="0">
                    <a:pos x="37" y="307"/>
                  </a:cxn>
                  <a:cxn ang="0">
                    <a:pos x="187" y="318"/>
                  </a:cxn>
                  <a:cxn ang="0">
                    <a:pos x="244" y="330"/>
                  </a:cxn>
                  <a:cxn ang="0">
                    <a:pos x="486" y="318"/>
                  </a:cxn>
                  <a:cxn ang="0">
                    <a:pos x="475" y="122"/>
                  </a:cxn>
                  <a:cxn ang="0">
                    <a:pos x="25" y="145"/>
                  </a:cxn>
                </a:cxnLst>
                <a:rect l="0" t="0" r="r" b="b"/>
                <a:pathLst>
                  <a:path w="536" h="372">
                    <a:moveTo>
                      <a:pt x="25" y="145"/>
                    </a:moveTo>
                    <a:cubicBezTo>
                      <a:pt x="29" y="199"/>
                      <a:pt x="0" y="267"/>
                      <a:pt x="37" y="307"/>
                    </a:cubicBezTo>
                    <a:cubicBezTo>
                      <a:pt x="71" y="344"/>
                      <a:pt x="137" y="312"/>
                      <a:pt x="187" y="318"/>
                    </a:cubicBezTo>
                    <a:cubicBezTo>
                      <a:pt x="206" y="320"/>
                      <a:pt x="225" y="326"/>
                      <a:pt x="244" y="330"/>
                    </a:cubicBezTo>
                    <a:cubicBezTo>
                      <a:pt x="325" y="326"/>
                      <a:pt x="426" y="372"/>
                      <a:pt x="486" y="318"/>
                    </a:cubicBezTo>
                    <a:cubicBezTo>
                      <a:pt x="535" y="274"/>
                      <a:pt x="536" y="147"/>
                      <a:pt x="475" y="122"/>
                    </a:cubicBezTo>
                    <a:cubicBezTo>
                      <a:pt x="178" y="0"/>
                      <a:pt x="139" y="40"/>
                      <a:pt x="25" y="145"/>
                    </a:cubicBezTo>
                    <a:close/>
                  </a:path>
                </a:pathLst>
              </a:custGeom>
              <a:solidFill>
                <a:srgbClr val="97FFFF"/>
              </a:solidFill>
              <a:ln w="12700" cap="sq" cmpd="sng">
                <a:noFill/>
                <a:prstDash val="solid"/>
                <a:round/>
                <a:headEnd/>
                <a:tailEnd/>
              </a:ln>
              <a:effectLst>
                <a:outerShdw dist="56796" dir="1593903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671" y="2793"/>
                <a:ext cx="1092" cy="41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800" baseline="0" dirty="0">
                    <a:solidFill>
                      <a:srgbClr val="003399"/>
                    </a:solidFill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FF3300"/>
                    </a:solidFill>
                    <a:ea typeface="宋体" pitchFamily="2" charset="-122"/>
                    <a:cs typeface="Times New Roman" pitchFamily="18" charset="0"/>
                  </a:rPr>
                  <a:t>父进程</a:t>
                </a:r>
                <a:endParaRPr lang="zh-CN" altLang="en-US" sz="3300" baseline="0" dirty="0">
                  <a:solidFill>
                    <a:srgbClr val="003399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7" name="组合 45"/>
          <p:cNvGrpSpPr/>
          <p:nvPr/>
        </p:nvGrpSpPr>
        <p:grpSpPr>
          <a:xfrm>
            <a:off x="1979712" y="44624"/>
            <a:ext cx="2592288" cy="1008112"/>
            <a:chOff x="3285875" y="44624"/>
            <a:chExt cx="3307885" cy="1008112"/>
          </a:xfrm>
        </p:grpSpPr>
        <p:sp>
          <p:nvSpPr>
            <p:cNvPr id="26" name="AutoShape 65"/>
            <p:cNvSpPr>
              <a:spLocks noChangeArrowheads="1"/>
            </p:cNvSpPr>
            <p:nvPr/>
          </p:nvSpPr>
          <p:spPr bwMode="auto">
            <a:xfrm>
              <a:off x="3469646" y="44624"/>
              <a:ext cx="3046569" cy="1008112"/>
            </a:xfrm>
            <a:prstGeom prst="cloudCallout">
              <a:avLst>
                <a:gd name="adj1" fmla="val -17500"/>
                <a:gd name="adj2" fmla="val 79375"/>
              </a:avLst>
            </a:prstGeom>
            <a:solidFill>
              <a:srgbClr val="CCFFFF"/>
            </a:solidFill>
            <a:ln w="38100" cap="sq">
              <a:solidFill>
                <a:srgbClr val="B5FFF1"/>
              </a:solidFill>
              <a:round/>
              <a:headEnd type="none" w="sm" len="sm"/>
              <a:tailEnd type="none" w="sm" len="sm"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3285875" y="260201"/>
              <a:ext cx="3307885" cy="6461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正确的程序</a:t>
              </a:r>
              <a:endParaRPr lang="zh-CN" altLang="en-US" sz="3600" dirty="0" smtClean="0">
                <a:solidFill>
                  <a:srgbClr val="000099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48" name="线形标注 2 47"/>
          <p:cNvSpPr/>
          <p:nvPr/>
        </p:nvSpPr>
        <p:spPr bwMode="auto">
          <a:xfrm>
            <a:off x="4427984" y="0"/>
            <a:ext cx="4896544" cy="19168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195"/>
              <a:gd name="adj6" fmla="val -65449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sigemptyset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(&amp;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chldmask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);</a:t>
            </a:r>
          </a:p>
          <a:p>
            <a:pPr algn="l"/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 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sigaddset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(&amp;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chldmask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, SIGUSR1);</a:t>
            </a:r>
          </a:p>
          <a:p>
            <a:pPr algn="l"/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sigprocmask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(SIG_BLOCK, 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chldmask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, 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savemask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);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阻塞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信号，即，如果收到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信号，不做处理，放到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block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位向量内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线形标注 2 21"/>
          <p:cNvSpPr/>
          <p:nvPr/>
        </p:nvSpPr>
        <p:spPr bwMode="auto">
          <a:xfrm>
            <a:off x="4283968" y="2348880"/>
            <a:ext cx="4860032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"/>
              <a:gd name="adj6" fmla="val -55711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sigprocmask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(SIG_SETMASK, 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savemask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, NULL);</a:t>
            </a:r>
          </a:p>
          <a:p>
            <a:pPr algn="l"/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取消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信号阻塞，即，将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block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位向量的信号，放到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pending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向量，并调用相应的信号处理函数</a:t>
            </a:r>
          </a:p>
          <a:p>
            <a:pPr algn="l"/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琥珀" pitchFamily="2" charset="-122"/>
            </a:endParaRPr>
          </a:p>
        </p:txBody>
      </p:sp>
      <p:sp>
        <p:nvSpPr>
          <p:cNvPr id="25" name="线形标注 2 24"/>
          <p:cNvSpPr/>
          <p:nvPr/>
        </p:nvSpPr>
        <p:spPr bwMode="auto">
          <a:xfrm>
            <a:off x="3779912" y="4869160"/>
            <a:ext cx="4860032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"/>
              <a:gd name="adj6" fmla="val -55711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sigprocmask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(SIG_SETMASK, &amp;</a:t>
            </a:r>
            <a:r>
              <a:rPr lang="en-US" altLang="zh-CN" sz="1600" dirty="0" err="1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savemask</a:t>
            </a:r>
            <a:r>
              <a:rPr lang="en-US" altLang="zh-CN" sz="1600" dirty="0" smtClean="0">
                <a:solidFill>
                  <a:srgbClr val="002060"/>
                </a:solidFill>
                <a:effectLst/>
                <a:latin typeface="+mn-lt"/>
                <a:ea typeface="华文楷体" pitchFamily="2" charset="-122"/>
              </a:rPr>
              <a:t>, NULL);</a:t>
            </a:r>
          </a:p>
          <a:p>
            <a:pPr algn="l"/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取消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SIGUSR1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信号阻塞，即，将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block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位向量的信号，放到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pending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华文楷体" pitchFamily="2" charset="-122"/>
                <a:ea typeface="华文楷体" pitchFamily="2" charset="-122"/>
              </a:rPr>
              <a:t>向量，并调用相应的信号处理函数</a:t>
            </a:r>
          </a:p>
          <a:p>
            <a:pPr algn="l"/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琥珀" pitchFamily="2" charset="-122"/>
            </a:endParaRPr>
          </a:p>
        </p:txBody>
      </p: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5796136" y="6069012"/>
            <a:ext cx="2928959" cy="788988"/>
            <a:chOff x="3997" y="3060"/>
            <a:chExt cx="575" cy="497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9" name="Rectangle 83"/>
            <p:cNvSpPr>
              <a:spLocks noChangeArrowheads="1"/>
            </p:cNvSpPr>
            <p:nvPr/>
          </p:nvSpPr>
          <p:spPr bwMode="auto">
            <a:xfrm>
              <a:off x="4037" y="3134"/>
              <a:ext cx="517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1800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example_sigmask</a:t>
              </a:r>
              <a:endParaRPr lang="zh-CN" altLang="en-US" sz="18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 animBg="1"/>
      <p:bldP spid="22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8150" y="228600"/>
            <a:ext cx="8237538" cy="757238"/>
            <a:chOff x="276" y="240"/>
            <a:chExt cx="5189" cy="477"/>
          </a:xfrm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76" y="240"/>
              <a:ext cx="5144" cy="468"/>
            </a:xfrm>
            <a:prstGeom prst="rect">
              <a:avLst/>
            </a:prstGeom>
            <a:solidFill>
              <a:srgbClr val="C9E4FF"/>
            </a:solidFill>
            <a:ln w="12700" cap="sq">
              <a:noFill/>
              <a:miter lim="800000"/>
              <a:headEnd/>
              <a:tailEnd/>
            </a:ln>
            <a:effectLst>
              <a:outerShdw dist="125724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 b="0">
                <a:effectLst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86" y="310"/>
              <a:ext cx="5079" cy="40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600" dirty="0">
                  <a:solidFill>
                    <a:srgbClr val="FF0000"/>
                  </a:solidFill>
                  <a:effectLst/>
                  <a:ea typeface="楷体_GB2312" pitchFamily="49" charset="-122"/>
                </a:rPr>
                <a:t>2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4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  进程间通信</a:t>
              </a:r>
              <a:r>
                <a:rPr kumimoji="1" lang="en-US" altLang="zh-CN" sz="28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(</a:t>
              </a:r>
              <a:r>
                <a:rPr kumimoji="1" lang="en-US" altLang="zh-CN" sz="2800" dirty="0" err="1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interprocess</a:t>
              </a:r>
              <a:r>
                <a:rPr kumimoji="1" lang="en-US" altLang="zh-CN" sz="28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 communication)</a:t>
              </a:r>
              <a:endParaRPr kumimoji="1" lang="zh-CN" altLang="en-US" sz="2800" dirty="0">
                <a:solidFill>
                  <a:srgbClr val="FF00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9592" y="2924944"/>
            <a:ext cx="7046689" cy="3705197"/>
            <a:chOff x="899592" y="2924944"/>
            <a:chExt cx="7046689" cy="3705197"/>
          </a:xfrm>
        </p:grpSpPr>
        <p:pic>
          <p:nvPicPr>
            <p:cNvPr id="1031" name="Picture 7" descr="C:\Documents and Settings\赵长海\Local Settings\Temporary Internet Files\Content.IE5\S5RAXQN3\MC90043504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3356992"/>
              <a:ext cx="2531395" cy="1944216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赵长海\Local Settings\Temporary Internet Files\Content.IE5\8CSS1Z2Z\MP90043934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2924944"/>
              <a:ext cx="3878337" cy="3705197"/>
            </a:xfrm>
            <a:prstGeom prst="rect">
              <a:avLst/>
            </a:prstGeom>
            <a:noFill/>
          </p:spPr>
        </p:pic>
      </p:grpSp>
      <p:grpSp>
        <p:nvGrpSpPr>
          <p:cNvPr id="33" name="组合 32"/>
          <p:cNvGrpSpPr/>
          <p:nvPr/>
        </p:nvGrpSpPr>
        <p:grpSpPr>
          <a:xfrm>
            <a:off x="467544" y="1124744"/>
            <a:ext cx="7620000" cy="1512168"/>
            <a:chOff x="611560" y="1340768"/>
            <a:chExt cx="7620000" cy="1512168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611560" y="1340768"/>
              <a:ext cx="7620000" cy="1512168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55576" y="1412776"/>
              <a:ext cx="7416824" cy="10772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zh-CN" sz="3200" b="0" baseline="0" dirty="0">
                  <a:solidFill>
                    <a:srgbClr val="F60000"/>
                  </a:solidFill>
                  <a:effectLst/>
                </a:rPr>
                <a:t>    </a:t>
              </a:r>
              <a:r>
                <a:rPr lang="zh-CN" altLang="en-US" sz="3200" b="0" dirty="0" smtClean="0">
                  <a:solidFill>
                    <a:srgbClr val="F60000"/>
                  </a:solidFill>
                  <a:effectLst/>
                </a:rPr>
                <a:t>进程间通信（</a:t>
              </a:r>
              <a:r>
                <a:rPr lang="en-US" altLang="zh-CN" sz="3200" b="0" dirty="0" smtClean="0">
                  <a:solidFill>
                    <a:srgbClr val="F60000"/>
                  </a:solidFill>
                  <a:effectLst/>
                </a:rPr>
                <a:t>IPC</a:t>
              </a:r>
              <a:r>
                <a:rPr lang="zh-CN" altLang="en-US" sz="3200" b="0" dirty="0" smtClean="0">
                  <a:solidFill>
                    <a:srgbClr val="F60000"/>
                  </a:solidFill>
                  <a:effectLst/>
                </a:rPr>
                <a:t>）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：多个进程间</a:t>
              </a:r>
              <a:r>
                <a:rPr lang="zh-CN" altLang="en-US" sz="3200" baseline="0" dirty="0" smtClean="0">
                  <a:solidFill>
                    <a:srgbClr val="C00000"/>
                  </a:solidFill>
                  <a:effectLst/>
                  <a:latin typeface="黑体" pitchFamily="2" charset="-122"/>
                  <a:ea typeface="黑体" pitchFamily="2" charset="-122"/>
                </a:rPr>
                <a:t>协作或沟通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的桥梁</a:t>
              </a:r>
              <a:r>
                <a:rPr lang="zh-CN" altLang="en-US" sz="32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。</a:t>
              </a:r>
              <a:endParaRPr lang="en-US" altLang="zh-CN" sz="3200" b="0" dirty="0" smtClean="0">
                <a:solidFill>
                  <a:srgbClr val="002C84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6"/>
          <p:cNvGrpSpPr/>
          <p:nvPr/>
        </p:nvGrpSpPr>
        <p:grpSpPr>
          <a:xfrm>
            <a:off x="467544" y="332656"/>
            <a:ext cx="7620000" cy="1152128"/>
            <a:chOff x="611560" y="3501008"/>
            <a:chExt cx="7620000" cy="388843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11560" y="3501008"/>
              <a:ext cx="7620000" cy="3888432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33487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83568" y="3645024"/>
              <a:ext cx="7416824" cy="10156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sz="3200" b="0" baseline="0" dirty="0" smtClean="0">
                  <a:solidFill>
                    <a:srgbClr val="F60000"/>
                  </a:solidFill>
                  <a:effectLst/>
                </a:rPr>
                <a:t>   </a:t>
              </a:r>
              <a:r>
                <a:rPr lang="zh-CN" altLang="en-US" sz="3200" b="0" baseline="0" dirty="0" smtClean="0">
                  <a:solidFill>
                    <a:srgbClr val="F60000"/>
                  </a:solidFill>
                  <a:effectLst/>
                </a:rPr>
                <a:t>系统调用</a:t>
              </a:r>
              <a:r>
                <a:rPr lang="zh-CN" altLang="en-US" sz="3200" b="0" baseline="0" dirty="0" smtClean="0">
                  <a:solidFill>
                    <a:srgbClr val="002C84"/>
                  </a:solidFill>
                  <a:effectLst/>
                </a:rPr>
                <a:t>：</a:t>
              </a:r>
              <a:r>
                <a:rPr lang="zh-CN" altLang="en-US" sz="28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由</a:t>
              </a:r>
              <a:r>
                <a:rPr lang="zh-CN" altLang="en-US" sz="28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  <a:hlinkClick r:id="rId3"/>
                </a:rPr>
                <a:t>操作系统</a:t>
              </a:r>
              <a:r>
                <a:rPr lang="zh-CN" altLang="en-US" sz="28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提供的应用程序编程接口</a:t>
              </a:r>
              <a:r>
                <a:rPr lang="en-US" altLang="zh-CN" sz="28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(API) </a:t>
              </a:r>
              <a:r>
                <a:rPr lang="zh-CN" altLang="en-US" sz="2800" b="0" dirty="0" smtClean="0">
                  <a:solidFill>
                    <a:srgbClr val="002C84"/>
                  </a:solidFill>
                  <a:effectLst/>
                  <a:latin typeface="黑体" pitchFamily="2" charset="-122"/>
                  <a:ea typeface="黑体" pitchFamily="2" charset="-122"/>
                </a:rPr>
                <a:t>。</a:t>
              </a:r>
              <a:endParaRPr lang="en-US" altLang="zh-CN" sz="2800" dirty="0">
                <a:solidFill>
                  <a:schemeClr val="accent6"/>
                </a:solidFill>
                <a:effectLst/>
                <a:ea typeface="宋体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9552" y="1844824"/>
            <a:ext cx="6984776" cy="3396423"/>
            <a:chOff x="539552" y="2852936"/>
            <a:chExt cx="6984776" cy="3396423"/>
          </a:xfrm>
        </p:grpSpPr>
        <p:pic>
          <p:nvPicPr>
            <p:cNvPr id="28674" name="Picture 2" descr="http://cnx.org/content/m27332/latest/graphics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852936"/>
              <a:ext cx="5705605" cy="3396423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724128" y="4077072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用户空间</a:t>
              </a:r>
              <a:endParaRPr lang="zh-CN" altLang="en-US" sz="2000" dirty="0">
                <a:solidFill>
                  <a:srgbClr val="000099"/>
                </a:solidFill>
                <a:effectLst/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6136" y="4797152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仿宋_GB2312" pitchFamily="49" charset="-122"/>
                  <a:ea typeface="仿宋_GB2312" pitchFamily="49" charset="-122"/>
                </a:rPr>
                <a:t>内核</a:t>
              </a:r>
              <a:endParaRPr lang="zh-CN" altLang="en-US" sz="2000" dirty="0">
                <a:solidFill>
                  <a:srgbClr val="000099"/>
                </a:solidFill>
                <a:effectLst/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>
              <a:off x="6084168" y="4581128"/>
              <a:ext cx="1296144" cy="0"/>
            </a:xfrm>
            <a:prstGeom prst="line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>
          <a:xfrm>
            <a:off x="971600" y="1988840"/>
            <a:ext cx="7175500" cy="3950013"/>
            <a:chOff x="984250" y="2362200"/>
            <a:chExt cx="7175500" cy="3950013"/>
          </a:xfrm>
        </p:grpSpPr>
        <p:sp>
          <p:nvSpPr>
            <p:cNvPr id="40962" name="Oval 2"/>
            <p:cNvSpPr>
              <a:spLocks noChangeArrowheads="1"/>
            </p:cNvSpPr>
            <p:nvPr/>
          </p:nvSpPr>
          <p:spPr bwMode="auto">
            <a:xfrm>
              <a:off x="3360514" y="2434208"/>
              <a:ext cx="2376263" cy="28083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 anchor="ctr" anchorCtr="1"/>
            <a:lstStyle/>
            <a:p>
              <a:r>
                <a:rPr lang="zh-CN" altLang="en-US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>管道</a:t>
              </a:r>
              <a:r>
                <a:rPr lang="en-US" altLang="zh-CN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zh-CN" altLang="en-US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>消息队列</a:t>
              </a:r>
              <a:r>
                <a:rPr lang="en-US" altLang="zh-CN" sz="18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en-US" altLang="zh-CN" sz="18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>socket</a:t>
              </a:r>
              <a:r>
                <a:rPr lang="en-US" altLang="zh-CN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b="1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en-US" altLang="zh-CN" sz="1800" b="1" dirty="0" smtClean="0">
                  <a:solidFill>
                    <a:srgbClr val="EAEC5E"/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b="1" dirty="0" smtClean="0">
                  <a:solidFill>
                    <a:srgbClr val="EAEC5E"/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zh-CN" altLang="en-US" sz="1800" b="1" dirty="0" smtClean="0">
                  <a:solidFill>
                    <a:srgbClr val="002060"/>
                  </a:solidFill>
                  <a:effectLst/>
                  <a:latin typeface="Book Antiqua" pitchFamily="18" charset="0"/>
                  <a:ea typeface="宋体" pitchFamily="2" charset="-122"/>
                </a:rPr>
                <a:t>共享内存</a:t>
              </a:r>
              <a:endParaRPr lang="en-US" altLang="zh-CN" sz="1800" b="1" dirty="0" smtClean="0">
                <a:solidFill>
                  <a:srgbClr val="002060"/>
                </a:solidFill>
                <a:effectLst/>
                <a:latin typeface="Book Antiqua" pitchFamily="18" charset="0"/>
                <a:ea typeface="宋体" pitchFamily="2" charset="-122"/>
              </a:endParaRPr>
            </a:p>
            <a:p>
              <a:r>
                <a:rPr lang="en-US" altLang="zh-CN" sz="1800" b="1" dirty="0" smtClean="0">
                  <a:solidFill>
                    <a:srgbClr val="002060"/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b="1" dirty="0" smtClean="0">
                  <a:solidFill>
                    <a:srgbClr val="002060"/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zh-CN" altLang="en-US" sz="1800" dirty="0" smtClean="0">
                  <a:solidFill>
                    <a:srgbClr val="00003A"/>
                  </a:solidFill>
                  <a:effectLst/>
                  <a:latin typeface="Book Antiqua" pitchFamily="18" charset="0"/>
                  <a:ea typeface="宋体" pitchFamily="2" charset="-122"/>
                </a:rPr>
                <a:t>信号量</a:t>
              </a:r>
              <a:r>
                <a:rPr lang="en-US" altLang="zh-CN" sz="1800" dirty="0" smtClean="0">
                  <a:solidFill>
                    <a:srgbClr val="00003A"/>
                  </a:solidFill>
                  <a:effectLst/>
                  <a:latin typeface="Book Antiqua" pitchFamily="18" charset="0"/>
                  <a:ea typeface="宋体" pitchFamily="2" charset="-122"/>
                </a:rPr>
                <a:t/>
              </a:r>
              <a:br>
                <a:rPr lang="en-US" altLang="zh-CN" sz="1800" dirty="0" smtClean="0">
                  <a:solidFill>
                    <a:srgbClr val="00003A"/>
                  </a:solidFill>
                  <a:effectLst/>
                  <a:latin typeface="Book Antiqua" pitchFamily="18" charset="0"/>
                  <a:ea typeface="宋体" pitchFamily="2" charset="-122"/>
                </a:rPr>
              </a:br>
              <a:r>
                <a:rPr lang="zh-CN" altLang="en-US" sz="1800" dirty="0" smtClean="0">
                  <a:solidFill>
                    <a:srgbClr val="00003A"/>
                  </a:solidFill>
                  <a:effectLst/>
                  <a:latin typeface="Book Antiqua" pitchFamily="18" charset="0"/>
                  <a:ea typeface="宋体" pitchFamily="2" charset="-122"/>
                </a:rPr>
                <a:t>记录锁</a:t>
              </a:r>
              <a:endParaRPr lang="en-US" altLang="zh-CN" sz="1800" b="1" dirty="0">
                <a:solidFill>
                  <a:srgbClr val="00003A"/>
                </a:solidFill>
                <a:effectLst/>
                <a:latin typeface="Book Antiqua" pitchFamily="18" charset="0"/>
                <a:ea typeface="宋体" pitchFamily="2" charset="-122"/>
              </a:endParaRPr>
            </a:p>
          </p:txBody>
        </p:sp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749550" y="3159125"/>
              <a:ext cx="760413" cy="444500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flipH="1">
              <a:off x="2736850" y="4249738"/>
              <a:ext cx="808038" cy="544512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V="1">
              <a:off x="5614988" y="3146425"/>
              <a:ext cx="760412" cy="469900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 flipV="1">
              <a:off x="5602288" y="4257675"/>
              <a:ext cx="808037" cy="569913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984250" y="2362200"/>
              <a:ext cx="1758950" cy="6096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984250" y="2971800"/>
              <a:ext cx="1758950" cy="1447800"/>
            </a:xfrm>
            <a:prstGeom prst="rect">
              <a:avLst/>
            </a:prstGeom>
            <a:solidFill>
              <a:srgbClr val="797979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984250" y="4419600"/>
              <a:ext cx="1758950" cy="609600"/>
            </a:xfrm>
            <a:prstGeom prst="rect">
              <a:avLst/>
            </a:prstGeom>
            <a:solidFill>
              <a:srgbClr val="4DA4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DATA</a:t>
              </a: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1366838" y="2486025"/>
              <a:ext cx="99536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Book Antiqua" pitchFamily="18" charset="0"/>
                  <a:ea typeface="宋体" pitchFamily="2" charset="-122"/>
                </a:rPr>
                <a:t>STACK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984250" y="5029200"/>
              <a:ext cx="1758950" cy="609600"/>
            </a:xfrm>
            <a:prstGeom prst="rect">
              <a:avLst/>
            </a:prstGeom>
            <a:solidFill>
              <a:srgbClr val="790015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6400800" y="2362200"/>
              <a:ext cx="1758950" cy="6096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6400800" y="2971800"/>
              <a:ext cx="1758950" cy="1447800"/>
            </a:xfrm>
            <a:prstGeom prst="rect">
              <a:avLst/>
            </a:prstGeom>
            <a:solidFill>
              <a:srgbClr val="797979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6400800" y="4419600"/>
              <a:ext cx="1758950" cy="609600"/>
            </a:xfrm>
            <a:prstGeom prst="rect">
              <a:avLst/>
            </a:prstGeom>
            <a:solidFill>
              <a:srgbClr val="4DA4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DATA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6781800" y="2486025"/>
              <a:ext cx="99536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Book Antiqua" pitchFamily="18" charset="0"/>
                  <a:ea typeface="宋体" pitchFamily="2" charset="-122"/>
                </a:rPr>
                <a:t>STACK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6400800" y="5029200"/>
              <a:ext cx="1758950" cy="609600"/>
            </a:xfrm>
            <a:prstGeom prst="rect">
              <a:avLst/>
            </a:prstGeom>
            <a:solidFill>
              <a:srgbClr val="790015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>
                  <a:effectLst/>
                  <a:latin typeface="Book Antiqua" pitchFamily="18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1175465" y="5853113"/>
              <a:ext cx="1408272" cy="45910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72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CN" dirty="0">
                  <a:effectLst/>
                  <a:ea typeface="宋体" pitchFamily="2" charset="-122"/>
                </a:rPr>
                <a:t>processes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3183577" y="5472113"/>
              <a:ext cx="2986395" cy="45910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CN" dirty="0" smtClean="0">
                  <a:effectLst/>
                  <a:ea typeface="宋体" pitchFamily="2" charset="-122"/>
                </a:rPr>
                <a:t>maintained </a:t>
              </a:r>
              <a:r>
                <a:rPr lang="en-US" altLang="zh-CN" dirty="0">
                  <a:effectLst/>
                  <a:ea typeface="宋体" pitchFamily="2" charset="-122"/>
                </a:rPr>
                <a:t>by kernel</a:t>
              </a: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6604715" y="5849938"/>
              <a:ext cx="1408272" cy="45910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CN" dirty="0">
                  <a:effectLst/>
                  <a:ea typeface="宋体" pitchFamily="2" charset="-122"/>
                </a:rPr>
                <a:t>processes</a:t>
              </a:r>
            </a:p>
          </p:txBody>
        </p: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2123728" y="692696"/>
            <a:ext cx="4013584" cy="536575"/>
            <a:chOff x="1595" y="3636"/>
            <a:chExt cx="1999" cy="338"/>
          </a:xfrm>
        </p:grpSpPr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1837" y="3636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1595" y="3664"/>
              <a:ext cx="1999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进程间通信方式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07904" y="1358231"/>
            <a:ext cx="3672408" cy="2070769"/>
            <a:chOff x="3707904" y="1358231"/>
            <a:chExt cx="3672408" cy="2070769"/>
          </a:xfrm>
        </p:grpSpPr>
        <p:grpSp>
          <p:nvGrpSpPr>
            <p:cNvPr id="47" name="组合 46"/>
            <p:cNvGrpSpPr/>
            <p:nvPr/>
          </p:nvGrpSpPr>
          <p:grpSpPr>
            <a:xfrm>
              <a:off x="3707904" y="1358231"/>
              <a:ext cx="3672408" cy="2070769"/>
              <a:chOff x="3707904" y="1358231"/>
              <a:chExt cx="3672408" cy="2070769"/>
            </a:xfrm>
          </p:grpSpPr>
          <p:sp>
            <p:nvSpPr>
              <p:cNvPr id="24" name="Freeform 121"/>
              <p:cNvSpPr>
                <a:spLocks/>
              </p:cNvSpPr>
              <p:nvPr/>
            </p:nvSpPr>
            <p:spPr bwMode="auto">
              <a:xfrm>
                <a:off x="3707904" y="2204864"/>
                <a:ext cx="1670050" cy="1224136"/>
              </a:xfrm>
              <a:custGeom>
                <a:avLst/>
                <a:gdLst>
                  <a:gd name="T0" fmla="*/ 149 w 708"/>
                  <a:gd name="T1" fmla="*/ 19 h 399"/>
                  <a:gd name="T2" fmla="*/ 657 w 708"/>
                  <a:gd name="T3" fmla="*/ 41 h 399"/>
                  <a:gd name="T4" fmla="*/ 680 w 708"/>
                  <a:gd name="T5" fmla="*/ 75 h 399"/>
                  <a:gd name="T6" fmla="*/ 691 w 708"/>
                  <a:gd name="T7" fmla="*/ 109 h 399"/>
                  <a:gd name="T8" fmla="*/ 352 w 708"/>
                  <a:gd name="T9" fmla="*/ 301 h 399"/>
                  <a:gd name="T10" fmla="*/ 47 w 708"/>
                  <a:gd name="T11" fmla="*/ 290 h 399"/>
                  <a:gd name="T12" fmla="*/ 2 w 708"/>
                  <a:gd name="T13" fmla="*/ 188 h 399"/>
                  <a:gd name="T14" fmla="*/ 13 w 708"/>
                  <a:gd name="T15" fmla="*/ 120 h 399"/>
                  <a:gd name="T16" fmla="*/ 81 w 708"/>
                  <a:gd name="T17" fmla="*/ 75 h 399"/>
                  <a:gd name="T18" fmla="*/ 104 w 708"/>
                  <a:gd name="T19" fmla="*/ 41 h 399"/>
                  <a:gd name="T20" fmla="*/ 137 w 708"/>
                  <a:gd name="T21" fmla="*/ 30 h 399"/>
                  <a:gd name="T22" fmla="*/ 149 w 708"/>
                  <a:gd name="T23" fmla="*/ 19 h 3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8"/>
                  <a:gd name="T37" fmla="*/ 0 h 399"/>
                  <a:gd name="T38" fmla="*/ 708 w 708"/>
                  <a:gd name="T39" fmla="*/ 399 h 3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8" h="399">
                    <a:moveTo>
                      <a:pt x="149" y="19"/>
                    </a:moveTo>
                    <a:cubicBezTo>
                      <a:pt x="318" y="24"/>
                      <a:pt x="493" y="0"/>
                      <a:pt x="657" y="41"/>
                    </a:cubicBezTo>
                    <a:cubicBezTo>
                      <a:pt x="670" y="44"/>
                      <a:pt x="672" y="64"/>
                      <a:pt x="680" y="75"/>
                    </a:cubicBezTo>
                    <a:cubicBezTo>
                      <a:pt x="684" y="86"/>
                      <a:pt x="691" y="97"/>
                      <a:pt x="691" y="109"/>
                    </a:cubicBezTo>
                    <a:cubicBezTo>
                      <a:pt x="691" y="399"/>
                      <a:pt x="708" y="289"/>
                      <a:pt x="352" y="301"/>
                    </a:cubicBezTo>
                    <a:cubicBezTo>
                      <a:pt x="250" y="297"/>
                      <a:pt x="148" y="304"/>
                      <a:pt x="47" y="290"/>
                    </a:cubicBezTo>
                    <a:cubicBezTo>
                      <a:pt x="10" y="285"/>
                      <a:pt x="2" y="188"/>
                      <a:pt x="2" y="188"/>
                    </a:cubicBezTo>
                    <a:cubicBezTo>
                      <a:pt x="6" y="165"/>
                      <a:pt x="0" y="139"/>
                      <a:pt x="13" y="120"/>
                    </a:cubicBezTo>
                    <a:cubicBezTo>
                      <a:pt x="29" y="98"/>
                      <a:pt x="81" y="75"/>
                      <a:pt x="81" y="75"/>
                    </a:cubicBezTo>
                    <a:cubicBezTo>
                      <a:pt x="89" y="64"/>
                      <a:pt x="93" y="50"/>
                      <a:pt x="104" y="41"/>
                    </a:cubicBezTo>
                    <a:cubicBezTo>
                      <a:pt x="113" y="34"/>
                      <a:pt x="127" y="35"/>
                      <a:pt x="137" y="30"/>
                    </a:cubicBezTo>
                    <a:cubicBezTo>
                      <a:pt x="142" y="28"/>
                      <a:pt x="145" y="23"/>
                      <a:pt x="149" y="19"/>
                    </a:cubicBezTo>
                    <a:close/>
                  </a:path>
                </a:pathLst>
              </a:custGeom>
              <a:noFill/>
              <a:ln w="57150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auto">
              <a:xfrm>
                <a:off x="5580112" y="1358231"/>
                <a:ext cx="1800200" cy="533400"/>
              </a:xfrm>
              <a:prstGeom prst="wedgeEllipseCallout">
                <a:avLst>
                  <a:gd name="adj1" fmla="val -69539"/>
                  <a:gd name="adj2" fmla="val 115477"/>
                </a:avLst>
              </a:prstGeom>
              <a:noFill/>
              <a:ln w="53975" cap="sq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5724128" y="1412776"/>
              <a:ext cx="1656184" cy="4616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dirty="0" smtClean="0">
                  <a:solidFill>
                    <a:srgbClr val="003399"/>
                  </a:solidFill>
                  <a:effectLst/>
                  <a:ea typeface="黑体" pitchFamily="2" charset="-122"/>
                </a:rPr>
                <a:t>消息传递</a:t>
              </a:r>
              <a:endParaRPr lang="en-US" altLang="zh-CN" dirty="0" smtClean="0">
                <a:solidFill>
                  <a:srgbClr val="003399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35896" y="2852936"/>
            <a:ext cx="4320505" cy="1080120"/>
            <a:chOff x="3635896" y="2852936"/>
            <a:chExt cx="4320505" cy="1080120"/>
          </a:xfrm>
        </p:grpSpPr>
        <p:grpSp>
          <p:nvGrpSpPr>
            <p:cNvPr id="37" name="Group 135"/>
            <p:cNvGrpSpPr>
              <a:grpSpLocks/>
            </p:cNvGrpSpPr>
            <p:nvPr/>
          </p:nvGrpSpPr>
          <p:grpSpPr bwMode="auto">
            <a:xfrm>
              <a:off x="6156176" y="2852936"/>
              <a:ext cx="1800225" cy="533400"/>
              <a:chOff x="4246" y="1672"/>
              <a:chExt cx="1134" cy="336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>
                <a:off x="4246" y="1672"/>
                <a:ext cx="1134" cy="336"/>
              </a:xfrm>
              <a:prstGeom prst="wedgeEllipseCallout">
                <a:avLst>
                  <a:gd name="adj1" fmla="val -87881"/>
                  <a:gd name="adj2" fmla="val 72620"/>
                </a:avLst>
              </a:prstGeom>
              <a:noFill/>
              <a:ln w="53975" cap="sq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337" y="1706"/>
                <a:ext cx="104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/>
                    <a:ea typeface="黑体" pitchFamily="2" charset="-122"/>
                  </a:rPr>
                  <a:t>共享内存</a:t>
                </a:r>
                <a:endParaRPr lang="en-US" altLang="zh-CN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ea typeface="黑体" pitchFamily="2" charset="-122"/>
                </a:endParaRPr>
              </a:p>
            </p:txBody>
          </p:sp>
        </p:grpSp>
        <p:sp>
          <p:nvSpPr>
            <p:cNvPr id="40" name="Freeform 121"/>
            <p:cNvSpPr>
              <a:spLocks/>
            </p:cNvSpPr>
            <p:nvPr/>
          </p:nvSpPr>
          <p:spPr bwMode="auto">
            <a:xfrm>
              <a:off x="3635896" y="3212976"/>
              <a:ext cx="1670050" cy="720080"/>
            </a:xfrm>
            <a:custGeom>
              <a:avLst/>
              <a:gdLst>
                <a:gd name="T0" fmla="*/ 149 w 708"/>
                <a:gd name="T1" fmla="*/ 19 h 399"/>
                <a:gd name="T2" fmla="*/ 657 w 708"/>
                <a:gd name="T3" fmla="*/ 41 h 399"/>
                <a:gd name="T4" fmla="*/ 680 w 708"/>
                <a:gd name="T5" fmla="*/ 75 h 399"/>
                <a:gd name="T6" fmla="*/ 691 w 708"/>
                <a:gd name="T7" fmla="*/ 109 h 399"/>
                <a:gd name="T8" fmla="*/ 352 w 708"/>
                <a:gd name="T9" fmla="*/ 301 h 399"/>
                <a:gd name="T10" fmla="*/ 47 w 708"/>
                <a:gd name="T11" fmla="*/ 290 h 399"/>
                <a:gd name="T12" fmla="*/ 2 w 708"/>
                <a:gd name="T13" fmla="*/ 188 h 399"/>
                <a:gd name="T14" fmla="*/ 13 w 708"/>
                <a:gd name="T15" fmla="*/ 120 h 399"/>
                <a:gd name="T16" fmla="*/ 81 w 708"/>
                <a:gd name="T17" fmla="*/ 75 h 399"/>
                <a:gd name="T18" fmla="*/ 104 w 708"/>
                <a:gd name="T19" fmla="*/ 41 h 399"/>
                <a:gd name="T20" fmla="*/ 137 w 708"/>
                <a:gd name="T21" fmla="*/ 30 h 399"/>
                <a:gd name="T22" fmla="*/ 149 w 708"/>
                <a:gd name="T23" fmla="*/ 19 h 3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399"/>
                <a:gd name="T38" fmla="*/ 708 w 708"/>
                <a:gd name="T39" fmla="*/ 399 h 3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399">
                  <a:moveTo>
                    <a:pt x="149" y="19"/>
                  </a:moveTo>
                  <a:cubicBezTo>
                    <a:pt x="318" y="24"/>
                    <a:pt x="493" y="0"/>
                    <a:pt x="657" y="41"/>
                  </a:cubicBezTo>
                  <a:cubicBezTo>
                    <a:pt x="670" y="44"/>
                    <a:pt x="672" y="64"/>
                    <a:pt x="680" y="75"/>
                  </a:cubicBezTo>
                  <a:cubicBezTo>
                    <a:pt x="684" y="86"/>
                    <a:pt x="691" y="97"/>
                    <a:pt x="691" y="109"/>
                  </a:cubicBezTo>
                  <a:cubicBezTo>
                    <a:pt x="691" y="399"/>
                    <a:pt x="708" y="289"/>
                    <a:pt x="352" y="301"/>
                  </a:cubicBezTo>
                  <a:cubicBezTo>
                    <a:pt x="250" y="297"/>
                    <a:pt x="148" y="304"/>
                    <a:pt x="47" y="290"/>
                  </a:cubicBezTo>
                  <a:cubicBezTo>
                    <a:pt x="10" y="285"/>
                    <a:pt x="2" y="188"/>
                    <a:pt x="2" y="188"/>
                  </a:cubicBezTo>
                  <a:cubicBezTo>
                    <a:pt x="6" y="165"/>
                    <a:pt x="0" y="139"/>
                    <a:pt x="13" y="120"/>
                  </a:cubicBezTo>
                  <a:cubicBezTo>
                    <a:pt x="29" y="98"/>
                    <a:pt x="81" y="75"/>
                    <a:pt x="81" y="75"/>
                  </a:cubicBezTo>
                  <a:cubicBezTo>
                    <a:pt x="89" y="64"/>
                    <a:pt x="93" y="50"/>
                    <a:pt x="104" y="41"/>
                  </a:cubicBezTo>
                  <a:cubicBezTo>
                    <a:pt x="113" y="34"/>
                    <a:pt x="127" y="35"/>
                    <a:pt x="137" y="30"/>
                  </a:cubicBezTo>
                  <a:cubicBezTo>
                    <a:pt x="142" y="28"/>
                    <a:pt x="145" y="23"/>
                    <a:pt x="149" y="19"/>
                  </a:cubicBezTo>
                  <a:close/>
                </a:path>
              </a:pathLst>
            </a:custGeom>
            <a:noFill/>
            <a:ln w="57150" cap="sq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35896" y="3543672"/>
            <a:ext cx="3528135" cy="1253480"/>
            <a:chOff x="3635896" y="3543672"/>
            <a:chExt cx="3528135" cy="1253480"/>
          </a:xfrm>
        </p:grpSpPr>
        <p:sp>
          <p:nvSpPr>
            <p:cNvPr id="41" name="Freeform 121"/>
            <p:cNvSpPr>
              <a:spLocks/>
            </p:cNvSpPr>
            <p:nvPr/>
          </p:nvSpPr>
          <p:spPr bwMode="auto">
            <a:xfrm>
              <a:off x="3635896" y="4005064"/>
              <a:ext cx="1670050" cy="792088"/>
            </a:xfrm>
            <a:custGeom>
              <a:avLst/>
              <a:gdLst>
                <a:gd name="T0" fmla="*/ 149 w 708"/>
                <a:gd name="T1" fmla="*/ 19 h 399"/>
                <a:gd name="T2" fmla="*/ 657 w 708"/>
                <a:gd name="T3" fmla="*/ 41 h 399"/>
                <a:gd name="T4" fmla="*/ 680 w 708"/>
                <a:gd name="T5" fmla="*/ 75 h 399"/>
                <a:gd name="T6" fmla="*/ 691 w 708"/>
                <a:gd name="T7" fmla="*/ 109 h 399"/>
                <a:gd name="T8" fmla="*/ 352 w 708"/>
                <a:gd name="T9" fmla="*/ 301 h 399"/>
                <a:gd name="T10" fmla="*/ 47 w 708"/>
                <a:gd name="T11" fmla="*/ 290 h 399"/>
                <a:gd name="T12" fmla="*/ 2 w 708"/>
                <a:gd name="T13" fmla="*/ 188 h 399"/>
                <a:gd name="T14" fmla="*/ 13 w 708"/>
                <a:gd name="T15" fmla="*/ 120 h 399"/>
                <a:gd name="T16" fmla="*/ 81 w 708"/>
                <a:gd name="T17" fmla="*/ 75 h 399"/>
                <a:gd name="T18" fmla="*/ 104 w 708"/>
                <a:gd name="T19" fmla="*/ 41 h 399"/>
                <a:gd name="T20" fmla="*/ 137 w 708"/>
                <a:gd name="T21" fmla="*/ 30 h 399"/>
                <a:gd name="T22" fmla="*/ 149 w 708"/>
                <a:gd name="T23" fmla="*/ 19 h 3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399"/>
                <a:gd name="T38" fmla="*/ 708 w 708"/>
                <a:gd name="T39" fmla="*/ 399 h 3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399">
                  <a:moveTo>
                    <a:pt x="149" y="19"/>
                  </a:moveTo>
                  <a:cubicBezTo>
                    <a:pt x="318" y="24"/>
                    <a:pt x="493" y="0"/>
                    <a:pt x="657" y="41"/>
                  </a:cubicBezTo>
                  <a:cubicBezTo>
                    <a:pt x="670" y="44"/>
                    <a:pt x="672" y="64"/>
                    <a:pt x="680" y="75"/>
                  </a:cubicBezTo>
                  <a:cubicBezTo>
                    <a:pt x="684" y="86"/>
                    <a:pt x="691" y="97"/>
                    <a:pt x="691" y="109"/>
                  </a:cubicBezTo>
                  <a:cubicBezTo>
                    <a:pt x="691" y="399"/>
                    <a:pt x="708" y="289"/>
                    <a:pt x="352" y="301"/>
                  </a:cubicBezTo>
                  <a:cubicBezTo>
                    <a:pt x="250" y="297"/>
                    <a:pt x="148" y="304"/>
                    <a:pt x="47" y="290"/>
                  </a:cubicBezTo>
                  <a:cubicBezTo>
                    <a:pt x="10" y="285"/>
                    <a:pt x="2" y="188"/>
                    <a:pt x="2" y="188"/>
                  </a:cubicBezTo>
                  <a:cubicBezTo>
                    <a:pt x="6" y="165"/>
                    <a:pt x="0" y="139"/>
                    <a:pt x="13" y="120"/>
                  </a:cubicBezTo>
                  <a:cubicBezTo>
                    <a:pt x="29" y="98"/>
                    <a:pt x="81" y="75"/>
                    <a:pt x="81" y="75"/>
                  </a:cubicBezTo>
                  <a:cubicBezTo>
                    <a:pt x="89" y="64"/>
                    <a:pt x="93" y="50"/>
                    <a:pt x="104" y="41"/>
                  </a:cubicBezTo>
                  <a:cubicBezTo>
                    <a:pt x="113" y="34"/>
                    <a:pt x="127" y="35"/>
                    <a:pt x="137" y="30"/>
                  </a:cubicBezTo>
                  <a:cubicBezTo>
                    <a:pt x="142" y="28"/>
                    <a:pt x="145" y="23"/>
                    <a:pt x="149" y="19"/>
                  </a:cubicBezTo>
                  <a:close/>
                </a:path>
              </a:pathLst>
            </a:custGeom>
            <a:noFill/>
            <a:ln w="57150" cap="sq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" name="Group 135"/>
            <p:cNvGrpSpPr>
              <a:grpSpLocks/>
            </p:cNvGrpSpPr>
            <p:nvPr/>
          </p:nvGrpSpPr>
          <p:grpSpPr bwMode="auto">
            <a:xfrm>
              <a:off x="6084166" y="3543672"/>
              <a:ext cx="1079865" cy="533400"/>
              <a:chOff x="4246" y="1672"/>
              <a:chExt cx="773" cy="336"/>
            </a:xfrm>
          </p:grpSpPr>
          <p:sp>
            <p:nvSpPr>
              <p:cNvPr id="43" name="AutoShape 34"/>
              <p:cNvSpPr>
                <a:spLocks noChangeArrowheads="1"/>
              </p:cNvSpPr>
              <p:nvPr/>
            </p:nvSpPr>
            <p:spPr bwMode="auto">
              <a:xfrm>
                <a:off x="4246" y="1672"/>
                <a:ext cx="773" cy="336"/>
              </a:xfrm>
              <a:prstGeom prst="wedgeEllipseCallout">
                <a:avLst>
                  <a:gd name="adj1" fmla="val -97287"/>
                  <a:gd name="adj2" fmla="val 58334"/>
                </a:avLst>
              </a:prstGeom>
              <a:noFill/>
              <a:ln w="53975" cap="sq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4" name="Text Box 35"/>
              <p:cNvSpPr txBox="1">
                <a:spLocks noChangeArrowheads="1"/>
              </p:cNvSpPr>
              <p:nvPr/>
            </p:nvSpPr>
            <p:spPr bwMode="auto">
              <a:xfrm>
                <a:off x="4337" y="1706"/>
                <a:ext cx="680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/>
                    <a:ea typeface="黑体" pitchFamily="2" charset="-122"/>
                  </a:rPr>
                  <a:t>同步</a:t>
                </a:r>
                <a:endParaRPr lang="en-US" altLang="zh-CN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755576" y="1691516"/>
            <a:ext cx="7345437" cy="3393247"/>
            <a:chOff x="755576" y="1691516"/>
            <a:chExt cx="7345437" cy="3393247"/>
          </a:xfrm>
        </p:grpSpPr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755576" y="1698625"/>
              <a:ext cx="1368425" cy="20177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最初的</a:t>
              </a:r>
            </a:p>
            <a:p>
              <a:pPr algn="ctr"/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UNIX IPC</a:t>
              </a:r>
            </a:p>
          </p:txBody>
        </p:sp>
        <p:sp>
          <p:nvSpPr>
            <p:cNvPr id="186374" name="Rectangle 6"/>
            <p:cNvSpPr>
              <a:spLocks noChangeArrowheads="1"/>
            </p:cNvSpPr>
            <p:nvPr/>
          </p:nvSpPr>
          <p:spPr bwMode="auto">
            <a:xfrm>
              <a:off x="3348038" y="1700213"/>
              <a:ext cx="2016125" cy="647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System V IPC</a:t>
              </a:r>
            </a:p>
          </p:txBody>
        </p:sp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3348038" y="3068638"/>
              <a:ext cx="2016125" cy="647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基于</a:t>
              </a: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Socket</a:t>
              </a:r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的</a:t>
              </a: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IPC</a:t>
              </a:r>
            </a:p>
          </p:txBody>
        </p:sp>
        <p:sp>
          <p:nvSpPr>
            <p:cNvPr id="186376" name="Rectangle 8"/>
            <p:cNvSpPr>
              <a:spLocks noChangeArrowheads="1"/>
            </p:cNvSpPr>
            <p:nvPr/>
          </p:nvSpPr>
          <p:spPr bwMode="auto">
            <a:xfrm>
              <a:off x="6732588" y="1700213"/>
              <a:ext cx="1368425" cy="33845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Linux IPC</a:t>
              </a:r>
            </a:p>
          </p:txBody>
        </p:sp>
        <p:sp>
          <p:nvSpPr>
            <p:cNvPr id="186377" name="Rectangle 9"/>
            <p:cNvSpPr>
              <a:spLocks noChangeArrowheads="1"/>
            </p:cNvSpPr>
            <p:nvPr/>
          </p:nvSpPr>
          <p:spPr bwMode="auto">
            <a:xfrm>
              <a:off x="3348038" y="4075113"/>
              <a:ext cx="2016125" cy="647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楷体_GB2312" pitchFamily="49" charset="-122"/>
                </a:rPr>
                <a:t>POSIX IPC</a:t>
              </a:r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 flipV="1">
              <a:off x="2123729" y="2708274"/>
              <a:ext cx="4608860" cy="6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5364163" y="1987550"/>
              <a:ext cx="1368425" cy="360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 flipV="1">
              <a:off x="5364163" y="2995613"/>
              <a:ext cx="1368425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flipV="1">
              <a:off x="5364163" y="3355975"/>
              <a:ext cx="1368425" cy="10779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123728" y="1988840"/>
              <a:ext cx="122413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9752" y="169151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AT&amp;T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123728" y="3356992"/>
              <a:ext cx="122413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2" y="305966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BSD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1520" y="5157192"/>
            <a:ext cx="8820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l"/>
            <a:r>
              <a:rPr lang="zh-CN" altLang="en-US" sz="2000" b="1" dirty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最初的</a:t>
            </a:r>
            <a:r>
              <a:rPr lang="en-US" altLang="zh-CN" sz="2000" b="1" dirty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Unix IPC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：</a:t>
            </a:r>
            <a:r>
              <a:rPr lang="zh-CN" altLang="en-US" sz="2000" b="1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信号</a:t>
            </a:r>
            <a:r>
              <a:rPr lang="en-US" altLang="zh-CN" sz="2000" b="1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(signal)</a:t>
            </a:r>
            <a:r>
              <a:rPr lang="zh-CN" altLang="en-US" sz="2000" b="1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、</a:t>
            </a:r>
            <a:r>
              <a:rPr lang="zh-CN" altLang="en-US" sz="2000" b="1" dirty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管道、</a:t>
            </a:r>
            <a:r>
              <a:rPr lang="en-US" altLang="zh-CN" sz="2000" b="1" dirty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FIFO</a:t>
            </a:r>
            <a:r>
              <a:rPr lang="zh-CN" altLang="en-US" sz="2000" b="1" dirty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；</a:t>
            </a:r>
          </a:p>
          <a:p>
            <a:pPr marL="268288" indent="-268288" algn="l"/>
            <a:r>
              <a:rPr lang="en-US" altLang="zh-CN" sz="2000" dirty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System V IPC</a:t>
            </a:r>
            <a:r>
              <a:rPr lang="zh-CN" altLang="en-US" sz="2000" b="1" dirty="0" smtClean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：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System V 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消息队列、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 System V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信号量、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 System V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+mn-lt"/>
                <a:ea typeface="楷体_GB2312" pitchFamily="49" charset="-122"/>
              </a:rPr>
              <a:t>共享内存；</a:t>
            </a:r>
          </a:p>
          <a:p>
            <a:pPr marL="268288" indent="-268288" algn="l"/>
            <a:r>
              <a:rPr lang="en-US" altLang="zh-CN" sz="2000" dirty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POSIX IPC</a:t>
            </a:r>
            <a:r>
              <a:rPr lang="zh-CN" altLang="en-US" sz="2000" b="1" dirty="0" smtClean="0">
                <a:solidFill>
                  <a:srgbClr val="002060"/>
                </a:solidFill>
                <a:effectLst/>
                <a:latin typeface="+mn-lt"/>
                <a:ea typeface="楷体_GB2312" pitchFamily="49" charset="-122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POSIX</a:t>
            </a:r>
            <a:r>
              <a:rPr lang="zh-CN" altLang="en-US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消息队列、</a:t>
            </a:r>
            <a:r>
              <a:rPr lang="en-US" altLang="zh-CN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 POSIX</a:t>
            </a:r>
            <a:r>
              <a:rPr lang="zh-CN" altLang="en-US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信号量、</a:t>
            </a:r>
            <a:r>
              <a:rPr lang="en-US" altLang="zh-CN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POSIX</a:t>
            </a:r>
            <a:r>
              <a:rPr lang="zh-CN" altLang="en-US" sz="2000" dirty="0" smtClean="0">
                <a:solidFill>
                  <a:srgbClr val="FF0000"/>
                </a:solidFill>
                <a:effectLst/>
                <a:latin typeface="+mn-lt"/>
                <a:ea typeface="楷体_GB2312" pitchFamily="49" charset="-122"/>
              </a:rPr>
              <a:t>共享内存 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 rot="545442">
            <a:off x="7890691" y="5992656"/>
            <a:ext cx="62547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effectLst/>
                <a:sym typeface="Symbol" pitchFamily="18" charset="2"/>
              </a:rPr>
              <a:t></a:t>
            </a:r>
            <a:endParaRPr lang="zh-CN" altLang="en-US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95936" y="548680"/>
            <a:ext cx="4572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effectLst/>
              </a:rPr>
              <a:t>POSIX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effectLst/>
              </a:rPr>
              <a:t>：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Portable Operating System Interface [for Unix]</a:t>
            </a:r>
          </a:p>
        </p:txBody>
      </p: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323528" y="548680"/>
            <a:ext cx="3833812" cy="647700"/>
            <a:chOff x="321" y="696"/>
            <a:chExt cx="2415" cy="408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321" y="696"/>
              <a:ext cx="1905" cy="408"/>
            </a:xfrm>
            <a:prstGeom prst="cloudCallout">
              <a:avLst>
                <a:gd name="adj1" fmla="val 6917"/>
                <a:gd name="adj2" fmla="val 40194"/>
              </a:avLst>
            </a:prstGeom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808080"/>
              </a:outerShdw>
            </a:effectLst>
          </p:spPr>
          <p:txBody>
            <a:bodyPr/>
            <a:lstStyle/>
            <a:p>
              <a:pPr algn="l"/>
              <a:endParaRPr lang="zh-CN" altLang="en-US" sz="2400" b="0" dirty="0">
                <a:effectLst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64" y="720"/>
              <a:ext cx="2172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en-US" altLang="zh-CN" sz="3100" b="0" dirty="0" smtClean="0">
                  <a:solidFill>
                    <a:srgbClr val="FFFF00"/>
                  </a:solidFill>
                  <a:effectLst/>
                </a:rPr>
                <a:t>IPC</a:t>
              </a:r>
              <a:r>
                <a:rPr kumimoji="1" lang="zh-CN" altLang="en-US" sz="3100" b="0" dirty="0" smtClean="0">
                  <a:solidFill>
                    <a:srgbClr val="FFFF00"/>
                  </a:solidFill>
                  <a:effectLst/>
                </a:rPr>
                <a:t>进化史</a:t>
              </a:r>
              <a:endParaRPr kumimoji="1" lang="zh-CN" altLang="en-US" sz="3100" b="0" dirty="0">
                <a:solidFill>
                  <a:srgbClr val="FFFF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371178" y="1431404"/>
            <a:ext cx="6153150" cy="2933700"/>
            <a:chOff x="492" y="384"/>
            <a:chExt cx="3876" cy="1848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auto">
            <a:xfrm>
              <a:off x="492" y="552"/>
              <a:ext cx="3876" cy="1680"/>
            </a:xfrm>
            <a:prstGeom prst="rect">
              <a:avLst/>
            </a:prstGeom>
            <a:solidFill>
              <a:srgbClr val="E7FFE7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16273" dir="241418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3264" name="Oval 32"/>
            <p:cNvSpPr>
              <a:spLocks noChangeArrowheads="1"/>
            </p:cNvSpPr>
            <p:nvPr/>
          </p:nvSpPr>
          <p:spPr bwMode="auto">
            <a:xfrm>
              <a:off x="576" y="384"/>
              <a:ext cx="2448" cy="432"/>
            </a:xfrm>
            <a:prstGeom prst="ellipse">
              <a:avLst/>
            </a:prstGeom>
            <a:solidFill>
              <a:srgbClr val="9CE8E6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3265" name="Text Box 33"/>
            <p:cNvSpPr txBox="1">
              <a:spLocks noChangeArrowheads="1"/>
            </p:cNvSpPr>
            <p:nvPr/>
          </p:nvSpPr>
          <p:spPr bwMode="auto">
            <a:xfrm>
              <a:off x="785" y="418"/>
              <a:ext cx="2132" cy="3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kumimoji="1" lang="zh-CN" altLang="en-US" sz="3100" b="1" dirty="0" smtClean="0">
                  <a:solidFill>
                    <a:schemeClr val="accent2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主要介绍</a:t>
              </a:r>
              <a:endParaRPr kumimoji="1" lang="zh-CN" altLang="en-US" sz="3100" b="1" dirty="0">
                <a:solidFill>
                  <a:schemeClr val="accent2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23267" name="Text Box 35"/>
          <p:cNvSpPr txBox="1">
            <a:spLocks noChangeArrowheads="1"/>
          </p:cNvSpPr>
          <p:nvPr/>
        </p:nvSpPr>
        <p:spPr bwMode="auto">
          <a:xfrm>
            <a:off x="1809328" y="2242319"/>
            <a:ext cx="4562872" cy="5386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zh-CN" sz="2900" b="1" dirty="0">
                <a:solidFill>
                  <a:schemeClr val="bg1"/>
                </a:solidFill>
                <a:effectLst/>
                <a:ea typeface="幼圆" pitchFamily="49" charset="-122"/>
              </a:rPr>
              <a:t>1.</a:t>
            </a:r>
            <a:r>
              <a:rPr kumimoji="1" lang="zh-CN" altLang="en-US" sz="2900" b="1" dirty="0">
                <a:solidFill>
                  <a:schemeClr val="bg1"/>
                </a:solidFill>
                <a:effectLst/>
                <a:ea typeface="幼圆" pitchFamily="49" charset="-122"/>
              </a:rPr>
              <a:t>  </a:t>
            </a:r>
            <a:r>
              <a:rPr kumimoji="1" lang="en-US" altLang="zh-CN" sz="2900" dirty="0" smtClean="0">
                <a:solidFill>
                  <a:schemeClr val="bg1"/>
                </a:solidFill>
                <a:effectLst/>
                <a:ea typeface="幼圆" pitchFamily="49" charset="-122"/>
              </a:rPr>
              <a:t>POSIX</a:t>
            </a:r>
            <a:r>
              <a:rPr kumimoji="1" lang="en-US" altLang="zh-CN" sz="2900" b="1" dirty="0" smtClean="0">
                <a:solidFill>
                  <a:schemeClr val="bg1"/>
                </a:solidFill>
                <a:effectLst/>
                <a:ea typeface="幼圆" pitchFamily="49" charset="-122"/>
              </a:rPr>
              <a:t> message queue</a:t>
            </a:r>
            <a:endParaRPr kumimoji="1" lang="en-US" altLang="zh-CN" sz="2900" b="1" dirty="0">
              <a:solidFill>
                <a:schemeClr val="bg1"/>
              </a:solidFill>
              <a:effectLst/>
              <a:ea typeface="幼圆" pitchFamily="49" charset="-122"/>
            </a:endParaRPr>
          </a:p>
        </p:txBody>
      </p:sp>
      <p:sp>
        <p:nvSpPr>
          <p:cNvPr id="223270" name="Text Box 38"/>
          <p:cNvSpPr txBox="1">
            <a:spLocks noChangeArrowheads="1"/>
          </p:cNvSpPr>
          <p:nvPr/>
        </p:nvSpPr>
        <p:spPr bwMode="auto">
          <a:xfrm>
            <a:off x="1809328" y="2751584"/>
            <a:ext cx="4418856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en-US" sz="2900" b="1" dirty="0">
                <a:solidFill>
                  <a:schemeClr val="bg1"/>
                </a:solidFill>
                <a:effectLst/>
              </a:rPr>
              <a:t>2. </a:t>
            </a:r>
            <a:r>
              <a:rPr kumimoji="1" lang="zh-CN" altLang="en-US" sz="2900" b="1" dirty="0" smtClean="0">
                <a:solidFill>
                  <a:schemeClr val="bg1"/>
                </a:solidFill>
                <a:effectLst/>
              </a:rPr>
              <a:t> </a:t>
            </a:r>
            <a:r>
              <a:rPr kumimoji="1" lang="en-US" altLang="zh-CN" sz="2900" dirty="0" smtClean="0">
                <a:solidFill>
                  <a:schemeClr val="bg1"/>
                </a:solidFill>
                <a:effectLst/>
                <a:ea typeface="幼圆" pitchFamily="49" charset="-122"/>
              </a:rPr>
              <a:t>POSIX </a:t>
            </a:r>
            <a:r>
              <a:rPr kumimoji="1" lang="en-US" altLang="zh-CN" sz="2900" b="1" dirty="0" err="1" smtClean="0">
                <a:solidFill>
                  <a:schemeClr val="bg1"/>
                </a:solidFill>
                <a:effectLst/>
                <a:ea typeface="幼圆" pitchFamily="49" charset="-122"/>
              </a:rPr>
              <a:t>Semphore</a:t>
            </a:r>
            <a:endParaRPr kumimoji="1" lang="en-US" altLang="zh-CN" sz="29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81328" y="2339851"/>
            <a:ext cx="644525" cy="873125"/>
            <a:chOff x="3648" y="787"/>
            <a:chExt cx="406" cy="550"/>
          </a:xfrm>
        </p:grpSpPr>
        <p:sp>
          <p:nvSpPr>
            <p:cNvPr id="223275" name="Text Box 43"/>
            <p:cNvSpPr txBox="1">
              <a:spLocks noChangeArrowheads="1"/>
            </p:cNvSpPr>
            <p:nvPr/>
          </p:nvSpPr>
          <p:spPr bwMode="auto">
            <a:xfrm rot="545442">
              <a:off x="3648" y="787"/>
              <a:ext cx="394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3300"/>
                  </a:solidFill>
                  <a:effectLst/>
                  <a:sym typeface="Symbol" pitchFamily="18" charset="2"/>
                </a:rPr>
                <a:t></a:t>
              </a:r>
              <a:endParaRPr lang="zh-CN" altLang="en-US" b="1" dirty="0">
                <a:solidFill>
                  <a:srgbClr val="FF3300"/>
                </a:solidFill>
                <a:effectLst/>
              </a:endParaRPr>
            </a:p>
          </p:txBody>
        </p:sp>
        <p:sp>
          <p:nvSpPr>
            <p:cNvPr id="223276" name="Text Box 44"/>
            <p:cNvSpPr txBox="1">
              <a:spLocks noChangeArrowheads="1"/>
            </p:cNvSpPr>
            <p:nvPr/>
          </p:nvSpPr>
          <p:spPr bwMode="auto">
            <a:xfrm rot="545442">
              <a:off x="3660" y="1046"/>
              <a:ext cx="394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3300"/>
                  </a:solidFill>
                  <a:effectLst/>
                  <a:sym typeface="Symbol" pitchFamily="18" charset="2"/>
                </a:rPr>
                <a:t></a:t>
              </a:r>
              <a:endParaRPr lang="zh-CN" altLang="en-US" b="1" dirty="0">
                <a:solidFill>
                  <a:srgbClr val="FF3300"/>
                </a:solidFill>
                <a:effectLst/>
              </a:endParaRPr>
            </a:p>
          </p:txBody>
        </p:sp>
      </p:grp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835696" y="3255640"/>
            <a:ext cx="4418856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en-US" altLang="zh-CN" sz="2900" b="1" dirty="0" smtClean="0">
                <a:solidFill>
                  <a:schemeClr val="bg1"/>
                </a:solidFill>
                <a:effectLst/>
              </a:rPr>
              <a:t>3</a:t>
            </a:r>
            <a:r>
              <a:rPr kumimoji="1" lang="zh-CN" altLang="en-US" sz="2900" b="1" dirty="0" smtClean="0">
                <a:solidFill>
                  <a:schemeClr val="bg1"/>
                </a:solidFill>
                <a:effectLst/>
              </a:rPr>
              <a:t>. </a:t>
            </a:r>
            <a:r>
              <a:rPr kumimoji="1" lang="en-US" altLang="zh-CN" sz="2900" dirty="0" smtClean="0">
                <a:solidFill>
                  <a:schemeClr val="bg1"/>
                </a:solidFill>
                <a:effectLst/>
                <a:ea typeface="幼圆" pitchFamily="49" charset="-122"/>
              </a:rPr>
              <a:t>POSIX</a:t>
            </a:r>
            <a:r>
              <a:rPr kumimoji="1" lang="zh-CN" altLang="en-US" sz="2900" b="1" dirty="0" smtClean="0">
                <a:solidFill>
                  <a:schemeClr val="bg1"/>
                </a:solidFill>
                <a:effectLst/>
                <a:ea typeface="幼圆" pitchFamily="49" charset="-122"/>
              </a:rPr>
              <a:t>共享内存</a:t>
            </a:r>
            <a:endParaRPr kumimoji="1" lang="en-US" altLang="zh-CN" sz="29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7" grpId="0" autoUpdateAnimBg="0"/>
      <p:bldP spid="223270" grpId="0" autoUpdateAnimBg="0"/>
      <p:bldP spid="1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68338" y="2732112"/>
            <a:ext cx="8224837" cy="990600"/>
            <a:chOff x="421" y="1200"/>
            <a:chExt cx="5181" cy="624"/>
          </a:xfrm>
        </p:grpSpPr>
        <p:sp>
          <p:nvSpPr>
            <p:cNvPr id="30735" name="Line 3"/>
            <p:cNvSpPr>
              <a:spLocks noChangeShapeType="1"/>
            </p:cNvSpPr>
            <p:nvPr/>
          </p:nvSpPr>
          <p:spPr bwMode="auto">
            <a:xfrm>
              <a:off x="1348" y="1200"/>
              <a:ext cx="3072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6" name="Line 4"/>
            <p:cNvSpPr>
              <a:spLocks noChangeShapeType="1"/>
            </p:cNvSpPr>
            <p:nvPr/>
          </p:nvSpPr>
          <p:spPr bwMode="auto">
            <a:xfrm>
              <a:off x="1322" y="1824"/>
              <a:ext cx="3146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7" name="Line 5"/>
            <p:cNvSpPr>
              <a:spLocks noChangeShapeType="1"/>
            </p:cNvSpPr>
            <p:nvPr/>
          </p:nvSpPr>
          <p:spPr bwMode="auto">
            <a:xfrm>
              <a:off x="158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8" name="Line 6"/>
            <p:cNvSpPr>
              <a:spLocks noChangeShapeType="1"/>
            </p:cNvSpPr>
            <p:nvPr/>
          </p:nvSpPr>
          <p:spPr bwMode="auto">
            <a:xfrm>
              <a:off x="191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>
              <a:off x="223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0" name="Line 8"/>
            <p:cNvSpPr>
              <a:spLocks noChangeShapeType="1"/>
            </p:cNvSpPr>
            <p:nvPr/>
          </p:nvSpPr>
          <p:spPr bwMode="auto">
            <a:xfrm>
              <a:off x="256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1" name="Line 9"/>
            <p:cNvSpPr>
              <a:spLocks noChangeShapeType="1"/>
            </p:cNvSpPr>
            <p:nvPr/>
          </p:nvSpPr>
          <p:spPr bwMode="auto">
            <a:xfrm>
              <a:off x="2884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355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385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4169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5" name="Text Box 13"/>
            <p:cNvSpPr txBox="1">
              <a:spLocks noChangeArrowheads="1"/>
            </p:cNvSpPr>
            <p:nvPr/>
          </p:nvSpPr>
          <p:spPr bwMode="auto">
            <a:xfrm>
              <a:off x="3870" y="1337"/>
              <a:ext cx="313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>
                  <a:solidFill>
                    <a:srgbClr val="0000CC"/>
                  </a:solidFill>
                  <a:effectLst/>
                </a:rPr>
                <a:t>n</a:t>
              </a:r>
            </a:p>
          </p:txBody>
        </p:sp>
        <p:sp>
          <p:nvSpPr>
            <p:cNvPr id="30746" name="Text Box 14"/>
            <p:cNvSpPr txBox="1">
              <a:spLocks noChangeArrowheads="1"/>
            </p:cNvSpPr>
            <p:nvPr/>
          </p:nvSpPr>
          <p:spPr bwMode="auto">
            <a:xfrm>
              <a:off x="3503" y="1344"/>
              <a:ext cx="440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n-1</a:t>
              </a:r>
            </a:p>
          </p:txBody>
        </p:sp>
        <p:sp>
          <p:nvSpPr>
            <p:cNvPr id="30747" name="Text Box 15"/>
            <p:cNvSpPr txBox="1">
              <a:spLocks noChangeArrowheads="1"/>
            </p:cNvSpPr>
            <p:nvPr/>
          </p:nvSpPr>
          <p:spPr bwMode="auto">
            <a:xfrm>
              <a:off x="2260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3</a:t>
              </a:r>
            </a:p>
          </p:txBody>
        </p:sp>
        <p:sp>
          <p:nvSpPr>
            <p:cNvPr id="30748" name="Text Box 16"/>
            <p:cNvSpPr txBox="1">
              <a:spLocks noChangeArrowheads="1"/>
            </p:cNvSpPr>
            <p:nvPr/>
          </p:nvSpPr>
          <p:spPr bwMode="auto">
            <a:xfrm>
              <a:off x="2548" y="1353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4</a:t>
              </a:r>
            </a:p>
          </p:txBody>
        </p:sp>
        <p:sp>
          <p:nvSpPr>
            <p:cNvPr id="30749" name="Text Box 17"/>
            <p:cNvSpPr txBox="1">
              <a:spLocks noChangeArrowheads="1"/>
            </p:cNvSpPr>
            <p:nvPr/>
          </p:nvSpPr>
          <p:spPr bwMode="auto">
            <a:xfrm>
              <a:off x="1917" y="1344"/>
              <a:ext cx="30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a</a:t>
              </a:r>
              <a:r>
                <a:rPr lang="en-US" altLang="zh-CN" sz="2800" baseline="-250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750" name="Text Box 18"/>
            <p:cNvSpPr txBox="1">
              <a:spLocks noChangeArrowheads="1"/>
            </p:cNvSpPr>
            <p:nvPr/>
          </p:nvSpPr>
          <p:spPr bwMode="auto">
            <a:xfrm>
              <a:off x="1636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  <a:latin typeface="+mn-lt"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  <a:latin typeface="+mn-lt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0751" name="Text Box 19"/>
            <p:cNvSpPr txBox="1">
              <a:spLocks noChangeArrowheads="1"/>
            </p:cNvSpPr>
            <p:nvPr/>
          </p:nvSpPr>
          <p:spPr bwMode="auto">
            <a:xfrm>
              <a:off x="3071" y="1285"/>
              <a:ext cx="31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000CC"/>
                  </a:solidFill>
                  <a:effectLst/>
                  <a:ea typeface="宋体" charset="-122"/>
                  <a:cs typeface="Times New Roman" pitchFamily="18" charset="0"/>
                </a:rPr>
                <a:t>…</a:t>
              </a:r>
              <a:endParaRPr lang="zh-CN" altLang="en-US" b="1" dirty="0">
                <a:solidFill>
                  <a:srgbClr val="0000CC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222228" name="AutoShape 20"/>
            <p:cNvSpPr>
              <a:spLocks noChangeArrowheads="1"/>
            </p:cNvSpPr>
            <p:nvPr/>
          </p:nvSpPr>
          <p:spPr bwMode="auto">
            <a:xfrm flipH="1">
              <a:off x="916" y="1440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29" name="Text Box 21"/>
            <p:cNvSpPr txBox="1">
              <a:spLocks noChangeArrowheads="1"/>
            </p:cNvSpPr>
            <p:nvPr/>
          </p:nvSpPr>
          <p:spPr bwMode="auto">
            <a:xfrm>
              <a:off x="4863" y="1315"/>
              <a:ext cx="739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>
                  <a:solidFill>
                    <a:srgbClr val="FF3300"/>
                  </a:solidFill>
                  <a:effectLst/>
                  <a:ea typeface="黑体" pitchFamily="2" charset="-122"/>
                </a:rPr>
                <a:t>进队</a:t>
              </a:r>
            </a:p>
          </p:txBody>
        </p:sp>
        <p:sp>
          <p:nvSpPr>
            <p:cNvPr id="222230" name="AutoShape 22"/>
            <p:cNvSpPr>
              <a:spLocks noChangeArrowheads="1"/>
            </p:cNvSpPr>
            <p:nvPr/>
          </p:nvSpPr>
          <p:spPr bwMode="auto">
            <a:xfrm flipH="1">
              <a:off x="4372" y="1392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31" name="Text Box 23"/>
            <p:cNvSpPr txBox="1">
              <a:spLocks noChangeArrowheads="1"/>
            </p:cNvSpPr>
            <p:nvPr/>
          </p:nvSpPr>
          <p:spPr bwMode="auto">
            <a:xfrm>
              <a:off x="421" y="1359"/>
              <a:ext cx="781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>
                  <a:solidFill>
                    <a:srgbClr val="FF3300"/>
                  </a:solidFill>
                  <a:effectLst/>
                  <a:ea typeface="黑体" pitchFamily="2" charset="-122"/>
                </a:rPr>
                <a:t>出队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076450" y="2948012"/>
            <a:ext cx="1676400" cy="1268412"/>
            <a:chOff x="1314" y="1344"/>
            <a:chExt cx="1056" cy="799"/>
          </a:xfrm>
        </p:grpSpPr>
        <p:sp>
          <p:nvSpPr>
            <p:cNvPr id="30733" name="Text Box 25"/>
            <p:cNvSpPr txBox="1">
              <a:spLocks noChangeArrowheads="1"/>
            </p:cNvSpPr>
            <p:nvPr/>
          </p:nvSpPr>
          <p:spPr bwMode="auto">
            <a:xfrm>
              <a:off x="1314" y="1883"/>
              <a:ext cx="1056" cy="2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zh-CN" altLang="en-US" sz="2100" b="1" i="1">
                  <a:solidFill>
                    <a:srgbClr val="0000CC"/>
                  </a:solidFill>
                  <a:effectLst/>
                  <a:ea typeface="黑体" pitchFamily="2" charset="-122"/>
                </a:rPr>
                <a:t>队头元素</a:t>
              </a:r>
            </a:p>
          </p:txBody>
        </p:sp>
        <p:sp>
          <p:nvSpPr>
            <p:cNvPr id="30734" name="Oval 26"/>
            <p:cNvSpPr>
              <a:spLocks noChangeArrowheads="1"/>
            </p:cNvSpPr>
            <p:nvPr/>
          </p:nvSpPr>
          <p:spPr bwMode="auto">
            <a:xfrm>
              <a:off x="1617" y="1344"/>
              <a:ext cx="288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651500" y="2943249"/>
            <a:ext cx="1676400" cy="1268413"/>
            <a:chOff x="3560" y="1314"/>
            <a:chExt cx="1056" cy="799"/>
          </a:xfrm>
        </p:grpSpPr>
        <p:sp>
          <p:nvSpPr>
            <p:cNvPr id="30731" name="Text Box 28"/>
            <p:cNvSpPr txBox="1">
              <a:spLocks noChangeArrowheads="1"/>
            </p:cNvSpPr>
            <p:nvPr/>
          </p:nvSpPr>
          <p:spPr bwMode="auto">
            <a:xfrm>
              <a:off x="3560" y="1853"/>
              <a:ext cx="1056" cy="2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zh-CN" altLang="en-US" sz="2100" b="1" i="1">
                  <a:solidFill>
                    <a:srgbClr val="0000CC"/>
                  </a:solidFill>
                  <a:effectLst/>
                  <a:ea typeface="黑体" pitchFamily="2" charset="-122"/>
                </a:rPr>
                <a:t>队尾元素</a:t>
              </a:r>
            </a:p>
          </p:txBody>
        </p:sp>
        <p:sp>
          <p:nvSpPr>
            <p:cNvPr id="30732" name="Oval 29"/>
            <p:cNvSpPr>
              <a:spLocks noChangeArrowheads="1"/>
            </p:cNvSpPr>
            <p:nvPr/>
          </p:nvSpPr>
          <p:spPr bwMode="auto">
            <a:xfrm>
              <a:off x="3863" y="1314"/>
              <a:ext cx="288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305050" y="4789512"/>
            <a:ext cx="4572000" cy="1447800"/>
            <a:chOff x="1344" y="2496"/>
            <a:chExt cx="2880" cy="912"/>
          </a:xfrm>
        </p:grpSpPr>
        <p:sp>
          <p:nvSpPr>
            <p:cNvPr id="222239" name="AutoShape 31"/>
            <p:cNvSpPr>
              <a:spLocks noChangeArrowheads="1"/>
            </p:cNvSpPr>
            <p:nvPr/>
          </p:nvSpPr>
          <p:spPr bwMode="auto">
            <a:xfrm rot="300143">
              <a:off x="1344" y="2496"/>
              <a:ext cx="2880" cy="912"/>
            </a:xfrm>
            <a:prstGeom prst="irregularSeal2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40" name="Text Box 32"/>
            <p:cNvSpPr txBox="1">
              <a:spLocks noChangeArrowheads="1"/>
            </p:cNvSpPr>
            <p:nvPr/>
          </p:nvSpPr>
          <p:spPr bwMode="auto">
            <a:xfrm>
              <a:off x="1868" y="2712"/>
              <a:ext cx="1679" cy="4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4200" b="1" i="1" dirty="0">
                  <a:solidFill>
                    <a:srgbClr val="FF0000"/>
                  </a:solidFill>
                  <a:effectLst/>
                  <a:ea typeface="黑体" pitchFamily="2" charset="-122"/>
                </a:rPr>
                <a:t>先进先出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483768" y="1412776"/>
            <a:ext cx="2992160" cy="508000"/>
            <a:chOff x="2064" y="3657"/>
            <a:chExt cx="1542" cy="320"/>
          </a:xfrm>
        </p:grpSpPr>
        <p:sp>
          <p:nvSpPr>
            <p:cNvPr id="222258" name="Rectangle 50"/>
            <p:cNvSpPr>
              <a:spLocks noChangeArrowheads="1"/>
            </p:cNvSpPr>
            <p:nvPr/>
          </p:nvSpPr>
          <p:spPr bwMode="auto">
            <a:xfrm>
              <a:off x="2064" y="3660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59" name="Text Box 51"/>
            <p:cNvSpPr txBox="1">
              <a:spLocks noChangeArrowheads="1"/>
            </p:cNvSpPr>
            <p:nvPr/>
          </p:nvSpPr>
          <p:spPr bwMode="auto">
            <a:xfrm>
              <a:off x="2180" y="3657"/>
              <a:ext cx="1294" cy="3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普通队列示意图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36" name="Group 16"/>
          <p:cNvGrpSpPr>
            <a:grpSpLocks/>
          </p:cNvGrpSpPr>
          <p:nvPr/>
        </p:nvGrpSpPr>
        <p:grpSpPr bwMode="auto">
          <a:xfrm>
            <a:off x="323528" y="116632"/>
            <a:ext cx="5069702" cy="609600"/>
            <a:chOff x="2688" y="720"/>
            <a:chExt cx="2422" cy="384"/>
          </a:xfrm>
        </p:grpSpPr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2358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一</a:t>
              </a: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、消息队列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68338" y="2732112"/>
            <a:ext cx="8224837" cy="990600"/>
            <a:chOff x="421" y="1200"/>
            <a:chExt cx="5181" cy="624"/>
          </a:xfrm>
        </p:grpSpPr>
        <p:sp>
          <p:nvSpPr>
            <p:cNvPr id="30735" name="Line 3"/>
            <p:cNvSpPr>
              <a:spLocks noChangeShapeType="1"/>
            </p:cNvSpPr>
            <p:nvPr/>
          </p:nvSpPr>
          <p:spPr bwMode="auto">
            <a:xfrm>
              <a:off x="1348" y="1200"/>
              <a:ext cx="3072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6" name="Line 4"/>
            <p:cNvSpPr>
              <a:spLocks noChangeShapeType="1"/>
            </p:cNvSpPr>
            <p:nvPr/>
          </p:nvSpPr>
          <p:spPr bwMode="auto">
            <a:xfrm>
              <a:off x="1322" y="1824"/>
              <a:ext cx="3146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7" name="Line 5"/>
            <p:cNvSpPr>
              <a:spLocks noChangeShapeType="1"/>
            </p:cNvSpPr>
            <p:nvPr/>
          </p:nvSpPr>
          <p:spPr bwMode="auto">
            <a:xfrm>
              <a:off x="158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8" name="Line 6"/>
            <p:cNvSpPr>
              <a:spLocks noChangeShapeType="1"/>
            </p:cNvSpPr>
            <p:nvPr/>
          </p:nvSpPr>
          <p:spPr bwMode="auto">
            <a:xfrm>
              <a:off x="191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>
              <a:off x="223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0" name="Line 8"/>
            <p:cNvSpPr>
              <a:spLocks noChangeShapeType="1"/>
            </p:cNvSpPr>
            <p:nvPr/>
          </p:nvSpPr>
          <p:spPr bwMode="auto">
            <a:xfrm>
              <a:off x="256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1" name="Line 9"/>
            <p:cNvSpPr>
              <a:spLocks noChangeShapeType="1"/>
            </p:cNvSpPr>
            <p:nvPr/>
          </p:nvSpPr>
          <p:spPr bwMode="auto">
            <a:xfrm>
              <a:off x="2884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355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385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4169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5" name="Text Box 13"/>
            <p:cNvSpPr txBox="1">
              <a:spLocks noChangeArrowheads="1"/>
            </p:cNvSpPr>
            <p:nvPr/>
          </p:nvSpPr>
          <p:spPr bwMode="auto">
            <a:xfrm>
              <a:off x="3870" y="1337"/>
              <a:ext cx="313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>
                  <a:solidFill>
                    <a:srgbClr val="0000CC"/>
                  </a:solidFill>
                  <a:effectLst/>
                </a:rPr>
                <a:t>n</a:t>
              </a:r>
            </a:p>
          </p:txBody>
        </p:sp>
        <p:sp>
          <p:nvSpPr>
            <p:cNvPr id="30746" name="Text Box 14"/>
            <p:cNvSpPr txBox="1">
              <a:spLocks noChangeArrowheads="1"/>
            </p:cNvSpPr>
            <p:nvPr/>
          </p:nvSpPr>
          <p:spPr bwMode="auto">
            <a:xfrm>
              <a:off x="3503" y="1344"/>
              <a:ext cx="440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n-1</a:t>
              </a:r>
            </a:p>
          </p:txBody>
        </p:sp>
        <p:sp>
          <p:nvSpPr>
            <p:cNvPr id="30747" name="Text Box 15"/>
            <p:cNvSpPr txBox="1">
              <a:spLocks noChangeArrowheads="1"/>
            </p:cNvSpPr>
            <p:nvPr/>
          </p:nvSpPr>
          <p:spPr bwMode="auto">
            <a:xfrm>
              <a:off x="2260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3</a:t>
              </a:r>
            </a:p>
          </p:txBody>
        </p:sp>
        <p:sp>
          <p:nvSpPr>
            <p:cNvPr id="30748" name="Text Box 16"/>
            <p:cNvSpPr txBox="1">
              <a:spLocks noChangeArrowheads="1"/>
            </p:cNvSpPr>
            <p:nvPr/>
          </p:nvSpPr>
          <p:spPr bwMode="auto">
            <a:xfrm>
              <a:off x="2548" y="1353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4</a:t>
              </a:r>
            </a:p>
          </p:txBody>
        </p:sp>
        <p:sp>
          <p:nvSpPr>
            <p:cNvPr id="30749" name="Text Box 17"/>
            <p:cNvSpPr txBox="1">
              <a:spLocks noChangeArrowheads="1"/>
            </p:cNvSpPr>
            <p:nvPr/>
          </p:nvSpPr>
          <p:spPr bwMode="auto">
            <a:xfrm>
              <a:off x="1917" y="1344"/>
              <a:ext cx="30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a</a:t>
              </a:r>
              <a:r>
                <a:rPr lang="en-US" altLang="zh-CN" sz="2800" baseline="-250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750" name="Text Box 18"/>
            <p:cNvSpPr txBox="1">
              <a:spLocks noChangeArrowheads="1"/>
            </p:cNvSpPr>
            <p:nvPr/>
          </p:nvSpPr>
          <p:spPr bwMode="auto">
            <a:xfrm>
              <a:off x="1636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  <a:latin typeface="+mn-lt"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  <a:latin typeface="+mn-lt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0751" name="Text Box 19"/>
            <p:cNvSpPr txBox="1">
              <a:spLocks noChangeArrowheads="1"/>
            </p:cNvSpPr>
            <p:nvPr/>
          </p:nvSpPr>
          <p:spPr bwMode="auto">
            <a:xfrm>
              <a:off x="3071" y="1285"/>
              <a:ext cx="31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000CC"/>
                  </a:solidFill>
                  <a:effectLst/>
                  <a:ea typeface="宋体" charset="-122"/>
                  <a:cs typeface="Times New Roman" pitchFamily="18" charset="0"/>
                </a:rPr>
                <a:t>…</a:t>
              </a:r>
              <a:endParaRPr lang="zh-CN" altLang="en-US" b="1" dirty="0">
                <a:solidFill>
                  <a:srgbClr val="0000CC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222228" name="AutoShape 20"/>
            <p:cNvSpPr>
              <a:spLocks noChangeArrowheads="1"/>
            </p:cNvSpPr>
            <p:nvPr/>
          </p:nvSpPr>
          <p:spPr bwMode="auto">
            <a:xfrm flipH="1">
              <a:off x="916" y="1440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29" name="Text Box 21"/>
            <p:cNvSpPr txBox="1">
              <a:spLocks noChangeArrowheads="1"/>
            </p:cNvSpPr>
            <p:nvPr/>
          </p:nvSpPr>
          <p:spPr bwMode="auto">
            <a:xfrm>
              <a:off x="4863" y="1315"/>
              <a:ext cx="739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222230" name="AutoShape 22"/>
            <p:cNvSpPr>
              <a:spLocks noChangeArrowheads="1"/>
            </p:cNvSpPr>
            <p:nvPr/>
          </p:nvSpPr>
          <p:spPr bwMode="auto">
            <a:xfrm flipH="1">
              <a:off x="4372" y="1392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31" name="Text Box 23"/>
            <p:cNvSpPr txBox="1">
              <a:spLocks noChangeArrowheads="1"/>
            </p:cNvSpPr>
            <p:nvPr/>
          </p:nvSpPr>
          <p:spPr bwMode="auto">
            <a:xfrm>
              <a:off x="421" y="1359"/>
              <a:ext cx="781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076450" y="2948012"/>
            <a:ext cx="1676400" cy="1593849"/>
            <a:chOff x="1314" y="1344"/>
            <a:chExt cx="1056" cy="1004"/>
          </a:xfrm>
        </p:grpSpPr>
        <p:sp>
          <p:nvSpPr>
            <p:cNvPr id="30733" name="Text Box 25"/>
            <p:cNvSpPr txBox="1">
              <a:spLocks noChangeArrowheads="1"/>
            </p:cNvSpPr>
            <p:nvPr/>
          </p:nvSpPr>
          <p:spPr bwMode="auto">
            <a:xfrm>
              <a:off x="1314" y="1883"/>
              <a:ext cx="1056" cy="4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zh-CN" altLang="en-US" sz="2100" b="1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  <a:t>最高优先级</a:t>
              </a:r>
              <a:r>
                <a:rPr lang="zh-CN" altLang="en-US" sz="2100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  <a:t>入队最早</a:t>
              </a:r>
              <a:endParaRPr lang="zh-CN" altLang="en-US" sz="2100" b="1" i="1" dirty="0">
                <a:solidFill>
                  <a:srgbClr val="0000CC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30734" name="Oval 26"/>
            <p:cNvSpPr>
              <a:spLocks noChangeArrowheads="1"/>
            </p:cNvSpPr>
            <p:nvPr/>
          </p:nvSpPr>
          <p:spPr bwMode="auto">
            <a:xfrm>
              <a:off x="1617" y="1344"/>
              <a:ext cx="288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651500" y="2943249"/>
            <a:ext cx="2016125" cy="1593851"/>
            <a:chOff x="3560" y="1314"/>
            <a:chExt cx="1270" cy="1004"/>
          </a:xfrm>
        </p:grpSpPr>
        <p:sp>
          <p:nvSpPr>
            <p:cNvPr id="30731" name="Text Box 28"/>
            <p:cNvSpPr txBox="1">
              <a:spLocks noChangeArrowheads="1"/>
            </p:cNvSpPr>
            <p:nvPr/>
          </p:nvSpPr>
          <p:spPr bwMode="auto">
            <a:xfrm>
              <a:off x="3560" y="1853"/>
              <a:ext cx="1270" cy="4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zh-CN" altLang="en-US" sz="2100" b="1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  <a:t>最低优先级</a:t>
              </a:r>
              <a:r>
                <a:rPr lang="en-US" altLang="zh-CN" sz="2100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  <a:t/>
              </a:r>
              <a:br>
                <a:rPr lang="en-US" altLang="zh-CN" sz="2100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</a:br>
              <a:r>
                <a:rPr lang="zh-CN" altLang="en-US" sz="2100" i="1" dirty="0" smtClean="0">
                  <a:solidFill>
                    <a:srgbClr val="0000CC"/>
                  </a:solidFill>
                  <a:effectLst/>
                  <a:ea typeface="黑体" pitchFamily="2" charset="-122"/>
                </a:rPr>
                <a:t>入队最晚</a:t>
              </a:r>
              <a:endParaRPr lang="zh-CN" altLang="en-US" sz="2100" b="1" i="1" dirty="0">
                <a:solidFill>
                  <a:srgbClr val="0000CC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30732" name="Oval 29"/>
            <p:cNvSpPr>
              <a:spLocks noChangeArrowheads="1"/>
            </p:cNvSpPr>
            <p:nvPr/>
          </p:nvSpPr>
          <p:spPr bwMode="auto">
            <a:xfrm>
              <a:off x="3863" y="1314"/>
              <a:ext cx="288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267744" y="5410200"/>
            <a:ext cx="4572000" cy="1447800"/>
            <a:chOff x="1344" y="2496"/>
            <a:chExt cx="2880" cy="912"/>
          </a:xfrm>
        </p:grpSpPr>
        <p:sp>
          <p:nvSpPr>
            <p:cNvPr id="222239" name="AutoShape 31"/>
            <p:cNvSpPr>
              <a:spLocks noChangeArrowheads="1"/>
            </p:cNvSpPr>
            <p:nvPr/>
          </p:nvSpPr>
          <p:spPr bwMode="auto">
            <a:xfrm rot="300143">
              <a:off x="1344" y="2496"/>
              <a:ext cx="2880" cy="912"/>
            </a:xfrm>
            <a:prstGeom prst="irregularSeal2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40" name="Text Box 32"/>
            <p:cNvSpPr txBox="1">
              <a:spLocks noChangeArrowheads="1"/>
            </p:cNvSpPr>
            <p:nvPr/>
          </p:nvSpPr>
          <p:spPr bwMode="auto">
            <a:xfrm>
              <a:off x="1868" y="2712"/>
              <a:ext cx="1679" cy="4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4200" b="1" i="1" dirty="0">
                  <a:solidFill>
                    <a:srgbClr val="FF0000"/>
                  </a:solidFill>
                  <a:effectLst/>
                  <a:ea typeface="黑体" pitchFamily="2" charset="-122"/>
                </a:rPr>
                <a:t>先进先出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763688" y="404664"/>
            <a:ext cx="5760640" cy="892175"/>
            <a:chOff x="2064" y="3657"/>
            <a:chExt cx="1542" cy="562"/>
          </a:xfrm>
        </p:grpSpPr>
        <p:sp>
          <p:nvSpPr>
            <p:cNvPr id="222258" name="Rectangle 50"/>
            <p:cNvSpPr>
              <a:spLocks noChangeArrowheads="1"/>
            </p:cNvSpPr>
            <p:nvPr/>
          </p:nvSpPr>
          <p:spPr bwMode="auto">
            <a:xfrm>
              <a:off x="2064" y="3660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59" name="Text Box 51"/>
            <p:cNvSpPr txBox="1">
              <a:spLocks noChangeArrowheads="1"/>
            </p:cNvSpPr>
            <p:nvPr/>
          </p:nvSpPr>
          <p:spPr bwMode="auto">
            <a:xfrm>
              <a:off x="2180" y="3657"/>
              <a:ext cx="1294" cy="5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消息队列（优先级队列）示意图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7524328" y="1628800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 rot="5400000">
            <a:off x="7739558" y="2564904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028384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send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11560" y="1700808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receive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cxnSp>
        <p:nvCxnSpPr>
          <p:cNvPr id="60" name="直接箭头连接符 59"/>
          <p:cNvCxnSpPr/>
          <p:nvPr/>
        </p:nvCxnSpPr>
        <p:spPr bwMode="auto">
          <a:xfrm rot="16200000" flipV="1">
            <a:off x="754782" y="2636118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2" name="Group 44"/>
          <p:cNvGrpSpPr>
            <a:grpSpLocks/>
          </p:cNvGrpSpPr>
          <p:nvPr/>
        </p:nvGrpSpPr>
        <p:grpSpPr bwMode="auto">
          <a:xfrm>
            <a:off x="2267744" y="4293096"/>
            <a:ext cx="4572000" cy="1447800"/>
            <a:chOff x="1344" y="2496"/>
            <a:chExt cx="2880" cy="912"/>
          </a:xfrm>
        </p:grpSpPr>
        <p:sp>
          <p:nvSpPr>
            <p:cNvPr id="63" name="AutoShape 31"/>
            <p:cNvSpPr>
              <a:spLocks noChangeArrowheads="1"/>
            </p:cNvSpPr>
            <p:nvPr/>
          </p:nvSpPr>
          <p:spPr bwMode="auto">
            <a:xfrm rot="300143">
              <a:off x="1344" y="2496"/>
              <a:ext cx="2880" cy="912"/>
            </a:xfrm>
            <a:prstGeom prst="irregularSeal2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070" y="2723"/>
              <a:ext cx="1381" cy="4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4200" i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优先级</a:t>
              </a:r>
              <a:endParaRPr lang="zh-CN" altLang="en-US" sz="4200" b="1" i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68338" y="2732112"/>
            <a:ext cx="8224837" cy="990600"/>
            <a:chOff x="421" y="1200"/>
            <a:chExt cx="5181" cy="624"/>
          </a:xfrm>
        </p:grpSpPr>
        <p:sp>
          <p:nvSpPr>
            <p:cNvPr id="30736" name="Line 4"/>
            <p:cNvSpPr>
              <a:spLocks noChangeShapeType="1"/>
            </p:cNvSpPr>
            <p:nvPr/>
          </p:nvSpPr>
          <p:spPr bwMode="auto">
            <a:xfrm flipV="1">
              <a:off x="1565" y="1820"/>
              <a:ext cx="2585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7" name="Line 5"/>
            <p:cNvSpPr>
              <a:spLocks noChangeShapeType="1"/>
            </p:cNvSpPr>
            <p:nvPr/>
          </p:nvSpPr>
          <p:spPr bwMode="auto">
            <a:xfrm>
              <a:off x="158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8" name="Line 6"/>
            <p:cNvSpPr>
              <a:spLocks noChangeShapeType="1"/>
            </p:cNvSpPr>
            <p:nvPr/>
          </p:nvSpPr>
          <p:spPr bwMode="auto">
            <a:xfrm>
              <a:off x="191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>
              <a:off x="223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0" name="Line 8"/>
            <p:cNvSpPr>
              <a:spLocks noChangeShapeType="1"/>
            </p:cNvSpPr>
            <p:nvPr/>
          </p:nvSpPr>
          <p:spPr bwMode="auto">
            <a:xfrm>
              <a:off x="256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1" name="Line 9"/>
            <p:cNvSpPr>
              <a:spLocks noChangeShapeType="1"/>
            </p:cNvSpPr>
            <p:nvPr/>
          </p:nvSpPr>
          <p:spPr bwMode="auto">
            <a:xfrm>
              <a:off x="2884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355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385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4169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5" name="Text Box 13"/>
            <p:cNvSpPr txBox="1">
              <a:spLocks noChangeArrowheads="1"/>
            </p:cNvSpPr>
            <p:nvPr/>
          </p:nvSpPr>
          <p:spPr bwMode="auto">
            <a:xfrm>
              <a:off x="3870" y="1337"/>
              <a:ext cx="313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>
                  <a:solidFill>
                    <a:srgbClr val="0000CC"/>
                  </a:solidFill>
                  <a:effectLst/>
                </a:rPr>
                <a:t>n</a:t>
              </a:r>
            </a:p>
          </p:txBody>
        </p:sp>
        <p:sp>
          <p:nvSpPr>
            <p:cNvPr id="30746" name="Text Box 14"/>
            <p:cNvSpPr txBox="1">
              <a:spLocks noChangeArrowheads="1"/>
            </p:cNvSpPr>
            <p:nvPr/>
          </p:nvSpPr>
          <p:spPr bwMode="auto">
            <a:xfrm>
              <a:off x="3503" y="1344"/>
              <a:ext cx="440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n-1</a:t>
              </a:r>
            </a:p>
          </p:txBody>
        </p:sp>
        <p:sp>
          <p:nvSpPr>
            <p:cNvPr id="30747" name="Text Box 15"/>
            <p:cNvSpPr txBox="1">
              <a:spLocks noChangeArrowheads="1"/>
            </p:cNvSpPr>
            <p:nvPr/>
          </p:nvSpPr>
          <p:spPr bwMode="auto">
            <a:xfrm>
              <a:off x="2260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3</a:t>
              </a:r>
            </a:p>
          </p:txBody>
        </p:sp>
        <p:sp>
          <p:nvSpPr>
            <p:cNvPr id="30748" name="Text Box 16"/>
            <p:cNvSpPr txBox="1">
              <a:spLocks noChangeArrowheads="1"/>
            </p:cNvSpPr>
            <p:nvPr/>
          </p:nvSpPr>
          <p:spPr bwMode="auto">
            <a:xfrm>
              <a:off x="2548" y="1353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4</a:t>
              </a:r>
            </a:p>
          </p:txBody>
        </p:sp>
        <p:sp>
          <p:nvSpPr>
            <p:cNvPr id="30749" name="Text Box 17"/>
            <p:cNvSpPr txBox="1">
              <a:spLocks noChangeArrowheads="1"/>
            </p:cNvSpPr>
            <p:nvPr/>
          </p:nvSpPr>
          <p:spPr bwMode="auto">
            <a:xfrm>
              <a:off x="1917" y="1344"/>
              <a:ext cx="30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a</a:t>
              </a:r>
              <a:r>
                <a:rPr lang="en-US" altLang="zh-CN" sz="2800" baseline="-250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750" name="Text Box 18"/>
            <p:cNvSpPr txBox="1">
              <a:spLocks noChangeArrowheads="1"/>
            </p:cNvSpPr>
            <p:nvPr/>
          </p:nvSpPr>
          <p:spPr bwMode="auto">
            <a:xfrm>
              <a:off x="1636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  <a:latin typeface="+mn-lt"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  <a:latin typeface="+mn-lt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0751" name="Text Box 19"/>
            <p:cNvSpPr txBox="1">
              <a:spLocks noChangeArrowheads="1"/>
            </p:cNvSpPr>
            <p:nvPr/>
          </p:nvSpPr>
          <p:spPr bwMode="auto">
            <a:xfrm>
              <a:off x="3071" y="1285"/>
              <a:ext cx="31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000CC"/>
                  </a:solidFill>
                  <a:effectLst/>
                  <a:ea typeface="宋体" charset="-122"/>
                  <a:cs typeface="Times New Roman" pitchFamily="18" charset="0"/>
                </a:rPr>
                <a:t>…</a:t>
              </a:r>
              <a:endParaRPr lang="zh-CN" altLang="en-US" b="1" dirty="0">
                <a:solidFill>
                  <a:srgbClr val="0000CC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222228" name="AutoShape 20"/>
            <p:cNvSpPr>
              <a:spLocks noChangeArrowheads="1"/>
            </p:cNvSpPr>
            <p:nvPr/>
          </p:nvSpPr>
          <p:spPr bwMode="auto">
            <a:xfrm flipH="1">
              <a:off x="916" y="1440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29" name="Text Box 21"/>
            <p:cNvSpPr txBox="1">
              <a:spLocks noChangeArrowheads="1"/>
            </p:cNvSpPr>
            <p:nvPr/>
          </p:nvSpPr>
          <p:spPr bwMode="auto">
            <a:xfrm>
              <a:off x="4863" y="1315"/>
              <a:ext cx="739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222230" name="AutoShape 22"/>
            <p:cNvSpPr>
              <a:spLocks noChangeArrowheads="1"/>
            </p:cNvSpPr>
            <p:nvPr/>
          </p:nvSpPr>
          <p:spPr bwMode="auto">
            <a:xfrm flipH="1">
              <a:off x="4331" y="1392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31" name="Text Box 23"/>
            <p:cNvSpPr txBox="1">
              <a:spLocks noChangeArrowheads="1"/>
            </p:cNvSpPr>
            <p:nvPr/>
          </p:nvSpPr>
          <p:spPr bwMode="auto">
            <a:xfrm>
              <a:off x="421" y="1359"/>
              <a:ext cx="781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763688" y="404664"/>
            <a:ext cx="5760640" cy="892175"/>
            <a:chOff x="2064" y="3657"/>
            <a:chExt cx="1542" cy="562"/>
          </a:xfrm>
        </p:grpSpPr>
        <p:sp>
          <p:nvSpPr>
            <p:cNvPr id="222258" name="Rectangle 50"/>
            <p:cNvSpPr>
              <a:spLocks noChangeArrowheads="1"/>
            </p:cNvSpPr>
            <p:nvPr/>
          </p:nvSpPr>
          <p:spPr bwMode="auto">
            <a:xfrm>
              <a:off x="2064" y="3660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59" name="Text Box 51"/>
            <p:cNvSpPr txBox="1">
              <a:spLocks noChangeArrowheads="1"/>
            </p:cNvSpPr>
            <p:nvPr/>
          </p:nvSpPr>
          <p:spPr bwMode="auto">
            <a:xfrm>
              <a:off x="2180" y="3657"/>
              <a:ext cx="1294" cy="5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消息队列（优先级队列）示意图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7524328" y="1628800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 rot="5400000">
            <a:off x="7739558" y="2564904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028384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send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11560" y="1700808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receive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cxnSp>
        <p:nvCxnSpPr>
          <p:cNvPr id="60" name="直接箭头连接符 59"/>
          <p:cNvCxnSpPr/>
          <p:nvPr/>
        </p:nvCxnSpPr>
        <p:spPr bwMode="auto">
          <a:xfrm rot="16200000" flipV="1">
            <a:off x="754782" y="2636118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2483768" y="2708920"/>
            <a:ext cx="4104456" cy="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/>
            <a:endParaRPr lang="zh-CN" altLang="en-US">
              <a:effectLst/>
            </a:endParaRPr>
          </a:p>
        </p:txBody>
      </p:sp>
      <p:grpSp>
        <p:nvGrpSpPr>
          <p:cNvPr id="46" name="Group 115"/>
          <p:cNvGrpSpPr>
            <a:grpSpLocks/>
          </p:cNvGrpSpPr>
          <p:nvPr/>
        </p:nvGrpSpPr>
        <p:grpSpPr bwMode="auto">
          <a:xfrm>
            <a:off x="6660232" y="4581128"/>
            <a:ext cx="2280253" cy="792163"/>
            <a:chOff x="817" y="1979"/>
            <a:chExt cx="1026" cy="499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914" y="1979"/>
              <a:ext cx="814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817" y="2032"/>
              <a:ext cx="1026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zh-CN" altLang="en-US" sz="4000" b="1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队列满</a:t>
              </a:r>
              <a:endParaRPr kumimoji="1" lang="zh-CN" altLang="en-US" sz="40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50" name="Group 110"/>
          <p:cNvGrpSpPr>
            <a:grpSpLocks/>
          </p:cNvGrpSpPr>
          <p:nvPr/>
        </p:nvGrpSpPr>
        <p:grpSpPr bwMode="auto">
          <a:xfrm>
            <a:off x="1907704" y="4353421"/>
            <a:ext cx="2879727" cy="527050"/>
            <a:chOff x="271" y="883"/>
            <a:chExt cx="1814" cy="332"/>
          </a:xfrm>
        </p:grpSpPr>
        <p:grpSp>
          <p:nvGrpSpPr>
            <p:cNvPr id="51" name="Group 91"/>
            <p:cNvGrpSpPr>
              <a:grpSpLocks/>
            </p:cNvGrpSpPr>
            <p:nvPr/>
          </p:nvGrpSpPr>
          <p:grpSpPr bwMode="auto">
            <a:xfrm>
              <a:off x="271" y="889"/>
              <a:ext cx="432" cy="321"/>
              <a:chOff x="144" y="2448"/>
              <a:chExt cx="432" cy="321"/>
            </a:xfrm>
          </p:grpSpPr>
          <p:sp>
            <p:nvSpPr>
              <p:cNvPr id="54" name="Oval 92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432" cy="321"/>
              </a:xfrm>
              <a:prstGeom prst="ellipse">
                <a:avLst/>
              </a:prstGeom>
              <a:solidFill>
                <a:srgbClr val="FFEAD5"/>
              </a:solidFill>
              <a:ln w="50800" cap="sq">
                <a:noFill/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D6D6D6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58" y="2476"/>
                <a:ext cx="21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zh-CN" altLang="en-US" b="1" dirty="0">
                    <a:solidFill>
                      <a:srgbClr val="FF3300"/>
                    </a:solidFill>
                    <a:effectLst/>
                    <a:latin typeface="+mn-lt"/>
                  </a:rPr>
                  <a:t>1</a:t>
                </a:r>
              </a:p>
            </p:txBody>
          </p:sp>
        </p:grpSp>
        <p:sp>
          <p:nvSpPr>
            <p:cNvPr id="52" name="Rectangle 107"/>
            <p:cNvSpPr>
              <a:spLocks noChangeArrowheads="1"/>
            </p:cNvSpPr>
            <p:nvPr/>
          </p:nvSpPr>
          <p:spPr bwMode="auto">
            <a:xfrm>
              <a:off x="804" y="897"/>
              <a:ext cx="601" cy="31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53" name="Text Box 108"/>
            <p:cNvSpPr txBox="1">
              <a:spLocks noChangeArrowheads="1"/>
            </p:cNvSpPr>
            <p:nvPr/>
          </p:nvSpPr>
          <p:spPr bwMode="auto">
            <a:xfrm>
              <a:off x="837" y="883"/>
              <a:ext cx="1248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FFFF"/>
                  </a:solidFill>
                  <a:effectLst/>
                  <a:ea typeface="幼圆" pitchFamily="49" charset="-122"/>
                </a:rPr>
                <a:t>阻塞</a:t>
              </a:r>
              <a:endParaRPr lang="zh-CN" altLang="en-US" sz="2600" b="1" dirty="0">
                <a:solidFill>
                  <a:srgbClr val="FFFFFF"/>
                </a:solidFill>
                <a:effectLst/>
                <a:ea typeface="幼圆" pitchFamily="49" charset="-122"/>
              </a:endParaRPr>
            </a:p>
          </p:txBody>
        </p:sp>
      </p:grpSp>
      <p:grpSp>
        <p:nvGrpSpPr>
          <p:cNvPr id="56" name="Group 110"/>
          <p:cNvGrpSpPr>
            <a:grpSpLocks/>
          </p:cNvGrpSpPr>
          <p:nvPr/>
        </p:nvGrpSpPr>
        <p:grpSpPr bwMode="auto">
          <a:xfrm>
            <a:off x="1907704" y="5278214"/>
            <a:ext cx="4176715" cy="527050"/>
            <a:chOff x="271" y="883"/>
            <a:chExt cx="2631" cy="332"/>
          </a:xfrm>
        </p:grpSpPr>
        <p:grpSp>
          <p:nvGrpSpPr>
            <p:cNvPr id="61" name="Group 91"/>
            <p:cNvGrpSpPr>
              <a:grpSpLocks/>
            </p:cNvGrpSpPr>
            <p:nvPr/>
          </p:nvGrpSpPr>
          <p:grpSpPr bwMode="auto">
            <a:xfrm>
              <a:off x="271" y="889"/>
              <a:ext cx="432" cy="326"/>
              <a:chOff x="144" y="2448"/>
              <a:chExt cx="432" cy="326"/>
            </a:xfrm>
          </p:grpSpPr>
          <p:sp>
            <p:nvSpPr>
              <p:cNvPr id="66" name="Oval 92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432" cy="321"/>
              </a:xfrm>
              <a:prstGeom prst="ellipse">
                <a:avLst/>
              </a:prstGeom>
              <a:solidFill>
                <a:srgbClr val="FFEAD5"/>
              </a:solidFill>
              <a:ln w="50800" cap="sq">
                <a:noFill/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D6D6D6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67" name="Text Box 93"/>
              <p:cNvSpPr txBox="1">
                <a:spLocks noChangeArrowheads="1"/>
              </p:cNvSpPr>
              <p:nvPr/>
            </p:nvSpPr>
            <p:spPr bwMode="auto">
              <a:xfrm>
                <a:off x="258" y="2483"/>
                <a:ext cx="21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zh-CN" b="1" dirty="0" smtClean="0">
                    <a:solidFill>
                      <a:srgbClr val="FF3300"/>
                    </a:solidFill>
                    <a:effectLst/>
                  </a:rPr>
                  <a:t>2</a:t>
                </a:r>
                <a:endParaRPr lang="zh-CN" altLang="en-US" b="1" dirty="0">
                  <a:solidFill>
                    <a:srgbClr val="FF3300"/>
                  </a:solidFill>
                  <a:effectLst/>
                </a:endParaRPr>
              </a:p>
            </p:txBody>
          </p:sp>
        </p:grpSp>
        <p:sp>
          <p:nvSpPr>
            <p:cNvPr id="62" name="Rectangle 107"/>
            <p:cNvSpPr>
              <a:spLocks noChangeArrowheads="1"/>
            </p:cNvSpPr>
            <p:nvPr/>
          </p:nvSpPr>
          <p:spPr bwMode="auto">
            <a:xfrm>
              <a:off x="815" y="897"/>
              <a:ext cx="2087" cy="31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65" name="Text Box 108"/>
            <p:cNvSpPr txBox="1">
              <a:spLocks noChangeArrowheads="1"/>
            </p:cNvSpPr>
            <p:nvPr/>
          </p:nvSpPr>
          <p:spPr bwMode="auto">
            <a:xfrm>
              <a:off x="837" y="883"/>
              <a:ext cx="2065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dirty="0" smtClean="0">
                  <a:solidFill>
                    <a:srgbClr val="FFFFFF"/>
                  </a:solidFill>
                  <a:effectLst/>
                  <a:ea typeface="幼圆" pitchFamily="49" charset="-122"/>
                </a:rPr>
                <a:t>失败</a:t>
              </a:r>
              <a:r>
                <a:rPr lang="zh-CN" altLang="en-US" sz="2600" b="1" dirty="0" smtClean="0">
                  <a:solidFill>
                    <a:srgbClr val="FFFFFF"/>
                  </a:solidFill>
                  <a:effectLst/>
                  <a:ea typeface="幼圆" pitchFamily="49" charset="-122"/>
                </a:rPr>
                <a:t>返回（非阻塞）</a:t>
              </a:r>
              <a:endParaRPr lang="zh-CN" altLang="en-US" sz="2600" b="1" dirty="0">
                <a:solidFill>
                  <a:srgbClr val="FFFFFF"/>
                </a:solidFill>
                <a:effectLst/>
                <a:ea typeface="幼圆" pitchFamily="49" charset="-122"/>
              </a:endParaRPr>
            </a:p>
          </p:txBody>
        </p:sp>
      </p:grpSp>
      <p:grpSp>
        <p:nvGrpSpPr>
          <p:cNvPr id="68" name="Group 30"/>
          <p:cNvGrpSpPr>
            <a:grpSpLocks/>
          </p:cNvGrpSpPr>
          <p:nvPr/>
        </p:nvGrpSpPr>
        <p:grpSpPr bwMode="auto">
          <a:xfrm>
            <a:off x="2353203" y="949103"/>
            <a:ext cx="3284537" cy="1549400"/>
            <a:chOff x="-44" y="-9"/>
            <a:chExt cx="1198" cy="976"/>
          </a:xfrm>
        </p:grpSpPr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389155">
              <a:off x="40" y="-9"/>
              <a:ext cx="1027" cy="976"/>
            </a:xfrm>
            <a:prstGeom prst="irregularSeal2">
              <a:avLst/>
            </a:prstGeom>
            <a:solidFill>
              <a:srgbClr val="00FF00"/>
            </a:solidFill>
            <a:ln w="508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104727" dir="842175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 rot="119199">
              <a:off x="-44" y="273"/>
              <a:ext cx="1198" cy="48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i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特殊情况</a:t>
              </a:r>
              <a:r>
                <a:rPr lang="en-US" altLang="zh-CN" sz="4400" i="1" dirty="0" smtClean="0">
                  <a:solidFill>
                    <a:srgbClr val="FF3300"/>
                  </a:solidFill>
                  <a:ea typeface="黑体" pitchFamily="2" charset="-122"/>
                </a:rPr>
                <a:t>1</a:t>
              </a:r>
              <a:endParaRPr lang="zh-CN" altLang="en-US" sz="4400" b="1" i="1" dirty="0">
                <a:solidFill>
                  <a:srgbClr val="FF3300"/>
                </a:solidFill>
                <a:ea typeface="黑体" pitchFamily="2" charset="-122"/>
              </a:endParaRPr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467544" y="4437112"/>
            <a:ext cx="1080120" cy="1224136"/>
            <a:chOff x="336" y="384"/>
            <a:chExt cx="2832" cy="432"/>
          </a:xfrm>
        </p:grpSpPr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336" y="384"/>
              <a:ext cx="2832" cy="432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52928" dir="2498012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444" y="424"/>
              <a:ext cx="2676" cy="20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54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 b="1" dirty="0" smtClean="0">
                  <a:solidFill>
                    <a:srgbClr val="FFFFFF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发送</a:t>
              </a:r>
              <a:r>
                <a:rPr kumimoji="1" lang="zh-CN" altLang="en-US" sz="3200" dirty="0" smtClean="0">
                  <a:solidFill>
                    <a:srgbClr val="FFFFFF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进程</a:t>
              </a:r>
              <a:endParaRPr kumimoji="1" lang="zh-CN" altLang="en-US" sz="3200" b="1" dirty="0">
                <a:solidFill>
                  <a:srgbClr val="FFFFFF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68338" y="2732112"/>
            <a:ext cx="8224837" cy="990600"/>
            <a:chOff x="421" y="1200"/>
            <a:chExt cx="5181" cy="624"/>
          </a:xfrm>
        </p:grpSpPr>
        <p:sp>
          <p:nvSpPr>
            <p:cNvPr id="30736" name="Line 4"/>
            <p:cNvSpPr>
              <a:spLocks noChangeShapeType="1"/>
            </p:cNvSpPr>
            <p:nvPr/>
          </p:nvSpPr>
          <p:spPr bwMode="auto">
            <a:xfrm flipV="1">
              <a:off x="1565" y="1820"/>
              <a:ext cx="2585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7" name="Line 5"/>
            <p:cNvSpPr>
              <a:spLocks noChangeShapeType="1"/>
            </p:cNvSpPr>
            <p:nvPr/>
          </p:nvSpPr>
          <p:spPr bwMode="auto">
            <a:xfrm>
              <a:off x="158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8" name="Line 6"/>
            <p:cNvSpPr>
              <a:spLocks noChangeShapeType="1"/>
            </p:cNvSpPr>
            <p:nvPr/>
          </p:nvSpPr>
          <p:spPr bwMode="auto">
            <a:xfrm>
              <a:off x="191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>
              <a:off x="223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0" name="Line 8"/>
            <p:cNvSpPr>
              <a:spLocks noChangeShapeType="1"/>
            </p:cNvSpPr>
            <p:nvPr/>
          </p:nvSpPr>
          <p:spPr bwMode="auto">
            <a:xfrm>
              <a:off x="256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1" name="Line 9"/>
            <p:cNvSpPr>
              <a:spLocks noChangeShapeType="1"/>
            </p:cNvSpPr>
            <p:nvPr/>
          </p:nvSpPr>
          <p:spPr bwMode="auto">
            <a:xfrm>
              <a:off x="2884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355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385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4169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745" name="Text Box 13"/>
            <p:cNvSpPr txBox="1">
              <a:spLocks noChangeArrowheads="1"/>
            </p:cNvSpPr>
            <p:nvPr/>
          </p:nvSpPr>
          <p:spPr bwMode="auto">
            <a:xfrm>
              <a:off x="3870" y="1337"/>
              <a:ext cx="313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>
                  <a:solidFill>
                    <a:srgbClr val="0000CC"/>
                  </a:solidFill>
                  <a:effectLst/>
                </a:rPr>
                <a:t>n</a:t>
              </a:r>
            </a:p>
          </p:txBody>
        </p:sp>
        <p:sp>
          <p:nvSpPr>
            <p:cNvPr id="30746" name="Text Box 14"/>
            <p:cNvSpPr txBox="1">
              <a:spLocks noChangeArrowheads="1"/>
            </p:cNvSpPr>
            <p:nvPr/>
          </p:nvSpPr>
          <p:spPr bwMode="auto">
            <a:xfrm>
              <a:off x="3503" y="1344"/>
              <a:ext cx="440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n-1</a:t>
              </a:r>
            </a:p>
          </p:txBody>
        </p:sp>
        <p:sp>
          <p:nvSpPr>
            <p:cNvPr id="30747" name="Text Box 15"/>
            <p:cNvSpPr txBox="1">
              <a:spLocks noChangeArrowheads="1"/>
            </p:cNvSpPr>
            <p:nvPr/>
          </p:nvSpPr>
          <p:spPr bwMode="auto">
            <a:xfrm>
              <a:off x="2260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3</a:t>
              </a:r>
            </a:p>
          </p:txBody>
        </p:sp>
        <p:sp>
          <p:nvSpPr>
            <p:cNvPr id="30748" name="Text Box 16"/>
            <p:cNvSpPr txBox="1">
              <a:spLocks noChangeArrowheads="1"/>
            </p:cNvSpPr>
            <p:nvPr/>
          </p:nvSpPr>
          <p:spPr bwMode="auto">
            <a:xfrm>
              <a:off x="2548" y="1353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</a:rPr>
                <a:t>4</a:t>
              </a:r>
            </a:p>
          </p:txBody>
        </p:sp>
        <p:sp>
          <p:nvSpPr>
            <p:cNvPr id="30749" name="Text Box 17"/>
            <p:cNvSpPr txBox="1">
              <a:spLocks noChangeArrowheads="1"/>
            </p:cNvSpPr>
            <p:nvPr/>
          </p:nvSpPr>
          <p:spPr bwMode="auto">
            <a:xfrm>
              <a:off x="1917" y="1344"/>
              <a:ext cx="30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a</a:t>
              </a:r>
              <a:r>
                <a:rPr lang="en-US" altLang="zh-CN" sz="2800" baseline="-25000" dirty="0">
                  <a:solidFill>
                    <a:srgbClr val="0000CC"/>
                  </a:solidFill>
                  <a:effectLst/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750" name="Text Box 18"/>
            <p:cNvSpPr txBox="1">
              <a:spLocks noChangeArrowheads="1"/>
            </p:cNvSpPr>
            <p:nvPr/>
          </p:nvSpPr>
          <p:spPr bwMode="auto">
            <a:xfrm>
              <a:off x="1636" y="1344"/>
              <a:ext cx="30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00CC"/>
                  </a:solidFill>
                  <a:effectLst/>
                  <a:latin typeface="+mn-lt"/>
                </a:rPr>
                <a:t>a</a:t>
              </a:r>
              <a:r>
                <a:rPr lang="en-US" altLang="zh-CN" sz="2800" b="1" baseline="-25000" dirty="0">
                  <a:solidFill>
                    <a:srgbClr val="0000CC"/>
                  </a:solidFill>
                  <a:effectLst/>
                  <a:latin typeface="+mn-lt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0751" name="Text Box 19"/>
            <p:cNvSpPr txBox="1">
              <a:spLocks noChangeArrowheads="1"/>
            </p:cNvSpPr>
            <p:nvPr/>
          </p:nvSpPr>
          <p:spPr bwMode="auto">
            <a:xfrm>
              <a:off x="3071" y="1285"/>
              <a:ext cx="31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000CC"/>
                  </a:solidFill>
                  <a:effectLst/>
                  <a:ea typeface="宋体" charset="-122"/>
                  <a:cs typeface="Times New Roman" pitchFamily="18" charset="0"/>
                </a:rPr>
                <a:t>…</a:t>
              </a:r>
              <a:endParaRPr lang="zh-CN" altLang="en-US" b="1" dirty="0">
                <a:solidFill>
                  <a:srgbClr val="0000CC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222228" name="AutoShape 20"/>
            <p:cNvSpPr>
              <a:spLocks noChangeArrowheads="1"/>
            </p:cNvSpPr>
            <p:nvPr/>
          </p:nvSpPr>
          <p:spPr bwMode="auto">
            <a:xfrm flipH="1">
              <a:off x="916" y="1440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29" name="Text Box 21"/>
            <p:cNvSpPr txBox="1">
              <a:spLocks noChangeArrowheads="1"/>
            </p:cNvSpPr>
            <p:nvPr/>
          </p:nvSpPr>
          <p:spPr bwMode="auto">
            <a:xfrm>
              <a:off x="4863" y="1315"/>
              <a:ext cx="739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222230" name="AutoShape 22"/>
            <p:cNvSpPr>
              <a:spLocks noChangeArrowheads="1"/>
            </p:cNvSpPr>
            <p:nvPr/>
          </p:nvSpPr>
          <p:spPr bwMode="auto">
            <a:xfrm flipH="1">
              <a:off x="4331" y="1392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31" name="Text Box 23"/>
            <p:cNvSpPr txBox="1">
              <a:spLocks noChangeArrowheads="1"/>
            </p:cNvSpPr>
            <p:nvPr/>
          </p:nvSpPr>
          <p:spPr bwMode="auto">
            <a:xfrm>
              <a:off x="421" y="1359"/>
              <a:ext cx="781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zh-CN" altLang="en-US" sz="2800" b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消息</a:t>
              </a:r>
              <a:endParaRPr lang="zh-CN" altLang="en-US" sz="2800" b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763688" y="404664"/>
            <a:ext cx="5760640" cy="892175"/>
            <a:chOff x="2064" y="3657"/>
            <a:chExt cx="1542" cy="562"/>
          </a:xfrm>
        </p:grpSpPr>
        <p:sp>
          <p:nvSpPr>
            <p:cNvPr id="222258" name="Rectangle 50"/>
            <p:cNvSpPr>
              <a:spLocks noChangeArrowheads="1"/>
            </p:cNvSpPr>
            <p:nvPr/>
          </p:nvSpPr>
          <p:spPr bwMode="auto">
            <a:xfrm>
              <a:off x="2064" y="3660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222259" name="Text Box 51"/>
            <p:cNvSpPr txBox="1">
              <a:spLocks noChangeArrowheads="1"/>
            </p:cNvSpPr>
            <p:nvPr/>
          </p:nvSpPr>
          <p:spPr bwMode="auto">
            <a:xfrm>
              <a:off x="2180" y="3657"/>
              <a:ext cx="1294" cy="5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消息队列（优先级队列）示意图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7524328" y="1628800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 rot="5400000">
            <a:off x="7739558" y="2564904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028384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send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11560" y="1700808"/>
            <a:ext cx="93610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rPr>
              <a:t>Process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receive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cxnSp>
        <p:nvCxnSpPr>
          <p:cNvPr id="60" name="直接箭头连接符 59"/>
          <p:cNvCxnSpPr/>
          <p:nvPr/>
        </p:nvCxnSpPr>
        <p:spPr bwMode="auto">
          <a:xfrm rot="16200000" flipV="1">
            <a:off x="754782" y="2636118"/>
            <a:ext cx="576064" cy="1588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2483768" y="2708920"/>
            <a:ext cx="4104456" cy="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/>
            <a:endParaRPr lang="zh-CN" altLang="en-US">
              <a:effectLst/>
            </a:endParaRPr>
          </a:p>
        </p:txBody>
      </p: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251520" y="4509120"/>
            <a:ext cx="2280253" cy="792163"/>
            <a:chOff x="817" y="1979"/>
            <a:chExt cx="1026" cy="499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914" y="1979"/>
              <a:ext cx="814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817" y="2032"/>
              <a:ext cx="1026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zh-CN" altLang="en-US" sz="4000" b="1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队列空</a:t>
              </a:r>
              <a:endParaRPr kumimoji="1" lang="zh-CN" altLang="en-US" sz="40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4788024" y="4293096"/>
            <a:ext cx="2879725" cy="587375"/>
            <a:chOff x="271" y="845"/>
            <a:chExt cx="1814" cy="370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271" y="845"/>
              <a:ext cx="432" cy="365"/>
              <a:chOff x="144" y="2404"/>
              <a:chExt cx="432" cy="365"/>
            </a:xfrm>
          </p:grpSpPr>
          <p:sp>
            <p:nvSpPr>
              <p:cNvPr id="54" name="Oval 92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432" cy="321"/>
              </a:xfrm>
              <a:prstGeom prst="ellipse">
                <a:avLst/>
              </a:prstGeom>
              <a:solidFill>
                <a:srgbClr val="FFEAD5"/>
              </a:solidFill>
              <a:ln w="50800" cap="sq">
                <a:noFill/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D6D6D6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58" y="2404"/>
                <a:ext cx="21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zh-CN" altLang="en-US" b="1" dirty="0">
                    <a:solidFill>
                      <a:srgbClr val="FF3300"/>
                    </a:solidFill>
                    <a:effectLst/>
                  </a:rPr>
                  <a:t>1</a:t>
                </a:r>
              </a:p>
            </p:txBody>
          </p:sp>
        </p:grpSp>
        <p:sp>
          <p:nvSpPr>
            <p:cNvPr id="52" name="Rectangle 107"/>
            <p:cNvSpPr>
              <a:spLocks noChangeArrowheads="1"/>
            </p:cNvSpPr>
            <p:nvPr/>
          </p:nvSpPr>
          <p:spPr bwMode="auto">
            <a:xfrm>
              <a:off x="804" y="897"/>
              <a:ext cx="601" cy="31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53" name="Text Box 108"/>
            <p:cNvSpPr txBox="1">
              <a:spLocks noChangeArrowheads="1"/>
            </p:cNvSpPr>
            <p:nvPr/>
          </p:nvSpPr>
          <p:spPr bwMode="auto">
            <a:xfrm>
              <a:off x="837" y="883"/>
              <a:ext cx="1248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b="1" dirty="0" smtClean="0">
                  <a:solidFill>
                    <a:srgbClr val="FFFFFF"/>
                  </a:solidFill>
                  <a:effectLst/>
                  <a:ea typeface="幼圆" pitchFamily="49" charset="-122"/>
                </a:rPr>
                <a:t>阻塞</a:t>
              </a:r>
              <a:endParaRPr lang="zh-CN" altLang="en-US" sz="2600" b="1" dirty="0">
                <a:solidFill>
                  <a:srgbClr val="FFFFFF"/>
                </a:solidFill>
                <a:effectLst/>
                <a:ea typeface="幼圆" pitchFamily="49" charset="-122"/>
              </a:endParaRPr>
            </a:p>
          </p:txBody>
        </p:sp>
      </p:grp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4788024" y="5217889"/>
            <a:ext cx="4103690" cy="587375"/>
            <a:chOff x="271" y="845"/>
            <a:chExt cx="2585" cy="370"/>
          </a:xfrm>
        </p:grpSpPr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271" y="845"/>
              <a:ext cx="432" cy="365"/>
              <a:chOff x="144" y="2404"/>
              <a:chExt cx="432" cy="365"/>
            </a:xfrm>
          </p:grpSpPr>
          <p:sp>
            <p:nvSpPr>
              <p:cNvPr id="66" name="Oval 92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432" cy="321"/>
              </a:xfrm>
              <a:prstGeom prst="ellipse">
                <a:avLst/>
              </a:prstGeom>
              <a:solidFill>
                <a:srgbClr val="FFEAD5"/>
              </a:solidFill>
              <a:ln w="50800" cap="sq">
                <a:noFill/>
                <a:round/>
                <a:headEnd type="none" w="sm" len="sm"/>
                <a:tailEnd type="none" w="sm" len="sm"/>
              </a:ln>
              <a:effectLst>
                <a:outerShdw dist="45791" dir="2021404" algn="ctr" rotWithShape="0">
                  <a:srgbClr val="D6D6D6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67" name="Text Box 93"/>
              <p:cNvSpPr txBox="1">
                <a:spLocks noChangeArrowheads="1"/>
              </p:cNvSpPr>
              <p:nvPr/>
            </p:nvSpPr>
            <p:spPr bwMode="auto">
              <a:xfrm>
                <a:off x="258" y="2404"/>
                <a:ext cx="21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zh-CN" b="1" dirty="0" smtClean="0">
                    <a:solidFill>
                      <a:srgbClr val="FF3300"/>
                    </a:solidFill>
                    <a:effectLst/>
                  </a:rPr>
                  <a:t>2</a:t>
                </a:r>
                <a:endParaRPr lang="zh-CN" altLang="en-US" b="1" dirty="0">
                  <a:solidFill>
                    <a:srgbClr val="FF3300"/>
                  </a:solidFill>
                  <a:effectLst/>
                </a:endParaRPr>
              </a:p>
            </p:txBody>
          </p:sp>
        </p:grpSp>
        <p:sp>
          <p:nvSpPr>
            <p:cNvPr id="62" name="Rectangle 107"/>
            <p:cNvSpPr>
              <a:spLocks noChangeArrowheads="1"/>
            </p:cNvSpPr>
            <p:nvPr/>
          </p:nvSpPr>
          <p:spPr bwMode="auto">
            <a:xfrm>
              <a:off x="804" y="897"/>
              <a:ext cx="2007" cy="31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65" name="Text Box 108"/>
            <p:cNvSpPr txBox="1">
              <a:spLocks noChangeArrowheads="1"/>
            </p:cNvSpPr>
            <p:nvPr/>
          </p:nvSpPr>
          <p:spPr bwMode="auto">
            <a:xfrm>
              <a:off x="837" y="883"/>
              <a:ext cx="2019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2600" dirty="0" smtClean="0">
                  <a:solidFill>
                    <a:srgbClr val="FFFFFF"/>
                  </a:solidFill>
                  <a:effectLst/>
                  <a:ea typeface="幼圆" pitchFamily="49" charset="-122"/>
                </a:rPr>
                <a:t>失败返回（非阻塞）</a:t>
              </a:r>
              <a:endParaRPr lang="zh-CN" altLang="en-US" sz="2600" b="1" dirty="0">
                <a:solidFill>
                  <a:srgbClr val="FFFFFF"/>
                </a:solidFill>
                <a:effectLst/>
                <a:ea typeface="幼圆" pitchFamily="49" charset="-122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353203" y="949103"/>
            <a:ext cx="3284537" cy="1549400"/>
            <a:chOff x="-44" y="-9"/>
            <a:chExt cx="1198" cy="976"/>
          </a:xfrm>
        </p:grpSpPr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389155">
              <a:off x="40" y="-9"/>
              <a:ext cx="1027" cy="976"/>
            </a:xfrm>
            <a:prstGeom prst="irregularSeal2">
              <a:avLst/>
            </a:prstGeom>
            <a:solidFill>
              <a:srgbClr val="00FF00"/>
            </a:solidFill>
            <a:ln w="508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104727" dir="842175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 rot="119199">
              <a:off x="-44" y="273"/>
              <a:ext cx="1198" cy="48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i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特殊情况</a:t>
              </a:r>
              <a:r>
                <a:rPr lang="en-US" altLang="zh-CN" sz="4400" i="1" dirty="0" smtClean="0">
                  <a:solidFill>
                    <a:srgbClr val="FF3300"/>
                  </a:solidFill>
                  <a:ea typeface="黑体" pitchFamily="2" charset="-122"/>
                </a:rPr>
                <a:t>2</a:t>
              </a:r>
              <a:endParaRPr lang="zh-CN" altLang="en-US" sz="4400" b="1" i="1" dirty="0">
                <a:solidFill>
                  <a:srgbClr val="FF3300"/>
                </a:solidFill>
                <a:ea typeface="黑体" pitchFamily="2" charset="-122"/>
              </a:endParaRPr>
            </a:p>
          </p:txBody>
        </p:sp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3203848" y="4437112"/>
            <a:ext cx="1080120" cy="1224136"/>
            <a:chOff x="336" y="384"/>
            <a:chExt cx="2832" cy="432"/>
          </a:xfrm>
        </p:grpSpPr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336" y="384"/>
              <a:ext cx="2832" cy="432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52928" dir="2498012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1" name="Rectangle 4"/>
            <p:cNvSpPr>
              <a:spLocks noChangeArrowheads="1"/>
            </p:cNvSpPr>
            <p:nvPr/>
          </p:nvSpPr>
          <p:spPr bwMode="auto">
            <a:xfrm>
              <a:off x="444" y="424"/>
              <a:ext cx="2676" cy="3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54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 dirty="0" smtClean="0">
                  <a:solidFill>
                    <a:srgbClr val="FFFFFF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接收进程</a:t>
              </a:r>
              <a:endParaRPr kumimoji="1" lang="zh-CN" altLang="en-US" sz="3200" b="1" dirty="0">
                <a:solidFill>
                  <a:srgbClr val="FFFFFF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63688" y="404664"/>
            <a:ext cx="5760640" cy="508000"/>
            <a:chOff x="2064" y="3657"/>
            <a:chExt cx="1542" cy="320"/>
          </a:xfrm>
        </p:grpSpPr>
        <p:sp>
          <p:nvSpPr>
            <p:cNvPr id="3" name="Rectangle 50"/>
            <p:cNvSpPr>
              <a:spLocks noChangeArrowheads="1"/>
            </p:cNvSpPr>
            <p:nvPr/>
          </p:nvSpPr>
          <p:spPr bwMode="auto">
            <a:xfrm>
              <a:off x="2064" y="3660"/>
              <a:ext cx="1542" cy="317"/>
            </a:xfrm>
            <a:prstGeom prst="rect">
              <a:avLst/>
            </a:prstGeom>
            <a:solidFill>
              <a:srgbClr val="3BDA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9C9C9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4" name="Text Box 51"/>
            <p:cNvSpPr txBox="1">
              <a:spLocks noChangeArrowheads="1"/>
            </p:cNvSpPr>
            <p:nvPr/>
          </p:nvSpPr>
          <p:spPr bwMode="auto">
            <a:xfrm>
              <a:off x="2180" y="3657"/>
              <a:ext cx="1294" cy="3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zh-CN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POSIX</a:t>
              </a: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消息队列</a:t>
              </a:r>
              <a:r>
                <a:rPr lang="zh-CN" altLang="en-US" sz="26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ea typeface="黑体" pitchFamily="2" charset="-122"/>
                </a:rPr>
                <a:t>可能</a:t>
              </a:r>
              <a:r>
                <a:rPr lang="zh-CN" altLang="en-US" sz="26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实现</a:t>
              </a:r>
              <a:endParaRPr lang="zh-CN" altLang="en-US" sz="26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5536" y="1484784"/>
            <a:ext cx="1656185" cy="1440160"/>
            <a:chOff x="395536" y="1484784"/>
            <a:chExt cx="1656185" cy="1440160"/>
          </a:xfrm>
        </p:grpSpPr>
        <p:sp>
          <p:nvSpPr>
            <p:cNvPr id="5" name="矩形 4"/>
            <p:cNvSpPr/>
            <p:nvPr/>
          </p:nvSpPr>
          <p:spPr bwMode="auto">
            <a:xfrm>
              <a:off x="395536" y="1484784"/>
              <a:ext cx="1656184" cy="144016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395536" y="1772816"/>
              <a:ext cx="1584176" cy="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接连接符 8"/>
            <p:cNvCxnSpPr/>
            <p:nvPr/>
          </p:nvCxnSpPr>
          <p:spPr bwMode="auto">
            <a:xfrm rot="10800000" flipH="1">
              <a:off x="395536" y="1916832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 rot="10800000" flipH="1">
              <a:off x="395537" y="2420887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11560" y="148478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  <a:effectLst/>
                </a:rPr>
                <a:t>head</a:t>
              </a:r>
              <a:endParaRPr lang="zh-CN" altLang="en-US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195922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err="1" smtClean="0">
                  <a:solidFill>
                    <a:schemeClr val="bg2"/>
                  </a:solidFill>
                  <a:effectLst/>
                </a:rPr>
                <a:t>mq_maxmsg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248360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err="1" smtClean="0">
                  <a:solidFill>
                    <a:schemeClr val="bg2"/>
                  </a:solidFill>
                  <a:effectLst/>
                </a:rPr>
                <a:t>mq_maxsize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99792" y="1484784"/>
            <a:ext cx="1656185" cy="2232248"/>
            <a:chOff x="395536" y="1484784"/>
            <a:chExt cx="1656185" cy="1440160"/>
          </a:xfrm>
        </p:grpSpPr>
        <p:sp>
          <p:nvSpPr>
            <p:cNvPr id="16" name="矩形 15"/>
            <p:cNvSpPr/>
            <p:nvPr/>
          </p:nvSpPr>
          <p:spPr bwMode="auto">
            <a:xfrm>
              <a:off x="395536" y="1484784"/>
              <a:ext cx="1656184" cy="144016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>
              <a:off x="395536" y="1772816"/>
              <a:ext cx="1584176" cy="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 bwMode="auto">
            <a:xfrm rot="10800000" flipH="1">
              <a:off x="395536" y="1763525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 rot="10800000" flipH="1">
              <a:off x="395537" y="2088722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11560" y="1484784"/>
              <a:ext cx="1080120" cy="29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  <a:effectLst/>
                </a:rPr>
                <a:t>next</a:t>
              </a:r>
              <a:endParaRPr lang="zh-CN" altLang="en-US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1763525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priority=30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2547295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data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4048" y="1484784"/>
            <a:ext cx="1656185" cy="2664297"/>
            <a:chOff x="395536" y="1484784"/>
            <a:chExt cx="1656185" cy="1718901"/>
          </a:xfrm>
        </p:grpSpPr>
        <p:sp>
          <p:nvSpPr>
            <p:cNvPr id="24" name="矩形 23"/>
            <p:cNvSpPr/>
            <p:nvPr/>
          </p:nvSpPr>
          <p:spPr bwMode="auto">
            <a:xfrm>
              <a:off x="395536" y="1484784"/>
              <a:ext cx="1656184" cy="1718901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 bwMode="auto">
            <a:xfrm>
              <a:off x="395536" y="1772816"/>
              <a:ext cx="1584176" cy="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 bwMode="auto">
            <a:xfrm rot="10800000" flipH="1">
              <a:off x="395536" y="1763525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 bwMode="auto">
            <a:xfrm rot="10800000" flipH="1">
              <a:off x="395537" y="2420887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11560" y="1484784"/>
              <a:ext cx="1080120" cy="29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  <a:effectLst/>
                </a:rPr>
                <a:t>next</a:t>
              </a:r>
              <a:endParaRPr lang="zh-CN" altLang="en-US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36" y="1763525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priority=20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536" y="2733122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data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36296" y="1484784"/>
            <a:ext cx="1656185" cy="3096344"/>
            <a:chOff x="395536" y="1484784"/>
            <a:chExt cx="1656185" cy="1997641"/>
          </a:xfrm>
        </p:grpSpPr>
        <p:sp>
          <p:nvSpPr>
            <p:cNvPr id="32" name="矩形 31"/>
            <p:cNvSpPr/>
            <p:nvPr/>
          </p:nvSpPr>
          <p:spPr bwMode="auto">
            <a:xfrm>
              <a:off x="395536" y="1484784"/>
              <a:ext cx="1656184" cy="1997641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395536" y="1772816"/>
              <a:ext cx="1584176" cy="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 rot="10800000" flipH="1">
              <a:off x="395536" y="1763525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 bwMode="auto">
            <a:xfrm rot="10800000" flipH="1">
              <a:off x="395537" y="2420887"/>
              <a:ext cx="1656184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611560" y="1484784"/>
              <a:ext cx="1080120" cy="29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  <a:effectLst/>
                </a:rPr>
                <a:t>NULL</a:t>
              </a:r>
              <a:endParaRPr lang="zh-CN" altLang="en-US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5536" y="1763525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priority=10</a:t>
              </a:r>
              <a:endParaRPr lang="zh-CN" altLang="en-US" sz="1800" dirty="0" smtClean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5536" y="2872492"/>
              <a:ext cx="1584176" cy="2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2"/>
                  </a:solidFill>
                  <a:effectLst/>
                </a:rPr>
                <a:t>data</a:t>
              </a:r>
              <a:endParaRPr lang="zh-CN" altLang="en-US" sz="1800" dirty="0">
                <a:solidFill>
                  <a:schemeClr val="bg2"/>
                </a:solidFill>
                <a:effectLst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 bwMode="auto">
          <a:xfrm rot="10800000" flipH="1">
            <a:off x="2699792" y="2924943"/>
            <a:ext cx="165618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/>
          <p:cNvCxnSpPr/>
          <p:nvPr/>
        </p:nvCxnSpPr>
        <p:spPr bwMode="auto">
          <a:xfrm rot="10800000" flipH="1">
            <a:off x="5004048" y="2420888"/>
            <a:ext cx="165618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/>
          <p:cNvCxnSpPr/>
          <p:nvPr/>
        </p:nvCxnSpPr>
        <p:spPr bwMode="auto">
          <a:xfrm rot="10800000" flipH="1">
            <a:off x="7236296" y="2420888"/>
            <a:ext cx="165618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699792" y="24836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bg2"/>
                </a:solidFill>
                <a:effectLst/>
              </a:rPr>
              <a:t>length=1</a:t>
            </a:r>
            <a:endParaRPr lang="zh-CN" altLang="en-US" sz="1800" dirty="0">
              <a:solidFill>
                <a:schemeClr val="bg2"/>
              </a:solidFill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056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bg2"/>
                </a:solidFill>
                <a:effectLst/>
              </a:rPr>
              <a:t>length=2</a:t>
            </a:r>
            <a:endParaRPr lang="zh-CN" altLang="en-US" sz="1800" dirty="0">
              <a:solidFill>
                <a:schemeClr val="bg2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8304" y="24836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bg2"/>
                </a:solidFill>
                <a:effectLst/>
              </a:rPr>
              <a:t>length=3</a:t>
            </a:r>
            <a:endParaRPr lang="zh-CN" altLang="en-US" sz="1800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>
            <a:off x="1979712" y="1700808"/>
            <a:ext cx="720080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直接箭头连接符 46"/>
          <p:cNvCxnSpPr/>
          <p:nvPr/>
        </p:nvCxnSpPr>
        <p:spPr bwMode="auto">
          <a:xfrm>
            <a:off x="4283968" y="1700808"/>
            <a:ext cx="720080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接箭头连接符 47"/>
          <p:cNvCxnSpPr/>
          <p:nvPr/>
        </p:nvCxnSpPr>
        <p:spPr bwMode="auto">
          <a:xfrm>
            <a:off x="6516216" y="1700808"/>
            <a:ext cx="720080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33"/>
          <p:cNvGrpSpPr>
            <a:grpSpLocks/>
          </p:cNvGrpSpPr>
          <p:nvPr/>
        </p:nvGrpSpPr>
        <p:grpSpPr bwMode="auto">
          <a:xfrm>
            <a:off x="467544" y="4005066"/>
            <a:ext cx="2209800" cy="1087438"/>
            <a:chOff x="1824" y="2928"/>
            <a:chExt cx="1392" cy="685"/>
          </a:xfrm>
        </p:grpSpPr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>
              <a:off x="1824" y="2928"/>
              <a:ext cx="1392" cy="635"/>
            </a:xfrm>
            <a:prstGeom prst="cloudCallout">
              <a:avLst>
                <a:gd name="adj1" fmla="val -14656"/>
                <a:gd name="adj2" fmla="val -148079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1869" y="2973"/>
              <a:ext cx="1284" cy="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000" b="1" dirty="0" smtClean="0">
                  <a:solidFill>
                    <a:schemeClr val="accent2">
                      <a:lumMod val="50000"/>
                    </a:schemeClr>
                  </a:solidFill>
                  <a:effectLst/>
                  <a:ea typeface="黑体" pitchFamily="2" charset="-122"/>
                </a:rPr>
                <a:t>消息队列</a:t>
              </a:r>
              <a:r>
                <a:rPr lang="zh-CN" altLang="en-US" sz="3000" b="1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属性</a:t>
              </a:r>
              <a:endParaRPr lang="zh-CN" altLang="en-US" sz="3000" b="1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52" name="Group 33"/>
          <p:cNvGrpSpPr>
            <a:grpSpLocks/>
          </p:cNvGrpSpPr>
          <p:nvPr/>
        </p:nvGrpSpPr>
        <p:grpSpPr bwMode="auto">
          <a:xfrm>
            <a:off x="3586336" y="4213770"/>
            <a:ext cx="2209800" cy="1008063"/>
            <a:chOff x="1824" y="2928"/>
            <a:chExt cx="1392" cy="635"/>
          </a:xfrm>
        </p:grpSpPr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1824" y="2928"/>
              <a:ext cx="1392" cy="635"/>
            </a:xfrm>
            <a:prstGeom prst="cloudCallout">
              <a:avLst>
                <a:gd name="adj1" fmla="val -57759"/>
                <a:gd name="adj2" fmla="val -251386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1869" y="3083"/>
              <a:ext cx="1284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0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优先级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6228184" y="4797152"/>
            <a:ext cx="2209800" cy="1008063"/>
            <a:chOff x="1824" y="2928"/>
            <a:chExt cx="1392" cy="635"/>
          </a:xfrm>
        </p:grpSpPr>
        <p:sp>
          <p:nvSpPr>
            <p:cNvPr id="56" name="AutoShape 17"/>
            <p:cNvSpPr>
              <a:spLocks noChangeArrowheads="1"/>
            </p:cNvSpPr>
            <p:nvPr/>
          </p:nvSpPr>
          <p:spPr bwMode="auto">
            <a:xfrm>
              <a:off x="1824" y="2928"/>
              <a:ext cx="1392" cy="635"/>
            </a:xfrm>
            <a:prstGeom prst="cloudCallout">
              <a:avLst>
                <a:gd name="adj1" fmla="val -33047"/>
                <a:gd name="adj2" fmla="val -107764"/>
              </a:avLst>
            </a:prstGeom>
            <a:noFill/>
            <a:ln w="571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b="1">
                <a:ea typeface="黑体" pitchFamily="2" charset="-122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1869" y="3083"/>
              <a:ext cx="1284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27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0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变长消息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50258" y="1364010"/>
            <a:ext cx="8470867" cy="3144839"/>
            <a:chOff x="1233" y="925"/>
            <a:chExt cx="4118" cy="1981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756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395" y="1319"/>
              <a:ext cx="3956" cy="153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  <a:b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</a:b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&lt;sys/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stat.h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  <a:b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</a:b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fcntl.h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mqd_t mq_open(const char *name, int oflag);</a:t>
              </a:r>
            </a:p>
            <a:p>
              <a:pPr algn="l"/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mqd_t mq_open(const char *name, int oflag, </a:t>
              </a:r>
              <a:b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			</a:t>
              </a:r>
              <a:r>
                <a:rPr lang="fr-FR" altLang="zh-CN" sz="3600" baseline="-100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mode_t mode,  struct mq_attr *attr</a:t>
              </a:r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233" y="925"/>
              <a:ext cx="1397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打开消息队列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381000" y="228600"/>
            <a:ext cx="3254518" cy="647700"/>
            <a:chOff x="240" y="144"/>
            <a:chExt cx="2381" cy="408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240" y="144"/>
              <a:ext cx="2381" cy="408"/>
            </a:xfrm>
            <a:prstGeom prst="cloudCallout">
              <a:avLst>
                <a:gd name="adj1" fmla="val -463"/>
                <a:gd name="adj2" fmla="val 40194"/>
              </a:avLst>
            </a:prstGeom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808080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2400" b="1"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40" y="168"/>
              <a:ext cx="1941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 eaLnBrk="1" hangingPunct="1">
                <a:defRPr/>
              </a:pPr>
              <a:r>
                <a:rPr kumimoji="1" lang="zh-CN" altLang="en-US" sz="3100" dirty="0" smtClean="0">
                  <a:solidFill>
                    <a:srgbClr val="FFFF0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消息队列操作</a:t>
              </a:r>
              <a:endParaRPr kumimoji="1" lang="zh-CN" altLang="en-US" sz="3100" b="1" dirty="0">
                <a:solidFill>
                  <a:srgbClr val="FFFF00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971600" y="5292699"/>
            <a:ext cx="2592288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O_RDONLY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O_WRONLY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O_RDWR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72000" y="5329339"/>
            <a:ext cx="2592288" cy="13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O_NONBLOCK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O_CREAT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O_EXCL</a:t>
            </a:r>
            <a:endParaRPr lang="zh-CN" altLang="en-US" sz="2400" b="0" baseline="0" dirty="0">
              <a:solidFill>
                <a:schemeClr val="accent2">
                  <a:lumMod val="50000"/>
                </a:schemeClr>
              </a:solidFill>
              <a:effectLst/>
              <a:ea typeface="宋体" pitchFamily="2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851920" y="5625880"/>
            <a:ext cx="720080" cy="4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|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691680" y="2132614"/>
            <a:ext cx="6228780" cy="1368394"/>
            <a:chOff x="1691680" y="2132614"/>
            <a:chExt cx="6228780" cy="1368394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5651922" y="2132614"/>
              <a:ext cx="2268538" cy="1081088"/>
              <a:chOff x="2199" y="3219"/>
              <a:chExt cx="1429" cy="681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2199" y="3219"/>
                <a:ext cx="1429" cy="680"/>
              </a:xfrm>
              <a:prstGeom prst="cloudCallout">
                <a:avLst>
                  <a:gd name="adj1" fmla="val -189034"/>
                  <a:gd name="adj2" fmla="val 80894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199" y="3221"/>
                <a:ext cx="1409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打开已经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存在的队列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 bwMode="auto">
            <a:xfrm>
              <a:off x="1691680" y="3501008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组合 41"/>
          <p:cNvGrpSpPr/>
          <p:nvPr/>
        </p:nvGrpSpPr>
        <p:grpSpPr>
          <a:xfrm>
            <a:off x="1691680" y="4077072"/>
            <a:ext cx="7021760" cy="1667696"/>
            <a:chOff x="1691680" y="4077072"/>
            <a:chExt cx="7021760" cy="1667696"/>
          </a:xfrm>
        </p:grpSpPr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6732240" y="4581130"/>
              <a:ext cx="1981200" cy="1163638"/>
              <a:chOff x="2562" y="2984"/>
              <a:chExt cx="1248" cy="733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562" y="2984"/>
                <a:ext cx="1248" cy="726"/>
              </a:xfrm>
              <a:prstGeom prst="cloudCallout">
                <a:avLst>
                  <a:gd name="adj1" fmla="val -265384"/>
                  <a:gd name="adj2" fmla="val -93897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2666" y="3038"/>
                <a:ext cx="892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创建新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的队列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 bwMode="auto">
            <a:xfrm>
              <a:off x="1691680" y="4077072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组合 42"/>
          <p:cNvGrpSpPr/>
          <p:nvPr/>
        </p:nvGrpSpPr>
        <p:grpSpPr>
          <a:xfrm>
            <a:off x="362408" y="4653136"/>
            <a:ext cx="6369832" cy="1944266"/>
            <a:chOff x="362408" y="4653136"/>
            <a:chExt cx="6369832" cy="1944266"/>
          </a:xfrm>
        </p:grpSpPr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611560" y="5229200"/>
              <a:ext cx="6120680" cy="1368202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62408" y="4653136"/>
              <a:ext cx="3417099" cy="681038"/>
              <a:chOff x="3229" y="816"/>
              <a:chExt cx="1947" cy="429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912" cy="429"/>
              </a:xfrm>
              <a:prstGeom prst="ellipse">
                <a:avLst/>
              </a:prstGeom>
              <a:solidFill>
                <a:srgbClr val="FFFFB1"/>
              </a:solidFill>
              <a:ln w="12700" cap="sq">
                <a:noFill/>
                <a:round/>
                <a:headEnd/>
                <a:tailEnd/>
              </a:ln>
              <a:effectLst>
                <a:outerShdw dist="56796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3229" y="816"/>
                <a:ext cx="1947" cy="36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参数：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int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oflag</a:t>
                </a:r>
                <a:endParaRPr lang="zh-CN" altLang="en-US" sz="2900" baseline="0" dirty="0">
                  <a:solidFill>
                    <a:schemeClr val="accent2"/>
                  </a:solidFill>
                  <a:effectLst/>
                  <a:latin typeface="+mn-lt"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3" grpId="0" autoUpdateAnimBg="0"/>
      <p:bldP spid="3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043608" y="1268760"/>
            <a:ext cx="6697663" cy="1279525"/>
            <a:chOff x="522" y="210"/>
            <a:chExt cx="4219" cy="806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13" y="304"/>
              <a:ext cx="3765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	</a:t>
              </a:r>
              <a:r>
                <a:rPr lang="zh-CN" altLang="en-US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以</a:t>
              </a:r>
              <a:r>
                <a:rPr lang="en-US" altLang="zh-CN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/</a:t>
              </a:r>
              <a:r>
                <a:rPr lang="zh-CN" altLang="en-US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开头的字符串。除了开头的</a:t>
              </a:r>
              <a:r>
                <a:rPr lang="en-US" altLang="zh-CN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/</a:t>
              </a:r>
              <a:r>
                <a:rPr lang="zh-CN" altLang="en-US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，字符串内不能包含</a:t>
              </a:r>
              <a:r>
                <a:rPr lang="en-US" altLang="zh-CN" sz="3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/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3000" dirty="0" smtClean="0">
                  <a:solidFill>
                    <a:srgbClr val="000000"/>
                  </a:solidFill>
                </a:rPr>
                <a:t>        </a:t>
              </a:r>
              <a:endParaRPr lang="en-US" altLang="zh-CN" sz="30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22" y="210"/>
              <a:ext cx="4219" cy="726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2348880"/>
            <a:ext cx="3888432" cy="4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endParaRPr lang="en-US" altLang="zh-CN" sz="2600" dirty="0" smtClean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79512" y="692696"/>
            <a:ext cx="5184576" cy="681038"/>
            <a:chOff x="3229" y="816"/>
            <a:chExt cx="1952" cy="429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870" cy="429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229" y="816"/>
              <a:ext cx="1952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参数：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const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 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char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 *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name</a:t>
              </a:r>
              <a:endParaRPr lang="zh-CN" altLang="en-US" sz="3200" baseline="0" dirty="0">
                <a:solidFill>
                  <a:schemeClr val="accent2"/>
                </a:solidFill>
                <a:effectLst/>
                <a:latin typeface="+mn-lt"/>
                <a:ea typeface="黑体" pitchFamily="2" charset="-122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39552" y="3500660"/>
            <a:ext cx="7993064" cy="1728788"/>
            <a:chOff x="522" y="210"/>
            <a:chExt cx="5035" cy="1089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13" y="304"/>
              <a:ext cx="4899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struct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mq_attr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{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mq_flags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 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 /* Flags: 0 or O_NONBLOCK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mq_maxmsg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 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Max. # of messages on queue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mq_msgsize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Max. message size (bytes)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mq_curmsgs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# of messages currently in queue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};</a:t>
              </a:r>
              <a:r>
                <a:rPr lang="en-US" altLang="zh-CN" sz="1800" dirty="0" smtClean="0">
                  <a:solidFill>
                    <a:srgbClr val="000000"/>
                  </a:solidFill>
                </a:rPr>
                <a:t>        </a:t>
              </a:r>
              <a:endParaRPr lang="en-US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22" y="210"/>
              <a:ext cx="5035" cy="1089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79512" y="2852558"/>
            <a:ext cx="5544616" cy="681038"/>
            <a:chOff x="3229" y="816"/>
            <a:chExt cx="1619" cy="429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584" cy="429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229" y="816"/>
              <a:ext cx="1584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参数：</a:t>
              </a:r>
              <a:r>
                <a:rPr lang="fr-FR" altLang="zh-CN" sz="3600" baseline="-100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 </a:t>
              </a:r>
              <a:r>
                <a:rPr lang="fr-FR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struct</a:t>
              </a:r>
              <a:r>
                <a:rPr lang="fr-FR" altLang="zh-CN" sz="3200" baseline="-10000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lang="fr-FR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mq_attr</a:t>
              </a:r>
              <a:r>
                <a:rPr lang="fr-FR" altLang="zh-CN" sz="3200" baseline="-10000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+mn-lt"/>
                </a:rPr>
                <a:t> * </a:t>
              </a:r>
              <a:r>
                <a:rPr lang="fr-FR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attr</a:t>
              </a:r>
              <a:endParaRPr lang="zh-CN" altLang="en-US" sz="3200" dirty="0">
                <a:solidFill>
                  <a:schemeClr val="accent6"/>
                </a:solidFill>
                <a:effectLst/>
                <a:latin typeface="+mn-lt"/>
                <a:ea typeface="幼圆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87624" y="4149080"/>
            <a:ext cx="7488832" cy="2520280"/>
            <a:chOff x="1187624" y="4149080"/>
            <a:chExt cx="7488832" cy="2520280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3923928" y="5445224"/>
              <a:ext cx="4752528" cy="1224136"/>
            </a:xfrm>
            <a:prstGeom prst="cloudCallout">
              <a:avLst>
                <a:gd name="adj1" fmla="val -60541"/>
                <a:gd name="adj2" fmla="val -117694"/>
              </a:avLst>
            </a:prstGeom>
            <a:solidFill>
              <a:srgbClr val="5DE0FF"/>
            </a:solidFill>
            <a:ln w="25400" cap="sq">
              <a:solidFill>
                <a:srgbClr val="808080"/>
              </a:solidFill>
              <a:round/>
              <a:headEnd/>
              <a:tailEnd/>
            </a:ln>
            <a:effectLst>
              <a:outerShdw dist="68392" dir="1308085" algn="ctr" rotWithShape="0">
                <a:srgbClr val="C0C0C0"/>
              </a:outerShdw>
            </a:effectLst>
          </p:spPr>
          <p:txBody>
            <a:bodyPr anchor="ctr"/>
            <a:lstStyle/>
            <a:p>
              <a:pPr algn="ctr"/>
              <a:endParaRPr lang="zh-CN" altLang="en-US" sz="2600" b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87624" y="4149080"/>
              <a:ext cx="7366889" cy="2517378"/>
              <a:chOff x="1187624" y="4149080"/>
              <a:chExt cx="7366889" cy="2517378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1187624" y="4149080"/>
                <a:ext cx="2232248" cy="432048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t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1" i="0" u="none" strike="noStrike" cap="none" normalizeH="0" baseline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Times New Roman" pitchFamily="18" charset="0"/>
                  <a:ea typeface="华文琥珀" pitchFamily="2" charset="-122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3923928" y="5589240"/>
                <a:ext cx="4630585" cy="107721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创建的时候</a:t>
                </a:r>
                <a:r>
                  <a:rPr lang="zh-CN" altLang="en-US" sz="3200" baseline="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华文新魏" pitchFamily="2" charset="-122"/>
                    <a:ea typeface="华文新魏" pitchFamily="2" charset="-122"/>
                  </a:rPr>
                  <a:t>只有这两个</a:t>
                </a:r>
                <a:r>
                  <a:rPr lang="en-US" altLang="zh-CN" sz="3200" baseline="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华文新魏" pitchFamily="2" charset="-122"/>
                    <a:ea typeface="华文新魏" pitchFamily="2" charset="-122"/>
                  </a:rPr>
                  <a:t>成员起作用</a:t>
                </a:r>
                <a:endParaRPr lang="zh-CN" altLang="en-US" sz="3200" baseline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</p:grpSp>
      <p:grpSp>
        <p:nvGrpSpPr>
          <p:cNvPr id="29" name="Group 378"/>
          <p:cNvGrpSpPr>
            <a:grpSpLocks/>
          </p:cNvGrpSpPr>
          <p:nvPr/>
        </p:nvGrpSpPr>
        <p:grpSpPr bwMode="auto">
          <a:xfrm>
            <a:off x="395536" y="5527329"/>
            <a:ext cx="2343150" cy="1004888"/>
            <a:chOff x="3417" y="2012"/>
            <a:chExt cx="1476" cy="633"/>
          </a:xfrm>
        </p:grpSpPr>
        <p:sp>
          <p:nvSpPr>
            <p:cNvPr id="30" name="AutoShape 374"/>
            <p:cNvSpPr>
              <a:spLocks noChangeArrowheads="1"/>
            </p:cNvSpPr>
            <p:nvPr/>
          </p:nvSpPr>
          <p:spPr bwMode="auto">
            <a:xfrm>
              <a:off x="3417" y="2055"/>
              <a:ext cx="1476" cy="590"/>
            </a:xfrm>
            <a:prstGeom prst="irregularSeal2">
              <a:avLst/>
            </a:prstGeom>
            <a:noFill/>
            <a:ln w="69850">
              <a:solidFill>
                <a:srgbClr val="00CC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376"/>
            <p:cNvSpPr txBox="1">
              <a:spLocks noChangeArrowheads="1"/>
            </p:cNvSpPr>
            <p:nvPr/>
          </p:nvSpPr>
          <p:spPr bwMode="auto">
            <a:xfrm rot="330400">
              <a:off x="3592" y="2012"/>
              <a:ext cx="1159" cy="6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280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attr</a:t>
              </a:r>
              <a:r>
                <a:rPr lang="zh-CN" altLang="en-US" sz="280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可以是</a:t>
              </a:r>
              <a:r>
                <a:rPr lang="en-US" altLang="zh-CN" sz="280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/>
              </a:r>
              <a:br>
                <a:rPr lang="en-US" altLang="zh-CN" sz="280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</a:br>
              <a:r>
                <a:rPr lang="en-US" altLang="zh-CN" sz="280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NULL</a:t>
              </a:r>
              <a:endParaRPr lang="zh-CN" altLang="en-US" sz="280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51520" y="116633"/>
            <a:ext cx="7709520" cy="6741367"/>
            <a:chOff x="251520" y="116633"/>
            <a:chExt cx="7709520" cy="6741367"/>
          </a:xfrm>
        </p:grpSpPr>
        <p:pic>
          <p:nvPicPr>
            <p:cNvPr id="1026" name="Picture 2" descr="F:\My Documents\我的研究与教学\插图\linuxFlexibleAddressSpaceLayou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428750"/>
              <a:ext cx="6629400" cy="5429250"/>
            </a:xfrm>
            <a:prstGeom prst="rect">
              <a:avLst/>
            </a:prstGeom>
            <a:noFill/>
          </p:spPr>
        </p:pic>
        <p:grpSp>
          <p:nvGrpSpPr>
            <p:cNvPr id="5" name="组合 16"/>
            <p:cNvGrpSpPr/>
            <p:nvPr/>
          </p:nvGrpSpPr>
          <p:grpSpPr>
            <a:xfrm>
              <a:off x="251520" y="116633"/>
              <a:ext cx="7620000" cy="1224135"/>
              <a:chOff x="611560" y="3894645"/>
              <a:chExt cx="7620000" cy="4131457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611560" y="3894645"/>
                <a:ext cx="7620000" cy="3888430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/>
                <a:tailEnd/>
              </a:ln>
              <a:effectLst>
                <a:outerShdw dist="233487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683568" y="3974990"/>
                <a:ext cx="7416824" cy="40511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zh-CN" sz="3200" b="0" baseline="0" dirty="0" smtClean="0">
                    <a:solidFill>
                      <a:srgbClr val="F60000"/>
                    </a:solidFill>
                    <a:effectLst/>
                  </a:rPr>
                  <a:t>   </a:t>
                </a:r>
                <a:r>
                  <a:rPr lang="zh-CN" altLang="en-US" sz="2800" b="0" dirty="0" smtClean="0">
                    <a:solidFill>
                      <a:srgbClr val="F60000"/>
                    </a:solidFill>
                    <a:effectLst/>
                  </a:rPr>
                  <a:t>进程地址空间</a:t>
                </a:r>
                <a:r>
                  <a:rPr lang="zh-CN" altLang="en-US" sz="2800" b="0" baseline="0" dirty="0" smtClean="0">
                    <a:solidFill>
                      <a:srgbClr val="002C84"/>
                    </a:solidFill>
                    <a:effectLst/>
                  </a:rPr>
                  <a:t>：</a:t>
                </a:r>
                <a:r>
                  <a:rPr lang="zh-CN" altLang="en-US" sz="2000" b="0" dirty="0" smtClean="0">
                    <a:solidFill>
                      <a:srgbClr val="002C84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虚拟地址</a:t>
                </a:r>
                <a:r>
                  <a:rPr lang="en-US" altLang="zh-CN" sz="2000" b="0" baseline="0" dirty="0" smtClean="0">
                    <a:solidFill>
                      <a:srgbClr val="002C84"/>
                    </a:solidFill>
                    <a:effectLst/>
                  </a:rPr>
                  <a:t>0~2</a:t>
                </a:r>
                <a:r>
                  <a:rPr lang="en-US" altLang="zh-CN" sz="2000" b="0" baseline="30000" dirty="0" smtClean="0">
                    <a:solidFill>
                      <a:srgbClr val="002C84"/>
                    </a:solidFill>
                    <a:effectLst/>
                  </a:rPr>
                  <a:t>n</a:t>
                </a:r>
                <a:r>
                  <a:rPr lang="en-US" altLang="zh-CN" sz="2000" b="0" dirty="0" smtClean="0">
                    <a:solidFill>
                      <a:srgbClr val="002C84"/>
                    </a:solidFill>
                    <a:effectLst/>
                  </a:rPr>
                  <a:t>-1</a:t>
                </a:r>
                <a:r>
                  <a:rPr lang="zh-CN" altLang="en-US" sz="2000" b="0" dirty="0" smtClean="0">
                    <a:solidFill>
                      <a:srgbClr val="002C84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，每个进程都有自己私有的地址空间，一个进程不可以直接访问另外一个进程的地址空间。</a:t>
                </a:r>
                <a:endParaRPr lang="en-US" altLang="zh-CN" sz="2000" dirty="0">
                  <a:solidFill>
                    <a:schemeClr val="accent6"/>
                  </a:solidFill>
                  <a:effectLst/>
                  <a:ea typeface="宋体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7724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960"/>
                <a:gridCol w="1224136"/>
                <a:gridCol w="48223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mode </a:t>
                      </a:r>
                      <a:r>
                        <a:rPr lang="zh-CN" altLang="en-US" dirty="0" smtClean="0"/>
                        <a:t>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值（</a:t>
                      </a:r>
                      <a:r>
                        <a:rPr lang="en-US" altLang="zh-CN" dirty="0" smtClean="0"/>
                        <a:t>8</a:t>
                      </a:r>
                      <a:r>
                        <a:rPr lang="zh-CN" altLang="en-US" dirty="0" smtClean="0"/>
                        <a:t>进制）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涵义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S_IRUSR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00400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用户读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文件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owner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具有</a:t>
                      </a:r>
                      <a:r>
                        <a:rPr lang="zh-CN" altLang="en-US" sz="2000" b="1" dirty="0" smtClean="0">
                          <a:solidFill>
                            <a:srgbClr val="FFFF00"/>
                          </a:solidFill>
                        </a:rPr>
                        <a:t>读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权限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S_IWUSR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00200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用户写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S_IXUSR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00100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用户执行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S_IRGRP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00040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组读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与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owner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同组的用户具有</a:t>
                      </a:r>
                      <a:r>
                        <a:rPr lang="zh-CN" altLang="en-US" sz="2000" b="1" dirty="0" smtClean="0">
                          <a:solidFill>
                            <a:srgbClr val="FFFF00"/>
                          </a:solidFill>
                        </a:rPr>
                        <a:t>读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权限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S_IWGRP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00020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组写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S_IXGRP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组执行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S_IROTH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00004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其他读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其他用户具有</a:t>
                      </a:r>
                      <a:r>
                        <a:rPr lang="zh-CN" altLang="en-US" sz="2000" b="1" dirty="0" smtClean="0">
                          <a:solidFill>
                            <a:srgbClr val="FFFF00"/>
                          </a:solidFill>
                        </a:rPr>
                        <a:t>读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权限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S_IWOTH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00002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其他写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S_IXOTH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00001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其他执行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7544" y="620691"/>
            <a:ext cx="2841440" cy="609601"/>
            <a:chOff x="3229" y="816"/>
            <a:chExt cx="1619" cy="384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584" cy="384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229" y="816"/>
              <a:ext cx="1584" cy="33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29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文件访问权限</a:t>
              </a:r>
              <a:endParaRPr lang="zh-CN" altLang="en-US" sz="2900" baseline="0" dirty="0">
                <a:solidFill>
                  <a:schemeClr val="accent2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47664" y="5301208"/>
            <a:ext cx="518457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常用权限设置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000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普通文件：</a:t>
            </a:r>
            <a:r>
              <a:rPr lang="en-US" altLang="zh-CN" sz="2000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	0644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000" b="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00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可执行文件</a:t>
            </a:r>
            <a:r>
              <a:rPr lang="zh-CN" altLang="en-US" sz="2000" b="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：</a:t>
            </a:r>
            <a:r>
              <a:rPr lang="en-US" altLang="zh-CN" sz="2000" b="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en-US" altLang="zh-CN" sz="200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0755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文件夹：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	0751</a:t>
            </a:r>
            <a:endParaRPr lang="zh-CN" altLang="en-US" sz="2000" baseline="0" dirty="0">
              <a:solidFill>
                <a:schemeClr val="accent2">
                  <a:lumMod val="50000"/>
                </a:schemeClr>
              </a:solidFill>
              <a:effectLst/>
              <a:ea typeface="宋体" pitchFamily="2" charset="-122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347864" y="620688"/>
            <a:ext cx="5184576" cy="681038"/>
            <a:chOff x="3229" y="816"/>
            <a:chExt cx="1952" cy="429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264" y="816"/>
              <a:ext cx="1870" cy="429"/>
            </a:xfrm>
            <a:prstGeom prst="ellipse">
              <a:avLst/>
            </a:prstGeom>
            <a:solidFill>
              <a:srgbClr val="FFFFB1"/>
            </a:solidFill>
            <a:ln w="12700" cap="sq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229" y="816"/>
              <a:ext cx="1952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参数：</a:t>
              </a:r>
              <a:r>
                <a:rPr lang="en-US" altLang="zh-CN" sz="3200" dirty="0" err="1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mod_t</a:t>
              </a:r>
              <a:r>
                <a:rPr lang="en-US" altLang="zh-CN" sz="3200" dirty="0" smtClean="0">
                  <a:solidFill>
                    <a:schemeClr val="accent6"/>
                  </a:solidFill>
                  <a:effectLst/>
                  <a:latin typeface="+mn-lt"/>
                  <a:ea typeface="幼圆" pitchFamily="49" charset="-122"/>
                </a:rPr>
                <a:t> mod</a:t>
              </a:r>
              <a:endParaRPr lang="zh-CN" altLang="en-US" sz="3200" baseline="0" dirty="0">
                <a:solidFill>
                  <a:schemeClr val="accent2"/>
                </a:solidFill>
                <a:effectLst/>
                <a:latin typeface="+mn-lt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79512" y="260648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1290240"/>
            <a:ext cx="8280920" cy="4154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struct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 </a:t>
            </a: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mq_attr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 </a:t>
            </a: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attr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;</a:t>
            </a:r>
          </a:p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attr.mq_maxmsg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 = 10;</a:t>
            </a:r>
          </a:p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attr.mq_msgsize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 = 100;</a:t>
            </a:r>
          </a:p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accent6"/>
                </a:solidFill>
                <a:effectLst/>
              </a:rPr>
              <a:t>attr.mq_flags</a:t>
            </a:r>
            <a:r>
              <a:rPr lang="en-US" altLang="zh-CN" dirty="0" smtClean="0">
                <a:solidFill>
                  <a:schemeClr val="accent6"/>
                </a:solidFill>
                <a:effectLst/>
              </a:rPr>
              <a:t> = 0;</a:t>
            </a:r>
          </a:p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mqd_t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mqdes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 = 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mq_open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(“/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zch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”, O_RDWR|O_CREAT,  					0664, &amp;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attr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);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if(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mqdes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 &lt; 0) {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	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printf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(“%s\n", 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strerror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errno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));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	exit(-1);</a:t>
            </a:r>
            <a:br>
              <a:rPr lang="en-US" altLang="zh-CN" dirty="0" smtClean="0">
                <a:solidFill>
                  <a:srgbClr val="002060"/>
                </a:solidFill>
                <a:effectLst/>
              </a:rPr>
            </a:br>
            <a:r>
              <a:rPr lang="en-US" altLang="zh-CN" dirty="0" smtClean="0">
                <a:solidFill>
                  <a:srgbClr val="002060"/>
                </a:solidFill>
                <a:effectLst/>
              </a:rPr>
              <a:t>}</a:t>
            </a:r>
            <a:endParaRPr lang="en-US" altLang="zh-CN" b="1" dirty="0">
              <a:solidFill>
                <a:srgbClr val="002060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" name="Group 173"/>
          <p:cNvGrpSpPr>
            <a:grpSpLocks/>
          </p:cNvGrpSpPr>
          <p:nvPr/>
        </p:nvGrpSpPr>
        <p:grpSpPr bwMode="auto">
          <a:xfrm>
            <a:off x="5004048" y="692697"/>
            <a:ext cx="3096344" cy="1512168"/>
            <a:chOff x="3899" y="816"/>
            <a:chExt cx="1765" cy="1134"/>
          </a:xfrm>
        </p:grpSpPr>
        <p:sp>
          <p:nvSpPr>
            <p:cNvPr id="11" name="Freeform 166"/>
            <p:cNvSpPr>
              <a:spLocks/>
            </p:cNvSpPr>
            <p:nvPr/>
          </p:nvSpPr>
          <p:spPr bwMode="auto">
            <a:xfrm>
              <a:off x="3899" y="816"/>
              <a:ext cx="1765" cy="1134"/>
            </a:xfrm>
            <a:custGeom>
              <a:avLst/>
              <a:gdLst/>
              <a:ahLst/>
              <a:cxnLst>
                <a:cxn ang="0">
                  <a:pos x="88" y="248"/>
                </a:cxn>
                <a:cxn ang="0">
                  <a:pos x="53" y="571"/>
                </a:cxn>
                <a:cxn ang="0">
                  <a:pos x="99" y="698"/>
                </a:cxn>
                <a:cxn ang="0">
                  <a:pos x="111" y="962"/>
                </a:cxn>
                <a:cxn ang="0">
                  <a:pos x="168" y="1032"/>
                </a:cxn>
                <a:cxn ang="0">
                  <a:pos x="549" y="1043"/>
                </a:cxn>
                <a:cxn ang="0">
                  <a:pos x="687" y="1032"/>
                </a:cxn>
                <a:cxn ang="0">
                  <a:pos x="790" y="1020"/>
                </a:cxn>
                <a:cxn ang="0">
                  <a:pos x="1021" y="1009"/>
                </a:cxn>
                <a:cxn ang="0">
                  <a:pos x="1102" y="1078"/>
                </a:cxn>
                <a:cxn ang="0">
                  <a:pos x="1090" y="1043"/>
                </a:cxn>
                <a:cxn ang="0">
                  <a:pos x="1067" y="1009"/>
                </a:cxn>
                <a:cxn ang="0">
                  <a:pos x="1113" y="248"/>
                </a:cxn>
                <a:cxn ang="0">
                  <a:pos x="744" y="110"/>
                </a:cxn>
                <a:cxn ang="0">
                  <a:pos x="675" y="75"/>
                </a:cxn>
                <a:cxn ang="0">
                  <a:pos x="583" y="52"/>
                </a:cxn>
                <a:cxn ang="0">
                  <a:pos x="353" y="64"/>
                </a:cxn>
                <a:cxn ang="0">
                  <a:pos x="307" y="110"/>
                </a:cxn>
                <a:cxn ang="0">
                  <a:pos x="191" y="168"/>
                </a:cxn>
                <a:cxn ang="0">
                  <a:pos x="53" y="156"/>
                </a:cxn>
                <a:cxn ang="0">
                  <a:pos x="7" y="145"/>
                </a:cxn>
                <a:cxn ang="0">
                  <a:pos x="42" y="179"/>
                </a:cxn>
                <a:cxn ang="0">
                  <a:pos x="65" y="260"/>
                </a:cxn>
                <a:cxn ang="0">
                  <a:pos x="111" y="271"/>
                </a:cxn>
                <a:cxn ang="0">
                  <a:pos x="88" y="248"/>
                </a:cxn>
              </a:cxnLst>
              <a:rect l="0" t="0" r="r" b="b"/>
              <a:pathLst>
                <a:path w="1137" h="1082">
                  <a:moveTo>
                    <a:pt x="88" y="248"/>
                  </a:moveTo>
                  <a:cubicBezTo>
                    <a:pt x="114" y="357"/>
                    <a:pt x="115" y="477"/>
                    <a:pt x="53" y="571"/>
                  </a:cubicBezTo>
                  <a:cubicBezTo>
                    <a:pt x="64" y="621"/>
                    <a:pt x="84" y="651"/>
                    <a:pt x="99" y="698"/>
                  </a:cubicBezTo>
                  <a:cubicBezTo>
                    <a:pt x="103" y="786"/>
                    <a:pt x="101" y="874"/>
                    <a:pt x="111" y="962"/>
                  </a:cubicBezTo>
                  <a:cubicBezTo>
                    <a:pt x="115" y="1002"/>
                    <a:pt x="128" y="1030"/>
                    <a:pt x="168" y="1032"/>
                  </a:cubicBezTo>
                  <a:cubicBezTo>
                    <a:pt x="295" y="1039"/>
                    <a:pt x="422" y="1039"/>
                    <a:pt x="549" y="1043"/>
                  </a:cubicBezTo>
                  <a:cubicBezTo>
                    <a:pt x="595" y="1039"/>
                    <a:pt x="642" y="1041"/>
                    <a:pt x="687" y="1032"/>
                  </a:cubicBezTo>
                  <a:cubicBezTo>
                    <a:pt x="812" y="1007"/>
                    <a:pt x="586" y="987"/>
                    <a:pt x="790" y="1020"/>
                  </a:cubicBezTo>
                  <a:cubicBezTo>
                    <a:pt x="854" y="1082"/>
                    <a:pt x="949" y="1038"/>
                    <a:pt x="1021" y="1009"/>
                  </a:cubicBezTo>
                  <a:cubicBezTo>
                    <a:pt x="1032" y="1020"/>
                    <a:pt x="1087" y="1078"/>
                    <a:pt x="1102" y="1078"/>
                  </a:cubicBezTo>
                  <a:cubicBezTo>
                    <a:pt x="1114" y="1078"/>
                    <a:pt x="1096" y="1054"/>
                    <a:pt x="1090" y="1043"/>
                  </a:cubicBezTo>
                  <a:cubicBezTo>
                    <a:pt x="1084" y="1031"/>
                    <a:pt x="1075" y="1020"/>
                    <a:pt x="1067" y="1009"/>
                  </a:cubicBezTo>
                  <a:cubicBezTo>
                    <a:pt x="1075" y="569"/>
                    <a:pt x="1028" y="519"/>
                    <a:pt x="1113" y="248"/>
                  </a:cubicBezTo>
                  <a:cubicBezTo>
                    <a:pt x="1068" y="0"/>
                    <a:pt x="1137" y="146"/>
                    <a:pt x="744" y="110"/>
                  </a:cubicBezTo>
                  <a:cubicBezTo>
                    <a:pt x="718" y="108"/>
                    <a:pt x="700" y="82"/>
                    <a:pt x="675" y="75"/>
                  </a:cubicBezTo>
                  <a:cubicBezTo>
                    <a:pt x="645" y="67"/>
                    <a:pt x="583" y="52"/>
                    <a:pt x="583" y="52"/>
                  </a:cubicBezTo>
                  <a:cubicBezTo>
                    <a:pt x="506" y="56"/>
                    <a:pt x="428" y="48"/>
                    <a:pt x="353" y="64"/>
                  </a:cubicBezTo>
                  <a:cubicBezTo>
                    <a:pt x="332" y="68"/>
                    <a:pt x="324" y="97"/>
                    <a:pt x="307" y="110"/>
                  </a:cubicBezTo>
                  <a:cubicBezTo>
                    <a:pt x="272" y="136"/>
                    <a:pt x="227" y="144"/>
                    <a:pt x="191" y="168"/>
                  </a:cubicBezTo>
                  <a:cubicBezTo>
                    <a:pt x="145" y="164"/>
                    <a:pt x="99" y="162"/>
                    <a:pt x="53" y="156"/>
                  </a:cubicBezTo>
                  <a:cubicBezTo>
                    <a:pt x="37" y="154"/>
                    <a:pt x="14" y="131"/>
                    <a:pt x="7" y="145"/>
                  </a:cubicBezTo>
                  <a:cubicBezTo>
                    <a:pt x="0" y="160"/>
                    <a:pt x="30" y="168"/>
                    <a:pt x="42" y="179"/>
                  </a:cubicBezTo>
                  <a:cubicBezTo>
                    <a:pt x="50" y="206"/>
                    <a:pt x="45" y="240"/>
                    <a:pt x="65" y="260"/>
                  </a:cubicBezTo>
                  <a:cubicBezTo>
                    <a:pt x="76" y="271"/>
                    <a:pt x="97" y="278"/>
                    <a:pt x="111" y="271"/>
                  </a:cubicBezTo>
                  <a:cubicBezTo>
                    <a:pt x="121" y="266"/>
                    <a:pt x="96" y="256"/>
                    <a:pt x="88" y="248"/>
                  </a:cubicBezTo>
                  <a:close/>
                </a:path>
              </a:pathLst>
            </a:custGeom>
            <a:noFill/>
            <a:ln w="76200" cap="sq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Box 167"/>
            <p:cNvSpPr txBox="1">
              <a:spLocks noChangeArrowheads="1"/>
            </p:cNvSpPr>
            <p:nvPr/>
          </p:nvSpPr>
          <p:spPr bwMode="auto">
            <a:xfrm>
              <a:off x="3969" y="936"/>
              <a:ext cx="1657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B050"/>
                  </a:solidFill>
                  <a:effectLst/>
                  <a:ea typeface="华文新魏" pitchFamily="2" charset="-122"/>
                </a:rPr>
                <a:t>创建队列</a:t>
              </a:r>
              <a:endParaRPr lang="zh-CN" altLang="en-US" sz="3600" b="1" dirty="0">
                <a:solidFill>
                  <a:srgbClr val="00B05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9512" y="260648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99592" y="1700808"/>
            <a:ext cx="7344816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mqd_t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mqdes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 = 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mq_open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(“/</a:t>
            </a:r>
            <a:r>
              <a:rPr lang="en-US" altLang="zh-CN" dirty="0" err="1" smtClean="0">
                <a:solidFill>
                  <a:schemeClr val="bg1"/>
                </a:solidFill>
                <a:effectLst/>
              </a:rPr>
              <a:t>zch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”, O_RDONLY);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if(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mqdes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 &lt; 0) {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	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printf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(“%s\n", 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strerror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(</a:t>
            </a:r>
            <a:r>
              <a:rPr lang="en-US" altLang="zh-CN" dirty="0" err="1" smtClean="0">
                <a:solidFill>
                  <a:srgbClr val="002060"/>
                </a:solidFill>
                <a:effectLst/>
              </a:rPr>
              <a:t>errno</a:t>
            </a:r>
            <a:r>
              <a:rPr lang="en-US" altLang="zh-CN" dirty="0" smtClean="0">
                <a:solidFill>
                  <a:srgbClr val="002060"/>
                </a:solidFill>
                <a:effectLst/>
              </a:rPr>
              <a:t>));</a:t>
            </a:r>
          </a:p>
          <a:p>
            <a:pPr algn="l">
              <a:lnSpc>
                <a:spcPct val="75000"/>
              </a:lnSpc>
            </a:pPr>
            <a:r>
              <a:rPr lang="en-US" altLang="zh-CN" dirty="0" smtClean="0">
                <a:solidFill>
                  <a:srgbClr val="002060"/>
                </a:solidFill>
                <a:effectLst/>
              </a:rPr>
              <a:t>	exit(-1);</a:t>
            </a:r>
            <a:br>
              <a:rPr lang="en-US" altLang="zh-CN" dirty="0" smtClean="0">
                <a:solidFill>
                  <a:srgbClr val="002060"/>
                </a:solidFill>
                <a:effectLst/>
              </a:rPr>
            </a:br>
            <a:r>
              <a:rPr lang="en-US" altLang="zh-CN" dirty="0" smtClean="0">
                <a:solidFill>
                  <a:srgbClr val="002060"/>
                </a:solidFill>
                <a:effectLst/>
              </a:rPr>
              <a:t>}</a:t>
            </a:r>
            <a:endParaRPr lang="en-US" altLang="zh-CN" b="1" dirty="0">
              <a:solidFill>
                <a:srgbClr val="002060"/>
              </a:solidFill>
              <a:effectLst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Group 173"/>
          <p:cNvGrpSpPr>
            <a:grpSpLocks/>
          </p:cNvGrpSpPr>
          <p:nvPr/>
        </p:nvGrpSpPr>
        <p:grpSpPr bwMode="auto">
          <a:xfrm>
            <a:off x="2843808" y="3573016"/>
            <a:ext cx="4248472" cy="2478942"/>
            <a:chOff x="3899" y="816"/>
            <a:chExt cx="1765" cy="1643"/>
          </a:xfrm>
        </p:grpSpPr>
        <p:sp>
          <p:nvSpPr>
            <p:cNvPr id="10" name="Freeform 166"/>
            <p:cNvSpPr>
              <a:spLocks/>
            </p:cNvSpPr>
            <p:nvPr/>
          </p:nvSpPr>
          <p:spPr bwMode="auto">
            <a:xfrm>
              <a:off x="3899" y="816"/>
              <a:ext cx="1765" cy="1134"/>
            </a:xfrm>
            <a:custGeom>
              <a:avLst/>
              <a:gdLst/>
              <a:ahLst/>
              <a:cxnLst>
                <a:cxn ang="0">
                  <a:pos x="88" y="248"/>
                </a:cxn>
                <a:cxn ang="0">
                  <a:pos x="53" y="571"/>
                </a:cxn>
                <a:cxn ang="0">
                  <a:pos x="99" y="698"/>
                </a:cxn>
                <a:cxn ang="0">
                  <a:pos x="111" y="962"/>
                </a:cxn>
                <a:cxn ang="0">
                  <a:pos x="168" y="1032"/>
                </a:cxn>
                <a:cxn ang="0">
                  <a:pos x="549" y="1043"/>
                </a:cxn>
                <a:cxn ang="0">
                  <a:pos x="687" y="1032"/>
                </a:cxn>
                <a:cxn ang="0">
                  <a:pos x="790" y="1020"/>
                </a:cxn>
                <a:cxn ang="0">
                  <a:pos x="1021" y="1009"/>
                </a:cxn>
                <a:cxn ang="0">
                  <a:pos x="1102" y="1078"/>
                </a:cxn>
                <a:cxn ang="0">
                  <a:pos x="1090" y="1043"/>
                </a:cxn>
                <a:cxn ang="0">
                  <a:pos x="1067" y="1009"/>
                </a:cxn>
                <a:cxn ang="0">
                  <a:pos x="1113" y="248"/>
                </a:cxn>
                <a:cxn ang="0">
                  <a:pos x="744" y="110"/>
                </a:cxn>
                <a:cxn ang="0">
                  <a:pos x="675" y="75"/>
                </a:cxn>
                <a:cxn ang="0">
                  <a:pos x="583" y="52"/>
                </a:cxn>
                <a:cxn ang="0">
                  <a:pos x="353" y="64"/>
                </a:cxn>
                <a:cxn ang="0">
                  <a:pos x="307" y="110"/>
                </a:cxn>
                <a:cxn ang="0">
                  <a:pos x="191" y="168"/>
                </a:cxn>
                <a:cxn ang="0">
                  <a:pos x="53" y="156"/>
                </a:cxn>
                <a:cxn ang="0">
                  <a:pos x="7" y="145"/>
                </a:cxn>
                <a:cxn ang="0">
                  <a:pos x="42" y="179"/>
                </a:cxn>
                <a:cxn ang="0">
                  <a:pos x="65" y="260"/>
                </a:cxn>
                <a:cxn ang="0">
                  <a:pos x="111" y="271"/>
                </a:cxn>
                <a:cxn ang="0">
                  <a:pos x="88" y="248"/>
                </a:cxn>
              </a:cxnLst>
              <a:rect l="0" t="0" r="r" b="b"/>
              <a:pathLst>
                <a:path w="1137" h="1082">
                  <a:moveTo>
                    <a:pt x="88" y="248"/>
                  </a:moveTo>
                  <a:cubicBezTo>
                    <a:pt x="114" y="357"/>
                    <a:pt x="115" y="477"/>
                    <a:pt x="53" y="571"/>
                  </a:cubicBezTo>
                  <a:cubicBezTo>
                    <a:pt x="64" y="621"/>
                    <a:pt x="84" y="651"/>
                    <a:pt x="99" y="698"/>
                  </a:cubicBezTo>
                  <a:cubicBezTo>
                    <a:pt x="103" y="786"/>
                    <a:pt x="101" y="874"/>
                    <a:pt x="111" y="962"/>
                  </a:cubicBezTo>
                  <a:cubicBezTo>
                    <a:pt x="115" y="1002"/>
                    <a:pt x="128" y="1030"/>
                    <a:pt x="168" y="1032"/>
                  </a:cubicBezTo>
                  <a:cubicBezTo>
                    <a:pt x="295" y="1039"/>
                    <a:pt x="422" y="1039"/>
                    <a:pt x="549" y="1043"/>
                  </a:cubicBezTo>
                  <a:cubicBezTo>
                    <a:pt x="595" y="1039"/>
                    <a:pt x="642" y="1041"/>
                    <a:pt x="687" y="1032"/>
                  </a:cubicBezTo>
                  <a:cubicBezTo>
                    <a:pt x="812" y="1007"/>
                    <a:pt x="586" y="987"/>
                    <a:pt x="790" y="1020"/>
                  </a:cubicBezTo>
                  <a:cubicBezTo>
                    <a:pt x="854" y="1082"/>
                    <a:pt x="949" y="1038"/>
                    <a:pt x="1021" y="1009"/>
                  </a:cubicBezTo>
                  <a:cubicBezTo>
                    <a:pt x="1032" y="1020"/>
                    <a:pt x="1087" y="1078"/>
                    <a:pt x="1102" y="1078"/>
                  </a:cubicBezTo>
                  <a:cubicBezTo>
                    <a:pt x="1114" y="1078"/>
                    <a:pt x="1096" y="1054"/>
                    <a:pt x="1090" y="1043"/>
                  </a:cubicBezTo>
                  <a:cubicBezTo>
                    <a:pt x="1084" y="1031"/>
                    <a:pt x="1075" y="1020"/>
                    <a:pt x="1067" y="1009"/>
                  </a:cubicBezTo>
                  <a:cubicBezTo>
                    <a:pt x="1075" y="569"/>
                    <a:pt x="1028" y="519"/>
                    <a:pt x="1113" y="248"/>
                  </a:cubicBezTo>
                  <a:cubicBezTo>
                    <a:pt x="1068" y="0"/>
                    <a:pt x="1137" y="146"/>
                    <a:pt x="744" y="110"/>
                  </a:cubicBezTo>
                  <a:cubicBezTo>
                    <a:pt x="718" y="108"/>
                    <a:pt x="700" y="82"/>
                    <a:pt x="675" y="75"/>
                  </a:cubicBezTo>
                  <a:cubicBezTo>
                    <a:pt x="645" y="67"/>
                    <a:pt x="583" y="52"/>
                    <a:pt x="583" y="52"/>
                  </a:cubicBezTo>
                  <a:cubicBezTo>
                    <a:pt x="506" y="56"/>
                    <a:pt x="428" y="48"/>
                    <a:pt x="353" y="64"/>
                  </a:cubicBezTo>
                  <a:cubicBezTo>
                    <a:pt x="332" y="68"/>
                    <a:pt x="324" y="97"/>
                    <a:pt x="307" y="110"/>
                  </a:cubicBezTo>
                  <a:cubicBezTo>
                    <a:pt x="272" y="136"/>
                    <a:pt x="227" y="144"/>
                    <a:pt x="191" y="168"/>
                  </a:cubicBezTo>
                  <a:cubicBezTo>
                    <a:pt x="145" y="164"/>
                    <a:pt x="99" y="162"/>
                    <a:pt x="53" y="156"/>
                  </a:cubicBezTo>
                  <a:cubicBezTo>
                    <a:pt x="37" y="154"/>
                    <a:pt x="14" y="131"/>
                    <a:pt x="7" y="145"/>
                  </a:cubicBezTo>
                  <a:cubicBezTo>
                    <a:pt x="0" y="160"/>
                    <a:pt x="30" y="168"/>
                    <a:pt x="42" y="179"/>
                  </a:cubicBezTo>
                  <a:cubicBezTo>
                    <a:pt x="50" y="206"/>
                    <a:pt x="45" y="240"/>
                    <a:pt x="65" y="260"/>
                  </a:cubicBezTo>
                  <a:cubicBezTo>
                    <a:pt x="76" y="271"/>
                    <a:pt x="97" y="278"/>
                    <a:pt x="111" y="271"/>
                  </a:cubicBezTo>
                  <a:cubicBezTo>
                    <a:pt x="121" y="266"/>
                    <a:pt x="96" y="256"/>
                    <a:pt x="88" y="248"/>
                  </a:cubicBezTo>
                  <a:close/>
                </a:path>
              </a:pathLst>
            </a:custGeom>
            <a:noFill/>
            <a:ln w="76200" cap="sq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167"/>
            <p:cNvSpPr txBox="1">
              <a:spLocks noChangeArrowheads="1"/>
            </p:cNvSpPr>
            <p:nvPr/>
          </p:nvSpPr>
          <p:spPr bwMode="auto">
            <a:xfrm>
              <a:off x="3969" y="936"/>
              <a:ext cx="1657" cy="1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solidFill>
                    <a:srgbClr val="00B050"/>
                  </a:solidFill>
                  <a:effectLst/>
                  <a:ea typeface="华文新魏" pitchFamily="2" charset="-122"/>
                </a:rPr>
                <a:t>打开队列</a:t>
              </a:r>
              <a:endParaRPr lang="en-US" altLang="zh-CN" sz="3600" dirty="0" smtClean="0">
                <a:solidFill>
                  <a:srgbClr val="00B050"/>
                </a:solidFill>
                <a:effectLst/>
                <a:ea typeface="华文新魏" pitchFamily="2" charset="-122"/>
              </a:endParaRPr>
            </a:p>
            <a:p>
              <a:r>
                <a:rPr lang="zh-CN" altLang="en-US" sz="3600" b="1" dirty="0" smtClean="0">
                  <a:solidFill>
                    <a:srgbClr val="00B050"/>
                  </a:solidFill>
                  <a:effectLst/>
                  <a:ea typeface="华文新魏" pitchFamily="2" charset="-122"/>
                </a:rPr>
                <a:t>（用于接收消息）</a:t>
              </a:r>
              <a:endParaRPr lang="zh-CN" altLang="en-US" sz="3600" b="1" dirty="0">
                <a:solidFill>
                  <a:srgbClr val="00B05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2" name="Freeform 121"/>
          <p:cNvSpPr>
            <a:spLocks/>
          </p:cNvSpPr>
          <p:nvPr/>
        </p:nvSpPr>
        <p:spPr bwMode="auto">
          <a:xfrm>
            <a:off x="5292080" y="1268760"/>
            <a:ext cx="2088232" cy="1224136"/>
          </a:xfrm>
          <a:custGeom>
            <a:avLst/>
            <a:gdLst>
              <a:gd name="T0" fmla="*/ 149 w 708"/>
              <a:gd name="T1" fmla="*/ 19 h 399"/>
              <a:gd name="T2" fmla="*/ 657 w 708"/>
              <a:gd name="T3" fmla="*/ 41 h 399"/>
              <a:gd name="T4" fmla="*/ 680 w 708"/>
              <a:gd name="T5" fmla="*/ 75 h 399"/>
              <a:gd name="T6" fmla="*/ 691 w 708"/>
              <a:gd name="T7" fmla="*/ 109 h 399"/>
              <a:gd name="T8" fmla="*/ 352 w 708"/>
              <a:gd name="T9" fmla="*/ 301 h 399"/>
              <a:gd name="T10" fmla="*/ 47 w 708"/>
              <a:gd name="T11" fmla="*/ 290 h 399"/>
              <a:gd name="T12" fmla="*/ 2 w 708"/>
              <a:gd name="T13" fmla="*/ 188 h 399"/>
              <a:gd name="T14" fmla="*/ 13 w 708"/>
              <a:gd name="T15" fmla="*/ 120 h 399"/>
              <a:gd name="T16" fmla="*/ 81 w 708"/>
              <a:gd name="T17" fmla="*/ 75 h 399"/>
              <a:gd name="T18" fmla="*/ 104 w 708"/>
              <a:gd name="T19" fmla="*/ 41 h 399"/>
              <a:gd name="T20" fmla="*/ 137 w 708"/>
              <a:gd name="T21" fmla="*/ 30 h 399"/>
              <a:gd name="T22" fmla="*/ 149 w 708"/>
              <a:gd name="T23" fmla="*/ 19 h 3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8"/>
              <a:gd name="T37" fmla="*/ 0 h 399"/>
              <a:gd name="T38" fmla="*/ 708 w 708"/>
              <a:gd name="T39" fmla="*/ 399 h 3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8" h="399">
                <a:moveTo>
                  <a:pt x="149" y="19"/>
                </a:moveTo>
                <a:cubicBezTo>
                  <a:pt x="318" y="24"/>
                  <a:pt x="493" y="0"/>
                  <a:pt x="657" y="41"/>
                </a:cubicBezTo>
                <a:cubicBezTo>
                  <a:pt x="670" y="44"/>
                  <a:pt x="672" y="64"/>
                  <a:pt x="680" y="75"/>
                </a:cubicBezTo>
                <a:cubicBezTo>
                  <a:pt x="684" y="86"/>
                  <a:pt x="691" y="97"/>
                  <a:pt x="691" y="109"/>
                </a:cubicBezTo>
                <a:cubicBezTo>
                  <a:pt x="691" y="399"/>
                  <a:pt x="708" y="289"/>
                  <a:pt x="352" y="301"/>
                </a:cubicBezTo>
                <a:cubicBezTo>
                  <a:pt x="250" y="297"/>
                  <a:pt x="148" y="304"/>
                  <a:pt x="47" y="290"/>
                </a:cubicBezTo>
                <a:cubicBezTo>
                  <a:pt x="10" y="285"/>
                  <a:pt x="2" y="188"/>
                  <a:pt x="2" y="188"/>
                </a:cubicBezTo>
                <a:cubicBezTo>
                  <a:pt x="6" y="165"/>
                  <a:pt x="0" y="139"/>
                  <a:pt x="13" y="120"/>
                </a:cubicBezTo>
                <a:cubicBezTo>
                  <a:pt x="29" y="98"/>
                  <a:pt x="81" y="75"/>
                  <a:pt x="81" y="75"/>
                </a:cubicBezTo>
                <a:cubicBezTo>
                  <a:pt x="89" y="64"/>
                  <a:pt x="93" y="50"/>
                  <a:pt x="104" y="41"/>
                </a:cubicBezTo>
                <a:cubicBezTo>
                  <a:pt x="113" y="34"/>
                  <a:pt x="127" y="35"/>
                  <a:pt x="137" y="30"/>
                </a:cubicBezTo>
                <a:cubicBezTo>
                  <a:pt x="142" y="28"/>
                  <a:pt x="145" y="23"/>
                  <a:pt x="149" y="19"/>
                </a:cubicBezTo>
                <a:close/>
              </a:path>
            </a:pathLst>
          </a:custGeom>
          <a:noFill/>
          <a:ln w="57150" cap="sq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18140" y="620688"/>
            <a:ext cx="8359787" cy="2743200"/>
            <a:chOff x="1266" y="925"/>
            <a:chExt cx="4064" cy="17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503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128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just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mq_getattr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mqdes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struct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</a:p>
            <a:p>
              <a:pPr algn="just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mq_setattr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mqdes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struct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newattr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</a:t>
              </a:r>
            </a:p>
            <a:p>
              <a:pPr algn="just"/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                			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struct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oldattr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7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5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队列属性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63688" y="764704"/>
            <a:ext cx="6228780" cy="1440160"/>
            <a:chOff x="1691680" y="2132616"/>
            <a:chExt cx="6228780" cy="1440160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5651922" y="2132616"/>
              <a:ext cx="2268538" cy="1149351"/>
              <a:chOff x="2199" y="3219"/>
              <a:chExt cx="1429" cy="724"/>
            </a:xfrm>
          </p:grpSpPr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2199" y="3219"/>
                <a:ext cx="1429" cy="680"/>
              </a:xfrm>
              <a:prstGeom prst="cloudCallout">
                <a:avLst>
                  <a:gd name="adj1" fmla="val -189034"/>
                  <a:gd name="adj2" fmla="val 80894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2238" y="3264"/>
                <a:ext cx="1150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获取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队列属性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 bwMode="auto">
            <a:xfrm>
              <a:off x="1691680" y="3572776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组合 13"/>
          <p:cNvGrpSpPr/>
          <p:nvPr/>
        </p:nvGrpSpPr>
        <p:grpSpPr>
          <a:xfrm>
            <a:off x="1691680" y="2709093"/>
            <a:ext cx="6084888" cy="2088059"/>
            <a:chOff x="1619672" y="1268520"/>
            <a:chExt cx="6084888" cy="2088059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5436022" y="2204053"/>
              <a:ext cx="2268538" cy="1152526"/>
              <a:chOff x="2063" y="3264"/>
              <a:chExt cx="1429" cy="726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2063" y="3310"/>
                <a:ext cx="1429" cy="680"/>
              </a:xfrm>
              <a:prstGeom prst="cloudCallout">
                <a:avLst>
                  <a:gd name="adj1" fmla="val -182316"/>
                  <a:gd name="adj2" fmla="val -137929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238" y="3264"/>
                <a:ext cx="1150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设置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队列属性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 bwMode="auto">
            <a:xfrm>
              <a:off x="1619672" y="1268520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67544" y="4797152"/>
            <a:ext cx="7993064" cy="1728788"/>
            <a:chOff x="522" y="210"/>
            <a:chExt cx="5035" cy="1089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613" y="304"/>
              <a:ext cx="4899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struct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mq_attr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{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mq_flags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 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 /* Flags: 0 or O_NONBLOCK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mq_maxmsg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 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Max. # of messages on queue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mq_msgsize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Max. message size (bytes)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long </a:t>
              </a:r>
              <a:r>
                <a:rPr lang="en-US" altLang="zh-CN" sz="2000" dirty="0" err="1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mq_curmsgs</a:t>
              </a: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;</a:t>
              </a:r>
              <a:r>
                <a:rPr lang="en-US" altLang="zh-CN" sz="18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     /* # of messages currently in queue */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};</a:t>
              </a:r>
              <a:r>
                <a:rPr lang="en-US" altLang="zh-CN" sz="1800" dirty="0" smtClean="0">
                  <a:solidFill>
                    <a:srgbClr val="000000"/>
                  </a:solidFill>
                </a:rPr>
                <a:t>        </a:t>
              </a:r>
              <a:endParaRPr lang="en-US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522" y="210"/>
              <a:ext cx="5035" cy="1089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418140" y="260648"/>
            <a:ext cx="8359787" cy="2166938"/>
            <a:chOff x="1266" y="925"/>
            <a:chExt cx="4064" cy="136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140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8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mq_send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mqdes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 const char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msg_ptr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			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size_t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msg_len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unsigned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msg_prio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5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发送消息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331640" y="3075782"/>
            <a:ext cx="734549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msg_ptr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 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发送的消息缓冲区（</a:t>
            </a:r>
            <a:r>
              <a:rPr lang="zh-CN" altLang="en-US" sz="28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传入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1640" y="3664679"/>
            <a:ext cx="7056784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msg_len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	 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消息实际长度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（传入）</a:t>
            </a:r>
            <a:endParaRPr lang="zh-CN" altLang="en-US" sz="2000" b="0" dirty="0" smtClean="0">
              <a:solidFill>
                <a:schemeClr val="bg1"/>
              </a:solidFill>
              <a:effectLst/>
              <a:ea typeface="宋体" pitchFamily="2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331640" y="4299918"/>
            <a:ext cx="6696744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msg_prio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消息优先级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（传入）</a:t>
            </a:r>
            <a:endParaRPr lang="zh-CN" altLang="en-US" sz="2000" b="0" dirty="0" smtClean="0">
              <a:solidFill>
                <a:schemeClr val="bg1"/>
              </a:solidFill>
              <a:effectLst/>
              <a:ea typeface="宋体" pitchFamily="2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99592" y="5157192"/>
            <a:ext cx="7128792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例如：</a:t>
            </a:r>
            <a:endParaRPr lang="en-US" altLang="zh-CN" sz="2600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int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msg</a:t>
            </a:r>
            <a:r>
              <a:rPr lang="zh-CN" altLang="en-US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600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mq_send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(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mqdes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, &amp;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msg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, 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sizeof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(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int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), 0);</a:t>
            </a:r>
            <a:endParaRPr lang="zh-CN" altLang="en-US" sz="2600" dirty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13" grpId="0" autoUpdateAnimBg="0"/>
      <p:bldP spid="18" grpId="0" autoUpdateAnimBg="0"/>
      <p:bldP spid="1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418140" y="548680"/>
            <a:ext cx="8359787" cy="2166938"/>
            <a:chOff x="1266" y="925"/>
            <a:chExt cx="4064" cy="136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140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8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ssize_t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mq_receive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mqdes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char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msg_ptr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			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size_t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msg_len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unsigned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msg_prio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5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接收消息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331640" y="3363814"/>
            <a:ext cx="756084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msg_ptr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 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接收到的消息</a:t>
            </a:r>
            <a:r>
              <a:rPr lang="zh-CN" altLang="en-US" sz="2600" dirty="0" smtClean="0">
                <a:solidFill>
                  <a:srgbClr val="EA0000"/>
                </a:solidFill>
                <a:effectLst/>
                <a:latin typeface="幼圆" pitchFamily="49" charset="-122"/>
                <a:ea typeface="幼圆" pitchFamily="49" charset="-122"/>
              </a:rPr>
              <a:t>缓冲区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（传入）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1640" y="3952711"/>
            <a:ext cx="684076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msg_len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	 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消息</a:t>
            </a:r>
            <a:r>
              <a:rPr lang="zh-CN" altLang="en-US" sz="2600" dirty="0" smtClean="0">
                <a:solidFill>
                  <a:srgbClr val="EA0000"/>
                </a:solidFill>
                <a:effectLst/>
                <a:latin typeface="幼圆" pitchFamily="49" charset="-122"/>
                <a:ea typeface="幼圆" pitchFamily="49" charset="-122"/>
              </a:rPr>
              <a:t>缓冲区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大小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（</a:t>
            </a:r>
            <a:r>
              <a:rPr lang="zh-CN" altLang="en-US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传入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331640" y="4600783"/>
            <a:ext cx="712879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dirty="0" err="1" smtClean="0">
                <a:solidFill>
                  <a:schemeClr val="accent6"/>
                </a:solidFill>
                <a:effectLst/>
                <a:latin typeface="幼圆" pitchFamily="49" charset="-122"/>
                <a:ea typeface="幼圆" pitchFamily="49" charset="-122"/>
              </a:rPr>
              <a:t>msg_prio</a:t>
            </a: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:	</a:t>
            </a:r>
            <a:r>
              <a:rPr lang="zh-CN" altLang="en-US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接收消息的优先级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（传出）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5750" y="260327"/>
            <a:ext cx="5439793" cy="1800761"/>
            <a:chOff x="1691680" y="1772255"/>
            <a:chExt cx="5439793" cy="1800761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643860" y="1772255"/>
              <a:ext cx="2487613" cy="1150939"/>
              <a:chOff x="1564" y="2992"/>
              <a:chExt cx="1567" cy="725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1609" y="2992"/>
                <a:ext cx="1429" cy="680"/>
              </a:xfrm>
              <a:prstGeom prst="cloudCallout">
                <a:avLst>
                  <a:gd name="adj1" fmla="val -150406"/>
                  <a:gd name="adj2" fmla="val 89129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564" y="3038"/>
                <a:ext cx="1567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返回消息实际大小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 bwMode="auto">
            <a:xfrm>
              <a:off x="1691680" y="3573016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0040" y="5285262"/>
            <a:ext cx="8820472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例如：</a:t>
            </a:r>
            <a:endParaRPr lang="en-US" altLang="zh-CN" sz="2600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char buffer[128];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ssize_t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len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 = 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mq_receive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(</a:t>
            </a:r>
            <a:r>
              <a:rPr lang="en-US" altLang="zh-CN" sz="2600" dirty="0" err="1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mqdes</a:t>
            </a:r>
            <a:r>
              <a:rPr lang="en-US" altLang="zh-CN" sz="2600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, buffer, 128, NULL);</a:t>
            </a:r>
            <a:endParaRPr lang="zh-CN" altLang="en-US" sz="2600" dirty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13" grpId="0" autoUpdateAnimBg="0"/>
      <p:bldP spid="18" grpId="0" autoUpdateAnimBg="0"/>
      <p:bldP spid="21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18140" y="1333946"/>
            <a:ext cx="8359787" cy="1735138"/>
            <a:chOff x="1266" y="925"/>
            <a:chExt cx="4064" cy="109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868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5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mq_close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mqdes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7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5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="1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关闭队列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467544" y="4142134"/>
            <a:ext cx="8359787" cy="1735138"/>
            <a:chOff x="1266" y="925"/>
            <a:chExt cx="4064" cy="1093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868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5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mq_unlink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const char *name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2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3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5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删除队列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1471" y="755993"/>
            <a:ext cx="6936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求深不求广</a:t>
            </a:r>
            <a:endParaRPr lang="en-US" altLang="zh-CN" sz="32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43892" y="679578"/>
            <a:ext cx="587376" cy="2029343"/>
            <a:chOff x="939" y="1532"/>
            <a:chExt cx="370" cy="765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39" y="1532"/>
              <a:ext cx="301" cy="765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999999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946" y="1535"/>
              <a:ext cx="363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计算机学习</a:t>
              </a:r>
              <a:endParaRPr lang="zh-CN" altLang="en-US" sz="2800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83519" y="1772816"/>
            <a:ext cx="693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6"/>
                </a:solidFill>
                <a:effectLst/>
                <a:ea typeface="幼圆" pitchFamily="49" charset="-122"/>
              </a:rPr>
              <a:t>简单的问题（项目）深入去做</a:t>
            </a:r>
            <a:endParaRPr lang="en-US" altLang="zh-CN" dirty="0">
              <a:solidFill>
                <a:schemeClr val="accent6"/>
              </a:solidFill>
              <a:effectLst/>
              <a:ea typeface="幼圆" pitchFamily="49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07704" y="1340768"/>
            <a:ext cx="693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6"/>
                </a:solidFill>
                <a:effectLst/>
                <a:ea typeface="幼圆" pitchFamily="49" charset="-122"/>
              </a:rPr>
              <a:t>理解运行机理、重视基础学习</a:t>
            </a:r>
            <a:endParaRPr lang="en-US" altLang="zh-CN" dirty="0">
              <a:solidFill>
                <a:schemeClr val="accent6"/>
              </a:solidFill>
              <a:effectLst/>
              <a:ea typeface="幼圆" pitchFamily="49" charset="-122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39552" y="3631905"/>
            <a:ext cx="576263" cy="2029343"/>
            <a:chOff x="894" y="1532"/>
            <a:chExt cx="363" cy="765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939" y="1532"/>
              <a:ext cx="301" cy="765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999999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94" y="1619"/>
              <a:ext cx="363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rgbClr val="FF0000"/>
                  </a:solidFill>
                  <a:effectLst/>
                  <a:ea typeface="黑体" pitchFamily="2" charset="-122"/>
                </a:rPr>
                <a:t>程序设计</a:t>
              </a:r>
              <a:endParaRPr lang="zh-CN" altLang="en-US" sz="2800" dirty="0">
                <a:solidFill>
                  <a:srgbClr val="FF00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47664" y="3212976"/>
            <a:ext cx="6936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复杂问题简单化</a:t>
            </a:r>
            <a:endParaRPr lang="en-US" altLang="zh-CN" sz="32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835696" y="3717032"/>
            <a:ext cx="693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6"/>
                </a:solidFill>
                <a:effectLst/>
                <a:ea typeface="幼圆" pitchFamily="49" charset="-122"/>
              </a:rPr>
              <a:t>分而治之：分层次、分步骤、分阶段、分任务</a:t>
            </a:r>
            <a:endParaRPr lang="en-US" altLang="zh-CN" dirty="0">
              <a:solidFill>
                <a:schemeClr val="accent6"/>
              </a:solidFill>
              <a:effectLst/>
              <a:ea typeface="幼圆" pitchFamily="49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47664" y="4149080"/>
            <a:ext cx="6936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利用你所掌握的最成熟的技术</a:t>
            </a:r>
            <a:endParaRPr lang="en-US" altLang="zh-CN" sz="32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11511" y="4653136"/>
            <a:ext cx="693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6"/>
                </a:solidFill>
                <a:effectLst/>
                <a:ea typeface="幼圆" pitchFamily="49" charset="-122"/>
              </a:rPr>
              <a:t>非最新、最热门的技术</a:t>
            </a:r>
            <a:endParaRPr lang="en-US" altLang="zh-CN" dirty="0">
              <a:solidFill>
                <a:schemeClr val="accent6"/>
              </a:solidFill>
              <a:effectLst/>
              <a:ea typeface="幼圆" pitchFamily="49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23479" y="5085184"/>
            <a:ext cx="6936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不要追求一步到位</a:t>
            </a:r>
            <a:endParaRPr lang="en-US" altLang="zh-CN" sz="32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39503" y="5589240"/>
            <a:ext cx="693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6"/>
                </a:solidFill>
                <a:effectLst/>
                <a:ea typeface="幼圆" pitchFamily="49" charset="-122"/>
              </a:rPr>
              <a:t>程序设计是一个不断反复、重构的过程</a:t>
            </a:r>
            <a:endParaRPr lang="en-US" altLang="zh-CN" dirty="0">
              <a:solidFill>
                <a:schemeClr val="accent6"/>
              </a:solidFill>
              <a:effectLst/>
              <a:ea typeface="幼圆" pitchFamily="49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403648" y="2268161"/>
            <a:ext cx="6936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有深必有广</a:t>
            </a:r>
            <a:endParaRPr lang="en-US" altLang="zh-CN" sz="32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39788" y="381000"/>
            <a:ext cx="7693025" cy="1981200"/>
            <a:chOff x="839788" y="381000"/>
            <a:chExt cx="7693025" cy="1981200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839788" y="381000"/>
              <a:ext cx="7693025" cy="1981200"/>
              <a:chOff x="624" y="240"/>
              <a:chExt cx="4800" cy="1248"/>
            </a:xfrm>
          </p:grpSpPr>
          <p:sp>
            <p:nvSpPr>
              <p:cNvPr id="5" name="Rectangle 41"/>
              <p:cNvSpPr>
                <a:spLocks noChangeArrowheads="1"/>
              </p:cNvSpPr>
              <p:nvPr/>
            </p:nvSpPr>
            <p:spPr bwMode="auto">
              <a:xfrm>
                <a:off x="624" y="240"/>
                <a:ext cx="4800" cy="1248"/>
              </a:xfrm>
              <a:prstGeom prst="rect">
                <a:avLst/>
              </a:prstGeom>
              <a:solidFill>
                <a:srgbClr val="D5EAFF"/>
              </a:solidFill>
              <a:ln w="12700" cap="sq">
                <a:noFill/>
                <a:miter lim="800000"/>
                <a:headEnd/>
                <a:tailEnd/>
              </a:ln>
              <a:effectLst>
                <a:outerShdw dist="188799" dir="2536421" algn="ctr" rotWithShape="0">
                  <a:srgbClr val="B9B9B9"/>
                </a:outerShdw>
              </a:effectLst>
            </p:spPr>
            <p:txBody>
              <a:bodyPr wrap="none" anchor="ctr"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6" name="Text Box 42"/>
              <p:cNvSpPr txBox="1">
                <a:spLocks noChangeArrowheads="1"/>
              </p:cNvSpPr>
              <p:nvPr/>
            </p:nvSpPr>
            <p:spPr bwMode="auto">
              <a:xfrm>
                <a:off x="1190" y="404"/>
                <a:ext cx="3785" cy="28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2600" baseline="0" dirty="0">
                    <a:solidFill>
                      <a:srgbClr val="0033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</a:t>
                </a:r>
                <a:r>
                  <a:rPr lang="zh-CN" altLang="en-US" sz="2600" baseline="0" dirty="0" smtClean="0">
                    <a:solidFill>
                      <a:srgbClr val="0033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已知</a:t>
                </a:r>
                <a:r>
                  <a:rPr lang="en-US" altLang="zh-CN" sz="2600" i="1" baseline="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N</a:t>
                </a:r>
                <a:r>
                  <a:rPr lang="en-US" altLang="zh-CN" sz="2600" baseline="0" dirty="0" smtClean="0">
                    <a:solidFill>
                      <a:srgbClr val="0033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, </a:t>
                </a:r>
                <a:r>
                  <a:rPr lang="zh-CN" altLang="en-US" sz="2600" baseline="0" dirty="0" smtClean="0">
                    <a:solidFill>
                      <a:srgbClr val="0033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计算：</a:t>
                </a:r>
                <a:endParaRPr lang="zh-CN" altLang="en-US" sz="2600" baseline="0" dirty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graphicFrame>
          <p:nvGraphicFramePr>
            <p:cNvPr id="12" name="内容占位符 11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3563888" y="1196752"/>
            <a:ext cx="1152128" cy="1091580"/>
          </p:xfrm>
          <a:graphic>
            <a:graphicData uri="http://schemas.openxmlformats.org/presentationml/2006/ole">
              <p:oleObj spid="_x0000_s3102" name="公式" r:id="rId4" imgW="482600" imgH="457200" progId="Equation.3">
                <p:embed/>
              </p:oleObj>
            </a:graphicData>
          </a:graphic>
        </p:graphicFrame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95536" y="128364"/>
            <a:ext cx="2088232" cy="1068388"/>
            <a:chOff x="346" y="132"/>
            <a:chExt cx="1056" cy="673"/>
          </a:xfrm>
        </p:grpSpPr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887960" y="3645024"/>
            <a:ext cx="3124200" cy="771525"/>
            <a:chOff x="612" y="1680"/>
            <a:chExt cx="1968" cy="486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1680"/>
              <a:ext cx="1788" cy="4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703" y="1754"/>
              <a:ext cx="1507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600" baseline="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如何并行计算</a:t>
              </a:r>
              <a:endParaRPr lang="zh-CN" altLang="en-US" sz="2600" baseline="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 rot="352892">
              <a:off x="2148" y="1740"/>
              <a:ext cx="432" cy="330"/>
              <a:chOff x="4992" y="576"/>
              <a:chExt cx="557" cy="624"/>
            </a:xfrm>
          </p:grpSpPr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 rot="770286">
                <a:off x="4992" y="576"/>
                <a:ext cx="557" cy="624"/>
              </a:xfrm>
              <a:custGeom>
                <a:avLst/>
                <a:gdLst/>
                <a:ahLst/>
                <a:cxnLst>
                  <a:cxn ang="0">
                    <a:pos x="150" y="185"/>
                  </a:cxn>
                  <a:cxn ang="0">
                    <a:pos x="194" y="138"/>
                  </a:cxn>
                  <a:cxn ang="0">
                    <a:pos x="272" y="167"/>
                  </a:cxn>
                  <a:cxn ang="0">
                    <a:pos x="265" y="244"/>
                  </a:cxn>
                  <a:cxn ang="0">
                    <a:pos x="171" y="304"/>
                  </a:cxn>
                  <a:cxn ang="0">
                    <a:pos x="153" y="474"/>
                  </a:cxn>
                  <a:cxn ang="0">
                    <a:pos x="171" y="527"/>
                  </a:cxn>
                  <a:cxn ang="0">
                    <a:pos x="140" y="585"/>
                  </a:cxn>
                  <a:cxn ang="0">
                    <a:pos x="147" y="645"/>
                  </a:cxn>
                  <a:cxn ang="0">
                    <a:pos x="213" y="683"/>
                  </a:cxn>
                  <a:cxn ang="0">
                    <a:pos x="300" y="656"/>
                  </a:cxn>
                  <a:cxn ang="0">
                    <a:pos x="328" y="585"/>
                  </a:cxn>
                  <a:cxn ang="0">
                    <a:pos x="293" y="518"/>
                  </a:cxn>
                  <a:cxn ang="0">
                    <a:pos x="331" y="480"/>
                  </a:cxn>
                  <a:cxn ang="0">
                    <a:pos x="331" y="387"/>
                  </a:cxn>
                  <a:cxn ang="0">
                    <a:pos x="429" y="308"/>
                  </a:cxn>
                  <a:cxn ang="0">
                    <a:pos x="439" y="188"/>
                  </a:cxn>
                  <a:cxn ang="0">
                    <a:pos x="376" y="59"/>
                  </a:cxn>
                  <a:cxn ang="0">
                    <a:pos x="251" y="0"/>
                  </a:cxn>
                  <a:cxn ang="0">
                    <a:pos x="112" y="38"/>
                  </a:cxn>
                  <a:cxn ang="0">
                    <a:pos x="31" y="115"/>
                  </a:cxn>
                  <a:cxn ang="0">
                    <a:pos x="0" y="234"/>
                  </a:cxn>
                  <a:cxn ang="0">
                    <a:pos x="4" y="304"/>
                  </a:cxn>
                  <a:cxn ang="0">
                    <a:pos x="147" y="296"/>
                  </a:cxn>
                  <a:cxn ang="0">
                    <a:pos x="150" y="185"/>
                  </a:cxn>
                </a:cxnLst>
                <a:rect l="0" t="0" r="r" b="b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 rot="770286">
                <a:off x="5028" y="576"/>
                <a:ext cx="496" cy="435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7" y="230"/>
                  </a:cxn>
                  <a:cxn ang="0">
                    <a:pos x="89" y="241"/>
                  </a:cxn>
                  <a:cxn ang="0">
                    <a:pos x="87" y="175"/>
                  </a:cxn>
                  <a:cxn ang="0">
                    <a:pos x="111" y="101"/>
                  </a:cxn>
                  <a:cxn ang="0">
                    <a:pos x="206" y="74"/>
                  </a:cxn>
                  <a:cxn ang="0">
                    <a:pos x="251" y="105"/>
                  </a:cxn>
                  <a:cxn ang="0">
                    <a:pos x="299" y="153"/>
                  </a:cxn>
                  <a:cxn ang="0">
                    <a:pos x="285" y="237"/>
                  </a:cxn>
                  <a:cxn ang="0">
                    <a:pos x="195" y="276"/>
                  </a:cxn>
                  <a:cxn ang="0">
                    <a:pos x="171" y="335"/>
                  </a:cxn>
                  <a:cxn ang="0">
                    <a:pos x="178" y="395"/>
                  </a:cxn>
                  <a:cxn ang="0">
                    <a:pos x="166" y="477"/>
                  </a:cxn>
                  <a:cxn ang="0">
                    <a:pos x="256" y="477"/>
                  </a:cxn>
                  <a:cxn ang="0">
                    <a:pos x="268" y="416"/>
                  </a:cxn>
                  <a:cxn ang="0">
                    <a:pos x="261" y="345"/>
                  </a:cxn>
                  <a:cxn ang="0">
                    <a:pos x="316" y="307"/>
                  </a:cxn>
                  <a:cxn ang="0">
                    <a:pos x="358" y="287"/>
                  </a:cxn>
                  <a:cxn ang="0">
                    <a:pos x="390" y="196"/>
                  </a:cxn>
                  <a:cxn ang="0">
                    <a:pos x="361" y="98"/>
                  </a:cxn>
                  <a:cxn ang="0">
                    <a:pos x="264" y="0"/>
                  </a:cxn>
                  <a:cxn ang="0">
                    <a:pos x="146" y="8"/>
                  </a:cxn>
                  <a:cxn ang="0">
                    <a:pos x="51" y="67"/>
                  </a:cxn>
                  <a:cxn ang="0">
                    <a:pos x="10" y="140"/>
                  </a:cxn>
                  <a:cxn ang="0">
                    <a:pos x="0" y="241"/>
                  </a:cxn>
                </a:cxnLst>
                <a:rect l="0" t="0" r="r" b="b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 rot="770286">
                <a:off x="5159" y="1066"/>
                <a:ext cx="160" cy="10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" y="20"/>
                  </a:cxn>
                  <a:cxn ang="0">
                    <a:pos x="0" y="73"/>
                  </a:cxn>
                  <a:cxn ang="0">
                    <a:pos x="28" y="109"/>
                  </a:cxn>
                  <a:cxn ang="0">
                    <a:pos x="98" y="109"/>
                  </a:cxn>
                  <a:cxn ang="0">
                    <a:pos x="126" y="66"/>
                  </a:cxn>
                  <a:cxn ang="0">
                    <a:pos x="102" y="14"/>
                  </a:cxn>
                  <a:cxn ang="0">
                    <a:pos x="45" y="0"/>
                  </a:cxn>
                </a:cxnLst>
                <a:rect l="0" t="0" r="r" b="b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1133475" y="1196975"/>
            <a:ext cx="6391275" cy="488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6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1</a:t>
            </a:r>
            <a:r>
              <a:rPr lang="en-US" altLang="zh-CN" sz="26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26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6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划分任务：任务之间</a:t>
            </a:r>
            <a:r>
              <a:rPr lang="zh-CN" altLang="en-US" sz="2600" baseline="0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依赖性</a:t>
            </a:r>
            <a:r>
              <a:rPr lang="zh-CN" altLang="en-US" sz="26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最小。</a:t>
            </a:r>
            <a:endParaRPr lang="zh-CN" altLang="en-US" sz="26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404813"/>
            <a:ext cx="3048000" cy="685800"/>
            <a:chOff x="1968" y="528"/>
            <a:chExt cx="1920" cy="432"/>
          </a:xfrm>
        </p:grpSpPr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968" y="528"/>
              <a:ext cx="1920" cy="432"/>
            </a:xfrm>
            <a:prstGeom prst="ellipse">
              <a:avLst/>
            </a:prstGeom>
            <a:solidFill>
              <a:srgbClr val="E1FFE1"/>
            </a:solidFill>
            <a:ln w="12700" cap="sq">
              <a:noFill/>
              <a:round/>
              <a:headEnd/>
              <a:tailEnd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564244" name="Text Box 20"/>
            <p:cNvSpPr txBox="1">
              <a:spLocks noChangeArrowheads="1"/>
            </p:cNvSpPr>
            <p:nvPr/>
          </p:nvSpPr>
          <p:spPr bwMode="auto">
            <a:xfrm>
              <a:off x="2136" y="549"/>
              <a:ext cx="1752" cy="36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>
                  <a:solidFill>
                    <a:srgbClr val="FF3300"/>
                  </a:solidFill>
                  <a:effectLst/>
                  <a:ea typeface="黑体" pitchFamily="2" charset="-122"/>
                </a:rPr>
                <a:t>需要做的工作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576262" y="3012827"/>
            <a:ext cx="6172202" cy="647700"/>
            <a:chOff x="410" y="3657"/>
            <a:chExt cx="3888" cy="408"/>
          </a:xfrm>
        </p:grpSpPr>
        <p:sp>
          <p:nvSpPr>
            <p:cNvPr id="564246" name="Rectangle 22"/>
            <p:cNvSpPr>
              <a:spLocks noChangeArrowheads="1"/>
            </p:cNvSpPr>
            <p:nvPr/>
          </p:nvSpPr>
          <p:spPr bwMode="auto">
            <a:xfrm>
              <a:off x="444" y="3657"/>
              <a:ext cx="3810" cy="408"/>
            </a:xfrm>
            <a:prstGeom prst="rect">
              <a:avLst/>
            </a:prstGeom>
            <a:solidFill>
              <a:srgbClr val="FFFF99"/>
            </a:solidFill>
            <a:ln w="12700" cap="sq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564247" name="Text Box 23"/>
            <p:cNvSpPr txBox="1">
              <a:spLocks noChangeArrowheads="1"/>
            </p:cNvSpPr>
            <p:nvPr/>
          </p:nvSpPr>
          <p:spPr bwMode="auto">
            <a:xfrm>
              <a:off x="410" y="3699"/>
              <a:ext cx="3888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en-US" altLang="zh-CN" sz="2800" baseline="0" dirty="0">
                  <a:solidFill>
                    <a:srgbClr val="003399"/>
                  </a:solidFill>
                  <a:effectLst/>
                  <a:ea typeface="宋体" pitchFamily="2" charset="-122"/>
                </a:rPr>
                <a:t>1,  </a:t>
              </a:r>
              <a:r>
                <a:rPr lang="en-US" altLang="zh-CN" sz="2800" baseline="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2,  3,  4,  5,  6,  7,  8,  9,  10, 11, 12, 13 </a:t>
              </a:r>
              <a:endParaRPr lang="en-US" altLang="zh-CN" sz="2800" baseline="-2500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91880" y="1628800"/>
            <a:ext cx="1152128" cy="1368152"/>
            <a:chOff x="3491880" y="3212976"/>
            <a:chExt cx="1152128" cy="1368152"/>
          </a:xfrm>
        </p:grpSpPr>
        <p:graphicFrame>
          <p:nvGraphicFramePr>
            <p:cNvPr id="24" name="内容占位符 11"/>
            <p:cNvGraphicFramePr>
              <a:graphicFrameLocks noChangeAspect="1"/>
            </p:cNvGraphicFramePr>
            <p:nvPr/>
          </p:nvGraphicFramePr>
          <p:xfrm>
            <a:off x="3659975" y="3284984"/>
            <a:ext cx="840017" cy="795872"/>
          </p:xfrm>
          <a:graphic>
            <a:graphicData uri="http://schemas.openxmlformats.org/presentationml/2006/ole">
              <p:oleObj spid="_x0000_s160797" name="公式" r:id="rId4" imgW="482600" imgH="457200" progId="Equation.3">
                <p:embed/>
              </p:oleObj>
            </a:graphicData>
          </a:graphic>
        </p:graphicFrame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3491880" y="3212976"/>
              <a:ext cx="1152128" cy="1368152"/>
            </a:xfrm>
            <a:custGeom>
              <a:avLst/>
              <a:gdLst/>
              <a:ahLst/>
              <a:cxnLst>
                <a:cxn ang="0">
                  <a:pos x="414" y="34"/>
                </a:cxn>
                <a:cxn ang="0">
                  <a:pos x="84" y="27"/>
                </a:cxn>
                <a:cxn ang="0">
                  <a:pos x="42" y="34"/>
                </a:cxn>
                <a:cxn ang="0">
                  <a:pos x="0" y="125"/>
                </a:cxn>
                <a:cxn ang="0">
                  <a:pos x="28" y="210"/>
                </a:cxn>
                <a:cxn ang="0">
                  <a:pos x="210" y="259"/>
                </a:cxn>
                <a:cxn ang="0">
                  <a:pos x="786" y="167"/>
                </a:cxn>
                <a:cxn ang="0">
                  <a:pos x="779" y="76"/>
                </a:cxn>
                <a:cxn ang="0">
                  <a:pos x="660" y="6"/>
                </a:cxn>
                <a:cxn ang="0">
                  <a:pos x="337" y="13"/>
                </a:cxn>
              </a:cxnLst>
              <a:rect l="0" t="0" r="r" b="b"/>
              <a:pathLst>
                <a:path w="786" h="381">
                  <a:moveTo>
                    <a:pt x="414" y="34"/>
                  </a:moveTo>
                  <a:cubicBezTo>
                    <a:pt x="312" y="0"/>
                    <a:pt x="175" y="25"/>
                    <a:pt x="84" y="27"/>
                  </a:cubicBezTo>
                  <a:cubicBezTo>
                    <a:pt x="70" y="29"/>
                    <a:pt x="55" y="30"/>
                    <a:pt x="42" y="34"/>
                  </a:cubicBezTo>
                  <a:cubicBezTo>
                    <a:pt x="10" y="45"/>
                    <a:pt x="7" y="97"/>
                    <a:pt x="0" y="125"/>
                  </a:cubicBezTo>
                  <a:cubicBezTo>
                    <a:pt x="4" y="142"/>
                    <a:pt x="17" y="199"/>
                    <a:pt x="28" y="210"/>
                  </a:cubicBezTo>
                  <a:cubicBezTo>
                    <a:pt x="63" y="246"/>
                    <a:pt x="165" y="250"/>
                    <a:pt x="210" y="259"/>
                  </a:cubicBezTo>
                  <a:cubicBezTo>
                    <a:pt x="730" y="252"/>
                    <a:pt x="643" y="381"/>
                    <a:pt x="786" y="167"/>
                  </a:cubicBezTo>
                  <a:cubicBezTo>
                    <a:pt x="784" y="137"/>
                    <a:pt x="784" y="106"/>
                    <a:pt x="779" y="76"/>
                  </a:cubicBezTo>
                  <a:cubicBezTo>
                    <a:pt x="770" y="22"/>
                    <a:pt x="704" y="21"/>
                    <a:pt x="660" y="6"/>
                  </a:cubicBezTo>
                  <a:cubicBezTo>
                    <a:pt x="360" y="13"/>
                    <a:pt x="468" y="13"/>
                    <a:pt x="337" y="13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</p:grp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5580114" y="1628800"/>
            <a:ext cx="2592388" cy="936626"/>
            <a:chOff x="4383" y="3001"/>
            <a:chExt cx="1633" cy="59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4436" y="3001"/>
              <a:ext cx="1580" cy="590"/>
            </a:xfrm>
            <a:prstGeom prst="wedgeRectCallout">
              <a:avLst>
                <a:gd name="adj1" fmla="val -82434"/>
                <a:gd name="adj2" fmla="val -17776"/>
              </a:avLst>
            </a:prstGeom>
            <a:noFill/>
            <a:ln w="69850" cap="sq">
              <a:solidFill>
                <a:srgbClr val="33CC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</a:pPr>
              <a:endParaRPr lang="zh-CN" altLang="en-US" sz="2400" b="0" baseline="0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4383" y="3047"/>
              <a:ext cx="1482" cy="52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sz="2400" dirty="0" smtClean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每一个</a:t>
              </a:r>
              <a:r>
                <a:rPr lang="en-US" altLang="zh-CN" sz="2400" dirty="0" err="1" smtClean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i</a:t>
              </a:r>
              <a:r>
                <a:rPr lang="zh-CN" altLang="en-US" sz="2400" dirty="0" smtClean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的计算</a:t>
              </a:r>
              <a:endParaRPr lang="en-US" altLang="zh-CN" sz="2400" dirty="0" smtClean="0">
                <a:solidFill>
                  <a:schemeClr val="bg1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 algn="l" fontAlgn="base">
                <a:spcBef>
                  <a:spcPct val="0"/>
                </a:spcBef>
              </a:pPr>
              <a:r>
                <a:rPr lang="zh-CN" altLang="en-US" sz="2400" dirty="0" smtClean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 都是</a:t>
              </a:r>
              <a:r>
                <a:rPr lang="zh-CN" altLang="en-US" sz="240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独立</a:t>
              </a:r>
              <a:r>
                <a:rPr lang="zh-CN" altLang="en-US" sz="2400" dirty="0" smtClean="0">
                  <a:solidFill>
                    <a:schemeClr val="bg1"/>
                  </a:solidFill>
                  <a:effectLst/>
                  <a:latin typeface="黑体" pitchFamily="2" charset="-122"/>
                  <a:ea typeface="黑体" pitchFamily="2" charset="-122"/>
                </a:rPr>
                <a:t>的</a:t>
              </a:r>
              <a:endParaRPr lang="en-US" altLang="zh-CN" sz="2400" baseline="0" dirty="0">
                <a:solidFill>
                  <a:srgbClr val="0033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699119" y="3573016"/>
            <a:ext cx="936104" cy="936104"/>
            <a:chOff x="2699119" y="3573016"/>
            <a:chExt cx="936104" cy="936104"/>
          </a:xfrm>
        </p:grpSpPr>
        <p:sp>
          <p:nvSpPr>
            <p:cNvPr id="564254" name="Freeform 30"/>
            <p:cNvSpPr>
              <a:spLocks/>
            </p:cNvSpPr>
            <p:nvPr/>
          </p:nvSpPr>
          <p:spPr bwMode="auto">
            <a:xfrm rot="10487005" flipH="1">
              <a:off x="3079378" y="3588948"/>
              <a:ext cx="371475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936104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2987151" y="4005064"/>
              <a:ext cx="576064" cy="50405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P1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95263" y="3573016"/>
            <a:ext cx="1080120" cy="936104"/>
            <a:chOff x="3995263" y="3573016"/>
            <a:chExt cx="1080120" cy="936104"/>
          </a:xfrm>
        </p:grpSpPr>
        <p:sp>
          <p:nvSpPr>
            <p:cNvPr id="35" name="Line 71"/>
            <p:cNvSpPr>
              <a:spLocks noChangeShapeType="1"/>
            </p:cNvSpPr>
            <p:nvPr/>
          </p:nvSpPr>
          <p:spPr bwMode="auto">
            <a:xfrm flipV="1">
              <a:off x="3995263" y="3573016"/>
              <a:ext cx="1080120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 rot="10487005" flipH="1">
              <a:off x="4375522" y="3588948"/>
              <a:ext cx="371475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4283295" y="4005064"/>
              <a:ext cx="576064" cy="50405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P2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63415" y="3573016"/>
            <a:ext cx="1008112" cy="936104"/>
            <a:chOff x="5363415" y="3573016"/>
            <a:chExt cx="1008112" cy="936104"/>
          </a:xfrm>
        </p:grpSpPr>
        <p:sp>
          <p:nvSpPr>
            <p:cNvPr id="36" name="Line 71"/>
            <p:cNvSpPr>
              <a:spLocks noChangeShapeType="1"/>
            </p:cNvSpPr>
            <p:nvPr/>
          </p:nvSpPr>
          <p:spPr bwMode="auto">
            <a:xfrm flipV="1">
              <a:off x="5363415" y="3573016"/>
              <a:ext cx="1008112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 rot="10487005" flipH="1">
              <a:off x="5743674" y="3588948"/>
              <a:ext cx="371475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5651447" y="4005064"/>
              <a:ext cx="576064" cy="50405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rgbClr val="00FF99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P3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FF99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31567" y="3573016"/>
            <a:ext cx="1728192" cy="936104"/>
            <a:chOff x="6731567" y="3573016"/>
            <a:chExt cx="1728192" cy="936104"/>
          </a:xfrm>
        </p:grpSpPr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V="1">
              <a:off x="6731567" y="3573016"/>
              <a:ext cx="1728192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10487005" flipH="1">
              <a:off x="7399858" y="3588948"/>
              <a:ext cx="371475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307631" y="4005064"/>
              <a:ext cx="576064" cy="50405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rgbClr val="CCCC00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P4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3528" y="3717032"/>
            <a:ext cx="2088232" cy="528638"/>
            <a:chOff x="323528" y="3717032"/>
            <a:chExt cx="2088232" cy="528638"/>
          </a:xfrm>
        </p:grpSpPr>
        <p:sp>
          <p:nvSpPr>
            <p:cNvPr id="51" name="AutoShape 29"/>
            <p:cNvSpPr>
              <a:spLocks noChangeArrowheads="1"/>
            </p:cNvSpPr>
            <p:nvPr/>
          </p:nvSpPr>
          <p:spPr bwMode="auto">
            <a:xfrm>
              <a:off x="323528" y="3717032"/>
              <a:ext cx="1944216" cy="528638"/>
            </a:xfrm>
            <a:prstGeom prst="wedgeRoundRectCallout">
              <a:avLst>
                <a:gd name="adj1" fmla="val 59917"/>
                <a:gd name="adj2" fmla="val -6454"/>
                <a:gd name="adj3" fmla="val 16667"/>
              </a:avLst>
            </a:prstGeom>
            <a:noFill/>
            <a:ln w="63500" cap="sq">
              <a:solidFill>
                <a:srgbClr val="33CC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zh-CN" altLang="en-US" sz="2600" b="0">
                <a:ea typeface="宋体" pitchFamily="2" charset="-122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323528" y="3789040"/>
              <a:ext cx="2088232" cy="44627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300" baseline="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静态任务分配</a:t>
              </a:r>
              <a:endParaRPr lang="zh-CN" altLang="en-US" sz="2300" baseline="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576262" y="5029051"/>
            <a:ext cx="6172202" cy="647700"/>
            <a:chOff x="410" y="3657"/>
            <a:chExt cx="3888" cy="408"/>
          </a:xfrm>
        </p:grpSpPr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44" y="3657"/>
              <a:ext cx="3810" cy="408"/>
            </a:xfrm>
            <a:prstGeom prst="rect">
              <a:avLst/>
            </a:prstGeom>
            <a:solidFill>
              <a:srgbClr val="FFFF99"/>
            </a:solidFill>
            <a:ln w="12700" cap="sq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410" y="3699"/>
              <a:ext cx="3888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en-US" altLang="zh-CN" sz="2800" baseline="0" dirty="0">
                  <a:solidFill>
                    <a:srgbClr val="003399"/>
                  </a:solidFill>
                  <a:effectLst/>
                  <a:ea typeface="宋体" pitchFamily="2" charset="-122"/>
                </a:rPr>
                <a:t>1,  </a:t>
              </a:r>
              <a:r>
                <a:rPr lang="en-US" altLang="zh-CN" sz="2800" baseline="0" dirty="0" smtClean="0">
                  <a:solidFill>
                    <a:srgbClr val="003399"/>
                  </a:solidFill>
                  <a:effectLst/>
                  <a:ea typeface="宋体" pitchFamily="2" charset="-122"/>
                </a:rPr>
                <a:t>2,  3,  4,  5,  6,  7,  8,  9,  10, 11, 12, 13 </a:t>
              </a:r>
              <a:endParaRPr lang="en-US" altLang="zh-CN" sz="2800" baseline="-25000" dirty="0">
                <a:solidFill>
                  <a:srgbClr val="003399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627784" y="5589240"/>
            <a:ext cx="432048" cy="792088"/>
            <a:chOff x="2627784" y="3573016"/>
            <a:chExt cx="432048" cy="792088"/>
          </a:xfrm>
        </p:grpSpPr>
        <p:sp>
          <p:nvSpPr>
            <p:cNvPr id="62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P1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23528" y="5733256"/>
            <a:ext cx="2088232" cy="936104"/>
            <a:chOff x="323528" y="3717032"/>
            <a:chExt cx="2088232" cy="936104"/>
          </a:xfrm>
        </p:grpSpPr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>
              <a:off x="323528" y="3717032"/>
              <a:ext cx="1944216" cy="936104"/>
            </a:xfrm>
            <a:prstGeom prst="wedgeRoundRectCallout">
              <a:avLst>
                <a:gd name="adj1" fmla="val 59917"/>
                <a:gd name="adj2" fmla="val -6454"/>
                <a:gd name="adj3" fmla="val 16667"/>
              </a:avLst>
            </a:prstGeom>
            <a:noFill/>
            <a:ln w="63500" cap="sq">
              <a:solidFill>
                <a:srgbClr val="33CC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zh-CN" altLang="en-US" sz="2600" b="0">
                <a:ea typeface="宋体" pitchFamily="2" charset="-122"/>
              </a:endParaRPr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323528" y="3789040"/>
              <a:ext cx="2088232" cy="80021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3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动态</a:t>
              </a:r>
              <a:r>
                <a:rPr lang="zh-CN" altLang="en-US" sz="2300" baseline="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任务分配</a:t>
              </a:r>
              <a:r>
                <a:rPr lang="zh-CN" altLang="en-US" sz="23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（能者多劳）</a:t>
              </a:r>
              <a:endParaRPr lang="zh-CN" altLang="en-US" sz="2300" baseline="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59832" y="5589240"/>
            <a:ext cx="432048" cy="792088"/>
            <a:chOff x="2627784" y="3573016"/>
            <a:chExt cx="432048" cy="792088"/>
          </a:xfrm>
        </p:grpSpPr>
        <p:sp>
          <p:nvSpPr>
            <p:cNvPr id="81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2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P2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491880" y="5589240"/>
            <a:ext cx="432048" cy="792088"/>
            <a:chOff x="2627784" y="3573016"/>
            <a:chExt cx="432048" cy="792088"/>
          </a:xfrm>
        </p:grpSpPr>
        <p:sp>
          <p:nvSpPr>
            <p:cNvPr id="85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6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99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P3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99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923928" y="5589240"/>
            <a:ext cx="432048" cy="792088"/>
            <a:chOff x="2627784" y="3573016"/>
            <a:chExt cx="432048" cy="792088"/>
          </a:xfrm>
        </p:grpSpPr>
        <p:sp>
          <p:nvSpPr>
            <p:cNvPr id="89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90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CCCC00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P4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355976" y="5589240"/>
            <a:ext cx="432048" cy="792088"/>
            <a:chOff x="2627784" y="3573016"/>
            <a:chExt cx="432048" cy="792088"/>
          </a:xfrm>
        </p:grpSpPr>
        <p:sp>
          <p:nvSpPr>
            <p:cNvPr id="93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P2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788024" y="5589240"/>
            <a:ext cx="432048" cy="792088"/>
            <a:chOff x="2627784" y="3573016"/>
            <a:chExt cx="432048" cy="792088"/>
          </a:xfrm>
        </p:grpSpPr>
        <p:sp>
          <p:nvSpPr>
            <p:cNvPr id="97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98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99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P3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99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20072" y="5589240"/>
            <a:ext cx="432048" cy="792088"/>
            <a:chOff x="2627784" y="3573016"/>
            <a:chExt cx="432048" cy="792088"/>
          </a:xfrm>
        </p:grpSpPr>
        <p:sp>
          <p:nvSpPr>
            <p:cNvPr id="101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02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CCCC00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P4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652120" y="5589240"/>
            <a:ext cx="432048" cy="792088"/>
            <a:chOff x="2627784" y="3573016"/>
            <a:chExt cx="432048" cy="792088"/>
          </a:xfrm>
        </p:grpSpPr>
        <p:sp>
          <p:nvSpPr>
            <p:cNvPr id="105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06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P1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084168" y="5589240"/>
            <a:ext cx="432048" cy="792088"/>
            <a:chOff x="2627784" y="3573016"/>
            <a:chExt cx="432048" cy="792088"/>
          </a:xfrm>
        </p:grpSpPr>
        <p:sp>
          <p:nvSpPr>
            <p:cNvPr id="109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0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99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P3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99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60232" y="5589240"/>
            <a:ext cx="432048" cy="792088"/>
            <a:chOff x="2627784" y="3573016"/>
            <a:chExt cx="432048" cy="792088"/>
          </a:xfrm>
        </p:grpSpPr>
        <p:sp>
          <p:nvSpPr>
            <p:cNvPr id="113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4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P2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36296" y="5589240"/>
            <a:ext cx="432048" cy="792088"/>
            <a:chOff x="2627784" y="3573016"/>
            <a:chExt cx="432048" cy="792088"/>
          </a:xfrm>
        </p:grpSpPr>
        <p:sp>
          <p:nvSpPr>
            <p:cNvPr id="117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8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CCCC00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P4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740352" y="5589240"/>
            <a:ext cx="432048" cy="792088"/>
            <a:chOff x="2627784" y="3573016"/>
            <a:chExt cx="432048" cy="792088"/>
          </a:xfrm>
        </p:grpSpPr>
        <p:sp>
          <p:nvSpPr>
            <p:cNvPr id="121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22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FF99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P3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FF99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244408" y="5589240"/>
            <a:ext cx="432048" cy="792088"/>
            <a:chOff x="2627784" y="3573016"/>
            <a:chExt cx="432048" cy="792088"/>
          </a:xfrm>
        </p:grpSpPr>
        <p:sp>
          <p:nvSpPr>
            <p:cNvPr id="125" name="Freeform 30"/>
            <p:cNvSpPr>
              <a:spLocks/>
            </p:cNvSpPr>
            <p:nvPr/>
          </p:nvSpPr>
          <p:spPr bwMode="auto">
            <a:xfrm rot="10487005" flipH="1">
              <a:off x="2720232" y="3584093"/>
              <a:ext cx="264678" cy="461665"/>
            </a:xfrm>
            <a:custGeom>
              <a:avLst/>
              <a:gdLst/>
              <a:ahLst/>
              <a:cxnLst>
                <a:cxn ang="0">
                  <a:pos x="152" y="112"/>
                </a:cxn>
                <a:cxn ang="0">
                  <a:pos x="152" y="112"/>
                </a:cxn>
                <a:cxn ang="0">
                  <a:pos x="151" y="112"/>
                </a:cxn>
                <a:cxn ang="0">
                  <a:pos x="143" y="112"/>
                </a:cxn>
                <a:cxn ang="0">
                  <a:pos x="127" y="112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23" y="101"/>
                </a:cxn>
                <a:cxn ang="0">
                  <a:pos x="155" y="69"/>
                </a:cxn>
                <a:cxn ang="0">
                  <a:pos x="198" y="26"/>
                </a:cxn>
                <a:cxn ang="0">
                  <a:pos x="221" y="4"/>
                </a:cxn>
                <a:cxn ang="0">
                  <a:pos x="226" y="2"/>
                </a:cxn>
                <a:cxn ang="0">
                  <a:pos x="246" y="22"/>
                </a:cxn>
                <a:cxn ang="0">
                  <a:pos x="287" y="63"/>
                </a:cxn>
                <a:cxn ang="0">
                  <a:pos x="322" y="98"/>
                </a:cxn>
                <a:cxn ang="0">
                  <a:pos x="336" y="112"/>
                </a:cxn>
                <a:cxn ang="0">
                  <a:pos x="333" y="112"/>
                </a:cxn>
                <a:cxn ang="0">
                  <a:pos x="323" y="112"/>
                </a:cxn>
                <a:cxn ang="0">
                  <a:pos x="307" y="112"/>
                </a:cxn>
                <a:cxn ang="0">
                  <a:pos x="298" y="112"/>
                </a:cxn>
                <a:cxn ang="0">
                  <a:pos x="296" y="112"/>
                </a:cxn>
                <a:cxn ang="0">
                  <a:pos x="295" y="118"/>
                </a:cxn>
                <a:cxn ang="0">
                  <a:pos x="292" y="132"/>
                </a:cxn>
                <a:cxn ang="0">
                  <a:pos x="285" y="150"/>
                </a:cxn>
                <a:cxn ang="0">
                  <a:pos x="273" y="170"/>
                </a:cxn>
                <a:cxn ang="0">
                  <a:pos x="255" y="190"/>
                </a:cxn>
                <a:cxn ang="0">
                  <a:pos x="234" y="208"/>
                </a:cxn>
                <a:cxn ang="0">
                  <a:pos x="209" y="222"/>
                </a:cxn>
                <a:cxn ang="0">
                  <a:pos x="180" y="233"/>
                </a:cxn>
                <a:cxn ang="0">
                  <a:pos x="147" y="241"/>
                </a:cxn>
                <a:cxn ang="0">
                  <a:pos x="111" y="246"/>
                </a:cxn>
                <a:cxn ang="0">
                  <a:pos x="73" y="248"/>
                </a:cxn>
                <a:cxn ang="0">
                  <a:pos x="40" y="248"/>
                </a:cxn>
                <a:cxn ang="0">
                  <a:pos x="18" y="248"/>
                </a:cxn>
                <a:cxn ang="0">
                  <a:pos x="7" y="248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7"/>
                </a:cxn>
                <a:cxn ang="0">
                  <a:pos x="0" y="244"/>
                </a:cxn>
                <a:cxn ang="0">
                  <a:pos x="0" y="241"/>
                </a:cxn>
                <a:cxn ang="0">
                  <a:pos x="0" y="237"/>
                </a:cxn>
                <a:cxn ang="0">
                  <a:pos x="1" y="234"/>
                </a:cxn>
                <a:cxn ang="0">
                  <a:pos x="7" y="232"/>
                </a:cxn>
                <a:cxn ang="0">
                  <a:pos x="17" y="232"/>
                </a:cxn>
                <a:cxn ang="0">
                  <a:pos x="38" y="227"/>
                </a:cxn>
                <a:cxn ang="0">
                  <a:pos x="69" y="218"/>
                </a:cxn>
                <a:cxn ang="0">
                  <a:pos x="98" y="205"/>
                </a:cxn>
                <a:cxn ang="0">
                  <a:pos x="118" y="187"/>
                </a:cxn>
                <a:cxn ang="0">
                  <a:pos x="131" y="166"/>
                </a:cxn>
                <a:cxn ang="0">
                  <a:pos x="141" y="145"/>
                </a:cxn>
                <a:cxn ang="0">
                  <a:pos x="148" y="126"/>
                </a:cxn>
                <a:cxn ang="0">
                  <a:pos x="151" y="114"/>
                </a:cxn>
                <a:cxn ang="0">
                  <a:pos x="152" y="112"/>
                </a:cxn>
                <a:cxn ang="0">
                  <a:pos x="152" y="112"/>
                </a:cxn>
                <a:cxn ang="0">
                  <a:pos x="152" y="112"/>
                </a:cxn>
              </a:cxnLst>
              <a:rect l="0" t="0" r="r" b="b"/>
              <a:pathLst>
                <a:path w="337" h="249">
                  <a:moveTo>
                    <a:pt x="152" y="112"/>
                  </a:moveTo>
                  <a:lnTo>
                    <a:pt x="152" y="112"/>
                  </a:lnTo>
                  <a:lnTo>
                    <a:pt x="151" y="112"/>
                  </a:lnTo>
                  <a:lnTo>
                    <a:pt x="150" y="112"/>
                  </a:lnTo>
                  <a:lnTo>
                    <a:pt x="149" y="112"/>
                  </a:lnTo>
                  <a:lnTo>
                    <a:pt x="148" y="112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3" y="112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5" y="112"/>
                  </a:lnTo>
                  <a:lnTo>
                    <a:pt x="114" y="112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3" y="111"/>
                  </a:lnTo>
                  <a:lnTo>
                    <a:pt x="114" y="110"/>
                  </a:lnTo>
                  <a:lnTo>
                    <a:pt x="116" y="109"/>
                  </a:lnTo>
                  <a:lnTo>
                    <a:pt x="117" y="107"/>
                  </a:lnTo>
                  <a:lnTo>
                    <a:pt x="120" y="104"/>
                  </a:lnTo>
                  <a:lnTo>
                    <a:pt x="123" y="101"/>
                  </a:lnTo>
                  <a:lnTo>
                    <a:pt x="126" y="98"/>
                  </a:lnTo>
                  <a:lnTo>
                    <a:pt x="130" y="94"/>
                  </a:lnTo>
                  <a:lnTo>
                    <a:pt x="134" y="90"/>
                  </a:lnTo>
                  <a:lnTo>
                    <a:pt x="138" y="86"/>
                  </a:lnTo>
                  <a:lnTo>
                    <a:pt x="144" y="81"/>
                  </a:lnTo>
                  <a:lnTo>
                    <a:pt x="149" y="75"/>
                  </a:lnTo>
                  <a:lnTo>
                    <a:pt x="155" y="69"/>
                  </a:lnTo>
                  <a:lnTo>
                    <a:pt x="161" y="63"/>
                  </a:lnTo>
                  <a:lnTo>
                    <a:pt x="168" y="56"/>
                  </a:lnTo>
                  <a:lnTo>
                    <a:pt x="175" y="49"/>
                  </a:lnTo>
                  <a:lnTo>
                    <a:pt x="181" y="43"/>
                  </a:lnTo>
                  <a:lnTo>
                    <a:pt x="187" y="37"/>
                  </a:lnTo>
                  <a:lnTo>
                    <a:pt x="193" y="32"/>
                  </a:lnTo>
                  <a:lnTo>
                    <a:pt x="198" y="26"/>
                  </a:lnTo>
                  <a:lnTo>
                    <a:pt x="202" y="22"/>
                  </a:lnTo>
                  <a:lnTo>
                    <a:pt x="206" y="18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6" y="8"/>
                  </a:lnTo>
                  <a:lnTo>
                    <a:pt x="219" y="5"/>
                  </a:lnTo>
                  <a:lnTo>
                    <a:pt x="221" y="4"/>
                  </a:lnTo>
                  <a:lnTo>
                    <a:pt x="222" y="2"/>
                  </a:lnTo>
                  <a:lnTo>
                    <a:pt x="223" y="1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50" y="26"/>
                  </a:lnTo>
                  <a:lnTo>
                    <a:pt x="256" y="32"/>
                  </a:lnTo>
                  <a:lnTo>
                    <a:pt x="261" y="37"/>
                  </a:lnTo>
                  <a:lnTo>
                    <a:pt x="267" y="43"/>
                  </a:lnTo>
                  <a:lnTo>
                    <a:pt x="273" y="49"/>
                  </a:lnTo>
                  <a:lnTo>
                    <a:pt x="280" y="56"/>
                  </a:lnTo>
                  <a:lnTo>
                    <a:pt x="287" y="63"/>
                  </a:lnTo>
                  <a:lnTo>
                    <a:pt x="293" y="69"/>
                  </a:lnTo>
                  <a:lnTo>
                    <a:pt x="299" y="75"/>
                  </a:lnTo>
                  <a:lnTo>
                    <a:pt x="305" y="81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94"/>
                  </a:lnTo>
                  <a:lnTo>
                    <a:pt x="322" y="98"/>
                  </a:lnTo>
                  <a:lnTo>
                    <a:pt x="325" y="101"/>
                  </a:lnTo>
                  <a:lnTo>
                    <a:pt x="328" y="104"/>
                  </a:lnTo>
                  <a:lnTo>
                    <a:pt x="331" y="107"/>
                  </a:lnTo>
                  <a:lnTo>
                    <a:pt x="333" y="109"/>
                  </a:lnTo>
                  <a:lnTo>
                    <a:pt x="334" y="110"/>
                  </a:lnTo>
                  <a:lnTo>
                    <a:pt x="335" y="111"/>
                  </a:lnTo>
                  <a:lnTo>
                    <a:pt x="336" y="112"/>
                  </a:lnTo>
                  <a:lnTo>
                    <a:pt x="335" y="112"/>
                  </a:lnTo>
                  <a:lnTo>
                    <a:pt x="334" y="112"/>
                  </a:lnTo>
                  <a:lnTo>
                    <a:pt x="333" y="112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8" y="112"/>
                  </a:lnTo>
                  <a:lnTo>
                    <a:pt x="327" y="112"/>
                  </a:lnTo>
                  <a:lnTo>
                    <a:pt x="325" y="112"/>
                  </a:lnTo>
                  <a:lnTo>
                    <a:pt x="323" y="112"/>
                  </a:lnTo>
                  <a:lnTo>
                    <a:pt x="321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1" y="112"/>
                  </a:lnTo>
                  <a:lnTo>
                    <a:pt x="309" y="112"/>
                  </a:lnTo>
                  <a:lnTo>
                    <a:pt x="307" y="112"/>
                  </a:lnTo>
                  <a:lnTo>
                    <a:pt x="305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4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3"/>
                  </a:lnTo>
                  <a:lnTo>
                    <a:pt x="293" y="125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0" y="140"/>
                  </a:lnTo>
                  <a:lnTo>
                    <a:pt x="289" y="142"/>
                  </a:lnTo>
                  <a:lnTo>
                    <a:pt x="288" y="145"/>
                  </a:lnTo>
                  <a:lnTo>
                    <a:pt x="287" y="148"/>
                  </a:lnTo>
                  <a:lnTo>
                    <a:pt x="285" y="150"/>
                  </a:lnTo>
                  <a:lnTo>
                    <a:pt x="284" y="153"/>
                  </a:lnTo>
                  <a:lnTo>
                    <a:pt x="282" y="156"/>
                  </a:lnTo>
                  <a:lnTo>
                    <a:pt x="281" y="159"/>
                  </a:lnTo>
                  <a:lnTo>
                    <a:pt x="279" y="161"/>
                  </a:lnTo>
                  <a:lnTo>
                    <a:pt x="277" y="164"/>
                  </a:lnTo>
                  <a:lnTo>
                    <a:pt x="275" y="167"/>
                  </a:lnTo>
                  <a:lnTo>
                    <a:pt x="273" y="170"/>
                  </a:lnTo>
                  <a:lnTo>
                    <a:pt x="270" y="173"/>
                  </a:lnTo>
                  <a:lnTo>
                    <a:pt x="268" y="176"/>
                  </a:lnTo>
                  <a:lnTo>
                    <a:pt x="265" y="179"/>
                  </a:lnTo>
                  <a:lnTo>
                    <a:pt x="263" y="182"/>
                  </a:lnTo>
                  <a:lnTo>
                    <a:pt x="260" y="185"/>
                  </a:lnTo>
                  <a:lnTo>
                    <a:pt x="258" y="188"/>
                  </a:lnTo>
                  <a:lnTo>
                    <a:pt x="255" y="190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3"/>
                  </a:lnTo>
                  <a:lnTo>
                    <a:pt x="237" y="205"/>
                  </a:lnTo>
                  <a:lnTo>
                    <a:pt x="234" y="208"/>
                  </a:lnTo>
                  <a:lnTo>
                    <a:pt x="230" y="210"/>
                  </a:lnTo>
                  <a:lnTo>
                    <a:pt x="227" y="212"/>
                  </a:lnTo>
                  <a:lnTo>
                    <a:pt x="223" y="214"/>
                  </a:lnTo>
                  <a:lnTo>
                    <a:pt x="220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09" y="222"/>
                  </a:lnTo>
                  <a:lnTo>
                    <a:pt x="205" y="224"/>
                  </a:lnTo>
                  <a:lnTo>
                    <a:pt x="201" y="225"/>
                  </a:lnTo>
                  <a:lnTo>
                    <a:pt x="197" y="227"/>
                  </a:lnTo>
                  <a:lnTo>
                    <a:pt x="193" y="228"/>
                  </a:lnTo>
                  <a:lnTo>
                    <a:pt x="189" y="230"/>
                  </a:lnTo>
                  <a:lnTo>
                    <a:pt x="185" y="231"/>
                  </a:lnTo>
                  <a:lnTo>
                    <a:pt x="180" y="233"/>
                  </a:lnTo>
                  <a:lnTo>
                    <a:pt x="176" y="234"/>
                  </a:lnTo>
                  <a:lnTo>
                    <a:pt x="171" y="236"/>
                  </a:lnTo>
                  <a:lnTo>
                    <a:pt x="167" y="237"/>
                  </a:lnTo>
                  <a:lnTo>
                    <a:pt x="162" y="238"/>
                  </a:lnTo>
                  <a:lnTo>
                    <a:pt x="157" y="239"/>
                  </a:lnTo>
                  <a:lnTo>
                    <a:pt x="152" y="240"/>
                  </a:lnTo>
                  <a:lnTo>
                    <a:pt x="147" y="241"/>
                  </a:lnTo>
                  <a:lnTo>
                    <a:pt x="142" y="242"/>
                  </a:lnTo>
                  <a:lnTo>
                    <a:pt x="137" y="243"/>
                  </a:lnTo>
                  <a:lnTo>
                    <a:pt x="132" y="244"/>
                  </a:lnTo>
                  <a:lnTo>
                    <a:pt x="127" y="244"/>
                  </a:lnTo>
                  <a:lnTo>
                    <a:pt x="121" y="245"/>
                  </a:lnTo>
                  <a:lnTo>
                    <a:pt x="116" y="245"/>
                  </a:lnTo>
                  <a:lnTo>
                    <a:pt x="111" y="246"/>
                  </a:lnTo>
                  <a:lnTo>
                    <a:pt x="106" y="246"/>
                  </a:lnTo>
                  <a:lnTo>
                    <a:pt x="100" y="247"/>
                  </a:lnTo>
                  <a:lnTo>
                    <a:pt x="95" y="247"/>
                  </a:lnTo>
                  <a:lnTo>
                    <a:pt x="90" y="248"/>
                  </a:lnTo>
                  <a:lnTo>
                    <a:pt x="84" y="248"/>
                  </a:lnTo>
                  <a:lnTo>
                    <a:pt x="79" y="248"/>
                  </a:lnTo>
                  <a:lnTo>
                    <a:pt x="73" y="248"/>
                  </a:lnTo>
                  <a:lnTo>
                    <a:pt x="68" y="248"/>
                  </a:lnTo>
                  <a:lnTo>
                    <a:pt x="63" y="248"/>
                  </a:lnTo>
                  <a:lnTo>
                    <a:pt x="58" y="248"/>
                  </a:lnTo>
                  <a:lnTo>
                    <a:pt x="53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29" y="248"/>
                  </a:lnTo>
                  <a:lnTo>
                    <a:pt x="26" y="248"/>
                  </a:lnTo>
                  <a:lnTo>
                    <a:pt x="23" y="248"/>
                  </a:lnTo>
                  <a:lnTo>
                    <a:pt x="20" y="248"/>
                  </a:lnTo>
                  <a:lnTo>
                    <a:pt x="18" y="248"/>
                  </a:lnTo>
                  <a:lnTo>
                    <a:pt x="16" y="248"/>
                  </a:lnTo>
                  <a:lnTo>
                    <a:pt x="14" y="248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5" y="248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7" y="232"/>
                  </a:lnTo>
                  <a:lnTo>
                    <a:pt x="8" y="232"/>
                  </a:lnTo>
                  <a:lnTo>
                    <a:pt x="9" y="232"/>
                  </a:lnTo>
                  <a:lnTo>
                    <a:pt x="11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20" y="231"/>
                  </a:lnTo>
                  <a:lnTo>
                    <a:pt x="22" y="231"/>
                  </a:lnTo>
                  <a:lnTo>
                    <a:pt x="25" y="230"/>
                  </a:lnTo>
                  <a:lnTo>
                    <a:pt x="28" y="230"/>
                  </a:lnTo>
                  <a:lnTo>
                    <a:pt x="31" y="229"/>
                  </a:lnTo>
                  <a:lnTo>
                    <a:pt x="34" y="228"/>
                  </a:lnTo>
                  <a:lnTo>
                    <a:pt x="38" y="227"/>
                  </a:lnTo>
                  <a:lnTo>
                    <a:pt x="42" y="226"/>
                  </a:lnTo>
                  <a:lnTo>
                    <a:pt x="46" y="225"/>
                  </a:lnTo>
                  <a:lnTo>
                    <a:pt x="50" y="224"/>
                  </a:lnTo>
                  <a:lnTo>
                    <a:pt x="54" y="223"/>
                  </a:lnTo>
                  <a:lnTo>
                    <a:pt x="59" y="221"/>
                  </a:lnTo>
                  <a:lnTo>
                    <a:pt x="64" y="220"/>
                  </a:lnTo>
                  <a:lnTo>
                    <a:pt x="69" y="218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3"/>
                  </a:lnTo>
                  <a:lnTo>
                    <a:pt x="87" y="211"/>
                  </a:lnTo>
                  <a:lnTo>
                    <a:pt x="91" y="209"/>
                  </a:lnTo>
                  <a:lnTo>
                    <a:pt x="94" y="207"/>
                  </a:lnTo>
                  <a:lnTo>
                    <a:pt x="98" y="205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8"/>
                  </a:lnTo>
                  <a:lnTo>
                    <a:pt x="111" y="195"/>
                  </a:lnTo>
                  <a:lnTo>
                    <a:pt x="113" y="193"/>
                  </a:lnTo>
                  <a:lnTo>
                    <a:pt x="116" y="190"/>
                  </a:lnTo>
                  <a:lnTo>
                    <a:pt x="118" y="187"/>
                  </a:lnTo>
                  <a:lnTo>
                    <a:pt x="120" y="184"/>
                  </a:lnTo>
                  <a:lnTo>
                    <a:pt x="122" y="181"/>
                  </a:lnTo>
                  <a:lnTo>
                    <a:pt x="124" y="178"/>
                  </a:lnTo>
                  <a:lnTo>
                    <a:pt x="126" y="175"/>
                  </a:lnTo>
                  <a:lnTo>
                    <a:pt x="128" y="172"/>
                  </a:lnTo>
                  <a:lnTo>
                    <a:pt x="129" y="169"/>
                  </a:lnTo>
                  <a:lnTo>
                    <a:pt x="131" y="166"/>
                  </a:lnTo>
                  <a:lnTo>
                    <a:pt x="132" y="163"/>
                  </a:lnTo>
                  <a:lnTo>
                    <a:pt x="134" y="160"/>
                  </a:lnTo>
                  <a:lnTo>
                    <a:pt x="135" y="157"/>
                  </a:lnTo>
                  <a:lnTo>
                    <a:pt x="137" y="154"/>
                  </a:lnTo>
                  <a:lnTo>
                    <a:pt x="138" y="151"/>
                  </a:lnTo>
                  <a:lnTo>
                    <a:pt x="140" y="148"/>
                  </a:lnTo>
                  <a:lnTo>
                    <a:pt x="141" y="145"/>
                  </a:lnTo>
                  <a:lnTo>
                    <a:pt x="142" y="142"/>
                  </a:lnTo>
                  <a:lnTo>
                    <a:pt x="143" y="139"/>
                  </a:lnTo>
                  <a:lnTo>
                    <a:pt x="144" y="136"/>
                  </a:lnTo>
                  <a:lnTo>
                    <a:pt x="145" y="133"/>
                  </a:lnTo>
                  <a:lnTo>
                    <a:pt x="146" y="130"/>
                  </a:lnTo>
                  <a:lnTo>
                    <a:pt x="147" y="128"/>
                  </a:lnTo>
                  <a:lnTo>
                    <a:pt x="148" y="126"/>
                  </a:lnTo>
                  <a:lnTo>
                    <a:pt x="148" y="123"/>
                  </a:lnTo>
                  <a:lnTo>
                    <a:pt x="149" y="121"/>
                  </a:lnTo>
                  <a:lnTo>
                    <a:pt x="149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2" y="114"/>
                  </a:lnTo>
                  <a:lnTo>
                    <a:pt x="152" y="113"/>
                  </a:lnTo>
                  <a:lnTo>
                    <a:pt x="152" y="112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26" name="Line 71"/>
            <p:cNvSpPr>
              <a:spLocks noChangeShapeType="1"/>
            </p:cNvSpPr>
            <p:nvPr/>
          </p:nvSpPr>
          <p:spPr bwMode="auto">
            <a:xfrm flipV="1">
              <a:off x="2699119" y="3573016"/>
              <a:ext cx="216697" cy="0"/>
            </a:xfrm>
            <a:prstGeom prst="line">
              <a:avLst/>
            </a:prstGeom>
            <a:noFill/>
            <a:ln w="41275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2627784" y="4005064"/>
              <a:ext cx="432048" cy="36004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CCCC00"/>
                  </a:solidFill>
                  <a:effectLst/>
                  <a:latin typeface="Times New Roman" pitchFamily="18" charset="0"/>
                  <a:ea typeface="华文琥珀" pitchFamily="2" charset="-122"/>
                </a:rPr>
                <a:t>P4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Times New Roman" pitchFamily="18" charset="0"/>
                <a:ea typeface="华文琥珀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http://pws.niu.edu.tw/~ttlee/os.2009/4/thread/t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886" y="1556792"/>
            <a:ext cx="3900114" cy="2580159"/>
          </a:xfrm>
          <a:prstGeom prst="rect">
            <a:avLst/>
          </a:prstGeom>
          <a:noFill/>
        </p:spPr>
      </p:pic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79512" y="1556792"/>
            <a:ext cx="4896543" cy="4608512"/>
          </a:xfrm>
          <a:prstGeom prst="rect">
            <a:avLst/>
          </a:prstGeom>
          <a:solidFill>
            <a:srgbClr val="A7EEFF"/>
          </a:solidFill>
          <a:ln w="12700" cap="sq">
            <a:noFill/>
            <a:miter lim="800000"/>
            <a:headEnd/>
            <a:tailEnd/>
          </a:ln>
          <a:effectLst>
            <a:outerShdw dist="143684" dir="2700000" algn="ctr" rotWithShape="0">
              <a:srgbClr val="B0B0B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44644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(1)</a:t>
            </a: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50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一个进程可以包括多个线程；</a:t>
            </a:r>
            <a:endParaRPr lang="en-US" altLang="zh-CN" sz="2500" dirty="0" smtClean="0">
              <a:solidFill>
                <a:schemeClr val="accent5">
                  <a:lumMod val="10000"/>
                </a:schemeClr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495218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(</a:t>
            </a:r>
            <a:r>
              <a:rPr lang="en-US" altLang="zh-CN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2</a:t>
            </a: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)</a:t>
            </a: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  线程间共享地址空间，因此，一个线程修改一个变量（全局或静态），其它线程都能获知</a:t>
            </a:r>
            <a:r>
              <a:rPr lang="zh-CN" altLang="en-US" sz="250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500" dirty="0" smtClean="0">
              <a:solidFill>
                <a:schemeClr val="accent5">
                  <a:lumMod val="10000"/>
                </a:schemeClr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5536" y="4102040"/>
            <a:ext cx="446449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(</a:t>
            </a:r>
            <a:r>
              <a:rPr lang="en-US" altLang="zh-CN" sz="250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3</a:t>
            </a: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ea typeface="幼圆" pitchFamily="49" charset="-122"/>
              </a:rPr>
              <a:t>)</a:t>
            </a:r>
            <a:r>
              <a:rPr lang="zh-CN" altLang="en-US" sz="2500" baseline="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  线程间通信直接通过共享变量，而进程间通信则需要通过管道、消息队列等</a:t>
            </a:r>
            <a:r>
              <a:rPr lang="zh-CN" altLang="en-US" sz="2500" dirty="0" smtClean="0">
                <a:solidFill>
                  <a:schemeClr val="accent5">
                    <a:lumMod val="1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500" dirty="0" smtClean="0">
              <a:solidFill>
                <a:schemeClr val="accent5">
                  <a:lumMod val="10000"/>
                </a:schemeClr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23530" y="476672"/>
            <a:ext cx="3892550" cy="609600"/>
            <a:chOff x="2661" y="720"/>
            <a:chExt cx="2452" cy="384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661" y="720"/>
              <a:ext cx="2452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二、进程与线程区别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364088" y="4869160"/>
            <a:ext cx="1532384" cy="863601"/>
            <a:chOff x="768" y="2508"/>
            <a:chExt cx="1056" cy="544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40" y="2508"/>
              <a:ext cx="948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baseline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独享地址空间</a:t>
              </a:r>
              <a:endParaRPr lang="zh-CN" altLang="en-US" sz="2400" baseline="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768" y="2532"/>
              <a:ext cx="1056" cy="520"/>
            </a:xfrm>
            <a:prstGeom prst="wedgeRectCallout">
              <a:avLst>
                <a:gd name="adj1" fmla="val -13104"/>
                <a:gd name="adj2" fmla="val -123613"/>
              </a:avLst>
            </a:prstGeom>
            <a:noFill/>
            <a:ln w="69850" cap="sq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 sz="2600" b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08304" y="4869160"/>
            <a:ext cx="1532384" cy="830997"/>
            <a:chOff x="7308304" y="4869160"/>
            <a:chExt cx="1532384" cy="830997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7308304" y="4869160"/>
              <a:ext cx="1532384" cy="825501"/>
            </a:xfrm>
            <a:prstGeom prst="wedgeRectCallout">
              <a:avLst>
                <a:gd name="adj1" fmla="val -13104"/>
                <a:gd name="adj2" fmla="val -123613"/>
              </a:avLst>
            </a:prstGeom>
            <a:noFill/>
            <a:ln w="69850" cap="sq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 sz="2600" b="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380312" y="4869160"/>
              <a:ext cx="1375663" cy="83099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baseline="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共享地址空间</a:t>
              </a:r>
              <a:endParaRPr lang="zh-CN" altLang="en-US" sz="2400" baseline="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1133475" y="1196975"/>
            <a:ext cx="6391275" cy="488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26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1</a:t>
            </a:r>
            <a:r>
              <a:rPr lang="en-US" altLang="zh-CN" sz="26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26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6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划分任务：任务之间依赖性最小。</a:t>
            </a:r>
            <a:endParaRPr lang="zh-CN" altLang="en-US" sz="26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1138238" y="1593850"/>
            <a:ext cx="5233962" cy="4924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en-US" altLang="zh-CN" sz="2600" baseline="0" dirty="0">
                <a:solidFill>
                  <a:srgbClr val="003399"/>
                </a:solidFill>
                <a:effectLst/>
                <a:ea typeface="幼圆" pitchFamily="49" charset="-122"/>
              </a:rPr>
              <a:t>2.  </a:t>
            </a:r>
            <a:r>
              <a:rPr lang="zh-CN" altLang="en-US" sz="2600" baseline="0" dirty="0" smtClean="0">
                <a:solidFill>
                  <a:srgbClr val="003399"/>
                </a:solidFill>
                <a:effectLst/>
                <a:ea typeface="幼圆" pitchFamily="49" charset="-122"/>
              </a:rPr>
              <a:t>选择技术（动态任务分配）</a:t>
            </a:r>
            <a:r>
              <a:rPr lang="zh-CN" altLang="en-US" sz="26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：</a:t>
            </a:r>
            <a:endParaRPr lang="zh-CN" altLang="en-US" sz="26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331641" y="2160439"/>
            <a:ext cx="7812360" cy="6924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父</a:t>
            </a:r>
            <a:r>
              <a:rPr lang="zh-CN" altLang="en-US" sz="2600" baseline="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进程利用</a:t>
            </a:r>
            <a:r>
              <a:rPr lang="zh-CN" altLang="en-US" sz="26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消息队列</a:t>
            </a:r>
            <a:r>
              <a:rPr lang="zh-CN" altLang="en-US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分任务，队列满，阻塞</a:t>
            </a:r>
            <a:r>
              <a:rPr lang="zh-CN" altLang="en-US" sz="26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600" dirty="0" smtClean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endParaRPr lang="en-US" altLang="zh-CN" sz="2600" baseline="0" dirty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404813"/>
            <a:ext cx="3048000" cy="685800"/>
            <a:chOff x="1968" y="528"/>
            <a:chExt cx="1920" cy="432"/>
          </a:xfrm>
        </p:grpSpPr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968" y="528"/>
              <a:ext cx="1920" cy="432"/>
            </a:xfrm>
            <a:prstGeom prst="ellipse">
              <a:avLst/>
            </a:prstGeom>
            <a:solidFill>
              <a:srgbClr val="E1FFE1"/>
            </a:solidFill>
            <a:ln w="12700" cap="sq">
              <a:noFill/>
              <a:round/>
              <a:headEnd/>
              <a:tailEnd/>
            </a:ln>
            <a:effectLst>
              <a:outerShdw dist="113592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564244" name="Text Box 20"/>
            <p:cNvSpPr txBox="1">
              <a:spLocks noChangeArrowheads="1"/>
            </p:cNvSpPr>
            <p:nvPr/>
          </p:nvSpPr>
          <p:spPr bwMode="auto">
            <a:xfrm>
              <a:off x="2136" y="549"/>
              <a:ext cx="1752" cy="36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>
                  <a:solidFill>
                    <a:srgbClr val="FF3300"/>
                  </a:solidFill>
                  <a:effectLst/>
                  <a:ea typeface="黑体" pitchFamily="2" charset="-122"/>
                </a:rPr>
                <a:t>需要做的工作</a:t>
              </a: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31640" y="2564904"/>
            <a:ext cx="7812360" cy="6924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endParaRPr lang="en-US" altLang="zh-CN" sz="2600" dirty="0" smtClean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子进程从</a:t>
            </a:r>
            <a:r>
              <a:rPr lang="zh-CN" altLang="en-US" sz="26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消息队列</a:t>
            </a:r>
            <a:r>
              <a:rPr lang="zh-CN" altLang="en-US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取任务，队列空阻塞</a:t>
            </a:r>
            <a:r>
              <a:rPr lang="zh-CN" altLang="en-US" sz="26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600" baseline="0" dirty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31640" y="3240559"/>
            <a:ext cx="7812360" cy="6924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endParaRPr lang="en-US" altLang="zh-CN" sz="2600" dirty="0" smtClean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l" fontAlgn="base">
              <a:lnSpc>
                <a:spcPct val="75000"/>
              </a:lnSpc>
              <a:spcBef>
                <a:spcPct val="0"/>
              </a:spcBef>
            </a:pPr>
            <a:r>
              <a:rPr lang="en-US" altLang="zh-CN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zh-CN" altLang="en-US" sz="2600" baseline="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回收</a:t>
            </a:r>
            <a:r>
              <a:rPr lang="zh-CN" altLang="en-US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子进程</a:t>
            </a:r>
            <a:r>
              <a:rPr lang="en-US" altLang="zh-CN" sz="2600" dirty="0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-</a:t>
            </a:r>
            <a:r>
              <a:rPr lang="en-US" altLang="zh-CN" sz="2600" dirty="0" err="1" smtClean="0">
                <a:solidFill>
                  <a:schemeClr val="bg2"/>
                </a:solidFill>
                <a:effectLst/>
                <a:latin typeface="幼圆" pitchFamily="49" charset="-122"/>
                <a:ea typeface="幼圆" pitchFamily="49" charset="-122"/>
              </a:rPr>
              <a:t>waitpid</a:t>
            </a:r>
            <a:r>
              <a:rPr lang="zh-CN" altLang="en-US" sz="2600" dirty="0" smtClean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en-US" altLang="zh-CN" sz="2600" baseline="0" dirty="0">
              <a:solidFill>
                <a:schemeClr val="accent2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7164288" y="4581128"/>
            <a:ext cx="792088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dirty="0" smtClean="0">
                <a:effectLst/>
              </a:rPr>
              <a:t>子进程</a:t>
            </a:r>
            <a:r>
              <a:rPr lang="en-US" altLang="zh-CN" sz="1800" dirty="0" smtClean="0">
                <a:effectLst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624" y="486916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send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179512" y="5013176"/>
            <a:ext cx="936104" cy="65375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父进程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rot="20830691">
            <a:off x="6043290" y="4716004"/>
            <a:ext cx="106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receive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 rot="10964285" flipH="1">
            <a:off x="6010843" y="5479174"/>
            <a:ext cx="1733099" cy="316614"/>
          </a:xfrm>
          <a:prstGeom prst="rightArrow">
            <a:avLst>
              <a:gd name="adj1" fmla="val 49528"/>
              <a:gd name="adj2" fmla="val 108218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zh-CN" altLang="en-US">
              <a:effectLst/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1166119" y="4941168"/>
            <a:ext cx="5854153" cy="990600"/>
            <a:chOff x="916" y="1200"/>
            <a:chExt cx="4033" cy="624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1348" y="1200"/>
              <a:ext cx="3072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322" y="1824"/>
              <a:ext cx="3146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58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913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47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83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198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552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855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33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4169" y="1200"/>
              <a:ext cx="0" cy="624"/>
            </a:xfrm>
            <a:prstGeom prst="line">
              <a:avLst/>
            </a:prstGeom>
            <a:noFill/>
            <a:ln w="25400" cap="sq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70" y="1337"/>
              <a:ext cx="229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0000CC"/>
                  </a:solidFill>
                  <a:effectLst/>
                </a:rPr>
                <a:t>1</a:t>
              </a:r>
              <a:endParaRPr lang="en-US" altLang="zh-CN" sz="2800" b="1" baseline="-25000" dirty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558" y="1344"/>
              <a:ext cx="229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 smtClean="0">
                  <a:solidFill>
                    <a:srgbClr val="0000CC"/>
                  </a:solidFill>
                  <a:effectLst/>
                </a:rPr>
                <a:t>2</a:t>
              </a:r>
              <a:endParaRPr lang="en-US" altLang="zh-CN" sz="2800" b="1" baseline="-25000" dirty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658" y="1358"/>
              <a:ext cx="179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 err="1" smtClean="0">
                  <a:solidFill>
                    <a:srgbClr val="0000CC"/>
                  </a:solidFill>
                  <a:effectLst/>
                </a:rPr>
                <a:t>i</a:t>
              </a:r>
              <a:endParaRPr lang="en-US" altLang="zh-CN" sz="2800" b="1" baseline="-25000" dirty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517" y="1370"/>
              <a:ext cx="229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 smtClean="0">
                  <a:solidFill>
                    <a:srgbClr val="0000CC"/>
                  </a:solidFill>
                  <a:effectLst/>
                  <a:latin typeface="+mn-lt"/>
                </a:rPr>
                <a:t>5</a:t>
              </a:r>
              <a:endParaRPr lang="en-US" altLang="zh-CN" sz="2800" b="1" baseline="-25000" dirty="0">
                <a:solidFill>
                  <a:srgbClr val="0000CC"/>
                </a:solidFill>
                <a:effectLst/>
                <a:latin typeface="+mn-lt"/>
                <a:ea typeface="楷体_GB2312" pitchFamily="49" charset="-122"/>
              </a:endParaRPr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 rot="10800000" flipH="1">
              <a:off x="916" y="1440"/>
              <a:ext cx="480" cy="192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 rot="10464841" flipH="1">
              <a:off x="4368" y="1267"/>
              <a:ext cx="581" cy="199"/>
            </a:xfrm>
            <a:prstGeom prst="rightArrow">
              <a:avLst>
                <a:gd name="adj1" fmla="val 49528"/>
                <a:gd name="adj2" fmla="val 108218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995936" y="5211688"/>
            <a:ext cx="36420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00CC"/>
                </a:solidFill>
                <a:effectLst/>
              </a:rPr>
              <a:t>4</a:t>
            </a:r>
            <a:endParaRPr lang="en-US" altLang="zh-CN" sz="2800" b="1" baseline="-25000" dirty="0">
              <a:solidFill>
                <a:srgbClr val="0000CC"/>
              </a:solidFill>
              <a:effectLst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987824" y="5211688"/>
            <a:ext cx="543739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CC"/>
                </a:solidFill>
                <a:effectLst/>
                <a:latin typeface="+mn-lt"/>
              </a:rPr>
              <a:t>…</a:t>
            </a:r>
            <a:endParaRPr lang="en-US" altLang="zh-CN" sz="2800" b="1" baseline="-25000" dirty="0">
              <a:solidFill>
                <a:srgbClr val="0000CC"/>
              </a:solidFill>
              <a:effectLst/>
              <a:latin typeface="+mn-lt"/>
              <a:ea typeface="楷体_GB2312" pitchFamily="49" charset="-122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4567838" y="5211688"/>
            <a:ext cx="36420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00CC"/>
                </a:solidFill>
                <a:effectLst/>
              </a:rPr>
              <a:t>3</a:t>
            </a:r>
            <a:endParaRPr lang="en-US" altLang="zh-CN" sz="2800" b="1" baseline="-25000" dirty="0">
              <a:solidFill>
                <a:srgbClr val="0000CC"/>
              </a:solidFill>
              <a:effectLst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7812360" y="5373216"/>
            <a:ext cx="792088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dirty="0" smtClean="0">
                <a:effectLst/>
              </a:rPr>
              <a:t>子进程</a:t>
            </a:r>
            <a:r>
              <a:rPr lang="en-US" altLang="zh-CN" sz="1800" dirty="0" smtClean="0">
                <a:effectLst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71282" y="5261138"/>
            <a:ext cx="106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receive</a:t>
            </a:r>
            <a:endParaRPr lang="zh-CN" alt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autoUpdateAnimBg="0"/>
      <p:bldP spid="564228" grpId="0" autoUpdateAnimBg="0"/>
      <p:bldP spid="20" grpId="0" autoUpdateAnimBg="0"/>
      <p:bldP spid="21" grpId="0" autoUpdateAnimBg="0"/>
      <p:bldP spid="34" grpId="0" animBg="1"/>
      <p:bldP spid="36" grpId="0"/>
      <p:bldP spid="37" grpId="0" animBg="1"/>
      <p:bldP spid="43" grpId="0"/>
      <p:bldP spid="64" grpId="0" animBg="1"/>
      <p:bldP spid="40" grpId="0"/>
      <p:bldP spid="41" grpId="0"/>
      <p:bldP spid="65" grpId="0"/>
      <p:bldP spid="66" grpId="0" animBg="1"/>
      <p:bldP spid="6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632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876256" y="0"/>
            <a:ext cx="2088232" cy="1068388"/>
            <a:chOff x="346" y="132"/>
            <a:chExt cx="1056" cy="673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Rectangle 190"/>
          <p:cNvSpPr>
            <a:spLocks noChangeArrowheads="1"/>
          </p:cNvSpPr>
          <p:nvPr/>
        </p:nvSpPr>
        <p:spPr bwMode="auto">
          <a:xfrm>
            <a:off x="971600" y="980728"/>
            <a:ext cx="7056784" cy="1872208"/>
          </a:xfrm>
          <a:prstGeom prst="rect">
            <a:avLst/>
          </a:prstGeom>
          <a:noFill/>
          <a:ln w="28575">
            <a:solidFill>
              <a:srgbClr val="FF00FF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772572" y="1412776"/>
            <a:ext cx="1746611" cy="401955"/>
            <a:chOff x="1493" y="1003"/>
            <a:chExt cx="1089" cy="15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493" y="1003"/>
              <a:ext cx="1089" cy="131"/>
            </a:xfrm>
            <a:prstGeom prst="wedgeRectCallout">
              <a:avLst>
                <a:gd name="adj1" fmla="val -160876"/>
                <a:gd name="adj2" fmla="val 67084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1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打开消息队列</a:t>
              </a:r>
              <a:endParaRPr lang="zh-CN" altLang="en-US" sz="2000" b="1" dirty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88024" y="1124744"/>
            <a:ext cx="2376264" cy="369332"/>
            <a:chOff x="4788024" y="1124744"/>
            <a:chExt cx="2376264" cy="369332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88024" y="1124744"/>
              <a:ext cx="237626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bg2">
                      <a:lumMod val="50000"/>
                    </a:schemeClr>
                  </a:solidFill>
                  <a:effectLst/>
                  <a:ea typeface="黑体" pitchFamily="2" charset="-122"/>
                </a:rPr>
                <a:t>设置消息队列属性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788024" y="1124744"/>
              <a:ext cx="2160240" cy="288032"/>
            </a:xfrm>
            <a:prstGeom prst="wedgeRectCallout">
              <a:avLst>
                <a:gd name="adj1" fmla="val -71110"/>
                <a:gd name="adj2" fmla="val 38824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</p:grpSp>
      <p:sp>
        <p:nvSpPr>
          <p:cNvPr id="14" name="Rectangle 190"/>
          <p:cNvSpPr>
            <a:spLocks noChangeArrowheads="1"/>
          </p:cNvSpPr>
          <p:nvPr/>
        </p:nvSpPr>
        <p:spPr bwMode="auto">
          <a:xfrm>
            <a:off x="971600" y="2996952"/>
            <a:ext cx="7056784" cy="93610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724488" y="3315081"/>
            <a:ext cx="1947094" cy="616332"/>
            <a:chOff x="1368" y="1003"/>
            <a:chExt cx="1214" cy="230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121484"/>
                <a:gd name="adj2" fmla="val -4506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2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创建子进程</a:t>
              </a:r>
              <a: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/>
              </a:r>
              <a:b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</a:br>
              <a:r>
                <a:rPr lang="en-US" altLang="zh-CN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  <a:t>(=CPU</a:t>
              </a:r>
              <a:r>
                <a:rPr lang="zh-CN" altLang="en-US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  <a:t>数</a:t>
              </a:r>
              <a:r>
                <a:rPr lang="en-US" altLang="zh-CN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  <a:t>)</a:t>
              </a:r>
              <a:endParaRPr lang="en-US" altLang="zh-CN" sz="1600" b="1" dirty="0" smtClean="0">
                <a:solidFill>
                  <a:srgbClr val="000099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8" name="Rectangle 190"/>
          <p:cNvSpPr>
            <a:spLocks noChangeArrowheads="1"/>
          </p:cNvSpPr>
          <p:nvPr/>
        </p:nvSpPr>
        <p:spPr bwMode="auto">
          <a:xfrm>
            <a:off x="971600" y="4005064"/>
            <a:ext cx="7056784" cy="7200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6513338" y="5044918"/>
            <a:ext cx="1947094" cy="664567"/>
            <a:chOff x="1368" y="1003"/>
            <a:chExt cx="1214" cy="248"/>
          </a:xfrm>
        </p:grpSpPr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121484"/>
                <a:gd name="adj2" fmla="val -4506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2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发送</a:t>
              </a:r>
              <a: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-1</a:t>
              </a: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代表任务结束</a:t>
              </a:r>
              <a:endParaRPr lang="en-US" altLang="zh-CN" sz="1600" b="1" dirty="0" smtClean="0">
                <a:solidFill>
                  <a:srgbClr val="000099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2" name="Rectangle 190"/>
          <p:cNvSpPr>
            <a:spLocks noChangeArrowheads="1"/>
          </p:cNvSpPr>
          <p:nvPr/>
        </p:nvSpPr>
        <p:spPr bwMode="auto">
          <a:xfrm>
            <a:off x="971600" y="4797152"/>
            <a:ext cx="7056784" cy="864096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190"/>
          <p:cNvSpPr>
            <a:spLocks noChangeArrowheads="1"/>
          </p:cNvSpPr>
          <p:nvPr/>
        </p:nvSpPr>
        <p:spPr bwMode="auto">
          <a:xfrm>
            <a:off x="971600" y="5805264"/>
            <a:ext cx="7056784" cy="864096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6729362" y="5932784"/>
            <a:ext cx="1947094" cy="672606"/>
            <a:chOff x="1368" y="1003"/>
            <a:chExt cx="1214" cy="251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121484"/>
                <a:gd name="adj2" fmla="val -4506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2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等待子进程结束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6012160" y="4077070"/>
            <a:ext cx="1947094" cy="616332"/>
            <a:chOff x="1368" y="1003"/>
            <a:chExt cx="1214" cy="23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121484"/>
                <a:gd name="adj2" fmla="val -4506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2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分配任务</a:t>
              </a:r>
              <a:r>
                <a:rPr lang="en-US" altLang="zh-CN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  <a:t/>
              </a:r>
              <a:br>
                <a:rPr lang="en-US" altLang="zh-CN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</a:br>
              <a:r>
                <a:rPr lang="en-US" altLang="zh-CN" sz="1600" dirty="0" smtClean="0">
                  <a:solidFill>
                    <a:srgbClr val="000099"/>
                  </a:solidFill>
                  <a:effectLst/>
                  <a:ea typeface="黑体" pitchFamily="2" charset="-122"/>
                </a:rPr>
                <a:t>(N=100000)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30" name="Group 115"/>
          <p:cNvGrpSpPr>
            <a:grpSpLocks/>
          </p:cNvGrpSpPr>
          <p:nvPr/>
        </p:nvGrpSpPr>
        <p:grpSpPr bwMode="auto">
          <a:xfrm>
            <a:off x="5830784" y="188640"/>
            <a:ext cx="1476950" cy="576064"/>
            <a:chOff x="941" y="1979"/>
            <a:chExt cx="827" cy="432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962" y="1979"/>
              <a:ext cx="766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effectLst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941" y="2027"/>
              <a:ext cx="827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父进程</a:t>
              </a:r>
              <a:endParaRPr kumimoji="1"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  <p:bldP spid="22" grpId="0" animBg="1"/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3" y="620689"/>
            <a:ext cx="894112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876256" y="0"/>
            <a:ext cx="2088232" cy="1068388"/>
            <a:chOff x="346" y="132"/>
            <a:chExt cx="1056" cy="673"/>
          </a:xfrm>
        </p:grpSpPr>
        <p:sp>
          <p:nvSpPr>
            <p:cNvPr id="9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5441871" y="5805264"/>
            <a:ext cx="2784760" cy="788988"/>
            <a:chOff x="3944" y="3060"/>
            <a:chExt cx="702" cy="497"/>
          </a:xfrm>
        </p:grpSpPr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3" name="Rectangle 83"/>
            <p:cNvSpPr>
              <a:spLocks noChangeArrowheads="1"/>
            </p:cNvSpPr>
            <p:nvPr/>
          </p:nvSpPr>
          <p:spPr bwMode="auto">
            <a:xfrm>
              <a:off x="3944" y="3134"/>
              <a:ext cx="702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演示：</a:t>
              </a:r>
              <a:r>
                <a:rPr lang="en-US" altLang="zh-CN" baseline="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example_mq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4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5" name="Rectangle 190"/>
          <p:cNvSpPr>
            <a:spLocks noChangeArrowheads="1"/>
          </p:cNvSpPr>
          <p:nvPr/>
        </p:nvSpPr>
        <p:spPr bwMode="auto">
          <a:xfrm>
            <a:off x="1331640" y="3140968"/>
            <a:ext cx="7740352" cy="129614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076056" y="2348879"/>
            <a:ext cx="1947094" cy="683325"/>
            <a:chOff x="1368" y="1003"/>
            <a:chExt cx="1214" cy="204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1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子进程接收任务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>
            <a:off x="5220072" y="332657"/>
            <a:ext cx="1476950" cy="586732"/>
            <a:chOff x="941" y="1979"/>
            <a:chExt cx="827" cy="440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962" y="1979"/>
              <a:ext cx="766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effectLst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1" y="2027"/>
              <a:ext cx="827" cy="3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子进程</a:t>
              </a:r>
              <a:endParaRPr kumimoji="1"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275856" y="764704"/>
            <a:ext cx="1947094" cy="683325"/>
            <a:chOff x="1368" y="1003"/>
            <a:chExt cx="1214" cy="204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1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从父进程传入的队列描述符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5" name="Rectangle 190"/>
          <p:cNvSpPr>
            <a:spLocks noChangeArrowheads="1"/>
          </p:cNvSpPr>
          <p:nvPr/>
        </p:nvSpPr>
        <p:spPr bwMode="auto">
          <a:xfrm>
            <a:off x="2123728" y="5085184"/>
            <a:ext cx="4104456" cy="288032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6804248" y="4851158"/>
            <a:ext cx="1749818" cy="378042"/>
            <a:chOff x="1368" y="1054"/>
            <a:chExt cx="1091" cy="153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1368" y="1061"/>
              <a:ext cx="1034" cy="146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370" y="1054"/>
              <a:ext cx="1089" cy="15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执行计算任务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9" name="Rectangle 190"/>
          <p:cNvSpPr>
            <a:spLocks noChangeArrowheads="1"/>
          </p:cNvSpPr>
          <p:nvPr/>
        </p:nvSpPr>
        <p:spPr bwMode="auto">
          <a:xfrm>
            <a:off x="2195736" y="4581128"/>
            <a:ext cx="2952328" cy="43204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5651954" y="4384518"/>
            <a:ext cx="2447500" cy="412634"/>
            <a:chOff x="1323" y="1061"/>
            <a:chExt cx="1526" cy="167"/>
          </a:xfrm>
        </p:grpSpPr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1368" y="1061"/>
              <a:ext cx="1392" cy="146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1323" y="1079"/>
              <a:ext cx="1526" cy="1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接收到</a:t>
              </a:r>
              <a: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-1</a:t>
              </a: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，退出循环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31850" y="612775"/>
            <a:ext cx="7772400" cy="1690996"/>
            <a:chOff x="524" y="386"/>
            <a:chExt cx="4896" cy="912"/>
          </a:xfrm>
        </p:grpSpPr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>
              <a:off x="524" y="386"/>
              <a:ext cx="4896" cy="912"/>
            </a:xfrm>
            <a:prstGeom prst="rect">
              <a:avLst/>
            </a:prstGeom>
            <a:solidFill>
              <a:srgbClr val="DDEEFF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188799" dir="253642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796" y="528"/>
              <a:ext cx="4488" cy="7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当多个子进程并行执行，同时</a:t>
              </a:r>
              <a:r>
                <a:rPr lang="en-US" altLang="zh-CN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receive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消息队列中的队首消息时，怎么保证每个消息只被一个进程读取，而不会被多个读取？</a:t>
              </a:r>
              <a:endParaRPr lang="zh-CN" altLang="en-US" sz="2800" b="1" dirty="0">
                <a:solidFill>
                  <a:srgbClr val="002878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79388" y="115888"/>
            <a:ext cx="2038350" cy="1103312"/>
            <a:chOff x="114" y="96"/>
            <a:chExt cx="1284" cy="695"/>
          </a:xfrm>
        </p:grpSpPr>
        <p:sp>
          <p:nvSpPr>
            <p:cNvPr id="9" name="AutoShape 36"/>
            <p:cNvSpPr>
              <a:spLocks noChangeArrowheads="1"/>
            </p:cNvSpPr>
            <p:nvPr/>
          </p:nvSpPr>
          <p:spPr bwMode="auto">
            <a:xfrm rot="-602233">
              <a:off x="126" y="96"/>
              <a:ext cx="1270" cy="695"/>
            </a:xfrm>
            <a:prstGeom prst="irregularSeal2">
              <a:avLst/>
            </a:prstGeom>
            <a:solidFill>
              <a:srgbClr val="FF3300"/>
            </a:solidFill>
            <a:ln w="603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117088" dir="751728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 rot="-1262813">
              <a:off x="114" y="206"/>
              <a:ext cx="1284" cy="5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5000" b="1" i="1" dirty="0" smtClean="0">
                  <a:solidFill>
                    <a:srgbClr val="FFFFFF"/>
                  </a:solidFill>
                  <a:ea typeface="黑体" pitchFamily="2" charset="-122"/>
                </a:rPr>
                <a:t>问题</a:t>
              </a:r>
              <a:r>
                <a:rPr lang="en-US" altLang="zh-CN" sz="5000" i="1" dirty="0" smtClean="0">
                  <a:solidFill>
                    <a:srgbClr val="FFFFFF"/>
                  </a:solidFill>
                  <a:ea typeface="黑体" pitchFamily="2" charset="-122"/>
                </a:rPr>
                <a:t>1</a:t>
              </a:r>
              <a:endParaRPr lang="en-US" altLang="zh-CN" sz="5000" b="1" i="1" dirty="0">
                <a:solidFill>
                  <a:srgbClr val="FFFFFF"/>
                </a:solidFill>
                <a:ea typeface="黑体" pitchFamily="2" charset="-122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55576" y="5445224"/>
            <a:ext cx="7567829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ssize_t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mq_receive</a:t>
            </a:r>
            <a:r>
              <a:rPr lang="sv-SE" altLang="zh-CN" sz="3600" baseline="-10000" dirty="0" smtClean="0">
                <a:solidFill>
                  <a:srgbClr val="003399"/>
                </a:solidFill>
                <a:effectLst/>
              </a:rPr>
              <a:t>(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mqd_t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  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mqdes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, char *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msg_ptr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, 			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size_t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msg_len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, unsigned 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int</a:t>
            </a:r>
            <a:r>
              <a:rPr lang="en-US" altLang="zh-CN" sz="3600" baseline="-10000" dirty="0" smtClean="0">
                <a:solidFill>
                  <a:srgbClr val="003399"/>
                </a:solidFill>
                <a:effectLst/>
              </a:rPr>
              <a:t> *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</a:rPr>
              <a:t>msg_prio</a:t>
            </a:r>
            <a:r>
              <a:rPr lang="sv-SE" altLang="zh-CN" sz="3600" baseline="-10000" dirty="0" smtClean="0">
                <a:solidFill>
                  <a:srgbClr val="003399"/>
                </a:solidFill>
                <a:effectLst/>
              </a:rPr>
              <a:t>); </a:t>
            </a:r>
            <a:endParaRPr lang="en-US" altLang="zh-CN" sz="3600" b="1" baseline="-10000" dirty="0">
              <a:solidFill>
                <a:srgbClr val="003399"/>
              </a:solidFill>
              <a:effectLst/>
            </a:endParaRP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685332" y="2636912"/>
            <a:ext cx="6624736" cy="1800200"/>
          </a:xfrm>
          <a:prstGeom prst="wedgeRoundRectCallout">
            <a:avLst>
              <a:gd name="adj1" fmla="val 37953"/>
              <a:gd name="adj2" fmla="val 102617"/>
              <a:gd name="adj3" fmla="val 16667"/>
            </a:avLst>
          </a:prstGeom>
          <a:noFill/>
          <a:ln w="5397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zh-CN" b="0"/>
          </a:p>
        </p:txBody>
      </p:sp>
      <p:sp>
        <p:nvSpPr>
          <p:cNvPr id="14" name="Rectangle 74"/>
          <p:cNvSpPr>
            <a:spLocks noChangeArrowheads="1"/>
          </p:cNvSpPr>
          <p:nvPr/>
        </p:nvSpPr>
        <p:spPr bwMode="auto">
          <a:xfrm>
            <a:off x="1059110" y="2709761"/>
            <a:ext cx="6033169" cy="893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1. 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对首消息</a:t>
            </a:r>
            <a:r>
              <a:rPr lang="zh-CN" altLang="en-US" sz="2600" dirty="0" smtClean="0">
                <a:solidFill>
                  <a:srgbClr val="FF0000"/>
                </a:solidFill>
                <a:effectLst/>
                <a:ea typeface="华文黑体" pitchFamily="49" charset="-122"/>
              </a:rPr>
              <a:t>拷贝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到</a:t>
            </a:r>
            <a:r>
              <a:rPr lang="en-US" altLang="zh-CN" sz="2600" dirty="0" err="1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msg_ptr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所指的地址，而不是对头消息的指针赋给</a:t>
            </a:r>
            <a:r>
              <a:rPr lang="en-US" altLang="zh-CN" sz="2600" dirty="0" err="1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msg_ptr</a:t>
            </a:r>
            <a:endParaRPr lang="en-US" altLang="zh-CN" sz="2600" dirty="0">
              <a:solidFill>
                <a:schemeClr val="accent5">
                  <a:lumMod val="10000"/>
                </a:schemeClr>
              </a:solidFill>
              <a:effectLst/>
              <a:ea typeface="华文黑体" pitchFamily="49" charset="-122"/>
            </a:endParaRP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1077768" y="3544560"/>
            <a:ext cx="5798488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2. 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消息队列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receive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函数内部保证</a:t>
            </a:r>
            <a:r>
              <a:rPr lang="zh-CN" altLang="en-US" sz="2600" dirty="0" smtClean="0">
                <a:solidFill>
                  <a:srgbClr val="FF0000"/>
                </a:solidFill>
                <a:effectLst/>
                <a:ea typeface="华文黑体" pitchFamily="49" charset="-122"/>
              </a:rPr>
              <a:t>对头消息的互斥访问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ffectLst/>
                <a:ea typeface="华文黑体" pitchFamily="49" charset="-122"/>
              </a:rPr>
              <a:t>！</a:t>
            </a:r>
            <a:endParaRPr lang="en-US" altLang="zh-CN" sz="2600" dirty="0">
              <a:solidFill>
                <a:schemeClr val="accent5">
                  <a:lumMod val="10000"/>
                </a:schemeClr>
              </a:solidFill>
              <a:effectLst/>
              <a:ea typeface="华文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31850" y="612775"/>
            <a:ext cx="7772400" cy="2078516"/>
            <a:chOff x="524" y="386"/>
            <a:chExt cx="4896" cy="1121"/>
          </a:xfrm>
        </p:grpSpPr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>
              <a:off x="524" y="386"/>
              <a:ext cx="4896" cy="1092"/>
            </a:xfrm>
            <a:prstGeom prst="rect">
              <a:avLst/>
            </a:prstGeom>
            <a:solidFill>
              <a:srgbClr val="DDEEFF"/>
            </a:solidFill>
            <a:ln w="25400" cap="sq">
              <a:noFill/>
              <a:miter lim="800000"/>
              <a:headEnd type="none" w="sm" len="sm"/>
              <a:tailEnd type="none" w="sm" len="sm"/>
            </a:ln>
            <a:effectLst>
              <a:outerShdw dist="188799" dir="253642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796" y="528"/>
              <a:ext cx="4488" cy="9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memcpy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系统调用从缓冲区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msg_buf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读取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msgSize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长度的消息到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recvValue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。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memcpy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是不是一个原子操作？如何保证缓冲区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msg_buf</a:t>
              </a:r>
              <a:r>
                <a:rPr lang="zh-CN" altLang="en-US" sz="2800" dirty="0" smtClean="0">
                  <a:solidFill>
                    <a:srgbClr val="002060"/>
                  </a:solidFill>
                  <a:effectLst/>
                  <a:latin typeface="华文楷体" pitchFamily="2" charset="-122"/>
                  <a:ea typeface="华文楷体" pitchFamily="2" charset="-122"/>
                </a:rPr>
                <a:t>中的内容不会被多个进程同时读取？</a:t>
              </a:r>
              <a:endParaRPr lang="zh-CN" altLang="en-US" sz="2800" b="1" dirty="0">
                <a:solidFill>
                  <a:srgbClr val="002878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79388" y="115888"/>
            <a:ext cx="2038350" cy="1103312"/>
            <a:chOff x="114" y="96"/>
            <a:chExt cx="1284" cy="695"/>
          </a:xfrm>
        </p:grpSpPr>
        <p:sp>
          <p:nvSpPr>
            <p:cNvPr id="9" name="AutoShape 36"/>
            <p:cNvSpPr>
              <a:spLocks noChangeArrowheads="1"/>
            </p:cNvSpPr>
            <p:nvPr/>
          </p:nvSpPr>
          <p:spPr bwMode="auto">
            <a:xfrm rot="-602233">
              <a:off x="126" y="96"/>
              <a:ext cx="1270" cy="695"/>
            </a:xfrm>
            <a:prstGeom prst="irregularSeal2">
              <a:avLst/>
            </a:prstGeom>
            <a:solidFill>
              <a:srgbClr val="FF3300"/>
            </a:solidFill>
            <a:ln w="603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>
              <a:outerShdw dist="117088" dir="751728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 rot="-1262813">
              <a:off x="114" y="206"/>
              <a:ext cx="1284" cy="5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40161" dir="1106097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5000" b="1" i="1" dirty="0" smtClean="0">
                  <a:solidFill>
                    <a:srgbClr val="FFFFFF"/>
                  </a:solidFill>
                  <a:ea typeface="黑体" pitchFamily="2" charset="-122"/>
                </a:rPr>
                <a:t>问题</a:t>
              </a:r>
              <a:r>
                <a:rPr lang="en-US" altLang="zh-CN" sz="5000" i="1" dirty="0" smtClean="0">
                  <a:solidFill>
                    <a:srgbClr val="FFFFFF"/>
                  </a:solidFill>
                  <a:ea typeface="黑体" pitchFamily="2" charset="-122"/>
                </a:rPr>
                <a:t>2</a:t>
              </a:r>
              <a:endParaRPr lang="en-US" altLang="zh-CN" sz="5000" b="1" i="1" dirty="0">
                <a:solidFill>
                  <a:srgbClr val="FFFFFF"/>
                </a:solidFill>
                <a:ea typeface="黑体" pitchFamily="2" charset="-122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55576" y="3068960"/>
            <a:ext cx="7567829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1. 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  <a:ea typeface="华文黑体" pitchFamily="49" charset="-122"/>
              </a:rPr>
              <a:t>memcpy</a:t>
            </a:r>
            <a:r>
              <a:rPr lang="zh-CN" altLang="en-US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不是原子操作</a:t>
            </a:r>
            <a:endParaRPr lang="en-US" altLang="zh-CN" sz="3600" b="1" baseline="-10000" dirty="0">
              <a:solidFill>
                <a:srgbClr val="003399"/>
              </a:solidFill>
              <a:effectLst/>
              <a:ea typeface="华文黑体" pitchFamily="49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5576" y="3717032"/>
            <a:ext cx="7567829" cy="120032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2. </a:t>
            </a:r>
            <a:r>
              <a:rPr lang="zh-CN" altLang="en-US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由于进程的地址空间是独立的，</a:t>
            </a:r>
            <a:r>
              <a:rPr lang="zh-CN" altLang="en-US" sz="3600" baseline="-10000" dirty="0" smtClean="0">
                <a:solidFill>
                  <a:srgbClr val="FF0000"/>
                </a:solidFill>
                <a:effectLst/>
                <a:ea typeface="华文黑体" pitchFamily="49" charset="-122"/>
              </a:rPr>
              <a:t>每一个进程都有一个</a:t>
            </a:r>
            <a:r>
              <a:rPr lang="en-US" altLang="zh-CN" sz="3600" baseline="-10000" dirty="0" err="1" smtClean="0">
                <a:solidFill>
                  <a:srgbClr val="FF0000"/>
                </a:solidFill>
                <a:effectLst/>
                <a:ea typeface="华文黑体" pitchFamily="49" charset="-122"/>
              </a:rPr>
              <a:t>msg_buf</a:t>
            </a:r>
            <a:r>
              <a:rPr lang="zh-CN" altLang="en-US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，并不是被多个进程共享的，所以</a:t>
            </a:r>
            <a:r>
              <a:rPr lang="en-US" altLang="zh-CN" sz="3600" baseline="-10000" dirty="0" err="1" smtClean="0">
                <a:solidFill>
                  <a:srgbClr val="003399"/>
                </a:solidFill>
                <a:effectLst/>
                <a:ea typeface="华文黑体" pitchFamily="49" charset="-122"/>
              </a:rPr>
              <a:t>msg_buf</a:t>
            </a:r>
            <a:r>
              <a:rPr lang="zh-CN" altLang="en-US" sz="3600" baseline="-10000" dirty="0" smtClean="0">
                <a:solidFill>
                  <a:srgbClr val="003399"/>
                </a:solidFill>
                <a:effectLst/>
                <a:ea typeface="华文黑体" pitchFamily="49" charset="-122"/>
              </a:rPr>
              <a:t>的内容不会被多个进程同时读取。</a:t>
            </a:r>
            <a:endParaRPr lang="en-US" altLang="zh-CN" sz="3600" b="1" baseline="-10000" dirty="0">
              <a:solidFill>
                <a:srgbClr val="003399"/>
              </a:solidFill>
              <a:effectLst/>
              <a:ea typeface="华文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979712" y="620688"/>
            <a:ext cx="4320480" cy="3097317"/>
            <a:chOff x="612" y="1680"/>
            <a:chExt cx="1968" cy="1061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1680"/>
              <a:ext cx="1788" cy="8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809" y="1927"/>
              <a:ext cx="1507" cy="81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6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父进程如何获得子进程</a:t>
              </a:r>
              <a:r>
                <a:rPr lang="zh-CN" altLang="en-US" sz="2600" baseline="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计算结果并汇总</a:t>
              </a:r>
              <a:endParaRPr lang="zh-CN" altLang="en-US" sz="2600" baseline="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352892">
              <a:off x="2148" y="1740"/>
              <a:ext cx="432" cy="330"/>
              <a:chOff x="4992" y="576"/>
              <a:chExt cx="557" cy="624"/>
            </a:xfrm>
          </p:grpSpPr>
          <p:sp>
            <p:nvSpPr>
              <p:cNvPr id="8" name="Freeform 37"/>
              <p:cNvSpPr>
                <a:spLocks/>
              </p:cNvSpPr>
              <p:nvPr/>
            </p:nvSpPr>
            <p:spPr bwMode="auto">
              <a:xfrm rot="770286">
                <a:off x="4992" y="576"/>
                <a:ext cx="557" cy="624"/>
              </a:xfrm>
              <a:custGeom>
                <a:avLst/>
                <a:gdLst/>
                <a:ahLst/>
                <a:cxnLst>
                  <a:cxn ang="0">
                    <a:pos x="150" y="185"/>
                  </a:cxn>
                  <a:cxn ang="0">
                    <a:pos x="194" y="138"/>
                  </a:cxn>
                  <a:cxn ang="0">
                    <a:pos x="272" y="167"/>
                  </a:cxn>
                  <a:cxn ang="0">
                    <a:pos x="265" y="244"/>
                  </a:cxn>
                  <a:cxn ang="0">
                    <a:pos x="171" y="304"/>
                  </a:cxn>
                  <a:cxn ang="0">
                    <a:pos x="153" y="474"/>
                  </a:cxn>
                  <a:cxn ang="0">
                    <a:pos x="171" y="527"/>
                  </a:cxn>
                  <a:cxn ang="0">
                    <a:pos x="140" y="585"/>
                  </a:cxn>
                  <a:cxn ang="0">
                    <a:pos x="147" y="645"/>
                  </a:cxn>
                  <a:cxn ang="0">
                    <a:pos x="213" y="683"/>
                  </a:cxn>
                  <a:cxn ang="0">
                    <a:pos x="300" y="656"/>
                  </a:cxn>
                  <a:cxn ang="0">
                    <a:pos x="328" y="585"/>
                  </a:cxn>
                  <a:cxn ang="0">
                    <a:pos x="293" y="518"/>
                  </a:cxn>
                  <a:cxn ang="0">
                    <a:pos x="331" y="480"/>
                  </a:cxn>
                  <a:cxn ang="0">
                    <a:pos x="331" y="387"/>
                  </a:cxn>
                  <a:cxn ang="0">
                    <a:pos x="429" y="308"/>
                  </a:cxn>
                  <a:cxn ang="0">
                    <a:pos x="439" y="188"/>
                  </a:cxn>
                  <a:cxn ang="0">
                    <a:pos x="376" y="59"/>
                  </a:cxn>
                  <a:cxn ang="0">
                    <a:pos x="251" y="0"/>
                  </a:cxn>
                  <a:cxn ang="0">
                    <a:pos x="112" y="38"/>
                  </a:cxn>
                  <a:cxn ang="0">
                    <a:pos x="31" y="115"/>
                  </a:cxn>
                  <a:cxn ang="0">
                    <a:pos x="0" y="234"/>
                  </a:cxn>
                  <a:cxn ang="0">
                    <a:pos x="4" y="304"/>
                  </a:cxn>
                  <a:cxn ang="0">
                    <a:pos x="147" y="296"/>
                  </a:cxn>
                  <a:cxn ang="0">
                    <a:pos x="150" y="185"/>
                  </a:cxn>
                </a:cxnLst>
                <a:rect l="0" t="0" r="r" b="b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9" name="Freeform 38"/>
              <p:cNvSpPr>
                <a:spLocks/>
              </p:cNvSpPr>
              <p:nvPr/>
            </p:nvSpPr>
            <p:spPr bwMode="auto">
              <a:xfrm rot="770286">
                <a:off x="5028" y="576"/>
                <a:ext cx="496" cy="435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7" y="230"/>
                  </a:cxn>
                  <a:cxn ang="0">
                    <a:pos x="89" y="241"/>
                  </a:cxn>
                  <a:cxn ang="0">
                    <a:pos x="87" y="175"/>
                  </a:cxn>
                  <a:cxn ang="0">
                    <a:pos x="111" y="101"/>
                  </a:cxn>
                  <a:cxn ang="0">
                    <a:pos x="206" y="74"/>
                  </a:cxn>
                  <a:cxn ang="0">
                    <a:pos x="251" y="105"/>
                  </a:cxn>
                  <a:cxn ang="0">
                    <a:pos x="299" y="153"/>
                  </a:cxn>
                  <a:cxn ang="0">
                    <a:pos x="285" y="237"/>
                  </a:cxn>
                  <a:cxn ang="0">
                    <a:pos x="195" y="276"/>
                  </a:cxn>
                  <a:cxn ang="0">
                    <a:pos x="171" y="335"/>
                  </a:cxn>
                  <a:cxn ang="0">
                    <a:pos x="178" y="395"/>
                  </a:cxn>
                  <a:cxn ang="0">
                    <a:pos x="166" y="477"/>
                  </a:cxn>
                  <a:cxn ang="0">
                    <a:pos x="256" y="477"/>
                  </a:cxn>
                  <a:cxn ang="0">
                    <a:pos x="268" y="416"/>
                  </a:cxn>
                  <a:cxn ang="0">
                    <a:pos x="261" y="345"/>
                  </a:cxn>
                  <a:cxn ang="0">
                    <a:pos x="316" y="307"/>
                  </a:cxn>
                  <a:cxn ang="0">
                    <a:pos x="358" y="287"/>
                  </a:cxn>
                  <a:cxn ang="0">
                    <a:pos x="390" y="196"/>
                  </a:cxn>
                  <a:cxn ang="0">
                    <a:pos x="361" y="98"/>
                  </a:cxn>
                  <a:cxn ang="0">
                    <a:pos x="264" y="0"/>
                  </a:cxn>
                  <a:cxn ang="0">
                    <a:pos x="146" y="8"/>
                  </a:cxn>
                  <a:cxn ang="0">
                    <a:pos x="51" y="67"/>
                  </a:cxn>
                  <a:cxn ang="0">
                    <a:pos x="10" y="140"/>
                  </a:cxn>
                  <a:cxn ang="0">
                    <a:pos x="0" y="241"/>
                  </a:cxn>
                </a:cxnLst>
                <a:rect l="0" t="0" r="r" b="b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 rot="770286">
                <a:off x="5159" y="1066"/>
                <a:ext cx="160" cy="10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" y="20"/>
                  </a:cxn>
                  <a:cxn ang="0">
                    <a:pos x="0" y="73"/>
                  </a:cxn>
                  <a:cxn ang="0">
                    <a:pos x="28" y="109"/>
                  </a:cxn>
                  <a:cxn ang="0">
                    <a:pos x="98" y="109"/>
                  </a:cxn>
                  <a:cxn ang="0">
                    <a:pos x="126" y="66"/>
                  </a:cxn>
                  <a:cxn ang="0">
                    <a:pos x="102" y="14"/>
                  </a:cxn>
                  <a:cxn ang="0">
                    <a:pos x="45" y="0"/>
                  </a:cxn>
                </a:cxnLst>
                <a:rect l="0" t="0" r="r" b="b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122363" y="4077072"/>
            <a:ext cx="6802437" cy="2209800"/>
            <a:chOff x="707" y="912"/>
            <a:chExt cx="4285" cy="139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707" y="912"/>
              <a:ext cx="4285" cy="1392"/>
            </a:xfrm>
            <a:custGeom>
              <a:avLst/>
              <a:gdLst/>
              <a:ahLst/>
              <a:cxnLst>
                <a:cxn ang="0">
                  <a:pos x="77" y="138"/>
                </a:cxn>
                <a:cxn ang="0">
                  <a:pos x="814" y="149"/>
                </a:cxn>
                <a:cxn ang="0">
                  <a:pos x="998" y="103"/>
                </a:cxn>
                <a:cxn ang="0">
                  <a:pos x="1333" y="115"/>
                </a:cxn>
                <a:cxn ang="0">
                  <a:pos x="1655" y="80"/>
                </a:cxn>
                <a:cxn ang="0">
                  <a:pos x="3003" y="69"/>
                </a:cxn>
                <a:cxn ang="0">
                  <a:pos x="3683" y="80"/>
                </a:cxn>
                <a:cxn ang="0">
                  <a:pos x="4420" y="23"/>
                </a:cxn>
                <a:cxn ang="0">
                  <a:pos x="4466" y="34"/>
                </a:cxn>
                <a:cxn ang="0">
                  <a:pos x="4454" y="852"/>
                </a:cxn>
                <a:cxn ang="0">
                  <a:pos x="4397" y="1140"/>
                </a:cxn>
                <a:cxn ang="0">
                  <a:pos x="4374" y="1290"/>
                </a:cxn>
                <a:cxn ang="0">
                  <a:pos x="4316" y="1301"/>
                </a:cxn>
                <a:cxn ang="0">
                  <a:pos x="3613" y="1347"/>
                </a:cxn>
                <a:cxn ang="0">
                  <a:pos x="2830" y="1347"/>
                </a:cxn>
                <a:cxn ang="0">
                  <a:pos x="2220" y="1359"/>
                </a:cxn>
                <a:cxn ang="0">
                  <a:pos x="88" y="1347"/>
                </a:cxn>
                <a:cxn ang="0">
                  <a:pos x="111" y="1301"/>
                </a:cxn>
                <a:cxn ang="0">
                  <a:pos x="100" y="1221"/>
                </a:cxn>
                <a:cxn ang="0">
                  <a:pos x="77" y="1175"/>
                </a:cxn>
                <a:cxn ang="0">
                  <a:pos x="54" y="1083"/>
                </a:cxn>
                <a:cxn ang="0">
                  <a:pos x="77" y="795"/>
                </a:cxn>
                <a:cxn ang="0">
                  <a:pos x="111" y="668"/>
                </a:cxn>
                <a:cxn ang="0">
                  <a:pos x="123" y="633"/>
                </a:cxn>
                <a:cxn ang="0">
                  <a:pos x="42" y="288"/>
                </a:cxn>
                <a:cxn ang="0">
                  <a:pos x="77" y="138"/>
                </a:cxn>
              </a:cxnLst>
              <a:rect l="0" t="0" r="r" b="b"/>
              <a:pathLst>
                <a:path w="4477" h="1464">
                  <a:moveTo>
                    <a:pt x="77" y="138"/>
                  </a:moveTo>
                  <a:cubicBezTo>
                    <a:pt x="323" y="142"/>
                    <a:pt x="568" y="149"/>
                    <a:pt x="814" y="149"/>
                  </a:cubicBezTo>
                  <a:cubicBezTo>
                    <a:pt x="896" y="149"/>
                    <a:pt x="937" y="144"/>
                    <a:pt x="998" y="103"/>
                  </a:cubicBezTo>
                  <a:cubicBezTo>
                    <a:pt x="1134" y="115"/>
                    <a:pt x="1195" y="125"/>
                    <a:pt x="1333" y="115"/>
                  </a:cubicBezTo>
                  <a:cubicBezTo>
                    <a:pt x="1437" y="88"/>
                    <a:pt x="1655" y="80"/>
                    <a:pt x="1655" y="80"/>
                  </a:cubicBezTo>
                  <a:cubicBezTo>
                    <a:pt x="2078" y="0"/>
                    <a:pt x="2560" y="84"/>
                    <a:pt x="3003" y="69"/>
                  </a:cubicBezTo>
                  <a:cubicBezTo>
                    <a:pt x="3230" y="51"/>
                    <a:pt x="3457" y="49"/>
                    <a:pt x="3683" y="80"/>
                  </a:cubicBezTo>
                  <a:cubicBezTo>
                    <a:pt x="3914" y="74"/>
                    <a:pt x="4190" y="95"/>
                    <a:pt x="4420" y="23"/>
                  </a:cubicBezTo>
                  <a:cubicBezTo>
                    <a:pt x="4435" y="27"/>
                    <a:pt x="4465" y="18"/>
                    <a:pt x="4466" y="34"/>
                  </a:cubicBezTo>
                  <a:cubicBezTo>
                    <a:pt x="4477" y="306"/>
                    <a:pt x="4460" y="579"/>
                    <a:pt x="4454" y="852"/>
                  </a:cubicBezTo>
                  <a:cubicBezTo>
                    <a:pt x="4452" y="947"/>
                    <a:pt x="4452" y="1058"/>
                    <a:pt x="4397" y="1140"/>
                  </a:cubicBezTo>
                  <a:cubicBezTo>
                    <a:pt x="4389" y="1190"/>
                    <a:pt x="4397" y="1245"/>
                    <a:pt x="4374" y="1290"/>
                  </a:cubicBezTo>
                  <a:cubicBezTo>
                    <a:pt x="4365" y="1308"/>
                    <a:pt x="4336" y="1299"/>
                    <a:pt x="4316" y="1301"/>
                  </a:cubicBezTo>
                  <a:cubicBezTo>
                    <a:pt x="4083" y="1320"/>
                    <a:pt x="3847" y="1336"/>
                    <a:pt x="3613" y="1347"/>
                  </a:cubicBezTo>
                  <a:cubicBezTo>
                    <a:pt x="3280" y="1390"/>
                    <a:pt x="3648" y="1347"/>
                    <a:pt x="2830" y="1347"/>
                  </a:cubicBezTo>
                  <a:cubicBezTo>
                    <a:pt x="2627" y="1347"/>
                    <a:pt x="2423" y="1355"/>
                    <a:pt x="2220" y="1359"/>
                  </a:cubicBezTo>
                  <a:cubicBezTo>
                    <a:pt x="1513" y="1464"/>
                    <a:pt x="791" y="1459"/>
                    <a:pt x="88" y="1347"/>
                  </a:cubicBezTo>
                  <a:cubicBezTo>
                    <a:pt x="50" y="1230"/>
                    <a:pt x="89" y="1389"/>
                    <a:pt x="111" y="1301"/>
                  </a:cubicBezTo>
                  <a:cubicBezTo>
                    <a:pt x="118" y="1275"/>
                    <a:pt x="107" y="1247"/>
                    <a:pt x="100" y="1221"/>
                  </a:cubicBezTo>
                  <a:cubicBezTo>
                    <a:pt x="96" y="1204"/>
                    <a:pt x="82" y="1191"/>
                    <a:pt x="77" y="1175"/>
                  </a:cubicBezTo>
                  <a:cubicBezTo>
                    <a:pt x="67" y="1145"/>
                    <a:pt x="54" y="1083"/>
                    <a:pt x="54" y="1083"/>
                  </a:cubicBezTo>
                  <a:cubicBezTo>
                    <a:pt x="72" y="682"/>
                    <a:pt x="43" y="947"/>
                    <a:pt x="77" y="795"/>
                  </a:cubicBezTo>
                  <a:cubicBezTo>
                    <a:pt x="100" y="693"/>
                    <a:pt x="73" y="781"/>
                    <a:pt x="111" y="668"/>
                  </a:cubicBezTo>
                  <a:cubicBezTo>
                    <a:pt x="115" y="656"/>
                    <a:pt x="123" y="633"/>
                    <a:pt x="123" y="633"/>
                  </a:cubicBezTo>
                  <a:cubicBezTo>
                    <a:pt x="109" y="515"/>
                    <a:pt x="96" y="396"/>
                    <a:pt x="42" y="288"/>
                  </a:cubicBezTo>
                  <a:cubicBezTo>
                    <a:pt x="30" y="226"/>
                    <a:pt x="0" y="162"/>
                    <a:pt x="77" y="138"/>
                  </a:cubicBezTo>
                  <a:close/>
                </a:path>
              </a:pathLst>
            </a:custGeom>
            <a:solidFill>
              <a:srgbClr val="FFFFCD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179605" dir="2700000" algn="ctr" rotWithShape="0">
                <a:srgbClr val="C0C0C0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202" y="1048"/>
              <a:ext cx="3024" cy="2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2600" b="1" dirty="0" smtClean="0">
                  <a:solidFill>
                    <a:srgbClr val="003399"/>
                  </a:solidFill>
                  <a:effectLst/>
                  <a:latin typeface="黑体" pitchFamily="49" charset="-122"/>
                  <a:ea typeface="黑体" pitchFamily="49" charset="-122"/>
                </a:rPr>
                <a:t>一个队列向子进程发送任务</a:t>
              </a:r>
              <a:endParaRPr lang="en-US" altLang="zh-CN" sz="2600" b="1" dirty="0">
                <a:solidFill>
                  <a:srgbClr val="003399"/>
                </a:solidFill>
                <a:effectLst/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568325" y="3429000"/>
            <a:ext cx="4079875" cy="609600"/>
            <a:chOff x="358" y="705"/>
            <a:chExt cx="2570" cy="384"/>
          </a:xfrm>
        </p:grpSpPr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358" y="705"/>
              <a:ext cx="2064" cy="384"/>
            </a:xfrm>
            <a:prstGeom prst="ellipse">
              <a:avLst/>
            </a:prstGeom>
            <a:solidFill>
              <a:srgbClr val="B9F2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1581" dir="202140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576" y="720"/>
              <a:ext cx="2352" cy="33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zh-CN" altLang="en-US" sz="2900" dirty="0" smtClean="0">
                  <a:solidFill>
                    <a:schemeClr val="accent2"/>
                  </a:solidFill>
                  <a:effectLst/>
                  <a:ea typeface="幼圆" pitchFamily="49" charset="-122"/>
                </a:rPr>
                <a:t>用两个消息队列</a:t>
              </a:r>
              <a:endParaRPr kumimoji="1" lang="zh-CN" altLang="en-US" sz="2900" dirty="0">
                <a:solidFill>
                  <a:schemeClr val="accent2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59632" y="4868782"/>
            <a:ext cx="5664696" cy="4124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2600" b="1" dirty="0" smtClean="0"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</a:rPr>
              <a:t>新增一个队列接收子进程的计算结果</a:t>
            </a:r>
            <a:endParaRPr lang="en-US" altLang="zh-CN" sz="2600" b="1" dirty="0">
              <a:solidFill>
                <a:srgbClr val="C000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7776864" cy="66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516216" y="112936"/>
            <a:ext cx="2088232" cy="939800"/>
            <a:chOff x="346" y="132"/>
            <a:chExt cx="1056" cy="592"/>
          </a:xfrm>
        </p:grpSpPr>
        <p:sp>
          <p:nvSpPr>
            <p:cNvPr id="9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 rot="21536701">
              <a:off x="346" y="284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3600" baseline="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华文新魏" pitchFamily="2" charset="-122"/>
                </a:rPr>
                <a:t>改进版</a:t>
              </a:r>
              <a:endParaRPr kumimoji="1" lang="zh-CN" altLang="en-US" sz="36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5004048" y="404664"/>
            <a:ext cx="1476950" cy="576064"/>
            <a:chOff x="941" y="1979"/>
            <a:chExt cx="827" cy="432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962" y="1979"/>
              <a:ext cx="766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41" y="2027"/>
              <a:ext cx="827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父进程</a:t>
              </a:r>
              <a:endParaRPr kumimoji="1"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2" name="Rectangle 190"/>
          <p:cNvSpPr>
            <a:spLocks noChangeArrowheads="1"/>
          </p:cNvSpPr>
          <p:nvPr/>
        </p:nvSpPr>
        <p:spPr bwMode="auto">
          <a:xfrm>
            <a:off x="323528" y="1124745"/>
            <a:ext cx="4464496" cy="43204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716016" y="980727"/>
            <a:ext cx="2591576" cy="676663"/>
            <a:chOff x="1368" y="1003"/>
            <a:chExt cx="1324" cy="213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101642"/>
                <a:gd name="adj2" fmla="val 16241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199" cy="20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先删除 两个队列</a:t>
              </a:r>
              <a: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/>
              </a:r>
              <a:b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</a:b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（边界处理）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6" name="Rectangle 190"/>
          <p:cNvSpPr>
            <a:spLocks noChangeArrowheads="1"/>
          </p:cNvSpPr>
          <p:nvPr/>
        </p:nvSpPr>
        <p:spPr bwMode="auto">
          <a:xfrm>
            <a:off x="323528" y="2492896"/>
            <a:ext cx="7704856" cy="10801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5652120" y="1915775"/>
            <a:ext cx="2376264" cy="505115"/>
            <a:chOff x="1368" y="1048"/>
            <a:chExt cx="1214" cy="159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1368" y="1048"/>
              <a:ext cx="1214" cy="159"/>
            </a:xfrm>
            <a:prstGeom prst="wedgeRectCallout">
              <a:avLst>
                <a:gd name="adj1" fmla="val -95763"/>
                <a:gd name="adj2" fmla="val 57394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368" y="1088"/>
              <a:ext cx="1199" cy="1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创建任务发送队列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0" name="Rectangle 190"/>
          <p:cNvSpPr>
            <a:spLocks noChangeArrowheads="1"/>
          </p:cNvSpPr>
          <p:nvPr/>
        </p:nvSpPr>
        <p:spPr bwMode="auto">
          <a:xfrm>
            <a:off x="251520" y="3718089"/>
            <a:ext cx="7704856" cy="10801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6516216" y="4149080"/>
            <a:ext cx="2376264" cy="505115"/>
            <a:chOff x="1368" y="1048"/>
            <a:chExt cx="1214" cy="159"/>
          </a:xfrm>
        </p:grpSpPr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1368" y="1048"/>
              <a:ext cx="1214" cy="159"/>
            </a:xfrm>
            <a:prstGeom prst="wedgeRectCallout">
              <a:avLst>
                <a:gd name="adj1" fmla="val -85074"/>
                <a:gd name="adj2" fmla="val -95977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368" y="1088"/>
              <a:ext cx="1199" cy="1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创建任务接收队列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4" name="Rectangle 190"/>
          <p:cNvSpPr>
            <a:spLocks noChangeArrowheads="1"/>
          </p:cNvSpPr>
          <p:nvPr/>
        </p:nvSpPr>
        <p:spPr bwMode="auto">
          <a:xfrm>
            <a:off x="251520" y="5013176"/>
            <a:ext cx="6192688" cy="936104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6444206" y="5085184"/>
            <a:ext cx="1800792" cy="505115"/>
            <a:chOff x="1368" y="1048"/>
            <a:chExt cx="920" cy="159"/>
          </a:xfrm>
        </p:grpSpPr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1368" y="1048"/>
              <a:ext cx="920" cy="159"/>
            </a:xfrm>
            <a:prstGeom prst="wedgeRectCallout">
              <a:avLst>
                <a:gd name="adj1" fmla="val -66368"/>
                <a:gd name="adj2" fmla="val 4230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1368" y="1088"/>
              <a:ext cx="846" cy="1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创建子进程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8" name="Rectangle 190"/>
          <p:cNvSpPr>
            <a:spLocks noChangeArrowheads="1"/>
          </p:cNvSpPr>
          <p:nvPr/>
        </p:nvSpPr>
        <p:spPr bwMode="auto">
          <a:xfrm>
            <a:off x="251520" y="5949280"/>
            <a:ext cx="6192688" cy="79208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6515625" y="6020229"/>
            <a:ext cx="1655946" cy="505115"/>
            <a:chOff x="1368" y="1048"/>
            <a:chExt cx="846" cy="159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1368" y="1048"/>
              <a:ext cx="699" cy="159"/>
            </a:xfrm>
            <a:prstGeom prst="wedgeRectCallout">
              <a:avLst>
                <a:gd name="adj1" fmla="val -66368"/>
                <a:gd name="adj2" fmla="val 4230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368" y="1088"/>
              <a:ext cx="846" cy="1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发送任务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4" grpId="0" animBg="1"/>
      <p:bldP spid="2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69847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90"/>
          <p:cNvSpPr>
            <a:spLocks noChangeArrowheads="1"/>
          </p:cNvSpPr>
          <p:nvPr/>
        </p:nvSpPr>
        <p:spPr bwMode="auto">
          <a:xfrm>
            <a:off x="323528" y="260648"/>
            <a:ext cx="5256584" cy="129614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516216" y="256952"/>
            <a:ext cx="2088232" cy="939800"/>
            <a:chOff x="346" y="132"/>
            <a:chExt cx="1056" cy="592"/>
          </a:xfrm>
        </p:grpSpPr>
        <p:sp>
          <p:nvSpPr>
            <p:cNvPr id="7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 rot="21536701">
              <a:off x="346" y="284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3600" baseline="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华文新魏" pitchFamily="2" charset="-122"/>
                </a:rPr>
                <a:t>改进版</a:t>
              </a:r>
              <a:endParaRPr kumimoji="1" lang="zh-CN" altLang="en-US" sz="36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111274" y="188640"/>
            <a:ext cx="1476950" cy="576064"/>
            <a:chOff x="941" y="1979"/>
            <a:chExt cx="827" cy="432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962" y="1979"/>
              <a:ext cx="766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41" y="2027"/>
              <a:ext cx="827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父进程</a:t>
              </a:r>
              <a:endParaRPr kumimoji="1"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6" name="Rectangle 190"/>
          <p:cNvSpPr>
            <a:spLocks noChangeArrowheads="1"/>
          </p:cNvSpPr>
          <p:nvPr/>
        </p:nvSpPr>
        <p:spPr bwMode="auto">
          <a:xfrm>
            <a:off x="323528" y="1556792"/>
            <a:ext cx="8136904" cy="2376264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5867314" y="1196752"/>
            <a:ext cx="2881268" cy="432048"/>
            <a:chOff x="1294" y="1003"/>
            <a:chExt cx="1472" cy="136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294" y="1003"/>
              <a:ext cx="1472" cy="136"/>
            </a:xfrm>
            <a:prstGeom prst="wedgeRectCallout">
              <a:avLst>
                <a:gd name="adj1" fmla="val -92022"/>
                <a:gd name="adj2" fmla="val -20993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331" y="1010"/>
              <a:ext cx="1435" cy="1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任务结束，告知子进程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7" name="Rectangle 190"/>
          <p:cNvSpPr>
            <a:spLocks noChangeArrowheads="1"/>
          </p:cNvSpPr>
          <p:nvPr/>
        </p:nvSpPr>
        <p:spPr bwMode="auto">
          <a:xfrm>
            <a:off x="1259632" y="2204864"/>
            <a:ext cx="5832648" cy="36004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8" name="Rectangle 190"/>
          <p:cNvSpPr>
            <a:spLocks noChangeArrowheads="1"/>
          </p:cNvSpPr>
          <p:nvPr/>
        </p:nvSpPr>
        <p:spPr bwMode="auto">
          <a:xfrm>
            <a:off x="1259632" y="2564904"/>
            <a:ext cx="6264696" cy="792088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9" name="Rectangle 190"/>
          <p:cNvSpPr>
            <a:spLocks noChangeArrowheads="1"/>
          </p:cNvSpPr>
          <p:nvPr/>
        </p:nvSpPr>
        <p:spPr bwMode="auto">
          <a:xfrm>
            <a:off x="323528" y="4365105"/>
            <a:ext cx="5688632" cy="115212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5796136" y="4293096"/>
            <a:ext cx="2881268" cy="432048"/>
            <a:chOff x="1294" y="1003"/>
            <a:chExt cx="1472" cy="136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1294" y="1003"/>
              <a:ext cx="1472" cy="136"/>
            </a:xfrm>
            <a:prstGeom prst="wedgeRectCallout">
              <a:avLst>
                <a:gd name="adj1" fmla="val -78358"/>
                <a:gd name="adj2" fmla="val 64252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331" y="1010"/>
              <a:ext cx="1435" cy="1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等待子进程结束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6019714" y="1772816"/>
            <a:ext cx="2881268" cy="432048"/>
            <a:chOff x="1294" y="1003"/>
            <a:chExt cx="1472" cy="136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1294" y="1003"/>
              <a:ext cx="1472" cy="136"/>
            </a:xfrm>
            <a:prstGeom prst="wedgeRectCallout">
              <a:avLst>
                <a:gd name="adj1" fmla="val -92022"/>
                <a:gd name="adj2" fmla="val -20993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331" y="1010"/>
              <a:ext cx="1435" cy="1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接收子进程计算结果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887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732240" y="188640"/>
            <a:ext cx="2088232" cy="939800"/>
            <a:chOff x="346" y="132"/>
            <a:chExt cx="1056" cy="592"/>
          </a:xfrm>
        </p:grpSpPr>
        <p:sp>
          <p:nvSpPr>
            <p:cNvPr id="7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 rot="21536701">
              <a:off x="346" y="284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3600" baseline="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华文新魏" pitchFamily="2" charset="-122"/>
                </a:rPr>
                <a:t>改进版</a:t>
              </a:r>
              <a:endParaRPr kumimoji="1" lang="zh-CN" altLang="en-US" sz="36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004048" y="404665"/>
            <a:ext cx="1476950" cy="586732"/>
            <a:chOff x="941" y="1979"/>
            <a:chExt cx="827" cy="440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962" y="1979"/>
              <a:ext cx="766" cy="432"/>
            </a:xfrm>
            <a:prstGeom prst="ellipse">
              <a:avLst/>
            </a:prstGeom>
            <a:solidFill>
              <a:srgbClr val="00FF00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74053" dir="185782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41" y="2027"/>
              <a:ext cx="827" cy="3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189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子进程</a:t>
              </a:r>
              <a:endParaRPr kumimoji="1" lang="zh-CN" altLang="en-US" sz="2800" b="1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2" name="Rectangle 190"/>
          <p:cNvSpPr>
            <a:spLocks noChangeArrowheads="1"/>
          </p:cNvSpPr>
          <p:nvPr/>
        </p:nvSpPr>
        <p:spPr bwMode="auto">
          <a:xfrm>
            <a:off x="1979712" y="2348880"/>
            <a:ext cx="7092280" cy="151216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156176" y="1412776"/>
            <a:ext cx="1947094" cy="683325"/>
            <a:chOff x="1368" y="1003"/>
            <a:chExt cx="1214" cy="204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1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子进程接收任务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275856" y="764704"/>
            <a:ext cx="1947094" cy="683325"/>
            <a:chOff x="1368" y="1003"/>
            <a:chExt cx="1214" cy="204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1368" y="1003"/>
              <a:ext cx="1214" cy="204"/>
            </a:xfrm>
            <a:prstGeom prst="wedgeRectCallout">
              <a:avLst>
                <a:gd name="adj1" fmla="val -76478"/>
                <a:gd name="adj2" fmla="val -46927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493" y="1010"/>
              <a:ext cx="1089" cy="1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从父进程传入的队列描述符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9" name="Rectangle 190"/>
          <p:cNvSpPr>
            <a:spLocks noChangeArrowheads="1"/>
          </p:cNvSpPr>
          <p:nvPr/>
        </p:nvSpPr>
        <p:spPr bwMode="auto">
          <a:xfrm>
            <a:off x="1979712" y="3861048"/>
            <a:ext cx="4104456" cy="288032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6588224" y="3501008"/>
            <a:ext cx="1749818" cy="378042"/>
            <a:chOff x="1368" y="1054"/>
            <a:chExt cx="1091" cy="153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1368" y="1061"/>
              <a:ext cx="1034" cy="146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370" y="1054"/>
              <a:ext cx="1089" cy="15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执行计算任务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3" name="Rectangle 190"/>
          <p:cNvSpPr>
            <a:spLocks noChangeArrowheads="1"/>
          </p:cNvSpPr>
          <p:nvPr/>
        </p:nvSpPr>
        <p:spPr bwMode="auto">
          <a:xfrm>
            <a:off x="2195736" y="3284984"/>
            <a:ext cx="3456384" cy="43204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6300192" y="2852936"/>
            <a:ext cx="2447500" cy="412634"/>
            <a:chOff x="1323" y="1061"/>
            <a:chExt cx="1526" cy="167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1368" y="1061"/>
              <a:ext cx="1392" cy="146"/>
            </a:xfrm>
            <a:prstGeom prst="wedgeRectCallout">
              <a:avLst>
                <a:gd name="adj1" fmla="val -78435"/>
                <a:gd name="adj2" fmla="val 88748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323" y="1079"/>
              <a:ext cx="1526" cy="1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接收到</a:t>
              </a:r>
              <a:r>
                <a:rPr lang="en-US" altLang="zh-CN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-1</a:t>
              </a: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，退出循环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27" name="Rectangle 190"/>
          <p:cNvSpPr>
            <a:spLocks noChangeArrowheads="1"/>
          </p:cNvSpPr>
          <p:nvPr/>
        </p:nvSpPr>
        <p:spPr bwMode="auto">
          <a:xfrm>
            <a:off x="1403648" y="4509120"/>
            <a:ext cx="5544616" cy="100811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5076056" y="5589233"/>
            <a:ext cx="2591848" cy="412633"/>
            <a:chOff x="1323" y="1061"/>
            <a:chExt cx="1616" cy="167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1368" y="1061"/>
              <a:ext cx="1481" cy="146"/>
            </a:xfrm>
            <a:prstGeom prst="wedgeRectCallout">
              <a:avLst>
                <a:gd name="adj1" fmla="val -67627"/>
                <a:gd name="adj2" fmla="val -55592"/>
              </a:avLst>
            </a:prstGeom>
            <a:noFill/>
            <a:ln w="381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323" y="1079"/>
              <a:ext cx="1616" cy="1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计算</a:t>
              </a:r>
              <a:r>
                <a:rPr lang="zh-CN" altLang="en-US" sz="200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结果发给父</a:t>
              </a:r>
              <a:r>
                <a:rPr lang="zh-CN" altLang="en-US" sz="20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进程</a:t>
              </a:r>
              <a:endParaRPr lang="en-US" altLang="zh-CN" sz="2000" dirty="0" smtClean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23528" y="116632"/>
            <a:ext cx="6552728" cy="609600"/>
            <a:chOff x="2688" y="720"/>
            <a:chExt cx="2422" cy="384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2752" y="720"/>
              <a:ext cx="2358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二、信号量（</a:t>
              </a:r>
              <a:r>
                <a:rPr lang="en-US" altLang="zh-CN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named semaphores</a:t>
              </a: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）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568" y="908720"/>
            <a:ext cx="7325791" cy="2562225"/>
            <a:chOff x="683568" y="908720"/>
            <a:chExt cx="7325791" cy="2562225"/>
          </a:xfrm>
        </p:grpSpPr>
        <p:pic>
          <p:nvPicPr>
            <p:cNvPr id="162821" name="Picture 5" descr="F:\My Documents\我的研究与教学\教学\并行程序设计（本科）\课件\figures\semaphore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047750"/>
              <a:ext cx="1924050" cy="2381250"/>
            </a:xfrm>
            <a:prstGeom prst="rect">
              <a:avLst/>
            </a:prstGeom>
            <a:noFill/>
          </p:spPr>
        </p:pic>
        <p:pic>
          <p:nvPicPr>
            <p:cNvPr id="162822" name="Picture 6" descr="F:\My Documents\我的研究与教学\教学\并行程序设计（本科）\课件\figures\semaphore2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052736"/>
              <a:ext cx="1895475" cy="2409825"/>
            </a:xfrm>
            <a:prstGeom prst="rect">
              <a:avLst/>
            </a:prstGeom>
            <a:noFill/>
          </p:spPr>
        </p:pic>
        <p:pic>
          <p:nvPicPr>
            <p:cNvPr id="162823" name="Picture 7" descr="F:\My Documents\我的研究与教学\教学\并行程序设计（本科）\课件\figures\semaphore3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908720"/>
              <a:ext cx="1781175" cy="2562225"/>
            </a:xfrm>
            <a:prstGeom prst="rect">
              <a:avLst/>
            </a:prstGeom>
            <a:noFill/>
          </p:spPr>
        </p:pic>
      </p:grpSp>
      <p:grpSp>
        <p:nvGrpSpPr>
          <p:cNvPr id="13" name="Group 171"/>
          <p:cNvGrpSpPr>
            <a:grpSpLocks/>
          </p:cNvGrpSpPr>
          <p:nvPr/>
        </p:nvGrpSpPr>
        <p:grpSpPr bwMode="auto">
          <a:xfrm>
            <a:off x="611560" y="4509120"/>
            <a:ext cx="7696200" cy="1152525"/>
            <a:chOff x="432" y="1872"/>
            <a:chExt cx="4848" cy="726"/>
          </a:xfrm>
        </p:grpSpPr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432" y="1872"/>
              <a:ext cx="4848" cy="726"/>
            </a:xfrm>
            <a:prstGeom prst="rect">
              <a:avLst/>
            </a:prstGeom>
            <a:solidFill>
              <a:srgbClr val="FFFFCD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33487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613" y="1963"/>
              <a:ext cx="4656" cy="5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95000"/>
                </a:lnSpc>
              </a:pPr>
              <a:r>
                <a:rPr kumimoji="1" lang="zh-CN" altLang="en-US" sz="2700" b="1" dirty="0" smtClean="0">
                  <a:solidFill>
                    <a:srgbClr val="FF0000"/>
                  </a:solidFill>
                  <a:effectLst/>
                  <a:latin typeface="黑体" pitchFamily="2" charset="-122"/>
                  <a:ea typeface="黑体" pitchFamily="2" charset="-122"/>
                </a:rPr>
                <a:t>信号量</a:t>
              </a:r>
              <a:r>
                <a:rPr kumimoji="1" lang="en-US" altLang="zh-CN" sz="2700" b="1" dirty="0" smtClean="0">
                  <a:solidFill>
                    <a:srgbClr val="FF0000"/>
                  </a:solidFill>
                  <a:effectLst/>
                  <a:latin typeface="黑体" pitchFamily="2" charset="-122"/>
                  <a:ea typeface="黑体" pitchFamily="2" charset="-122"/>
                </a:rPr>
                <a:t>(semaphore)</a:t>
              </a:r>
              <a:r>
                <a:rPr kumimoji="1" lang="zh-CN" altLang="en-US" sz="2700" b="1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：用来对共享资源进行</a:t>
              </a:r>
              <a:r>
                <a:rPr kumimoji="1" lang="zh-CN" altLang="en-US" sz="2700" b="1" dirty="0" smtClean="0">
                  <a:solidFill>
                    <a:schemeClr val="accent2"/>
                  </a:solidFill>
                  <a:effectLst/>
                  <a:latin typeface="幼圆" pitchFamily="49" charset="-122"/>
                  <a:ea typeface="幼圆" pitchFamily="49" charset="-122"/>
                </a:rPr>
                <a:t>并发</a:t>
              </a:r>
              <a:r>
                <a:rPr kumimoji="1" lang="en-US" altLang="zh-CN" sz="2700" b="1" dirty="0" smtClean="0">
                  <a:solidFill>
                    <a:schemeClr val="accent2"/>
                  </a:solidFill>
                  <a:effectLst/>
                  <a:latin typeface="幼圆" pitchFamily="49" charset="-122"/>
                  <a:ea typeface="幼圆" pitchFamily="49" charset="-122"/>
                </a:rPr>
                <a:t>				</a:t>
              </a:r>
              <a:r>
                <a:rPr kumimoji="1" lang="zh-CN" altLang="en-US" sz="2700" b="1" dirty="0" smtClean="0">
                  <a:solidFill>
                    <a:schemeClr val="accent2"/>
                  </a:solidFill>
                  <a:effectLst/>
                  <a:latin typeface="幼圆" pitchFamily="49" charset="-122"/>
                  <a:ea typeface="幼圆" pitchFamily="49" charset="-122"/>
                </a:rPr>
                <a:t>访问控制</a:t>
              </a:r>
              <a:r>
                <a:rPr kumimoji="1" lang="en-US" altLang="zh-CN" sz="2700" b="1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。</a:t>
              </a:r>
              <a:endParaRPr kumimoji="1" lang="en-US" altLang="zh-CN" sz="2700" b="1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984250" y="2362200"/>
            <a:ext cx="7175500" cy="4123011"/>
            <a:chOff x="984250" y="2362200"/>
            <a:chExt cx="7175500" cy="4123011"/>
          </a:xfrm>
        </p:grpSpPr>
        <p:sp>
          <p:nvSpPr>
            <p:cNvPr id="40962" name="Oval 2"/>
            <p:cNvSpPr>
              <a:spLocks noChangeArrowheads="1"/>
            </p:cNvSpPr>
            <p:nvPr/>
          </p:nvSpPr>
          <p:spPr bwMode="auto">
            <a:xfrm>
              <a:off x="3516313" y="2743200"/>
              <a:ext cx="2111375" cy="2362200"/>
            </a:xfrm>
            <a:prstGeom prst="ellipse">
              <a:avLst/>
            </a:prstGeom>
            <a:solidFill>
              <a:srgbClr val="BA7100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 anchor="ctr" anchorCtr="1"/>
            <a:lstStyle/>
            <a:p>
              <a:pPr algn="ctr"/>
              <a:r>
                <a:rPr lang="en-US" altLang="zh-CN" sz="1800" b="1" dirty="0">
                  <a:solidFill>
                    <a:srgbClr val="EAEC5E"/>
                  </a:solidFill>
                  <a:effectLst/>
                  <a:latin typeface="Book Antiqua" pitchFamily="18" charset="0"/>
                  <a:ea typeface="宋体" pitchFamily="2" charset="-122"/>
                </a:rPr>
                <a:t>Shared memory segments, pipes, open files or </a:t>
              </a:r>
              <a:r>
                <a:rPr lang="en-US" altLang="zh-CN" sz="1800" b="1" dirty="0" err="1">
                  <a:solidFill>
                    <a:srgbClr val="EAEC5E"/>
                  </a:solidFill>
                  <a:effectLst/>
                  <a:latin typeface="Book Antiqua" pitchFamily="18" charset="0"/>
                  <a:ea typeface="宋体" pitchFamily="2" charset="-122"/>
                </a:rPr>
                <a:t>mmap’d</a:t>
              </a:r>
              <a:r>
                <a:rPr lang="en-US" altLang="zh-CN" sz="1800" b="1" dirty="0">
                  <a:solidFill>
                    <a:srgbClr val="EAEC5E"/>
                  </a:solidFill>
                  <a:effectLst/>
                  <a:latin typeface="Book Antiqua" pitchFamily="18" charset="0"/>
                  <a:ea typeface="宋体" pitchFamily="2" charset="-122"/>
                </a:rPr>
                <a:t> files</a:t>
              </a:r>
            </a:p>
          </p:txBody>
        </p:sp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749550" y="3159125"/>
              <a:ext cx="760413" cy="444500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flipH="1">
              <a:off x="2736850" y="4249738"/>
              <a:ext cx="808038" cy="544512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V="1">
              <a:off x="5614988" y="3146425"/>
              <a:ext cx="760412" cy="469900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 flipV="1">
              <a:off x="5602288" y="4257675"/>
              <a:ext cx="808037" cy="569913"/>
            </a:xfrm>
            <a:prstGeom prst="line">
              <a:avLst/>
            </a:prstGeom>
            <a:noFill/>
            <a:ln w="12700">
              <a:solidFill>
                <a:srgbClr val="F6BF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984250" y="2362200"/>
              <a:ext cx="1758950" cy="6096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984250" y="2971800"/>
              <a:ext cx="1758950" cy="1447800"/>
            </a:xfrm>
            <a:prstGeom prst="rect">
              <a:avLst/>
            </a:prstGeom>
            <a:solidFill>
              <a:srgbClr val="797979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984250" y="4419600"/>
              <a:ext cx="1758950" cy="609600"/>
            </a:xfrm>
            <a:prstGeom prst="rect">
              <a:avLst/>
            </a:prstGeom>
            <a:solidFill>
              <a:srgbClr val="4DA4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DATA</a:t>
              </a: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1366838" y="2486025"/>
              <a:ext cx="99536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Book Antiqua" pitchFamily="18" charset="0"/>
                  <a:ea typeface="宋体" pitchFamily="2" charset="-122"/>
                </a:rPr>
                <a:t>STACK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984250" y="5029200"/>
              <a:ext cx="1758950" cy="609600"/>
            </a:xfrm>
            <a:prstGeom prst="rect">
              <a:avLst/>
            </a:prstGeom>
            <a:solidFill>
              <a:srgbClr val="790015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6400800" y="2362200"/>
              <a:ext cx="1758950" cy="6096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6400800" y="2971800"/>
              <a:ext cx="1758950" cy="1447800"/>
            </a:xfrm>
            <a:prstGeom prst="rect">
              <a:avLst/>
            </a:prstGeom>
            <a:solidFill>
              <a:srgbClr val="797979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6400800" y="4419600"/>
              <a:ext cx="1758950" cy="609600"/>
            </a:xfrm>
            <a:prstGeom prst="rect">
              <a:avLst/>
            </a:prstGeom>
            <a:solidFill>
              <a:srgbClr val="4DA4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 dirty="0">
                  <a:effectLst/>
                  <a:latin typeface="Book Antiqua" pitchFamily="18" charset="0"/>
                  <a:ea typeface="宋体" pitchFamily="2" charset="-122"/>
                </a:rPr>
                <a:t>DATA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6781800" y="2486025"/>
              <a:ext cx="99536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Book Antiqua" pitchFamily="18" charset="0"/>
                  <a:ea typeface="宋体" pitchFamily="2" charset="-122"/>
                </a:rPr>
                <a:t>STACK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6400800" y="5029200"/>
              <a:ext cx="1758950" cy="609600"/>
            </a:xfrm>
            <a:prstGeom prst="rect">
              <a:avLst/>
            </a:prstGeom>
            <a:solidFill>
              <a:srgbClr val="790015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CN" sz="1800" b="1">
                  <a:effectLst/>
                  <a:latin typeface="Book Antiqua" pitchFamily="18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1175465" y="5853113"/>
              <a:ext cx="1408272" cy="45910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72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CN" dirty="0">
                  <a:effectLst/>
                  <a:ea typeface="宋体" pitchFamily="2" charset="-122"/>
                </a:rPr>
                <a:t>processes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3183577" y="5472113"/>
              <a:ext cx="2986396" cy="101309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CN" dirty="0">
                  <a:effectLst/>
                  <a:ea typeface="宋体" pitchFamily="2" charset="-122"/>
                </a:rPr>
                <a:t>Shared Memory</a:t>
              </a:r>
            </a:p>
            <a:p>
              <a:pPr algn="ctr"/>
              <a:r>
                <a:rPr lang="en-US" altLang="zh-CN" dirty="0">
                  <a:effectLst/>
                  <a:ea typeface="宋体" pitchFamily="2" charset="-122"/>
                </a:rPr>
                <a:t>maintained by kernel</a:t>
              </a: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6604715" y="5849938"/>
              <a:ext cx="1408272" cy="45910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CN" dirty="0">
                  <a:effectLst/>
                  <a:ea typeface="宋体" pitchFamily="2" charset="-122"/>
                </a:rPr>
                <a:t>processes</a:t>
              </a: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395538" y="404664"/>
            <a:ext cx="3892550" cy="609600"/>
            <a:chOff x="2661" y="720"/>
            <a:chExt cx="2452" cy="384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661" y="720"/>
              <a:ext cx="2452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三、进程间通信模型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5496" y="44624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03648" y="637520"/>
            <a:ext cx="72728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main(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argc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char **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argv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 {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FILE*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long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1;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fopen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("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", "r+");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for 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0;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&lt; 20;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++) {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rewind(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     /*rewind before read*/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fscanf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"%ld\n", &amp;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printf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("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pid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 = %d,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seq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# = %ld\n",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getpid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(),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);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++;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rewind(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     /*rewind before write*/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fprintf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"%ld\n",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}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fclose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}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843808" y="6069012"/>
            <a:ext cx="3029345" cy="788988"/>
            <a:chOff x="3997" y="3060"/>
            <a:chExt cx="590" cy="497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0" name="Rectangle 83"/>
            <p:cNvSpPr>
              <a:spLocks noChangeArrowheads="1"/>
            </p:cNvSpPr>
            <p:nvPr/>
          </p:nvSpPr>
          <p:spPr bwMode="auto">
            <a:xfrm>
              <a:off x="4004" y="3134"/>
              <a:ext cx="583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r>
                <a:rPr lang="en-US" altLang="zh-CN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:</a:t>
              </a:r>
              <a:r>
                <a:rPr lang="en-US" altLang="zh-CN" sz="1800" dirty="0" err="1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example_sem_nolock</a:t>
              </a:r>
              <a:endParaRPr lang="zh-CN" altLang="en-US" sz="1800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4" name="Group 136"/>
          <p:cNvGrpSpPr>
            <a:grpSpLocks/>
          </p:cNvGrpSpPr>
          <p:nvPr/>
        </p:nvGrpSpPr>
        <p:grpSpPr bwMode="auto">
          <a:xfrm>
            <a:off x="5580112" y="260648"/>
            <a:ext cx="3384376" cy="1752600"/>
            <a:chOff x="384" y="576"/>
            <a:chExt cx="3456" cy="1104"/>
          </a:xfrm>
        </p:grpSpPr>
        <p:sp>
          <p:nvSpPr>
            <p:cNvPr id="15" name="Rectangle 134"/>
            <p:cNvSpPr>
              <a:spLocks noChangeArrowheads="1"/>
            </p:cNvSpPr>
            <p:nvPr/>
          </p:nvSpPr>
          <p:spPr bwMode="auto">
            <a:xfrm>
              <a:off x="384" y="576"/>
              <a:ext cx="3456" cy="1104"/>
            </a:xfrm>
            <a:prstGeom prst="rect">
              <a:avLst/>
            </a:prstGeom>
            <a:solidFill>
              <a:srgbClr val="CCEC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62639" dir="2319588" algn="ctr" rotWithShape="0">
                <a:srgbClr val="AEAEAE"/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16" name="Text Box 135"/>
            <p:cNvSpPr txBox="1">
              <a:spLocks noChangeArrowheads="1"/>
            </p:cNvSpPr>
            <p:nvPr/>
          </p:nvSpPr>
          <p:spPr bwMode="auto">
            <a:xfrm>
              <a:off x="568" y="731"/>
              <a:ext cx="3264" cy="83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zh-CN" altLang="en-US" sz="2700" b="1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序号生成器，</a:t>
              </a:r>
              <a:r>
                <a:rPr lang="zh-CN" altLang="en-US" sz="270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序号要保证唯一</a:t>
              </a:r>
              <a:endParaRPr lang="en-US" altLang="zh-CN" sz="270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  <a:p>
              <a:pPr algn="l">
                <a:lnSpc>
                  <a:spcPct val="95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  <a:effectLst/>
                  <a:latin typeface="幼圆" pitchFamily="49" charset="-122"/>
                  <a:ea typeface="幼圆" pitchFamily="49" charset="-122"/>
                </a:rPr>
                <a:t>应用：作业调度、打印池</a:t>
              </a:r>
              <a:endParaRPr lang="zh-CN" altLang="en-US" sz="2000" b="1" dirty="0">
                <a:solidFill>
                  <a:srgbClr val="C00000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11760" y="2924944"/>
            <a:ext cx="4824536" cy="792088"/>
          </a:xfrm>
          <a:prstGeom prst="rect">
            <a:avLst/>
          </a:prstGeom>
          <a:noFill/>
          <a:ln w="22225">
            <a:solidFill>
              <a:schemeClr val="accent1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940152" y="2060848"/>
            <a:ext cx="2378075" cy="838200"/>
            <a:chOff x="3948" y="2928"/>
            <a:chExt cx="1498" cy="528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948" y="2928"/>
              <a:ext cx="1236" cy="528"/>
            </a:xfrm>
            <a:prstGeom prst="wedgeRectCallout">
              <a:avLst>
                <a:gd name="adj1" fmla="val -96602"/>
                <a:gd name="adj2" fmla="val 47727"/>
              </a:avLst>
            </a:prstGeom>
            <a:noFill/>
            <a:ln w="635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4054" y="2958"/>
              <a:ext cx="1392" cy="48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从文件内</a:t>
              </a:r>
              <a:r>
                <a:rPr lang="en-US" altLang="zh-CN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/>
              </a:r>
              <a:br>
                <a:rPr lang="en-US" altLang="zh-CN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</a:br>
              <a:r>
                <a:rPr lang="zh-CN" altLang="en-US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读序号</a:t>
              </a:r>
              <a:endParaRPr lang="zh-CN" altLang="en-US" sz="2400" b="1" dirty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2" name="组合 29"/>
          <p:cNvGrpSpPr/>
          <p:nvPr/>
        </p:nvGrpSpPr>
        <p:grpSpPr>
          <a:xfrm>
            <a:off x="2483768" y="4725144"/>
            <a:ext cx="5986859" cy="1846312"/>
            <a:chOff x="2483768" y="4725144"/>
            <a:chExt cx="5986859" cy="1846312"/>
          </a:xfrm>
        </p:grpSpPr>
        <p:sp>
          <p:nvSpPr>
            <p:cNvPr id="20" name="Rectangle 190"/>
            <p:cNvSpPr>
              <a:spLocks noChangeArrowheads="1"/>
            </p:cNvSpPr>
            <p:nvPr/>
          </p:nvSpPr>
          <p:spPr bwMode="auto">
            <a:xfrm>
              <a:off x="2483768" y="4725144"/>
              <a:ext cx="4419600" cy="792088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6092552" y="5733256"/>
              <a:ext cx="2378075" cy="838200"/>
              <a:chOff x="3948" y="2928"/>
              <a:chExt cx="1498" cy="52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3948" y="2928"/>
                <a:ext cx="1236" cy="528"/>
              </a:xfrm>
              <a:prstGeom prst="wedgeRectCallout">
                <a:avLst>
                  <a:gd name="adj1" fmla="val -75890"/>
                  <a:gd name="adj2" fmla="val -67425"/>
                </a:avLst>
              </a:prstGeom>
              <a:noFill/>
              <a:ln w="63500" cap="sq">
                <a:solidFill>
                  <a:srgbClr val="33CCCC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4054" y="2958"/>
                <a:ext cx="1392" cy="4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zh-CN" altLang="en-US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将当前序号</a:t>
                </a:r>
                <a:r>
                  <a:rPr lang="en-US" altLang="zh-CN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/>
                </a:r>
                <a:br>
                  <a:rPr lang="en-US" altLang="zh-CN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</a:br>
                <a:r>
                  <a:rPr lang="zh-CN" altLang="en-US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写入文件</a:t>
                </a:r>
                <a:endParaRPr lang="zh-CN" altLang="en-US" sz="2400" b="1" dirty="0">
                  <a:solidFill>
                    <a:schemeClr val="accent2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51720" y="2852936"/>
            <a:ext cx="6192688" cy="2736304"/>
          </a:xfrm>
          <a:prstGeom prst="rect">
            <a:avLst/>
          </a:prstGeom>
          <a:noFill/>
          <a:ln w="22225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215900" y="2924944"/>
            <a:ext cx="1511300" cy="694184"/>
            <a:chOff x="4810" y="3246"/>
            <a:chExt cx="952" cy="52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4810" y="3246"/>
              <a:ext cx="884" cy="528"/>
            </a:xfrm>
            <a:prstGeom prst="wedgeRectCallout">
              <a:avLst>
                <a:gd name="adj1" fmla="val 71889"/>
                <a:gd name="adj2" fmla="val 87267"/>
              </a:avLst>
            </a:prstGeom>
            <a:noFill/>
            <a:ln w="635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923" y="3356"/>
              <a:ext cx="839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临界区</a:t>
              </a:r>
              <a:endParaRPr lang="zh-CN" altLang="en-US" sz="2400" b="1" dirty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323528" y="260648"/>
            <a:ext cx="3384376" cy="1066800"/>
            <a:chOff x="3146" y="107"/>
            <a:chExt cx="1946" cy="672"/>
          </a:xfrm>
        </p:grpSpPr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3146" y="107"/>
              <a:ext cx="1946" cy="672"/>
            </a:xfrm>
            <a:custGeom>
              <a:avLst/>
              <a:gdLst/>
              <a:ahLst/>
              <a:cxnLst>
                <a:cxn ang="0">
                  <a:pos x="22" y="34"/>
                </a:cxn>
                <a:cxn ang="0">
                  <a:pos x="0" y="147"/>
                </a:cxn>
                <a:cxn ang="0">
                  <a:pos x="11" y="373"/>
                </a:cxn>
                <a:cxn ang="0">
                  <a:pos x="22" y="429"/>
                </a:cxn>
                <a:cxn ang="0">
                  <a:pos x="68" y="440"/>
                </a:cxn>
                <a:cxn ang="0">
                  <a:pos x="305" y="452"/>
                </a:cxn>
                <a:cxn ang="0">
                  <a:pos x="937" y="440"/>
                </a:cxn>
                <a:cxn ang="0">
                  <a:pos x="960" y="407"/>
                </a:cxn>
                <a:cxn ang="0">
                  <a:pos x="1028" y="384"/>
                </a:cxn>
                <a:cxn ang="0">
                  <a:pos x="1095" y="271"/>
                </a:cxn>
                <a:cxn ang="0">
                  <a:pos x="1084" y="68"/>
                </a:cxn>
                <a:cxn ang="0">
                  <a:pos x="1028" y="56"/>
                </a:cxn>
                <a:cxn ang="0">
                  <a:pos x="960" y="23"/>
                </a:cxn>
                <a:cxn ang="0">
                  <a:pos x="881" y="0"/>
                </a:cxn>
                <a:cxn ang="0">
                  <a:pos x="373" y="11"/>
                </a:cxn>
                <a:cxn ang="0">
                  <a:pos x="68" y="45"/>
                </a:cxn>
                <a:cxn ang="0">
                  <a:pos x="22" y="34"/>
                </a:cxn>
              </a:cxnLst>
              <a:rect l="0" t="0" r="r" b="b"/>
              <a:pathLst>
                <a:path w="1104" h="517">
                  <a:moveTo>
                    <a:pt x="22" y="34"/>
                  </a:moveTo>
                  <a:cubicBezTo>
                    <a:pt x="16" y="72"/>
                    <a:pt x="0" y="109"/>
                    <a:pt x="0" y="147"/>
                  </a:cubicBezTo>
                  <a:cubicBezTo>
                    <a:pt x="0" y="222"/>
                    <a:pt x="5" y="298"/>
                    <a:pt x="11" y="373"/>
                  </a:cubicBezTo>
                  <a:cubicBezTo>
                    <a:pt x="12" y="392"/>
                    <a:pt x="10" y="415"/>
                    <a:pt x="22" y="429"/>
                  </a:cubicBezTo>
                  <a:cubicBezTo>
                    <a:pt x="32" y="441"/>
                    <a:pt x="52" y="439"/>
                    <a:pt x="68" y="440"/>
                  </a:cubicBezTo>
                  <a:cubicBezTo>
                    <a:pt x="147" y="446"/>
                    <a:pt x="226" y="448"/>
                    <a:pt x="305" y="452"/>
                  </a:cubicBezTo>
                  <a:cubicBezTo>
                    <a:pt x="507" y="517"/>
                    <a:pt x="737" y="510"/>
                    <a:pt x="937" y="440"/>
                  </a:cubicBezTo>
                  <a:cubicBezTo>
                    <a:pt x="945" y="429"/>
                    <a:pt x="949" y="414"/>
                    <a:pt x="960" y="407"/>
                  </a:cubicBezTo>
                  <a:cubicBezTo>
                    <a:pt x="980" y="394"/>
                    <a:pt x="1028" y="384"/>
                    <a:pt x="1028" y="384"/>
                  </a:cubicBezTo>
                  <a:cubicBezTo>
                    <a:pt x="1059" y="336"/>
                    <a:pt x="1081" y="329"/>
                    <a:pt x="1095" y="271"/>
                  </a:cubicBezTo>
                  <a:cubicBezTo>
                    <a:pt x="1091" y="203"/>
                    <a:pt x="1104" y="133"/>
                    <a:pt x="1084" y="68"/>
                  </a:cubicBezTo>
                  <a:cubicBezTo>
                    <a:pt x="1078" y="50"/>
                    <a:pt x="1046" y="61"/>
                    <a:pt x="1028" y="56"/>
                  </a:cubicBezTo>
                  <a:cubicBezTo>
                    <a:pt x="951" y="36"/>
                    <a:pt x="1038" y="57"/>
                    <a:pt x="960" y="23"/>
                  </a:cubicBezTo>
                  <a:cubicBezTo>
                    <a:pt x="935" y="12"/>
                    <a:pt x="907" y="8"/>
                    <a:pt x="881" y="0"/>
                  </a:cubicBezTo>
                  <a:cubicBezTo>
                    <a:pt x="712" y="4"/>
                    <a:pt x="542" y="4"/>
                    <a:pt x="373" y="11"/>
                  </a:cubicBezTo>
                  <a:cubicBezTo>
                    <a:pt x="275" y="15"/>
                    <a:pt x="166" y="39"/>
                    <a:pt x="68" y="45"/>
                  </a:cubicBezTo>
                  <a:cubicBezTo>
                    <a:pt x="26" y="59"/>
                    <a:pt x="40" y="66"/>
                    <a:pt x="22" y="3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>
                <a:effectLst/>
              </a:endParaRPr>
            </a:p>
          </p:txBody>
        </p:sp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3238" y="192"/>
              <a:ext cx="1824" cy="4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  <a:defRPr/>
              </a:pPr>
              <a:r>
                <a:rPr lang="zh-CN" altLang="en-US" dirty="0" smtClean="0">
                  <a:solidFill>
                    <a:srgbClr val="FFFF23"/>
                  </a:solidFill>
                  <a:effectLst/>
                  <a:ea typeface="黑体" pitchFamily="2" charset="-122"/>
                </a:rPr>
                <a:t>用信号量保护临界区</a:t>
              </a:r>
              <a:endParaRPr lang="zh-CN" altLang="en-US" sz="2400" b="1" dirty="0">
                <a:solidFill>
                  <a:srgbClr val="FFFF23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85720" y="1571612"/>
            <a:ext cx="8229600" cy="2654300"/>
            <a:chOff x="485804" y="2060848"/>
            <a:chExt cx="8229600" cy="2654300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485804" y="2060848"/>
              <a:ext cx="8229600" cy="2654300"/>
              <a:chOff x="288" y="2016"/>
              <a:chExt cx="5184" cy="1672"/>
            </a:xfrm>
          </p:grpSpPr>
          <p:sp>
            <p:nvSpPr>
              <p:cNvPr id="5" name="Rectangle 33"/>
              <p:cNvSpPr>
                <a:spLocks noChangeArrowheads="1"/>
              </p:cNvSpPr>
              <p:nvPr/>
            </p:nvSpPr>
            <p:spPr bwMode="auto">
              <a:xfrm>
                <a:off x="288" y="2016"/>
                <a:ext cx="5184" cy="1672"/>
              </a:xfrm>
              <a:prstGeom prst="rect">
                <a:avLst/>
              </a:prstGeom>
              <a:solidFill>
                <a:srgbClr val="FFF3E7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8380" dir="2388334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6" name="Text Box 34"/>
              <p:cNvSpPr txBox="1">
                <a:spLocks noChangeArrowheads="1"/>
              </p:cNvSpPr>
              <p:nvPr/>
            </p:nvSpPr>
            <p:spPr bwMode="auto">
              <a:xfrm>
                <a:off x="558" y="2833"/>
                <a:ext cx="1800" cy="80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l" eaLnBrk="1" hangingPunct="1">
                  <a:lnSpc>
                    <a:spcPct val="70000"/>
                  </a:lnSpc>
                </a:pPr>
                <a:r>
                  <a:rPr kumimoji="1" lang="en-US" altLang="zh-CN" sz="2500" dirty="0" err="1" smtClean="0">
                    <a:solidFill>
                      <a:srgbClr val="003399"/>
                    </a:solidFill>
                    <a:effectLst/>
                  </a:rPr>
                  <a:t>s</a:t>
                </a:r>
                <a:r>
                  <a:rPr kumimoji="1" lang="en-US" altLang="zh-CN" sz="2500" b="1" dirty="0" err="1" smtClean="0">
                    <a:solidFill>
                      <a:srgbClr val="003399"/>
                    </a:solidFill>
                    <a:effectLst/>
                  </a:rPr>
                  <a:t>em_wait</a:t>
                </a:r>
                <a:endParaRPr kumimoji="1" lang="en-US" altLang="zh-CN" sz="2500" b="1" dirty="0" smtClean="0">
                  <a:solidFill>
                    <a:srgbClr val="003399"/>
                  </a:solidFill>
                  <a:effectLst/>
                </a:endParaRPr>
              </a:p>
              <a:p>
                <a:pPr algn="l" eaLnBrk="1" hangingPunct="1">
                  <a:lnSpc>
                    <a:spcPct val="70000"/>
                  </a:lnSpc>
                </a:pPr>
                <a:r>
                  <a:rPr kumimoji="1" lang="en-US" altLang="zh-CN" sz="2500" b="1" i="1" dirty="0" smtClean="0">
                    <a:solidFill>
                      <a:srgbClr val="FF0000"/>
                    </a:solidFill>
                    <a:effectLst/>
                  </a:rPr>
                  <a:t>critical regions</a:t>
                </a:r>
                <a:endParaRPr kumimoji="1" lang="en-US" altLang="zh-CN" sz="2500" b="1" i="1" dirty="0">
                  <a:solidFill>
                    <a:srgbClr val="FF0000"/>
                  </a:solidFill>
                  <a:effectLst/>
                </a:endParaRPr>
              </a:p>
              <a:p>
                <a:pPr algn="l" eaLnBrk="1" hangingPunct="1">
                  <a:lnSpc>
                    <a:spcPct val="70000"/>
                  </a:lnSpc>
                </a:pPr>
                <a:r>
                  <a:rPr kumimoji="1" lang="en-US" altLang="zh-CN" sz="2500" dirty="0" err="1" smtClean="0">
                    <a:solidFill>
                      <a:srgbClr val="003399"/>
                    </a:solidFill>
                    <a:effectLst/>
                  </a:rPr>
                  <a:t>s</a:t>
                </a:r>
                <a:r>
                  <a:rPr kumimoji="1" lang="en-US" altLang="zh-CN" sz="2500" b="1" dirty="0" err="1" smtClean="0">
                    <a:solidFill>
                      <a:srgbClr val="003399"/>
                    </a:solidFill>
                    <a:effectLst/>
                  </a:rPr>
                  <a:t>em_post</a:t>
                </a:r>
                <a:endParaRPr lang="en-US" altLang="zh-CN" sz="2500" b="1" dirty="0">
                  <a:solidFill>
                    <a:srgbClr val="003399"/>
                  </a:solidFill>
                  <a:effectLst/>
                </a:endParaRPr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1000101" y="2285992"/>
              <a:ext cx="1357321" cy="508000"/>
              <a:chOff x="1837" y="3633"/>
              <a:chExt cx="1542" cy="320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1837" y="3636"/>
                <a:ext cx="1542" cy="317"/>
              </a:xfrm>
              <a:prstGeom prst="rect">
                <a:avLst/>
              </a:prstGeom>
              <a:solidFill>
                <a:srgbClr val="3BDA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63500" dir="3187806" algn="ctr" rotWithShape="0">
                  <a:srgbClr val="C9C9C9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15" name="Text Box 43"/>
              <p:cNvSpPr txBox="1">
                <a:spLocks noChangeArrowheads="1"/>
              </p:cNvSpPr>
              <p:nvPr/>
            </p:nvSpPr>
            <p:spPr bwMode="auto">
              <a:xfrm>
                <a:off x="1879" y="3633"/>
                <a:ext cx="1353" cy="30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进程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1</a:t>
                </a:r>
                <a:endParaRPr lang="zh-CN" altLang="en-US" sz="2600" b="1" dirty="0">
                  <a:solidFill>
                    <a:srgbClr val="FF0000"/>
                  </a:solidFill>
                  <a:effectLst/>
                  <a:ea typeface="黑体" pitchFamily="2" charset="-122"/>
                </a:endParaRPr>
              </a:p>
            </p:txBody>
          </p:sp>
        </p:grpSp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3643287" y="2285992"/>
              <a:ext cx="1357321" cy="508000"/>
              <a:chOff x="1837" y="3633"/>
              <a:chExt cx="1542" cy="320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1837" y="3636"/>
                <a:ext cx="1542" cy="317"/>
              </a:xfrm>
              <a:prstGeom prst="rect">
                <a:avLst/>
              </a:prstGeom>
              <a:solidFill>
                <a:srgbClr val="3BDA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63500" dir="3187806" algn="ctr" rotWithShape="0">
                  <a:srgbClr val="C9C9C9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1879" y="3633"/>
                <a:ext cx="1353" cy="30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进程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2</a:t>
                </a:r>
                <a:endParaRPr lang="zh-CN" altLang="en-US" sz="2600" b="1" dirty="0">
                  <a:solidFill>
                    <a:srgbClr val="FF0000"/>
                  </a:solidFill>
                  <a:effectLst/>
                  <a:ea typeface="黑体" pitchFamily="2" charset="-122"/>
                </a:endParaRPr>
              </a:p>
            </p:txBody>
          </p:sp>
        </p:grp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3500430" y="3357562"/>
              <a:ext cx="2857500" cy="1284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dirty="0" err="1" smtClean="0">
                  <a:solidFill>
                    <a:srgbClr val="003399"/>
                  </a:solidFill>
                  <a:effectLst/>
                </a:rPr>
                <a:t>s</a:t>
              </a:r>
              <a:r>
                <a:rPr kumimoji="1" lang="en-US" altLang="zh-CN" sz="2500" b="1" dirty="0" err="1" smtClean="0">
                  <a:solidFill>
                    <a:srgbClr val="003399"/>
                  </a:solidFill>
                  <a:effectLst/>
                </a:rPr>
                <a:t>em_wait</a:t>
              </a:r>
              <a:endParaRPr kumimoji="1" lang="en-US" altLang="zh-CN" sz="2500" b="1" dirty="0" smtClean="0">
                <a:solidFill>
                  <a:srgbClr val="003399"/>
                </a:solidFill>
                <a:effectLst/>
              </a:endParaRPr>
            </a:p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b="1" i="1" dirty="0" smtClean="0">
                  <a:solidFill>
                    <a:srgbClr val="FF0000"/>
                  </a:solidFill>
                  <a:effectLst/>
                </a:rPr>
                <a:t>critical regions</a:t>
              </a:r>
              <a:endParaRPr kumimoji="1" lang="en-US" altLang="zh-CN" sz="2500" b="1" i="1" dirty="0">
                <a:solidFill>
                  <a:srgbClr val="FF0000"/>
                </a:solidFill>
                <a:effectLst/>
              </a:endParaRPr>
            </a:p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dirty="0" err="1" smtClean="0">
                  <a:solidFill>
                    <a:srgbClr val="003399"/>
                  </a:solidFill>
                  <a:effectLst/>
                </a:rPr>
                <a:t>s</a:t>
              </a:r>
              <a:r>
                <a:rPr kumimoji="1" lang="en-US" altLang="zh-CN" sz="2500" b="1" dirty="0" err="1" smtClean="0">
                  <a:solidFill>
                    <a:srgbClr val="003399"/>
                  </a:solidFill>
                  <a:effectLst/>
                </a:rPr>
                <a:t>em_post</a:t>
              </a:r>
              <a:endParaRPr lang="en-US" altLang="zh-CN" sz="2500" b="1" dirty="0">
                <a:solidFill>
                  <a:srgbClr val="003399"/>
                </a:solidFill>
                <a:effectLst/>
              </a:endParaRPr>
            </a:p>
          </p:txBody>
        </p:sp>
        <p:grpSp>
          <p:nvGrpSpPr>
            <p:cNvPr id="27" name="Group 41"/>
            <p:cNvGrpSpPr>
              <a:grpSpLocks/>
            </p:cNvGrpSpPr>
            <p:nvPr/>
          </p:nvGrpSpPr>
          <p:grpSpPr bwMode="auto">
            <a:xfrm>
              <a:off x="6429389" y="2285992"/>
              <a:ext cx="1357321" cy="508000"/>
              <a:chOff x="1837" y="3633"/>
              <a:chExt cx="1542" cy="320"/>
            </a:xfrm>
          </p:grpSpPr>
          <p:sp>
            <p:nvSpPr>
              <p:cNvPr id="28" name="Rectangle 42"/>
              <p:cNvSpPr>
                <a:spLocks noChangeArrowheads="1"/>
              </p:cNvSpPr>
              <p:nvPr/>
            </p:nvSpPr>
            <p:spPr bwMode="auto">
              <a:xfrm>
                <a:off x="1837" y="3636"/>
                <a:ext cx="1542" cy="317"/>
              </a:xfrm>
              <a:prstGeom prst="rect">
                <a:avLst/>
              </a:prstGeom>
              <a:solidFill>
                <a:srgbClr val="3BDA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63500" dir="3187806" algn="ctr" rotWithShape="0">
                  <a:srgbClr val="C9C9C9"/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>
                  <a:effectLst/>
                </a:endParaRPr>
              </a:p>
            </p:txBody>
          </p:sp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1879" y="3633"/>
                <a:ext cx="1353" cy="30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进程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ffectLst/>
                    <a:ea typeface="黑体" pitchFamily="2" charset="-122"/>
                  </a:rPr>
                  <a:t>n</a:t>
                </a:r>
                <a:endParaRPr lang="zh-CN" altLang="en-US" sz="2600" b="1" dirty="0">
                  <a:solidFill>
                    <a:srgbClr val="FF0000"/>
                  </a:solidFill>
                  <a:effectLst/>
                  <a:ea typeface="黑体" pitchFamily="2" charset="-122"/>
                </a:endParaRPr>
              </a:p>
            </p:txBody>
          </p:sp>
        </p:grp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6286532" y="3357562"/>
              <a:ext cx="2285996" cy="1284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dirty="0" err="1" smtClean="0">
                  <a:solidFill>
                    <a:srgbClr val="003399"/>
                  </a:solidFill>
                  <a:effectLst/>
                </a:rPr>
                <a:t>s</a:t>
              </a:r>
              <a:r>
                <a:rPr kumimoji="1" lang="en-US" altLang="zh-CN" sz="2500" b="1" dirty="0" err="1" smtClean="0">
                  <a:solidFill>
                    <a:srgbClr val="003399"/>
                  </a:solidFill>
                  <a:effectLst/>
                </a:rPr>
                <a:t>em_wait</a:t>
              </a:r>
              <a:endParaRPr kumimoji="1" lang="en-US" altLang="zh-CN" sz="2500" b="1" dirty="0" smtClean="0">
                <a:solidFill>
                  <a:srgbClr val="003399"/>
                </a:solidFill>
                <a:effectLst/>
              </a:endParaRPr>
            </a:p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b="1" i="1" dirty="0" smtClean="0">
                  <a:solidFill>
                    <a:srgbClr val="FF0000"/>
                  </a:solidFill>
                  <a:effectLst/>
                </a:rPr>
                <a:t>critical regions</a:t>
              </a:r>
              <a:endParaRPr kumimoji="1" lang="en-US" altLang="zh-CN" sz="2500" b="1" i="1" dirty="0">
                <a:solidFill>
                  <a:srgbClr val="FF0000"/>
                </a:solidFill>
                <a:effectLst/>
              </a:endParaRPr>
            </a:p>
            <a:p>
              <a:pPr algn="l" eaLnBrk="1" hangingPunct="1">
                <a:lnSpc>
                  <a:spcPct val="70000"/>
                </a:lnSpc>
              </a:pPr>
              <a:r>
                <a:rPr kumimoji="1" lang="en-US" altLang="zh-CN" sz="2500" dirty="0" err="1" smtClean="0">
                  <a:solidFill>
                    <a:srgbClr val="003399"/>
                  </a:solidFill>
                  <a:effectLst/>
                </a:rPr>
                <a:t>s</a:t>
              </a:r>
              <a:r>
                <a:rPr kumimoji="1" lang="en-US" altLang="zh-CN" sz="2500" b="1" dirty="0" err="1" smtClean="0">
                  <a:solidFill>
                    <a:srgbClr val="003399"/>
                  </a:solidFill>
                  <a:effectLst/>
                </a:rPr>
                <a:t>em_post</a:t>
              </a:r>
              <a:endParaRPr lang="en-US" altLang="zh-CN" sz="2500" b="1" dirty="0">
                <a:solidFill>
                  <a:srgbClr val="003399"/>
                </a:solidFill>
                <a:effectLst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2235" y="4751553"/>
            <a:ext cx="7251665" cy="1447800"/>
            <a:chOff x="892235" y="4751553"/>
            <a:chExt cx="7251665" cy="1447800"/>
          </a:xfrm>
        </p:grpSpPr>
        <p:sp>
          <p:nvSpPr>
            <p:cNvPr id="33" name="AutoShape 27"/>
            <p:cNvSpPr>
              <a:spLocks noChangeArrowheads="1"/>
            </p:cNvSpPr>
            <p:nvPr/>
          </p:nvSpPr>
          <p:spPr bwMode="auto">
            <a:xfrm rot="10990084">
              <a:off x="892235" y="4751553"/>
              <a:ext cx="6537633" cy="1447800"/>
            </a:xfrm>
            <a:prstGeom prst="irregularSeal2">
              <a:avLst/>
            </a:prstGeom>
            <a:solidFill>
              <a:srgbClr val="FF33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62639" dir="3080412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6786610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同时只有</a:t>
              </a:r>
              <a:r>
                <a:rPr lang="en-US" altLang="zh-CN" sz="32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1</a:t>
              </a:r>
              <a:r>
                <a:rPr lang="zh-CN" altLang="en-US" sz="32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个或几个进程进入临界区</a:t>
              </a:r>
              <a:endParaRPr lang="zh-CN" altLang="en-US" sz="3200" b="1" i="1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50258" y="1364010"/>
            <a:ext cx="8470867" cy="3144839"/>
            <a:chOff x="1233" y="925"/>
            <a:chExt cx="4118" cy="1981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1756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395" y="1319"/>
              <a:ext cx="3956" cy="153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fcntl.h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  <a:b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</a:b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&lt;sys/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stat.h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  <a:b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</a:b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semaphore.h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sem_t *sem_open(const char *name, int oflag);</a:t>
              </a:r>
            </a:p>
            <a:p>
              <a:pPr algn="l"/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sem_t *sem_open(const char *name, int oflag, </a:t>
              </a:r>
              <a:b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			</a:t>
              </a:r>
              <a:r>
                <a:rPr lang="fr-FR" altLang="zh-CN" sz="3600" baseline="-100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mode_t mode, unsigned int value</a:t>
              </a:r>
              <a:r>
                <a:rPr lang="fr-FR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6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 rot="21151543">
              <a:off x="1233" y="925"/>
              <a:ext cx="1397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打开信号量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1000" y="228600"/>
            <a:ext cx="3254518" cy="647700"/>
            <a:chOff x="240" y="144"/>
            <a:chExt cx="2381" cy="408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240" y="144"/>
              <a:ext cx="2381" cy="408"/>
            </a:xfrm>
            <a:prstGeom prst="cloudCallout">
              <a:avLst>
                <a:gd name="adj1" fmla="val -463"/>
                <a:gd name="adj2" fmla="val 40194"/>
              </a:avLst>
            </a:prstGeom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96720" dir="1391915" algn="ctr" rotWithShape="0">
                <a:srgbClr val="808080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2400" b="1"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40" y="168"/>
              <a:ext cx="1941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 eaLnBrk="1" hangingPunct="1">
                <a:defRPr/>
              </a:pPr>
              <a:r>
                <a:rPr kumimoji="1" lang="zh-CN" altLang="en-US" sz="3100" dirty="0" smtClean="0">
                  <a:solidFill>
                    <a:srgbClr val="FFFF0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信号量操作</a:t>
              </a:r>
              <a:endParaRPr kumimoji="1" lang="zh-CN" altLang="en-US" sz="3100" b="1" dirty="0">
                <a:solidFill>
                  <a:srgbClr val="FFFF00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79512" y="5292699"/>
            <a:ext cx="3888432" cy="19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en-US" altLang="zh-CN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0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O_CREAT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O_EXCL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| O_CREAT</a:t>
            </a: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endParaRPr lang="en-US" altLang="zh-CN" sz="2600" dirty="0" smtClean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sz="26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	</a:t>
            </a:r>
            <a:endParaRPr lang="zh-CN" altLang="en-US" sz="2400" b="0" baseline="0" dirty="0">
              <a:solidFill>
                <a:schemeClr val="bg1"/>
              </a:solidFill>
              <a:effectLst/>
              <a:ea typeface="宋体" pitchFamily="2" charset="-122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563888" y="5301208"/>
            <a:ext cx="252028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打开已存在的</a:t>
            </a:r>
            <a:endParaRPr lang="en-US" altLang="zh-CN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7"/>
          <p:cNvGrpSpPr/>
          <p:nvPr/>
        </p:nvGrpSpPr>
        <p:grpSpPr>
          <a:xfrm>
            <a:off x="1691680" y="2132614"/>
            <a:ext cx="6401817" cy="1368394"/>
            <a:chOff x="1691680" y="2132614"/>
            <a:chExt cx="6401817" cy="136839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447134" y="2132614"/>
              <a:ext cx="2646363" cy="1081088"/>
              <a:chOff x="2070" y="3219"/>
              <a:chExt cx="1667" cy="681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2199" y="3219"/>
                <a:ext cx="1429" cy="680"/>
              </a:xfrm>
              <a:prstGeom prst="cloudCallout">
                <a:avLst>
                  <a:gd name="adj1" fmla="val -189034"/>
                  <a:gd name="adj2" fmla="val 80894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070" y="3221"/>
                <a:ext cx="1667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打开已经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存在的信号量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 bwMode="auto">
            <a:xfrm>
              <a:off x="1691680" y="3501008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组合 42"/>
          <p:cNvGrpSpPr/>
          <p:nvPr/>
        </p:nvGrpSpPr>
        <p:grpSpPr>
          <a:xfrm>
            <a:off x="362408" y="4653136"/>
            <a:ext cx="7161920" cy="1944266"/>
            <a:chOff x="362408" y="4653136"/>
            <a:chExt cx="6369832" cy="1944266"/>
          </a:xfrm>
        </p:grpSpPr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611560" y="5229200"/>
              <a:ext cx="6120680" cy="1368202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62408" y="4653136"/>
              <a:ext cx="3417099" cy="681038"/>
              <a:chOff x="3229" y="816"/>
              <a:chExt cx="1947" cy="429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912" cy="429"/>
              </a:xfrm>
              <a:prstGeom prst="ellipse">
                <a:avLst/>
              </a:prstGeom>
              <a:solidFill>
                <a:srgbClr val="FFFFB1"/>
              </a:solidFill>
              <a:ln w="12700" cap="sq">
                <a:noFill/>
                <a:round/>
                <a:headEnd/>
                <a:tailEnd/>
              </a:ln>
              <a:effectLst>
                <a:outerShdw dist="56796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3229" y="816"/>
                <a:ext cx="1947" cy="36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参数：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int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oflag</a:t>
                </a:r>
                <a:endParaRPr lang="zh-CN" altLang="en-US" sz="2900" baseline="0" dirty="0">
                  <a:solidFill>
                    <a:schemeClr val="accent2"/>
                  </a:solidFill>
                  <a:effectLst/>
                  <a:latin typeface="+mn-lt"/>
                  <a:ea typeface="黑体" pitchFamily="2" charset="-122"/>
                </a:endParaRPr>
              </a:p>
            </p:txBody>
          </p:sp>
        </p:grp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563888" y="5687031"/>
            <a:ext cx="252028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创建如果不存在</a:t>
            </a:r>
            <a:endParaRPr lang="en-US" altLang="zh-CN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563888" y="6047071"/>
            <a:ext cx="396044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创建如果不存在，若存在，返回错误</a:t>
            </a:r>
            <a:endParaRPr lang="en-US" altLang="zh-CN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6" name="组合 41"/>
          <p:cNvGrpSpPr/>
          <p:nvPr/>
        </p:nvGrpSpPr>
        <p:grpSpPr>
          <a:xfrm>
            <a:off x="1691680" y="4077072"/>
            <a:ext cx="7021761" cy="1667696"/>
            <a:chOff x="1691680" y="4077072"/>
            <a:chExt cx="7021761" cy="166769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692553" y="4581130"/>
              <a:ext cx="2020888" cy="1163638"/>
              <a:chOff x="2537" y="2984"/>
              <a:chExt cx="1273" cy="733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562" y="2984"/>
                <a:ext cx="1248" cy="726"/>
              </a:xfrm>
              <a:prstGeom prst="cloudCallout">
                <a:avLst>
                  <a:gd name="adj1" fmla="val -265384"/>
                  <a:gd name="adj2" fmla="val -93897"/>
                </a:avLst>
              </a:prstGeom>
              <a:solidFill>
                <a:srgbClr val="5DE0FF"/>
              </a:solidFill>
              <a:ln w="25400" cap="sq">
                <a:solidFill>
                  <a:srgbClr val="808080"/>
                </a:solidFill>
                <a:round/>
                <a:headEnd/>
                <a:tailEnd/>
              </a:ln>
              <a:effectLst>
                <a:outerShdw dist="68392" dir="1308085" algn="ctr" rotWithShape="0">
                  <a:srgbClr val="C0C0C0"/>
                </a:outerShdw>
              </a:effectLst>
            </p:spPr>
            <p:txBody>
              <a:bodyPr anchor="ctr"/>
              <a:lstStyle/>
              <a:p>
                <a:pPr algn="ctr"/>
                <a:endParaRPr lang="zh-CN" altLang="en-US" sz="2600" b="0"/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2537" y="3038"/>
                <a:ext cx="1150" cy="6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创建新</a:t>
                </a:r>
                <a: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/>
                </a:r>
                <a:br>
                  <a:rPr lang="en-US" altLang="zh-CN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</a:br>
                <a:r>
                  <a:rPr lang="zh-CN" altLang="en-US" sz="3200" baseline="0" dirty="0" smtClean="0">
                    <a:solidFill>
                      <a:srgbClr val="FF3300"/>
                    </a:solidFill>
                    <a:latin typeface="华文新魏" pitchFamily="2" charset="-122"/>
                    <a:ea typeface="华文新魏" pitchFamily="2" charset="-122"/>
                  </a:rPr>
                  <a:t>的信号量</a:t>
                </a:r>
                <a:endParaRPr lang="zh-CN" altLang="en-US" sz="3200" baseline="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 bwMode="auto">
            <a:xfrm>
              <a:off x="1691680" y="4077072"/>
              <a:ext cx="12241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3" grpId="0" autoUpdateAnimBg="0"/>
      <p:bldP spid="28" grpId="0" autoUpdateAnimBg="0"/>
      <p:bldP spid="3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2"/>
          <p:cNvGrpSpPr/>
          <p:nvPr/>
        </p:nvGrpSpPr>
        <p:grpSpPr>
          <a:xfrm>
            <a:off x="539552" y="764704"/>
            <a:ext cx="7161920" cy="1944266"/>
            <a:chOff x="362408" y="4653136"/>
            <a:chExt cx="6369832" cy="1944266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611560" y="5229200"/>
              <a:ext cx="6120680" cy="1368202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62408" y="4653136"/>
              <a:ext cx="3417099" cy="681038"/>
              <a:chOff x="3229" y="816"/>
              <a:chExt cx="1947" cy="4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912" cy="429"/>
              </a:xfrm>
              <a:prstGeom prst="ellipse">
                <a:avLst/>
              </a:prstGeom>
              <a:solidFill>
                <a:srgbClr val="FFFFB1"/>
              </a:solidFill>
              <a:ln w="12700" cap="sq">
                <a:noFill/>
                <a:round/>
                <a:headEnd/>
                <a:tailEnd/>
              </a:ln>
              <a:effectLst>
                <a:outerShdw dist="56796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3229" y="816"/>
                <a:ext cx="1947" cy="36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参数：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int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value</a:t>
                </a:r>
                <a:endParaRPr lang="zh-CN" altLang="en-US" sz="2900" baseline="0" dirty="0">
                  <a:solidFill>
                    <a:schemeClr val="accent2"/>
                  </a:solidFill>
                  <a:effectLst/>
                  <a:latin typeface="+mn-lt"/>
                  <a:ea typeface="黑体" pitchFamily="2" charset="-122"/>
                </a:endParaRPr>
              </a:p>
            </p:txBody>
          </p:sp>
        </p:grp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7624" y="1556792"/>
            <a:ext cx="597666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zh-CN" altLang="en-US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最多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幼圆" pitchFamily="49" charset="-122"/>
                <a:ea typeface="幼圆" pitchFamily="49" charset="-122"/>
              </a:rPr>
              <a:t>允许并发访问的进程数</a:t>
            </a:r>
            <a:endParaRPr lang="en-US" altLang="zh-CN" dirty="0" smtClean="0">
              <a:solidFill>
                <a:srgbClr val="002060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75656" y="1942615"/>
            <a:ext cx="597666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== 1: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互斥访问</a:t>
            </a:r>
            <a:endParaRPr lang="en-US" altLang="zh-CN" dirty="0" smtClean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9672" y="2276872"/>
            <a:ext cx="597666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85000"/>
              </a:lnSpc>
              <a:spcBef>
                <a:spcPct val="15000"/>
              </a:spcBef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幼圆" pitchFamily="49" charset="-122"/>
                <a:ea typeface="幼圆" pitchFamily="49" charset="-122"/>
              </a:rPr>
              <a:t>&gt; 1: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有限的并发访问</a:t>
            </a:r>
            <a:endParaRPr lang="en-US" altLang="zh-CN" dirty="0" smtClean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95536" y="692696"/>
            <a:ext cx="8359787" cy="1743076"/>
            <a:chOff x="1266" y="920"/>
            <a:chExt cx="4064" cy="109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868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5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sem_close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7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20"/>
              <a:ext cx="1101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="1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关闭信号量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7544" y="4005064"/>
            <a:ext cx="8359787" cy="1749426"/>
            <a:chOff x="1266" y="916"/>
            <a:chExt cx="4064" cy="110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868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5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sem_unlink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const char *name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2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3" name="Text Box 125"/>
            <p:cNvSpPr txBox="1">
              <a:spLocks noChangeArrowheads="1"/>
            </p:cNvSpPr>
            <p:nvPr/>
          </p:nvSpPr>
          <p:spPr bwMode="auto">
            <a:xfrm rot="21151543">
              <a:off x="1423" y="916"/>
              <a:ext cx="1146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48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删除信号量</a:t>
              </a:r>
              <a:endParaRPr lang="zh-CN" altLang="en-US" sz="48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13231" y="116632"/>
            <a:ext cx="8464696" cy="1954213"/>
            <a:chOff x="1215" y="917"/>
            <a:chExt cx="4115" cy="123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998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82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sem_wait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b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sem_trywait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7" name="Oval 124"/>
            <p:cNvSpPr>
              <a:spLocks noChangeArrowheads="1"/>
            </p:cNvSpPr>
            <p:nvPr/>
          </p:nvSpPr>
          <p:spPr bwMode="auto">
            <a:xfrm rot="21216717">
              <a:off x="1266" y="930"/>
              <a:ext cx="1287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 rot="21151543">
              <a:off x="1215" y="917"/>
              <a:ext cx="2010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en-US" altLang="zh-CN" sz="36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t</a:t>
              </a:r>
              <a:r>
                <a:rPr lang="en-US" altLang="zh-CN" sz="3600" b="1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est and decrement</a:t>
              </a:r>
              <a:endParaRPr lang="zh-CN" altLang="en-US" sz="3600" b="1" baseline="-100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9600" y="3573016"/>
            <a:ext cx="8357731" cy="2492377"/>
            <a:chOff x="1267" y="919"/>
            <a:chExt cx="4063" cy="157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991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117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sem_post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</a:t>
              </a:r>
              <a:b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</a:b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sem_getvalue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valp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aseline="-10000" dirty="0" smtClean="0">
                <a:solidFill>
                  <a:srgbClr val="003399"/>
                </a:solidFill>
                <a:effectLst/>
              </a:endParaRPr>
            </a:p>
            <a:p>
              <a:pPr algn="l"/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2" name="Oval 124"/>
            <p:cNvSpPr>
              <a:spLocks noChangeArrowheads="1"/>
            </p:cNvSpPr>
            <p:nvPr/>
          </p:nvSpPr>
          <p:spPr bwMode="auto">
            <a:xfrm rot="21216717">
              <a:off x="1267" y="944"/>
              <a:ext cx="1088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3" name="Text Box 125"/>
            <p:cNvSpPr txBox="1">
              <a:spLocks noChangeArrowheads="1"/>
            </p:cNvSpPr>
            <p:nvPr/>
          </p:nvSpPr>
          <p:spPr bwMode="auto">
            <a:xfrm rot="21151543">
              <a:off x="1361" y="919"/>
              <a:ext cx="1152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en-US" altLang="zh-CN" sz="36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increment</a:t>
              </a:r>
              <a:endParaRPr lang="zh-CN" altLang="en-US" sz="3600" baseline="-10000" dirty="0" smtClean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3528" y="2132856"/>
            <a:ext cx="9217024" cy="977131"/>
            <a:chOff x="323528" y="2276872"/>
            <a:chExt cx="9217024" cy="977131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23528" y="2276872"/>
              <a:ext cx="2448272" cy="5847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sx="1000" sy="1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s</a:t>
              </a:r>
              <a:r>
                <a:rPr lang="en-US" altLang="zh-CN" sz="3200" baseline="0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em_wait</a:t>
              </a:r>
              <a:r>
                <a:rPr lang="zh-CN" altLang="en-US" sz="3200" baseline="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：</a:t>
              </a:r>
              <a:endParaRPr lang="zh-CN" altLang="en-US" sz="2500" dirty="0">
                <a:solidFill>
                  <a:schemeClr val="accent6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225352" y="2348880"/>
              <a:ext cx="7315200" cy="4730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500" baseline="0" dirty="0">
                  <a:solidFill>
                    <a:srgbClr val="003399"/>
                  </a:solidFill>
                  <a:effectLst/>
                  <a:ea typeface="幼圆" pitchFamily="49" charset="-122"/>
                </a:rPr>
                <a:t>(1) 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若信号量的值等于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0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，阻塞，直到值大于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0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；</a:t>
              </a:r>
              <a:endParaRPr lang="zh-CN" altLang="en-US" sz="25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225352" y="2780928"/>
              <a:ext cx="7315200" cy="4730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(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2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) 若信号量</a:t>
              </a:r>
              <a:r>
                <a:rPr lang="zh-CN" altLang="en-US" sz="250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的值大于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0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，值减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1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；</a:t>
              </a:r>
              <a:endParaRPr lang="zh-CN" altLang="en-US" sz="25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7544" y="5517232"/>
            <a:ext cx="9217024" cy="977131"/>
            <a:chOff x="323528" y="2276872"/>
            <a:chExt cx="9217024" cy="977131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23528" y="2276872"/>
              <a:ext cx="2448272" cy="5847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sx="1000" sy="1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s</a:t>
              </a:r>
              <a:r>
                <a:rPr lang="en-US" altLang="zh-CN" sz="3200" baseline="0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em_post</a:t>
              </a:r>
              <a:r>
                <a:rPr lang="zh-CN" altLang="en-US" sz="3200" baseline="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：</a:t>
              </a:r>
              <a:endParaRPr lang="zh-CN" altLang="en-US" sz="2500" dirty="0">
                <a:solidFill>
                  <a:schemeClr val="accent6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225352" y="2348880"/>
              <a:ext cx="7315200" cy="4730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500" baseline="0" dirty="0">
                  <a:solidFill>
                    <a:srgbClr val="003399"/>
                  </a:solidFill>
                  <a:effectLst/>
                  <a:ea typeface="幼圆" pitchFamily="49" charset="-122"/>
                </a:rPr>
                <a:t>(1) 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信号量的值加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1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，唤醒等待进程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；</a:t>
              </a:r>
              <a:endParaRPr lang="zh-CN" altLang="en-US" sz="25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225352" y="2780928"/>
              <a:ext cx="7315200" cy="4730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(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2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) 若信号量</a:t>
              </a:r>
              <a:r>
                <a:rPr lang="zh-CN" altLang="en-US" sz="250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的值大于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0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，值减</a:t>
              </a:r>
              <a:r>
                <a:rPr lang="en-US" altLang="zh-CN" sz="2500" baseline="0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1</a:t>
              </a:r>
              <a:r>
                <a:rPr lang="zh-CN" altLang="en-US" sz="2500" baseline="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；</a:t>
              </a:r>
              <a:endParaRPr lang="zh-CN" altLang="en-US" sz="2500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3528" y="3068960"/>
            <a:ext cx="9331424" cy="477054"/>
            <a:chOff x="323528" y="3167970"/>
            <a:chExt cx="9331424" cy="477054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23528" y="3183359"/>
              <a:ext cx="2952328" cy="46166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sx="1000" sy="1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s</a:t>
              </a:r>
              <a:r>
                <a:rPr lang="en-US" altLang="zh-CN" baseline="0" dirty="0" err="1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em_trywait</a:t>
              </a:r>
              <a:r>
                <a:rPr lang="zh-CN" altLang="en-US" baseline="0" dirty="0" smtClean="0">
                  <a:solidFill>
                    <a:schemeClr val="accent6"/>
                  </a:solidFill>
                  <a:effectLst/>
                  <a:latin typeface="黑体" pitchFamily="2" charset="-122"/>
                  <a:ea typeface="黑体" pitchFamily="2" charset="-122"/>
                </a:rPr>
                <a:t>：</a:t>
              </a:r>
              <a:endParaRPr lang="zh-CN" altLang="en-US" dirty="0">
                <a:solidFill>
                  <a:schemeClr val="accent6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339752" y="3167970"/>
              <a:ext cx="7315200" cy="47705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不会阻塞，返回</a:t>
              </a:r>
              <a:r>
                <a:rPr lang="en-US" altLang="zh-CN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-1</a:t>
              </a:r>
              <a:r>
                <a:rPr lang="zh-CN" altLang="en-US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，</a:t>
              </a:r>
              <a:r>
                <a:rPr lang="en-US" altLang="zh-CN" dirty="0" err="1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errno</a:t>
              </a:r>
              <a:r>
                <a:rPr lang="en-US" altLang="zh-CN" dirty="0" smtClean="0">
                  <a:solidFill>
                    <a:srgbClr val="003399"/>
                  </a:solidFill>
                  <a:effectLst/>
                  <a:ea typeface="幼圆" pitchFamily="49" charset="-122"/>
                </a:rPr>
                <a:t> == EAGAIN</a:t>
              </a:r>
              <a:r>
                <a:rPr lang="zh-CN" altLang="en-US" baseline="0" dirty="0" smtClean="0">
                  <a:solidFill>
                    <a:srgbClr val="003399"/>
                  </a:solidFill>
                  <a:effectLst/>
                  <a:latin typeface="幼圆" pitchFamily="49" charset="-122"/>
                  <a:ea typeface="幼圆" pitchFamily="49" charset="-122"/>
                </a:rPr>
                <a:t>；</a:t>
              </a:r>
              <a:endParaRPr lang="zh-CN" altLang="en-US" baseline="0" dirty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123972" y="869033"/>
            <a:ext cx="8413271" cy="2162177"/>
            <a:chOff x="1240" y="894"/>
            <a:chExt cx="4090" cy="136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92" y="1150"/>
              <a:ext cx="3938" cy="991"/>
            </a:xfrm>
            <a:prstGeom prst="rect">
              <a:avLst/>
            </a:prstGeom>
            <a:solidFill>
              <a:srgbClr val="E1F0FF"/>
            </a:solidFill>
            <a:ln w="12700" cap="sq">
              <a:noFill/>
              <a:miter lim="800000"/>
              <a:headEnd/>
              <a:tailEnd/>
            </a:ln>
            <a:effectLst>
              <a:outerShdw dist="206741" dir="2550627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2" y="1319"/>
              <a:ext cx="3679" cy="93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#include &lt;</a:t>
              </a:r>
              <a:r>
                <a:rPr lang="en-US" altLang="zh-CN" sz="2800" baseline="-10000" dirty="0" err="1" smtClean="0">
                  <a:solidFill>
                    <a:srgbClr val="B2B2B2"/>
                  </a:solidFill>
                  <a:effectLst/>
                </a:rPr>
                <a:t>mqueue.h</a:t>
              </a:r>
              <a:r>
                <a:rPr lang="en-US" altLang="zh-CN" sz="2800" baseline="-10000" dirty="0" smtClean="0">
                  <a:solidFill>
                    <a:srgbClr val="B2B2B2"/>
                  </a:solidFill>
                  <a:effectLst/>
                </a:rPr>
                <a:t>&gt;</a:t>
              </a:r>
            </a:p>
            <a:p>
              <a:pPr algn="l"/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sem_getvalue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(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sem_t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 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sem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, 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int</a:t>
              </a:r>
              <a:r>
                <a:rPr lang="en-US" altLang="zh-CN" sz="3600" baseline="-10000" dirty="0" smtClean="0">
                  <a:solidFill>
                    <a:srgbClr val="003399"/>
                  </a:solidFill>
                  <a:effectLst/>
                </a:rPr>
                <a:t>*</a:t>
              </a:r>
              <a:r>
                <a:rPr lang="en-US" altLang="zh-CN" sz="3600" baseline="-10000" dirty="0" err="1" smtClean="0">
                  <a:solidFill>
                    <a:srgbClr val="003399"/>
                  </a:solidFill>
                  <a:effectLst/>
                </a:rPr>
                <a:t>valp</a:t>
              </a:r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); </a:t>
              </a:r>
              <a:endParaRPr lang="en-US" altLang="zh-CN" sz="3600" baseline="-10000" dirty="0" smtClean="0">
                <a:solidFill>
                  <a:srgbClr val="003399"/>
                </a:solidFill>
                <a:effectLst/>
              </a:endParaRPr>
            </a:p>
            <a:p>
              <a:pPr algn="l"/>
              <a:r>
                <a:rPr lang="sv-SE" altLang="zh-CN" sz="3600" baseline="-10000" dirty="0" smtClean="0">
                  <a:solidFill>
                    <a:srgbClr val="003399"/>
                  </a:solidFill>
                  <a:effectLst/>
                </a:rPr>
                <a:t> </a:t>
              </a:r>
              <a:endParaRPr lang="en-US" altLang="zh-CN" sz="3600" b="1" baseline="-10000" dirty="0">
                <a:solidFill>
                  <a:srgbClr val="003399"/>
                </a:solidFill>
                <a:effectLst/>
              </a:endParaRPr>
            </a:p>
          </p:txBody>
        </p:sp>
        <p:sp>
          <p:nvSpPr>
            <p:cNvPr id="12" name="Oval 124"/>
            <p:cNvSpPr>
              <a:spLocks noChangeArrowheads="1"/>
            </p:cNvSpPr>
            <p:nvPr/>
          </p:nvSpPr>
          <p:spPr bwMode="auto">
            <a:xfrm rot="21216717">
              <a:off x="1267" y="944"/>
              <a:ext cx="1088" cy="384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3" name="Text Box 125"/>
            <p:cNvSpPr txBox="1">
              <a:spLocks noChangeArrowheads="1"/>
            </p:cNvSpPr>
            <p:nvPr/>
          </p:nvSpPr>
          <p:spPr bwMode="auto">
            <a:xfrm rot="21151543">
              <a:off x="1240" y="894"/>
              <a:ext cx="1453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t"/>
              <a:r>
                <a:rPr lang="zh-CN" altLang="en-US" sz="3600" baseline="-100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取得等待的进程数目</a:t>
              </a:r>
            </a:p>
          </p:txBody>
        </p:sp>
      </p:grpSp>
      <p:grpSp>
        <p:nvGrpSpPr>
          <p:cNvPr id="33" name="组合 42"/>
          <p:cNvGrpSpPr/>
          <p:nvPr/>
        </p:nvGrpSpPr>
        <p:grpSpPr>
          <a:xfrm>
            <a:off x="467544" y="3789040"/>
            <a:ext cx="7161920" cy="1944266"/>
            <a:chOff x="362408" y="4653136"/>
            <a:chExt cx="6369832" cy="1944266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611560" y="5229200"/>
              <a:ext cx="6120680" cy="1368202"/>
            </a:xfrm>
            <a:prstGeom prst="rect">
              <a:avLst/>
            </a:prstGeom>
            <a:noFill/>
            <a:ln w="82550">
              <a:solidFill>
                <a:srgbClr val="00CC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D1D1D1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362408" y="4653136"/>
              <a:ext cx="3417099" cy="681038"/>
              <a:chOff x="3229" y="816"/>
              <a:chExt cx="1947" cy="429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912" cy="429"/>
              </a:xfrm>
              <a:prstGeom prst="ellipse">
                <a:avLst/>
              </a:prstGeom>
              <a:solidFill>
                <a:srgbClr val="FFFFB1"/>
              </a:solidFill>
              <a:ln w="12700" cap="sq">
                <a:noFill/>
                <a:round/>
                <a:headEnd/>
                <a:tailEnd/>
              </a:ln>
              <a:effectLst>
                <a:outerShdw dist="56796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3229" y="816"/>
                <a:ext cx="1947" cy="36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参数：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int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</a:t>
                </a:r>
                <a:r>
                  <a:rPr lang="en-US" altLang="zh-CN" sz="3200" dirty="0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*</a:t>
                </a:r>
                <a:r>
                  <a:rPr lang="en-US" altLang="zh-CN" sz="3200" dirty="0" err="1" smtClean="0">
                    <a:solidFill>
                      <a:schemeClr val="accent6"/>
                    </a:solidFill>
                    <a:effectLst/>
                    <a:latin typeface="+mn-lt"/>
                    <a:ea typeface="幼圆" pitchFamily="49" charset="-122"/>
                  </a:rPr>
                  <a:t>valp</a:t>
                </a:r>
                <a:endParaRPr lang="zh-CN" altLang="en-US" sz="2900" baseline="0" dirty="0">
                  <a:solidFill>
                    <a:schemeClr val="accent2"/>
                  </a:solidFill>
                  <a:effectLst/>
                  <a:latin typeface="+mn-lt"/>
                  <a:ea typeface="黑体" pitchFamily="2" charset="-122"/>
                </a:endParaRPr>
              </a:p>
            </p:txBody>
          </p:sp>
        </p:grp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27584" y="4509120"/>
            <a:ext cx="7315200" cy="4770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*</a:t>
            </a:r>
            <a:r>
              <a:rPr lang="en-US" altLang="zh-CN" sz="2500" dirty="0" err="1" smtClean="0">
                <a:solidFill>
                  <a:srgbClr val="003399"/>
                </a:solidFill>
                <a:effectLst/>
                <a:ea typeface="幼圆" pitchFamily="49" charset="-122"/>
              </a:rPr>
              <a:t>valp</a:t>
            </a: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 == 0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：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没有进程正在等待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85192" y="4968170"/>
            <a:ext cx="7315200" cy="4770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*</a:t>
            </a:r>
            <a:r>
              <a:rPr lang="en-US" altLang="zh-CN" sz="2500" dirty="0" err="1" smtClean="0">
                <a:solidFill>
                  <a:srgbClr val="003399"/>
                </a:solidFill>
                <a:effectLst/>
                <a:ea typeface="幼圆" pitchFamily="49" charset="-122"/>
              </a:rPr>
              <a:t>valp</a:t>
            </a: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 &lt; 0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：</a:t>
            </a: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abs(*</a:t>
            </a:r>
            <a:r>
              <a:rPr lang="en-US" altLang="zh-CN" sz="2500" dirty="0" err="1" smtClean="0">
                <a:solidFill>
                  <a:srgbClr val="003399"/>
                </a:solidFill>
                <a:effectLst/>
                <a:ea typeface="幼圆" pitchFamily="49" charset="-122"/>
              </a:rPr>
              <a:t>valp</a:t>
            </a:r>
            <a:r>
              <a:rPr lang="en-US" altLang="zh-CN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)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ea typeface="幼圆" pitchFamily="49" charset="-122"/>
              </a:rPr>
              <a:t>个</a:t>
            </a:r>
            <a:r>
              <a:rPr lang="zh-CN" altLang="en-US" sz="250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进程正在等待</a:t>
            </a:r>
            <a:r>
              <a:rPr lang="zh-CN" altLang="en-US" sz="2500" baseline="0" dirty="0" smtClean="0">
                <a:solidFill>
                  <a:srgbClr val="003399"/>
                </a:solidFill>
                <a:effectLst/>
                <a:latin typeface="幼圆" pitchFamily="49" charset="-122"/>
                <a:ea typeface="幼圆" pitchFamily="49" charset="-122"/>
              </a:rPr>
              <a:t>；</a:t>
            </a:r>
            <a:endParaRPr lang="zh-CN" altLang="en-US" sz="2500" baseline="0" dirty="0">
              <a:solidFill>
                <a:srgbClr val="0033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5496" y="44624"/>
            <a:ext cx="2088232" cy="1068388"/>
            <a:chOff x="346" y="132"/>
            <a:chExt cx="1056" cy="673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404" y="132"/>
              <a:ext cx="922" cy="592"/>
            </a:xfrm>
            <a:prstGeom prst="irregularSeal2">
              <a:avLst/>
            </a:prstGeom>
            <a:solidFill>
              <a:srgbClr val="CCFFFF"/>
            </a:solidFill>
            <a:ln w="69850" cap="sq">
              <a:solidFill>
                <a:srgbClr val="FFCC00"/>
              </a:solidFill>
              <a:miter lim="800000"/>
              <a:headEnd/>
              <a:tailEnd/>
            </a:ln>
            <a:effectLst>
              <a:outerShdw dist="137372" dir="2021404" algn="ctr" rotWithShape="0">
                <a:srgbClr val="B9B9B9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 rot="21536701">
              <a:off x="346" y="171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kumimoji="1" lang="zh-CN" altLang="en-US" sz="6000" baseline="0" dirty="0" smtClean="0">
                  <a:solidFill>
                    <a:srgbClr val="FF3300"/>
                  </a:solidFill>
                  <a:effectLst/>
                  <a:latin typeface="方正舒体" pitchFamily="2" charset="-122"/>
                  <a:ea typeface="华文新魏" pitchFamily="2" charset="-122"/>
                </a:rPr>
                <a:t>例</a:t>
              </a:r>
              <a:endParaRPr kumimoji="1" lang="zh-CN" altLang="en-US" sz="6000" baseline="0" dirty="0">
                <a:solidFill>
                  <a:srgbClr val="FF3300"/>
                </a:solidFill>
                <a:effectLst/>
                <a:latin typeface="黑体" pitchFamily="2" charset="-122"/>
                <a:ea typeface="华文新魏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03648" y="637520"/>
            <a:ext cx="7272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main(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int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argc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char **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argv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 {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FILE*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long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1;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fopen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("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", "r+");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>        </a:t>
            </a:r>
            <a:r>
              <a:rPr lang="pt-BR" altLang="zh-CN" sz="2000" dirty="0" smtClean="0">
                <a:solidFill>
                  <a:srgbClr val="FF0000"/>
                </a:solidFill>
                <a:effectLst/>
              </a:rPr>
              <a:t>sem_t *sem = sem_open("/semlock", O_CREAT, 0644, 1);</a:t>
            </a: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for 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= 0;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&lt; 20;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++) {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	  </a:t>
            </a:r>
            <a:r>
              <a:rPr lang="en-US" altLang="zh-CN" sz="2000" dirty="0" err="1" smtClean="0">
                <a:solidFill>
                  <a:srgbClr val="FF0000"/>
                </a:solidFill>
                <a:effectLst/>
              </a:rPr>
              <a:t>sem_wait</a:t>
            </a: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rgbClr val="FF0000"/>
                </a:solidFill>
                <a:effectLst/>
              </a:rPr>
              <a:t>sem</a:t>
            </a: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>);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rewind(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     /*rewind before read*/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fscanf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"%ld\n", &amp;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printf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("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pid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 = %d,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seq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# = %ld\n",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getpid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(),  </a:t>
            </a:r>
            <a:r>
              <a:rPr lang="en-US" altLang="zh-CN" sz="2000" dirty="0" err="1" smtClean="0">
                <a:solidFill>
                  <a:schemeClr val="accent6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accent6"/>
                </a:solidFill>
                <a:effectLst/>
              </a:rPr>
              <a:t>);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++;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rewind(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     /*rewind before write*/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fprintf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, "%ld\n",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seqno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</a:p>
          <a:p>
            <a:pPr algn="l"/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	  </a:t>
            </a:r>
            <a:r>
              <a:rPr lang="en-US" altLang="zh-CN" sz="2000" dirty="0" err="1" smtClean="0">
                <a:solidFill>
                  <a:srgbClr val="FF0000"/>
                </a:solidFill>
                <a:effectLst/>
              </a:rPr>
              <a:t>sem_post</a:t>
            </a: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rgbClr val="FF0000"/>
                </a:solidFill>
                <a:effectLst/>
              </a:rPr>
              <a:t>sem</a:t>
            </a:r>
            <a:r>
              <a:rPr lang="en-US" altLang="zh-CN" sz="2000" dirty="0" smtClean="0">
                <a:solidFill>
                  <a:srgbClr val="FF0000"/>
                </a:solidFill>
                <a:effectLst/>
              </a:rPr>
              <a:t>);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}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        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fclose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effectLst/>
              </a:rPr>
              <a:t>fp</a:t>
            </a: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);</a:t>
            </a:r>
            <a:br>
              <a:rPr lang="en-US" altLang="zh-CN" sz="2000" dirty="0" smtClean="0">
                <a:solidFill>
                  <a:schemeClr val="bg1"/>
                </a:solidFill>
                <a:effectLst/>
              </a:rPr>
            </a:br>
            <a:r>
              <a:rPr lang="en-US" altLang="zh-CN" sz="2000" dirty="0" smtClean="0">
                <a:solidFill>
                  <a:schemeClr val="bg1"/>
                </a:solidFill>
                <a:effectLst/>
              </a:rPr>
              <a:t>}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7524328" y="4869160"/>
            <a:ext cx="912813" cy="788988"/>
            <a:chOff x="3997" y="3060"/>
            <a:chExt cx="575" cy="497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3997" y="3088"/>
              <a:ext cx="575" cy="4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0" name="Rectangle 83"/>
            <p:cNvSpPr>
              <a:spLocks noChangeArrowheads="1"/>
            </p:cNvSpPr>
            <p:nvPr/>
          </p:nvSpPr>
          <p:spPr bwMode="auto">
            <a:xfrm>
              <a:off x="4043" y="3134"/>
              <a:ext cx="504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baseline="0" dirty="0" smtClean="0">
                  <a:solidFill>
                    <a:srgbClr val="FF0000"/>
                  </a:solidFill>
                  <a:effectLst/>
                  <a:ea typeface="华文新魏" pitchFamily="2" charset="-122"/>
                </a:rPr>
                <a:t>演示</a:t>
              </a:r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1" name="Rectangle 84"/>
            <p:cNvSpPr>
              <a:spLocks noChangeArrowheads="1"/>
            </p:cNvSpPr>
            <p:nvPr/>
          </p:nvSpPr>
          <p:spPr bwMode="auto">
            <a:xfrm>
              <a:off x="4289" y="3060"/>
              <a:ext cx="1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endParaRPr lang="zh-CN" altLang="en-US" baseline="0" dirty="0">
                <a:solidFill>
                  <a:srgbClr val="FF00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07704" y="2204864"/>
            <a:ext cx="6408712" cy="360040"/>
          </a:xfrm>
          <a:prstGeom prst="rect">
            <a:avLst/>
          </a:prstGeom>
          <a:noFill/>
          <a:ln w="22225">
            <a:solidFill>
              <a:schemeClr val="accent1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5796136" y="764704"/>
            <a:ext cx="2378075" cy="838200"/>
            <a:chOff x="3948" y="2928"/>
            <a:chExt cx="1498" cy="528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948" y="2928"/>
              <a:ext cx="1236" cy="528"/>
            </a:xfrm>
            <a:prstGeom prst="wedgeRectCallout">
              <a:avLst>
                <a:gd name="adj1" fmla="val -83010"/>
                <a:gd name="adj2" fmla="val 109848"/>
              </a:avLst>
            </a:prstGeom>
            <a:noFill/>
            <a:ln w="63500" cap="sq">
              <a:solidFill>
                <a:srgbClr val="33CCCC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/>
              <a:endParaRPr lang="zh-CN" altLang="en-US">
                <a:effectLst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054" y="2958"/>
              <a:ext cx="1392" cy="2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400" b="1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打开信号量</a:t>
              </a:r>
              <a:endParaRPr lang="zh-CN" altLang="en-US" sz="2400" b="1" dirty="0">
                <a:solidFill>
                  <a:schemeClr val="accent2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1520" y="2924941"/>
            <a:ext cx="4248472" cy="575520"/>
            <a:chOff x="323577" y="4895782"/>
            <a:chExt cx="4248472" cy="681899"/>
          </a:xfrm>
        </p:grpSpPr>
        <p:sp>
          <p:nvSpPr>
            <p:cNvPr id="20" name="Rectangle 190"/>
            <p:cNvSpPr>
              <a:spLocks noChangeArrowheads="1"/>
            </p:cNvSpPr>
            <p:nvPr/>
          </p:nvSpPr>
          <p:spPr bwMode="auto">
            <a:xfrm>
              <a:off x="2483768" y="4895782"/>
              <a:ext cx="2088281" cy="426591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323577" y="5063331"/>
              <a:ext cx="2281238" cy="514350"/>
              <a:chOff x="314" y="2506"/>
              <a:chExt cx="1437" cy="324"/>
            </a:xfrm>
          </p:grpSpPr>
          <p:sp>
            <p:nvSpPr>
              <p:cNvPr id="22" name="AutoShape 9"/>
              <p:cNvSpPr>
                <a:spLocks noChangeArrowheads="1"/>
              </p:cNvSpPr>
              <p:nvPr/>
            </p:nvSpPr>
            <p:spPr bwMode="auto">
              <a:xfrm>
                <a:off x="314" y="2508"/>
                <a:ext cx="1236" cy="322"/>
              </a:xfrm>
              <a:prstGeom prst="wedgeRectCallout">
                <a:avLst>
                  <a:gd name="adj1" fmla="val 56796"/>
                  <a:gd name="adj2" fmla="val -33316"/>
                </a:avLst>
              </a:prstGeom>
              <a:noFill/>
              <a:ln w="63500" cap="sq">
                <a:solidFill>
                  <a:srgbClr val="33CCCC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359" y="2506"/>
                <a:ext cx="1392" cy="32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zh-CN" altLang="en-US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进入临界区</a:t>
                </a:r>
                <a:endParaRPr lang="zh-CN" altLang="en-US" sz="2400" b="1" dirty="0">
                  <a:solidFill>
                    <a:schemeClr val="accent2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50949" y="5516817"/>
            <a:ext cx="4177035" cy="434109"/>
            <a:chOff x="395014" y="4809331"/>
            <a:chExt cx="4177035" cy="514350"/>
          </a:xfrm>
        </p:grpSpPr>
        <p:sp>
          <p:nvSpPr>
            <p:cNvPr id="25" name="Rectangle 190"/>
            <p:cNvSpPr>
              <a:spLocks noChangeArrowheads="1"/>
            </p:cNvSpPr>
            <p:nvPr/>
          </p:nvSpPr>
          <p:spPr bwMode="auto">
            <a:xfrm>
              <a:off x="2483768" y="4895782"/>
              <a:ext cx="2088281" cy="426591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95014" y="4809331"/>
              <a:ext cx="2209800" cy="514350"/>
              <a:chOff x="359" y="2346"/>
              <a:chExt cx="1392" cy="324"/>
            </a:xfrm>
          </p:grpSpPr>
          <p:sp>
            <p:nvSpPr>
              <p:cNvPr id="27" name="AutoShape 9"/>
              <p:cNvSpPr>
                <a:spLocks noChangeArrowheads="1"/>
              </p:cNvSpPr>
              <p:nvPr/>
            </p:nvSpPr>
            <p:spPr bwMode="auto">
              <a:xfrm>
                <a:off x="359" y="2346"/>
                <a:ext cx="1236" cy="322"/>
              </a:xfrm>
              <a:prstGeom prst="wedgeRectCallout">
                <a:avLst>
                  <a:gd name="adj1" fmla="val 56796"/>
                  <a:gd name="adj2" fmla="val -33316"/>
                </a:avLst>
              </a:prstGeom>
              <a:noFill/>
              <a:ln w="63500" cap="sq">
                <a:solidFill>
                  <a:srgbClr val="33CCCC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l"/>
                <a:endParaRPr lang="zh-CN" altLang="en-US">
                  <a:effectLst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59" y="2346"/>
                <a:ext cx="1392" cy="32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zh-CN" altLang="en-US" sz="2400" b="1" dirty="0" smtClean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出临界区</a:t>
                </a:r>
                <a:endParaRPr lang="zh-CN" altLang="en-US" sz="2400" b="1" dirty="0">
                  <a:solidFill>
                    <a:schemeClr val="accent2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2771797" y="5157192"/>
            <a:ext cx="1799831" cy="533400"/>
            <a:chOff x="4195" y="1933"/>
            <a:chExt cx="740" cy="336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4195" y="1933"/>
              <a:ext cx="740" cy="336"/>
            </a:xfrm>
            <a:prstGeom prst="wedgeRectCallout">
              <a:avLst>
                <a:gd name="adj1" fmla="val -58915"/>
                <a:gd name="adj2" fmla="val 22025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30" y="1966"/>
              <a:ext cx="646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 smtClean="0">
                  <a:solidFill>
                    <a:srgbClr val="0000FF"/>
                  </a:solidFill>
                  <a:ea typeface="宋体" pitchFamily="2" charset="-122"/>
                </a:rPr>
                <a:t>fflush</a:t>
              </a:r>
              <a:r>
                <a:rPr lang="en-US" altLang="zh-CN" dirty="0" smtClean="0">
                  <a:solidFill>
                    <a:srgbClr val="0000FF"/>
                  </a:solidFill>
                  <a:ea typeface="宋体" pitchFamily="2" charset="-122"/>
                </a:rPr>
                <a:t>(</a:t>
              </a:r>
              <a:r>
                <a:rPr lang="en-US" altLang="zh-CN" dirty="0" err="1" smtClean="0">
                  <a:solidFill>
                    <a:srgbClr val="0000FF"/>
                  </a:solidFill>
                  <a:ea typeface="宋体" pitchFamily="2" charset="-122"/>
                </a:rPr>
                <a:t>fp</a:t>
              </a:r>
              <a:r>
                <a:rPr lang="en-US" altLang="zh-CN" sz="2500" dirty="0" smtClean="0">
                  <a:solidFill>
                    <a:srgbClr val="0000FF"/>
                  </a:solidFill>
                  <a:ea typeface="宋体" pitchFamily="2" charset="-122"/>
                </a:rPr>
                <a:t>)</a:t>
              </a:r>
              <a:endParaRPr lang="en-US" altLang="zh-CN" sz="2500" b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 rot="-821294">
            <a:off x="1944688" y="2466975"/>
            <a:ext cx="477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zh-CN" altLang="en-US" sz="6000" b="1">
                <a:solidFill>
                  <a:srgbClr val="FFFFFF"/>
                </a:solidFill>
                <a:ea typeface="黑体" pitchFamily="2" charset="-122"/>
              </a:rPr>
              <a:t>本章内容小结</a:t>
            </a:r>
          </a:p>
        </p:txBody>
      </p:sp>
      <p:sp>
        <p:nvSpPr>
          <p:cNvPr id="187395" name="Freeform 3"/>
          <p:cNvSpPr>
            <a:spLocks/>
          </p:cNvSpPr>
          <p:nvPr/>
        </p:nvSpPr>
        <p:spPr bwMode="auto">
          <a:xfrm rot="-821294">
            <a:off x="1536836" y="1834632"/>
            <a:ext cx="5607050" cy="1798638"/>
          </a:xfrm>
          <a:custGeom>
            <a:avLst/>
            <a:gdLst/>
            <a:ahLst/>
            <a:cxnLst>
              <a:cxn ang="0">
                <a:pos x="103" y="68"/>
              </a:cxn>
              <a:cxn ang="0">
                <a:pos x="521" y="102"/>
              </a:cxn>
              <a:cxn ang="0">
                <a:pos x="2554" y="45"/>
              </a:cxn>
              <a:cxn ang="0">
                <a:pos x="3717" y="0"/>
              </a:cxn>
              <a:cxn ang="0">
                <a:pos x="3695" y="34"/>
              </a:cxn>
              <a:cxn ang="0">
                <a:pos x="3627" y="79"/>
              </a:cxn>
              <a:cxn ang="0">
                <a:pos x="3672" y="373"/>
              </a:cxn>
              <a:cxn ang="0">
                <a:pos x="3717" y="396"/>
              </a:cxn>
              <a:cxn ang="0">
                <a:pos x="3729" y="746"/>
              </a:cxn>
              <a:cxn ang="0">
                <a:pos x="3717" y="825"/>
              </a:cxn>
              <a:cxn ang="0">
                <a:pos x="3684" y="836"/>
              </a:cxn>
              <a:cxn ang="0">
                <a:pos x="3751" y="1085"/>
              </a:cxn>
              <a:cxn ang="0">
                <a:pos x="3763" y="1152"/>
              </a:cxn>
              <a:cxn ang="0">
                <a:pos x="3774" y="1186"/>
              </a:cxn>
              <a:cxn ang="0">
                <a:pos x="3695" y="1197"/>
              </a:cxn>
              <a:cxn ang="0">
                <a:pos x="3638" y="1209"/>
              </a:cxn>
              <a:cxn ang="0">
                <a:pos x="3288" y="1220"/>
              </a:cxn>
              <a:cxn ang="0">
                <a:pos x="3096" y="1254"/>
              </a:cxn>
              <a:cxn ang="0">
                <a:pos x="2554" y="1243"/>
              </a:cxn>
              <a:cxn ang="0">
                <a:pos x="1594" y="1277"/>
              </a:cxn>
              <a:cxn ang="0">
                <a:pos x="928" y="1265"/>
              </a:cxn>
              <a:cxn ang="0">
                <a:pos x="962" y="1254"/>
              </a:cxn>
              <a:cxn ang="0">
                <a:pos x="69" y="1243"/>
              </a:cxn>
              <a:cxn ang="0">
                <a:pos x="81" y="1175"/>
              </a:cxn>
              <a:cxn ang="0">
                <a:pos x="115" y="1164"/>
              </a:cxn>
              <a:cxn ang="0">
                <a:pos x="137" y="1017"/>
              </a:cxn>
              <a:cxn ang="0">
                <a:pos x="103" y="825"/>
              </a:cxn>
              <a:cxn ang="0">
                <a:pos x="81" y="757"/>
              </a:cxn>
              <a:cxn ang="0">
                <a:pos x="69" y="463"/>
              </a:cxn>
              <a:cxn ang="0">
                <a:pos x="92" y="396"/>
              </a:cxn>
              <a:cxn ang="0">
                <a:pos x="103" y="362"/>
              </a:cxn>
              <a:cxn ang="0">
                <a:pos x="69" y="283"/>
              </a:cxn>
              <a:cxn ang="0">
                <a:pos x="58" y="204"/>
              </a:cxn>
              <a:cxn ang="0">
                <a:pos x="24" y="181"/>
              </a:cxn>
              <a:cxn ang="0">
                <a:pos x="2" y="147"/>
              </a:cxn>
              <a:cxn ang="0">
                <a:pos x="13" y="102"/>
              </a:cxn>
              <a:cxn ang="0">
                <a:pos x="24" y="23"/>
              </a:cxn>
              <a:cxn ang="0">
                <a:pos x="69" y="34"/>
              </a:cxn>
              <a:cxn ang="0">
                <a:pos x="137" y="45"/>
              </a:cxn>
              <a:cxn ang="0">
                <a:pos x="171" y="57"/>
              </a:cxn>
            </a:cxnLst>
            <a:rect l="0" t="0" r="r" b="b"/>
            <a:pathLst>
              <a:path w="3784" h="1277">
                <a:moveTo>
                  <a:pt x="103" y="68"/>
                </a:moveTo>
                <a:cubicBezTo>
                  <a:pt x="243" y="78"/>
                  <a:pt x="381" y="93"/>
                  <a:pt x="521" y="102"/>
                </a:cubicBezTo>
                <a:cubicBezTo>
                  <a:pt x="1201" y="86"/>
                  <a:pt x="1871" y="53"/>
                  <a:pt x="2554" y="45"/>
                </a:cubicBezTo>
                <a:cubicBezTo>
                  <a:pt x="2942" y="26"/>
                  <a:pt x="3328" y="8"/>
                  <a:pt x="3717" y="0"/>
                </a:cubicBezTo>
                <a:cubicBezTo>
                  <a:pt x="3710" y="11"/>
                  <a:pt x="3705" y="25"/>
                  <a:pt x="3695" y="34"/>
                </a:cubicBezTo>
                <a:cubicBezTo>
                  <a:pt x="3675" y="52"/>
                  <a:pt x="3627" y="79"/>
                  <a:pt x="3627" y="79"/>
                </a:cubicBezTo>
                <a:cubicBezTo>
                  <a:pt x="3630" y="126"/>
                  <a:pt x="3630" y="309"/>
                  <a:pt x="3672" y="373"/>
                </a:cubicBezTo>
                <a:cubicBezTo>
                  <a:pt x="3681" y="387"/>
                  <a:pt x="3702" y="388"/>
                  <a:pt x="3717" y="396"/>
                </a:cubicBezTo>
                <a:cubicBezTo>
                  <a:pt x="3688" y="514"/>
                  <a:pt x="3687" y="626"/>
                  <a:pt x="3729" y="746"/>
                </a:cubicBezTo>
                <a:cubicBezTo>
                  <a:pt x="3725" y="772"/>
                  <a:pt x="3729" y="801"/>
                  <a:pt x="3717" y="825"/>
                </a:cubicBezTo>
                <a:cubicBezTo>
                  <a:pt x="3712" y="835"/>
                  <a:pt x="3685" y="824"/>
                  <a:pt x="3684" y="836"/>
                </a:cubicBezTo>
                <a:cubicBezTo>
                  <a:pt x="3666" y="986"/>
                  <a:pt x="3690" y="991"/>
                  <a:pt x="3751" y="1085"/>
                </a:cubicBezTo>
                <a:cubicBezTo>
                  <a:pt x="3755" y="1107"/>
                  <a:pt x="3758" y="1130"/>
                  <a:pt x="3763" y="1152"/>
                </a:cubicBezTo>
                <a:cubicBezTo>
                  <a:pt x="3766" y="1164"/>
                  <a:pt x="3784" y="1179"/>
                  <a:pt x="3774" y="1186"/>
                </a:cubicBezTo>
                <a:cubicBezTo>
                  <a:pt x="3752" y="1201"/>
                  <a:pt x="3721" y="1193"/>
                  <a:pt x="3695" y="1197"/>
                </a:cubicBezTo>
                <a:cubicBezTo>
                  <a:pt x="3676" y="1200"/>
                  <a:pt x="3657" y="1208"/>
                  <a:pt x="3638" y="1209"/>
                </a:cubicBezTo>
                <a:cubicBezTo>
                  <a:pt x="3521" y="1216"/>
                  <a:pt x="3405" y="1216"/>
                  <a:pt x="3288" y="1220"/>
                </a:cubicBezTo>
                <a:cubicBezTo>
                  <a:pt x="3224" y="1233"/>
                  <a:pt x="3159" y="1239"/>
                  <a:pt x="3096" y="1254"/>
                </a:cubicBezTo>
                <a:cubicBezTo>
                  <a:pt x="2888" y="1220"/>
                  <a:pt x="2848" y="1235"/>
                  <a:pt x="2554" y="1243"/>
                </a:cubicBezTo>
                <a:cubicBezTo>
                  <a:pt x="2233" y="1263"/>
                  <a:pt x="1917" y="1270"/>
                  <a:pt x="1594" y="1277"/>
                </a:cubicBezTo>
                <a:cubicBezTo>
                  <a:pt x="1372" y="1273"/>
                  <a:pt x="1150" y="1273"/>
                  <a:pt x="928" y="1265"/>
                </a:cubicBezTo>
                <a:cubicBezTo>
                  <a:pt x="916" y="1265"/>
                  <a:pt x="974" y="1254"/>
                  <a:pt x="962" y="1254"/>
                </a:cubicBezTo>
                <a:cubicBezTo>
                  <a:pt x="664" y="1246"/>
                  <a:pt x="367" y="1247"/>
                  <a:pt x="69" y="1243"/>
                </a:cubicBezTo>
                <a:cubicBezTo>
                  <a:pt x="73" y="1220"/>
                  <a:pt x="69" y="1195"/>
                  <a:pt x="81" y="1175"/>
                </a:cubicBezTo>
                <a:cubicBezTo>
                  <a:pt x="87" y="1165"/>
                  <a:pt x="111" y="1175"/>
                  <a:pt x="115" y="1164"/>
                </a:cubicBezTo>
                <a:cubicBezTo>
                  <a:pt x="132" y="1117"/>
                  <a:pt x="122" y="1064"/>
                  <a:pt x="137" y="1017"/>
                </a:cubicBezTo>
                <a:cubicBezTo>
                  <a:pt x="121" y="950"/>
                  <a:pt x="116" y="896"/>
                  <a:pt x="103" y="825"/>
                </a:cubicBezTo>
                <a:cubicBezTo>
                  <a:pt x="99" y="802"/>
                  <a:pt x="81" y="757"/>
                  <a:pt x="81" y="757"/>
                </a:cubicBezTo>
                <a:cubicBezTo>
                  <a:pt x="60" y="615"/>
                  <a:pt x="46" y="600"/>
                  <a:pt x="69" y="463"/>
                </a:cubicBezTo>
                <a:cubicBezTo>
                  <a:pt x="73" y="440"/>
                  <a:pt x="84" y="418"/>
                  <a:pt x="92" y="396"/>
                </a:cubicBezTo>
                <a:cubicBezTo>
                  <a:pt x="96" y="385"/>
                  <a:pt x="103" y="362"/>
                  <a:pt x="103" y="362"/>
                </a:cubicBezTo>
                <a:cubicBezTo>
                  <a:pt x="93" y="342"/>
                  <a:pt x="74" y="307"/>
                  <a:pt x="69" y="283"/>
                </a:cubicBezTo>
                <a:cubicBezTo>
                  <a:pt x="64" y="257"/>
                  <a:pt x="69" y="228"/>
                  <a:pt x="58" y="204"/>
                </a:cubicBezTo>
                <a:cubicBezTo>
                  <a:pt x="52" y="191"/>
                  <a:pt x="35" y="189"/>
                  <a:pt x="24" y="181"/>
                </a:cubicBezTo>
                <a:cubicBezTo>
                  <a:pt x="17" y="170"/>
                  <a:pt x="4" y="160"/>
                  <a:pt x="2" y="147"/>
                </a:cubicBezTo>
                <a:cubicBezTo>
                  <a:pt x="0" y="132"/>
                  <a:pt x="10" y="117"/>
                  <a:pt x="13" y="102"/>
                </a:cubicBezTo>
                <a:cubicBezTo>
                  <a:pt x="18" y="76"/>
                  <a:pt x="20" y="49"/>
                  <a:pt x="24" y="23"/>
                </a:cubicBezTo>
                <a:cubicBezTo>
                  <a:pt x="39" y="27"/>
                  <a:pt x="54" y="31"/>
                  <a:pt x="69" y="34"/>
                </a:cubicBezTo>
                <a:cubicBezTo>
                  <a:pt x="92" y="38"/>
                  <a:pt x="115" y="40"/>
                  <a:pt x="137" y="45"/>
                </a:cubicBezTo>
                <a:cubicBezTo>
                  <a:pt x="149" y="48"/>
                  <a:pt x="171" y="57"/>
                  <a:pt x="171" y="57"/>
                </a:cubicBezTo>
              </a:path>
            </a:pathLst>
          </a:cu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9623" dir="1920323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 rot="-821294">
            <a:off x="1661047" y="2261964"/>
            <a:ext cx="5472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zh-CN" altLang="en-US" sz="6000" b="1" dirty="0">
                <a:solidFill>
                  <a:srgbClr val="FFFF00"/>
                </a:solidFill>
                <a:effectLst/>
                <a:ea typeface="黑体" pitchFamily="2" charset="-122"/>
              </a:rPr>
              <a:t>本章内容小结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77707" y="1556792"/>
            <a:ext cx="647933" cy="35548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多</a:t>
            </a:r>
            <a:endParaRPr lang="en-US" altLang="zh-CN" sz="3600" b="1" dirty="0" smtClean="0">
              <a:solidFill>
                <a:srgbClr val="FF3300"/>
              </a:solidFill>
              <a:effectLst/>
              <a:ea typeface="黑体" pitchFamily="2" charset="-122"/>
            </a:endParaRPr>
          </a:p>
          <a:p>
            <a:pPr>
              <a:lnSpc>
                <a:spcPct val="85000"/>
              </a:lnSpc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进</a:t>
            </a:r>
            <a:endParaRPr lang="en-US" altLang="zh-CN" sz="3600" b="1" dirty="0" smtClean="0">
              <a:solidFill>
                <a:srgbClr val="FF3300"/>
              </a:solidFill>
              <a:effectLst/>
              <a:ea typeface="黑体" pitchFamily="2" charset="-122"/>
            </a:endParaRPr>
          </a:p>
          <a:p>
            <a:pPr>
              <a:lnSpc>
                <a:spcPct val="85000"/>
              </a:lnSpc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程</a:t>
            </a:r>
            <a:endParaRPr lang="en-US" altLang="zh-CN" sz="3600" b="1" dirty="0" smtClean="0">
              <a:solidFill>
                <a:srgbClr val="FF3300"/>
              </a:solidFill>
              <a:effectLst/>
              <a:ea typeface="黑体" pitchFamily="2" charset="-122"/>
            </a:endParaRPr>
          </a:p>
          <a:p>
            <a:pPr>
              <a:lnSpc>
                <a:spcPct val="85000"/>
              </a:lnSpc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编</a:t>
            </a:r>
            <a:endParaRPr lang="en-US" altLang="zh-CN" sz="3600" b="1" dirty="0" smtClean="0">
              <a:solidFill>
                <a:srgbClr val="FF3300"/>
              </a:solidFill>
              <a:effectLst/>
              <a:ea typeface="黑体" pitchFamily="2" charset="-122"/>
            </a:endParaRPr>
          </a:p>
          <a:p>
            <a:pPr>
              <a:lnSpc>
                <a:spcPct val="85000"/>
              </a:lnSpc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程</a:t>
            </a:r>
            <a:endParaRPr lang="zh-CN" altLang="en-US" sz="3600" b="1" dirty="0">
              <a:solidFill>
                <a:srgbClr val="FF3300"/>
              </a:solidFill>
              <a:effectLst/>
              <a:ea typeface="黑体" pitchFamily="2" charset="-122"/>
            </a:endParaRP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1740768" y="404664"/>
            <a:ext cx="43434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3000" b="1" dirty="0" smtClean="0">
                <a:solidFill>
                  <a:schemeClr val="accent2"/>
                </a:solidFill>
                <a:effectLst/>
                <a:ea typeface="黑体" pitchFamily="2" charset="-122"/>
              </a:rPr>
              <a:t>进程的</a:t>
            </a:r>
            <a:r>
              <a:rPr lang="zh-CN" altLang="en-US" sz="3000" b="1" dirty="0">
                <a:solidFill>
                  <a:schemeClr val="accent2"/>
                </a:solidFill>
                <a:effectLst/>
                <a:ea typeface="黑体" pitchFamily="2" charset="-122"/>
              </a:rPr>
              <a:t>基本概念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763688" y="2129607"/>
            <a:ext cx="5181600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3000" b="1" dirty="0" smtClean="0">
                <a:solidFill>
                  <a:schemeClr val="accent2"/>
                </a:solidFill>
                <a:effectLst/>
                <a:ea typeface="黑体" pitchFamily="2" charset="-122"/>
              </a:rPr>
              <a:t>进程控制</a:t>
            </a:r>
            <a:endParaRPr lang="zh-CN" altLang="en-US" sz="3000" b="1" dirty="0">
              <a:solidFill>
                <a:schemeClr val="accent2"/>
              </a:solidFill>
              <a:effectLst/>
              <a:ea typeface="黑体" pitchFamily="2" charset="-122"/>
            </a:endParaRP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766664" y="3844107"/>
            <a:ext cx="51816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3000" b="1" dirty="0" smtClean="0">
                <a:solidFill>
                  <a:schemeClr val="accent2"/>
                </a:solidFill>
                <a:effectLst/>
                <a:ea typeface="黑体" pitchFamily="2" charset="-122"/>
              </a:rPr>
              <a:t>信号</a:t>
            </a:r>
            <a:endParaRPr lang="zh-CN" altLang="en-US" sz="3000" b="1" dirty="0">
              <a:solidFill>
                <a:schemeClr val="accent2"/>
              </a:solidFill>
              <a:effectLst/>
              <a:ea typeface="黑体" pitchFamily="2" charset="-122"/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732384" y="5101407"/>
            <a:ext cx="4495800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30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>进程间通信</a:t>
            </a:r>
            <a:endParaRPr lang="zh-CN" altLang="en-US" sz="3000" b="1" dirty="0">
              <a:solidFill>
                <a:schemeClr val="accent1"/>
              </a:solidFill>
              <a:effectLst/>
              <a:ea typeface="黑体" pitchFamily="2" charset="-122"/>
            </a:endParaRP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743200" y="1688282"/>
            <a:ext cx="5105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bg1"/>
                </a:solidFill>
                <a:effectLst/>
                <a:ea typeface="幼圆" pitchFamily="49" charset="-122"/>
              </a:rPr>
              <a:t>运行于内核空间</a:t>
            </a:r>
            <a:endParaRPr lang="zh-CN" altLang="en-US" sz="2400" b="1" dirty="0">
              <a:solidFill>
                <a:schemeClr val="bg1"/>
              </a:solidFill>
              <a:effectLst/>
              <a:ea typeface="幼圆" pitchFamily="49" charset="-122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2267744" y="3364682"/>
            <a:ext cx="687625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ffectLst/>
                <a:ea typeface="幼圆" pitchFamily="49" charset="-122"/>
              </a:rPr>
              <a:t>调用</a:t>
            </a:r>
            <a:r>
              <a:rPr lang="en-US" altLang="zh-CN" dirty="0" smtClean="0">
                <a:solidFill>
                  <a:schemeClr val="bg1"/>
                </a:solidFill>
                <a:effectLst/>
                <a:ea typeface="幼圆" pitchFamily="49" charset="-122"/>
              </a:rPr>
              <a:t>wait:</a:t>
            </a:r>
            <a:r>
              <a:rPr lang="zh-CN" altLang="en-US" dirty="0" smtClean="0">
                <a:solidFill>
                  <a:schemeClr val="bg1"/>
                </a:solidFill>
                <a:effectLst/>
                <a:ea typeface="幼圆" pitchFamily="49" charset="-122"/>
              </a:rPr>
              <a:t>等待子进程结束、获得子进程结束状态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57400" y="880245"/>
            <a:ext cx="6402388" cy="508001"/>
            <a:chOff x="1344" y="816"/>
            <a:chExt cx="4033" cy="320"/>
          </a:xfrm>
        </p:grpSpPr>
        <p:sp>
          <p:nvSpPr>
            <p:cNvPr id="51274" name="Rectangle 10"/>
            <p:cNvSpPr>
              <a:spLocks noChangeArrowheads="1"/>
            </p:cNvSpPr>
            <p:nvPr/>
          </p:nvSpPr>
          <p:spPr bwMode="auto">
            <a:xfrm>
              <a:off x="1536" y="816"/>
              <a:ext cx="3841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700" b="1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上下文、上下文切换、与线程的区别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344" y="912"/>
              <a:ext cx="192" cy="169"/>
              <a:chOff x="4320" y="754"/>
              <a:chExt cx="240" cy="231"/>
            </a:xfrm>
          </p:grpSpPr>
          <p:sp>
            <p:nvSpPr>
              <p:cNvPr id="51276" name="Freeform 12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7" name="Freeform 13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8" name="Freeform 14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9" name="Freeform 15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80" name="Freeform 16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81" name="Freeform 17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82" name="Freeform 18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83" name="Freeform 19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84" name="Freeform 20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57400" y="1261244"/>
            <a:ext cx="5029200" cy="503238"/>
            <a:chOff x="1344" y="1056"/>
            <a:chExt cx="3168" cy="317"/>
          </a:xfrm>
        </p:grpSpPr>
        <p:sp>
          <p:nvSpPr>
            <p:cNvPr id="51263" name="Rectangle 22"/>
            <p:cNvSpPr>
              <a:spLocks noChangeArrowheads="1"/>
            </p:cNvSpPr>
            <p:nvPr/>
          </p:nvSpPr>
          <p:spPr bwMode="auto">
            <a:xfrm>
              <a:off x="1536" y="1056"/>
              <a:ext cx="2976" cy="31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700" b="1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系统调用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344" y="1140"/>
              <a:ext cx="192" cy="169"/>
              <a:chOff x="4320" y="754"/>
              <a:chExt cx="240" cy="231"/>
            </a:xfrm>
          </p:grpSpPr>
          <p:sp>
            <p:nvSpPr>
              <p:cNvPr id="51265" name="Freeform 24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6" name="Freeform 25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7" name="Freeform 26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8" name="Freeform 27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9" name="Freeform 28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0" name="Freeform 29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1" name="Freeform 30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2" name="Freeform 31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73" name="Freeform 32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057400" y="2556647"/>
            <a:ext cx="5106988" cy="508001"/>
            <a:chOff x="1296" y="2016"/>
            <a:chExt cx="3217" cy="320"/>
          </a:xfrm>
        </p:grpSpPr>
        <p:sp>
          <p:nvSpPr>
            <p:cNvPr id="51252" name="Rectangle 34"/>
            <p:cNvSpPr>
              <a:spLocks noChangeArrowheads="1"/>
            </p:cNvSpPr>
            <p:nvPr/>
          </p:nvSpPr>
          <p:spPr bwMode="auto">
            <a:xfrm>
              <a:off x="1500" y="2016"/>
              <a:ext cx="3013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创建子进程，</a:t>
              </a:r>
              <a:r>
                <a:rPr lang="en-US" altLang="zh-CN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f</a:t>
              </a:r>
              <a:r>
                <a:rPr lang="en-US" altLang="zh-CN" sz="2700" b="1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ork</a:t>
              </a:r>
              <a:r>
                <a:rPr lang="zh-CN" altLang="en-US" sz="2700" b="1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的</a:t>
              </a:r>
              <a:r>
                <a:rPr lang="zh-CN" altLang="en-US" sz="270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特点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296" y="2112"/>
              <a:ext cx="192" cy="169"/>
              <a:chOff x="4320" y="754"/>
              <a:chExt cx="240" cy="231"/>
            </a:xfrm>
          </p:grpSpPr>
          <p:sp>
            <p:nvSpPr>
              <p:cNvPr id="51254" name="Freeform 36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5" name="Freeform 37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6" name="Freeform 38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7" name="Freeform 39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8" name="Freeform 40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9" name="Freeform 41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0" name="Freeform 42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1" name="Freeform 43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62" name="Freeform 44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057400" y="2937647"/>
            <a:ext cx="6248400" cy="508001"/>
            <a:chOff x="1296" y="2304"/>
            <a:chExt cx="3936" cy="320"/>
          </a:xfrm>
        </p:grpSpPr>
        <p:sp>
          <p:nvSpPr>
            <p:cNvPr id="51241" name="Rectangle 46"/>
            <p:cNvSpPr>
              <a:spLocks noChangeArrowheads="1"/>
            </p:cNvSpPr>
            <p:nvPr/>
          </p:nvSpPr>
          <p:spPr bwMode="auto">
            <a:xfrm>
              <a:off x="1488" y="2304"/>
              <a:ext cx="3744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子进程回收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296" y="2412"/>
              <a:ext cx="192" cy="169"/>
              <a:chOff x="4320" y="754"/>
              <a:chExt cx="240" cy="231"/>
            </a:xfrm>
          </p:grpSpPr>
          <p:sp>
            <p:nvSpPr>
              <p:cNvPr id="51243" name="Freeform 48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4" name="Freeform 49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5" name="Freeform 50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6" name="Freeform 51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7" name="Freeform 52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8" name="Freeform 53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9" name="Freeform 54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0" name="Freeform 55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51" name="Freeform 56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057400" y="4252098"/>
            <a:ext cx="5394325" cy="508001"/>
            <a:chOff x="1308" y="3081"/>
            <a:chExt cx="3398" cy="320"/>
          </a:xfrm>
        </p:grpSpPr>
        <p:sp>
          <p:nvSpPr>
            <p:cNvPr id="51230" name="Rectangle 58"/>
            <p:cNvSpPr>
              <a:spLocks noChangeArrowheads="1"/>
            </p:cNvSpPr>
            <p:nvPr/>
          </p:nvSpPr>
          <p:spPr bwMode="auto">
            <a:xfrm>
              <a:off x="1524" y="3081"/>
              <a:ext cx="3182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700" b="1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信号在操作系统中的实现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1308" y="3180"/>
              <a:ext cx="192" cy="169"/>
              <a:chOff x="4320" y="754"/>
              <a:chExt cx="240" cy="231"/>
            </a:xfrm>
          </p:grpSpPr>
          <p:sp>
            <p:nvSpPr>
              <p:cNvPr id="51232" name="Freeform 60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3" name="Freeform 61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4" name="Freeform 62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5" name="Freeform 63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6" name="Freeform 64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7" name="Freeform 65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8" name="Freeform 66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39" name="Freeform 67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40" name="Freeform 68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057400" y="4614044"/>
            <a:ext cx="6267450" cy="503238"/>
            <a:chOff x="1320" y="3321"/>
            <a:chExt cx="3948" cy="317"/>
          </a:xfrm>
        </p:grpSpPr>
        <p:sp>
          <p:nvSpPr>
            <p:cNvPr id="51219" name="Rectangle 70"/>
            <p:cNvSpPr>
              <a:spLocks noChangeArrowheads="1"/>
            </p:cNvSpPr>
            <p:nvPr/>
          </p:nvSpPr>
          <p:spPr bwMode="auto">
            <a:xfrm>
              <a:off x="1524" y="3321"/>
              <a:ext cx="3744" cy="31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700" b="1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信号的发送、信号捕获与处理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1320" y="3431"/>
              <a:ext cx="192" cy="169"/>
              <a:chOff x="4320" y="754"/>
              <a:chExt cx="240" cy="231"/>
            </a:xfrm>
          </p:grpSpPr>
          <p:sp>
            <p:nvSpPr>
              <p:cNvPr id="51221" name="Freeform 72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2" name="Freeform 73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3" name="Freeform 74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4" name="Freeform 75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5" name="Freeform 76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6" name="Freeform 77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7" name="Freeform 78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8" name="Freeform 79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51229" name="Freeform 80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sp>
        <p:nvSpPr>
          <p:cNvPr id="272465" name="AutoShape 81"/>
          <p:cNvSpPr>
            <a:spLocks/>
          </p:cNvSpPr>
          <p:nvPr/>
        </p:nvSpPr>
        <p:spPr bwMode="auto">
          <a:xfrm>
            <a:off x="1143000" y="697682"/>
            <a:ext cx="381000" cy="4724400"/>
          </a:xfrm>
          <a:prstGeom prst="leftBrace">
            <a:avLst>
              <a:gd name="adj1" fmla="val 103333"/>
              <a:gd name="adj2" fmla="val 50352"/>
            </a:avLst>
          </a:prstGeom>
          <a:noFill/>
          <a:ln w="47625" cap="sq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>
              <a:effectLst/>
            </a:endParaRPr>
          </a:p>
        </p:txBody>
      </p:sp>
      <p:grpSp>
        <p:nvGrpSpPr>
          <p:cNvPr id="85" name="Group 57"/>
          <p:cNvGrpSpPr>
            <a:grpSpLocks/>
          </p:cNvGrpSpPr>
          <p:nvPr/>
        </p:nvGrpSpPr>
        <p:grpSpPr bwMode="auto">
          <a:xfrm>
            <a:off x="2051720" y="5513287"/>
            <a:ext cx="5394325" cy="508001"/>
            <a:chOff x="1308" y="3081"/>
            <a:chExt cx="3398" cy="320"/>
          </a:xfrm>
        </p:grpSpPr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1524" y="3081"/>
              <a:ext cx="3182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POSIX</a:t>
              </a:r>
              <a:r>
                <a:rPr lang="zh-CN" altLang="en-US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消息队列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87" name="Group 59"/>
            <p:cNvGrpSpPr>
              <a:grpSpLocks/>
            </p:cNvGrpSpPr>
            <p:nvPr/>
          </p:nvGrpSpPr>
          <p:grpSpPr bwMode="auto">
            <a:xfrm>
              <a:off x="1308" y="3180"/>
              <a:ext cx="192" cy="169"/>
              <a:chOff x="4320" y="754"/>
              <a:chExt cx="240" cy="231"/>
            </a:xfrm>
          </p:grpSpPr>
          <p:sp>
            <p:nvSpPr>
              <p:cNvPr id="88" name="Freeform 60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89" name="Freeform 61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0" name="Freeform 62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1" name="Freeform 63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2051720" y="5873327"/>
            <a:ext cx="5394325" cy="508001"/>
            <a:chOff x="1308" y="3081"/>
            <a:chExt cx="3398" cy="320"/>
          </a:xfrm>
        </p:grpSpPr>
        <p:sp>
          <p:nvSpPr>
            <p:cNvPr id="98" name="Rectangle 58"/>
            <p:cNvSpPr>
              <a:spLocks noChangeArrowheads="1"/>
            </p:cNvSpPr>
            <p:nvPr/>
          </p:nvSpPr>
          <p:spPr bwMode="auto">
            <a:xfrm>
              <a:off x="1524" y="3081"/>
              <a:ext cx="3182" cy="3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POSIX</a:t>
              </a:r>
              <a:r>
                <a:rPr lang="zh-CN" altLang="en-US" sz="2700" dirty="0" smtClean="0">
                  <a:solidFill>
                    <a:srgbClr val="0033CC"/>
                  </a:solidFill>
                  <a:effectLst/>
                  <a:ea typeface="幼圆" pitchFamily="49" charset="-122"/>
                </a:rPr>
                <a:t>信号量</a:t>
              </a:r>
              <a:endParaRPr lang="zh-CN" altLang="en-US" sz="2700" b="1" dirty="0">
                <a:solidFill>
                  <a:srgbClr val="0033CC"/>
                </a:solidFill>
                <a:effectLst/>
                <a:ea typeface="幼圆" pitchFamily="49" charset="-122"/>
              </a:endParaRPr>
            </a:p>
          </p:txBody>
        </p:sp>
        <p:grpSp>
          <p:nvGrpSpPr>
            <p:cNvPr id="99" name="Group 59"/>
            <p:cNvGrpSpPr>
              <a:grpSpLocks/>
            </p:cNvGrpSpPr>
            <p:nvPr/>
          </p:nvGrpSpPr>
          <p:grpSpPr bwMode="auto">
            <a:xfrm>
              <a:off x="1308" y="3180"/>
              <a:ext cx="192" cy="169"/>
              <a:chOff x="4320" y="754"/>
              <a:chExt cx="240" cy="231"/>
            </a:xfrm>
          </p:grpSpPr>
          <p:sp>
            <p:nvSpPr>
              <p:cNvPr id="100" name="Freeform 60"/>
              <p:cNvSpPr>
                <a:spLocks/>
              </p:cNvSpPr>
              <p:nvPr/>
            </p:nvSpPr>
            <p:spPr bwMode="auto">
              <a:xfrm>
                <a:off x="4320" y="754"/>
                <a:ext cx="240" cy="231"/>
              </a:xfrm>
              <a:custGeom>
                <a:avLst/>
                <a:gdLst>
                  <a:gd name="T0" fmla="*/ 366 w 720"/>
                  <a:gd name="T1" fmla="*/ 0 h 693"/>
                  <a:gd name="T2" fmla="*/ 310 w 720"/>
                  <a:gd name="T3" fmla="*/ 203 h 693"/>
                  <a:gd name="T4" fmla="*/ 189 w 720"/>
                  <a:gd name="T5" fmla="*/ 162 h 693"/>
                  <a:gd name="T6" fmla="*/ 218 w 720"/>
                  <a:gd name="T7" fmla="*/ 285 h 693"/>
                  <a:gd name="T8" fmla="*/ 0 w 720"/>
                  <a:gd name="T9" fmla="*/ 339 h 693"/>
                  <a:gd name="T10" fmla="*/ 218 w 720"/>
                  <a:gd name="T11" fmla="*/ 395 h 693"/>
                  <a:gd name="T12" fmla="*/ 184 w 720"/>
                  <a:gd name="T13" fmla="*/ 521 h 693"/>
                  <a:gd name="T14" fmla="*/ 310 w 720"/>
                  <a:gd name="T15" fmla="*/ 487 h 693"/>
                  <a:gd name="T16" fmla="*/ 363 w 720"/>
                  <a:gd name="T17" fmla="*/ 693 h 693"/>
                  <a:gd name="T18" fmla="*/ 415 w 720"/>
                  <a:gd name="T19" fmla="*/ 487 h 693"/>
                  <a:gd name="T20" fmla="*/ 540 w 720"/>
                  <a:gd name="T21" fmla="*/ 526 h 693"/>
                  <a:gd name="T22" fmla="*/ 510 w 720"/>
                  <a:gd name="T23" fmla="*/ 399 h 693"/>
                  <a:gd name="T24" fmla="*/ 720 w 720"/>
                  <a:gd name="T25" fmla="*/ 341 h 693"/>
                  <a:gd name="T26" fmla="*/ 510 w 720"/>
                  <a:gd name="T27" fmla="*/ 293 h 693"/>
                  <a:gd name="T28" fmla="*/ 543 w 720"/>
                  <a:gd name="T29" fmla="*/ 163 h 693"/>
                  <a:gd name="T30" fmla="*/ 414 w 720"/>
                  <a:gd name="T31" fmla="*/ 204 h 693"/>
                  <a:gd name="T32" fmla="*/ 366 w 720"/>
                  <a:gd name="T33" fmla="*/ 0 h 6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93"/>
                  <a:gd name="T53" fmla="*/ 720 w 720"/>
                  <a:gd name="T54" fmla="*/ 693 h 6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93">
                    <a:moveTo>
                      <a:pt x="366" y="0"/>
                    </a:moveTo>
                    <a:lnTo>
                      <a:pt x="310" y="203"/>
                    </a:lnTo>
                    <a:lnTo>
                      <a:pt x="189" y="162"/>
                    </a:lnTo>
                    <a:lnTo>
                      <a:pt x="218" y="285"/>
                    </a:lnTo>
                    <a:lnTo>
                      <a:pt x="0" y="339"/>
                    </a:lnTo>
                    <a:lnTo>
                      <a:pt x="218" y="395"/>
                    </a:lnTo>
                    <a:lnTo>
                      <a:pt x="184" y="521"/>
                    </a:lnTo>
                    <a:lnTo>
                      <a:pt x="310" y="487"/>
                    </a:lnTo>
                    <a:lnTo>
                      <a:pt x="363" y="693"/>
                    </a:lnTo>
                    <a:lnTo>
                      <a:pt x="415" y="487"/>
                    </a:lnTo>
                    <a:lnTo>
                      <a:pt x="540" y="526"/>
                    </a:lnTo>
                    <a:lnTo>
                      <a:pt x="510" y="399"/>
                    </a:lnTo>
                    <a:lnTo>
                      <a:pt x="720" y="341"/>
                    </a:lnTo>
                    <a:lnTo>
                      <a:pt x="510" y="293"/>
                    </a:lnTo>
                    <a:lnTo>
                      <a:pt x="543" y="163"/>
                    </a:lnTo>
                    <a:lnTo>
                      <a:pt x="414" y="20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>
                <a:off x="4423" y="768"/>
                <a:ext cx="19" cy="100"/>
              </a:xfrm>
              <a:custGeom>
                <a:avLst/>
                <a:gdLst>
                  <a:gd name="T0" fmla="*/ 58 w 58"/>
                  <a:gd name="T1" fmla="*/ 0 h 298"/>
                  <a:gd name="T2" fmla="*/ 58 w 58"/>
                  <a:gd name="T3" fmla="*/ 298 h 298"/>
                  <a:gd name="T4" fmla="*/ 0 w 58"/>
                  <a:gd name="T5" fmla="*/ 244 h 298"/>
                  <a:gd name="T6" fmla="*/ 58 w 58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98"/>
                  <a:gd name="T14" fmla="*/ 58 w 58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98">
                    <a:moveTo>
                      <a:pt x="58" y="0"/>
                    </a:moveTo>
                    <a:lnTo>
                      <a:pt x="58" y="298"/>
                    </a:lnTo>
                    <a:lnTo>
                      <a:pt x="0" y="2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343" y="868"/>
                <a:ext cx="99" cy="19"/>
              </a:xfrm>
              <a:custGeom>
                <a:avLst/>
                <a:gdLst>
                  <a:gd name="T0" fmla="*/ 0 w 298"/>
                  <a:gd name="T1" fmla="*/ 0 h 59"/>
                  <a:gd name="T2" fmla="*/ 298 w 298"/>
                  <a:gd name="T3" fmla="*/ 0 h 59"/>
                  <a:gd name="T4" fmla="*/ 242 w 298"/>
                  <a:gd name="T5" fmla="*/ 59 h 59"/>
                  <a:gd name="T6" fmla="*/ 0 w 298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59"/>
                  <a:gd name="T14" fmla="*/ 298 w 29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59">
                    <a:moveTo>
                      <a:pt x="0" y="0"/>
                    </a:moveTo>
                    <a:lnTo>
                      <a:pt x="298" y="0"/>
                    </a:lnTo>
                    <a:lnTo>
                      <a:pt x="242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3" name="Freeform 63"/>
              <p:cNvSpPr>
                <a:spLocks/>
              </p:cNvSpPr>
              <p:nvPr/>
            </p:nvSpPr>
            <p:spPr bwMode="auto">
              <a:xfrm>
                <a:off x="4442" y="868"/>
                <a:ext cx="19" cy="99"/>
              </a:xfrm>
              <a:custGeom>
                <a:avLst/>
                <a:gdLst>
                  <a:gd name="T0" fmla="*/ 0 w 56"/>
                  <a:gd name="T1" fmla="*/ 297 h 297"/>
                  <a:gd name="T2" fmla="*/ 0 w 56"/>
                  <a:gd name="T3" fmla="*/ 0 h 297"/>
                  <a:gd name="T4" fmla="*/ 56 w 56"/>
                  <a:gd name="T5" fmla="*/ 56 h 297"/>
                  <a:gd name="T6" fmla="*/ 0 w 56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97"/>
                  <a:gd name="T14" fmla="*/ 56 w 56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97">
                    <a:moveTo>
                      <a:pt x="0" y="297"/>
                    </a:moveTo>
                    <a:lnTo>
                      <a:pt x="0" y="0"/>
                    </a:lnTo>
                    <a:lnTo>
                      <a:pt x="56" y="5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4" name="Freeform 64"/>
              <p:cNvSpPr>
                <a:spLocks/>
              </p:cNvSpPr>
              <p:nvPr/>
            </p:nvSpPr>
            <p:spPr bwMode="auto">
              <a:xfrm>
                <a:off x="4442" y="849"/>
                <a:ext cx="99" cy="19"/>
              </a:xfrm>
              <a:custGeom>
                <a:avLst/>
                <a:gdLst>
                  <a:gd name="T0" fmla="*/ 297 w 297"/>
                  <a:gd name="T1" fmla="*/ 57 h 57"/>
                  <a:gd name="T2" fmla="*/ 0 w 297"/>
                  <a:gd name="T3" fmla="*/ 57 h 57"/>
                  <a:gd name="T4" fmla="*/ 55 w 297"/>
                  <a:gd name="T5" fmla="*/ 0 h 57"/>
                  <a:gd name="T6" fmla="*/ 297 w 29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57"/>
                  <a:gd name="T14" fmla="*/ 297 w 297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57">
                    <a:moveTo>
                      <a:pt x="297" y="57"/>
                    </a:moveTo>
                    <a:lnTo>
                      <a:pt x="0" y="57"/>
                    </a:lnTo>
                    <a:lnTo>
                      <a:pt x="55" y="0"/>
                    </a:lnTo>
                    <a:lnTo>
                      <a:pt x="29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5" name="Freeform 65"/>
              <p:cNvSpPr>
                <a:spLocks/>
              </p:cNvSpPr>
              <p:nvPr/>
            </p:nvSpPr>
            <p:spPr bwMode="auto">
              <a:xfrm>
                <a:off x="4388" y="814"/>
                <a:ext cx="29" cy="34"/>
              </a:xfrm>
              <a:custGeom>
                <a:avLst/>
                <a:gdLst>
                  <a:gd name="T0" fmla="*/ 0 w 87"/>
                  <a:gd name="T1" fmla="*/ 0 h 102"/>
                  <a:gd name="T2" fmla="*/ 87 w 87"/>
                  <a:gd name="T3" fmla="*/ 88 h 102"/>
                  <a:gd name="T4" fmla="*/ 29 w 87"/>
                  <a:gd name="T5" fmla="*/ 102 h 102"/>
                  <a:gd name="T6" fmla="*/ 0 w 87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0" y="0"/>
                    </a:moveTo>
                    <a:lnTo>
                      <a:pt x="87" y="88"/>
                    </a:lnTo>
                    <a:lnTo>
                      <a:pt x="29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6" name="Freeform 66"/>
              <p:cNvSpPr>
                <a:spLocks/>
              </p:cNvSpPr>
              <p:nvPr/>
            </p:nvSpPr>
            <p:spPr bwMode="auto">
              <a:xfrm>
                <a:off x="4388" y="893"/>
                <a:ext cx="34" cy="28"/>
              </a:xfrm>
              <a:custGeom>
                <a:avLst/>
                <a:gdLst>
                  <a:gd name="T0" fmla="*/ 0 w 103"/>
                  <a:gd name="T1" fmla="*/ 84 h 84"/>
                  <a:gd name="T2" fmla="*/ 89 w 103"/>
                  <a:gd name="T3" fmla="*/ 0 h 84"/>
                  <a:gd name="T4" fmla="*/ 103 w 103"/>
                  <a:gd name="T5" fmla="*/ 56 h 84"/>
                  <a:gd name="T6" fmla="*/ 0 w 103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84"/>
                  <a:gd name="T14" fmla="*/ 103 w 103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84">
                    <a:moveTo>
                      <a:pt x="0" y="84"/>
                    </a:moveTo>
                    <a:lnTo>
                      <a:pt x="89" y="0"/>
                    </a:lnTo>
                    <a:lnTo>
                      <a:pt x="103" y="5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7" name="Freeform 67"/>
              <p:cNvSpPr>
                <a:spLocks/>
              </p:cNvSpPr>
              <p:nvPr/>
            </p:nvSpPr>
            <p:spPr bwMode="auto">
              <a:xfrm>
                <a:off x="4466" y="888"/>
                <a:ext cx="29" cy="34"/>
              </a:xfrm>
              <a:custGeom>
                <a:avLst/>
                <a:gdLst>
                  <a:gd name="T0" fmla="*/ 87 w 87"/>
                  <a:gd name="T1" fmla="*/ 102 h 102"/>
                  <a:gd name="T2" fmla="*/ 0 w 87"/>
                  <a:gd name="T3" fmla="*/ 14 h 102"/>
                  <a:gd name="T4" fmla="*/ 58 w 87"/>
                  <a:gd name="T5" fmla="*/ 0 h 102"/>
                  <a:gd name="T6" fmla="*/ 87 w 8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02"/>
                  <a:gd name="T14" fmla="*/ 87 w 8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02">
                    <a:moveTo>
                      <a:pt x="87" y="102"/>
                    </a:moveTo>
                    <a:lnTo>
                      <a:pt x="0" y="14"/>
                    </a:lnTo>
                    <a:lnTo>
                      <a:pt x="58" y="0"/>
                    </a:ln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  <p:sp>
            <p:nvSpPr>
              <p:cNvPr id="108" name="Freeform 68"/>
              <p:cNvSpPr>
                <a:spLocks/>
              </p:cNvSpPr>
              <p:nvPr/>
            </p:nvSpPr>
            <p:spPr bwMode="auto">
              <a:xfrm>
                <a:off x="4461" y="814"/>
                <a:ext cx="35" cy="29"/>
              </a:xfrm>
              <a:custGeom>
                <a:avLst/>
                <a:gdLst>
                  <a:gd name="T0" fmla="*/ 104 w 104"/>
                  <a:gd name="T1" fmla="*/ 0 h 87"/>
                  <a:gd name="T2" fmla="*/ 14 w 104"/>
                  <a:gd name="T3" fmla="*/ 87 h 87"/>
                  <a:gd name="T4" fmla="*/ 0 w 104"/>
                  <a:gd name="T5" fmla="*/ 29 h 87"/>
                  <a:gd name="T6" fmla="*/ 104 w 10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7"/>
                  <a:gd name="T14" fmla="*/ 104 w 10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7">
                    <a:moveTo>
                      <a:pt x="104" y="0"/>
                    </a:moveTo>
                    <a:lnTo>
                      <a:pt x="14" y="87"/>
                    </a:lnTo>
                    <a:lnTo>
                      <a:pt x="0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ffectLst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7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utoUpdateAnimBg="0"/>
      <p:bldP spid="272388" grpId="0" autoUpdateAnimBg="0"/>
      <p:bldP spid="272389" grpId="0" autoUpdateAnimBg="0"/>
      <p:bldP spid="272390" grpId="0" autoUpdateAnimBg="0"/>
      <p:bldP spid="272391" grpId="0" autoUpdateAnimBg="0"/>
      <p:bldP spid="272392" grpId="0" autoUpdateAnimBg="0"/>
      <p:bldP spid="272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7760" y="2762147"/>
            <a:ext cx="6324600" cy="2627313"/>
            <a:chOff x="912" y="768"/>
            <a:chExt cx="3984" cy="1655"/>
          </a:xfrm>
        </p:grpSpPr>
        <p:sp>
          <p:nvSpPr>
            <p:cNvPr id="491526" name="Rectangle 6"/>
            <p:cNvSpPr>
              <a:spLocks noChangeArrowheads="1"/>
            </p:cNvSpPr>
            <p:nvPr/>
          </p:nvSpPr>
          <p:spPr bwMode="auto">
            <a:xfrm>
              <a:off x="912" y="768"/>
              <a:ext cx="3984" cy="1655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/>
              <a:tailEnd/>
            </a:ln>
            <a:effectLst>
              <a:outerShdw dist="242633" dir="257273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27" name="Text Box 7"/>
            <p:cNvSpPr txBox="1">
              <a:spLocks noChangeArrowheads="1"/>
            </p:cNvSpPr>
            <p:nvPr/>
          </p:nvSpPr>
          <p:spPr bwMode="auto">
            <a:xfrm>
              <a:off x="1584" y="1007"/>
              <a:ext cx="2736" cy="128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99FF"/>
                  </a:solidFill>
                  <a:effectLst/>
                </a:rPr>
                <a:t>#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include &lt;sys/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types.h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#include &lt;</a:t>
              </a:r>
              <a:r>
                <a:rPr lang="en-US" altLang="zh-CN" dirty="0" err="1" smtClean="0">
                  <a:solidFill>
                    <a:srgbClr val="0099FF"/>
                  </a:solidFill>
                  <a:effectLst/>
                </a:rPr>
                <a:t>unistd.h</a:t>
              </a:r>
              <a:r>
                <a:rPr lang="en-US" altLang="zh-CN" dirty="0" smtClean="0">
                  <a:solidFill>
                    <a:srgbClr val="0099FF"/>
                  </a:solidFill>
                  <a:effectLst/>
                </a:rPr>
                <a:t>&gt;</a:t>
              </a:r>
              <a:endParaRPr lang="en-US" altLang="zh-CN" dirty="0">
                <a:solidFill>
                  <a:srgbClr val="0099FF"/>
                </a:solidFill>
                <a:effectLst/>
              </a:endParaRP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0099"/>
                </a:solidFill>
                <a:effectLst/>
              </a:endParaRP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getpid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(void);</a:t>
              </a:r>
            </a:p>
            <a:p>
              <a:pPr algn="l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pid_t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 </a:t>
              </a:r>
              <a:r>
                <a:rPr lang="en-US" altLang="zh-CN" dirty="0" err="1" smtClean="0">
                  <a:solidFill>
                    <a:srgbClr val="000099"/>
                  </a:solidFill>
                  <a:effectLst/>
                </a:rPr>
                <a:t>getppid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</a:rPr>
                <a:t>(void);</a:t>
              </a:r>
              <a:endParaRPr lang="en-US" altLang="zh-CN" dirty="0">
                <a:solidFill>
                  <a:srgbClr val="000099"/>
                </a:solidFill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760" y="2535136"/>
            <a:ext cx="2724150" cy="685800"/>
            <a:chOff x="512" y="625"/>
            <a:chExt cx="1716" cy="432"/>
          </a:xfrm>
        </p:grpSpPr>
        <p:sp>
          <p:nvSpPr>
            <p:cNvPr id="491529" name="Oval 9"/>
            <p:cNvSpPr>
              <a:spLocks noChangeArrowheads="1"/>
            </p:cNvSpPr>
            <p:nvPr/>
          </p:nvSpPr>
          <p:spPr bwMode="auto">
            <a:xfrm rot="-632069">
              <a:off x="571" y="625"/>
              <a:ext cx="1621" cy="432"/>
            </a:xfrm>
            <a:prstGeom prst="ellipse">
              <a:avLst/>
            </a:prstGeom>
            <a:solidFill>
              <a:srgbClr val="99CCFF"/>
            </a:solidFill>
            <a:ln w="12700" cap="sq">
              <a:noFill/>
              <a:round/>
              <a:headEnd/>
              <a:tailEnd/>
            </a:ln>
            <a:effectLst>
              <a:outerShdw dist="108509" dir="1233363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30" name="Rectangle 10"/>
            <p:cNvSpPr>
              <a:spLocks noChangeArrowheads="1"/>
            </p:cNvSpPr>
            <p:nvPr/>
          </p:nvSpPr>
          <p:spPr bwMode="auto">
            <a:xfrm rot="20967931">
              <a:off x="512" y="645"/>
              <a:ext cx="1716" cy="37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获取进程</a:t>
              </a:r>
              <a:r>
                <a:rPr lang="en-US" altLang="zh-CN" sz="3300" i="1" dirty="0" smtClean="0">
                  <a:solidFill>
                    <a:srgbClr val="FFFF00"/>
                  </a:solidFill>
                  <a:effectLst/>
                  <a:ea typeface="黑体" pitchFamily="2" charset="-122"/>
                </a:rPr>
                <a:t>ID</a:t>
              </a:r>
              <a:endParaRPr lang="zh-CN" altLang="en-US" sz="3300" i="1" baseline="0" dirty="0">
                <a:solidFill>
                  <a:srgbClr val="FFFF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438150" y="228600"/>
            <a:ext cx="5276850" cy="757238"/>
            <a:chOff x="276" y="240"/>
            <a:chExt cx="3324" cy="477"/>
          </a:xfrm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76" y="240"/>
              <a:ext cx="3228" cy="468"/>
            </a:xfrm>
            <a:prstGeom prst="rect">
              <a:avLst/>
            </a:prstGeom>
            <a:solidFill>
              <a:srgbClr val="C9E4FF"/>
            </a:solidFill>
            <a:ln w="12700" cap="sq">
              <a:noFill/>
              <a:miter lim="800000"/>
              <a:headEnd/>
              <a:tailEnd/>
            </a:ln>
            <a:effectLst>
              <a:outerShdw dist="125724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zh-CN" altLang="en-US" b="0">
                <a:effectLst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86" y="310"/>
              <a:ext cx="3214" cy="40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600" dirty="0">
                  <a:solidFill>
                    <a:srgbClr val="FF0000"/>
                  </a:solidFill>
                  <a:effectLst/>
                  <a:ea typeface="楷体_GB2312" pitchFamily="49" charset="-122"/>
                </a:rPr>
                <a:t>2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2</a:t>
              </a:r>
              <a:r>
                <a:rPr kumimoji="1" lang="zh-CN" altLang="en-US" sz="3600" dirty="0" smtClean="0">
                  <a:solidFill>
                    <a:srgbClr val="FF0000"/>
                  </a:solidFill>
                  <a:effectLst/>
                  <a:ea typeface="楷体_GB2312" pitchFamily="49" charset="-122"/>
                </a:rPr>
                <a:t>  进程控制</a:t>
              </a:r>
              <a:endParaRPr kumimoji="1" lang="zh-CN" altLang="en-US" sz="3600" dirty="0">
                <a:solidFill>
                  <a:srgbClr val="FF00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0174" y="4725144"/>
            <a:ext cx="4104456" cy="1655693"/>
            <a:chOff x="539552" y="4941659"/>
            <a:chExt cx="4104456" cy="1655693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539552" y="5733751"/>
              <a:ext cx="1676400" cy="863601"/>
              <a:chOff x="768" y="2508"/>
              <a:chExt cx="1056" cy="544"/>
            </a:xfrm>
          </p:grpSpPr>
          <p:sp>
            <p:nvSpPr>
              <p:cNvPr id="491540" name="Rectangle 20"/>
              <p:cNvSpPr>
                <a:spLocks noChangeArrowheads="1"/>
              </p:cNvSpPr>
              <p:nvPr/>
            </p:nvSpPr>
            <p:spPr bwMode="auto">
              <a:xfrm>
                <a:off x="840" y="2508"/>
                <a:ext cx="948" cy="5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调用者进程</a:t>
                </a:r>
                <a:r>
                  <a:rPr lang="en-US" altLang="zh-CN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ID</a:t>
                </a:r>
                <a:endParaRPr lang="zh-CN" altLang="en-US" sz="2400" baseline="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491541" name="AutoShape 21"/>
              <p:cNvSpPr>
                <a:spLocks noChangeArrowheads="1"/>
              </p:cNvSpPr>
              <p:nvPr/>
            </p:nvSpPr>
            <p:spPr bwMode="auto">
              <a:xfrm>
                <a:off x="768" y="2532"/>
                <a:ext cx="1056" cy="520"/>
              </a:xfrm>
              <a:prstGeom prst="wedgeRectCallout">
                <a:avLst>
                  <a:gd name="adj1" fmla="val 55494"/>
                  <a:gd name="adj2" fmla="val -135920"/>
                </a:avLst>
              </a:prstGeom>
              <a:noFill/>
              <a:ln w="69850" cap="sq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 sz="2600" b="0"/>
              </a:p>
            </p:txBody>
          </p:sp>
        </p:grp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2411760" y="4941659"/>
              <a:ext cx="2232248" cy="0"/>
            </a:xfrm>
            <a:prstGeom prst="line">
              <a:avLst/>
            </a:prstGeom>
            <a:noFill/>
            <a:ln w="50800" cap="sq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467544" y="1772816"/>
            <a:ext cx="7847013" cy="685800"/>
            <a:chOff x="296" y="624"/>
            <a:chExt cx="4943" cy="432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04" y="624"/>
              <a:ext cx="4928" cy="432"/>
            </a:xfrm>
            <a:prstGeom prst="rect">
              <a:avLst/>
            </a:prstGeom>
            <a:solidFill>
              <a:srgbClr val="A7EEFF"/>
            </a:solidFill>
            <a:ln w="12700" cap="sq">
              <a:noFill/>
              <a:miter lim="800000"/>
              <a:headEnd/>
              <a:tailEnd/>
            </a:ln>
            <a:effectLst>
              <a:outerShdw dist="135003" dir="2471156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296" y="686"/>
              <a:ext cx="4943" cy="33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kumimoji="1" lang="zh-CN" altLang="en-US" sz="2800" baseline="0" dirty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 </a:t>
              </a:r>
              <a:r>
                <a:rPr kumimoji="1" lang="zh-CN" altLang="en-US" sz="2800" baseline="0" dirty="0" smtClean="0">
                  <a:solidFill>
                    <a:srgbClr val="002060"/>
                  </a:solidFill>
                  <a:effectLst/>
                  <a:latin typeface="黑体" pitchFamily="2" charset="-122"/>
                  <a:ea typeface="黑体" pitchFamily="2" charset="-122"/>
                </a:rPr>
                <a:t>每一个</a:t>
              </a:r>
              <a:r>
                <a:rPr kumimoji="1" lang="zh-CN" altLang="en-US" sz="2800" dirty="0" smtClean="0">
                  <a:solidFill>
                    <a:srgbClr val="002060"/>
                  </a:solidFill>
                  <a:effectLst/>
                  <a:latin typeface="黑体" pitchFamily="2" charset="-122"/>
                  <a:ea typeface="黑体" pitchFamily="2" charset="-122"/>
                </a:rPr>
                <a:t>进程</a:t>
              </a:r>
              <a:r>
                <a:rPr kumimoji="1" lang="zh-CN" altLang="en-US" sz="2800" baseline="0" dirty="0" smtClean="0">
                  <a:solidFill>
                    <a:srgbClr val="002060"/>
                  </a:solidFill>
                  <a:effectLst/>
                  <a:latin typeface="黑体" pitchFamily="2" charset="-122"/>
                  <a:ea typeface="黑体" pitchFamily="2" charset="-122"/>
                </a:rPr>
                <a:t>都有</a:t>
              </a:r>
              <a:r>
                <a:rPr kumimoji="1" lang="zh-CN" altLang="en-US" sz="2800" baseline="0" dirty="0" smtClean="0">
                  <a:solidFill>
                    <a:schemeClr val="accent2"/>
                  </a:solidFill>
                  <a:effectLst/>
                  <a:latin typeface="黑体" pitchFamily="2" charset="-122"/>
                  <a:ea typeface="黑体" pitchFamily="2" charset="-122"/>
                </a:rPr>
                <a:t>唯一</a:t>
              </a:r>
              <a:r>
                <a:rPr kumimoji="1" lang="zh-CN" altLang="en-US" sz="2800" baseline="0" dirty="0" smtClean="0">
                  <a:solidFill>
                    <a:srgbClr val="002060"/>
                  </a:solidFill>
                  <a:effectLst/>
                  <a:latin typeface="黑体" pitchFamily="2" charset="-122"/>
                  <a:ea typeface="黑体" pitchFamily="2" charset="-122"/>
                </a:rPr>
                <a:t>的非零正数</a:t>
              </a:r>
              <a:r>
                <a:rPr kumimoji="1" lang="en-US" altLang="zh-CN" sz="2800" baseline="0" dirty="0" smtClean="0">
                  <a:solidFill>
                    <a:srgbClr val="002060"/>
                  </a:solidFill>
                  <a:effectLst/>
                  <a:latin typeface="黑体" pitchFamily="2" charset="-122"/>
                  <a:ea typeface="黑体" pitchFamily="2" charset="-122"/>
                </a:rPr>
                <a:t>ID(PID)</a:t>
              </a:r>
              <a:endParaRPr kumimoji="1" lang="zh-CN" altLang="en-US" sz="2800" baseline="0" dirty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672382" y="5157192"/>
            <a:ext cx="4896544" cy="1712594"/>
            <a:chOff x="2411760" y="5373707"/>
            <a:chExt cx="4896544" cy="1712594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411760" y="5373707"/>
              <a:ext cx="2232248" cy="0"/>
            </a:xfrm>
            <a:prstGeom prst="line">
              <a:avLst/>
            </a:prstGeom>
            <a:noFill/>
            <a:ln w="50800" cap="sq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5055840" y="5886150"/>
              <a:ext cx="2252464" cy="1200151"/>
              <a:chOff x="768" y="2508"/>
              <a:chExt cx="1056" cy="756"/>
            </a:xfrm>
          </p:grpSpPr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840" y="2508"/>
                <a:ext cx="948" cy="75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调用者父进程进程</a:t>
                </a:r>
                <a:r>
                  <a:rPr lang="en-US" altLang="zh-CN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ID</a:t>
                </a:r>
                <a:endParaRPr lang="zh-CN" altLang="en-US" sz="2400" baseline="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29" name="AutoShape 21"/>
              <p:cNvSpPr>
                <a:spLocks noChangeArrowheads="1"/>
              </p:cNvSpPr>
              <p:nvPr/>
            </p:nvSpPr>
            <p:spPr bwMode="auto">
              <a:xfrm>
                <a:off x="768" y="2532"/>
                <a:ext cx="1056" cy="520"/>
              </a:xfrm>
              <a:prstGeom prst="wedgeRectCallout">
                <a:avLst>
                  <a:gd name="adj1" fmla="val -61173"/>
                  <a:gd name="adj2" fmla="val -94382"/>
                </a:avLst>
              </a:prstGeom>
              <a:noFill/>
              <a:ln w="69850" cap="sq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 sz="2600" b="0"/>
              </a:p>
            </p:txBody>
          </p:sp>
        </p:grpSp>
      </p:grp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510411" y="1052736"/>
            <a:ext cx="3125485" cy="609600"/>
            <a:chOff x="2688" y="720"/>
            <a:chExt cx="2400" cy="384"/>
          </a:xfrm>
        </p:grpSpPr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2400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710" y="720"/>
              <a:ext cx="1885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一、进程</a:t>
              </a:r>
              <a:r>
                <a:rPr lang="en-US" altLang="zh-CN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ID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35" name="Freeform 22"/>
          <p:cNvSpPr>
            <a:spLocks/>
          </p:cNvSpPr>
          <p:nvPr/>
        </p:nvSpPr>
        <p:spPr bwMode="auto">
          <a:xfrm>
            <a:off x="2483768" y="4293096"/>
            <a:ext cx="936104" cy="431800"/>
          </a:xfrm>
          <a:custGeom>
            <a:avLst/>
            <a:gdLst/>
            <a:ahLst/>
            <a:cxnLst>
              <a:cxn ang="0">
                <a:pos x="241" y="2"/>
              </a:cxn>
              <a:cxn ang="0">
                <a:pos x="16" y="23"/>
              </a:cxn>
              <a:cxn ang="0">
                <a:pos x="2" y="80"/>
              </a:cxn>
              <a:cxn ang="0">
                <a:pos x="9" y="157"/>
              </a:cxn>
              <a:cxn ang="0">
                <a:pos x="157" y="220"/>
              </a:cxn>
              <a:cxn ang="0">
                <a:pos x="354" y="213"/>
              </a:cxn>
              <a:cxn ang="0">
                <a:pos x="396" y="185"/>
              </a:cxn>
              <a:cxn ang="0">
                <a:pos x="311" y="23"/>
              </a:cxn>
              <a:cxn ang="0">
                <a:pos x="241" y="2"/>
              </a:cxn>
            </a:cxnLst>
            <a:rect l="0" t="0" r="r" b="b"/>
            <a:pathLst>
              <a:path w="456" h="223">
                <a:moveTo>
                  <a:pt x="241" y="2"/>
                </a:moveTo>
                <a:cubicBezTo>
                  <a:pt x="170" y="26"/>
                  <a:pt x="91" y="13"/>
                  <a:pt x="16" y="23"/>
                </a:cubicBezTo>
                <a:cubicBezTo>
                  <a:pt x="11" y="42"/>
                  <a:pt x="0" y="61"/>
                  <a:pt x="2" y="80"/>
                </a:cubicBezTo>
                <a:cubicBezTo>
                  <a:pt x="4" y="106"/>
                  <a:pt x="4" y="132"/>
                  <a:pt x="9" y="157"/>
                </a:cubicBezTo>
                <a:cubicBezTo>
                  <a:pt x="18" y="200"/>
                  <a:pt x="117" y="207"/>
                  <a:pt x="157" y="220"/>
                </a:cubicBezTo>
                <a:cubicBezTo>
                  <a:pt x="223" y="218"/>
                  <a:pt x="289" y="223"/>
                  <a:pt x="354" y="213"/>
                </a:cubicBezTo>
                <a:cubicBezTo>
                  <a:pt x="371" y="211"/>
                  <a:pt x="396" y="185"/>
                  <a:pt x="396" y="185"/>
                </a:cubicBezTo>
                <a:cubicBezTo>
                  <a:pt x="456" y="95"/>
                  <a:pt x="395" y="40"/>
                  <a:pt x="311" y="23"/>
                </a:cubicBezTo>
                <a:cubicBezTo>
                  <a:pt x="276" y="0"/>
                  <a:pt x="298" y="10"/>
                  <a:pt x="241" y="2"/>
                </a:cubicBezTo>
                <a:close/>
              </a:path>
            </a:pathLst>
          </a:custGeom>
          <a:noFill/>
          <a:ln w="53975" cap="sq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彗星型模板">
  <a:themeElements>
    <a:clrScheme name="彗星型模板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彗星型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琥珀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琥珀" pitchFamily="2" charset="-122"/>
          </a:defRPr>
        </a:defPPr>
      </a:lstStyle>
    </a:lnDef>
  </a:objectDefaults>
  <a:extraClrSchemeLst>
    <a:extraClrScheme>
      <a:clrScheme name="彗星型模板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彗星型模板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彗星型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Office\Templates\演示文稿设计\彗星型模板.pot</Template>
  <TotalTime>14043</TotalTime>
  <Words>4251</Words>
  <Application>Microsoft Office PowerPoint</Application>
  <PresentationFormat>全屏显示(4:3)</PresentationFormat>
  <Paragraphs>1096</Paragraphs>
  <Slides>89</Slides>
  <Notes>89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89</vt:i4>
      </vt:variant>
      <vt:variant>
        <vt:lpstr>自定义放映</vt:lpstr>
      </vt:variant>
      <vt:variant>
        <vt:i4>2</vt:i4>
      </vt:variant>
    </vt:vector>
  </HeadingPairs>
  <TitlesOfParts>
    <vt:vector size="93" baseType="lpstr">
      <vt:lpstr>彗星型模板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自定义放映 1</vt:lpstr>
      <vt:lpstr>自定义放映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    据    结    构</dc:title>
  <dc:creator>501</dc:creator>
  <cp:lastModifiedBy>zch</cp:lastModifiedBy>
  <cp:revision>3842</cp:revision>
  <dcterms:created xsi:type="dcterms:W3CDTF">1999-10-21T17:06:48Z</dcterms:created>
  <dcterms:modified xsi:type="dcterms:W3CDTF">2016-07-13T02:26:51Z</dcterms:modified>
</cp:coreProperties>
</file>