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5"/>
  </p:notesMasterIdLst>
  <p:sldIdLst>
    <p:sldId id="340" r:id="rId2"/>
    <p:sldId id="341" r:id="rId3"/>
    <p:sldId id="342" r:id="rId4"/>
    <p:sldId id="358" r:id="rId5"/>
    <p:sldId id="359" r:id="rId6"/>
    <p:sldId id="365" r:id="rId7"/>
    <p:sldId id="360" r:id="rId8"/>
    <p:sldId id="425" r:id="rId9"/>
    <p:sldId id="361" r:id="rId10"/>
    <p:sldId id="364" r:id="rId11"/>
    <p:sldId id="362" r:id="rId12"/>
    <p:sldId id="355" r:id="rId13"/>
    <p:sldId id="366" r:id="rId14"/>
    <p:sldId id="363" r:id="rId15"/>
    <p:sldId id="367" r:id="rId16"/>
    <p:sldId id="369" r:id="rId17"/>
    <p:sldId id="370" r:id="rId18"/>
    <p:sldId id="420" r:id="rId19"/>
    <p:sldId id="421" r:id="rId20"/>
    <p:sldId id="422" r:id="rId21"/>
    <p:sldId id="372" r:id="rId22"/>
    <p:sldId id="368" r:id="rId23"/>
    <p:sldId id="393" r:id="rId24"/>
    <p:sldId id="392" r:id="rId25"/>
    <p:sldId id="373" r:id="rId26"/>
    <p:sldId id="374" r:id="rId27"/>
    <p:sldId id="375" r:id="rId28"/>
    <p:sldId id="376" r:id="rId29"/>
    <p:sldId id="356" r:id="rId30"/>
    <p:sldId id="377" r:id="rId31"/>
    <p:sldId id="378" r:id="rId32"/>
    <p:sldId id="419" r:id="rId33"/>
    <p:sldId id="349" r:id="rId34"/>
    <p:sldId id="380" r:id="rId35"/>
    <p:sldId id="350" r:id="rId36"/>
    <p:sldId id="395" r:id="rId37"/>
    <p:sldId id="381" r:id="rId38"/>
    <p:sldId id="382" r:id="rId39"/>
    <p:sldId id="384" r:id="rId40"/>
    <p:sldId id="385" r:id="rId41"/>
    <p:sldId id="423" r:id="rId42"/>
    <p:sldId id="386" r:id="rId43"/>
    <p:sldId id="387" r:id="rId44"/>
    <p:sldId id="389" r:id="rId45"/>
    <p:sldId id="390" r:id="rId46"/>
    <p:sldId id="391" r:id="rId47"/>
    <p:sldId id="394" r:id="rId48"/>
    <p:sldId id="352" r:id="rId49"/>
    <p:sldId id="396" r:id="rId50"/>
    <p:sldId id="399" r:id="rId51"/>
    <p:sldId id="400" r:id="rId52"/>
    <p:sldId id="397" r:id="rId53"/>
    <p:sldId id="401" r:id="rId54"/>
    <p:sldId id="402" r:id="rId55"/>
    <p:sldId id="403" r:id="rId56"/>
    <p:sldId id="404" r:id="rId57"/>
    <p:sldId id="405" r:id="rId58"/>
    <p:sldId id="406" r:id="rId59"/>
    <p:sldId id="407" r:id="rId60"/>
    <p:sldId id="408" r:id="rId61"/>
    <p:sldId id="409" r:id="rId62"/>
    <p:sldId id="410" r:id="rId63"/>
    <p:sldId id="339" r:id="rId64"/>
    <p:sldId id="411" r:id="rId65"/>
    <p:sldId id="412" r:id="rId66"/>
    <p:sldId id="413" r:id="rId67"/>
    <p:sldId id="414" r:id="rId68"/>
    <p:sldId id="415" r:id="rId69"/>
    <p:sldId id="416" r:id="rId70"/>
    <p:sldId id="417" r:id="rId71"/>
    <p:sldId id="418" r:id="rId72"/>
    <p:sldId id="296" r:id="rId73"/>
    <p:sldId id="333" r:id="rId74"/>
  </p:sldIdLst>
  <p:sldSz cx="9144000" cy="6858000" type="screen4x3"/>
  <p:notesSz cx="6858000" cy="9144000"/>
  <p:defaultTextStyle>
    <a:defPPr>
      <a:defRPr lang="zh-CN"/>
    </a:defPPr>
    <a:lvl1pPr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5pPr>
    <a:lvl6pPr marL="2286000" algn="l" defTabSz="914400" rtl="0" eaLnBrk="1" latinLnBrk="0" hangingPunct="1">
      <a:defRPr kumimoji="1" sz="2400" kern="1200">
        <a:solidFill>
          <a:schemeClr val="tx1"/>
        </a:solidFill>
        <a:latin typeface="Times New Roman" pitchFamily="18" charset="0"/>
        <a:ea typeface="宋体" pitchFamily="2" charset="-122"/>
        <a:cs typeface="+mn-cs"/>
      </a:defRPr>
    </a:lvl6pPr>
    <a:lvl7pPr marL="2743200" algn="l" defTabSz="914400" rtl="0" eaLnBrk="1" latinLnBrk="0" hangingPunct="1">
      <a:defRPr kumimoji="1" sz="2400" kern="1200">
        <a:solidFill>
          <a:schemeClr val="tx1"/>
        </a:solidFill>
        <a:latin typeface="Times New Roman" pitchFamily="18" charset="0"/>
        <a:ea typeface="宋体" pitchFamily="2" charset="-122"/>
        <a:cs typeface="+mn-cs"/>
      </a:defRPr>
    </a:lvl7pPr>
    <a:lvl8pPr marL="3200400" algn="l" defTabSz="914400" rtl="0" eaLnBrk="1" latinLnBrk="0" hangingPunct="1">
      <a:defRPr kumimoji="1" sz="2400" kern="1200">
        <a:solidFill>
          <a:schemeClr val="tx1"/>
        </a:solidFill>
        <a:latin typeface="Times New Roman" pitchFamily="18" charset="0"/>
        <a:ea typeface="宋体" pitchFamily="2" charset="-122"/>
        <a:cs typeface="+mn-cs"/>
      </a:defRPr>
    </a:lvl8pPr>
    <a:lvl9pPr marL="3657600" algn="l" defTabSz="914400" rtl="0" eaLnBrk="1" latinLnBrk="0" hangingPunct="1">
      <a:defRPr kumimoji="1" sz="2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33CC"/>
    <a:srgbClr val="FFFFFF"/>
    <a:srgbClr val="00E800"/>
    <a:srgbClr val="CCFFCC"/>
    <a:srgbClr val="003399"/>
    <a:srgbClr val="000000"/>
    <a:srgbClr val="B2B2B2"/>
    <a:srgbClr val="77777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7" autoAdjust="0"/>
    <p:restoredTop sz="94711" autoAdjust="0"/>
  </p:normalViewPr>
  <p:slideViewPr>
    <p:cSldViewPr>
      <p:cViewPr>
        <p:scale>
          <a:sx n="85" d="100"/>
          <a:sy n="85" d="100"/>
        </p:scale>
        <p:origin x="-1512" y="-16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_rels/viewProps.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33795"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fld id="{381B1EDC-5997-4605-91BA-6BD433B6E8EF}" type="slidenum">
              <a:rPr lang="en-US" altLang="zh-CN"/>
              <a:pPr/>
              <a:t>‹#›</a:t>
            </a:fld>
            <a:endParaRPr lang="en-US" altLang="zh-CN"/>
          </a:p>
        </p:txBody>
      </p:sp>
    </p:spTree>
    <p:extLst>
      <p:ext uri="{BB962C8B-B14F-4D97-AF65-F5344CB8AC3E}">
        <p14:creationId xmlns:p14="http://schemas.microsoft.com/office/powerpoint/2010/main" xmlns="" val="20036171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2A3F50E-BC4F-4233-84B4-CD3E5BB04103}" type="slidenum">
              <a:rPr lang="zh-CN" altLang="en-US" smtClean="0"/>
              <a:pPr/>
              <a:t>1</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10</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11</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FA569B-9700-47D6-9DDF-A1C82FF280B7}" type="slidenum">
              <a:rPr lang="en-US" altLang="zh-CN"/>
              <a:pPr/>
              <a:t>12</a:t>
            </a:fld>
            <a:endParaRPr lang="en-US" altLang="zh-CN"/>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13</a:t>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a:ln/>
        </p:spPr>
      </p:sp>
      <p:sp>
        <p:nvSpPr>
          <p:cNvPr id="44035" name="备注占位符 2"/>
          <p:cNvSpPr>
            <a:spLocks noGrp="1"/>
          </p:cNvSpPr>
          <p:nvPr>
            <p:ph type="body" idx="1"/>
          </p:nvPr>
        </p:nvSpPr>
        <p:spPr>
          <a:noFill/>
          <a:ln/>
        </p:spPr>
        <p:txBody>
          <a:bodyPr/>
          <a:lstStyle/>
          <a:p>
            <a:pPr eaLnBrk="1" hangingPunct="1"/>
            <a:endParaRPr lang="zh-CN" altLang="en-US" smtClean="0"/>
          </a:p>
        </p:txBody>
      </p:sp>
      <p:sp>
        <p:nvSpPr>
          <p:cNvPr id="44036" name="灯片编号占位符 3"/>
          <p:cNvSpPr>
            <a:spLocks noGrp="1"/>
          </p:cNvSpPr>
          <p:nvPr>
            <p:ph type="sldNum" sz="quarter" idx="5"/>
          </p:nvPr>
        </p:nvSpPr>
        <p:spPr>
          <a:noFill/>
        </p:spPr>
        <p:txBody>
          <a:bodyPr/>
          <a:lstStyle/>
          <a:p>
            <a:fld id="{F0807563-8707-40BC-8E71-2968C0B42CAF}" type="slidenum">
              <a:rPr lang="en-US" altLang="zh-CN"/>
              <a:pPr/>
              <a:t>14</a:t>
            </a:fld>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2A3F50E-BC4F-4233-84B4-CD3E5BB04103}" type="slidenum">
              <a:rPr lang="zh-CN" altLang="en-US" smtClean="0"/>
              <a:pPr/>
              <a:t>15</a:t>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16</a:t>
            </a:fld>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a:ln/>
        </p:spPr>
      </p:sp>
      <p:sp>
        <p:nvSpPr>
          <p:cNvPr id="44035" name="备注占位符 2"/>
          <p:cNvSpPr>
            <a:spLocks noGrp="1"/>
          </p:cNvSpPr>
          <p:nvPr>
            <p:ph type="body" idx="1"/>
          </p:nvPr>
        </p:nvSpPr>
        <p:spPr>
          <a:noFill/>
          <a:ln/>
        </p:spPr>
        <p:txBody>
          <a:bodyPr/>
          <a:lstStyle/>
          <a:p>
            <a:pPr eaLnBrk="1" hangingPunct="1"/>
            <a:endParaRPr lang="zh-CN" altLang="en-US" smtClean="0"/>
          </a:p>
        </p:txBody>
      </p:sp>
      <p:sp>
        <p:nvSpPr>
          <p:cNvPr id="44036" name="灯片编号占位符 3"/>
          <p:cNvSpPr>
            <a:spLocks noGrp="1"/>
          </p:cNvSpPr>
          <p:nvPr>
            <p:ph type="sldNum" sz="quarter" idx="5"/>
          </p:nvPr>
        </p:nvSpPr>
        <p:spPr>
          <a:noFill/>
        </p:spPr>
        <p:txBody>
          <a:bodyPr/>
          <a:lstStyle/>
          <a:p>
            <a:fld id="{F0807563-8707-40BC-8E71-2968C0B42CAF}" type="slidenum">
              <a:rPr lang="en-US" altLang="zh-CN"/>
              <a:pPr/>
              <a:t>17</a:t>
            </a:fld>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18</a:t>
            </a:fld>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19</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2</a:t>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20</a:t>
            </a:fld>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2A3F50E-BC4F-4233-84B4-CD3E5BB04103}" type="slidenum">
              <a:rPr lang="zh-CN" altLang="en-US" smtClean="0"/>
              <a:pPr/>
              <a:t>21</a:t>
            </a:fld>
            <a:endParaRPr lang="en-US"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22</a:t>
            </a:fld>
            <a:endParaRPr lang="en-US"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23</a:t>
            </a:fld>
            <a:endParaRPr lang="en-US"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24</a:t>
            </a:fld>
            <a:endParaRPr lang="en-US"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2A3F50E-BC4F-4233-84B4-CD3E5BB04103}" type="slidenum">
              <a:rPr lang="zh-CN" altLang="en-US" smtClean="0"/>
              <a:pPr/>
              <a:t>25</a:t>
            </a:fld>
            <a:endParaRPr lang="en-US" altLang="zh-C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a:ln/>
        </p:spPr>
      </p:sp>
      <p:sp>
        <p:nvSpPr>
          <p:cNvPr id="47107" name="备注占位符 2"/>
          <p:cNvSpPr>
            <a:spLocks noGrp="1"/>
          </p:cNvSpPr>
          <p:nvPr>
            <p:ph type="body" idx="1"/>
          </p:nvPr>
        </p:nvSpPr>
        <p:spPr>
          <a:noFill/>
          <a:ln/>
        </p:spPr>
        <p:txBody>
          <a:bodyPr/>
          <a:lstStyle/>
          <a:p>
            <a:pPr eaLnBrk="1" hangingPunct="1"/>
            <a:endParaRPr lang="zh-CN" altLang="en-US" smtClean="0"/>
          </a:p>
        </p:txBody>
      </p:sp>
      <p:sp>
        <p:nvSpPr>
          <p:cNvPr id="47108" name="灯片编号占位符 3"/>
          <p:cNvSpPr>
            <a:spLocks noGrp="1"/>
          </p:cNvSpPr>
          <p:nvPr>
            <p:ph type="sldNum" sz="quarter" idx="5"/>
          </p:nvPr>
        </p:nvSpPr>
        <p:spPr>
          <a:noFill/>
        </p:spPr>
        <p:txBody>
          <a:bodyPr/>
          <a:lstStyle/>
          <a:p>
            <a:fld id="{69434A46-4191-446D-8A10-9D6401BEC9EC}" type="slidenum">
              <a:rPr lang="en-US" altLang="zh-CN"/>
              <a:pPr/>
              <a:t>26</a:t>
            </a:fld>
            <a:endParaRPr lang="en-US" altLang="zh-C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27</a:t>
            </a:fld>
            <a:endParaRPr lang="en-US"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28</a:t>
            </a:fld>
            <a:endParaRPr lang="en-US" altLang="zh-C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104F16-A521-4C9C-B7DB-172E493965D0}" type="slidenum">
              <a:rPr lang="en-US" altLang="zh-CN"/>
              <a:pPr/>
              <a:t>29</a:t>
            </a:fld>
            <a:endParaRPr lang="en-US" altLang="zh-CN"/>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3</a:t>
            </a:fld>
            <a:endParaRPr lang="en-US" altLang="zh-C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104F16-A521-4C9C-B7DB-172E493965D0}" type="slidenum">
              <a:rPr lang="en-US" altLang="zh-CN"/>
              <a:pPr/>
              <a:t>30</a:t>
            </a:fld>
            <a:endParaRPr lang="en-US" altLang="zh-CN"/>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31</a:t>
            </a:fld>
            <a:endParaRPr lang="en-US" altLang="zh-C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32</a:t>
            </a:fld>
            <a:endParaRPr lang="en-US" altLang="zh-C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a:ln/>
        </p:spPr>
      </p:sp>
      <p:sp>
        <p:nvSpPr>
          <p:cNvPr id="48131" name="备注占位符 2"/>
          <p:cNvSpPr>
            <a:spLocks noGrp="1"/>
          </p:cNvSpPr>
          <p:nvPr>
            <p:ph type="body" idx="1"/>
          </p:nvPr>
        </p:nvSpPr>
        <p:spPr>
          <a:noFill/>
          <a:ln/>
        </p:spPr>
        <p:txBody>
          <a:bodyPr/>
          <a:lstStyle/>
          <a:p>
            <a:pPr eaLnBrk="1" hangingPunct="1"/>
            <a:endParaRPr lang="zh-CN" altLang="en-US" smtClean="0"/>
          </a:p>
        </p:txBody>
      </p:sp>
      <p:sp>
        <p:nvSpPr>
          <p:cNvPr id="48132" name="灯片编号占位符 3"/>
          <p:cNvSpPr>
            <a:spLocks noGrp="1"/>
          </p:cNvSpPr>
          <p:nvPr>
            <p:ph type="sldNum" sz="quarter" idx="5"/>
          </p:nvPr>
        </p:nvSpPr>
        <p:spPr>
          <a:noFill/>
        </p:spPr>
        <p:txBody>
          <a:bodyPr/>
          <a:lstStyle/>
          <a:p>
            <a:fld id="{4AAAE66F-F24B-4DA3-A886-06A1FA38A724}" type="slidenum">
              <a:rPr lang="en-US" altLang="zh-CN"/>
              <a:pPr/>
              <a:t>33</a:t>
            </a:fld>
            <a:endParaRPr lang="en-US" altLang="zh-CN"/>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34</a:t>
            </a:fld>
            <a:endParaRPr lang="en-US" altLang="zh-CN"/>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ln/>
        </p:spPr>
      </p:sp>
      <p:sp>
        <p:nvSpPr>
          <p:cNvPr id="49155" name="备注占位符 2"/>
          <p:cNvSpPr>
            <a:spLocks noGrp="1"/>
          </p:cNvSpPr>
          <p:nvPr>
            <p:ph type="body" idx="1"/>
          </p:nvPr>
        </p:nvSpPr>
        <p:spPr>
          <a:noFill/>
          <a:ln/>
        </p:spPr>
        <p:txBody>
          <a:bodyPr/>
          <a:lstStyle/>
          <a:p>
            <a:pPr eaLnBrk="1" hangingPunct="1"/>
            <a:endParaRPr lang="zh-CN" altLang="en-US" smtClean="0"/>
          </a:p>
        </p:txBody>
      </p:sp>
      <p:sp>
        <p:nvSpPr>
          <p:cNvPr id="49156" name="灯片编号占位符 3"/>
          <p:cNvSpPr>
            <a:spLocks noGrp="1"/>
          </p:cNvSpPr>
          <p:nvPr>
            <p:ph type="sldNum" sz="quarter" idx="5"/>
          </p:nvPr>
        </p:nvSpPr>
        <p:spPr>
          <a:noFill/>
        </p:spPr>
        <p:txBody>
          <a:bodyPr/>
          <a:lstStyle/>
          <a:p>
            <a:fld id="{C51153E2-468A-4CC2-9F9C-EC07FCFA3019}" type="slidenum">
              <a:rPr lang="en-US" altLang="zh-CN"/>
              <a:pPr/>
              <a:t>35</a:t>
            </a:fld>
            <a:endParaRPr lang="en-US" altLang="zh-CN"/>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ln/>
        </p:spPr>
      </p:sp>
      <p:sp>
        <p:nvSpPr>
          <p:cNvPr id="49155" name="备注占位符 2"/>
          <p:cNvSpPr>
            <a:spLocks noGrp="1"/>
          </p:cNvSpPr>
          <p:nvPr>
            <p:ph type="body" idx="1"/>
          </p:nvPr>
        </p:nvSpPr>
        <p:spPr>
          <a:noFill/>
          <a:ln/>
        </p:spPr>
        <p:txBody>
          <a:bodyPr/>
          <a:lstStyle/>
          <a:p>
            <a:pPr eaLnBrk="1" hangingPunct="1"/>
            <a:endParaRPr lang="zh-CN" altLang="en-US" smtClean="0"/>
          </a:p>
        </p:txBody>
      </p:sp>
      <p:sp>
        <p:nvSpPr>
          <p:cNvPr id="49156" name="灯片编号占位符 3"/>
          <p:cNvSpPr>
            <a:spLocks noGrp="1"/>
          </p:cNvSpPr>
          <p:nvPr>
            <p:ph type="sldNum" sz="quarter" idx="5"/>
          </p:nvPr>
        </p:nvSpPr>
        <p:spPr>
          <a:noFill/>
        </p:spPr>
        <p:txBody>
          <a:bodyPr/>
          <a:lstStyle/>
          <a:p>
            <a:fld id="{C51153E2-468A-4CC2-9F9C-EC07FCFA3019}" type="slidenum">
              <a:rPr lang="en-US" altLang="zh-CN"/>
              <a:pPr/>
              <a:t>36</a:t>
            </a:fld>
            <a:endParaRPr lang="en-US" altLang="zh-CN"/>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104F16-A521-4C9C-B7DB-172E493965D0}" type="slidenum">
              <a:rPr lang="en-US" altLang="zh-CN"/>
              <a:pPr/>
              <a:t>37</a:t>
            </a:fld>
            <a:endParaRPr lang="en-US" altLang="zh-CN"/>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38</a:t>
            </a:fld>
            <a:endParaRPr lang="en-US" altLang="zh-CN"/>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39</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4</a:t>
            </a:fld>
            <a:endParaRPr lang="en-US" altLang="zh-CN"/>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40</a:t>
            </a:fld>
            <a:endParaRPr lang="en-US" altLang="zh-CN"/>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41</a:t>
            </a:fld>
            <a:endParaRPr lang="en-US" altLang="zh-CN"/>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42</a:t>
            </a:fld>
            <a:endParaRPr lang="en-US" altLang="zh-CN"/>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43</a:t>
            </a:fld>
            <a:endParaRPr lang="en-US" altLang="zh-CN"/>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44</a:t>
            </a:fld>
            <a:endParaRPr lang="en-US" altLang="zh-CN"/>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45</a:t>
            </a:fld>
            <a:endParaRPr lang="en-US" altLang="zh-CN"/>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46</a:t>
            </a:fld>
            <a:endParaRPr lang="en-US" altLang="zh-CN"/>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47</a:t>
            </a:fld>
            <a:endParaRPr lang="en-US" altLang="zh-CN"/>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a:ln/>
        </p:spPr>
      </p:sp>
      <p:sp>
        <p:nvSpPr>
          <p:cNvPr id="51203" name="备注占位符 2"/>
          <p:cNvSpPr>
            <a:spLocks noGrp="1"/>
          </p:cNvSpPr>
          <p:nvPr>
            <p:ph type="body" idx="1"/>
          </p:nvPr>
        </p:nvSpPr>
        <p:spPr>
          <a:noFill/>
          <a:ln/>
        </p:spPr>
        <p:txBody>
          <a:bodyPr/>
          <a:lstStyle/>
          <a:p>
            <a:pPr eaLnBrk="1" hangingPunct="1"/>
            <a:endParaRPr lang="zh-CN" altLang="en-US" smtClean="0"/>
          </a:p>
        </p:txBody>
      </p:sp>
      <p:sp>
        <p:nvSpPr>
          <p:cNvPr id="51204" name="灯片编号占位符 3"/>
          <p:cNvSpPr>
            <a:spLocks noGrp="1"/>
          </p:cNvSpPr>
          <p:nvPr>
            <p:ph type="sldNum" sz="quarter" idx="5"/>
          </p:nvPr>
        </p:nvSpPr>
        <p:spPr>
          <a:noFill/>
        </p:spPr>
        <p:txBody>
          <a:bodyPr/>
          <a:lstStyle/>
          <a:p>
            <a:fld id="{D36C4D42-E25D-498F-838C-B76BFA789365}" type="slidenum">
              <a:rPr lang="en-US" altLang="zh-CN"/>
              <a:pPr/>
              <a:t>48</a:t>
            </a:fld>
            <a:endParaRPr lang="en-US" altLang="zh-CN"/>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a:ln/>
        </p:spPr>
      </p:sp>
      <p:sp>
        <p:nvSpPr>
          <p:cNvPr id="51203" name="备注占位符 2"/>
          <p:cNvSpPr>
            <a:spLocks noGrp="1"/>
          </p:cNvSpPr>
          <p:nvPr>
            <p:ph type="body" idx="1"/>
          </p:nvPr>
        </p:nvSpPr>
        <p:spPr>
          <a:noFill/>
          <a:ln/>
        </p:spPr>
        <p:txBody>
          <a:bodyPr/>
          <a:lstStyle/>
          <a:p>
            <a:pPr eaLnBrk="1" hangingPunct="1"/>
            <a:endParaRPr lang="zh-CN" altLang="en-US" smtClean="0"/>
          </a:p>
        </p:txBody>
      </p:sp>
      <p:sp>
        <p:nvSpPr>
          <p:cNvPr id="51204" name="灯片编号占位符 3"/>
          <p:cNvSpPr>
            <a:spLocks noGrp="1"/>
          </p:cNvSpPr>
          <p:nvPr>
            <p:ph type="sldNum" sz="quarter" idx="5"/>
          </p:nvPr>
        </p:nvSpPr>
        <p:spPr>
          <a:noFill/>
        </p:spPr>
        <p:txBody>
          <a:bodyPr/>
          <a:lstStyle/>
          <a:p>
            <a:fld id="{D36C4D42-E25D-498F-838C-B76BFA789365}" type="slidenum">
              <a:rPr lang="en-US" altLang="zh-CN"/>
              <a:pPr/>
              <a:t>49</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a:t>
            </a:fld>
            <a:endParaRPr lang="en-US" altLang="zh-CN"/>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50</a:t>
            </a:fld>
            <a:endParaRPr lang="en-US" altLang="zh-CN"/>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51</a:t>
            </a:fld>
            <a:endParaRPr lang="en-US" altLang="zh-CN"/>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52</a:t>
            </a:fld>
            <a:endParaRPr lang="en-US" altLang="zh-CN"/>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53</a:t>
            </a:fld>
            <a:endParaRPr lang="en-US" altLang="zh-CN"/>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54</a:t>
            </a:fld>
            <a:endParaRPr lang="en-US" altLang="zh-CN"/>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55</a:t>
            </a:fld>
            <a:endParaRPr lang="en-US" altLang="zh-CN"/>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56</a:t>
            </a:fld>
            <a:endParaRPr lang="en-US" altLang="zh-CN"/>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57</a:t>
            </a:fld>
            <a:endParaRPr lang="en-US" altLang="zh-CN"/>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58</a:t>
            </a:fld>
            <a:endParaRPr lang="en-US" altLang="zh-CN"/>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59</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a:t>
            </a:fld>
            <a:endParaRPr lang="en-US" altLang="zh-CN"/>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60</a:t>
            </a:fld>
            <a:endParaRPr lang="en-US" altLang="zh-CN"/>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61</a:t>
            </a:fld>
            <a:endParaRPr lang="en-US" altLang="zh-CN"/>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62</a:t>
            </a:fld>
            <a:endParaRPr lang="en-US" altLang="zh-CN"/>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63</a:t>
            </a:fld>
            <a:endParaRPr lang="en-US" altLang="zh-CN"/>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64</a:t>
            </a:fld>
            <a:endParaRPr lang="en-US" altLang="zh-CN"/>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65</a:t>
            </a:fld>
            <a:endParaRPr lang="en-US" altLang="zh-CN"/>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66</a:t>
            </a:fld>
            <a:endParaRPr lang="en-US" altLang="zh-CN"/>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67</a:t>
            </a:fld>
            <a:endParaRPr lang="en-US" altLang="zh-CN"/>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68</a:t>
            </a:fld>
            <a:endParaRPr lang="en-US" altLang="zh-CN"/>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69</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7</a:t>
            </a:fld>
            <a:endParaRPr lang="en-US" altLang="zh-CN"/>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70</a:t>
            </a:fld>
            <a:endParaRPr lang="en-US" altLang="zh-CN"/>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71</a:t>
            </a:fld>
            <a:endParaRPr lang="en-US" altLang="zh-CN"/>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72</a:t>
            </a:fld>
            <a:endParaRPr lang="en-US" altLang="zh-CN"/>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73</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381B1EDC-5997-4605-91BA-6BD433B6E8EF}"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103" name="Rectangle 7"/>
          <p:cNvSpPr>
            <a:spLocks noGrp="1" noChangeArrowheads="1"/>
          </p:cNvSpPr>
          <p:nvPr>
            <p:ph type="ctrTitle"/>
          </p:nvPr>
        </p:nvSpPr>
        <p:spPr>
          <a:xfrm>
            <a:off x="685800" y="2286000"/>
            <a:ext cx="7772400" cy="1143000"/>
          </a:xfrm>
        </p:spPr>
        <p:txBody>
          <a:bodyPr/>
          <a:lstStyle>
            <a:lvl1pPr>
              <a:defRPr/>
            </a:lvl1pPr>
          </a:lstStyle>
          <a:p>
            <a:r>
              <a:rPr lang="zh-CN" altLang="en-US"/>
              <a:t>单击此处编辑母版标题样式</a:t>
            </a:r>
            <a:endParaRPr lang="zh-CN" altLang="zh-CN"/>
          </a:p>
        </p:txBody>
      </p:sp>
      <p:sp>
        <p:nvSpPr>
          <p:cNvPr id="4104" name="Rectangle 8"/>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zh-CN" altLang="en-US"/>
              <a:t>单击此处编辑母版副标题样式</a:t>
            </a:r>
          </a:p>
        </p:txBody>
      </p:sp>
      <p:sp>
        <p:nvSpPr>
          <p:cNvPr id="4105" name="Rectangle 9"/>
          <p:cNvSpPr>
            <a:spLocks noGrp="1" noChangeArrowheads="1"/>
          </p:cNvSpPr>
          <p:nvPr>
            <p:ph type="dt" sz="half" idx="2"/>
          </p:nvPr>
        </p:nvSpPr>
        <p:spPr/>
        <p:txBody>
          <a:bodyPr/>
          <a:lstStyle>
            <a:lvl1pPr>
              <a:defRPr>
                <a:solidFill>
                  <a:srgbClr val="FFFFCC"/>
                </a:solidFill>
              </a:defRPr>
            </a:lvl1pPr>
          </a:lstStyle>
          <a:p>
            <a:endParaRPr lang="en-US" altLang="zh-CN"/>
          </a:p>
        </p:txBody>
      </p:sp>
      <p:sp>
        <p:nvSpPr>
          <p:cNvPr id="4106" name="Rectangle 10"/>
          <p:cNvSpPr>
            <a:spLocks noGrp="1" noChangeArrowheads="1"/>
          </p:cNvSpPr>
          <p:nvPr>
            <p:ph type="ftr" sz="quarter" idx="3"/>
          </p:nvPr>
        </p:nvSpPr>
        <p:spPr/>
        <p:txBody>
          <a:bodyPr/>
          <a:lstStyle>
            <a:lvl1pPr>
              <a:defRPr>
                <a:solidFill>
                  <a:srgbClr val="FFFFCC"/>
                </a:solidFill>
              </a:defRPr>
            </a:lvl1pPr>
          </a:lstStyle>
          <a:p>
            <a:endParaRPr lang="en-US" altLang="zh-CN"/>
          </a:p>
        </p:txBody>
      </p:sp>
      <p:sp>
        <p:nvSpPr>
          <p:cNvPr id="4107" name="Rectangle 11"/>
          <p:cNvSpPr>
            <a:spLocks noGrp="1" noChangeArrowheads="1"/>
          </p:cNvSpPr>
          <p:nvPr>
            <p:ph type="sldNum" sz="quarter" idx="4"/>
          </p:nvPr>
        </p:nvSpPr>
        <p:spPr/>
        <p:txBody>
          <a:bodyPr/>
          <a:lstStyle>
            <a:lvl1pPr>
              <a:defRPr>
                <a:solidFill>
                  <a:srgbClr val="FFFFCC"/>
                </a:solidFill>
              </a:defRPr>
            </a:lvl1pPr>
          </a:lstStyle>
          <a:p>
            <a:fld id="{9CC3A783-FFC5-492E-ABEE-58739D5C4C86}"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E42A2F14-6595-4763-8273-A99141AF0B68}"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381000"/>
            <a:ext cx="1943100" cy="5791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381000"/>
            <a:ext cx="5676900" cy="5791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1C8F58F5-5C9D-465D-A5A1-7BAE2605FC93}"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83E2050-4E62-4C0E-BED4-D7463A693D91}"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9AC3AEA1-BD4C-4A8C-8AFD-D235808D6A2E}"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CE4AC128-DCBD-4184-A85A-E8273E1EE0B6}"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0B289A5F-8543-4786-89C1-20709538109A}"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92BA862B-6ED6-46EA-A31E-343A5F82AC0A}"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33A332B9-126B-4DA5-A7F7-86FF3CA6903E}"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7DE40CD7-AD14-4A53-A955-D55E978B6511}"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CF049E16-3250-4E54-93AD-648C642C88AD}"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9" name="Rectangle 7"/>
          <p:cNvSpPr>
            <a:spLocks noGrp="1" noChangeArrowheads="1"/>
          </p:cNvSpPr>
          <p:nvPr>
            <p:ph type="title"/>
          </p:nvPr>
        </p:nvSpPr>
        <p:spPr bwMode="auto">
          <a:xfrm>
            <a:off x="685800" y="381000"/>
            <a:ext cx="7772400" cy="11430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zh-CN" altLang="en-US" smtClean="0"/>
              <a:t>单击此处编辑母版标题样式</a:t>
            </a:r>
          </a:p>
        </p:txBody>
      </p:sp>
      <p:sp>
        <p:nvSpPr>
          <p:cNvPr id="3080" name="Rectangle 8"/>
          <p:cNvSpPr>
            <a:spLocks noGrp="1" noChangeArrowheads="1"/>
          </p:cNvSpPr>
          <p:nvPr>
            <p:ph type="body" idx="1"/>
          </p:nvPr>
        </p:nvSpPr>
        <p:spPr bwMode="auto">
          <a:xfrm>
            <a:off x="685800" y="20574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081" name="Rectangle 9"/>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defRPr sz="1400"/>
            </a:lvl1pPr>
          </a:lstStyle>
          <a:p>
            <a:endParaRPr lang="en-US" altLang="zh-CN"/>
          </a:p>
        </p:txBody>
      </p:sp>
      <p:sp>
        <p:nvSpPr>
          <p:cNvPr id="3082" name="Rectangle 10"/>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spcBef>
                <a:spcPct val="50000"/>
              </a:spcBef>
              <a:defRPr sz="1400"/>
            </a:lvl1pPr>
          </a:lstStyle>
          <a:p>
            <a:endParaRPr lang="en-US" altLang="zh-CN"/>
          </a:p>
        </p:txBody>
      </p:sp>
      <p:sp>
        <p:nvSpPr>
          <p:cNvPr id="3083" name="Rectangle 11"/>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5FCDFB18-0443-423E-8725-E855F12F993D}" type="slidenum">
              <a:rPr lang="en-US" altLang="zh-CN"/>
              <a:pPr/>
              <a:t>‹#›</a:t>
            </a:fld>
            <a:endParaRPr lang="en-US" altLang="zh-CN"/>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宋体" pitchFamily="2" charset="-122"/>
        </a:defRPr>
      </a:lvl2pPr>
      <a:lvl3pPr algn="ctr" rtl="0" fontAlgn="base">
        <a:spcBef>
          <a:spcPct val="0"/>
        </a:spcBef>
        <a:spcAft>
          <a:spcPct val="0"/>
        </a:spcAft>
        <a:defRPr kumimoji="1" sz="4400">
          <a:solidFill>
            <a:schemeClr val="tx2"/>
          </a:solidFill>
          <a:latin typeface="Times New Roman" pitchFamily="18" charset="0"/>
          <a:ea typeface="宋体" pitchFamily="2" charset="-122"/>
        </a:defRPr>
      </a:lvl3pPr>
      <a:lvl4pPr algn="ctr" rtl="0" fontAlgn="base">
        <a:spcBef>
          <a:spcPct val="0"/>
        </a:spcBef>
        <a:spcAft>
          <a:spcPct val="0"/>
        </a:spcAft>
        <a:defRPr kumimoji="1" sz="4400">
          <a:solidFill>
            <a:schemeClr val="tx2"/>
          </a:solidFill>
          <a:latin typeface="Times New Roman" pitchFamily="18" charset="0"/>
          <a:ea typeface="宋体" pitchFamily="2" charset="-122"/>
        </a:defRPr>
      </a:lvl4pPr>
      <a:lvl5pPr algn="ctr" rtl="0" fontAlgn="base">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lr>
          <a:schemeClr val="tx2"/>
        </a:buClr>
        <a:buChar char="–"/>
        <a:defRPr kumimoji="1" sz="32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3200">
          <a:solidFill>
            <a:schemeClr val="tx1"/>
          </a:solidFill>
          <a:latin typeface="+mn-lt"/>
          <a:ea typeface="+mn-ea"/>
        </a:defRPr>
      </a:lvl3pPr>
      <a:lvl4pPr marL="1600200" indent="-228600" algn="l" rtl="0" fontAlgn="base">
        <a:spcBef>
          <a:spcPct val="20000"/>
        </a:spcBef>
        <a:spcAft>
          <a:spcPct val="0"/>
        </a:spcAft>
        <a:buClr>
          <a:schemeClr val="tx2"/>
        </a:buClr>
        <a:buChar char="–"/>
        <a:defRPr kumimoji="1" sz="32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32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32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32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32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32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judge.sei.buaa.edu.c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451" name="Oval 67"/>
          <p:cNvSpPr>
            <a:spLocks noChangeArrowheads="1"/>
          </p:cNvSpPr>
          <p:nvPr/>
        </p:nvSpPr>
        <p:spPr bwMode="auto">
          <a:xfrm>
            <a:off x="1219200" y="260648"/>
            <a:ext cx="7010400" cy="2448272"/>
          </a:xfrm>
          <a:prstGeom prst="ellipse">
            <a:avLst/>
          </a:prstGeom>
          <a:gradFill rotWithShape="0">
            <a:gsLst>
              <a:gs pos="0">
                <a:srgbClr val="FF6600"/>
              </a:gs>
              <a:gs pos="100000">
                <a:srgbClr val="FF6600">
                  <a:gamma/>
                  <a:shade val="46275"/>
                  <a:invGamma/>
                </a:srgbClr>
              </a:gs>
            </a:gsLst>
            <a:lin ang="2700000" scaled="1"/>
          </a:gradFill>
          <a:ln w="12700" cap="sq">
            <a:noFill/>
            <a:round/>
            <a:headEnd/>
            <a:tailEnd/>
          </a:ln>
          <a:effectLst>
            <a:outerShdw dist="165588" dir="3451728" algn="ctr" rotWithShape="0">
              <a:srgbClr val="777777"/>
            </a:outerShdw>
          </a:effectLst>
        </p:spPr>
        <p:txBody>
          <a:bodyPr wrap="none" anchor="ctr"/>
          <a:lstStyle/>
          <a:p>
            <a:endParaRPr lang="zh-CN" altLang="en-US"/>
          </a:p>
        </p:txBody>
      </p:sp>
      <p:sp>
        <p:nvSpPr>
          <p:cNvPr id="400452" name="Rectangle 68"/>
          <p:cNvSpPr>
            <a:spLocks noChangeArrowheads="1"/>
          </p:cNvSpPr>
          <p:nvPr/>
        </p:nvSpPr>
        <p:spPr bwMode="auto">
          <a:xfrm>
            <a:off x="2076450" y="817256"/>
            <a:ext cx="5257800" cy="1569660"/>
          </a:xfrm>
          <a:prstGeom prst="rect">
            <a:avLst/>
          </a:prstGeom>
          <a:noFill/>
          <a:ln w="12700" cap="sq">
            <a:noFill/>
            <a:miter lim="800000"/>
            <a:headEnd/>
            <a:tailEnd/>
          </a:ln>
          <a:effectLst>
            <a:outerShdw dist="45791" dir="2021404" algn="ctr" rotWithShape="0">
              <a:schemeClr val="bg1"/>
            </a:outerShdw>
          </a:effectLst>
        </p:spPr>
        <p:txBody>
          <a:bodyPr anchor="ctr">
            <a:spAutoFit/>
          </a:bodyPr>
          <a:lstStyle/>
          <a:p>
            <a:pPr algn="ctr" fontAlgn="base">
              <a:spcBef>
                <a:spcPct val="0"/>
              </a:spcBef>
            </a:pPr>
            <a:r>
              <a:rPr lang="zh-CN" altLang="en-US" sz="4800" baseline="0" dirty="0" smtClean="0">
                <a:solidFill>
                  <a:srgbClr val="FFFF00"/>
                </a:solidFill>
                <a:latin typeface="隶书" pitchFamily="49" charset="-122"/>
                <a:ea typeface="隶书" pitchFamily="49" charset="-122"/>
              </a:rPr>
              <a:t>第</a:t>
            </a:r>
            <a:r>
              <a:rPr lang="zh-CN" altLang="en-US" sz="4800" dirty="0" smtClean="0">
                <a:solidFill>
                  <a:srgbClr val="FFFF00"/>
                </a:solidFill>
                <a:latin typeface="隶书" pitchFamily="49" charset="-122"/>
                <a:ea typeface="隶书" pitchFamily="49" charset="-122"/>
              </a:rPr>
              <a:t>三</a:t>
            </a:r>
            <a:r>
              <a:rPr lang="zh-CN" altLang="en-US" sz="4800" baseline="0" dirty="0" smtClean="0">
                <a:solidFill>
                  <a:srgbClr val="FFFF00"/>
                </a:solidFill>
                <a:latin typeface="隶书" pitchFamily="49" charset="-122"/>
                <a:ea typeface="隶书" pitchFamily="49" charset="-122"/>
              </a:rPr>
              <a:t>讲 多线程程序设计</a:t>
            </a:r>
            <a:endParaRPr lang="zh-CN" altLang="en-US" sz="4800" baseline="0" dirty="0">
              <a:solidFill>
                <a:srgbClr val="FFFF00"/>
              </a:solidFill>
              <a:latin typeface="隶书" pitchFamily="49" charset="-122"/>
              <a:ea typeface="隶书" pitchFamily="49" charset="-122"/>
            </a:endParaRPr>
          </a:p>
        </p:txBody>
      </p:sp>
      <p:grpSp>
        <p:nvGrpSpPr>
          <p:cNvPr id="2" name="组合 4"/>
          <p:cNvGrpSpPr/>
          <p:nvPr/>
        </p:nvGrpSpPr>
        <p:grpSpPr>
          <a:xfrm>
            <a:off x="1835423" y="4149080"/>
            <a:ext cx="5976937" cy="2438400"/>
            <a:chOff x="1547391" y="3798912"/>
            <a:chExt cx="5976937" cy="2438400"/>
          </a:xfrm>
        </p:grpSpPr>
        <p:sp>
          <p:nvSpPr>
            <p:cNvPr id="6" name="Rectangle 1085"/>
            <p:cNvSpPr>
              <a:spLocks noChangeArrowheads="1"/>
            </p:cNvSpPr>
            <p:nvPr/>
          </p:nvSpPr>
          <p:spPr bwMode="auto">
            <a:xfrm>
              <a:off x="1547391" y="3798912"/>
              <a:ext cx="5976937" cy="2438400"/>
            </a:xfrm>
            <a:prstGeom prst="rect">
              <a:avLst/>
            </a:prstGeom>
            <a:gradFill rotWithShape="0">
              <a:gsLst>
                <a:gs pos="0">
                  <a:srgbClr val="FFFF00">
                    <a:gamma/>
                    <a:shade val="46275"/>
                    <a:invGamma/>
                  </a:srgbClr>
                </a:gs>
                <a:gs pos="50000">
                  <a:srgbClr val="FFFF00"/>
                </a:gs>
                <a:gs pos="100000">
                  <a:srgbClr val="FFFF00">
                    <a:gamma/>
                    <a:shade val="46275"/>
                    <a:invGamma/>
                  </a:srgbClr>
                </a:gs>
              </a:gsLst>
              <a:lin ang="18900000" scaled="1"/>
            </a:gradFill>
            <a:ln w="9525">
              <a:noFill/>
              <a:miter lim="800000"/>
              <a:headEnd/>
              <a:tailEnd/>
            </a:ln>
            <a:effectLst>
              <a:outerShdw dist="179605" dir="2700000" algn="ctr" rotWithShape="0">
                <a:srgbClr val="808080"/>
              </a:outerShdw>
            </a:effectLst>
          </p:spPr>
          <p:txBody>
            <a:bodyPr wrap="none" anchor="ctr"/>
            <a:lstStyle/>
            <a:p>
              <a:endParaRPr lang="zh-CN" altLang="en-US"/>
            </a:p>
          </p:txBody>
        </p:sp>
        <p:sp>
          <p:nvSpPr>
            <p:cNvPr id="7" name="Rectangle 1086"/>
            <p:cNvSpPr>
              <a:spLocks noChangeArrowheads="1"/>
            </p:cNvSpPr>
            <p:nvPr/>
          </p:nvSpPr>
          <p:spPr bwMode="auto">
            <a:xfrm>
              <a:off x="1669231" y="4051185"/>
              <a:ext cx="5638800" cy="1073371"/>
            </a:xfrm>
            <a:prstGeom prst="rect">
              <a:avLst/>
            </a:prstGeom>
            <a:noFill/>
            <a:ln w="12700" cap="sq">
              <a:noFill/>
              <a:miter lim="800000"/>
              <a:headEnd type="none" w="sm" len="sm"/>
              <a:tailEnd type="none" w="sm" len="sm"/>
            </a:ln>
            <a:effectLst/>
          </p:spPr>
          <p:txBody>
            <a:bodyPr wrap="square">
              <a:spAutoFit/>
            </a:bodyPr>
            <a:lstStyle/>
            <a:p>
              <a:pPr algn="l" fontAlgn="base">
                <a:lnSpc>
                  <a:spcPct val="85000"/>
                </a:lnSpc>
                <a:spcBef>
                  <a:spcPct val="0"/>
                </a:spcBef>
              </a:pPr>
              <a:r>
                <a:rPr lang="zh-CN" altLang="en-US" b="1" dirty="0" smtClean="0">
                  <a:solidFill>
                    <a:srgbClr val="000099"/>
                  </a:solidFill>
                  <a:effectLst/>
                  <a:latin typeface="楷体_GB2312" pitchFamily="49" charset="-122"/>
                  <a:ea typeface="楷体_GB2312" pitchFamily="49" charset="-122"/>
                </a:rPr>
                <a:t>主讲教师：</a:t>
              </a:r>
              <a:r>
                <a:rPr lang="en-US" altLang="zh-CN" b="1" dirty="0" smtClean="0">
                  <a:solidFill>
                    <a:srgbClr val="000099"/>
                  </a:solidFill>
                  <a:effectLst/>
                  <a:latin typeface="楷体_GB2312" pitchFamily="49" charset="-122"/>
                  <a:ea typeface="楷体_GB2312" pitchFamily="49" charset="-122"/>
                </a:rPr>
                <a:t>	</a:t>
              </a:r>
              <a:r>
                <a:rPr lang="zh-CN" altLang="en-US" b="1" dirty="0" smtClean="0">
                  <a:solidFill>
                    <a:srgbClr val="000099"/>
                  </a:solidFill>
                  <a:effectLst/>
                  <a:latin typeface="楷体_GB2312" pitchFamily="49" charset="-122"/>
                  <a:ea typeface="楷体_GB2312" pitchFamily="49" charset="-122"/>
                </a:rPr>
                <a:t>赵长海</a:t>
              </a:r>
            </a:p>
            <a:p>
              <a:pPr algn="l" fontAlgn="base">
                <a:lnSpc>
                  <a:spcPct val="85000"/>
                </a:lnSpc>
                <a:spcBef>
                  <a:spcPct val="0"/>
                </a:spcBef>
              </a:pPr>
              <a:r>
                <a:rPr lang="zh-CN" altLang="en-US" b="1" dirty="0" smtClean="0">
                  <a:solidFill>
                    <a:srgbClr val="000099"/>
                  </a:solidFill>
                  <a:effectLst/>
                  <a:latin typeface="楷体_GB2312" pitchFamily="49" charset="-122"/>
                  <a:ea typeface="楷体_GB2312" pitchFamily="49" charset="-122"/>
                </a:rPr>
                <a:t>办公室： </a:t>
              </a:r>
              <a:r>
                <a:rPr lang="en-US" altLang="zh-CN" b="1" dirty="0" smtClean="0">
                  <a:solidFill>
                    <a:srgbClr val="000099"/>
                  </a:solidFill>
                  <a:effectLst/>
                  <a:latin typeface="楷体_GB2312" pitchFamily="49" charset="-122"/>
                  <a:ea typeface="楷体_GB2312" pitchFamily="49" charset="-122"/>
                </a:rPr>
                <a:t>	</a:t>
              </a:r>
              <a:r>
                <a:rPr lang="zh-CN" altLang="en-US" b="1" dirty="0" smtClean="0">
                  <a:solidFill>
                    <a:srgbClr val="000099"/>
                  </a:solidFill>
                  <a:effectLst/>
                  <a:latin typeface="楷体_GB2312" pitchFamily="49" charset="-122"/>
                  <a:ea typeface="楷体_GB2312" pitchFamily="49" charset="-122"/>
                </a:rPr>
                <a:t>新主楼</a:t>
              </a:r>
              <a:r>
                <a:rPr lang="en-US" altLang="zh-CN" b="1" dirty="0" smtClean="0">
                  <a:solidFill>
                    <a:srgbClr val="000099"/>
                  </a:solidFill>
                  <a:effectLst/>
                  <a:latin typeface="楷体_GB2312" pitchFamily="49" charset="-122"/>
                  <a:ea typeface="楷体_GB2312" pitchFamily="49" charset="-122"/>
                </a:rPr>
                <a:t>G910</a:t>
              </a:r>
            </a:p>
            <a:p>
              <a:pPr algn="l" fontAlgn="base">
                <a:lnSpc>
                  <a:spcPct val="85000"/>
                </a:lnSpc>
                <a:spcBef>
                  <a:spcPct val="0"/>
                </a:spcBef>
              </a:pPr>
              <a:r>
                <a:rPr lang="en-US" altLang="zh-CN" b="1" dirty="0" smtClean="0">
                  <a:solidFill>
                    <a:srgbClr val="000099"/>
                  </a:solidFill>
                  <a:effectLst/>
                  <a:latin typeface="楷体_GB2312" pitchFamily="49" charset="-122"/>
                  <a:ea typeface="楷体_GB2312" pitchFamily="49" charset="-122"/>
                </a:rPr>
                <a:t>Email: 	zch@buaa.edu.cn</a:t>
              </a:r>
              <a:endParaRPr lang="zh-CN" altLang="en-US" b="1" dirty="0" smtClean="0">
                <a:solidFill>
                  <a:srgbClr val="000099"/>
                </a:solidFill>
                <a:effectLst/>
                <a:latin typeface="楷体_GB2312" pitchFamily="49" charset="-122"/>
                <a:ea typeface="楷体_GB2312" pitchFamily="49" charset="-122"/>
              </a:endParaRPr>
            </a:p>
          </p:txBody>
        </p:sp>
        <p:sp>
          <p:nvSpPr>
            <p:cNvPr id="8" name="Rectangle 1086"/>
            <p:cNvSpPr>
              <a:spLocks noChangeArrowheads="1"/>
            </p:cNvSpPr>
            <p:nvPr/>
          </p:nvSpPr>
          <p:spPr bwMode="auto">
            <a:xfrm>
              <a:off x="3347591" y="5733256"/>
              <a:ext cx="1800200" cy="327782"/>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pPr algn="l" fontAlgn="base">
                <a:lnSpc>
                  <a:spcPct val="85000"/>
                </a:lnSpc>
                <a:spcBef>
                  <a:spcPct val="0"/>
                </a:spcBef>
              </a:pPr>
              <a:r>
                <a:rPr lang="zh-CN" altLang="en-US" sz="1800" b="1" dirty="0">
                  <a:solidFill>
                    <a:schemeClr val="tx1">
                      <a:lumMod val="10000"/>
                    </a:schemeClr>
                  </a:solidFill>
                  <a:effectLst/>
                  <a:latin typeface="楷体_GB2312" pitchFamily="49" charset="-122"/>
                  <a:ea typeface="楷体_GB2312" pitchFamily="49" charset="-122"/>
                </a:rPr>
                <a:t> </a:t>
              </a:r>
              <a:r>
                <a:rPr lang="en-US" altLang="zh-CN" sz="1800" b="1" dirty="0" smtClean="0">
                  <a:solidFill>
                    <a:schemeClr val="tx1">
                      <a:lumMod val="10000"/>
                    </a:schemeClr>
                  </a:solidFill>
                  <a:effectLst/>
                  <a:latin typeface="楷体_GB2312" pitchFamily="49" charset="-122"/>
                  <a:ea typeface="楷体_GB2312" pitchFamily="49" charset="-122"/>
                </a:rPr>
                <a:t>Spring 2012</a:t>
              </a:r>
              <a:endParaRPr lang="zh-CN" altLang="en-US" sz="1800" b="1" dirty="0">
                <a:solidFill>
                  <a:schemeClr val="tx1">
                    <a:lumMod val="10000"/>
                  </a:schemeClr>
                </a:solidFill>
                <a:effectLst/>
                <a:latin typeface="黑体" pitchFamily="2" charset="-122"/>
                <a:ea typeface="黑体" pitchFamily="2" charset="-122"/>
              </a:endParaRPr>
            </a:p>
          </p:txBody>
        </p:sp>
      </p:grpSp>
      <p:sp>
        <p:nvSpPr>
          <p:cNvPr id="9" name="矩形 8"/>
          <p:cNvSpPr/>
          <p:nvPr/>
        </p:nvSpPr>
        <p:spPr>
          <a:xfrm>
            <a:off x="1115616" y="3543399"/>
            <a:ext cx="7560840" cy="461665"/>
          </a:xfrm>
          <a:prstGeom prst="rect">
            <a:avLst/>
          </a:prstGeom>
        </p:spPr>
        <p:txBody>
          <a:bodyPr wrap="square">
            <a:spAutoFit/>
          </a:bodyPr>
          <a:lstStyle/>
          <a:p>
            <a:r>
              <a:rPr lang="zh-CN" altLang="en-US" b="1" dirty="0" smtClean="0">
                <a:solidFill>
                  <a:schemeClr val="tx1">
                    <a:lumMod val="10000"/>
                  </a:schemeClr>
                </a:solidFill>
              </a:rPr>
              <a:t>课程网站</a:t>
            </a:r>
            <a:r>
              <a:rPr lang="zh-CN" altLang="en-US" b="1" dirty="0" smtClean="0">
                <a:solidFill>
                  <a:schemeClr val="tx1">
                    <a:lumMod val="10000"/>
                  </a:schemeClr>
                </a:solidFill>
              </a:rPr>
              <a:t>：</a:t>
            </a:r>
            <a:r>
              <a:rPr lang="en-US" altLang="zh-CN" b="1" dirty="0" err="1" smtClean="0">
                <a:solidFill>
                  <a:schemeClr val="tx1">
                    <a:lumMod val="10000"/>
                  </a:schemeClr>
                </a:solidFill>
              </a:rPr>
              <a:t>CourseGrading</a:t>
            </a:r>
            <a:r>
              <a:rPr lang="en-US" altLang="zh-CN" b="1" dirty="0" smtClean="0">
                <a:solidFill>
                  <a:schemeClr val="tx1">
                    <a:lumMod val="10000"/>
                  </a:schemeClr>
                </a:solidFill>
              </a:rPr>
              <a:t> </a:t>
            </a:r>
            <a:r>
              <a:rPr lang="en-US" altLang="zh-CN" b="1" dirty="0" smtClean="0">
                <a:hlinkClick r:id="rId3"/>
              </a:rPr>
              <a:t>http</a:t>
            </a:r>
            <a:r>
              <a:rPr lang="en-US" altLang="zh-CN" b="1" dirty="0" smtClean="0">
                <a:hlinkClick r:id="rId3"/>
              </a:rPr>
              <a:t>://judge</a:t>
            </a:r>
            <a:r>
              <a:rPr lang="en-US" altLang="zh-CN" b="1" dirty="0" smtClean="0">
                <a:hlinkClick r:id="rId3"/>
              </a:rPr>
              <a:t>. buaa.edu.cn</a:t>
            </a:r>
            <a:endParaRPr lang="en-US" altLang="zh-CN" b="1"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20"/>
          <p:cNvGrpSpPr/>
          <p:nvPr/>
        </p:nvGrpSpPr>
        <p:grpSpPr>
          <a:xfrm>
            <a:off x="683568" y="692696"/>
            <a:ext cx="7848599" cy="2553146"/>
            <a:chOff x="574676" y="1235894"/>
            <a:chExt cx="7848599" cy="2553146"/>
          </a:xfrm>
        </p:grpSpPr>
        <p:sp>
          <p:nvSpPr>
            <p:cNvPr id="22" name="Rectangle 3"/>
            <p:cNvSpPr>
              <a:spLocks noChangeArrowheads="1"/>
            </p:cNvSpPr>
            <p:nvPr/>
          </p:nvSpPr>
          <p:spPr bwMode="auto">
            <a:xfrm>
              <a:off x="1031875" y="1875656"/>
              <a:ext cx="7391400" cy="1913384"/>
            </a:xfrm>
            <a:prstGeom prst="rect">
              <a:avLst/>
            </a:prstGeom>
            <a:solidFill>
              <a:srgbClr val="CCFFFF"/>
            </a:solidFill>
            <a:ln w="25400" cap="sq">
              <a:noFill/>
              <a:miter lim="800000"/>
              <a:headEnd type="none" w="sm" len="sm"/>
              <a:tailEnd type="none" w="sm" len="sm"/>
            </a:ln>
            <a:effectLst>
              <a:outerShdw dist="224686" dir="2562563" algn="ctr" rotWithShape="0">
                <a:srgbClr val="C0C0C0"/>
              </a:outerShdw>
            </a:effectLst>
          </p:spPr>
          <p:txBody>
            <a:bodyPr wrap="none" anchor="ctr"/>
            <a:lstStyle/>
            <a:p>
              <a:pPr>
                <a:defRPr/>
              </a:pPr>
              <a:endParaRPr lang="zh-CN" altLang="en-US"/>
            </a:p>
          </p:txBody>
        </p:sp>
        <p:grpSp>
          <p:nvGrpSpPr>
            <p:cNvPr id="9" name="Group 14"/>
            <p:cNvGrpSpPr>
              <a:grpSpLocks/>
            </p:cNvGrpSpPr>
            <p:nvPr/>
          </p:nvGrpSpPr>
          <p:grpSpPr bwMode="auto">
            <a:xfrm>
              <a:off x="574676" y="1235894"/>
              <a:ext cx="2016126" cy="647700"/>
              <a:chOff x="1584" y="480"/>
              <a:chExt cx="1270" cy="408"/>
            </a:xfrm>
          </p:grpSpPr>
          <p:sp>
            <p:nvSpPr>
              <p:cNvPr id="24" name="AutoShape 15"/>
              <p:cNvSpPr>
                <a:spLocks noChangeArrowheads="1"/>
              </p:cNvSpPr>
              <p:nvPr/>
            </p:nvSpPr>
            <p:spPr bwMode="auto">
              <a:xfrm>
                <a:off x="1584" y="480"/>
                <a:ext cx="1270" cy="408"/>
              </a:xfrm>
              <a:prstGeom prst="cloudCallout">
                <a:avLst>
                  <a:gd name="adj1" fmla="val 8153"/>
                  <a:gd name="adj2" fmla="val 40194"/>
                </a:avLst>
              </a:prstGeom>
              <a:solidFill>
                <a:srgbClr val="EEDDFF"/>
              </a:solidFill>
              <a:ln w="12700" cap="sq">
                <a:noFill/>
                <a:round/>
                <a:headEnd type="none" w="sm" len="sm"/>
                <a:tailEnd type="none" w="sm" len="sm"/>
              </a:ln>
              <a:effectLst>
                <a:outerShdw dist="96720" dir="1391915" algn="ctr" rotWithShape="0">
                  <a:srgbClr val="C0C0C0"/>
                </a:outerShdw>
              </a:effectLst>
            </p:spPr>
            <p:txBody>
              <a:bodyPr/>
              <a:lstStyle/>
              <a:p>
                <a:pPr algn="ctr">
                  <a:defRPr/>
                </a:pPr>
                <a:endParaRPr lang="zh-CN" altLang="en-US" sz="2400" b="1"/>
              </a:p>
            </p:txBody>
          </p:sp>
          <p:sp>
            <p:nvSpPr>
              <p:cNvPr id="25" name="Text Box 16"/>
              <p:cNvSpPr txBox="1">
                <a:spLocks noChangeArrowheads="1"/>
              </p:cNvSpPr>
              <p:nvPr/>
            </p:nvSpPr>
            <p:spPr bwMode="auto">
              <a:xfrm>
                <a:off x="1675" y="504"/>
                <a:ext cx="1118" cy="359"/>
              </a:xfrm>
              <a:prstGeom prst="rect">
                <a:avLst/>
              </a:prstGeom>
              <a:noFill/>
              <a:ln w="12700" cap="sq">
                <a:noFill/>
                <a:miter lim="800000"/>
                <a:headEnd type="none" w="sm" len="sm"/>
                <a:tailEnd type="none" w="sm" len="sm"/>
              </a:ln>
            </p:spPr>
            <p:txBody>
              <a:bodyPr wrap="square">
                <a:spAutoFit/>
              </a:bodyPr>
              <a:lstStyle/>
              <a:p>
                <a:pPr eaLnBrk="1" hangingPunct="1"/>
                <a:r>
                  <a:rPr kumimoji="1" lang="zh-CN" altLang="en-US" sz="3100" b="1" dirty="0" smtClean="0">
                    <a:solidFill>
                      <a:schemeClr val="accent2"/>
                    </a:solidFill>
                  </a:rPr>
                  <a:t>线程风险</a:t>
                </a:r>
                <a:endParaRPr kumimoji="1" lang="zh-CN" altLang="en-US" sz="3100" b="1" dirty="0">
                  <a:solidFill>
                    <a:schemeClr val="accent2"/>
                  </a:solidFill>
                </a:endParaRPr>
              </a:p>
            </p:txBody>
          </p:sp>
        </p:grpSp>
      </p:grpSp>
      <p:sp>
        <p:nvSpPr>
          <p:cNvPr id="26" name="Text Box 4"/>
          <p:cNvSpPr txBox="1">
            <a:spLocks noChangeArrowheads="1"/>
          </p:cNvSpPr>
          <p:nvPr/>
        </p:nvSpPr>
        <p:spPr bwMode="auto">
          <a:xfrm>
            <a:off x="1475656" y="1479789"/>
            <a:ext cx="6781800" cy="437043"/>
          </a:xfrm>
          <a:prstGeom prst="rect">
            <a:avLst/>
          </a:prstGeom>
          <a:noFill/>
          <a:ln w="12700" cap="sq">
            <a:noFill/>
            <a:miter lim="800000"/>
            <a:headEnd type="none" w="sm" len="sm"/>
            <a:tailEnd type="none" w="sm" len="sm"/>
          </a:ln>
        </p:spPr>
        <p:txBody>
          <a:bodyPr>
            <a:spAutoFit/>
          </a:bodyPr>
          <a:lstStyle/>
          <a:p>
            <a:pPr marL="457200" indent="-457200">
              <a:lnSpc>
                <a:spcPct val="80000"/>
              </a:lnSpc>
            </a:pPr>
            <a:r>
              <a:rPr lang="en-US" altLang="zh-CN" sz="2800" b="1" dirty="0" smtClean="0">
                <a:solidFill>
                  <a:srgbClr val="002B80"/>
                </a:solidFill>
              </a:rPr>
              <a:t>1) </a:t>
            </a:r>
            <a:r>
              <a:rPr lang="zh-CN" altLang="en-US" sz="2800" b="1" dirty="0" smtClean="0">
                <a:solidFill>
                  <a:srgbClr val="002B80"/>
                </a:solidFill>
              </a:rPr>
              <a:t>增加程序复杂性</a:t>
            </a:r>
            <a:r>
              <a:rPr lang="en-US" altLang="zh-CN" sz="2500" b="1" dirty="0" smtClean="0">
                <a:solidFill>
                  <a:srgbClr val="002B80"/>
                </a:solidFill>
              </a:rPr>
              <a:t>	</a:t>
            </a:r>
            <a:endParaRPr lang="en-US" altLang="zh-CN" b="1" dirty="0" smtClean="0">
              <a:solidFill>
                <a:schemeClr val="accent6">
                  <a:lumMod val="75000"/>
                </a:schemeClr>
              </a:solidFill>
            </a:endParaRPr>
          </a:p>
        </p:txBody>
      </p:sp>
      <p:sp>
        <p:nvSpPr>
          <p:cNvPr id="27" name="Text Box 4"/>
          <p:cNvSpPr txBox="1">
            <a:spLocks noChangeArrowheads="1"/>
          </p:cNvSpPr>
          <p:nvPr/>
        </p:nvSpPr>
        <p:spPr bwMode="auto">
          <a:xfrm>
            <a:off x="1475656" y="2204864"/>
            <a:ext cx="6781800" cy="744819"/>
          </a:xfrm>
          <a:prstGeom prst="rect">
            <a:avLst/>
          </a:prstGeom>
          <a:noFill/>
          <a:ln w="12700" cap="sq">
            <a:noFill/>
            <a:miter lim="800000"/>
            <a:headEnd type="none" w="sm" len="sm"/>
            <a:tailEnd type="none" w="sm" len="sm"/>
          </a:ln>
        </p:spPr>
        <p:txBody>
          <a:bodyPr>
            <a:spAutoFit/>
          </a:bodyPr>
          <a:lstStyle/>
          <a:p>
            <a:pPr marL="457200" indent="-457200">
              <a:lnSpc>
                <a:spcPct val="80000"/>
              </a:lnSpc>
            </a:pPr>
            <a:r>
              <a:rPr lang="en-US" altLang="zh-CN" sz="2800" b="1" dirty="0" smtClean="0">
                <a:solidFill>
                  <a:srgbClr val="002B80"/>
                </a:solidFill>
              </a:rPr>
              <a:t>2) </a:t>
            </a:r>
            <a:r>
              <a:rPr lang="zh-CN" altLang="en-US" sz="2800" b="1" dirty="0" smtClean="0">
                <a:solidFill>
                  <a:srgbClr val="002B80"/>
                </a:solidFill>
              </a:rPr>
              <a:t>难于调试</a:t>
            </a:r>
            <a:endParaRPr lang="en-US" altLang="zh-CN" sz="2800" b="1" dirty="0" smtClean="0">
              <a:solidFill>
                <a:srgbClr val="002B80"/>
              </a:solidFill>
            </a:endParaRPr>
          </a:p>
          <a:p>
            <a:pPr marL="457200" indent="-457200">
              <a:lnSpc>
                <a:spcPct val="80000"/>
              </a:lnSpc>
            </a:pPr>
            <a:r>
              <a:rPr lang="en-US" altLang="zh-CN" sz="2500" b="1" dirty="0" smtClean="0">
                <a:solidFill>
                  <a:srgbClr val="002B80"/>
                </a:solidFill>
              </a:rPr>
              <a:t>	</a:t>
            </a:r>
            <a:r>
              <a:rPr lang="zh-CN" altLang="en-US" b="1" dirty="0" smtClean="0">
                <a:solidFill>
                  <a:schemeClr val="accent1">
                    <a:lumMod val="50000"/>
                  </a:schemeClr>
                </a:solidFill>
              </a:rPr>
              <a:t>竞态条件、死锁</a:t>
            </a:r>
            <a:r>
              <a:rPr lang="en-US" altLang="zh-CN" b="1" dirty="0" smtClean="0">
                <a:solidFill>
                  <a:schemeClr val="accent1">
                    <a:lumMod val="50000"/>
                  </a:schemeClr>
                </a:solidFill>
              </a:rPr>
              <a:t>……</a:t>
            </a:r>
            <a:r>
              <a:rPr lang="en-US" altLang="zh-CN" sz="2500" b="1" dirty="0" smtClean="0">
                <a:solidFill>
                  <a:schemeClr val="accent1">
                    <a:lumMod val="50000"/>
                  </a:schemeClr>
                </a:solidFill>
              </a:rPr>
              <a:t>	</a:t>
            </a:r>
            <a:endParaRPr lang="en-US" altLang="zh-CN" b="1" dirty="0" smtClean="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strips(downRight)">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strips(downRight)">
                                      <p:cBhvr>
                                        <p:cTn id="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381000" y="228600"/>
            <a:ext cx="4263008" cy="630942"/>
          </a:xfrm>
          <a:prstGeom prst="rect">
            <a:avLst/>
          </a:prstGeom>
          <a:solidFill>
            <a:srgbClr val="CCFFFF"/>
          </a:solidFill>
          <a:ln w="12700" cap="sq">
            <a:noFill/>
            <a:miter lim="800000"/>
            <a:headEnd type="none" w="sm" len="sm"/>
            <a:tailEnd type="none" w="sm" len="sm"/>
          </a:ln>
          <a:effectLst>
            <a:outerShdw dist="107763" dir="2700000" algn="ctr" rotWithShape="0">
              <a:srgbClr val="969696"/>
            </a:outerShdw>
          </a:effectLst>
        </p:spPr>
        <p:txBody>
          <a:bodyPr wrap="square">
            <a:spAutoFit/>
          </a:bodyPr>
          <a:lstStyle/>
          <a:p>
            <a:r>
              <a:rPr lang="en-US" altLang="zh-CN" sz="3500" b="1" dirty="0">
                <a:solidFill>
                  <a:srgbClr val="000099"/>
                </a:solidFill>
                <a:ea typeface="楷体_GB2312" pitchFamily="49" charset="-122"/>
              </a:rPr>
              <a:t> </a:t>
            </a:r>
            <a:r>
              <a:rPr lang="en-US" altLang="zh-CN" sz="3500" b="1" dirty="0" smtClean="0">
                <a:solidFill>
                  <a:srgbClr val="000099"/>
                </a:solidFill>
                <a:ea typeface="楷体_GB2312" pitchFamily="49" charset="-122"/>
              </a:rPr>
              <a:t>3.2</a:t>
            </a:r>
            <a:r>
              <a:rPr lang="en-US" altLang="zh-CN" sz="3500" b="1" dirty="0" smtClean="0">
                <a:solidFill>
                  <a:srgbClr val="000099"/>
                </a:solidFill>
                <a:latin typeface="楷体_GB2312" pitchFamily="49" charset="-122"/>
                <a:ea typeface="楷体_GB2312" pitchFamily="49" charset="-122"/>
              </a:rPr>
              <a:t> </a:t>
            </a:r>
            <a:r>
              <a:rPr lang="zh-CN" altLang="en-US" sz="3500" b="1" dirty="0" smtClean="0">
                <a:solidFill>
                  <a:srgbClr val="000099"/>
                </a:solidFill>
                <a:latin typeface="楷体_GB2312" pitchFamily="49" charset="-122"/>
                <a:ea typeface="楷体_GB2312" pitchFamily="49" charset="-122"/>
              </a:rPr>
              <a:t>线程的基本操作</a:t>
            </a:r>
            <a:endParaRPr lang="zh-CN" altLang="en-US" dirty="0">
              <a:solidFill>
                <a:srgbClr val="FF6600"/>
              </a:solidFill>
            </a:endParaRPr>
          </a:p>
        </p:txBody>
      </p:sp>
      <p:grpSp>
        <p:nvGrpSpPr>
          <p:cNvPr id="5" name="Group 127"/>
          <p:cNvGrpSpPr>
            <a:grpSpLocks/>
          </p:cNvGrpSpPr>
          <p:nvPr/>
        </p:nvGrpSpPr>
        <p:grpSpPr bwMode="auto">
          <a:xfrm>
            <a:off x="179512" y="1700808"/>
            <a:ext cx="8359787" cy="2568576"/>
            <a:chOff x="1266" y="909"/>
            <a:chExt cx="4064" cy="1618"/>
          </a:xfrm>
        </p:grpSpPr>
        <p:sp>
          <p:nvSpPr>
            <p:cNvPr id="6" name="Rectangle 3"/>
            <p:cNvSpPr>
              <a:spLocks noChangeArrowheads="1"/>
            </p:cNvSpPr>
            <p:nvPr/>
          </p:nvSpPr>
          <p:spPr bwMode="auto">
            <a:xfrm>
              <a:off x="1392" y="1150"/>
              <a:ext cx="3938" cy="1271"/>
            </a:xfrm>
            <a:prstGeom prst="rect">
              <a:avLst/>
            </a:prstGeom>
            <a:solidFill>
              <a:srgbClr val="E1F0FF"/>
            </a:solidFill>
            <a:ln w="12700" cap="sq">
              <a:noFill/>
              <a:miter lim="800000"/>
              <a:headEnd/>
              <a:tailEnd/>
            </a:ln>
            <a:effectLst>
              <a:outerShdw dist="206741" dir="2550627" algn="ctr" rotWithShape="0">
                <a:srgbClr val="D1D1D1"/>
              </a:outerShdw>
            </a:effectLst>
          </p:spPr>
          <p:txBody>
            <a:bodyPr wrap="none" anchor="ctr"/>
            <a:lstStyle/>
            <a:p>
              <a:pPr algn="l"/>
              <a:endParaRPr lang="zh-CN" altLang="en-US">
                <a:effectLst/>
              </a:endParaRPr>
            </a:p>
          </p:txBody>
        </p:sp>
        <p:sp>
          <p:nvSpPr>
            <p:cNvPr id="7" name="Text Box 4"/>
            <p:cNvSpPr txBox="1">
              <a:spLocks noChangeArrowheads="1"/>
            </p:cNvSpPr>
            <p:nvPr/>
          </p:nvSpPr>
          <p:spPr bwMode="auto">
            <a:xfrm>
              <a:off x="1602" y="1319"/>
              <a:ext cx="3679" cy="1208"/>
            </a:xfrm>
            <a:prstGeom prst="rect">
              <a:avLst/>
            </a:prstGeom>
            <a:noFill/>
            <a:ln w="12700" cap="sq">
              <a:noFill/>
              <a:miter lim="800000"/>
              <a:headEnd/>
              <a:tailEnd/>
            </a:ln>
            <a:effectLst/>
          </p:spPr>
          <p:txBody>
            <a:bodyPr wrap="square">
              <a:spAutoFit/>
            </a:bodyPr>
            <a:lstStyle/>
            <a:p>
              <a:pPr algn="l"/>
              <a:r>
                <a:rPr lang="en-US" altLang="zh-CN" sz="2800" baseline="-10000" dirty="0" smtClean="0">
                  <a:solidFill>
                    <a:srgbClr val="B2B2B2"/>
                  </a:solidFill>
                  <a:effectLst/>
                </a:rPr>
                <a:t>#include &lt;</a:t>
              </a:r>
              <a:r>
                <a:rPr lang="en-US" altLang="zh-CN" sz="2800" baseline="-10000" dirty="0" err="1" smtClean="0">
                  <a:solidFill>
                    <a:srgbClr val="B2B2B2"/>
                  </a:solidFill>
                  <a:effectLst/>
                </a:rPr>
                <a:t>pthread.h</a:t>
              </a:r>
              <a:r>
                <a:rPr lang="en-US" altLang="zh-CN" sz="2800" baseline="-10000" dirty="0" smtClean="0">
                  <a:solidFill>
                    <a:srgbClr val="B2B2B2"/>
                  </a:solidFill>
                  <a:effectLst/>
                </a:rPr>
                <a:t>&gt;</a:t>
              </a:r>
            </a:p>
            <a:p>
              <a:r>
                <a:rPr lang="en-US" altLang="zh-CN" sz="2800" b="1" baseline="-10000" dirty="0" err="1" smtClean="0">
                  <a:solidFill>
                    <a:schemeClr val="accent1">
                      <a:lumMod val="75000"/>
                    </a:schemeClr>
                  </a:solidFill>
                </a:rPr>
                <a:t>typedef</a:t>
              </a:r>
              <a:r>
                <a:rPr lang="en-US" altLang="zh-CN" sz="2800" dirty="0" smtClean="0">
                  <a:solidFill>
                    <a:schemeClr val="accent1">
                      <a:lumMod val="75000"/>
                    </a:schemeClr>
                  </a:solidFill>
                </a:rPr>
                <a:t> </a:t>
              </a:r>
              <a:r>
                <a:rPr lang="en-US" altLang="zh-CN" sz="2800" b="1" baseline="-10000" dirty="0" smtClean="0">
                  <a:solidFill>
                    <a:schemeClr val="accent1">
                      <a:lumMod val="75000"/>
                    </a:schemeClr>
                  </a:solidFill>
                </a:rPr>
                <a:t>void * (</a:t>
              </a:r>
              <a:r>
                <a:rPr lang="en-US" altLang="zh-CN" sz="2800" b="1" baseline="-10000" dirty="0" err="1" smtClean="0">
                  <a:solidFill>
                    <a:schemeClr val="accent1">
                      <a:lumMod val="75000"/>
                    </a:schemeClr>
                  </a:solidFill>
                </a:rPr>
                <a:t>start_routine</a:t>
              </a:r>
              <a:r>
                <a:rPr lang="en-US" altLang="zh-CN" sz="2800" b="1" baseline="-10000" dirty="0" smtClean="0">
                  <a:solidFill>
                    <a:schemeClr val="accent1">
                      <a:lumMod val="75000"/>
                    </a:schemeClr>
                  </a:solidFill>
                </a:rPr>
                <a:t>)(void *);</a:t>
              </a:r>
              <a:endParaRPr lang="en-US" altLang="zh-CN" sz="2800" baseline="-10000" dirty="0" smtClean="0">
                <a:solidFill>
                  <a:schemeClr val="accent1">
                    <a:lumMod val="75000"/>
                  </a:schemeClr>
                </a:solidFill>
                <a:effectLst/>
              </a:endParaRPr>
            </a:p>
            <a:p>
              <a:pPr eaLnBrk="1" hangingPunct="1"/>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pthread_create</a:t>
              </a:r>
              <a:r>
                <a:rPr lang="en-US" altLang="zh-CN" sz="3600" b="1" baseline="-10000" dirty="0" smtClean="0">
                  <a:solidFill>
                    <a:srgbClr val="003399"/>
                  </a:solidFill>
                </a:rPr>
                <a:t>(</a:t>
              </a:r>
              <a:r>
                <a:rPr lang="en-US" altLang="zh-CN" sz="3600" b="1" baseline="-10000" dirty="0" err="1" smtClean="0">
                  <a:solidFill>
                    <a:srgbClr val="003399"/>
                  </a:solidFill>
                </a:rPr>
                <a:t>pthread_t</a:t>
              </a:r>
              <a:r>
                <a:rPr lang="en-US" altLang="zh-CN" sz="3600" b="1" baseline="-10000" dirty="0" smtClean="0">
                  <a:solidFill>
                    <a:srgbClr val="003399"/>
                  </a:solidFill>
                </a:rPr>
                <a:t> * </a:t>
              </a:r>
              <a:r>
                <a:rPr lang="en-US" altLang="zh-CN" sz="3600" b="1" baseline="-10000" dirty="0" err="1" smtClean="0">
                  <a:solidFill>
                    <a:srgbClr val="003399"/>
                  </a:solidFill>
                </a:rPr>
                <a:t>tid</a:t>
              </a:r>
              <a:r>
                <a:rPr lang="en-US" altLang="zh-CN" sz="3600" b="1" baseline="-10000" dirty="0" smtClean="0">
                  <a:solidFill>
                    <a:srgbClr val="003399"/>
                  </a:solidFill>
                </a:rPr>
                <a:t>, </a:t>
              </a:r>
              <a:r>
                <a:rPr lang="en-US" altLang="zh-CN" sz="3600" b="1" baseline="-10000" dirty="0" err="1" smtClean="0">
                  <a:solidFill>
                    <a:srgbClr val="003399"/>
                  </a:solidFill>
                </a:rPr>
                <a:t>pthread_attr_t</a:t>
              </a:r>
              <a:r>
                <a:rPr lang="en-US" altLang="zh-CN" sz="3600" b="1" baseline="-10000" dirty="0" smtClean="0">
                  <a:solidFill>
                    <a:srgbClr val="003399"/>
                  </a:solidFill>
                </a:rPr>
                <a:t> * </a:t>
              </a:r>
              <a:r>
                <a:rPr lang="en-US" altLang="zh-CN" sz="3600" b="1" baseline="-10000" dirty="0" err="1" smtClean="0">
                  <a:solidFill>
                    <a:srgbClr val="003399"/>
                  </a:solidFill>
                </a:rPr>
                <a:t>attr</a:t>
              </a:r>
              <a:r>
                <a:rPr lang="en-US" altLang="zh-CN" sz="3600" b="1" baseline="-10000" dirty="0" smtClean="0">
                  <a:solidFill>
                    <a:srgbClr val="003399"/>
                  </a:solidFill>
                </a:rPr>
                <a:t>, 			</a:t>
              </a:r>
              <a:r>
                <a:rPr lang="en-US" altLang="zh-CN" sz="3600" b="1" baseline="-10000" dirty="0" err="1" smtClean="0">
                  <a:solidFill>
                    <a:srgbClr val="003399"/>
                  </a:solidFill>
                </a:rPr>
                <a:t>start_routine</a:t>
              </a:r>
              <a:r>
                <a:rPr lang="en-US" altLang="zh-CN" sz="3600" b="1" baseline="-10000" dirty="0" smtClean="0">
                  <a:solidFill>
                    <a:srgbClr val="003399"/>
                  </a:solidFill>
                </a:rPr>
                <a:t>* f,  void * </a:t>
              </a:r>
              <a:r>
                <a:rPr lang="en-US" altLang="zh-CN" sz="3600" b="1" baseline="-10000" dirty="0" err="1" smtClean="0">
                  <a:solidFill>
                    <a:srgbClr val="003399"/>
                  </a:solidFill>
                </a:rPr>
                <a:t>arg</a:t>
              </a:r>
              <a:r>
                <a:rPr lang="en-US" altLang="zh-CN" sz="3600" b="1" baseline="-10000" dirty="0" smtClean="0">
                  <a:solidFill>
                    <a:srgbClr val="003399"/>
                  </a:solidFill>
                </a:rPr>
                <a:t>);</a:t>
              </a:r>
            </a:p>
            <a:p>
              <a:pPr eaLnBrk="1" hangingPunct="1"/>
              <a:endParaRPr lang="en-US" altLang="zh-CN" sz="3600" b="1" baseline="-10000" dirty="0" smtClean="0">
                <a:solidFill>
                  <a:srgbClr val="003399"/>
                </a:solidFill>
              </a:endParaRPr>
            </a:p>
          </p:txBody>
        </p:sp>
        <p:sp>
          <p:nvSpPr>
            <p:cNvPr id="8" name="Oval 124"/>
            <p:cNvSpPr>
              <a:spLocks noChangeArrowheads="1"/>
            </p:cNvSpPr>
            <p:nvPr/>
          </p:nvSpPr>
          <p:spPr bwMode="auto">
            <a:xfrm rot="21216717">
              <a:off x="1266" y="930"/>
              <a:ext cx="1287" cy="384"/>
            </a:xfrm>
            <a:prstGeom prst="ellipse">
              <a:avLst/>
            </a:prstGeom>
            <a:solidFill>
              <a:srgbClr val="CCFFFF"/>
            </a:solidFill>
            <a:ln w="12700" cap="sq">
              <a:noFill/>
              <a:round/>
              <a:headEnd type="none" w="sm" len="sm"/>
              <a:tailEnd type="none" w="sm" len="sm"/>
            </a:ln>
            <a:effectLst>
              <a:outerShdw dist="63500" dir="2212194" algn="ctr" rotWithShape="0">
                <a:srgbClr val="C0C0C0"/>
              </a:outerShdw>
            </a:effectLst>
          </p:spPr>
          <p:txBody>
            <a:bodyPr wrap="none" anchor="ctr"/>
            <a:lstStyle/>
            <a:p>
              <a:pPr algn="l"/>
              <a:endParaRPr lang="zh-CN" altLang="en-US">
                <a:effectLst/>
              </a:endParaRPr>
            </a:p>
          </p:txBody>
        </p:sp>
        <p:sp>
          <p:nvSpPr>
            <p:cNvPr id="9" name="Text Box 125"/>
            <p:cNvSpPr txBox="1">
              <a:spLocks noChangeArrowheads="1"/>
            </p:cNvSpPr>
            <p:nvPr/>
          </p:nvSpPr>
          <p:spPr bwMode="auto">
            <a:xfrm rot="21151543">
              <a:off x="1450" y="909"/>
              <a:ext cx="918" cy="368"/>
            </a:xfrm>
            <a:prstGeom prst="rect">
              <a:avLst/>
            </a:prstGeom>
            <a:noFill/>
            <a:ln w="12700" cap="sq">
              <a:noFill/>
              <a:miter lim="800000"/>
              <a:headEnd/>
              <a:tailEnd/>
            </a:ln>
            <a:effectLst>
              <a:outerShdw dist="17961" dir="2700000" algn="ctr" rotWithShape="0">
                <a:schemeClr val="bg1"/>
              </a:outerShdw>
            </a:effectLst>
          </p:spPr>
          <p:txBody>
            <a:bodyPr wrap="square">
              <a:spAutoFit/>
            </a:bodyPr>
            <a:lstStyle/>
            <a:p>
              <a:pPr fontAlgn="t"/>
              <a:r>
                <a:rPr lang="zh-CN" altLang="en-US" sz="4800" baseline="-10000" dirty="0" smtClean="0">
                  <a:solidFill>
                    <a:srgbClr val="FF3300"/>
                  </a:solidFill>
                  <a:ea typeface="华文新魏" pitchFamily="2" charset="-122"/>
                </a:rPr>
                <a:t>创建线程</a:t>
              </a:r>
              <a:endParaRPr lang="zh-CN" altLang="en-US" sz="4800" b="1" baseline="-10000" dirty="0">
                <a:solidFill>
                  <a:srgbClr val="FF3300"/>
                </a:solidFill>
                <a:effectLst/>
                <a:ea typeface="华文新魏" pitchFamily="2" charset="-122"/>
              </a:endParaRPr>
            </a:p>
          </p:txBody>
        </p:sp>
      </p:grpSp>
      <p:grpSp>
        <p:nvGrpSpPr>
          <p:cNvPr id="22" name="组合 21"/>
          <p:cNvGrpSpPr/>
          <p:nvPr/>
        </p:nvGrpSpPr>
        <p:grpSpPr>
          <a:xfrm>
            <a:off x="329012" y="3573016"/>
            <a:ext cx="6331220" cy="1125126"/>
            <a:chOff x="329012" y="3573016"/>
            <a:chExt cx="6331220" cy="1125126"/>
          </a:xfrm>
        </p:grpSpPr>
        <p:cxnSp>
          <p:nvCxnSpPr>
            <p:cNvPr id="11" name="直接连接符 10"/>
            <p:cNvCxnSpPr/>
            <p:nvPr/>
          </p:nvCxnSpPr>
          <p:spPr bwMode="auto">
            <a:xfrm>
              <a:off x="3563888" y="3573016"/>
              <a:ext cx="1872208" cy="0"/>
            </a:xfrm>
            <a:prstGeom prst="line">
              <a:avLst/>
            </a:prstGeom>
            <a:solidFill>
              <a:schemeClr val="accent1"/>
            </a:solidFill>
            <a:ln w="28575" cap="sq" cmpd="sng" algn="ctr">
              <a:solidFill>
                <a:schemeClr val="accent2"/>
              </a:solidFill>
              <a:prstDash val="solid"/>
              <a:round/>
              <a:headEnd type="none" w="sm" len="sm"/>
              <a:tailEnd type="none" w="sm" len="sm"/>
            </a:ln>
            <a:effectLst/>
          </p:spPr>
        </p:cxnSp>
        <p:sp>
          <p:nvSpPr>
            <p:cNvPr id="18" name="Rectangle 5"/>
            <p:cNvSpPr>
              <a:spLocks noChangeArrowheads="1"/>
            </p:cNvSpPr>
            <p:nvPr/>
          </p:nvSpPr>
          <p:spPr bwMode="auto">
            <a:xfrm>
              <a:off x="329012" y="4221088"/>
              <a:ext cx="6331220" cy="477054"/>
            </a:xfrm>
            <a:prstGeom prst="rect">
              <a:avLst/>
            </a:prstGeom>
            <a:noFill/>
            <a:ln w="12700">
              <a:noFill/>
              <a:miter lim="800000"/>
              <a:headEnd/>
              <a:tailEnd/>
            </a:ln>
            <a:effectLst/>
          </p:spPr>
          <p:txBody>
            <a:bodyPr wrap="none">
              <a:spAutoFit/>
            </a:bodyPr>
            <a:lstStyle/>
            <a:p>
              <a:r>
                <a:rPr lang="en-US" altLang="zh-CN" sz="2500" b="1" dirty="0" err="1" smtClean="0">
                  <a:solidFill>
                    <a:srgbClr val="FF3300"/>
                  </a:solidFill>
                  <a:ea typeface="幼圆" pitchFamily="49" charset="-122"/>
                </a:rPr>
                <a:t>pthread_t</a:t>
              </a:r>
              <a:r>
                <a:rPr lang="en-US" altLang="zh-CN" sz="2500" b="1" dirty="0" smtClean="0">
                  <a:solidFill>
                    <a:srgbClr val="FF3300"/>
                  </a:solidFill>
                  <a:ea typeface="幼圆" pitchFamily="49" charset="-122"/>
                </a:rPr>
                <a:t>* </a:t>
              </a:r>
              <a:r>
                <a:rPr lang="en-US" altLang="zh-CN" sz="2500" b="1" dirty="0" err="1" smtClean="0">
                  <a:solidFill>
                    <a:srgbClr val="FF3300"/>
                  </a:solidFill>
                  <a:ea typeface="幼圆" pitchFamily="49" charset="-122"/>
                </a:rPr>
                <a:t>tid</a:t>
              </a:r>
              <a:r>
                <a:rPr lang="zh-CN" altLang="en-US" b="1" dirty="0" smtClean="0">
                  <a:solidFill>
                    <a:schemeClr val="accent2">
                      <a:lumMod val="75000"/>
                    </a:schemeClr>
                  </a:solidFill>
                  <a:ea typeface="幼圆" pitchFamily="49" charset="-122"/>
                </a:rPr>
                <a:t>：</a:t>
              </a:r>
              <a:r>
                <a:rPr lang="zh-CN" altLang="en-US" sz="2500" b="1" dirty="0" smtClean="0">
                  <a:solidFill>
                    <a:srgbClr val="000099"/>
                  </a:solidFill>
                  <a:ea typeface="幼圆" pitchFamily="49" charset="-122"/>
                </a:rPr>
                <a:t>新创建线程的</a:t>
              </a:r>
              <a:r>
                <a:rPr lang="en-US" altLang="zh-CN" sz="2500" b="1" dirty="0" smtClean="0">
                  <a:solidFill>
                    <a:srgbClr val="000099"/>
                  </a:solidFill>
                  <a:ea typeface="幼圆" pitchFamily="49" charset="-122"/>
                </a:rPr>
                <a:t>ID</a:t>
              </a:r>
              <a:r>
                <a:rPr lang="en-US" altLang="zh-CN" sz="2500" b="1" dirty="0" smtClean="0">
                  <a:solidFill>
                    <a:schemeClr val="accent2">
                      <a:lumMod val="75000"/>
                    </a:schemeClr>
                  </a:solidFill>
                  <a:ea typeface="幼圆" pitchFamily="49" charset="-122"/>
                </a:rPr>
                <a:t> (</a:t>
              </a:r>
              <a:r>
                <a:rPr lang="zh-CN" altLang="en-US" sz="2500" b="1" dirty="0" smtClean="0">
                  <a:solidFill>
                    <a:schemeClr val="accent2">
                      <a:lumMod val="75000"/>
                    </a:schemeClr>
                  </a:solidFill>
                  <a:ea typeface="幼圆" pitchFamily="49" charset="-122"/>
                </a:rPr>
                <a:t>传出参数</a:t>
              </a:r>
              <a:r>
                <a:rPr lang="en-US" altLang="zh-CN" sz="2500" b="1" dirty="0" smtClean="0">
                  <a:solidFill>
                    <a:schemeClr val="accent2">
                      <a:lumMod val="75000"/>
                    </a:schemeClr>
                  </a:solidFill>
                  <a:ea typeface="幼圆" pitchFamily="49" charset="-122"/>
                </a:rPr>
                <a:t>)</a:t>
              </a:r>
              <a:endParaRPr lang="zh-CN" altLang="en-US" sz="2500" b="1" dirty="0">
                <a:solidFill>
                  <a:srgbClr val="000099"/>
                </a:solidFill>
                <a:latin typeface="幼圆" pitchFamily="49" charset="-122"/>
                <a:ea typeface="幼圆" pitchFamily="49" charset="-122"/>
              </a:endParaRPr>
            </a:p>
          </p:txBody>
        </p:sp>
      </p:grpSp>
      <p:grpSp>
        <p:nvGrpSpPr>
          <p:cNvPr id="19" name="Group 8"/>
          <p:cNvGrpSpPr>
            <a:grpSpLocks/>
          </p:cNvGrpSpPr>
          <p:nvPr/>
        </p:nvGrpSpPr>
        <p:grpSpPr bwMode="auto">
          <a:xfrm>
            <a:off x="5220072" y="2012652"/>
            <a:ext cx="2743200" cy="762000"/>
            <a:chOff x="3408" y="1895"/>
            <a:chExt cx="1728" cy="480"/>
          </a:xfrm>
        </p:grpSpPr>
        <p:sp>
          <p:nvSpPr>
            <p:cNvPr id="20" name="Cloud"/>
            <p:cNvSpPr>
              <a:spLocks noChangeAspect="1" noEditPoints="1" noChangeArrowheads="1"/>
            </p:cNvSpPr>
            <p:nvPr/>
          </p:nvSpPr>
          <p:spPr bwMode="auto">
            <a:xfrm>
              <a:off x="3408" y="1895"/>
              <a:ext cx="1728" cy="48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0">
              <a:gsLst>
                <a:gs pos="0">
                  <a:srgbClr val="00FFFF">
                    <a:gamma/>
                    <a:shade val="46275"/>
                    <a:invGamma/>
                  </a:srgbClr>
                </a:gs>
                <a:gs pos="50000">
                  <a:srgbClr val="00FFFF"/>
                </a:gs>
                <a:gs pos="100000">
                  <a:srgbClr val="00FFFF">
                    <a:gamma/>
                    <a:shade val="46275"/>
                    <a:invGamma/>
                  </a:srgbClr>
                </a:gs>
              </a:gsLst>
              <a:lin ang="5400000" scaled="1"/>
            </a:gradFill>
            <a:ln w="9525">
              <a:solidFill>
                <a:srgbClr val="000000"/>
              </a:solidFill>
              <a:miter lim="800000"/>
              <a:headEnd/>
              <a:tailEnd/>
            </a:ln>
            <a:effectLst>
              <a:outerShdw dist="107763" dir="2700000" algn="ctr" rotWithShape="0">
                <a:srgbClr val="808080"/>
              </a:outerShdw>
            </a:effectLst>
          </p:spPr>
          <p:txBody>
            <a:bodyPr/>
            <a:lstStyle/>
            <a:p>
              <a:endParaRPr lang="zh-CN" altLang="en-US"/>
            </a:p>
          </p:txBody>
        </p:sp>
        <p:sp>
          <p:nvSpPr>
            <p:cNvPr id="21" name="Text Box 10"/>
            <p:cNvSpPr txBox="1">
              <a:spLocks noChangeArrowheads="1"/>
            </p:cNvSpPr>
            <p:nvPr/>
          </p:nvSpPr>
          <p:spPr bwMode="auto">
            <a:xfrm>
              <a:off x="3850" y="1968"/>
              <a:ext cx="1018" cy="310"/>
            </a:xfrm>
            <a:prstGeom prst="rect">
              <a:avLst/>
            </a:prstGeom>
            <a:noFill/>
            <a:ln w="12700" cap="sq">
              <a:noFill/>
              <a:miter lim="800000"/>
              <a:headEnd type="none" w="sm" len="sm"/>
              <a:tailEnd type="none" w="sm" len="sm"/>
            </a:ln>
            <a:effectLst/>
          </p:spPr>
          <p:txBody>
            <a:bodyPr>
              <a:spAutoFit/>
            </a:bodyPr>
            <a:lstStyle/>
            <a:p>
              <a:r>
                <a:rPr lang="zh-CN" altLang="en-US" sz="2600" b="1" dirty="0" smtClean="0">
                  <a:solidFill>
                    <a:srgbClr val="FF6600"/>
                  </a:solidFill>
                  <a:effectLst/>
                  <a:latin typeface="黑体" pitchFamily="2" charset="-122"/>
                  <a:ea typeface="黑体" pitchFamily="2" charset="-122"/>
                </a:rPr>
                <a:t>函数指针</a:t>
              </a:r>
              <a:endParaRPr lang="en-US" altLang="zh-CN" sz="2600" b="1" dirty="0">
                <a:solidFill>
                  <a:srgbClr val="FF6600"/>
                </a:solidFill>
                <a:effectLst/>
                <a:latin typeface="黑体" pitchFamily="2" charset="-122"/>
                <a:ea typeface="黑体" pitchFamily="2" charset="-122"/>
              </a:endParaRPr>
            </a:p>
          </p:txBody>
        </p:sp>
      </p:grpSp>
      <p:grpSp>
        <p:nvGrpSpPr>
          <p:cNvPr id="24" name="组合 23"/>
          <p:cNvGrpSpPr/>
          <p:nvPr/>
        </p:nvGrpSpPr>
        <p:grpSpPr>
          <a:xfrm>
            <a:off x="287693" y="3573016"/>
            <a:ext cx="8892819" cy="1701190"/>
            <a:chOff x="287693" y="3573016"/>
            <a:chExt cx="8892819" cy="1701190"/>
          </a:xfrm>
        </p:grpSpPr>
        <p:cxnSp>
          <p:nvCxnSpPr>
            <p:cNvPr id="14" name="直接连接符 13"/>
            <p:cNvCxnSpPr/>
            <p:nvPr/>
          </p:nvCxnSpPr>
          <p:spPr bwMode="auto">
            <a:xfrm>
              <a:off x="5724128" y="3573016"/>
              <a:ext cx="2520280" cy="0"/>
            </a:xfrm>
            <a:prstGeom prst="line">
              <a:avLst/>
            </a:prstGeom>
            <a:solidFill>
              <a:schemeClr val="accent1"/>
            </a:solidFill>
            <a:ln w="28575" cap="sq" cmpd="sng" algn="ctr">
              <a:solidFill>
                <a:srgbClr val="00B050"/>
              </a:solidFill>
              <a:prstDash val="solid"/>
              <a:round/>
              <a:headEnd type="none" w="sm" len="sm"/>
              <a:tailEnd type="none" w="sm" len="sm"/>
            </a:ln>
            <a:effectLst/>
          </p:spPr>
        </p:cxnSp>
        <p:sp>
          <p:nvSpPr>
            <p:cNvPr id="23" name="Rectangle 5"/>
            <p:cNvSpPr>
              <a:spLocks noChangeArrowheads="1"/>
            </p:cNvSpPr>
            <p:nvPr/>
          </p:nvSpPr>
          <p:spPr bwMode="auto">
            <a:xfrm>
              <a:off x="287693" y="4797152"/>
              <a:ext cx="8892819" cy="477054"/>
            </a:xfrm>
            <a:prstGeom prst="rect">
              <a:avLst/>
            </a:prstGeom>
            <a:noFill/>
            <a:ln w="12700">
              <a:noFill/>
              <a:miter lim="800000"/>
              <a:headEnd/>
              <a:tailEnd/>
            </a:ln>
            <a:effectLst/>
          </p:spPr>
          <p:txBody>
            <a:bodyPr wrap="none">
              <a:spAutoFit/>
            </a:bodyPr>
            <a:lstStyle/>
            <a:p>
              <a:r>
                <a:rPr lang="en-US" altLang="zh-CN" sz="2500" b="1" dirty="0" err="1" smtClean="0">
                  <a:solidFill>
                    <a:srgbClr val="FF3300"/>
                  </a:solidFill>
                  <a:ea typeface="幼圆" pitchFamily="49" charset="-122"/>
                </a:rPr>
                <a:t>pthread_attr_t</a:t>
              </a:r>
              <a:r>
                <a:rPr lang="en-US" altLang="zh-CN" sz="2500" b="1" dirty="0" smtClean="0">
                  <a:solidFill>
                    <a:srgbClr val="FF3300"/>
                  </a:solidFill>
                  <a:ea typeface="幼圆" pitchFamily="49" charset="-122"/>
                </a:rPr>
                <a:t>* </a:t>
              </a:r>
              <a:r>
                <a:rPr lang="en-US" altLang="zh-CN" sz="2500" b="1" dirty="0" err="1" smtClean="0">
                  <a:solidFill>
                    <a:srgbClr val="FF3300"/>
                  </a:solidFill>
                  <a:ea typeface="幼圆" pitchFamily="49" charset="-122"/>
                </a:rPr>
                <a:t>attr</a:t>
              </a:r>
              <a:r>
                <a:rPr lang="zh-CN" altLang="en-US" b="1" dirty="0" smtClean="0">
                  <a:solidFill>
                    <a:schemeClr val="accent2">
                      <a:lumMod val="75000"/>
                    </a:schemeClr>
                  </a:solidFill>
                  <a:ea typeface="幼圆" pitchFamily="49" charset="-122"/>
                </a:rPr>
                <a:t>：</a:t>
              </a:r>
              <a:r>
                <a:rPr lang="zh-CN" altLang="en-US" sz="2500" b="1" dirty="0" smtClean="0">
                  <a:solidFill>
                    <a:srgbClr val="000099"/>
                  </a:solidFill>
                  <a:ea typeface="幼圆" pitchFamily="49" charset="-122"/>
                </a:rPr>
                <a:t>设置线程属性，可以是</a:t>
              </a:r>
              <a:r>
                <a:rPr lang="en-US" altLang="zh-CN" sz="2500" b="1" dirty="0" smtClean="0">
                  <a:solidFill>
                    <a:srgbClr val="000099"/>
                  </a:solidFill>
                  <a:ea typeface="幼圆" pitchFamily="49" charset="-122"/>
                </a:rPr>
                <a:t>NULL</a:t>
              </a:r>
              <a:r>
                <a:rPr lang="en-US" altLang="zh-CN" sz="2500" b="1" dirty="0" smtClean="0">
                  <a:solidFill>
                    <a:schemeClr val="accent2">
                      <a:lumMod val="75000"/>
                    </a:schemeClr>
                  </a:solidFill>
                  <a:ea typeface="幼圆" pitchFamily="49" charset="-122"/>
                </a:rPr>
                <a:t>(</a:t>
              </a:r>
              <a:r>
                <a:rPr lang="zh-CN" altLang="en-US" sz="2500" b="1" dirty="0" smtClean="0">
                  <a:solidFill>
                    <a:schemeClr val="accent2">
                      <a:lumMod val="75000"/>
                    </a:schemeClr>
                  </a:solidFill>
                  <a:ea typeface="幼圆" pitchFamily="49" charset="-122"/>
                </a:rPr>
                <a:t>传入参数</a:t>
              </a:r>
              <a:r>
                <a:rPr lang="en-US" altLang="zh-CN" sz="2500" b="1" dirty="0" smtClean="0">
                  <a:solidFill>
                    <a:schemeClr val="accent2">
                      <a:lumMod val="75000"/>
                    </a:schemeClr>
                  </a:solidFill>
                  <a:ea typeface="幼圆" pitchFamily="49" charset="-122"/>
                </a:rPr>
                <a:t>)</a:t>
              </a:r>
              <a:endParaRPr lang="zh-CN" altLang="en-US" sz="2500" b="1" dirty="0">
                <a:solidFill>
                  <a:srgbClr val="000099"/>
                </a:solidFill>
                <a:latin typeface="幼圆" pitchFamily="49" charset="-122"/>
                <a:ea typeface="幼圆" pitchFamily="49" charset="-122"/>
              </a:endParaRPr>
            </a:p>
          </p:txBody>
        </p:sp>
      </p:grpSp>
      <p:grpSp>
        <p:nvGrpSpPr>
          <p:cNvPr id="29" name="组合 28"/>
          <p:cNvGrpSpPr/>
          <p:nvPr/>
        </p:nvGrpSpPr>
        <p:grpSpPr>
          <a:xfrm>
            <a:off x="308455" y="3933056"/>
            <a:ext cx="8007961" cy="1872208"/>
            <a:chOff x="308455" y="3933056"/>
            <a:chExt cx="8007961" cy="1872208"/>
          </a:xfrm>
        </p:grpSpPr>
        <p:cxnSp>
          <p:nvCxnSpPr>
            <p:cNvPr id="15" name="直接连接符 14"/>
            <p:cNvCxnSpPr/>
            <p:nvPr/>
          </p:nvCxnSpPr>
          <p:spPr bwMode="auto">
            <a:xfrm>
              <a:off x="3851920" y="3933056"/>
              <a:ext cx="1872208" cy="0"/>
            </a:xfrm>
            <a:prstGeom prst="line">
              <a:avLst/>
            </a:prstGeom>
            <a:solidFill>
              <a:schemeClr val="accent1"/>
            </a:solidFill>
            <a:ln w="28575" cap="sq" cmpd="sng" algn="ctr">
              <a:solidFill>
                <a:schemeClr val="accent5">
                  <a:lumMod val="25000"/>
                </a:schemeClr>
              </a:solidFill>
              <a:prstDash val="solid"/>
              <a:round/>
              <a:headEnd type="none" w="sm" len="sm"/>
              <a:tailEnd type="none" w="sm" len="sm"/>
            </a:ln>
            <a:effectLst/>
          </p:spPr>
        </p:cxnSp>
        <p:sp>
          <p:nvSpPr>
            <p:cNvPr id="26" name="Rectangle 5"/>
            <p:cNvSpPr>
              <a:spLocks noChangeArrowheads="1"/>
            </p:cNvSpPr>
            <p:nvPr/>
          </p:nvSpPr>
          <p:spPr bwMode="auto">
            <a:xfrm>
              <a:off x="308455" y="5328210"/>
              <a:ext cx="8007961" cy="477054"/>
            </a:xfrm>
            <a:prstGeom prst="rect">
              <a:avLst/>
            </a:prstGeom>
            <a:noFill/>
            <a:ln w="12700">
              <a:noFill/>
              <a:miter lim="800000"/>
              <a:headEnd/>
              <a:tailEnd/>
            </a:ln>
            <a:effectLst/>
          </p:spPr>
          <p:txBody>
            <a:bodyPr wrap="none">
              <a:spAutoFit/>
            </a:bodyPr>
            <a:lstStyle/>
            <a:p>
              <a:r>
                <a:rPr lang="en-US" altLang="zh-CN" sz="2500" b="1" dirty="0" err="1" smtClean="0">
                  <a:solidFill>
                    <a:srgbClr val="FF3300"/>
                  </a:solidFill>
                  <a:ea typeface="幼圆" pitchFamily="49" charset="-122"/>
                </a:rPr>
                <a:t>start_routine</a:t>
              </a:r>
              <a:r>
                <a:rPr lang="en-US" altLang="zh-CN" sz="2500" b="1" dirty="0" smtClean="0">
                  <a:solidFill>
                    <a:srgbClr val="FF3300"/>
                  </a:solidFill>
                  <a:ea typeface="幼圆" pitchFamily="49" charset="-122"/>
                </a:rPr>
                <a:t>* f</a:t>
              </a:r>
              <a:r>
                <a:rPr lang="zh-CN" altLang="en-US" b="1" dirty="0" smtClean="0">
                  <a:solidFill>
                    <a:schemeClr val="accent2">
                      <a:lumMod val="75000"/>
                    </a:schemeClr>
                  </a:solidFill>
                  <a:ea typeface="幼圆" pitchFamily="49" charset="-122"/>
                </a:rPr>
                <a:t>：</a:t>
              </a:r>
              <a:r>
                <a:rPr lang="zh-CN" altLang="en-US" sz="2500" b="1" dirty="0" smtClean="0">
                  <a:solidFill>
                    <a:srgbClr val="000099"/>
                  </a:solidFill>
                  <a:ea typeface="幼圆" pitchFamily="49" charset="-122"/>
                </a:rPr>
                <a:t>在新线程中运行的</a:t>
              </a:r>
              <a:r>
                <a:rPr lang="zh-CN" altLang="en-US" sz="2500" b="1" dirty="0" smtClean="0">
                  <a:solidFill>
                    <a:schemeClr val="tx1">
                      <a:lumMod val="10000"/>
                    </a:schemeClr>
                  </a:solidFill>
                  <a:latin typeface="黑体" pitchFamily="49" charset="-122"/>
                  <a:ea typeface="黑体" pitchFamily="49" charset="-122"/>
                </a:rPr>
                <a:t>函数地址</a:t>
              </a:r>
              <a:r>
                <a:rPr lang="en-US" altLang="zh-CN" sz="2500" b="1" dirty="0" smtClean="0">
                  <a:solidFill>
                    <a:schemeClr val="accent2">
                      <a:lumMod val="75000"/>
                    </a:schemeClr>
                  </a:solidFill>
                  <a:ea typeface="幼圆" pitchFamily="49" charset="-122"/>
                </a:rPr>
                <a:t>(</a:t>
              </a:r>
              <a:r>
                <a:rPr lang="zh-CN" altLang="en-US" sz="2500" b="1" dirty="0" smtClean="0">
                  <a:solidFill>
                    <a:schemeClr val="accent2">
                      <a:lumMod val="75000"/>
                    </a:schemeClr>
                  </a:solidFill>
                  <a:ea typeface="幼圆" pitchFamily="49" charset="-122"/>
                </a:rPr>
                <a:t>传入参数</a:t>
              </a:r>
              <a:r>
                <a:rPr lang="en-US" altLang="zh-CN" sz="2500" b="1" dirty="0" smtClean="0">
                  <a:solidFill>
                    <a:schemeClr val="accent2">
                      <a:lumMod val="75000"/>
                    </a:schemeClr>
                  </a:solidFill>
                  <a:ea typeface="幼圆" pitchFamily="49" charset="-122"/>
                </a:rPr>
                <a:t>)</a:t>
              </a:r>
              <a:endParaRPr lang="zh-CN" altLang="en-US" sz="2500" b="1" dirty="0">
                <a:solidFill>
                  <a:schemeClr val="tx1">
                    <a:lumMod val="10000"/>
                  </a:schemeClr>
                </a:solidFill>
                <a:latin typeface="黑体" pitchFamily="49" charset="-122"/>
                <a:ea typeface="黑体" pitchFamily="49" charset="-122"/>
              </a:endParaRPr>
            </a:p>
          </p:txBody>
        </p:sp>
      </p:grpSp>
      <p:grpSp>
        <p:nvGrpSpPr>
          <p:cNvPr id="31" name="组合 30"/>
          <p:cNvGrpSpPr/>
          <p:nvPr/>
        </p:nvGrpSpPr>
        <p:grpSpPr>
          <a:xfrm>
            <a:off x="251520" y="3933056"/>
            <a:ext cx="8981946" cy="2376264"/>
            <a:chOff x="251520" y="3933056"/>
            <a:chExt cx="8981946" cy="2376264"/>
          </a:xfrm>
        </p:grpSpPr>
        <p:cxnSp>
          <p:nvCxnSpPr>
            <p:cNvPr id="16" name="直接连接符 15"/>
            <p:cNvCxnSpPr/>
            <p:nvPr/>
          </p:nvCxnSpPr>
          <p:spPr bwMode="auto">
            <a:xfrm>
              <a:off x="6228184" y="3933056"/>
              <a:ext cx="1080120" cy="0"/>
            </a:xfrm>
            <a:prstGeom prst="line">
              <a:avLst/>
            </a:prstGeom>
            <a:solidFill>
              <a:schemeClr val="accent1"/>
            </a:solidFill>
            <a:ln w="28575" cap="sq" cmpd="sng" algn="ctr">
              <a:solidFill>
                <a:schemeClr val="tx2">
                  <a:lumMod val="75000"/>
                </a:schemeClr>
              </a:solidFill>
              <a:prstDash val="solid"/>
              <a:round/>
              <a:headEnd type="none" w="sm" len="sm"/>
              <a:tailEnd type="none" w="sm" len="sm"/>
            </a:ln>
            <a:effectLst/>
          </p:spPr>
        </p:cxnSp>
        <p:sp>
          <p:nvSpPr>
            <p:cNvPr id="30" name="Rectangle 5"/>
            <p:cNvSpPr>
              <a:spLocks noChangeArrowheads="1"/>
            </p:cNvSpPr>
            <p:nvPr/>
          </p:nvSpPr>
          <p:spPr bwMode="auto">
            <a:xfrm>
              <a:off x="251520" y="5832266"/>
              <a:ext cx="8981946" cy="477054"/>
            </a:xfrm>
            <a:prstGeom prst="rect">
              <a:avLst/>
            </a:prstGeom>
            <a:noFill/>
            <a:ln w="12700">
              <a:noFill/>
              <a:miter lim="800000"/>
              <a:headEnd/>
              <a:tailEnd/>
            </a:ln>
            <a:effectLst/>
          </p:spPr>
          <p:txBody>
            <a:bodyPr wrap="none">
              <a:spAutoFit/>
            </a:bodyPr>
            <a:lstStyle/>
            <a:p>
              <a:r>
                <a:rPr lang="en-US" altLang="zh-CN" sz="2500" b="1" dirty="0" smtClean="0">
                  <a:solidFill>
                    <a:srgbClr val="FF3300"/>
                  </a:solidFill>
                  <a:ea typeface="幼圆" pitchFamily="49" charset="-122"/>
                </a:rPr>
                <a:t>void* </a:t>
              </a:r>
              <a:r>
                <a:rPr lang="en-US" altLang="zh-CN" sz="2500" b="1" dirty="0" err="1" smtClean="0">
                  <a:solidFill>
                    <a:srgbClr val="FF3300"/>
                  </a:solidFill>
                  <a:ea typeface="幼圆" pitchFamily="49" charset="-122"/>
                </a:rPr>
                <a:t>arg</a:t>
              </a:r>
              <a:r>
                <a:rPr lang="zh-CN" altLang="en-US" b="1" dirty="0" smtClean="0">
                  <a:solidFill>
                    <a:schemeClr val="accent2">
                      <a:lumMod val="75000"/>
                    </a:schemeClr>
                  </a:solidFill>
                  <a:ea typeface="幼圆" pitchFamily="49" charset="-122"/>
                </a:rPr>
                <a:t>：</a:t>
              </a:r>
              <a:r>
                <a:rPr lang="zh-CN" altLang="en-US" sz="2500" b="1" dirty="0" smtClean="0">
                  <a:solidFill>
                    <a:srgbClr val="000099"/>
                  </a:solidFill>
                  <a:ea typeface="幼圆" pitchFamily="49" charset="-122"/>
                </a:rPr>
                <a:t>函数</a:t>
              </a:r>
              <a:r>
                <a:rPr lang="en-US" altLang="zh-CN" sz="2500" b="1" dirty="0" smtClean="0">
                  <a:solidFill>
                    <a:srgbClr val="FF0000"/>
                  </a:solidFill>
                  <a:ea typeface="幼圆" pitchFamily="49" charset="-122"/>
                </a:rPr>
                <a:t>f</a:t>
              </a:r>
              <a:r>
                <a:rPr lang="zh-CN" altLang="en-US" sz="2500" b="1" dirty="0" smtClean="0">
                  <a:solidFill>
                    <a:srgbClr val="000099"/>
                  </a:solidFill>
                  <a:ea typeface="幼圆" pitchFamily="49" charset="-122"/>
                </a:rPr>
                <a:t>的参数，如果要传多个参数，使用结构体指针</a:t>
              </a:r>
              <a:endParaRPr lang="zh-CN" altLang="en-US" sz="2500" b="1" dirty="0">
                <a:solidFill>
                  <a:schemeClr val="tx1">
                    <a:lumMod val="10000"/>
                  </a:schemeClr>
                </a:solidFill>
                <a:latin typeface="黑体" pitchFamily="49" charset="-122"/>
                <a:ea typeface="黑体" pitchFamily="49" charset="-122"/>
              </a:endParaRPr>
            </a:p>
          </p:txBody>
        </p:sp>
      </p:grpSp>
      <p:grpSp>
        <p:nvGrpSpPr>
          <p:cNvPr id="25" name="Group 8"/>
          <p:cNvGrpSpPr>
            <a:grpSpLocks/>
          </p:cNvGrpSpPr>
          <p:nvPr/>
        </p:nvGrpSpPr>
        <p:grpSpPr bwMode="auto">
          <a:xfrm>
            <a:off x="323528" y="980728"/>
            <a:ext cx="4320480" cy="576263"/>
            <a:chOff x="357" y="660"/>
            <a:chExt cx="1815" cy="363"/>
          </a:xfrm>
        </p:grpSpPr>
        <p:sp>
          <p:nvSpPr>
            <p:cNvPr id="27" name="Oval 9"/>
            <p:cNvSpPr>
              <a:spLocks noChangeArrowheads="1"/>
            </p:cNvSpPr>
            <p:nvPr/>
          </p:nvSpPr>
          <p:spPr bwMode="auto">
            <a:xfrm>
              <a:off x="357" y="660"/>
              <a:ext cx="1180"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28" name="Text Box 10"/>
            <p:cNvSpPr txBox="1">
              <a:spLocks noChangeArrowheads="1"/>
            </p:cNvSpPr>
            <p:nvPr/>
          </p:nvSpPr>
          <p:spPr bwMode="auto">
            <a:xfrm>
              <a:off x="453" y="660"/>
              <a:ext cx="1719" cy="336"/>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a:spAutoFit/>
            </a:bodyPr>
            <a:lstStyle/>
            <a:p>
              <a:r>
                <a:rPr lang="zh-CN" altLang="en-US" sz="2900" b="1" dirty="0" smtClean="0">
                  <a:solidFill>
                    <a:srgbClr val="FF3300"/>
                  </a:solidFill>
                  <a:latin typeface="黑体" pitchFamily="2" charset="-122"/>
                  <a:ea typeface="黑体" pitchFamily="2" charset="-122"/>
                </a:rPr>
                <a:t>一</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线程创建</a:t>
              </a:r>
              <a:endParaRPr lang="zh-CN" altLang="en-US" sz="2900" dirty="0">
                <a:solidFill>
                  <a:srgbClr val="FF3300"/>
                </a:solidFill>
                <a:latin typeface="黑体" pitchFamily="2" charset="-122"/>
                <a:ea typeface="黑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out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1+#ppt_w/2"/>
                                          </p:val>
                                        </p:tav>
                                        <p:tav tm="100000">
                                          <p:val>
                                            <p:strVal val="#ppt_x"/>
                                          </p:val>
                                        </p:tav>
                                      </p:tavLst>
                                    </p:anim>
                                    <p:anim calcmode="lin" valueType="num">
                                      <p:cBhvr additive="base">
                                        <p:cTn id="18"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strips(downRight)">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strips(downRight)">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6" fill="hold" nodeType="click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strips(downRight)">
                                      <p:cBhvr>
                                        <p:cTn id="33" dur="500"/>
                                        <p:tgtEl>
                                          <p:spTgt spid="29"/>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6" fill="hold" nodeType="click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strips(downRight)">
                                      <p:cBhvr>
                                        <p:cTn id="3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Text Box 3"/>
          <p:cNvSpPr txBox="1">
            <a:spLocks noChangeArrowheads="1"/>
          </p:cNvSpPr>
          <p:nvPr/>
        </p:nvSpPr>
        <p:spPr bwMode="auto">
          <a:xfrm>
            <a:off x="1600200" y="1752600"/>
            <a:ext cx="1266825" cy="579438"/>
          </a:xfrm>
          <a:prstGeom prst="rect">
            <a:avLst/>
          </a:prstGeom>
          <a:noFill/>
          <a:ln w="9525">
            <a:noFill/>
            <a:miter lim="800000"/>
            <a:headEnd/>
            <a:tailEnd/>
          </a:ln>
          <a:effectLst/>
        </p:spPr>
        <p:txBody>
          <a:bodyPr wrap="none">
            <a:spAutoFit/>
          </a:bodyPr>
          <a:lstStyle/>
          <a:p>
            <a:r>
              <a:rPr lang="en-US" altLang="zh-CN" sz="3200" dirty="0">
                <a:solidFill>
                  <a:schemeClr val="bg1"/>
                </a:solidFill>
                <a:ea typeface="宋体" pitchFamily="2" charset="-122"/>
              </a:rPr>
              <a:t>main()</a:t>
            </a:r>
          </a:p>
        </p:txBody>
      </p:sp>
      <p:sp>
        <p:nvSpPr>
          <p:cNvPr id="114692" name="Line 4"/>
          <p:cNvSpPr>
            <a:spLocks noChangeShapeType="1"/>
          </p:cNvSpPr>
          <p:nvPr/>
        </p:nvSpPr>
        <p:spPr bwMode="auto">
          <a:xfrm>
            <a:off x="3200400" y="1828800"/>
            <a:ext cx="0" cy="4267200"/>
          </a:xfrm>
          <a:prstGeom prst="line">
            <a:avLst/>
          </a:prstGeom>
          <a:noFill/>
          <a:ln w="9525">
            <a:solidFill>
              <a:schemeClr val="accent2">
                <a:lumMod val="50000"/>
              </a:schemeClr>
            </a:solidFill>
            <a:round/>
            <a:headEnd/>
            <a:tailEnd type="triangle" w="med" len="lg"/>
          </a:ln>
          <a:effectLst/>
        </p:spPr>
        <p:txBody>
          <a:bodyPr wrap="none" anchor="ctr"/>
          <a:lstStyle/>
          <a:p>
            <a:endParaRPr lang="zh-CN" altLang="en-US">
              <a:solidFill>
                <a:schemeClr val="accent3">
                  <a:lumMod val="50000"/>
                </a:schemeClr>
              </a:solidFill>
            </a:endParaRPr>
          </a:p>
        </p:txBody>
      </p:sp>
      <p:sp>
        <p:nvSpPr>
          <p:cNvPr id="114693" name="Text Box 5"/>
          <p:cNvSpPr txBox="1">
            <a:spLocks noChangeArrowheads="1"/>
          </p:cNvSpPr>
          <p:nvPr/>
        </p:nvSpPr>
        <p:spPr bwMode="auto">
          <a:xfrm>
            <a:off x="990600" y="3200400"/>
            <a:ext cx="2147888" cy="1066800"/>
          </a:xfrm>
          <a:prstGeom prst="rect">
            <a:avLst/>
          </a:prstGeom>
          <a:noFill/>
          <a:ln w="9525">
            <a:noFill/>
            <a:miter lim="800000"/>
            <a:headEnd/>
            <a:tailEnd/>
          </a:ln>
          <a:effectLst/>
        </p:spPr>
        <p:txBody>
          <a:bodyPr wrap="none">
            <a:spAutoFit/>
          </a:bodyPr>
          <a:lstStyle/>
          <a:p>
            <a:r>
              <a:rPr lang="en-US" altLang="zh-CN" sz="3200" dirty="0">
                <a:solidFill>
                  <a:schemeClr val="bg1"/>
                </a:solidFill>
                <a:ea typeface="宋体" pitchFamily="2" charset="-122"/>
              </a:rPr>
              <a:t>   </a:t>
            </a:r>
            <a:r>
              <a:rPr lang="en-US" altLang="zh-CN" sz="3200" dirty="0" err="1">
                <a:solidFill>
                  <a:schemeClr val="bg1"/>
                </a:solidFill>
                <a:ea typeface="宋体" pitchFamily="2" charset="-122"/>
              </a:rPr>
              <a:t>pthread</a:t>
            </a:r>
            <a:r>
              <a:rPr lang="en-US" altLang="zh-CN" sz="3200" dirty="0">
                <a:solidFill>
                  <a:schemeClr val="bg1"/>
                </a:solidFill>
                <a:ea typeface="宋体" pitchFamily="2" charset="-122"/>
              </a:rPr>
              <a:t>_</a:t>
            </a:r>
          </a:p>
          <a:p>
            <a:r>
              <a:rPr lang="en-US" altLang="zh-CN" sz="3200" dirty="0">
                <a:solidFill>
                  <a:schemeClr val="bg1"/>
                </a:solidFill>
                <a:ea typeface="宋体" pitchFamily="2" charset="-122"/>
              </a:rPr>
              <a:t>create(</a:t>
            </a:r>
            <a:r>
              <a:rPr lang="en-US" altLang="zh-CN" sz="3200" dirty="0" err="1">
                <a:solidFill>
                  <a:schemeClr val="bg1"/>
                </a:solidFill>
                <a:ea typeface="宋体" pitchFamily="2" charset="-122"/>
              </a:rPr>
              <a:t>func</a:t>
            </a:r>
            <a:r>
              <a:rPr lang="en-US" altLang="zh-CN" sz="3200" dirty="0">
                <a:solidFill>
                  <a:schemeClr val="bg1"/>
                </a:solidFill>
                <a:ea typeface="宋体" pitchFamily="2" charset="-122"/>
              </a:rPr>
              <a:t>)</a:t>
            </a:r>
          </a:p>
        </p:txBody>
      </p:sp>
      <p:sp>
        <p:nvSpPr>
          <p:cNvPr id="114694" name="Line 6"/>
          <p:cNvSpPr>
            <a:spLocks noChangeShapeType="1"/>
          </p:cNvSpPr>
          <p:nvPr/>
        </p:nvSpPr>
        <p:spPr bwMode="auto">
          <a:xfrm>
            <a:off x="3200400" y="3581400"/>
            <a:ext cx="2209800" cy="0"/>
          </a:xfrm>
          <a:prstGeom prst="line">
            <a:avLst/>
          </a:prstGeom>
          <a:noFill/>
          <a:ln w="9525">
            <a:solidFill>
              <a:schemeClr val="accent2">
                <a:lumMod val="50000"/>
              </a:schemeClr>
            </a:solidFill>
            <a:round/>
            <a:headEnd/>
            <a:tailEnd/>
          </a:ln>
          <a:effectLst/>
        </p:spPr>
        <p:txBody>
          <a:bodyPr wrap="none" anchor="ctr"/>
          <a:lstStyle/>
          <a:p>
            <a:endParaRPr lang="zh-CN" altLang="en-US">
              <a:solidFill>
                <a:schemeClr val="accent3">
                  <a:lumMod val="50000"/>
                </a:schemeClr>
              </a:solidFill>
            </a:endParaRPr>
          </a:p>
        </p:txBody>
      </p:sp>
      <p:sp>
        <p:nvSpPr>
          <p:cNvPr id="114695" name="Line 7"/>
          <p:cNvSpPr>
            <a:spLocks noChangeShapeType="1"/>
          </p:cNvSpPr>
          <p:nvPr/>
        </p:nvSpPr>
        <p:spPr bwMode="auto">
          <a:xfrm>
            <a:off x="5410200" y="3581400"/>
            <a:ext cx="0" cy="2514600"/>
          </a:xfrm>
          <a:prstGeom prst="line">
            <a:avLst/>
          </a:prstGeom>
          <a:noFill/>
          <a:ln w="9525">
            <a:solidFill>
              <a:schemeClr val="accent2">
                <a:lumMod val="50000"/>
              </a:schemeClr>
            </a:solidFill>
            <a:round/>
            <a:headEnd/>
            <a:tailEnd type="triangle" w="med" len="lg"/>
          </a:ln>
          <a:effectLst/>
        </p:spPr>
        <p:txBody>
          <a:bodyPr wrap="none" anchor="ctr"/>
          <a:lstStyle/>
          <a:p>
            <a:endParaRPr lang="zh-CN" altLang="en-US">
              <a:solidFill>
                <a:schemeClr val="accent3">
                  <a:lumMod val="50000"/>
                </a:schemeClr>
              </a:solidFill>
            </a:endParaRPr>
          </a:p>
        </p:txBody>
      </p:sp>
      <p:sp>
        <p:nvSpPr>
          <p:cNvPr id="114696" name="Text Box 8"/>
          <p:cNvSpPr txBox="1">
            <a:spLocks noChangeArrowheads="1"/>
          </p:cNvSpPr>
          <p:nvPr/>
        </p:nvSpPr>
        <p:spPr bwMode="auto">
          <a:xfrm>
            <a:off x="5546725" y="3295650"/>
            <a:ext cx="1176338" cy="579438"/>
          </a:xfrm>
          <a:prstGeom prst="rect">
            <a:avLst/>
          </a:prstGeom>
          <a:noFill/>
          <a:ln w="9525">
            <a:noFill/>
            <a:miter lim="800000"/>
            <a:headEnd/>
            <a:tailEnd/>
          </a:ln>
          <a:effectLst/>
        </p:spPr>
        <p:txBody>
          <a:bodyPr wrap="none">
            <a:spAutoFit/>
          </a:bodyPr>
          <a:lstStyle/>
          <a:p>
            <a:r>
              <a:rPr lang="en-US" altLang="zh-CN" sz="3200" dirty="0" err="1">
                <a:solidFill>
                  <a:schemeClr val="bg1"/>
                </a:solidFill>
                <a:ea typeface="宋体" pitchFamily="2" charset="-122"/>
              </a:rPr>
              <a:t>func</a:t>
            </a:r>
            <a:r>
              <a:rPr lang="en-US" altLang="zh-CN" sz="3200" dirty="0">
                <a:solidFill>
                  <a:schemeClr val="bg1"/>
                </a:solidFill>
                <a:ea typeface="宋体" pitchFamily="2" charset="-122"/>
              </a:rPr>
              <a:t>()</a:t>
            </a:r>
          </a:p>
        </p:txBody>
      </p:sp>
      <p:sp>
        <p:nvSpPr>
          <p:cNvPr id="9" name="TextBox 8"/>
          <p:cNvSpPr txBox="1"/>
          <p:nvPr/>
        </p:nvSpPr>
        <p:spPr>
          <a:xfrm>
            <a:off x="3347864" y="1844824"/>
            <a:ext cx="432048" cy="923330"/>
          </a:xfrm>
          <a:prstGeom prst="rect">
            <a:avLst/>
          </a:prstGeom>
          <a:noFill/>
        </p:spPr>
        <p:txBody>
          <a:bodyPr wrap="square" rtlCol="0">
            <a:spAutoFit/>
          </a:bodyPr>
          <a:lstStyle/>
          <a:p>
            <a:r>
              <a:rPr lang="zh-CN" altLang="en-US" sz="1800" dirty="0" smtClean="0">
                <a:solidFill>
                  <a:srgbClr val="002060"/>
                </a:solidFill>
              </a:rPr>
              <a:t>主线程</a:t>
            </a:r>
            <a:endParaRPr lang="zh-CN" altLang="en-US" sz="1800" dirty="0">
              <a:solidFill>
                <a:srgbClr val="002060"/>
              </a:solidFill>
            </a:endParaRPr>
          </a:p>
        </p:txBody>
      </p:sp>
      <p:sp>
        <p:nvSpPr>
          <p:cNvPr id="10" name="TextBox 9"/>
          <p:cNvSpPr txBox="1"/>
          <p:nvPr/>
        </p:nvSpPr>
        <p:spPr>
          <a:xfrm>
            <a:off x="5580112" y="4305870"/>
            <a:ext cx="432048" cy="923330"/>
          </a:xfrm>
          <a:prstGeom prst="rect">
            <a:avLst/>
          </a:prstGeom>
          <a:noFill/>
        </p:spPr>
        <p:txBody>
          <a:bodyPr wrap="square" rtlCol="0">
            <a:spAutoFit/>
          </a:bodyPr>
          <a:lstStyle/>
          <a:p>
            <a:r>
              <a:rPr lang="zh-CN" altLang="en-US" sz="1800" dirty="0" smtClean="0">
                <a:solidFill>
                  <a:srgbClr val="002060"/>
                </a:solidFill>
              </a:rPr>
              <a:t>新线程</a:t>
            </a:r>
            <a:endParaRPr lang="zh-CN" altLang="en-US" sz="1800" dirty="0">
              <a:solidFill>
                <a:srgbClr val="002060"/>
              </a:solidFill>
            </a:endParaRPr>
          </a:p>
        </p:txBody>
      </p:sp>
      <p:grpSp>
        <p:nvGrpSpPr>
          <p:cNvPr id="12" name="Group 66"/>
          <p:cNvGrpSpPr>
            <a:grpSpLocks/>
          </p:cNvGrpSpPr>
          <p:nvPr/>
        </p:nvGrpSpPr>
        <p:grpSpPr bwMode="auto">
          <a:xfrm>
            <a:off x="1405929" y="260648"/>
            <a:ext cx="4894263" cy="1041400"/>
            <a:chOff x="661" y="3264"/>
            <a:chExt cx="3083" cy="656"/>
          </a:xfrm>
        </p:grpSpPr>
        <p:sp>
          <p:nvSpPr>
            <p:cNvPr id="13" name="Freeform 64"/>
            <p:cNvSpPr>
              <a:spLocks/>
            </p:cNvSpPr>
            <p:nvPr/>
          </p:nvSpPr>
          <p:spPr bwMode="auto">
            <a:xfrm>
              <a:off x="661" y="3264"/>
              <a:ext cx="3024" cy="656"/>
            </a:xfrm>
            <a:custGeom>
              <a:avLst/>
              <a:gdLst/>
              <a:ahLst/>
              <a:cxnLst>
                <a:cxn ang="0">
                  <a:pos x="31" y="139"/>
                </a:cxn>
                <a:cxn ang="0">
                  <a:pos x="43" y="376"/>
                </a:cxn>
                <a:cxn ang="0">
                  <a:pos x="178" y="365"/>
                </a:cxn>
                <a:cxn ang="0">
                  <a:pos x="698" y="354"/>
                </a:cxn>
                <a:cxn ang="0">
                  <a:pos x="709" y="263"/>
                </a:cxn>
                <a:cxn ang="0">
                  <a:pos x="415" y="117"/>
                </a:cxn>
                <a:cxn ang="0">
                  <a:pos x="31" y="139"/>
                </a:cxn>
              </a:cxnLst>
              <a:rect l="0" t="0" r="r" b="b"/>
              <a:pathLst>
                <a:path w="709" h="414">
                  <a:moveTo>
                    <a:pt x="31" y="139"/>
                  </a:moveTo>
                  <a:cubicBezTo>
                    <a:pt x="35" y="218"/>
                    <a:pt x="0" y="310"/>
                    <a:pt x="43" y="376"/>
                  </a:cubicBezTo>
                  <a:cubicBezTo>
                    <a:pt x="68" y="414"/>
                    <a:pt x="133" y="367"/>
                    <a:pt x="178" y="365"/>
                  </a:cubicBezTo>
                  <a:cubicBezTo>
                    <a:pt x="351" y="359"/>
                    <a:pt x="525" y="358"/>
                    <a:pt x="698" y="354"/>
                  </a:cubicBezTo>
                  <a:cubicBezTo>
                    <a:pt x="702" y="324"/>
                    <a:pt x="709" y="294"/>
                    <a:pt x="709" y="263"/>
                  </a:cubicBezTo>
                  <a:cubicBezTo>
                    <a:pt x="709" y="35"/>
                    <a:pt x="704" y="128"/>
                    <a:pt x="415" y="117"/>
                  </a:cubicBezTo>
                  <a:cubicBezTo>
                    <a:pt x="27" y="128"/>
                    <a:pt x="31" y="0"/>
                    <a:pt x="31" y="139"/>
                  </a:cubicBezTo>
                  <a:close/>
                </a:path>
              </a:pathLst>
            </a:custGeom>
            <a:solidFill>
              <a:srgbClr val="FFFFD9"/>
            </a:solidFill>
            <a:ln w="12700" cap="flat" cmpd="sng">
              <a:noFill/>
              <a:prstDash val="solid"/>
              <a:round/>
              <a:headEnd/>
              <a:tailEnd/>
            </a:ln>
            <a:effectLst>
              <a:outerShdw dist="117088" dir="2436078" algn="ctr" rotWithShape="0">
                <a:srgbClr val="C0C0C0"/>
              </a:outerShdw>
            </a:effectLst>
          </p:spPr>
          <p:txBody>
            <a:bodyPr wrap="none" anchor="ctr"/>
            <a:lstStyle/>
            <a:p>
              <a:endParaRPr lang="zh-CN" altLang="en-US"/>
            </a:p>
          </p:txBody>
        </p:sp>
        <p:sp>
          <p:nvSpPr>
            <p:cNvPr id="14" name="Text Box 65"/>
            <p:cNvSpPr txBox="1">
              <a:spLocks noChangeArrowheads="1"/>
            </p:cNvSpPr>
            <p:nvPr/>
          </p:nvSpPr>
          <p:spPr bwMode="auto">
            <a:xfrm>
              <a:off x="960" y="3419"/>
              <a:ext cx="2784" cy="397"/>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a:spAutoFit/>
            </a:bodyPr>
            <a:lstStyle/>
            <a:p>
              <a:r>
                <a:rPr lang="zh-CN" altLang="en-US" sz="3500" i="1" dirty="0" smtClean="0">
                  <a:solidFill>
                    <a:srgbClr val="FF3300"/>
                  </a:solidFill>
                  <a:ea typeface="黑体" pitchFamily="2" charset="-122"/>
                </a:rPr>
                <a:t>新线程的创建与执行</a:t>
              </a:r>
              <a:endParaRPr lang="zh-CN" altLang="en-US" sz="3500" i="1" dirty="0">
                <a:solidFill>
                  <a:srgbClr val="FF3300"/>
                </a:solidFill>
                <a:ea typeface="黑体" pitchFamily="2" charset="-122"/>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7"/>
          <p:cNvGrpSpPr>
            <a:grpSpLocks/>
          </p:cNvGrpSpPr>
          <p:nvPr/>
        </p:nvGrpSpPr>
        <p:grpSpPr bwMode="auto">
          <a:xfrm>
            <a:off x="473691" y="836712"/>
            <a:ext cx="8359787" cy="1871663"/>
            <a:chOff x="1266" y="909"/>
            <a:chExt cx="4064" cy="1179"/>
          </a:xfrm>
        </p:grpSpPr>
        <p:sp>
          <p:nvSpPr>
            <p:cNvPr id="6" name="Rectangle 3"/>
            <p:cNvSpPr>
              <a:spLocks noChangeArrowheads="1"/>
            </p:cNvSpPr>
            <p:nvPr/>
          </p:nvSpPr>
          <p:spPr bwMode="auto">
            <a:xfrm>
              <a:off x="1392" y="1150"/>
              <a:ext cx="3938" cy="938"/>
            </a:xfrm>
            <a:prstGeom prst="rect">
              <a:avLst/>
            </a:prstGeom>
            <a:solidFill>
              <a:srgbClr val="E1F0FF"/>
            </a:solidFill>
            <a:ln w="12700" cap="sq">
              <a:noFill/>
              <a:miter lim="800000"/>
              <a:headEnd/>
              <a:tailEnd/>
            </a:ln>
            <a:effectLst>
              <a:outerShdw dist="206741" dir="2550627" algn="ctr" rotWithShape="0">
                <a:srgbClr val="D1D1D1"/>
              </a:outerShdw>
            </a:effectLst>
          </p:spPr>
          <p:txBody>
            <a:bodyPr wrap="none" anchor="ctr"/>
            <a:lstStyle/>
            <a:p>
              <a:pPr algn="l"/>
              <a:endParaRPr lang="zh-CN" altLang="en-US">
                <a:effectLst/>
              </a:endParaRPr>
            </a:p>
          </p:txBody>
        </p:sp>
        <p:sp>
          <p:nvSpPr>
            <p:cNvPr id="7" name="Text Box 4"/>
            <p:cNvSpPr txBox="1">
              <a:spLocks noChangeArrowheads="1"/>
            </p:cNvSpPr>
            <p:nvPr/>
          </p:nvSpPr>
          <p:spPr bwMode="auto">
            <a:xfrm>
              <a:off x="1602" y="1319"/>
              <a:ext cx="3679" cy="653"/>
            </a:xfrm>
            <a:prstGeom prst="rect">
              <a:avLst/>
            </a:prstGeom>
            <a:noFill/>
            <a:ln w="12700" cap="sq">
              <a:noFill/>
              <a:miter lim="800000"/>
              <a:headEnd/>
              <a:tailEnd/>
            </a:ln>
            <a:effectLst/>
          </p:spPr>
          <p:txBody>
            <a:bodyPr wrap="square">
              <a:spAutoFit/>
            </a:bodyPr>
            <a:lstStyle/>
            <a:p>
              <a:pPr algn="l"/>
              <a:r>
                <a:rPr lang="en-US" altLang="zh-CN" sz="2800" baseline="-10000" dirty="0" smtClean="0">
                  <a:solidFill>
                    <a:srgbClr val="B2B2B2"/>
                  </a:solidFill>
                  <a:effectLst/>
                </a:rPr>
                <a:t>#include &lt;</a:t>
              </a:r>
              <a:r>
                <a:rPr lang="en-US" altLang="zh-CN" sz="2800" baseline="-10000" dirty="0" err="1" smtClean="0">
                  <a:solidFill>
                    <a:srgbClr val="B2B2B2"/>
                  </a:solidFill>
                  <a:effectLst/>
                </a:rPr>
                <a:t>pthread.h</a:t>
              </a:r>
              <a:r>
                <a:rPr lang="en-US" altLang="zh-CN" sz="2800" baseline="-10000" dirty="0" smtClean="0">
                  <a:solidFill>
                    <a:srgbClr val="B2B2B2"/>
                  </a:solidFill>
                  <a:effectLst/>
                </a:rPr>
                <a:t>&gt;</a:t>
              </a:r>
            </a:p>
            <a:p>
              <a:pPr algn="l"/>
              <a:endParaRPr lang="en-US" altLang="zh-CN" sz="2800" baseline="-10000" dirty="0" smtClean="0">
                <a:solidFill>
                  <a:srgbClr val="B2B2B2"/>
                </a:solidFill>
                <a:effectLst/>
              </a:endParaRPr>
            </a:p>
            <a:p>
              <a:pPr eaLnBrk="1" hangingPunct="1"/>
              <a:r>
                <a:rPr lang="en-US" altLang="zh-CN" sz="3600" b="1" baseline="-10000" dirty="0" err="1" smtClean="0">
                  <a:solidFill>
                    <a:srgbClr val="003399"/>
                  </a:solidFill>
                </a:rPr>
                <a:t>pthread_t</a:t>
              </a:r>
              <a:r>
                <a:rPr lang="en-US" altLang="zh-CN" sz="3600" b="1" baseline="-10000" dirty="0" smtClean="0">
                  <a:solidFill>
                    <a:srgbClr val="003399"/>
                  </a:solidFill>
                </a:rPr>
                <a:t> </a:t>
              </a:r>
              <a:r>
                <a:rPr lang="en-US" altLang="zh-CN" sz="3600" b="1" baseline="-10000" dirty="0" err="1" smtClean="0">
                  <a:solidFill>
                    <a:srgbClr val="003399"/>
                  </a:solidFill>
                </a:rPr>
                <a:t>pthread_self</a:t>
              </a:r>
              <a:r>
                <a:rPr lang="en-US" altLang="zh-CN" sz="3600" b="1" baseline="-10000" dirty="0" smtClean="0">
                  <a:solidFill>
                    <a:srgbClr val="003399"/>
                  </a:solidFill>
                </a:rPr>
                <a:t>(void);</a:t>
              </a:r>
            </a:p>
          </p:txBody>
        </p:sp>
        <p:sp>
          <p:nvSpPr>
            <p:cNvPr id="8" name="Oval 124"/>
            <p:cNvSpPr>
              <a:spLocks noChangeArrowheads="1"/>
            </p:cNvSpPr>
            <p:nvPr/>
          </p:nvSpPr>
          <p:spPr bwMode="auto">
            <a:xfrm rot="21216717">
              <a:off x="1266" y="930"/>
              <a:ext cx="1287" cy="384"/>
            </a:xfrm>
            <a:prstGeom prst="ellipse">
              <a:avLst/>
            </a:prstGeom>
            <a:solidFill>
              <a:srgbClr val="CCFFFF"/>
            </a:solidFill>
            <a:ln w="12700" cap="sq">
              <a:noFill/>
              <a:round/>
              <a:headEnd type="none" w="sm" len="sm"/>
              <a:tailEnd type="none" w="sm" len="sm"/>
            </a:ln>
            <a:effectLst>
              <a:outerShdw dist="63500" dir="2212194" algn="ctr" rotWithShape="0">
                <a:srgbClr val="C0C0C0"/>
              </a:outerShdw>
            </a:effectLst>
          </p:spPr>
          <p:txBody>
            <a:bodyPr wrap="none" anchor="ctr"/>
            <a:lstStyle/>
            <a:p>
              <a:pPr algn="l"/>
              <a:endParaRPr lang="zh-CN" altLang="en-US">
                <a:effectLst/>
              </a:endParaRPr>
            </a:p>
          </p:txBody>
        </p:sp>
        <p:sp>
          <p:nvSpPr>
            <p:cNvPr id="9" name="Text Box 125"/>
            <p:cNvSpPr txBox="1">
              <a:spLocks noChangeArrowheads="1"/>
            </p:cNvSpPr>
            <p:nvPr/>
          </p:nvSpPr>
          <p:spPr bwMode="auto">
            <a:xfrm rot="21151543">
              <a:off x="1450" y="909"/>
              <a:ext cx="918" cy="368"/>
            </a:xfrm>
            <a:prstGeom prst="rect">
              <a:avLst/>
            </a:prstGeom>
            <a:noFill/>
            <a:ln w="12700" cap="sq">
              <a:noFill/>
              <a:miter lim="800000"/>
              <a:headEnd/>
              <a:tailEnd/>
            </a:ln>
            <a:effectLst>
              <a:outerShdw dist="17961" dir="2700000" algn="ctr" rotWithShape="0">
                <a:schemeClr val="bg1"/>
              </a:outerShdw>
            </a:effectLst>
          </p:spPr>
          <p:txBody>
            <a:bodyPr wrap="square">
              <a:spAutoFit/>
            </a:bodyPr>
            <a:lstStyle/>
            <a:p>
              <a:pPr algn="l" fontAlgn="t"/>
              <a:r>
                <a:rPr lang="zh-CN" altLang="en-US" sz="4800" baseline="-10000" dirty="0" smtClean="0">
                  <a:solidFill>
                    <a:srgbClr val="FF3300"/>
                  </a:solidFill>
                  <a:ea typeface="华文新魏" pitchFamily="2" charset="-122"/>
                </a:rPr>
                <a:t>线程</a:t>
              </a:r>
              <a:r>
                <a:rPr lang="en-US" altLang="zh-CN" sz="4800" baseline="-10000" dirty="0" smtClean="0">
                  <a:solidFill>
                    <a:srgbClr val="FF3300"/>
                  </a:solidFill>
                  <a:ea typeface="华文新魏" pitchFamily="2" charset="-122"/>
                </a:rPr>
                <a:t>ID</a:t>
              </a:r>
              <a:endParaRPr lang="zh-CN" altLang="en-US" sz="4800" b="1" baseline="-10000" dirty="0">
                <a:solidFill>
                  <a:srgbClr val="FF3300"/>
                </a:solidFill>
                <a:effectLst/>
                <a:ea typeface="华文新魏" pitchFamily="2" charset="-122"/>
              </a:endParaRPr>
            </a:p>
          </p:txBody>
        </p:sp>
      </p:grpSp>
      <p:sp>
        <p:nvSpPr>
          <p:cNvPr id="18" name="Rectangle 5"/>
          <p:cNvSpPr>
            <a:spLocks noChangeArrowheads="1"/>
          </p:cNvSpPr>
          <p:nvPr/>
        </p:nvSpPr>
        <p:spPr bwMode="auto">
          <a:xfrm>
            <a:off x="1187624" y="3356992"/>
            <a:ext cx="6715300" cy="523220"/>
          </a:xfrm>
          <a:prstGeom prst="rect">
            <a:avLst/>
          </a:prstGeom>
          <a:noFill/>
          <a:ln w="12700">
            <a:noFill/>
            <a:miter lim="800000"/>
            <a:headEnd/>
            <a:tailEnd/>
          </a:ln>
          <a:effectLst/>
        </p:spPr>
        <p:txBody>
          <a:bodyPr wrap="none">
            <a:spAutoFit/>
          </a:bodyPr>
          <a:lstStyle/>
          <a:p>
            <a:r>
              <a:rPr lang="zh-CN" altLang="en-US" sz="2800" b="1" dirty="0" smtClean="0">
                <a:solidFill>
                  <a:srgbClr val="000099"/>
                </a:solidFill>
                <a:ea typeface="幼圆" pitchFamily="49" charset="-122"/>
              </a:rPr>
              <a:t>获取当前线程的</a:t>
            </a:r>
            <a:r>
              <a:rPr lang="en-US" altLang="zh-CN" sz="2800" b="1" dirty="0" smtClean="0">
                <a:solidFill>
                  <a:srgbClr val="000099"/>
                </a:solidFill>
                <a:ea typeface="幼圆" pitchFamily="49" charset="-122"/>
              </a:rPr>
              <a:t>ID</a:t>
            </a:r>
            <a:r>
              <a:rPr lang="zh-CN" altLang="en-US" sz="2800" b="1" dirty="0" smtClean="0">
                <a:solidFill>
                  <a:srgbClr val="000099"/>
                </a:solidFill>
                <a:ea typeface="幼圆" pitchFamily="49" charset="-122"/>
              </a:rPr>
              <a:t>，在线程内调用该函数</a:t>
            </a:r>
            <a:endParaRPr lang="zh-CN" altLang="en-US" sz="2800" b="1" dirty="0">
              <a:solidFill>
                <a:srgbClr val="000099"/>
              </a:solidFill>
              <a:latin typeface="幼圆" pitchFamily="49" charset="-122"/>
              <a:ea typeface="幼圆" pitchFamily="49" charset="-122"/>
            </a:endParaRPr>
          </a:p>
        </p:txBody>
      </p:sp>
      <p:sp>
        <p:nvSpPr>
          <p:cNvPr id="24" name="Rectangle 5"/>
          <p:cNvSpPr>
            <a:spLocks noChangeArrowheads="1"/>
          </p:cNvSpPr>
          <p:nvPr/>
        </p:nvSpPr>
        <p:spPr bwMode="auto">
          <a:xfrm>
            <a:off x="1011646" y="4221088"/>
            <a:ext cx="8132354" cy="954107"/>
          </a:xfrm>
          <a:prstGeom prst="rect">
            <a:avLst/>
          </a:prstGeom>
          <a:noFill/>
          <a:ln w="12700">
            <a:noFill/>
            <a:miter lim="800000"/>
            <a:headEnd/>
            <a:tailEnd/>
          </a:ln>
          <a:effectLst/>
        </p:spPr>
        <p:txBody>
          <a:bodyPr wrap="none">
            <a:spAutoFit/>
          </a:bodyPr>
          <a:lstStyle/>
          <a:p>
            <a:r>
              <a:rPr lang="en-US" altLang="zh-CN" sz="2800" b="1" dirty="0" err="1" smtClean="0">
                <a:solidFill>
                  <a:srgbClr val="000099"/>
                </a:solidFill>
                <a:latin typeface="幼圆" pitchFamily="49" charset="-122"/>
                <a:ea typeface="幼圆" pitchFamily="49" charset="-122"/>
              </a:rPr>
              <a:t>pthread_t</a:t>
            </a:r>
            <a:r>
              <a:rPr lang="zh-CN" altLang="en-US" sz="2800" b="1" dirty="0" smtClean="0">
                <a:solidFill>
                  <a:srgbClr val="000099"/>
                </a:solidFill>
                <a:latin typeface="幼圆" pitchFamily="49" charset="-122"/>
                <a:ea typeface="幼圆" pitchFamily="49" charset="-122"/>
              </a:rPr>
              <a:t>有可能是无符号整型</a:t>
            </a:r>
            <a:r>
              <a:rPr lang="en-US" altLang="zh-CN" sz="2800" b="1" dirty="0" smtClean="0">
                <a:solidFill>
                  <a:srgbClr val="000099"/>
                </a:solidFill>
                <a:latin typeface="幼圆" pitchFamily="49" charset="-122"/>
                <a:ea typeface="幼圆" pitchFamily="49" charset="-122"/>
              </a:rPr>
              <a:t>(</a:t>
            </a:r>
            <a:r>
              <a:rPr lang="en-US" altLang="zh-CN" sz="2800" b="1" dirty="0" err="1" smtClean="0">
                <a:solidFill>
                  <a:srgbClr val="000099"/>
                </a:solidFill>
                <a:latin typeface="幼圆" pitchFamily="49" charset="-122"/>
                <a:ea typeface="幼圆" pitchFamily="49" charset="-122"/>
              </a:rPr>
              <a:t>linux</a:t>
            </a:r>
            <a:r>
              <a:rPr lang="en-US" altLang="zh-CN" sz="2800" b="1" dirty="0" smtClean="0">
                <a:solidFill>
                  <a:srgbClr val="000099"/>
                </a:solidFill>
                <a:latin typeface="幼圆" pitchFamily="49" charset="-122"/>
                <a:ea typeface="幼圆" pitchFamily="49" charset="-122"/>
              </a:rPr>
              <a:t>)</a:t>
            </a:r>
            <a:r>
              <a:rPr lang="zh-CN" altLang="en-US" sz="2800" b="1" dirty="0" smtClean="0">
                <a:solidFill>
                  <a:srgbClr val="000099"/>
                </a:solidFill>
                <a:latin typeface="幼圆" pitchFamily="49" charset="-122"/>
                <a:ea typeface="幼圆" pitchFamily="49" charset="-122"/>
              </a:rPr>
              <a:t>、结构体、</a:t>
            </a:r>
            <a:endParaRPr lang="en-US" altLang="zh-CN" sz="2800" b="1" dirty="0" smtClean="0">
              <a:solidFill>
                <a:srgbClr val="000099"/>
              </a:solidFill>
              <a:latin typeface="幼圆" pitchFamily="49" charset="-122"/>
              <a:ea typeface="幼圆" pitchFamily="49" charset="-122"/>
            </a:endParaRPr>
          </a:p>
          <a:p>
            <a:r>
              <a:rPr lang="zh-CN" altLang="en-US" sz="2800" b="1" dirty="0" smtClean="0">
                <a:solidFill>
                  <a:srgbClr val="000099"/>
                </a:solidFill>
                <a:latin typeface="幼圆" pitchFamily="49" charset="-122"/>
                <a:ea typeface="幼圆" pitchFamily="49" charset="-122"/>
              </a:rPr>
              <a:t>指针，为了可移植性，尽量不要打印。</a:t>
            </a:r>
            <a:endParaRPr lang="zh-CN" altLang="en-US" sz="2800" b="1" dirty="0">
              <a:solidFill>
                <a:srgbClr val="FF3300"/>
              </a:solidFill>
              <a:latin typeface="幼圆" pitchFamily="49" charset="-122"/>
              <a:ea typeface="幼圆" pitchFamily="49" charset="-122"/>
            </a:endParaRPr>
          </a:p>
        </p:txBody>
      </p:sp>
      <p:grpSp>
        <p:nvGrpSpPr>
          <p:cNvPr id="10" name="Group 8"/>
          <p:cNvGrpSpPr>
            <a:grpSpLocks/>
          </p:cNvGrpSpPr>
          <p:nvPr/>
        </p:nvGrpSpPr>
        <p:grpSpPr bwMode="auto">
          <a:xfrm>
            <a:off x="107504" y="188640"/>
            <a:ext cx="4320480" cy="576263"/>
            <a:chOff x="357" y="660"/>
            <a:chExt cx="1815" cy="363"/>
          </a:xfrm>
        </p:grpSpPr>
        <p:sp>
          <p:nvSpPr>
            <p:cNvPr id="11" name="Oval 9"/>
            <p:cNvSpPr>
              <a:spLocks noChangeArrowheads="1"/>
            </p:cNvSpPr>
            <p:nvPr/>
          </p:nvSpPr>
          <p:spPr bwMode="auto">
            <a:xfrm>
              <a:off x="357" y="660"/>
              <a:ext cx="1180"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12" name="Text Box 10"/>
            <p:cNvSpPr txBox="1">
              <a:spLocks noChangeArrowheads="1"/>
            </p:cNvSpPr>
            <p:nvPr/>
          </p:nvSpPr>
          <p:spPr bwMode="auto">
            <a:xfrm>
              <a:off x="453" y="660"/>
              <a:ext cx="1719" cy="336"/>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a:spAutoFit/>
            </a:bodyPr>
            <a:lstStyle/>
            <a:p>
              <a:r>
                <a:rPr lang="zh-CN" altLang="en-US" sz="2900" b="1" dirty="0" smtClean="0">
                  <a:solidFill>
                    <a:srgbClr val="FF3300"/>
                  </a:solidFill>
                  <a:latin typeface="黑体" pitchFamily="2" charset="-122"/>
                  <a:ea typeface="黑体" pitchFamily="2" charset="-122"/>
                </a:rPr>
                <a:t>二</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线程标识</a:t>
              </a:r>
              <a:endParaRPr lang="zh-CN" altLang="en-US" sz="2900" dirty="0">
                <a:solidFill>
                  <a:srgbClr val="FF3300"/>
                </a:solidFill>
                <a:latin typeface="黑体" pitchFamily="2" charset="-122"/>
                <a:ea typeface="黑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strips(downRight)">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strips(downRight)">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灯片编号占位符 2"/>
          <p:cNvSpPr>
            <a:spLocks noGrp="1"/>
          </p:cNvSpPr>
          <p:nvPr>
            <p:ph type="sldNum" sz="quarter" idx="10"/>
          </p:nvPr>
        </p:nvSpPr>
        <p:spPr>
          <a:noFill/>
        </p:spPr>
        <p:txBody>
          <a:bodyPr/>
          <a:lstStyle/>
          <a:p>
            <a:fld id="{E6D8E142-16C2-4109-B556-088D77E7E8E3}" type="slidenum">
              <a:rPr lang="en-US" altLang="zh-CN">
                <a:solidFill>
                  <a:schemeClr val="accent3">
                    <a:lumMod val="50000"/>
                  </a:schemeClr>
                </a:solidFill>
              </a:rPr>
              <a:pPr/>
              <a:t>14</a:t>
            </a:fld>
            <a:endParaRPr lang="en-US" altLang="zh-CN">
              <a:solidFill>
                <a:schemeClr val="accent3">
                  <a:lumMod val="50000"/>
                </a:schemeClr>
              </a:solidFill>
            </a:endParaRPr>
          </a:p>
        </p:txBody>
      </p:sp>
      <p:sp>
        <p:nvSpPr>
          <p:cNvPr id="15364" name="Rectangle 1027"/>
          <p:cNvSpPr>
            <a:spLocks noChangeArrowheads="1"/>
          </p:cNvSpPr>
          <p:nvPr/>
        </p:nvSpPr>
        <p:spPr bwMode="auto">
          <a:xfrm>
            <a:off x="1588" y="1973263"/>
            <a:ext cx="9144000" cy="830997"/>
          </a:xfrm>
          <a:prstGeom prst="rect">
            <a:avLst/>
          </a:prstGeom>
          <a:noFill/>
          <a:ln w="9525">
            <a:noFill/>
            <a:miter lim="800000"/>
            <a:headEnd/>
            <a:tailEnd/>
          </a:ln>
        </p:spPr>
        <p:txBody>
          <a:bodyPr>
            <a:spAutoFit/>
          </a:bodyPr>
          <a:lstStyle/>
          <a:p>
            <a:endParaRPr lang="en-US" altLang="zh-CN">
              <a:solidFill>
                <a:schemeClr val="accent3">
                  <a:lumMod val="50000"/>
                </a:schemeClr>
              </a:solidFill>
              <a:ea typeface="宋体" pitchFamily="2" charset="-122"/>
            </a:endParaRPr>
          </a:p>
          <a:p>
            <a:pPr lvl="1" eaLnBrk="0" hangingPunct="0"/>
            <a:endParaRPr lang="en-US" altLang="zh-CN">
              <a:solidFill>
                <a:schemeClr val="accent3">
                  <a:lumMod val="50000"/>
                </a:schemeClr>
              </a:solidFill>
              <a:ea typeface="宋体" pitchFamily="2" charset="-122"/>
            </a:endParaRPr>
          </a:p>
        </p:txBody>
      </p:sp>
      <p:sp>
        <p:nvSpPr>
          <p:cNvPr id="15365" name="Rectangle 1035"/>
          <p:cNvSpPr>
            <a:spLocks noChangeArrowheads="1"/>
          </p:cNvSpPr>
          <p:nvPr/>
        </p:nvSpPr>
        <p:spPr bwMode="auto">
          <a:xfrm>
            <a:off x="1588" y="3500438"/>
            <a:ext cx="9144000" cy="569387"/>
          </a:xfrm>
          <a:prstGeom prst="rect">
            <a:avLst/>
          </a:prstGeom>
          <a:noFill/>
          <a:ln w="9525">
            <a:noFill/>
            <a:miter lim="800000"/>
            <a:headEnd/>
            <a:tailEnd/>
          </a:ln>
        </p:spPr>
        <p:txBody>
          <a:bodyPr>
            <a:spAutoFit/>
          </a:bodyPr>
          <a:lstStyle/>
          <a:p>
            <a:pPr>
              <a:buFontTx/>
              <a:buChar char="•"/>
            </a:pPr>
            <a:endParaRPr lang="en-US" altLang="zh-CN" sz="700">
              <a:solidFill>
                <a:schemeClr val="accent3">
                  <a:lumMod val="50000"/>
                </a:schemeClr>
              </a:solidFill>
              <a:ea typeface="宋体" pitchFamily="2" charset="-122"/>
            </a:endParaRPr>
          </a:p>
          <a:p>
            <a:pPr eaLnBrk="0" hangingPunct="0"/>
            <a:endParaRPr lang="en-US" altLang="zh-CN">
              <a:solidFill>
                <a:schemeClr val="accent3">
                  <a:lumMod val="50000"/>
                </a:schemeClr>
              </a:solidFill>
              <a:ea typeface="宋体" pitchFamily="2" charset="-122"/>
            </a:endParaRPr>
          </a:p>
        </p:txBody>
      </p:sp>
      <p:sp>
        <p:nvSpPr>
          <p:cNvPr id="15367" name="Text Box 1037"/>
          <p:cNvSpPr txBox="1">
            <a:spLocks noChangeArrowheads="1"/>
          </p:cNvSpPr>
          <p:nvPr/>
        </p:nvSpPr>
        <p:spPr bwMode="auto">
          <a:xfrm>
            <a:off x="179512" y="692696"/>
            <a:ext cx="7984878" cy="2677656"/>
          </a:xfrm>
          <a:prstGeom prst="rect">
            <a:avLst/>
          </a:prstGeom>
          <a:solidFill>
            <a:schemeClr val="tx2">
              <a:lumMod val="20000"/>
              <a:lumOff val="80000"/>
            </a:schemeClr>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spAutoFit/>
          </a:bodyPr>
          <a:lstStyle/>
          <a:p>
            <a:r>
              <a:rPr lang="en-US" altLang="zh-CN" b="1" dirty="0" smtClean="0">
                <a:solidFill>
                  <a:schemeClr val="bg1"/>
                </a:solidFill>
              </a:rPr>
              <a:t>void* print(void* </a:t>
            </a:r>
            <a:r>
              <a:rPr lang="en-US" altLang="zh-CN" b="1" dirty="0" err="1" smtClean="0">
                <a:solidFill>
                  <a:schemeClr val="bg1"/>
                </a:solidFill>
              </a:rPr>
              <a:t>str</a:t>
            </a:r>
            <a:r>
              <a:rPr lang="en-US" altLang="zh-CN" b="1" dirty="0" smtClean="0">
                <a:solidFill>
                  <a:schemeClr val="bg1"/>
                </a:solidFill>
              </a:rPr>
              <a:t>)</a:t>
            </a:r>
          </a:p>
          <a:p>
            <a:r>
              <a:rPr lang="en-US" altLang="zh-CN" b="1" dirty="0" smtClean="0">
                <a:solidFill>
                  <a:schemeClr val="bg1"/>
                </a:solidFill>
              </a:rPr>
              <a:t>{</a:t>
            </a:r>
          </a:p>
          <a:p>
            <a:r>
              <a:rPr lang="en-US" altLang="zh-CN" b="1" dirty="0" smtClean="0">
                <a:solidFill>
                  <a:schemeClr val="bg1"/>
                </a:solidFill>
              </a:rPr>
              <a:t>        </a:t>
            </a:r>
            <a:r>
              <a:rPr lang="en-US" altLang="zh-CN" b="1" dirty="0" err="1" smtClean="0">
                <a:solidFill>
                  <a:schemeClr val="bg1"/>
                </a:solidFill>
              </a:rPr>
              <a:t>pthread_t</a:t>
            </a:r>
            <a:r>
              <a:rPr lang="en-US" altLang="zh-CN" b="1" dirty="0" smtClean="0">
                <a:solidFill>
                  <a:schemeClr val="bg1"/>
                </a:solidFill>
              </a:rPr>
              <a:t> </a:t>
            </a:r>
            <a:r>
              <a:rPr lang="en-US" altLang="zh-CN" b="1" dirty="0" err="1" smtClean="0">
                <a:solidFill>
                  <a:schemeClr val="bg1"/>
                </a:solidFill>
              </a:rPr>
              <a:t>tid</a:t>
            </a:r>
            <a:r>
              <a:rPr lang="en-US" altLang="zh-CN" b="1" dirty="0" smtClean="0">
                <a:solidFill>
                  <a:schemeClr val="bg1"/>
                </a:solidFill>
              </a:rPr>
              <a:t> = </a:t>
            </a:r>
            <a:r>
              <a:rPr lang="en-US" altLang="zh-CN" b="1" dirty="0" err="1" smtClean="0">
                <a:solidFill>
                  <a:schemeClr val="bg1"/>
                </a:solidFill>
              </a:rPr>
              <a:t>pthread_self</a:t>
            </a:r>
            <a:r>
              <a:rPr lang="en-US" altLang="zh-CN" b="1" dirty="0" smtClean="0">
                <a:solidFill>
                  <a:schemeClr val="bg1"/>
                </a:solidFill>
              </a:rPr>
              <a:t>();</a:t>
            </a:r>
          </a:p>
          <a:p>
            <a:r>
              <a:rPr lang="en-US" altLang="zh-CN" b="1" dirty="0" smtClean="0">
                <a:solidFill>
                  <a:schemeClr val="bg1"/>
                </a:solidFill>
              </a:rPr>
              <a:t>        if(</a:t>
            </a:r>
            <a:r>
              <a:rPr lang="en-US" altLang="zh-CN" b="1" dirty="0" err="1" smtClean="0">
                <a:solidFill>
                  <a:schemeClr val="bg1"/>
                </a:solidFill>
              </a:rPr>
              <a:t>str</a:t>
            </a:r>
            <a:r>
              <a:rPr lang="en-US" altLang="zh-CN" b="1" dirty="0" smtClean="0">
                <a:solidFill>
                  <a:schemeClr val="bg1"/>
                </a:solidFill>
              </a:rPr>
              <a:t> != NULL)</a:t>
            </a:r>
          </a:p>
          <a:p>
            <a:r>
              <a:rPr lang="en-US" altLang="zh-CN" b="1" dirty="0" smtClean="0">
                <a:solidFill>
                  <a:schemeClr val="bg1"/>
                </a:solidFill>
              </a:rPr>
              <a:t>                </a:t>
            </a:r>
            <a:r>
              <a:rPr lang="en-US" altLang="zh-CN" b="1" dirty="0" err="1" smtClean="0">
                <a:solidFill>
                  <a:schemeClr val="bg1"/>
                </a:solidFill>
              </a:rPr>
              <a:t>printf</a:t>
            </a:r>
            <a:r>
              <a:rPr lang="en-US" altLang="zh-CN" b="1" dirty="0" smtClean="0">
                <a:solidFill>
                  <a:schemeClr val="bg1"/>
                </a:solidFill>
              </a:rPr>
              <a:t>("%u: %s\n", (unsigned </a:t>
            </a:r>
            <a:r>
              <a:rPr lang="en-US" altLang="zh-CN" b="1" dirty="0" err="1" smtClean="0">
                <a:solidFill>
                  <a:schemeClr val="bg1"/>
                </a:solidFill>
              </a:rPr>
              <a:t>int</a:t>
            </a:r>
            <a:r>
              <a:rPr lang="en-US" altLang="zh-CN" b="1" dirty="0" smtClean="0">
                <a:solidFill>
                  <a:schemeClr val="bg1"/>
                </a:solidFill>
              </a:rPr>
              <a:t>)</a:t>
            </a:r>
            <a:r>
              <a:rPr lang="en-US" altLang="zh-CN" b="1" dirty="0" err="1" smtClean="0">
                <a:solidFill>
                  <a:schemeClr val="bg1"/>
                </a:solidFill>
              </a:rPr>
              <a:t>tid</a:t>
            </a:r>
            <a:r>
              <a:rPr lang="en-US" altLang="zh-CN" b="1" dirty="0" smtClean="0">
                <a:solidFill>
                  <a:schemeClr val="bg1"/>
                </a:solidFill>
              </a:rPr>
              <a:t>, (char*)</a:t>
            </a:r>
            <a:r>
              <a:rPr lang="en-US" altLang="zh-CN" b="1" dirty="0" err="1" smtClean="0">
                <a:solidFill>
                  <a:schemeClr val="bg1"/>
                </a:solidFill>
              </a:rPr>
              <a:t>str</a:t>
            </a:r>
            <a:r>
              <a:rPr lang="en-US" altLang="zh-CN" b="1" dirty="0" smtClean="0">
                <a:solidFill>
                  <a:schemeClr val="bg1"/>
                </a:solidFill>
              </a:rPr>
              <a:t>);</a:t>
            </a:r>
          </a:p>
          <a:p>
            <a:r>
              <a:rPr lang="en-US" altLang="zh-CN" b="1" dirty="0" smtClean="0">
                <a:solidFill>
                  <a:schemeClr val="bg1"/>
                </a:solidFill>
              </a:rPr>
              <a:t>        return NULL;    </a:t>
            </a:r>
          </a:p>
          <a:p>
            <a:r>
              <a:rPr lang="en-US" altLang="zh-CN" b="1" dirty="0" smtClean="0">
                <a:solidFill>
                  <a:schemeClr val="bg1"/>
                </a:solidFill>
              </a:rPr>
              <a:t>}</a:t>
            </a:r>
            <a:endParaRPr lang="en-US" altLang="zh-CN" b="1" dirty="0">
              <a:solidFill>
                <a:schemeClr val="bg1"/>
              </a:solidFill>
              <a:ea typeface="宋体" pitchFamily="2" charset="-122"/>
            </a:endParaRPr>
          </a:p>
        </p:txBody>
      </p:sp>
      <p:sp>
        <p:nvSpPr>
          <p:cNvPr id="15368" name="Text Box 1038"/>
          <p:cNvSpPr txBox="1">
            <a:spLocks noChangeArrowheads="1"/>
          </p:cNvSpPr>
          <p:nvPr/>
        </p:nvSpPr>
        <p:spPr bwMode="auto">
          <a:xfrm>
            <a:off x="3059832" y="3365698"/>
            <a:ext cx="6085384" cy="3231654"/>
          </a:xfrm>
          <a:prstGeom prst="rect">
            <a:avLst/>
          </a:prstGeom>
          <a:solidFill>
            <a:srgbClr val="CCFFCC"/>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spAutoFit/>
          </a:bodyPr>
          <a:lstStyle/>
          <a:p>
            <a:r>
              <a:rPr lang="en-US" altLang="zh-CN" b="1" dirty="0" err="1">
                <a:solidFill>
                  <a:schemeClr val="bg1"/>
                </a:solidFill>
                <a:ea typeface="宋体" pitchFamily="2" charset="-122"/>
              </a:rPr>
              <a:t>int</a:t>
            </a:r>
            <a:r>
              <a:rPr lang="en-US" altLang="zh-CN" b="1" dirty="0">
                <a:solidFill>
                  <a:schemeClr val="bg1"/>
                </a:solidFill>
                <a:ea typeface="宋体" pitchFamily="2" charset="-122"/>
              </a:rPr>
              <a:t> main()</a:t>
            </a:r>
          </a:p>
          <a:p>
            <a:r>
              <a:rPr lang="en-US" altLang="zh-CN" b="1" dirty="0">
                <a:solidFill>
                  <a:schemeClr val="bg1"/>
                </a:solidFill>
                <a:ea typeface="宋体" pitchFamily="2" charset="-122"/>
              </a:rPr>
              <a:t>{</a:t>
            </a:r>
          </a:p>
          <a:p>
            <a:r>
              <a:rPr lang="en-US" altLang="zh-CN" b="1" dirty="0">
                <a:solidFill>
                  <a:schemeClr val="bg1"/>
                </a:solidFill>
                <a:ea typeface="宋体" pitchFamily="2" charset="-122"/>
              </a:rPr>
              <a:t>    </a:t>
            </a:r>
            <a:r>
              <a:rPr lang="en-US" altLang="zh-CN" b="1" dirty="0" err="1">
                <a:solidFill>
                  <a:schemeClr val="bg1"/>
                </a:solidFill>
                <a:ea typeface="宋体" pitchFamily="2" charset="-122"/>
              </a:rPr>
              <a:t>pthread_t</a:t>
            </a:r>
            <a:r>
              <a:rPr lang="en-US" altLang="zh-CN" b="1" dirty="0">
                <a:solidFill>
                  <a:schemeClr val="bg1"/>
                </a:solidFill>
                <a:ea typeface="宋体" pitchFamily="2" charset="-122"/>
              </a:rPr>
              <a:t> ht;</a:t>
            </a:r>
          </a:p>
          <a:p>
            <a:r>
              <a:rPr lang="en-US" altLang="zh-CN" b="1" dirty="0">
                <a:solidFill>
                  <a:schemeClr val="bg1"/>
                </a:solidFill>
                <a:ea typeface="宋体" pitchFamily="2" charset="-122"/>
              </a:rPr>
              <a:t>    </a:t>
            </a:r>
            <a:r>
              <a:rPr lang="en-US" altLang="zh-CN" b="1" dirty="0" smtClean="0">
                <a:solidFill>
                  <a:schemeClr val="bg1"/>
                </a:solidFill>
                <a:ea typeface="宋体" pitchFamily="2" charset="-122"/>
              </a:rPr>
              <a:t>char </a:t>
            </a:r>
            <a:r>
              <a:rPr lang="en-US" altLang="zh-CN" b="1" dirty="0" err="1" smtClean="0">
                <a:solidFill>
                  <a:schemeClr val="bg1"/>
                </a:solidFill>
                <a:ea typeface="宋体" pitchFamily="2" charset="-122"/>
              </a:rPr>
              <a:t>str</a:t>
            </a:r>
            <a:r>
              <a:rPr lang="en-US" altLang="zh-CN" b="1" dirty="0" smtClean="0">
                <a:solidFill>
                  <a:schemeClr val="bg1"/>
                </a:solidFill>
              </a:rPr>
              <a:t>[]</a:t>
            </a:r>
            <a:r>
              <a:rPr lang="en-US" altLang="zh-CN" b="1" dirty="0" smtClean="0">
                <a:solidFill>
                  <a:schemeClr val="bg1"/>
                </a:solidFill>
                <a:ea typeface="宋体" pitchFamily="2" charset="-122"/>
              </a:rPr>
              <a:t> </a:t>
            </a:r>
            <a:r>
              <a:rPr lang="en-US" altLang="zh-CN" b="1" dirty="0">
                <a:solidFill>
                  <a:schemeClr val="bg1"/>
                </a:solidFill>
                <a:ea typeface="宋体" pitchFamily="2" charset="-122"/>
              </a:rPr>
              <a:t>= "</a:t>
            </a:r>
            <a:r>
              <a:rPr lang="en-US" altLang="zh-CN" b="1" dirty="0" err="1">
                <a:solidFill>
                  <a:schemeClr val="bg1"/>
                </a:solidFill>
                <a:ea typeface="宋体" pitchFamily="2" charset="-122"/>
              </a:rPr>
              <a:t>helloworld</a:t>
            </a:r>
            <a:r>
              <a:rPr lang="en-US" altLang="zh-CN" b="1" dirty="0">
                <a:solidFill>
                  <a:schemeClr val="bg1"/>
                </a:solidFill>
                <a:ea typeface="宋体" pitchFamily="2" charset="-122"/>
              </a:rPr>
              <a:t>";</a:t>
            </a:r>
          </a:p>
          <a:p>
            <a:r>
              <a:rPr lang="en-US" altLang="zh-CN" sz="1200" b="1" dirty="0">
                <a:solidFill>
                  <a:schemeClr val="bg1"/>
                </a:solidFill>
                <a:ea typeface="宋体" pitchFamily="2" charset="-122"/>
              </a:rPr>
              <a:t> </a:t>
            </a:r>
          </a:p>
          <a:p>
            <a:r>
              <a:rPr lang="en-US" altLang="zh-CN" b="1" dirty="0">
                <a:solidFill>
                  <a:schemeClr val="bg1"/>
                </a:solidFill>
                <a:ea typeface="宋体" pitchFamily="2" charset="-122"/>
              </a:rPr>
              <a:t>    </a:t>
            </a:r>
            <a:r>
              <a:rPr lang="en-US" altLang="zh-CN" b="1" dirty="0" err="1">
                <a:solidFill>
                  <a:schemeClr val="bg1"/>
                </a:solidFill>
                <a:ea typeface="宋体" pitchFamily="2" charset="-122"/>
              </a:rPr>
              <a:t>pthread_create</a:t>
            </a:r>
            <a:r>
              <a:rPr lang="en-US" altLang="zh-CN" b="1" dirty="0">
                <a:solidFill>
                  <a:schemeClr val="bg1"/>
                </a:solidFill>
                <a:ea typeface="宋体" pitchFamily="2" charset="-122"/>
              </a:rPr>
              <a:t>(&amp;ht, </a:t>
            </a:r>
            <a:r>
              <a:rPr lang="en-US" altLang="zh-CN" b="1" dirty="0" smtClean="0">
                <a:solidFill>
                  <a:schemeClr val="bg1"/>
                </a:solidFill>
                <a:ea typeface="宋体" pitchFamily="2" charset="-122"/>
              </a:rPr>
              <a:t> NULL</a:t>
            </a:r>
            <a:r>
              <a:rPr lang="en-US" altLang="zh-CN" b="1" dirty="0">
                <a:solidFill>
                  <a:schemeClr val="bg1"/>
                </a:solidFill>
                <a:ea typeface="宋体" pitchFamily="2" charset="-122"/>
              </a:rPr>
              <a:t>, </a:t>
            </a:r>
            <a:r>
              <a:rPr lang="en-US" altLang="zh-CN" b="1" dirty="0" smtClean="0">
                <a:solidFill>
                  <a:schemeClr val="bg1"/>
                </a:solidFill>
                <a:ea typeface="宋体" pitchFamily="2" charset="-122"/>
              </a:rPr>
              <a:t> </a:t>
            </a:r>
            <a:r>
              <a:rPr lang="en-US" altLang="zh-CN" b="1" dirty="0" smtClean="0">
                <a:solidFill>
                  <a:schemeClr val="accent2"/>
                </a:solidFill>
                <a:ea typeface="宋体" pitchFamily="2" charset="-122"/>
              </a:rPr>
              <a:t>print</a:t>
            </a:r>
            <a:r>
              <a:rPr lang="en-US" altLang="zh-CN" b="1" dirty="0">
                <a:solidFill>
                  <a:schemeClr val="bg1"/>
                </a:solidFill>
                <a:ea typeface="宋体" pitchFamily="2" charset="-122"/>
              </a:rPr>
              <a:t>, </a:t>
            </a:r>
            <a:r>
              <a:rPr lang="en-US" altLang="zh-CN" b="1" dirty="0" smtClean="0">
                <a:solidFill>
                  <a:schemeClr val="bg1"/>
                </a:solidFill>
                <a:ea typeface="宋体" pitchFamily="2" charset="-122"/>
              </a:rPr>
              <a:t> </a:t>
            </a:r>
            <a:r>
              <a:rPr lang="en-US" altLang="zh-CN" b="1" dirty="0" err="1" smtClean="0">
                <a:solidFill>
                  <a:schemeClr val="bg1"/>
                </a:solidFill>
                <a:ea typeface="宋体" pitchFamily="2" charset="-122"/>
              </a:rPr>
              <a:t>str</a:t>
            </a:r>
            <a:r>
              <a:rPr lang="en-US" altLang="zh-CN" b="1" dirty="0" smtClean="0">
                <a:solidFill>
                  <a:schemeClr val="bg1"/>
                </a:solidFill>
                <a:ea typeface="宋体" pitchFamily="2" charset="-122"/>
              </a:rPr>
              <a:t>);</a:t>
            </a:r>
            <a:r>
              <a:rPr lang="en-US" altLang="zh-CN" sz="1200" b="1" dirty="0" smtClean="0">
                <a:solidFill>
                  <a:schemeClr val="bg1"/>
                </a:solidFill>
                <a:ea typeface="宋体" pitchFamily="2" charset="-122"/>
              </a:rPr>
              <a:t>     </a:t>
            </a:r>
            <a:endParaRPr lang="en-US" altLang="zh-CN" sz="1200" b="1" dirty="0">
              <a:solidFill>
                <a:schemeClr val="bg1"/>
              </a:solidFill>
              <a:ea typeface="宋体" pitchFamily="2" charset="-122"/>
            </a:endParaRPr>
          </a:p>
          <a:p>
            <a:r>
              <a:rPr lang="en-US" altLang="zh-CN" b="1" dirty="0">
                <a:solidFill>
                  <a:schemeClr val="bg1"/>
                </a:solidFill>
                <a:ea typeface="宋体" pitchFamily="2" charset="-122"/>
              </a:rPr>
              <a:t>    </a:t>
            </a:r>
          </a:p>
          <a:p>
            <a:r>
              <a:rPr lang="en-US" altLang="zh-CN" b="1" dirty="0">
                <a:solidFill>
                  <a:schemeClr val="bg1"/>
                </a:solidFill>
                <a:ea typeface="宋体" pitchFamily="2" charset="-122"/>
              </a:rPr>
              <a:t>    return 0;</a:t>
            </a:r>
          </a:p>
          <a:p>
            <a:r>
              <a:rPr lang="en-US" altLang="zh-CN" b="1" dirty="0">
                <a:solidFill>
                  <a:schemeClr val="bg1"/>
                </a:solidFill>
                <a:ea typeface="宋体" pitchFamily="2" charset="-122"/>
              </a:rPr>
              <a:t>}</a:t>
            </a:r>
          </a:p>
        </p:txBody>
      </p:sp>
      <p:grpSp>
        <p:nvGrpSpPr>
          <p:cNvPr id="10" name="Group 49"/>
          <p:cNvGrpSpPr>
            <a:grpSpLocks/>
          </p:cNvGrpSpPr>
          <p:nvPr/>
        </p:nvGrpSpPr>
        <p:grpSpPr bwMode="auto">
          <a:xfrm>
            <a:off x="5796136" y="260648"/>
            <a:ext cx="2467911" cy="1065213"/>
            <a:chOff x="404" y="53"/>
            <a:chExt cx="1248" cy="671"/>
          </a:xfrm>
        </p:grpSpPr>
        <p:sp>
          <p:nvSpPr>
            <p:cNvPr id="11" name="AutoShape 50"/>
            <p:cNvSpPr>
              <a:spLocks noChangeArrowheads="1"/>
            </p:cNvSpPr>
            <p:nvPr/>
          </p:nvSpPr>
          <p:spPr bwMode="auto">
            <a:xfrm>
              <a:off x="404" y="132"/>
              <a:ext cx="922" cy="592"/>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12" name="Rectangle 51"/>
            <p:cNvSpPr>
              <a:spLocks noChangeArrowheads="1"/>
            </p:cNvSpPr>
            <p:nvPr/>
          </p:nvSpPr>
          <p:spPr bwMode="auto">
            <a:xfrm rot="21536701">
              <a:off x="596" y="53"/>
              <a:ext cx="1056" cy="634"/>
            </a:xfrm>
            <a:prstGeom prst="rect">
              <a:avLst/>
            </a:prstGeom>
            <a:noFill/>
            <a:ln w="9525">
              <a:noFill/>
              <a:miter lim="800000"/>
              <a:headEnd/>
              <a:tailEnd/>
            </a:ln>
            <a:effectLst>
              <a:outerShdw dist="35921" dir="2700000" algn="ctr" rotWithShape="0">
                <a:schemeClr val="bg1"/>
              </a:outerShdw>
            </a:effectLst>
          </p:spPr>
          <p:txBody>
            <a:bodyPr>
              <a:spAutoFit/>
            </a:bodyPr>
            <a:lstStyle/>
            <a:p>
              <a:r>
                <a:rPr kumimoji="1" lang="zh-CN" altLang="en-US" sz="6000" baseline="0" dirty="0" smtClean="0">
                  <a:solidFill>
                    <a:srgbClr val="FF3300"/>
                  </a:solidFill>
                  <a:effectLst/>
                  <a:latin typeface="方正舒体" pitchFamily="2" charset="-122"/>
                  <a:ea typeface="华文新魏" pitchFamily="2" charset="-122"/>
                </a:rPr>
                <a:t>例</a:t>
              </a:r>
              <a:endParaRPr kumimoji="1" lang="zh-CN" altLang="en-US" sz="6000" baseline="0" dirty="0">
                <a:solidFill>
                  <a:srgbClr val="FF3300"/>
                </a:solidFill>
                <a:effectLst/>
                <a:latin typeface="黑体" pitchFamily="2" charset="-122"/>
                <a:ea typeface="华文新魏" pitchFamily="2" charset="-122"/>
              </a:endParaRPr>
            </a:p>
          </p:txBody>
        </p:sp>
      </p:grpSp>
      <p:grpSp>
        <p:nvGrpSpPr>
          <p:cNvPr id="13" name="Group 81"/>
          <p:cNvGrpSpPr>
            <a:grpSpLocks/>
          </p:cNvGrpSpPr>
          <p:nvPr/>
        </p:nvGrpSpPr>
        <p:grpSpPr bwMode="auto">
          <a:xfrm>
            <a:off x="395536" y="3717032"/>
            <a:ext cx="2288666" cy="715002"/>
            <a:chOff x="3928" y="3060"/>
            <a:chExt cx="764" cy="413"/>
          </a:xfrm>
        </p:grpSpPr>
        <p:sp>
          <p:nvSpPr>
            <p:cNvPr id="14" name="Cloud"/>
            <p:cNvSpPr>
              <a:spLocks noChangeAspect="1" noEditPoints="1" noChangeArrowheads="1"/>
            </p:cNvSpPr>
            <p:nvPr/>
          </p:nvSpPr>
          <p:spPr bwMode="auto">
            <a:xfrm>
              <a:off x="3928" y="3088"/>
              <a:ext cx="763"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15" name="Rectangle 83"/>
            <p:cNvSpPr>
              <a:spLocks noChangeArrowheads="1"/>
            </p:cNvSpPr>
            <p:nvPr/>
          </p:nvSpPr>
          <p:spPr bwMode="auto">
            <a:xfrm>
              <a:off x="3952" y="3134"/>
              <a:ext cx="740"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baseline="0" dirty="0" smtClean="0">
                  <a:solidFill>
                    <a:srgbClr val="FF0000"/>
                  </a:solidFill>
                  <a:effectLst/>
                  <a:ea typeface="华文新魏" pitchFamily="2" charset="-122"/>
                </a:rPr>
                <a:t>:</a:t>
              </a:r>
              <a:r>
                <a:rPr lang="en-US" altLang="zh-CN" baseline="0" dirty="0" err="1" smtClean="0">
                  <a:solidFill>
                    <a:srgbClr val="FF0000"/>
                  </a:solidFill>
                  <a:effectLst/>
                  <a:ea typeface="华文新魏" pitchFamily="2" charset="-122"/>
                </a:rPr>
                <a:t>helloworld</a:t>
              </a:r>
              <a:endParaRPr lang="zh-CN" altLang="en-US" baseline="0" dirty="0">
                <a:solidFill>
                  <a:srgbClr val="FF0000"/>
                </a:solidFill>
                <a:effectLst/>
                <a:ea typeface="华文新魏" pitchFamily="2" charset="-122"/>
              </a:endParaRPr>
            </a:p>
          </p:txBody>
        </p:sp>
        <p:sp>
          <p:nvSpPr>
            <p:cNvPr id="16"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grpSp>
        <p:nvGrpSpPr>
          <p:cNvPr id="19" name="组合 18"/>
          <p:cNvGrpSpPr/>
          <p:nvPr/>
        </p:nvGrpSpPr>
        <p:grpSpPr>
          <a:xfrm>
            <a:off x="5292080" y="5373216"/>
            <a:ext cx="936104" cy="657364"/>
            <a:chOff x="5292080" y="5373216"/>
            <a:chExt cx="936104" cy="657364"/>
          </a:xfrm>
        </p:grpSpPr>
        <p:sp>
          <p:nvSpPr>
            <p:cNvPr id="17" name="Rectangle 46"/>
            <p:cNvSpPr>
              <a:spLocks noChangeArrowheads="1"/>
            </p:cNvSpPr>
            <p:nvPr/>
          </p:nvSpPr>
          <p:spPr bwMode="auto">
            <a:xfrm>
              <a:off x="5292080" y="5661248"/>
              <a:ext cx="936104" cy="369332"/>
            </a:xfrm>
            <a:prstGeom prst="rect">
              <a:avLst/>
            </a:prstGeom>
            <a:noFill/>
            <a:ln w="12700" cap="sq">
              <a:noFill/>
              <a:miter lim="800000"/>
              <a:headEnd type="none" w="sm" len="sm"/>
              <a:tailEnd type="none" w="sm" len="sm"/>
            </a:ln>
          </p:spPr>
          <p:txBody>
            <a:bodyPr wrap="square">
              <a:spAutoFit/>
            </a:bodyPr>
            <a:lstStyle/>
            <a:p>
              <a:r>
                <a:rPr kumimoji="1" lang="zh-CN" altLang="en-US" sz="1800" b="1" dirty="0" smtClean="0">
                  <a:solidFill>
                    <a:srgbClr val="FF0000"/>
                  </a:solidFill>
                </a:rPr>
                <a:t>线程</a:t>
              </a:r>
              <a:r>
                <a:rPr kumimoji="1" lang="en-US" altLang="zh-CN" sz="1800" b="1" dirty="0" smtClean="0">
                  <a:solidFill>
                    <a:srgbClr val="FF0000"/>
                  </a:solidFill>
                </a:rPr>
                <a:t>ID</a:t>
              </a:r>
              <a:endParaRPr kumimoji="1" lang="zh-CN" altLang="en-US" sz="1800" b="1" dirty="0">
                <a:solidFill>
                  <a:srgbClr val="FF0000"/>
                </a:solidFill>
              </a:endParaRPr>
            </a:p>
          </p:txBody>
        </p:sp>
        <p:sp>
          <p:nvSpPr>
            <p:cNvPr id="18" name="Line 45"/>
            <p:cNvSpPr>
              <a:spLocks noChangeShapeType="1"/>
            </p:cNvSpPr>
            <p:nvPr/>
          </p:nvSpPr>
          <p:spPr bwMode="auto">
            <a:xfrm flipV="1">
              <a:off x="5796136" y="5373216"/>
              <a:ext cx="0" cy="215900"/>
            </a:xfrm>
            <a:prstGeom prst="line">
              <a:avLst/>
            </a:prstGeom>
            <a:noFill/>
            <a:ln w="25400" cap="sq">
              <a:solidFill>
                <a:srgbClr val="FF0000"/>
              </a:solidFill>
              <a:round/>
              <a:headEnd type="none" w="sm" len="sm"/>
              <a:tailEnd type="triangle" w="med" len="lg"/>
            </a:ln>
          </p:spPr>
          <p:txBody>
            <a:bodyPr/>
            <a:lstStyle/>
            <a:p>
              <a:endParaRPr lang="zh-CN" altLang="en-US"/>
            </a:p>
          </p:txBody>
        </p:sp>
      </p:grpSp>
      <p:grpSp>
        <p:nvGrpSpPr>
          <p:cNvPr id="20" name="组合 19"/>
          <p:cNvGrpSpPr/>
          <p:nvPr/>
        </p:nvGrpSpPr>
        <p:grpSpPr>
          <a:xfrm>
            <a:off x="6444208" y="5373216"/>
            <a:ext cx="648072" cy="934363"/>
            <a:chOff x="5508104" y="5373216"/>
            <a:chExt cx="648072" cy="934363"/>
          </a:xfrm>
        </p:grpSpPr>
        <p:sp>
          <p:nvSpPr>
            <p:cNvPr id="21" name="Rectangle 46"/>
            <p:cNvSpPr>
              <a:spLocks noChangeArrowheads="1"/>
            </p:cNvSpPr>
            <p:nvPr/>
          </p:nvSpPr>
          <p:spPr bwMode="auto">
            <a:xfrm>
              <a:off x="5508104" y="5661248"/>
              <a:ext cx="648072" cy="646331"/>
            </a:xfrm>
            <a:prstGeom prst="rect">
              <a:avLst/>
            </a:prstGeom>
            <a:noFill/>
            <a:ln w="12700" cap="sq">
              <a:noFill/>
              <a:miter lim="800000"/>
              <a:headEnd type="none" w="sm" len="sm"/>
              <a:tailEnd type="none" w="sm" len="sm"/>
            </a:ln>
          </p:spPr>
          <p:txBody>
            <a:bodyPr wrap="square">
              <a:spAutoFit/>
            </a:bodyPr>
            <a:lstStyle/>
            <a:p>
              <a:r>
                <a:rPr lang="zh-CN" altLang="en-US" sz="1800" b="1" dirty="0" smtClean="0">
                  <a:solidFill>
                    <a:srgbClr val="FF0000"/>
                  </a:solidFill>
                </a:rPr>
                <a:t>线程</a:t>
              </a:r>
              <a:endParaRPr lang="en-US" altLang="zh-CN" sz="1800" b="1" dirty="0" smtClean="0">
                <a:solidFill>
                  <a:srgbClr val="FF0000"/>
                </a:solidFill>
              </a:endParaRPr>
            </a:p>
            <a:p>
              <a:r>
                <a:rPr lang="zh-CN" altLang="en-US" sz="1800" b="1" dirty="0" smtClean="0">
                  <a:solidFill>
                    <a:srgbClr val="FF0000"/>
                  </a:solidFill>
                </a:rPr>
                <a:t>属性</a:t>
              </a:r>
              <a:endParaRPr kumimoji="1" lang="zh-CN" altLang="en-US" sz="1800" b="1" dirty="0">
                <a:solidFill>
                  <a:srgbClr val="FF0000"/>
                </a:solidFill>
              </a:endParaRPr>
            </a:p>
          </p:txBody>
        </p:sp>
        <p:sp>
          <p:nvSpPr>
            <p:cNvPr id="22" name="Line 45"/>
            <p:cNvSpPr>
              <a:spLocks noChangeShapeType="1"/>
            </p:cNvSpPr>
            <p:nvPr/>
          </p:nvSpPr>
          <p:spPr bwMode="auto">
            <a:xfrm flipV="1">
              <a:off x="5796136" y="5373216"/>
              <a:ext cx="0" cy="215900"/>
            </a:xfrm>
            <a:prstGeom prst="line">
              <a:avLst/>
            </a:prstGeom>
            <a:noFill/>
            <a:ln w="25400" cap="sq">
              <a:solidFill>
                <a:srgbClr val="FF0000"/>
              </a:solidFill>
              <a:round/>
              <a:headEnd type="none" w="sm" len="sm"/>
              <a:tailEnd type="triangle" w="med" len="lg"/>
            </a:ln>
          </p:spPr>
          <p:txBody>
            <a:bodyPr/>
            <a:lstStyle/>
            <a:p>
              <a:endParaRPr lang="zh-CN" altLang="en-US"/>
            </a:p>
          </p:txBody>
        </p:sp>
      </p:grpSp>
      <p:grpSp>
        <p:nvGrpSpPr>
          <p:cNvPr id="23" name="组合 22"/>
          <p:cNvGrpSpPr/>
          <p:nvPr/>
        </p:nvGrpSpPr>
        <p:grpSpPr>
          <a:xfrm>
            <a:off x="7308304" y="5373216"/>
            <a:ext cx="648072" cy="934363"/>
            <a:chOff x="5436096" y="5373216"/>
            <a:chExt cx="648072" cy="934363"/>
          </a:xfrm>
        </p:grpSpPr>
        <p:sp>
          <p:nvSpPr>
            <p:cNvPr id="24" name="Rectangle 46"/>
            <p:cNvSpPr>
              <a:spLocks noChangeArrowheads="1"/>
            </p:cNvSpPr>
            <p:nvPr/>
          </p:nvSpPr>
          <p:spPr bwMode="auto">
            <a:xfrm>
              <a:off x="5436096" y="5661248"/>
              <a:ext cx="648072" cy="646331"/>
            </a:xfrm>
            <a:prstGeom prst="rect">
              <a:avLst/>
            </a:prstGeom>
            <a:noFill/>
            <a:ln w="12700" cap="sq">
              <a:noFill/>
              <a:miter lim="800000"/>
              <a:headEnd type="none" w="sm" len="sm"/>
              <a:tailEnd type="none" w="sm" len="sm"/>
            </a:ln>
          </p:spPr>
          <p:txBody>
            <a:bodyPr wrap="square">
              <a:spAutoFit/>
            </a:bodyPr>
            <a:lstStyle/>
            <a:p>
              <a:r>
                <a:rPr kumimoji="1" lang="zh-CN" altLang="en-US" sz="1800" b="1" dirty="0" smtClean="0">
                  <a:solidFill>
                    <a:srgbClr val="FF0000"/>
                  </a:solidFill>
                </a:rPr>
                <a:t>入口</a:t>
              </a:r>
              <a:endParaRPr kumimoji="1" lang="en-US" altLang="zh-CN" sz="1800" b="1" dirty="0" smtClean="0">
                <a:solidFill>
                  <a:srgbClr val="FF0000"/>
                </a:solidFill>
              </a:endParaRPr>
            </a:p>
            <a:p>
              <a:r>
                <a:rPr kumimoji="1" lang="zh-CN" altLang="en-US" sz="1800" b="1" dirty="0" smtClean="0">
                  <a:solidFill>
                    <a:srgbClr val="FF0000"/>
                  </a:solidFill>
                </a:rPr>
                <a:t>函数</a:t>
              </a:r>
              <a:endParaRPr kumimoji="1" lang="zh-CN" altLang="en-US" sz="1800" b="1" dirty="0">
                <a:solidFill>
                  <a:srgbClr val="FF0000"/>
                </a:solidFill>
              </a:endParaRPr>
            </a:p>
          </p:txBody>
        </p:sp>
        <p:sp>
          <p:nvSpPr>
            <p:cNvPr id="25" name="Line 45"/>
            <p:cNvSpPr>
              <a:spLocks noChangeShapeType="1"/>
            </p:cNvSpPr>
            <p:nvPr/>
          </p:nvSpPr>
          <p:spPr bwMode="auto">
            <a:xfrm flipV="1">
              <a:off x="5796136" y="5373216"/>
              <a:ext cx="0" cy="215900"/>
            </a:xfrm>
            <a:prstGeom prst="line">
              <a:avLst/>
            </a:prstGeom>
            <a:noFill/>
            <a:ln w="25400" cap="sq">
              <a:solidFill>
                <a:srgbClr val="FF0000"/>
              </a:solidFill>
              <a:round/>
              <a:headEnd type="none" w="sm" len="sm"/>
              <a:tailEnd type="triangle" w="med" len="lg"/>
            </a:ln>
          </p:spPr>
          <p:txBody>
            <a:bodyPr/>
            <a:lstStyle/>
            <a:p>
              <a:endParaRPr lang="zh-CN" altLang="en-US"/>
            </a:p>
          </p:txBody>
        </p:sp>
      </p:grpSp>
      <p:grpSp>
        <p:nvGrpSpPr>
          <p:cNvPr id="26" name="组合 25"/>
          <p:cNvGrpSpPr/>
          <p:nvPr/>
        </p:nvGrpSpPr>
        <p:grpSpPr>
          <a:xfrm>
            <a:off x="8100392" y="5373216"/>
            <a:ext cx="648072" cy="1211362"/>
            <a:chOff x="5436096" y="5373216"/>
            <a:chExt cx="648072" cy="1211362"/>
          </a:xfrm>
        </p:grpSpPr>
        <p:sp>
          <p:nvSpPr>
            <p:cNvPr id="27" name="Rectangle 46"/>
            <p:cNvSpPr>
              <a:spLocks noChangeArrowheads="1"/>
            </p:cNvSpPr>
            <p:nvPr/>
          </p:nvSpPr>
          <p:spPr bwMode="auto">
            <a:xfrm>
              <a:off x="5436096" y="5661248"/>
              <a:ext cx="648072" cy="923330"/>
            </a:xfrm>
            <a:prstGeom prst="rect">
              <a:avLst/>
            </a:prstGeom>
            <a:noFill/>
            <a:ln w="12700" cap="sq">
              <a:noFill/>
              <a:miter lim="800000"/>
              <a:headEnd type="none" w="sm" len="sm"/>
              <a:tailEnd type="none" w="sm" len="sm"/>
            </a:ln>
          </p:spPr>
          <p:txBody>
            <a:bodyPr wrap="square">
              <a:spAutoFit/>
            </a:bodyPr>
            <a:lstStyle/>
            <a:p>
              <a:r>
                <a:rPr kumimoji="1" lang="zh-CN" altLang="en-US" sz="1800" b="1" dirty="0" smtClean="0">
                  <a:solidFill>
                    <a:srgbClr val="FF0000"/>
                  </a:solidFill>
                </a:rPr>
                <a:t>入口</a:t>
              </a:r>
              <a:endParaRPr kumimoji="1" lang="en-US" altLang="zh-CN" sz="1800" b="1" dirty="0" smtClean="0">
                <a:solidFill>
                  <a:srgbClr val="FF0000"/>
                </a:solidFill>
              </a:endParaRPr>
            </a:p>
            <a:p>
              <a:r>
                <a:rPr lang="zh-CN" altLang="en-US" sz="1800" b="1" dirty="0" smtClean="0">
                  <a:solidFill>
                    <a:srgbClr val="FF0000"/>
                  </a:solidFill>
                </a:rPr>
                <a:t>函数</a:t>
              </a:r>
              <a:endParaRPr kumimoji="1" lang="en-US" altLang="zh-CN" sz="1800" b="1" dirty="0" smtClean="0">
                <a:solidFill>
                  <a:srgbClr val="FF0000"/>
                </a:solidFill>
              </a:endParaRPr>
            </a:p>
            <a:p>
              <a:r>
                <a:rPr kumimoji="1" lang="zh-CN" altLang="en-US" sz="1800" b="1" dirty="0" smtClean="0">
                  <a:solidFill>
                    <a:srgbClr val="FF0000"/>
                  </a:solidFill>
                </a:rPr>
                <a:t>参数</a:t>
              </a:r>
              <a:endParaRPr kumimoji="1" lang="zh-CN" altLang="en-US" sz="1800" b="1" dirty="0">
                <a:solidFill>
                  <a:srgbClr val="FF0000"/>
                </a:solidFill>
              </a:endParaRPr>
            </a:p>
          </p:txBody>
        </p:sp>
        <p:sp>
          <p:nvSpPr>
            <p:cNvPr id="28" name="Line 45"/>
            <p:cNvSpPr>
              <a:spLocks noChangeShapeType="1"/>
            </p:cNvSpPr>
            <p:nvPr/>
          </p:nvSpPr>
          <p:spPr bwMode="auto">
            <a:xfrm flipV="1">
              <a:off x="5796136" y="5373216"/>
              <a:ext cx="0" cy="215900"/>
            </a:xfrm>
            <a:prstGeom prst="line">
              <a:avLst/>
            </a:prstGeom>
            <a:noFill/>
            <a:ln w="25400" cap="sq">
              <a:solidFill>
                <a:srgbClr val="FF0000"/>
              </a:solidFill>
              <a:round/>
              <a:headEnd type="none" w="sm" len="sm"/>
              <a:tailEnd type="triangle" w="med" len="lg"/>
            </a:ln>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5368"/>
                                        </p:tgtEl>
                                        <p:attrNameLst>
                                          <p:attrName>style.visibility</p:attrName>
                                        </p:attrNameLst>
                                      </p:cBhvr>
                                      <p:to>
                                        <p:strVal val="visible"/>
                                      </p:to>
                                    </p:set>
                                    <p:animEffect transition="in" filter="strips(downLeft)">
                                      <p:cBhvr>
                                        <p:cTn id="12" dur="500"/>
                                        <p:tgtEl>
                                          <p:spTgt spid="1536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367"/>
                                        </p:tgtEl>
                                        <p:attrNameLst>
                                          <p:attrName>style.visibility</p:attrName>
                                        </p:attrNameLst>
                                      </p:cBhvr>
                                      <p:to>
                                        <p:strVal val="visible"/>
                                      </p:to>
                                    </p:set>
                                    <p:animEffect transition="in" filter="strips(downRight)">
                                      <p:cBhvr>
                                        <p:cTn id="17" dur="500"/>
                                        <p:tgtEl>
                                          <p:spTgt spid="1536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2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dissolve">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536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8" name="Text Box 6"/>
          <p:cNvSpPr txBox="1">
            <a:spLocks noChangeArrowheads="1"/>
          </p:cNvSpPr>
          <p:nvPr/>
        </p:nvSpPr>
        <p:spPr bwMode="auto">
          <a:xfrm>
            <a:off x="847328" y="1916832"/>
            <a:ext cx="4876800" cy="523220"/>
          </a:xfrm>
          <a:prstGeom prst="rect">
            <a:avLst/>
          </a:prstGeom>
          <a:noFill/>
          <a:ln w="12700" cap="sq">
            <a:noFill/>
            <a:miter lim="800000"/>
            <a:headEnd/>
            <a:tailEnd/>
          </a:ln>
          <a:effectLst>
            <a:outerShdw dist="12700" algn="ctr" rotWithShape="0">
              <a:srgbClr val="000000"/>
            </a:outerShdw>
          </a:effectLst>
        </p:spPr>
        <p:txBody>
          <a:bodyPr>
            <a:spAutoFit/>
          </a:bodyPr>
          <a:lstStyle/>
          <a:p>
            <a:pPr algn="l" fontAlgn="base">
              <a:spcBef>
                <a:spcPct val="0"/>
              </a:spcBef>
            </a:pPr>
            <a:r>
              <a:rPr lang="zh-CN" altLang="en-US" sz="2800" b="1" baseline="0" dirty="0" smtClean="0">
                <a:solidFill>
                  <a:srgbClr val="FF3300"/>
                </a:solidFill>
                <a:effectLst/>
                <a:ea typeface="黑体" pitchFamily="2" charset="-122"/>
              </a:rPr>
              <a:t>进程结束，所有线程终止运行</a:t>
            </a:r>
            <a:endParaRPr lang="zh-CN" altLang="en-US" sz="2800" b="1" baseline="0" dirty="0">
              <a:solidFill>
                <a:srgbClr val="FF3300"/>
              </a:solidFill>
              <a:effectLst/>
              <a:ea typeface="黑体" pitchFamily="2" charset="-122"/>
            </a:endParaRPr>
          </a:p>
        </p:txBody>
      </p:sp>
      <p:sp>
        <p:nvSpPr>
          <p:cNvPr id="581641" name="Text Box 9"/>
          <p:cNvSpPr txBox="1">
            <a:spLocks noChangeArrowheads="1"/>
          </p:cNvSpPr>
          <p:nvPr/>
        </p:nvSpPr>
        <p:spPr bwMode="auto">
          <a:xfrm>
            <a:off x="827584" y="3356992"/>
            <a:ext cx="4320480" cy="523220"/>
          </a:xfrm>
          <a:prstGeom prst="rect">
            <a:avLst/>
          </a:prstGeom>
          <a:noFill/>
          <a:ln w="12700" cap="sq">
            <a:noFill/>
            <a:miter lim="800000"/>
            <a:headEnd/>
            <a:tailEnd/>
          </a:ln>
          <a:effectLst>
            <a:outerShdw dist="17961" dir="2700000" algn="ctr" rotWithShape="0">
              <a:srgbClr val="000000"/>
            </a:outerShdw>
          </a:effectLst>
        </p:spPr>
        <p:txBody>
          <a:bodyPr wrap="square">
            <a:spAutoFit/>
          </a:bodyPr>
          <a:lstStyle/>
          <a:p>
            <a:pPr algn="l" fontAlgn="base">
              <a:spcBef>
                <a:spcPct val="0"/>
              </a:spcBef>
            </a:pPr>
            <a:r>
              <a:rPr lang="zh-CN" altLang="en-US" sz="2800" b="1" dirty="0" smtClean="0">
                <a:solidFill>
                  <a:srgbClr val="00E400"/>
                </a:solidFill>
                <a:ea typeface="黑体" pitchFamily="2" charset="-122"/>
              </a:rPr>
              <a:t>所有线程</a:t>
            </a:r>
            <a:r>
              <a:rPr lang="zh-CN" altLang="en-US" sz="2800" b="1" baseline="0" dirty="0" smtClean="0">
                <a:solidFill>
                  <a:srgbClr val="00E400"/>
                </a:solidFill>
                <a:effectLst/>
                <a:ea typeface="黑体" pitchFamily="2" charset="-122"/>
              </a:rPr>
              <a:t>并发执行</a:t>
            </a:r>
            <a:endParaRPr lang="zh-CN" altLang="en-US" sz="2800" b="1" baseline="0" dirty="0">
              <a:solidFill>
                <a:srgbClr val="00E400"/>
              </a:solidFill>
              <a:effectLst/>
              <a:ea typeface="黑体" pitchFamily="2" charset="-122"/>
            </a:endParaRPr>
          </a:p>
        </p:txBody>
      </p:sp>
      <p:sp>
        <p:nvSpPr>
          <p:cNvPr id="26" name="AutoShape 62"/>
          <p:cNvSpPr>
            <a:spLocks noChangeArrowheads="1"/>
          </p:cNvSpPr>
          <p:nvPr/>
        </p:nvSpPr>
        <p:spPr bwMode="auto">
          <a:xfrm rot="21273582">
            <a:off x="303169" y="85696"/>
            <a:ext cx="3766779" cy="1291060"/>
          </a:xfrm>
          <a:prstGeom prst="irregularSeal2">
            <a:avLst/>
          </a:prstGeom>
          <a:solidFill>
            <a:srgbClr val="FFFFE7"/>
          </a:solidFill>
          <a:ln w="63500" cap="sq">
            <a:solidFill>
              <a:schemeClr val="tx2"/>
            </a:solidFill>
            <a:miter lim="800000"/>
            <a:headEnd/>
            <a:tailEnd/>
          </a:ln>
          <a:effectLst>
            <a:outerShdw dist="165100" dir="1357192" algn="ctr" rotWithShape="0">
              <a:srgbClr val="B9B9B9"/>
            </a:outerShdw>
          </a:effectLst>
        </p:spPr>
        <p:txBody>
          <a:bodyPr wrap="none" anchor="ctr"/>
          <a:lstStyle/>
          <a:p>
            <a:endParaRPr lang="zh-CN" altLang="en-US">
              <a:effectLst/>
            </a:endParaRPr>
          </a:p>
        </p:txBody>
      </p:sp>
      <p:sp>
        <p:nvSpPr>
          <p:cNvPr id="29" name="Text Box 64"/>
          <p:cNvSpPr txBox="1">
            <a:spLocks noChangeArrowheads="1"/>
          </p:cNvSpPr>
          <p:nvPr/>
        </p:nvSpPr>
        <p:spPr bwMode="auto">
          <a:xfrm rot="20616009">
            <a:off x="394908" y="-52446"/>
            <a:ext cx="3539398" cy="1015663"/>
          </a:xfrm>
          <a:prstGeom prst="rect">
            <a:avLst/>
          </a:prstGeom>
          <a:noFill/>
          <a:ln w="12700" cap="sq">
            <a:noFill/>
            <a:miter lim="800000"/>
            <a:headEnd/>
            <a:tailEnd/>
          </a:ln>
          <a:effectLst>
            <a:outerShdw dist="35921" dir="2700000" algn="ctr" rotWithShape="0">
              <a:schemeClr val="bg1"/>
            </a:outerShdw>
          </a:effectLst>
        </p:spPr>
        <p:txBody>
          <a:bodyPr wrap="square">
            <a:spAutoFit/>
          </a:bodyPr>
          <a:lstStyle/>
          <a:p>
            <a:r>
              <a:rPr lang="en-US" altLang="zh-CN" sz="6000" b="1" baseline="-10000" dirty="0" err="1" smtClean="0">
                <a:solidFill>
                  <a:srgbClr val="FF3300"/>
                </a:solidFill>
              </a:rPr>
              <a:t>pthread_create</a:t>
            </a:r>
            <a:endParaRPr lang="zh-CN" altLang="en-US" sz="6000" dirty="0">
              <a:solidFill>
                <a:srgbClr val="FF3300"/>
              </a:solidFill>
            </a:endParaRPr>
          </a:p>
        </p:txBody>
      </p:sp>
      <p:sp>
        <p:nvSpPr>
          <p:cNvPr id="31" name="Text Box 7"/>
          <p:cNvSpPr txBox="1">
            <a:spLocks noChangeArrowheads="1"/>
          </p:cNvSpPr>
          <p:nvPr/>
        </p:nvSpPr>
        <p:spPr bwMode="auto">
          <a:xfrm>
            <a:off x="1115616" y="3861048"/>
            <a:ext cx="6624736" cy="477054"/>
          </a:xfrm>
          <a:prstGeom prst="rect">
            <a:avLst/>
          </a:prstGeom>
          <a:noFill/>
          <a:ln w="12700" cap="sq">
            <a:noFill/>
            <a:miter lim="800000"/>
            <a:headEnd/>
            <a:tailEnd/>
          </a:ln>
          <a:effectLst/>
        </p:spPr>
        <p:txBody>
          <a:bodyPr wrap="square">
            <a:spAutoFit/>
          </a:bodyPr>
          <a:lstStyle/>
          <a:p>
            <a:pPr algn="l" fontAlgn="base">
              <a:spcBef>
                <a:spcPct val="0"/>
              </a:spcBef>
            </a:pPr>
            <a:r>
              <a:rPr lang="zh-CN" altLang="en-US" sz="2500" b="1" baseline="0" dirty="0" smtClean="0">
                <a:solidFill>
                  <a:srgbClr val="003399"/>
                </a:solidFill>
                <a:effectLst/>
                <a:latin typeface="幼圆" pitchFamily="49" charset="-122"/>
                <a:ea typeface="幼圆" pitchFamily="49" charset="-122"/>
              </a:rPr>
              <a:t>与多进程类似，但上下文切换开销小很多；</a:t>
            </a:r>
            <a:endParaRPr lang="zh-CN" altLang="en-US" sz="2500" b="1" baseline="0" dirty="0">
              <a:solidFill>
                <a:srgbClr val="003399"/>
              </a:solidFill>
              <a:effectLst/>
              <a:latin typeface="幼圆" pitchFamily="49" charset="-122"/>
              <a:ea typeface="幼圆" pitchFamily="49" charset="-122"/>
            </a:endParaRPr>
          </a:p>
        </p:txBody>
      </p:sp>
      <p:sp>
        <p:nvSpPr>
          <p:cNvPr id="11" name="Text Box 7"/>
          <p:cNvSpPr txBox="1">
            <a:spLocks noChangeArrowheads="1"/>
          </p:cNvSpPr>
          <p:nvPr/>
        </p:nvSpPr>
        <p:spPr bwMode="auto">
          <a:xfrm>
            <a:off x="1475656" y="2420888"/>
            <a:ext cx="5832648" cy="477054"/>
          </a:xfrm>
          <a:prstGeom prst="rect">
            <a:avLst/>
          </a:prstGeom>
          <a:noFill/>
          <a:ln w="12700" cap="sq">
            <a:noFill/>
            <a:miter lim="800000"/>
            <a:headEnd/>
            <a:tailEnd/>
          </a:ln>
          <a:effectLst/>
        </p:spPr>
        <p:txBody>
          <a:bodyPr wrap="square">
            <a:spAutoFit/>
          </a:bodyPr>
          <a:lstStyle/>
          <a:p>
            <a:r>
              <a:rPr lang="zh-CN" altLang="en-US" sz="2500" b="1" dirty="0" smtClean="0">
                <a:solidFill>
                  <a:schemeClr val="accent6"/>
                </a:solidFill>
                <a:latin typeface="幼圆" pitchFamily="49" charset="-122"/>
                <a:ea typeface="幼圆" pitchFamily="49" charset="-122"/>
              </a:rPr>
              <a:t>原因：主线程</a:t>
            </a:r>
            <a:r>
              <a:rPr lang="en-US" altLang="zh-CN" sz="2500" b="1" dirty="0" smtClean="0">
                <a:solidFill>
                  <a:schemeClr val="accent6"/>
                </a:solidFill>
                <a:latin typeface="幼圆" pitchFamily="49" charset="-122"/>
                <a:ea typeface="幼圆" pitchFamily="49" charset="-122"/>
              </a:rPr>
              <a:t>(main)</a:t>
            </a:r>
            <a:r>
              <a:rPr lang="zh-CN" altLang="en-US" sz="2500" b="1" dirty="0" smtClean="0">
                <a:solidFill>
                  <a:schemeClr val="accent6"/>
                </a:solidFill>
                <a:latin typeface="幼圆" pitchFamily="49" charset="-122"/>
                <a:ea typeface="幼圆" pitchFamily="49" charset="-122"/>
              </a:rPr>
              <a:t>结束，调用了</a:t>
            </a:r>
            <a:r>
              <a:rPr lang="en-US" altLang="zh-CN" sz="2500" b="1" dirty="0" smtClean="0">
                <a:solidFill>
                  <a:schemeClr val="accent6"/>
                </a:solidFill>
                <a:ea typeface="幼圆" pitchFamily="49" charset="-122"/>
              </a:rPr>
              <a:t>exit</a:t>
            </a:r>
            <a:endParaRPr lang="zh-CN" altLang="en-US" sz="2500" b="1" baseline="0" dirty="0">
              <a:solidFill>
                <a:schemeClr val="accent6"/>
              </a:solidFill>
              <a:effectLst/>
              <a:latin typeface="幼圆" pitchFamily="49" charset="-122"/>
              <a:ea typeface="幼圆" pitchFamily="49" charset="-122"/>
            </a:endParaRPr>
          </a:p>
        </p:txBody>
      </p:sp>
      <p:sp>
        <p:nvSpPr>
          <p:cNvPr id="12" name="Text Box 9"/>
          <p:cNvSpPr txBox="1">
            <a:spLocks noChangeArrowheads="1"/>
          </p:cNvSpPr>
          <p:nvPr/>
        </p:nvSpPr>
        <p:spPr bwMode="auto">
          <a:xfrm>
            <a:off x="899592" y="5157192"/>
            <a:ext cx="4464496" cy="523220"/>
          </a:xfrm>
          <a:prstGeom prst="rect">
            <a:avLst/>
          </a:prstGeom>
          <a:noFill/>
          <a:ln w="12700" cap="sq">
            <a:noFill/>
            <a:miter lim="800000"/>
            <a:headEnd/>
            <a:tailEnd/>
          </a:ln>
          <a:effectLst>
            <a:outerShdw dist="17961" dir="2700000" algn="ctr" rotWithShape="0">
              <a:srgbClr val="000000"/>
            </a:outerShdw>
          </a:effectLst>
        </p:spPr>
        <p:txBody>
          <a:bodyPr wrap="square">
            <a:spAutoFit/>
          </a:bodyPr>
          <a:lstStyle/>
          <a:p>
            <a:pPr algn="l" fontAlgn="base">
              <a:spcBef>
                <a:spcPct val="0"/>
              </a:spcBef>
            </a:pPr>
            <a:r>
              <a:rPr lang="zh-CN" altLang="en-US" sz="2800" dirty="0" smtClean="0">
                <a:solidFill>
                  <a:schemeClr val="accent6"/>
                </a:solidFill>
                <a:ea typeface="黑体" pitchFamily="2" charset="-122"/>
              </a:rPr>
              <a:t>共享</a:t>
            </a:r>
            <a:r>
              <a:rPr lang="zh-CN" altLang="en-US" sz="2800" baseline="0" dirty="0" smtClean="0">
                <a:solidFill>
                  <a:schemeClr val="accent6"/>
                </a:solidFill>
                <a:effectLst/>
                <a:ea typeface="黑体" pitchFamily="2" charset="-122"/>
              </a:rPr>
              <a:t>地址空间</a:t>
            </a:r>
            <a:endParaRPr lang="zh-CN" altLang="en-US" sz="2800" baseline="0" dirty="0">
              <a:solidFill>
                <a:schemeClr val="accent6"/>
              </a:solidFill>
              <a:effectLst/>
              <a:ea typeface="黑体" pitchFamily="2" charset="-122"/>
            </a:endParaRPr>
          </a:p>
        </p:txBody>
      </p:sp>
      <p:sp>
        <p:nvSpPr>
          <p:cNvPr id="13" name="Text Box 7"/>
          <p:cNvSpPr txBox="1">
            <a:spLocks noChangeArrowheads="1"/>
          </p:cNvSpPr>
          <p:nvPr/>
        </p:nvSpPr>
        <p:spPr bwMode="auto">
          <a:xfrm>
            <a:off x="1115616" y="5616242"/>
            <a:ext cx="6624736" cy="477054"/>
          </a:xfrm>
          <a:prstGeom prst="rect">
            <a:avLst/>
          </a:prstGeom>
          <a:noFill/>
          <a:ln w="12700" cap="sq">
            <a:noFill/>
            <a:miter lim="800000"/>
            <a:headEnd/>
            <a:tailEnd/>
          </a:ln>
          <a:effectLst/>
        </p:spPr>
        <p:txBody>
          <a:bodyPr wrap="square">
            <a:spAutoFit/>
          </a:bodyPr>
          <a:lstStyle/>
          <a:p>
            <a:pPr algn="l" fontAlgn="base">
              <a:spcBef>
                <a:spcPct val="0"/>
              </a:spcBef>
            </a:pPr>
            <a:r>
              <a:rPr lang="zh-CN" altLang="en-US" sz="2500" b="1" baseline="0" dirty="0" smtClean="0">
                <a:solidFill>
                  <a:srgbClr val="003399"/>
                </a:solidFill>
                <a:effectLst/>
                <a:latin typeface="幼圆" pitchFamily="49" charset="-122"/>
                <a:ea typeface="幼圆" pitchFamily="49" charset="-122"/>
              </a:rPr>
              <a:t>共享静态变量、全局变量、文件描述符等；</a:t>
            </a:r>
            <a:endParaRPr lang="zh-CN" altLang="en-US" sz="2500" b="1" baseline="0" dirty="0">
              <a:solidFill>
                <a:srgbClr val="003399"/>
              </a:solidFill>
              <a:effectLst/>
              <a:latin typeface="幼圆" pitchFamily="49" charset="-122"/>
              <a:ea typeface="幼圆"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1638"/>
                                        </p:tgtEl>
                                        <p:attrNameLst>
                                          <p:attrName>style.visibility</p:attrName>
                                        </p:attrNameLst>
                                      </p:cBhvr>
                                      <p:to>
                                        <p:strVal val="visible"/>
                                      </p:to>
                                    </p:set>
                                    <p:anim calcmode="lin" valueType="num">
                                      <p:cBhvr additive="base">
                                        <p:cTn id="7" dur="500" fill="hold"/>
                                        <p:tgtEl>
                                          <p:spTgt spid="581638"/>
                                        </p:tgtEl>
                                        <p:attrNameLst>
                                          <p:attrName>ppt_x</p:attrName>
                                        </p:attrNameLst>
                                      </p:cBhvr>
                                      <p:tavLst>
                                        <p:tav tm="0">
                                          <p:val>
                                            <p:strVal val="0-#ppt_w/2"/>
                                          </p:val>
                                        </p:tav>
                                        <p:tav tm="100000">
                                          <p:val>
                                            <p:strVal val="#ppt_x"/>
                                          </p:val>
                                        </p:tav>
                                      </p:tavLst>
                                    </p:anim>
                                    <p:anim calcmode="lin" valueType="num">
                                      <p:cBhvr additive="base">
                                        <p:cTn id="8" dur="500" fill="hold"/>
                                        <p:tgtEl>
                                          <p:spTgt spid="58163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right)">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81641"/>
                                        </p:tgtEl>
                                        <p:attrNameLst>
                                          <p:attrName>style.visibility</p:attrName>
                                        </p:attrNameLst>
                                      </p:cBhvr>
                                      <p:to>
                                        <p:strVal val="visible"/>
                                      </p:to>
                                    </p:set>
                                    <p:anim calcmode="lin" valueType="num">
                                      <p:cBhvr additive="base">
                                        <p:cTn id="18" dur="500" fill="hold"/>
                                        <p:tgtEl>
                                          <p:spTgt spid="581641"/>
                                        </p:tgtEl>
                                        <p:attrNameLst>
                                          <p:attrName>ppt_x</p:attrName>
                                        </p:attrNameLst>
                                      </p:cBhvr>
                                      <p:tavLst>
                                        <p:tav tm="0">
                                          <p:val>
                                            <p:strVal val="0-#ppt_w/2"/>
                                          </p:val>
                                        </p:tav>
                                        <p:tav tm="100000">
                                          <p:val>
                                            <p:strVal val="#ppt_x"/>
                                          </p:val>
                                        </p:tav>
                                      </p:tavLst>
                                    </p:anim>
                                    <p:anim calcmode="lin" valueType="num">
                                      <p:cBhvr additive="base">
                                        <p:cTn id="19" dur="500" fill="hold"/>
                                        <p:tgtEl>
                                          <p:spTgt spid="58164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wipe(right)">
                                      <p:cBhvr>
                                        <p:cTn id="24" dur="500"/>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0-#ppt_w/2"/>
                                          </p:val>
                                        </p:tav>
                                        <p:tav tm="100000">
                                          <p:val>
                                            <p:strVal val="#ppt_x"/>
                                          </p:val>
                                        </p:tav>
                                      </p:tavLst>
                                    </p:anim>
                                    <p:anim calcmode="lin" valueType="num">
                                      <p:cBhvr additive="base">
                                        <p:cTn id="3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right)">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8" grpId="0" autoUpdateAnimBg="0"/>
      <p:bldP spid="581641" grpId="0" autoUpdateAnimBg="0"/>
      <p:bldP spid="31" grpId="0" autoUpdateAnimBg="0"/>
      <p:bldP spid="11" grpId="0" autoUpdateAnimBg="0"/>
      <p:bldP spid="12" grpId="0" autoUpdateAnimBg="0"/>
      <p:bldP spid="1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7"/>
          <p:cNvGrpSpPr>
            <a:grpSpLocks/>
          </p:cNvGrpSpPr>
          <p:nvPr/>
        </p:nvGrpSpPr>
        <p:grpSpPr bwMode="auto">
          <a:xfrm>
            <a:off x="395536" y="765125"/>
            <a:ext cx="8361844" cy="1655763"/>
            <a:chOff x="1265" y="885"/>
            <a:chExt cx="4065" cy="1043"/>
          </a:xfrm>
        </p:grpSpPr>
        <p:sp>
          <p:nvSpPr>
            <p:cNvPr id="6" name="Rectangle 3"/>
            <p:cNvSpPr>
              <a:spLocks noChangeArrowheads="1"/>
            </p:cNvSpPr>
            <p:nvPr/>
          </p:nvSpPr>
          <p:spPr bwMode="auto">
            <a:xfrm>
              <a:off x="1392" y="1150"/>
              <a:ext cx="3938" cy="778"/>
            </a:xfrm>
            <a:prstGeom prst="rect">
              <a:avLst/>
            </a:prstGeom>
            <a:solidFill>
              <a:srgbClr val="E1F0FF"/>
            </a:solidFill>
            <a:ln w="12700" cap="sq">
              <a:noFill/>
              <a:miter lim="800000"/>
              <a:headEnd/>
              <a:tailEnd/>
            </a:ln>
            <a:effectLst>
              <a:outerShdw dist="206741" dir="2550627" algn="ctr" rotWithShape="0">
                <a:srgbClr val="D1D1D1"/>
              </a:outerShdw>
            </a:effectLst>
          </p:spPr>
          <p:txBody>
            <a:bodyPr wrap="none" anchor="ctr"/>
            <a:lstStyle/>
            <a:p>
              <a:pPr algn="l"/>
              <a:endParaRPr lang="zh-CN" altLang="en-US">
                <a:effectLst/>
              </a:endParaRPr>
            </a:p>
          </p:txBody>
        </p:sp>
        <p:sp>
          <p:nvSpPr>
            <p:cNvPr id="7" name="Text Box 4"/>
            <p:cNvSpPr txBox="1">
              <a:spLocks noChangeArrowheads="1"/>
            </p:cNvSpPr>
            <p:nvPr/>
          </p:nvSpPr>
          <p:spPr bwMode="auto">
            <a:xfrm>
              <a:off x="1602" y="1319"/>
              <a:ext cx="3679" cy="472"/>
            </a:xfrm>
            <a:prstGeom prst="rect">
              <a:avLst/>
            </a:prstGeom>
            <a:noFill/>
            <a:ln w="12700" cap="sq">
              <a:noFill/>
              <a:miter lim="800000"/>
              <a:headEnd/>
              <a:tailEnd/>
            </a:ln>
            <a:effectLst/>
          </p:spPr>
          <p:txBody>
            <a:bodyPr wrap="square">
              <a:spAutoFit/>
            </a:bodyPr>
            <a:lstStyle/>
            <a:p>
              <a:pPr algn="l"/>
              <a:r>
                <a:rPr lang="en-US" altLang="zh-CN" sz="2800" baseline="-10000" dirty="0" smtClean="0">
                  <a:solidFill>
                    <a:srgbClr val="B2B2B2"/>
                  </a:solidFill>
                  <a:effectLst/>
                </a:rPr>
                <a:t>#include &lt;</a:t>
              </a:r>
              <a:r>
                <a:rPr lang="en-US" altLang="zh-CN" sz="2800" baseline="-10000" dirty="0" err="1" smtClean="0">
                  <a:solidFill>
                    <a:srgbClr val="B2B2B2"/>
                  </a:solidFill>
                  <a:effectLst/>
                </a:rPr>
                <a:t>pthread.h</a:t>
              </a:r>
              <a:r>
                <a:rPr lang="en-US" altLang="zh-CN" sz="2800" baseline="-10000" dirty="0" smtClean="0">
                  <a:solidFill>
                    <a:srgbClr val="B2B2B2"/>
                  </a:solidFill>
                  <a:effectLst/>
                </a:rPr>
                <a:t>&gt;</a:t>
              </a:r>
            </a:p>
            <a:p>
              <a:pPr eaLnBrk="1" hangingPunct="1"/>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pthread_join</a:t>
              </a:r>
              <a:r>
                <a:rPr lang="en-US" altLang="zh-CN" sz="3600" b="1" baseline="-10000" dirty="0" smtClean="0">
                  <a:solidFill>
                    <a:srgbClr val="003399"/>
                  </a:solidFill>
                </a:rPr>
                <a:t>(</a:t>
              </a:r>
              <a:r>
                <a:rPr lang="en-US" altLang="zh-CN" sz="3600" b="1" baseline="-10000" dirty="0" err="1" smtClean="0">
                  <a:solidFill>
                    <a:srgbClr val="003399"/>
                  </a:solidFill>
                </a:rPr>
                <a:t>pthread_t</a:t>
              </a:r>
              <a:r>
                <a:rPr lang="en-US" altLang="zh-CN" sz="3600" b="1" baseline="-10000" dirty="0" smtClean="0">
                  <a:solidFill>
                    <a:srgbClr val="003399"/>
                  </a:solidFill>
                </a:rPr>
                <a:t>  </a:t>
              </a:r>
              <a:r>
                <a:rPr lang="en-US" altLang="zh-CN" sz="3600" b="1" baseline="-10000" dirty="0" err="1" smtClean="0">
                  <a:solidFill>
                    <a:srgbClr val="003399"/>
                  </a:solidFill>
                </a:rPr>
                <a:t>tid</a:t>
              </a:r>
              <a:r>
                <a:rPr lang="en-US" altLang="zh-CN" sz="3600" b="1" baseline="-10000" dirty="0" smtClean="0">
                  <a:solidFill>
                    <a:srgbClr val="003399"/>
                  </a:solidFill>
                </a:rPr>
                <a:t>, void **</a:t>
              </a:r>
              <a:r>
                <a:rPr lang="en-US" altLang="zh-CN" sz="3600" b="1" baseline="-10000" dirty="0" err="1" smtClean="0">
                  <a:solidFill>
                    <a:srgbClr val="003399"/>
                  </a:solidFill>
                </a:rPr>
                <a:t>thread_return</a:t>
              </a:r>
              <a:r>
                <a:rPr lang="en-US" altLang="zh-CN" sz="3600" b="1" baseline="-10000" dirty="0" smtClean="0">
                  <a:solidFill>
                    <a:srgbClr val="003399"/>
                  </a:solidFill>
                </a:rPr>
                <a:t>);</a:t>
              </a:r>
            </a:p>
          </p:txBody>
        </p:sp>
        <p:sp>
          <p:nvSpPr>
            <p:cNvPr id="8" name="Oval 124"/>
            <p:cNvSpPr>
              <a:spLocks noChangeArrowheads="1"/>
            </p:cNvSpPr>
            <p:nvPr/>
          </p:nvSpPr>
          <p:spPr bwMode="auto">
            <a:xfrm rot="21216717">
              <a:off x="1265" y="901"/>
              <a:ext cx="1684" cy="384"/>
            </a:xfrm>
            <a:prstGeom prst="ellipse">
              <a:avLst/>
            </a:prstGeom>
            <a:solidFill>
              <a:srgbClr val="CCFFFF"/>
            </a:solidFill>
            <a:ln w="12700" cap="sq">
              <a:noFill/>
              <a:round/>
              <a:headEnd type="none" w="sm" len="sm"/>
              <a:tailEnd type="none" w="sm" len="sm"/>
            </a:ln>
            <a:effectLst>
              <a:outerShdw dist="63500" dir="2212194" algn="ctr" rotWithShape="0">
                <a:srgbClr val="C0C0C0"/>
              </a:outerShdw>
            </a:effectLst>
          </p:spPr>
          <p:txBody>
            <a:bodyPr wrap="none" anchor="ctr"/>
            <a:lstStyle/>
            <a:p>
              <a:pPr algn="l"/>
              <a:endParaRPr lang="zh-CN" altLang="en-US">
                <a:effectLst/>
              </a:endParaRPr>
            </a:p>
          </p:txBody>
        </p:sp>
        <p:sp>
          <p:nvSpPr>
            <p:cNvPr id="9" name="Text Box 125"/>
            <p:cNvSpPr txBox="1">
              <a:spLocks noChangeArrowheads="1"/>
            </p:cNvSpPr>
            <p:nvPr/>
          </p:nvSpPr>
          <p:spPr bwMode="auto">
            <a:xfrm rot="21151543">
              <a:off x="1296" y="885"/>
              <a:ext cx="1511" cy="368"/>
            </a:xfrm>
            <a:prstGeom prst="rect">
              <a:avLst/>
            </a:prstGeom>
            <a:noFill/>
            <a:ln w="12700" cap="sq">
              <a:noFill/>
              <a:miter lim="800000"/>
              <a:headEnd/>
              <a:tailEnd/>
            </a:ln>
            <a:effectLst>
              <a:outerShdw dist="17961" dir="2700000" algn="ctr" rotWithShape="0">
                <a:schemeClr val="bg1"/>
              </a:outerShdw>
            </a:effectLst>
          </p:spPr>
          <p:txBody>
            <a:bodyPr wrap="square">
              <a:spAutoFit/>
            </a:bodyPr>
            <a:lstStyle/>
            <a:p>
              <a:pPr algn="l" fontAlgn="t"/>
              <a:r>
                <a:rPr lang="zh-CN" altLang="en-US" sz="4800" baseline="-10000" dirty="0" smtClean="0">
                  <a:solidFill>
                    <a:srgbClr val="FF3300"/>
                  </a:solidFill>
                  <a:ea typeface="华文新魏" pitchFamily="2" charset="-122"/>
                </a:rPr>
                <a:t>等待</a:t>
              </a:r>
              <a:r>
                <a:rPr lang="en-US" altLang="zh-CN" sz="4800" baseline="-10000" dirty="0" smtClean="0">
                  <a:solidFill>
                    <a:srgbClr val="FF3300"/>
                  </a:solidFill>
                  <a:ea typeface="华文新魏" pitchFamily="2" charset="-122"/>
                </a:rPr>
                <a:t>(</a:t>
              </a:r>
              <a:r>
                <a:rPr lang="zh-CN" altLang="en-US" sz="4800" baseline="-10000" dirty="0" smtClean="0">
                  <a:solidFill>
                    <a:srgbClr val="FF3300"/>
                  </a:solidFill>
                  <a:ea typeface="华文新魏" pitchFamily="2" charset="-122"/>
                </a:rPr>
                <a:t>回收</a:t>
              </a:r>
              <a:r>
                <a:rPr lang="en-US" altLang="zh-CN" sz="4800" baseline="-10000" dirty="0" smtClean="0">
                  <a:solidFill>
                    <a:srgbClr val="FF3300"/>
                  </a:solidFill>
                  <a:ea typeface="华文新魏" pitchFamily="2" charset="-122"/>
                </a:rPr>
                <a:t>)</a:t>
              </a:r>
              <a:r>
                <a:rPr lang="zh-CN" altLang="en-US" sz="4800" baseline="-10000" dirty="0" smtClean="0">
                  <a:solidFill>
                    <a:srgbClr val="FF3300"/>
                  </a:solidFill>
                  <a:ea typeface="华文新魏" pitchFamily="2" charset="-122"/>
                </a:rPr>
                <a:t>线程</a:t>
              </a:r>
              <a:endParaRPr lang="zh-CN" altLang="en-US" sz="4800" b="1" baseline="-10000" dirty="0">
                <a:solidFill>
                  <a:srgbClr val="FF3300"/>
                </a:solidFill>
                <a:effectLst/>
                <a:ea typeface="华文新魏" pitchFamily="2" charset="-122"/>
              </a:endParaRPr>
            </a:p>
          </p:txBody>
        </p:sp>
      </p:grpSp>
      <p:grpSp>
        <p:nvGrpSpPr>
          <p:cNvPr id="3" name="组合 21"/>
          <p:cNvGrpSpPr/>
          <p:nvPr/>
        </p:nvGrpSpPr>
        <p:grpSpPr>
          <a:xfrm>
            <a:off x="899592" y="2204864"/>
            <a:ext cx="6170920" cy="2637294"/>
            <a:chOff x="694536" y="3429000"/>
            <a:chExt cx="6170920" cy="2637294"/>
          </a:xfrm>
        </p:grpSpPr>
        <p:cxnSp>
          <p:nvCxnSpPr>
            <p:cNvPr id="11" name="直接连接符 10"/>
            <p:cNvCxnSpPr/>
            <p:nvPr/>
          </p:nvCxnSpPr>
          <p:spPr bwMode="auto">
            <a:xfrm>
              <a:off x="3353348" y="3429000"/>
              <a:ext cx="1728192" cy="0"/>
            </a:xfrm>
            <a:prstGeom prst="line">
              <a:avLst/>
            </a:prstGeom>
            <a:solidFill>
              <a:schemeClr val="accent1"/>
            </a:solidFill>
            <a:ln w="28575" cap="sq" cmpd="sng" algn="ctr">
              <a:solidFill>
                <a:schemeClr val="accent2"/>
              </a:solidFill>
              <a:prstDash val="solid"/>
              <a:round/>
              <a:headEnd type="none" w="sm" len="sm"/>
              <a:tailEnd type="none" w="sm" len="sm"/>
            </a:ln>
            <a:effectLst/>
          </p:spPr>
        </p:cxnSp>
        <p:sp>
          <p:nvSpPr>
            <p:cNvPr id="18" name="Rectangle 5"/>
            <p:cNvSpPr>
              <a:spLocks noChangeArrowheads="1"/>
            </p:cNvSpPr>
            <p:nvPr/>
          </p:nvSpPr>
          <p:spPr bwMode="auto">
            <a:xfrm>
              <a:off x="694536" y="5589240"/>
              <a:ext cx="6170920" cy="477054"/>
            </a:xfrm>
            <a:prstGeom prst="rect">
              <a:avLst/>
            </a:prstGeom>
            <a:noFill/>
            <a:ln w="12700">
              <a:noFill/>
              <a:miter lim="800000"/>
              <a:headEnd/>
              <a:tailEnd/>
            </a:ln>
            <a:effectLst/>
          </p:spPr>
          <p:txBody>
            <a:bodyPr wrap="none">
              <a:spAutoFit/>
            </a:bodyPr>
            <a:lstStyle/>
            <a:p>
              <a:r>
                <a:rPr lang="en-US" altLang="zh-CN" sz="2500" b="1" dirty="0" err="1" smtClean="0">
                  <a:solidFill>
                    <a:srgbClr val="FF3300"/>
                  </a:solidFill>
                  <a:ea typeface="幼圆" pitchFamily="49" charset="-122"/>
                </a:rPr>
                <a:t>pthread_t</a:t>
              </a:r>
              <a:r>
                <a:rPr lang="en-US" altLang="zh-CN" sz="2500" b="1" dirty="0" smtClean="0">
                  <a:solidFill>
                    <a:srgbClr val="FF3300"/>
                  </a:solidFill>
                  <a:ea typeface="幼圆" pitchFamily="49" charset="-122"/>
                </a:rPr>
                <a:t> </a:t>
              </a:r>
              <a:r>
                <a:rPr lang="en-US" altLang="zh-CN" sz="2500" b="1" dirty="0" err="1" smtClean="0">
                  <a:solidFill>
                    <a:srgbClr val="FF3300"/>
                  </a:solidFill>
                  <a:ea typeface="幼圆" pitchFamily="49" charset="-122"/>
                </a:rPr>
                <a:t>tid</a:t>
              </a:r>
              <a:r>
                <a:rPr lang="zh-CN" altLang="en-US" b="1" dirty="0" smtClean="0">
                  <a:solidFill>
                    <a:schemeClr val="accent2">
                      <a:lumMod val="75000"/>
                    </a:schemeClr>
                  </a:solidFill>
                  <a:ea typeface="幼圆" pitchFamily="49" charset="-122"/>
                </a:rPr>
                <a:t>：</a:t>
              </a:r>
              <a:r>
                <a:rPr lang="zh-CN" altLang="en-US" sz="2500" b="1" dirty="0" smtClean="0">
                  <a:solidFill>
                    <a:srgbClr val="000099"/>
                  </a:solidFill>
                  <a:ea typeface="幼圆" pitchFamily="49" charset="-122"/>
                </a:rPr>
                <a:t>要等待的线程</a:t>
              </a:r>
              <a:r>
                <a:rPr lang="en-US" altLang="zh-CN" sz="2500" b="1" dirty="0" smtClean="0">
                  <a:solidFill>
                    <a:srgbClr val="000099"/>
                  </a:solidFill>
                  <a:ea typeface="幼圆" pitchFamily="49" charset="-122"/>
                </a:rPr>
                <a:t>ID</a:t>
              </a:r>
              <a:r>
                <a:rPr lang="en-US" altLang="zh-CN" sz="2500" b="1" dirty="0" smtClean="0">
                  <a:solidFill>
                    <a:schemeClr val="accent2">
                      <a:lumMod val="75000"/>
                    </a:schemeClr>
                  </a:solidFill>
                  <a:ea typeface="幼圆" pitchFamily="49" charset="-122"/>
                </a:rPr>
                <a:t> (</a:t>
              </a:r>
              <a:r>
                <a:rPr lang="zh-CN" altLang="en-US" sz="2500" b="1" dirty="0" smtClean="0">
                  <a:solidFill>
                    <a:schemeClr val="accent2">
                      <a:lumMod val="75000"/>
                    </a:schemeClr>
                  </a:solidFill>
                  <a:ea typeface="幼圆" pitchFamily="49" charset="-122"/>
                </a:rPr>
                <a:t>传入参数</a:t>
              </a:r>
              <a:r>
                <a:rPr lang="en-US" altLang="zh-CN" sz="2500" b="1" dirty="0" smtClean="0">
                  <a:solidFill>
                    <a:schemeClr val="accent2">
                      <a:lumMod val="75000"/>
                    </a:schemeClr>
                  </a:solidFill>
                  <a:ea typeface="幼圆" pitchFamily="49" charset="-122"/>
                </a:rPr>
                <a:t>)</a:t>
              </a:r>
              <a:endParaRPr lang="zh-CN" altLang="en-US" sz="2500" b="1" dirty="0">
                <a:solidFill>
                  <a:srgbClr val="000099"/>
                </a:solidFill>
                <a:latin typeface="幼圆" pitchFamily="49" charset="-122"/>
                <a:ea typeface="幼圆" pitchFamily="49" charset="-122"/>
              </a:endParaRPr>
            </a:p>
          </p:txBody>
        </p:sp>
      </p:grpSp>
      <p:grpSp>
        <p:nvGrpSpPr>
          <p:cNvPr id="10" name="组合 23"/>
          <p:cNvGrpSpPr/>
          <p:nvPr/>
        </p:nvGrpSpPr>
        <p:grpSpPr>
          <a:xfrm>
            <a:off x="836091" y="2204864"/>
            <a:ext cx="8180124" cy="3672408"/>
            <a:chOff x="872603" y="3140968"/>
            <a:chExt cx="8180124" cy="3672408"/>
          </a:xfrm>
        </p:grpSpPr>
        <p:cxnSp>
          <p:nvCxnSpPr>
            <p:cNvPr id="14" name="直接连接符 13"/>
            <p:cNvCxnSpPr/>
            <p:nvPr/>
          </p:nvCxnSpPr>
          <p:spPr bwMode="auto">
            <a:xfrm>
              <a:off x="5688632" y="3140968"/>
              <a:ext cx="2520280" cy="0"/>
            </a:xfrm>
            <a:prstGeom prst="line">
              <a:avLst/>
            </a:prstGeom>
            <a:solidFill>
              <a:schemeClr val="accent1"/>
            </a:solidFill>
            <a:ln w="28575" cap="sq" cmpd="sng" algn="ctr">
              <a:solidFill>
                <a:srgbClr val="00B050"/>
              </a:solidFill>
              <a:prstDash val="solid"/>
              <a:round/>
              <a:headEnd type="none" w="sm" len="sm"/>
              <a:tailEnd type="none" w="sm" len="sm"/>
            </a:ln>
            <a:effectLst/>
          </p:spPr>
        </p:cxnSp>
        <p:sp>
          <p:nvSpPr>
            <p:cNvPr id="23" name="Rectangle 5"/>
            <p:cNvSpPr>
              <a:spLocks noChangeArrowheads="1"/>
            </p:cNvSpPr>
            <p:nvPr/>
          </p:nvSpPr>
          <p:spPr bwMode="auto">
            <a:xfrm>
              <a:off x="872603" y="5951602"/>
              <a:ext cx="8180124" cy="861774"/>
            </a:xfrm>
            <a:prstGeom prst="rect">
              <a:avLst/>
            </a:prstGeom>
            <a:noFill/>
            <a:ln w="12700">
              <a:noFill/>
              <a:miter lim="800000"/>
              <a:headEnd/>
              <a:tailEnd/>
            </a:ln>
            <a:effectLst/>
          </p:spPr>
          <p:txBody>
            <a:bodyPr wrap="none">
              <a:spAutoFit/>
            </a:bodyPr>
            <a:lstStyle/>
            <a:p>
              <a:r>
                <a:rPr lang="en-US" altLang="zh-CN" sz="2500" b="1" dirty="0" smtClean="0">
                  <a:solidFill>
                    <a:srgbClr val="FF3300"/>
                  </a:solidFill>
                  <a:ea typeface="幼圆" pitchFamily="49" charset="-122"/>
                </a:rPr>
                <a:t>void*</a:t>
              </a:r>
              <a:r>
                <a:rPr lang="zh-CN" altLang="en-US" sz="2500" b="1" dirty="0" smtClean="0">
                  <a:solidFill>
                    <a:srgbClr val="FF3300"/>
                  </a:solidFill>
                  <a:ea typeface="幼圆" pitchFamily="49" charset="-122"/>
                </a:rPr>
                <a:t>*</a:t>
              </a:r>
              <a:r>
                <a:rPr lang="en-US" altLang="zh-CN" sz="2500" b="1" dirty="0" smtClean="0">
                  <a:solidFill>
                    <a:srgbClr val="FF3300"/>
                  </a:solidFill>
                  <a:ea typeface="幼圆" pitchFamily="49" charset="-122"/>
                </a:rPr>
                <a:t> </a:t>
              </a:r>
              <a:r>
                <a:rPr lang="en-US" altLang="zh-CN" sz="2500" b="1" dirty="0" err="1" smtClean="0">
                  <a:solidFill>
                    <a:srgbClr val="FF3300"/>
                  </a:solidFill>
                  <a:ea typeface="幼圆" pitchFamily="49" charset="-122"/>
                </a:rPr>
                <a:t>thread_return</a:t>
              </a:r>
              <a:r>
                <a:rPr lang="zh-CN" altLang="en-US" b="1" dirty="0" smtClean="0">
                  <a:solidFill>
                    <a:schemeClr val="accent2">
                      <a:lumMod val="75000"/>
                    </a:schemeClr>
                  </a:solidFill>
                  <a:ea typeface="幼圆" pitchFamily="49" charset="-122"/>
                </a:rPr>
                <a:t>：</a:t>
              </a:r>
              <a:r>
                <a:rPr lang="zh-CN" altLang="en-US" sz="2500" b="1" dirty="0" smtClean="0">
                  <a:solidFill>
                    <a:srgbClr val="000099"/>
                  </a:solidFill>
                  <a:ea typeface="幼圆" pitchFamily="49" charset="-122"/>
                </a:rPr>
                <a:t>线程函数返回的 </a:t>
              </a:r>
              <a:r>
                <a:rPr lang="en-US" altLang="zh-CN" sz="2500" b="1" dirty="0" smtClean="0">
                  <a:solidFill>
                    <a:srgbClr val="000099"/>
                  </a:solidFill>
                  <a:ea typeface="幼圆" pitchFamily="49" charset="-122"/>
                </a:rPr>
                <a:t>(void *)</a:t>
              </a:r>
              <a:r>
                <a:rPr lang="zh-CN" altLang="en-US" sz="2500" b="1" dirty="0" smtClean="0">
                  <a:solidFill>
                    <a:srgbClr val="000099"/>
                  </a:solidFill>
                  <a:ea typeface="幼圆" pitchFamily="49" charset="-122"/>
                </a:rPr>
                <a:t>指针赋给 </a:t>
              </a:r>
              <a:endParaRPr lang="en-US" altLang="zh-CN" sz="2500" b="1" dirty="0" smtClean="0">
                <a:solidFill>
                  <a:srgbClr val="000099"/>
                </a:solidFill>
                <a:ea typeface="幼圆" pitchFamily="49" charset="-122"/>
              </a:endParaRPr>
            </a:p>
            <a:p>
              <a:r>
                <a:rPr lang="en-US" altLang="zh-CN" sz="2500" b="1" dirty="0" err="1" smtClean="0">
                  <a:solidFill>
                    <a:srgbClr val="000099"/>
                  </a:solidFill>
                  <a:ea typeface="幼圆" pitchFamily="49" charset="-122"/>
                </a:rPr>
                <a:t>thread_return</a:t>
              </a:r>
              <a:r>
                <a:rPr lang="zh-CN" altLang="en-US" sz="2500" b="1" dirty="0" smtClean="0">
                  <a:solidFill>
                    <a:srgbClr val="000099"/>
                  </a:solidFill>
                  <a:ea typeface="幼圆" pitchFamily="49" charset="-122"/>
                </a:rPr>
                <a:t>所指的地址，可以是</a:t>
              </a:r>
              <a:r>
                <a:rPr lang="en-US" altLang="zh-CN" sz="2500" b="1" dirty="0" smtClean="0">
                  <a:solidFill>
                    <a:srgbClr val="000099"/>
                  </a:solidFill>
                  <a:ea typeface="幼圆" pitchFamily="49" charset="-122"/>
                </a:rPr>
                <a:t>NULL</a:t>
              </a:r>
              <a:r>
                <a:rPr lang="zh-CN" altLang="en-US" sz="2500" b="1" dirty="0" smtClean="0">
                  <a:solidFill>
                    <a:schemeClr val="accent2">
                      <a:lumMod val="75000"/>
                    </a:schemeClr>
                  </a:solidFill>
                  <a:ea typeface="幼圆" pitchFamily="49" charset="-122"/>
                </a:rPr>
                <a:t>（传出参数）</a:t>
              </a:r>
            </a:p>
          </p:txBody>
        </p:sp>
      </p:grpSp>
      <p:sp>
        <p:nvSpPr>
          <p:cNvPr id="36" name="Rectangle 5"/>
          <p:cNvSpPr>
            <a:spLocks noChangeArrowheads="1"/>
          </p:cNvSpPr>
          <p:nvPr/>
        </p:nvSpPr>
        <p:spPr bwMode="auto">
          <a:xfrm>
            <a:off x="611560" y="2492896"/>
            <a:ext cx="8403262" cy="861774"/>
          </a:xfrm>
          <a:prstGeom prst="rect">
            <a:avLst/>
          </a:prstGeom>
          <a:noFill/>
          <a:ln w="12700">
            <a:noFill/>
            <a:miter lim="800000"/>
            <a:headEnd/>
            <a:tailEnd/>
          </a:ln>
          <a:effectLst/>
        </p:spPr>
        <p:txBody>
          <a:bodyPr wrap="none">
            <a:spAutoFit/>
          </a:bodyPr>
          <a:lstStyle/>
          <a:p>
            <a:r>
              <a:rPr lang="zh-CN" altLang="en-US" sz="2500" b="1" dirty="0" smtClean="0">
                <a:solidFill>
                  <a:srgbClr val="002060"/>
                </a:solidFill>
                <a:latin typeface="黑体" pitchFamily="49" charset="-122"/>
                <a:ea typeface="黑体" pitchFamily="49" charset="-122"/>
              </a:rPr>
              <a:t>等待</a:t>
            </a:r>
            <a:r>
              <a:rPr lang="en-US" altLang="zh-CN" sz="2500" b="1" dirty="0" err="1" smtClean="0">
                <a:solidFill>
                  <a:srgbClr val="002060"/>
                </a:solidFill>
                <a:latin typeface="黑体" pitchFamily="49" charset="-122"/>
                <a:ea typeface="黑体" pitchFamily="49" charset="-122"/>
              </a:rPr>
              <a:t>tid</a:t>
            </a:r>
            <a:r>
              <a:rPr lang="zh-CN" altLang="en-US" sz="2500" b="1" dirty="0" smtClean="0">
                <a:solidFill>
                  <a:srgbClr val="002060"/>
                </a:solidFill>
                <a:latin typeface="黑体" pitchFamily="49" charset="-122"/>
                <a:ea typeface="黑体" pitchFamily="49" charset="-122"/>
              </a:rPr>
              <a:t>线程终止运行，如果该线程已经终止，立即返回；</a:t>
            </a:r>
            <a:endParaRPr lang="en-US" altLang="zh-CN" sz="2500" b="1" dirty="0" smtClean="0">
              <a:solidFill>
                <a:srgbClr val="002060"/>
              </a:solidFill>
              <a:latin typeface="黑体" pitchFamily="49" charset="-122"/>
              <a:ea typeface="黑体" pitchFamily="49" charset="-122"/>
            </a:endParaRPr>
          </a:p>
          <a:p>
            <a:r>
              <a:rPr lang="zh-CN" altLang="en-US" sz="2500" b="1" dirty="0" smtClean="0">
                <a:solidFill>
                  <a:srgbClr val="002060"/>
                </a:solidFill>
                <a:latin typeface="黑体" pitchFamily="49" charset="-122"/>
                <a:ea typeface="黑体" pitchFamily="49" charset="-122"/>
              </a:rPr>
              <a:t>否则，阻塞直到该线程终止</a:t>
            </a:r>
            <a:endParaRPr lang="zh-CN" altLang="en-US" sz="2500" b="1" dirty="0">
              <a:solidFill>
                <a:srgbClr val="002060"/>
              </a:solidFill>
              <a:latin typeface="黑体" pitchFamily="49" charset="-122"/>
              <a:ea typeface="黑体" pitchFamily="49" charset="-122"/>
            </a:endParaRPr>
          </a:p>
        </p:txBody>
      </p:sp>
      <p:sp>
        <p:nvSpPr>
          <p:cNvPr id="37" name="Rectangle 5"/>
          <p:cNvSpPr>
            <a:spLocks noChangeArrowheads="1"/>
          </p:cNvSpPr>
          <p:nvPr/>
        </p:nvSpPr>
        <p:spPr bwMode="auto">
          <a:xfrm>
            <a:off x="611560" y="3359314"/>
            <a:ext cx="7770076" cy="861774"/>
          </a:xfrm>
          <a:prstGeom prst="rect">
            <a:avLst/>
          </a:prstGeom>
          <a:noFill/>
          <a:ln w="12700">
            <a:noFill/>
            <a:miter lim="800000"/>
            <a:headEnd/>
            <a:tailEnd/>
          </a:ln>
          <a:effectLst/>
        </p:spPr>
        <p:txBody>
          <a:bodyPr wrap="none">
            <a:spAutoFit/>
          </a:bodyPr>
          <a:lstStyle/>
          <a:p>
            <a:r>
              <a:rPr lang="zh-CN" altLang="en-US" sz="2500" b="1" dirty="0" smtClean="0">
                <a:solidFill>
                  <a:srgbClr val="002060"/>
                </a:solidFill>
                <a:latin typeface="黑体" pitchFamily="49" charset="-122"/>
                <a:ea typeface="黑体" pitchFamily="49" charset="-122"/>
              </a:rPr>
              <a:t>与</a:t>
            </a:r>
            <a:r>
              <a:rPr lang="en-US" altLang="zh-CN" sz="2500" b="1" dirty="0" smtClean="0">
                <a:solidFill>
                  <a:srgbClr val="002060"/>
                </a:solidFill>
                <a:latin typeface="黑体" pitchFamily="49" charset="-122"/>
                <a:ea typeface="黑体" pitchFamily="49" charset="-122"/>
              </a:rPr>
              <a:t>wait</a:t>
            </a:r>
            <a:r>
              <a:rPr lang="zh-CN" altLang="en-US" sz="2500" b="1" dirty="0" smtClean="0">
                <a:solidFill>
                  <a:srgbClr val="002060"/>
                </a:solidFill>
                <a:latin typeface="黑体" pitchFamily="49" charset="-122"/>
                <a:ea typeface="黑体" pitchFamily="49" charset="-122"/>
              </a:rPr>
              <a:t>不同，</a:t>
            </a:r>
            <a:r>
              <a:rPr lang="en-US" altLang="zh-CN" sz="2500" b="1" dirty="0" err="1" smtClean="0">
                <a:solidFill>
                  <a:srgbClr val="002060"/>
                </a:solidFill>
                <a:latin typeface="黑体" pitchFamily="49" charset="-122"/>
                <a:ea typeface="黑体" pitchFamily="49" charset="-122"/>
              </a:rPr>
              <a:t>pthread_joint</a:t>
            </a:r>
            <a:r>
              <a:rPr lang="zh-CN" altLang="en-US" sz="2500" b="1" dirty="0" smtClean="0">
                <a:solidFill>
                  <a:srgbClr val="002060"/>
                </a:solidFill>
                <a:latin typeface="黑体" pitchFamily="49" charset="-122"/>
                <a:ea typeface="黑体" pitchFamily="49" charset="-122"/>
              </a:rPr>
              <a:t>只能等待一个指定的线程</a:t>
            </a:r>
            <a:endParaRPr lang="en-US" altLang="zh-CN" sz="2500" b="1" dirty="0" smtClean="0">
              <a:solidFill>
                <a:srgbClr val="002060"/>
              </a:solidFill>
              <a:latin typeface="黑体" pitchFamily="49" charset="-122"/>
              <a:ea typeface="黑体" pitchFamily="49" charset="-122"/>
            </a:endParaRPr>
          </a:p>
          <a:p>
            <a:r>
              <a:rPr lang="zh-CN" altLang="en-US" sz="2500" b="1" dirty="0" smtClean="0">
                <a:solidFill>
                  <a:srgbClr val="002060"/>
                </a:solidFill>
                <a:latin typeface="黑体" pitchFamily="49" charset="-122"/>
                <a:ea typeface="黑体" pitchFamily="49" charset="-122"/>
              </a:rPr>
              <a:t>终止，不能等待任意一个线程终止</a:t>
            </a:r>
            <a:endParaRPr lang="zh-CN" altLang="en-US" sz="2500" b="1" dirty="0">
              <a:solidFill>
                <a:srgbClr val="002060"/>
              </a:solidFill>
              <a:latin typeface="黑体" pitchFamily="49" charset="-122"/>
              <a:ea typeface="黑体" pitchFamily="49" charset="-122"/>
            </a:endParaRPr>
          </a:p>
        </p:txBody>
      </p:sp>
      <p:grpSp>
        <p:nvGrpSpPr>
          <p:cNvPr id="15" name="Group 8"/>
          <p:cNvGrpSpPr>
            <a:grpSpLocks/>
          </p:cNvGrpSpPr>
          <p:nvPr/>
        </p:nvGrpSpPr>
        <p:grpSpPr bwMode="auto">
          <a:xfrm>
            <a:off x="179512" y="188640"/>
            <a:ext cx="4320480" cy="576263"/>
            <a:chOff x="357" y="660"/>
            <a:chExt cx="1815" cy="363"/>
          </a:xfrm>
        </p:grpSpPr>
        <p:sp>
          <p:nvSpPr>
            <p:cNvPr id="16" name="Oval 9"/>
            <p:cNvSpPr>
              <a:spLocks noChangeArrowheads="1"/>
            </p:cNvSpPr>
            <p:nvPr/>
          </p:nvSpPr>
          <p:spPr bwMode="auto">
            <a:xfrm>
              <a:off x="357" y="660"/>
              <a:ext cx="1180"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17" name="Text Box 10"/>
            <p:cNvSpPr txBox="1">
              <a:spLocks noChangeArrowheads="1"/>
            </p:cNvSpPr>
            <p:nvPr/>
          </p:nvSpPr>
          <p:spPr bwMode="auto">
            <a:xfrm>
              <a:off x="453" y="660"/>
              <a:ext cx="1719" cy="336"/>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a:spAutoFit/>
            </a:bodyPr>
            <a:lstStyle/>
            <a:p>
              <a:r>
                <a:rPr lang="zh-CN" altLang="en-US" sz="2900" b="1" dirty="0" smtClean="0">
                  <a:solidFill>
                    <a:srgbClr val="FF3300"/>
                  </a:solidFill>
                  <a:latin typeface="黑体" pitchFamily="2" charset="-122"/>
                  <a:ea typeface="黑体" pitchFamily="2" charset="-122"/>
                </a:rPr>
                <a:t>三</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线程回收</a:t>
              </a:r>
              <a:endParaRPr lang="zh-CN" altLang="en-US" sz="2900" dirty="0">
                <a:solidFill>
                  <a:srgbClr val="FF3300"/>
                </a:solidFill>
                <a:latin typeface="黑体" pitchFamily="2" charset="-122"/>
                <a:ea typeface="黑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out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strips(downRight)">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strips(downRight)">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strips(downRight)">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strips(downRight)">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灯片编号占位符 2"/>
          <p:cNvSpPr>
            <a:spLocks noGrp="1"/>
          </p:cNvSpPr>
          <p:nvPr>
            <p:ph type="sldNum" sz="quarter" idx="10"/>
          </p:nvPr>
        </p:nvSpPr>
        <p:spPr>
          <a:noFill/>
        </p:spPr>
        <p:txBody>
          <a:bodyPr/>
          <a:lstStyle/>
          <a:p>
            <a:fld id="{E6D8E142-16C2-4109-B556-088D77E7E8E3}" type="slidenum">
              <a:rPr lang="en-US" altLang="zh-CN">
                <a:solidFill>
                  <a:schemeClr val="accent3">
                    <a:lumMod val="50000"/>
                  </a:schemeClr>
                </a:solidFill>
              </a:rPr>
              <a:pPr/>
              <a:t>17</a:t>
            </a:fld>
            <a:endParaRPr lang="en-US" altLang="zh-CN">
              <a:solidFill>
                <a:schemeClr val="accent3">
                  <a:lumMod val="50000"/>
                </a:schemeClr>
              </a:solidFill>
            </a:endParaRPr>
          </a:p>
        </p:txBody>
      </p:sp>
      <p:sp>
        <p:nvSpPr>
          <p:cNvPr id="15364" name="Rectangle 1027"/>
          <p:cNvSpPr>
            <a:spLocks noChangeArrowheads="1"/>
          </p:cNvSpPr>
          <p:nvPr/>
        </p:nvSpPr>
        <p:spPr bwMode="auto">
          <a:xfrm>
            <a:off x="1588" y="1973263"/>
            <a:ext cx="9144000" cy="830997"/>
          </a:xfrm>
          <a:prstGeom prst="rect">
            <a:avLst/>
          </a:prstGeom>
          <a:noFill/>
          <a:ln w="9525">
            <a:noFill/>
            <a:miter lim="800000"/>
            <a:headEnd/>
            <a:tailEnd/>
          </a:ln>
        </p:spPr>
        <p:txBody>
          <a:bodyPr>
            <a:spAutoFit/>
          </a:bodyPr>
          <a:lstStyle/>
          <a:p>
            <a:endParaRPr lang="en-US" altLang="zh-CN">
              <a:solidFill>
                <a:schemeClr val="accent3">
                  <a:lumMod val="50000"/>
                </a:schemeClr>
              </a:solidFill>
              <a:ea typeface="宋体" pitchFamily="2" charset="-122"/>
            </a:endParaRPr>
          </a:p>
          <a:p>
            <a:pPr lvl="1" eaLnBrk="0" hangingPunct="0"/>
            <a:endParaRPr lang="en-US" altLang="zh-CN">
              <a:solidFill>
                <a:schemeClr val="accent3">
                  <a:lumMod val="50000"/>
                </a:schemeClr>
              </a:solidFill>
              <a:ea typeface="宋体" pitchFamily="2" charset="-122"/>
            </a:endParaRPr>
          </a:p>
        </p:txBody>
      </p:sp>
      <p:sp>
        <p:nvSpPr>
          <p:cNvPr id="15365" name="Rectangle 1035"/>
          <p:cNvSpPr>
            <a:spLocks noChangeArrowheads="1"/>
          </p:cNvSpPr>
          <p:nvPr/>
        </p:nvSpPr>
        <p:spPr bwMode="auto">
          <a:xfrm>
            <a:off x="1588" y="3500438"/>
            <a:ext cx="9144000" cy="569387"/>
          </a:xfrm>
          <a:prstGeom prst="rect">
            <a:avLst/>
          </a:prstGeom>
          <a:noFill/>
          <a:ln w="9525">
            <a:noFill/>
            <a:miter lim="800000"/>
            <a:headEnd/>
            <a:tailEnd/>
          </a:ln>
        </p:spPr>
        <p:txBody>
          <a:bodyPr>
            <a:spAutoFit/>
          </a:bodyPr>
          <a:lstStyle/>
          <a:p>
            <a:pPr>
              <a:buFontTx/>
              <a:buChar char="•"/>
            </a:pPr>
            <a:endParaRPr lang="en-US" altLang="zh-CN" sz="700">
              <a:solidFill>
                <a:schemeClr val="accent3">
                  <a:lumMod val="50000"/>
                </a:schemeClr>
              </a:solidFill>
              <a:ea typeface="宋体" pitchFamily="2" charset="-122"/>
            </a:endParaRPr>
          </a:p>
          <a:p>
            <a:pPr eaLnBrk="0" hangingPunct="0"/>
            <a:endParaRPr lang="en-US" altLang="zh-CN">
              <a:solidFill>
                <a:schemeClr val="accent3">
                  <a:lumMod val="50000"/>
                </a:schemeClr>
              </a:solidFill>
              <a:ea typeface="宋体" pitchFamily="2" charset="-122"/>
            </a:endParaRPr>
          </a:p>
        </p:txBody>
      </p:sp>
      <p:sp>
        <p:nvSpPr>
          <p:cNvPr id="15367" name="Text Box 1037"/>
          <p:cNvSpPr txBox="1">
            <a:spLocks noChangeArrowheads="1"/>
          </p:cNvSpPr>
          <p:nvPr/>
        </p:nvSpPr>
        <p:spPr bwMode="auto">
          <a:xfrm>
            <a:off x="179512" y="692696"/>
            <a:ext cx="7984878" cy="2677656"/>
          </a:xfrm>
          <a:prstGeom prst="rect">
            <a:avLst/>
          </a:prstGeom>
          <a:solidFill>
            <a:schemeClr val="tx2">
              <a:lumMod val="20000"/>
              <a:lumOff val="80000"/>
            </a:schemeClr>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spAutoFit/>
          </a:bodyPr>
          <a:lstStyle/>
          <a:p>
            <a:r>
              <a:rPr lang="en-US" altLang="zh-CN" b="1" dirty="0" smtClean="0">
                <a:solidFill>
                  <a:schemeClr val="bg1"/>
                </a:solidFill>
              </a:rPr>
              <a:t>void* print(void* </a:t>
            </a:r>
            <a:r>
              <a:rPr lang="en-US" altLang="zh-CN" b="1" dirty="0" err="1" smtClean="0">
                <a:solidFill>
                  <a:schemeClr val="bg1"/>
                </a:solidFill>
              </a:rPr>
              <a:t>str</a:t>
            </a:r>
            <a:r>
              <a:rPr lang="en-US" altLang="zh-CN" b="1" dirty="0" smtClean="0">
                <a:solidFill>
                  <a:schemeClr val="bg1"/>
                </a:solidFill>
              </a:rPr>
              <a:t>)</a:t>
            </a:r>
          </a:p>
          <a:p>
            <a:r>
              <a:rPr lang="en-US" altLang="zh-CN" b="1" dirty="0" smtClean="0">
                <a:solidFill>
                  <a:schemeClr val="bg1"/>
                </a:solidFill>
              </a:rPr>
              <a:t>{</a:t>
            </a:r>
          </a:p>
          <a:p>
            <a:r>
              <a:rPr lang="en-US" altLang="zh-CN" b="1" dirty="0" smtClean="0">
                <a:solidFill>
                  <a:schemeClr val="bg1"/>
                </a:solidFill>
              </a:rPr>
              <a:t>        </a:t>
            </a:r>
            <a:r>
              <a:rPr lang="en-US" altLang="zh-CN" b="1" dirty="0" err="1" smtClean="0">
                <a:solidFill>
                  <a:schemeClr val="bg1"/>
                </a:solidFill>
              </a:rPr>
              <a:t>pthread_t</a:t>
            </a:r>
            <a:r>
              <a:rPr lang="en-US" altLang="zh-CN" b="1" dirty="0" smtClean="0">
                <a:solidFill>
                  <a:schemeClr val="bg1"/>
                </a:solidFill>
              </a:rPr>
              <a:t> </a:t>
            </a:r>
            <a:r>
              <a:rPr lang="en-US" altLang="zh-CN" b="1" dirty="0" err="1" smtClean="0">
                <a:solidFill>
                  <a:schemeClr val="bg1"/>
                </a:solidFill>
              </a:rPr>
              <a:t>tid</a:t>
            </a:r>
            <a:r>
              <a:rPr lang="en-US" altLang="zh-CN" b="1" dirty="0" smtClean="0">
                <a:solidFill>
                  <a:schemeClr val="bg1"/>
                </a:solidFill>
              </a:rPr>
              <a:t> = </a:t>
            </a:r>
            <a:r>
              <a:rPr lang="en-US" altLang="zh-CN" b="1" dirty="0" err="1" smtClean="0">
                <a:solidFill>
                  <a:schemeClr val="bg1"/>
                </a:solidFill>
              </a:rPr>
              <a:t>pthread_self</a:t>
            </a:r>
            <a:r>
              <a:rPr lang="en-US" altLang="zh-CN" b="1" dirty="0" smtClean="0">
                <a:solidFill>
                  <a:schemeClr val="bg1"/>
                </a:solidFill>
              </a:rPr>
              <a:t>();</a:t>
            </a:r>
          </a:p>
          <a:p>
            <a:r>
              <a:rPr lang="en-US" altLang="zh-CN" b="1" dirty="0" smtClean="0">
                <a:solidFill>
                  <a:schemeClr val="bg1"/>
                </a:solidFill>
              </a:rPr>
              <a:t>        if(</a:t>
            </a:r>
            <a:r>
              <a:rPr lang="en-US" altLang="zh-CN" b="1" dirty="0" err="1" smtClean="0">
                <a:solidFill>
                  <a:schemeClr val="bg1"/>
                </a:solidFill>
              </a:rPr>
              <a:t>str</a:t>
            </a:r>
            <a:r>
              <a:rPr lang="en-US" altLang="zh-CN" b="1" dirty="0" smtClean="0">
                <a:solidFill>
                  <a:schemeClr val="bg1"/>
                </a:solidFill>
              </a:rPr>
              <a:t> != NULL)</a:t>
            </a:r>
          </a:p>
          <a:p>
            <a:r>
              <a:rPr lang="en-US" altLang="zh-CN" b="1" dirty="0" smtClean="0">
                <a:solidFill>
                  <a:schemeClr val="bg1"/>
                </a:solidFill>
              </a:rPr>
              <a:t>                </a:t>
            </a:r>
            <a:r>
              <a:rPr lang="en-US" altLang="zh-CN" b="1" dirty="0" err="1" smtClean="0">
                <a:solidFill>
                  <a:schemeClr val="bg1"/>
                </a:solidFill>
              </a:rPr>
              <a:t>printf</a:t>
            </a:r>
            <a:r>
              <a:rPr lang="en-US" altLang="zh-CN" b="1" dirty="0" smtClean="0">
                <a:solidFill>
                  <a:schemeClr val="bg1"/>
                </a:solidFill>
              </a:rPr>
              <a:t>("%u: %s\n", (unsigned </a:t>
            </a:r>
            <a:r>
              <a:rPr lang="en-US" altLang="zh-CN" b="1" dirty="0" err="1" smtClean="0">
                <a:solidFill>
                  <a:schemeClr val="bg1"/>
                </a:solidFill>
              </a:rPr>
              <a:t>int</a:t>
            </a:r>
            <a:r>
              <a:rPr lang="en-US" altLang="zh-CN" b="1" dirty="0" smtClean="0">
                <a:solidFill>
                  <a:schemeClr val="bg1"/>
                </a:solidFill>
              </a:rPr>
              <a:t>)</a:t>
            </a:r>
            <a:r>
              <a:rPr lang="en-US" altLang="zh-CN" b="1" dirty="0" err="1" smtClean="0">
                <a:solidFill>
                  <a:schemeClr val="bg1"/>
                </a:solidFill>
              </a:rPr>
              <a:t>tid</a:t>
            </a:r>
            <a:r>
              <a:rPr lang="en-US" altLang="zh-CN" b="1" dirty="0" smtClean="0">
                <a:solidFill>
                  <a:schemeClr val="bg1"/>
                </a:solidFill>
              </a:rPr>
              <a:t>, (char*)</a:t>
            </a:r>
            <a:r>
              <a:rPr lang="en-US" altLang="zh-CN" b="1" dirty="0" err="1" smtClean="0">
                <a:solidFill>
                  <a:schemeClr val="bg1"/>
                </a:solidFill>
              </a:rPr>
              <a:t>str</a:t>
            </a:r>
            <a:r>
              <a:rPr lang="en-US" altLang="zh-CN" b="1" dirty="0" smtClean="0">
                <a:solidFill>
                  <a:schemeClr val="bg1"/>
                </a:solidFill>
              </a:rPr>
              <a:t>);</a:t>
            </a:r>
          </a:p>
          <a:p>
            <a:r>
              <a:rPr lang="en-US" altLang="zh-CN" b="1" dirty="0" smtClean="0">
                <a:solidFill>
                  <a:schemeClr val="bg1"/>
                </a:solidFill>
              </a:rPr>
              <a:t>        return NULL;    </a:t>
            </a:r>
          </a:p>
          <a:p>
            <a:r>
              <a:rPr lang="en-US" altLang="zh-CN" b="1" dirty="0" smtClean="0">
                <a:solidFill>
                  <a:schemeClr val="bg1"/>
                </a:solidFill>
              </a:rPr>
              <a:t>}</a:t>
            </a:r>
            <a:endParaRPr lang="en-US" altLang="zh-CN" b="1" dirty="0">
              <a:solidFill>
                <a:schemeClr val="bg1"/>
              </a:solidFill>
              <a:ea typeface="宋体" pitchFamily="2" charset="-122"/>
            </a:endParaRPr>
          </a:p>
        </p:txBody>
      </p:sp>
      <p:sp>
        <p:nvSpPr>
          <p:cNvPr id="15368" name="Text Box 1038"/>
          <p:cNvSpPr txBox="1">
            <a:spLocks noChangeArrowheads="1"/>
          </p:cNvSpPr>
          <p:nvPr/>
        </p:nvSpPr>
        <p:spPr bwMode="auto">
          <a:xfrm>
            <a:off x="3203848" y="3365698"/>
            <a:ext cx="5854551" cy="3600986"/>
          </a:xfrm>
          <a:prstGeom prst="rect">
            <a:avLst/>
          </a:prstGeom>
          <a:solidFill>
            <a:srgbClr val="CCFFCC"/>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spAutoFit/>
          </a:bodyPr>
          <a:lstStyle/>
          <a:p>
            <a:r>
              <a:rPr lang="en-US" altLang="zh-CN" b="1" dirty="0" err="1">
                <a:solidFill>
                  <a:schemeClr val="bg1"/>
                </a:solidFill>
                <a:ea typeface="宋体" pitchFamily="2" charset="-122"/>
              </a:rPr>
              <a:t>int</a:t>
            </a:r>
            <a:r>
              <a:rPr lang="en-US" altLang="zh-CN" b="1" dirty="0">
                <a:solidFill>
                  <a:schemeClr val="bg1"/>
                </a:solidFill>
                <a:ea typeface="宋体" pitchFamily="2" charset="-122"/>
              </a:rPr>
              <a:t> main()</a:t>
            </a:r>
          </a:p>
          <a:p>
            <a:r>
              <a:rPr lang="en-US" altLang="zh-CN" b="1" dirty="0">
                <a:solidFill>
                  <a:schemeClr val="bg1"/>
                </a:solidFill>
                <a:ea typeface="宋体" pitchFamily="2" charset="-122"/>
              </a:rPr>
              <a:t>{</a:t>
            </a:r>
          </a:p>
          <a:p>
            <a:r>
              <a:rPr lang="en-US" altLang="zh-CN" b="1" dirty="0">
                <a:solidFill>
                  <a:schemeClr val="bg1"/>
                </a:solidFill>
                <a:ea typeface="宋体" pitchFamily="2" charset="-122"/>
              </a:rPr>
              <a:t>    </a:t>
            </a:r>
            <a:r>
              <a:rPr lang="en-US" altLang="zh-CN" b="1" dirty="0" err="1">
                <a:solidFill>
                  <a:schemeClr val="bg1"/>
                </a:solidFill>
                <a:ea typeface="宋体" pitchFamily="2" charset="-122"/>
              </a:rPr>
              <a:t>pthread_t</a:t>
            </a:r>
            <a:r>
              <a:rPr lang="en-US" altLang="zh-CN" b="1" dirty="0">
                <a:solidFill>
                  <a:schemeClr val="bg1"/>
                </a:solidFill>
                <a:ea typeface="宋体" pitchFamily="2" charset="-122"/>
              </a:rPr>
              <a:t> ht;</a:t>
            </a:r>
          </a:p>
          <a:p>
            <a:r>
              <a:rPr lang="en-US" altLang="zh-CN" b="1" dirty="0">
                <a:solidFill>
                  <a:schemeClr val="bg1"/>
                </a:solidFill>
                <a:ea typeface="宋体" pitchFamily="2" charset="-122"/>
              </a:rPr>
              <a:t>    </a:t>
            </a:r>
            <a:r>
              <a:rPr lang="en-US" altLang="zh-CN" b="1" dirty="0" smtClean="0">
                <a:solidFill>
                  <a:schemeClr val="bg1"/>
                </a:solidFill>
                <a:ea typeface="宋体" pitchFamily="2" charset="-122"/>
              </a:rPr>
              <a:t>char </a:t>
            </a:r>
            <a:r>
              <a:rPr lang="en-US" altLang="zh-CN" b="1" dirty="0" err="1" smtClean="0">
                <a:solidFill>
                  <a:schemeClr val="bg1"/>
                </a:solidFill>
                <a:ea typeface="宋体" pitchFamily="2" charset="-122"/>
              </a:rPr>
              <a:t>str</a:t>
            </a:r>
            <a:r>
              <a:rPr lang="en-US" altLang="zh-CN" b="1" dirty="0" smtClean="0">
                <a:solidFill>
                  <a:schemeClr val="bg1"/>
                </a:solidFill>
              </a:rPr>
              <a:t>[]</a:t>
            </a:r>
            <a:r>
              <a:rPr lang="en-US" altLang="zh-CN" b="1" dirty="0" smtClean="0">
                <a:solidFill>
                  <a:schemeClr val="bg1"/>
                </a:solidFill>
                <a:ea typeface="宋体" pitchFamily="2" charset="-122"/>
              </a:rPr>
              <a:t> </a:t>
            </a:r>
            <a:r>
              <a:rPr lang="en-US" altLang="zh-CN" b="1" dirty="0">
                <a:solidFill>
                  <a:schemeClr val="bg1"/>
                </a:solidFill>
                <a:ea typeface="宋体" pitchFamily="2" charset="-122"/>
              </a:rPr>
              <a:t>= "</a:t>
            </a:r>
            <a:r>
              <a:rPr lang="en-US" altLang="zh-CN" b="1" dirty="0" err="1">
                <a:solidFill>
                  <a:schemeClr val="bg1"/>
                </a:solidFill>
                <a:ea typeface="宋体" pitchFamily="2" charset="-122"/>
              </a:rPr>
              <a:t>helloworld</a:t>
            </a:r>
            <a:r>
              <a:rPr lang="en-US" altLang="zh-CN" b="1" dirty="0" smtClean="0">
                <a:solidFill>
                  <a:schemeClr val="bg1"/>
                </a:solidFill>
                <a:ea typeface="宋体" pitchFamily="2" charset="-122"/>
              </a:rPr>
              <a:t>";</a:t>
            </a:r>
          </a:p>
          <a:p>
            <a:r>
              <a:rPr lang="en-US" altLang="zh-CN" b="1" dirty="0" smtClean="0">
                <a:solidFill>
                  <a:schemeClr val="bg1"/>
                </a:solidFill>
              </a:rPr>
              <a:t>    void </a:t>
            </a:r>
            <a:r>
              <a:rPr lang="zh-CN" altLang="en-US" b="1" dirty="0" smtClean="0">
                <a:solidFill>
                  <a:schemeClr val="bg1"/>
                </a:solidFill>
              </a:rPr>
              <a:t>* </a:t>
            </a:r>
            <a:r>
              <a:rPr lang="en-US" altLang="zh-CN" b="1" dirty="0" err="1" smtClean="0">
                <a:solidFill>
                  <a:schemeClr val="bg1"/>
                </a:solidFill>
              </a:rPr>
              <a:t>tret</a:t>
            </a:r>
            <a:r>
              <a:rPr lang="en-US" altLang="zh-CN" b="1" dirty="0" smtClean="0">
                <a:solidFill>
                  <a:schemeClr val="bg1"/>
                </a:solidFill>
              </a:rPr>
              <a:t>;</a:t>
            </a:r>
            <a:endParaRPr lang="en-US" altLang="zh-CN" b="1" dirty="0">
              <a:solidFill>
                <a:schemeClr val="bg1"/>
              </a:solidFill>
              <a:ea typeface="宋体" pitchFamily="2" charset="-122"/>
            </a:endParaRPr>
          </a:p>
          <a:p>
            <a:r>
              <a:rPr lang="en-US" altLang="zh-CN" sz="1200" b="1" dirty="0">
                <a:solidFill>
                  <a:schemeClr val="bg1"/>
                </a:solidFill>
                <a:ea typeface="宋体" pitchFamily="2" charset="-122"/>
              </a:rPr>
              <a:t> </a:t>
            </a:r>
          </a:p>
          <a:p>
            <a:r>
              <a:rPr lang="en-US" altLang="zh-CN" b="1" dirty="0">
                <a:solidFill>
                  <a:schemeClr val="bg1"/>
                </a:solidFill>
                <a:ea typeface="宋体" pitchFamily="2" charset="-122"/>
              </a:rPr>
              <a:t>    </a:t>
            </a:r>
            <a:r>
              <a:rPr lang="en-US" altLang="zh-CN" b="1" dirty="0" err="1">
                <a:solidFill>
                  <a:schemeClr val="bg1"/>
                </a:solidFill>
                <a:ea typeface="宋体" pitchFamily="2" charset="-122"/>
              </a:rPr>
              <a:t>pthread_create</a:t>
            </a:r>
            <a:r>
              <a:rPr lang="en-US" altLang="zh-CN" b="1" dirty="0">
                <a:solidFill>
                  <a:schemeClr val="bg1"/>
                </a:solidFill>
                <a:ea typeface="宋体" pitchFamily="2" charset="-122"/>
              </a:rPr>
              <a:t>(&amp;ht, NULL, </a:t>
            </a:r>
            <a:r>
              <a:rPr lang="en-US" altLang="zh-CN" b="1" dirty="0">
                <a:solidFill>
                  <a:schemeClr val="accent2"/>
                </a:solidFill>
                <a:ea typeface="宋体" pitchFamily="2" charset="-122"/>
              </a:rPr>
              <a:t>print</a:t>
            </a:r>
            <a:r>
              <a:rPr lang="en-US" altLang="zh-CN" b="1" dirty="0">
                <a:solidFill>
                  <a:schemeClr val="bg1"/>
                </a:solidFill>
                <a:ea typeface="宋体" pitchFamily="2" charset="-122"/>
              </a:rPr>
              <a:t>, </a:t>
            </a:r>
            <a:r>
              <a:rPr lang="en-US" altLang="zh-CN" b="1" dirty="0" err="1">
                <a:solidFill>
                  <a:schemeClr val="bg1"/>
                </a:solidFill>
                <a:ea typeface="宋体" pitchFamily="2" charset="-122"/>
              </a:rPr>
              <a:t>str</a:t>
            </a:r>
            <a:r>
              <a:rPr lang="en-US" altLang="zh-CN" b="1" dirty="0" smtClean="0">
                <a:solidFill>
                  <a:schemeClr val="bg1"/>
                </a:solidFill>
                <a:ea typeface="宋体" pitchFamily="2" charset="-122"/>
              </a:rPr>
              <a:t>);</a:t>
            </a:r>
            <a:r>
              <a:rPr lang="en-US" altLang="zh-CN" sz="1200" b="1" dirty="0" smtClean="0">
                <a:solidFill>
                  <a:schemeClr val="bg1"/>
                </a:solidFill>
                <a:ea typeface="宋体" pitchFamily="2" charset="-122"/>
              </a:rPr>
              <a:t>     </a:t>
            </a:r>
            <a:endParaRPr lang="en-US" altLang="zh-CN" sz="1200" b="1" dirty="0">
              <a:solidFill>
                <a:schemeClr val="bg1"/>
              </a:solidFill>
              <a:ea typeface="宋体" pitchFamily="2" charset="-122"/>
            </a:endParaRPr>
          </a:p>
          <a:p>
            <a:r>
              <a:rPr lang="en-US" altLang="zh-CN" b="1" dirty="0">
                <a:solidFill>
                  <a:schemeClr val="bg1"/>
                </a:solidFill>
                <a:ea typeface="宋体" pitchFamily="2" charset="-122"/>
              </a:rPr>
              <a:t>    </a:t>
            </a:r>
            <a:r>
              <a:rPr lang="en-US" altLang="zh-CN" b="1" dirty="0" err="1" smtClean="0">
                <a:solidFill>
                  <a:srgbClr val="FF0000"/>
                </a:solidFill>
                <a:ea typeface="宋体" pitchFamily="2" charset="-122"/>
              </a:rPr>
              <a:t>pthread</a:t>
            </a:r>
            <a:r>
              <a:rPr lang="en-US" altLang="zh-CN" b="1" dirty="0" err="1" smtClean="0">
                <a:solidFill>
                  <a:srgbClr val="FF0000"/>
                </a:solidFill>
              </a:rPr>
              <a:t>_join</a:t>
            </a:r>
            <a:r>
              <a:rPr lang="en-US" altLang="zh-CN" b="1" dirty="0" smtClean="0">
                <a:solidFill>
                  <a:srgbClr val="FF0000"/>
                </a:solidFill>
              </a:rPr>
              <a:t>(ht, &amp;</a:t>
            </a:r>
            <a:r>
              <a:rPr lang="en-US" altLang="zh-CN" b="1" dirty="0" err="1" smtClean="0">
                <a:solidFill>
                  <a:srgbClr val="FF0000"/>
                </a:solidFill>
              </a:rPr>
              <a:t>tret</a:t>
            </a:r>
            <a:r>
              <a:rPr lang="en-US" altLang="zh-CN" b="1" dirty="0" smtClean="0">
                <a:solidFill>
                  <a:srgbClr val="FF0000"/>
                </a:solidFill>
              </a:rPr>
              <a:t>);</a:t>
            </a:r>
            <a:endParaRPr lang="en-US" altLang="zh-CN" b="1" dirty="0">
              <a:solidFill>
                <a:srgbClr val="FF0000"/>
              </a:solidFill>
              <a:ea typeface="宋体" pitchFamily="2" charset="-122"/>
            </a:endParaRPr>
          </a:p>
          <a:p>
            <a:r>
              <a:rPr lang="en-US" altLang="zh-CN" b="1" dirty="0">
                <a:solidFill>
                  <a:schemeClr val="bg1"/>
                </a:solidFill>
                <a:ea typeface="宋体" pitchFamily="2" charset="-122"/>
              </a:rPr>
              <a:t>    return 0;</a:t>
            </a:r>
          </a:p>
          <a:p>
            <a:r>
              <a:rPr lang="en-US" altLang="zh-CN" b="1" dirty="0">
                <a:solidFill>
                  <a:schemeClr val="bg1"/>
                </a:solidFill>
                <a:ea typeface="宋体" pitchFamily="2" charset="-122"/>
              </a:rPr>
              <a:t>}</a:t>
            </a:r>
          </a:p>
        </p:txBody>
      </p:sp>
      <p:grpSp>
        <p:nvGrpSpPr>
          <p:cNvPr id="2" name="Group 49"/>
          <p:cNvGrpSpPr>
            <a:grpSpLocks/>
          </p:cNvGrpSpPr>
          <p:nvPr/>
        </p:nvGrpSpPr>
        <p:grpSpPr bwMode="auto">
          <a:xfrm>
            <a:off x="5796136" y="260648"/>
            <a:ext cx="2467911" cy="1065213"/>
            <a:chOff x="404" y="53"/>
            <a:chExt cx="1248" cy="671"/>
          </a:xfrm>
        </p:grpSpPr>
        <p:sp>
          <p:nvSpPr>
            <p:cNvPr id="11" name="AutoShape 50"/>
            <p:cNvSpPr>
              <a:spLocks noChangeArrowheads="1"/>
            </p:cNvSpPr>
            <p:nvPr/>
          </p:nvSpPr>
          <p:spPr bwMode="auto">
            <a:xfrm>
              <a:off x="404" y="132"/>
              <a:ext cx="922" cy="592"/>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12" name="Rectangle 51"/>
            <p:cNvSpPr>
              <a:spLocks noChangeArrowheads="1"/>
            </p:cNvSpPr>
            <p:nvPr/>
          </p:nvSpPr>
          <p:spPr bwMode="auto">
            <a:xfrm rot="21536701">
              <a:off x="596" y="53"/>
              <a:ext cx="1056" cy="634"/>
            </a:xfrm>
            <a:prstGeom prst="rect">
              <a:avLst/>
            </a:prstGeom>
            <a:noFill/>
            <a:ln w="9525">
              <a:noFill/>
              <a:miter lim="800000"/>
              <a:headEnd/>
              <a:tailEnd/>
            </a:ln>
            <a:effectLst>
              <a:outerShdw dist="35921" dir="2700000" algn="ctr" rotWithShape="0">
                <a:schemeClr val="bg1"/>
              </a:outerShdw>
            </a:effectLst>
          </p:spPr>
          <p:txBody>
            <a:bodyPr>
              <a:spAutoFit/>
            </a:bodyPr>
            <a:lstStyle/>
            <a:p>
              <a:r>
                <a:rPr kumimoji="1" lang="zh-CN" altLang="en-US" sz="6000" baseline="0" dirty="0" smtClean="0">
                  <a:solidFill>
                    <a:srgbClr val="FF3300"/>
                  </a:solidFill>
                  <a:effectLst/>
                  <a:latin typeface="方正舒体" pitchFamily="2" charset="-122"/>
                  <a:ea typeface="华文新魏" pitchFamily="2" charset="-122"/>
                </a:rPr>
                <a:t>例</a:t>
              </a:r>
              <a:endParaRPr kumimoji="1" lang="zh-CN" altLang="en-US" sz="6000" baseline="0" dirty="0">
                <a:solidFill>
                  <a:srgbClr val="FF3300"/>
                </a:solidFill>
                <a:effectLst/>
                <a:latin typeface="黑体" pitchFamily="2" charset="-122"/>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5368"/>
                                        </p:tgtEl>
                                        <p:attrNameLst>
                                          <p:attrName>style.visibility</p:attrName>
                                        </p:attrNameLst>
                                      </p:cBhvr>
                                      <p:to>
                                        <p:strVal val="visible"/>
                                      </p:to>
                                    </p:set>
                                    <p:animEffect transition="in" filter="strips(downLeft)">
                                      <p:cBhvr>
                                        <p:cTn id="12" dur="500"/>
                                        <p:tgtEl>
                                          <p:spTgt spid="1536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367"/>
                                        </p:tgtEl>
                                        <p:attrNameLst>
                                          <p:attrName>style.visibility</p:attrName>
                                        </p:attrNameLst>
                                      </p:cBhvr>
                                      <p:to>
                                        <p:strVal val="visible"/>
                                      </p:to>
                                    </p:set>
                                    <p:animEffect transition="in" filter="strips(downRight)">
                                      <p:cBhvr>
                                        <p:cTn id="17" dur="5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536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0"/>
          <p:cNvSpPr>
            <a:spLocks noChangeArrowheads="1"/>
          </p:cNvSpPr>
          <p:nvPr/>
        </p:nvSpPr>
        <p:spPr bwMode="auto">
          <a:xfrm>
            <a:off x="323528" y="188640"/>
            <a:ext cx="2448272" cy="504056"/>
          </a:xfrm>
          <a:prstGeom prst="rect">
            <a:avLst/>
          </a:prstGeom>
          <a:solidFill>
            <a:srgbClr val="3BDAFF"/>
          </a:solidFill>
          <a:ln w="12700" cap="sq">
            <a:noFill/>
            <a:miter lim="800000"/>
            <a:headEnd type="none" w="sm" len="sm"/>
            <a:tailEnd type="none" w="sm" len="sm"/>
          </a:ln>
          <a:effectLst>
            <a:outerShdw dist="63500" dir="3187806" algn="ctr" rotWithShape="0">
              <a:srgbClr val="C9C9C9"/>
            </a:outerShdw>
          </a:effectLst>
        </p:spPr>
        <p:txBody>
          <a:bodyPr wrap="none" anchor="ctr"/>
          <a:lstStyle/>
          <a:p>
            <a:endParaRPr lang="zh-CN" altLang="en-US"/>
          </a:p>
        </p:txBody>
      </p:sp>
      <p:sp>
        <p:nvSpPr>
          <p:cNvPr id="3" name="Text Box 51"/>
          <p:cNvSpPr txBox="1">
            <a:spLocks noChangeArrowheads="1"/>
          </p:cNvSpPr>
          <p:nvPr/>
        </p:nvSpPr>
        <p:spPr bwMode="auto">
          <a:xfrm>
            <a:off x="323528" y="188640"/>
            <a:ext cx="3024336" cy="492443"/>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r>
              <a:rPr lang="zh-CN" altLang="en-US" sz="2600" b="1" dirty="0" smtClean="0">
                <a:solidFill>
                  <a:srgbClr val="FF0000"/>
                </a:solidFill>
                <a:ea typeface="黑体" pitchFamily="2" charset="-122"/>
              </a:rPr>
              <a:t>补充知识：指针</a:t>
            </a:r>
            <a:endParaRPr lang="zh-CN" altLang="en-US" sz="2600" b="1" dirty="0">
              <a:solidFill>
                <a:srgbClr val="FF0000"/>
              </a:solidFill>
              <a:ea typeface="黑体" pitchFamily="2" charset="-122"/>
            </a:endParaRPr>
          </a:p>
        </p:txBody>
      </p:sp>
      <p:sp>
        <p:nvSpPr>
          <p:cNvPr id="5" name="Text Box 1037"/>
          <p:cNvSpPr txBox="1">
            <a:spLocks noChangeArrowheads="1"/>
          </p:cNvSpPr>
          <p:nvPr/>
        </p:nvSpPr>
        <p:spPr bwMode="auto">
          <a:xfrm>
            <a:off x="395536" y="980728"/>
            <a:ext cx="3672031" cy="2308324"/>
          </a:xfrm>
          <a:prstGeom prst="rect">
            <a:avLst/>
          </a:prstGeom>
          <a:solidFill>
            <a:schemeClr val="tx2">
              <a:lumMod val="20000"/>
              <a:lumOff val="80000"/>
            </a:schemeClr>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r>
              <a:rPr lang="en-US" altLang="zh-CN" b="1" dirty="0" smtClean="0">
                <a:solidFill>
                  <a:schemeClr val="bg1"/>
                </a:solidFill>
              </a:rPr>
              <a:t>void caller () {</a:t>
            </a:r>
          </a:p>
          <a:p>
            <a:r>
              <a:rPr lang="en-US" altLang="zh-CN" b="1" dirty="0" smtClean="0">
                <a:solidFill>
                  <a:schemeClr val="bg1"/>
                </a:solidFill>
              </a:rPr>
              <a:t>        </a:t>
            </a:r>
            <a:r>
              <a:rPr lang="en-US" altLang="zh-CN" b="1" dirty="0" err="1" smtClean="0">
                <a:solidFill>
                  <a:schemeClr val="bg1"/>
                </a:solidFill>
              </a:rPr>
              <a:t>int</a:t>
            </a:r>
            <a:r>
              <a:rPr lang="en-US" altLang="zh-CN" b="1" dirty="0" smtClean="0">
                <a:solidFill>
                  <a:schemeClr val="bg1"/>
                </a:solidFill>
              </a:rPr>
              <a:t> </a:t>
            </a:r>
            <a:r>
              <a:rPr lang="en-US" altLang="zh-CN" b="1" dirty="0" err="1" smtClean="0">
                <a:solidFill>
                  <a:schemeClr val="bg1"/>
                </a:solidFill>
              </a:rPr>
              <a:t>i</a:t>
            </a:r>
            <a:r>
              <a:rPr lang="en-US" altLang="zh-CN" b="1" dirty="0" smtClean="0">
                <a:solidFill>
                  <a:schemeClr val="bg1"/>
                </a:solidFill>
              </a:rPr>
              <a:t> = 0;</a:t>
            </a:r>
          </a:p>
          <a:p>
            <a:r>
              <a:rPr lang="en-US" altLang="zh-CN" b="1" dirty="0" smtClean="0">
                <a:solidFill>
                  <a:schemeClr val="bg1"/>
                </a:solidFill>
              </a:rPr>
              <a:t>        </a:t>
            </a:r>
          </a:p>
          <a:p>
            <a:r>
              <a:rPr lang="en-US" altLang="zh-CN" b="1" dirty="0" smtClean="0">
                <a:solidFill>
                  <a:schemeClr val="bg1"/>
                </a:solidFill>
              </a:rPr>
              <a:t>         </a:t>
            </a:r>
          </a:p>
          <a:p>
            <a:r>
              <a:rPr lang="en-US" altLang="zh-CN" b="1" dirty="0" smtClean="0">
                <a:solidFill>
                  <a:schemeClr val="bg1"/>
                </a:solidFill>
              </a:rPr>
              <a:t>        </a:t>
            </a:r>
            <a:r>
              <a:rPr lang="en-US" altLang="zh-CN" b="1" dirty="0" err="1" smtClean="0">
                <a:solidFill>
                  <a:schemeClr val="bg1"/>
                </a:solidFill>
              </a:rPr>
              <a:t>func</a:t>
            </a:r>
            <a:r>
              <a:rPr lang="en-US" altLang="zh-CN" b="1" dirty="0" smtClean="0">
                <a:solidFill>
                  <a:schemeClr val="bg1"/>
                </a:solidFill>
              </a:rPr>
              <a:t>(&amp;</a:t>
            </a:r>
            <a:r>
              <a:rPr lang="en-US" altLang="zh-CN" b="1" dirty="0" err="1" smtClean="0">
                <a:solidFill>
                  <a:schemeClr val="bg1"/>
                </a:solidFill>
              </a:rPr>
              <a:t>i</a:t>
            </a:r>
            <a:r>
              <a:rPr lang="en-US" altLang="zh-CN" b="1" dirty="0" smtClean="0">
                <a:solidFill>
                  <a:schemeClr val="bg1"/>
                </a:solidFill>
              </a:rPr>
              <a:t>               );   </a:t>
            </a:r>
          </a:p>
          <a:p>
            <a:r>
              <a:rPr lang="en-US" altLang="zh-CN" b="1" dirty="0" smtClean="0">
                <a:solidFill>
                  <a:schemeClr val="bg1"/>
                </a:solidFill>
              </a:rPr>
              <a:t>}</a:t>
            </a:r>
            <a:endParaRPr lang="en-US" altLang="zh-CN" b="1" dirty="0">
              <a:solidFill>
                <a:schemeClr val="bg1"/>
              </a:solidFill>
              <a:ea typeface="宋体" pitchFamily="2" charset="-122"/>
            </a:endParaRPr>
          </a:p>
        </p:txBody>
      </p:sp>
      <p:sp>
        <p:nvSpPr>
          <p:cNvPr id="11" name="Text Box 1038"/>
          <p:cNvSpPr txBox="1">
            <a:spLocks noChangeArrowheads="1"/>
          </p:cNvSpPr>
          <p:nvPr/>
        </p:nvSpPr>
        <p:spPr bwMode="auto">
          <a:xfrm>
            <a:off x="323528" y="3717032"/>
            <a:ext cx="4204997" cy="2677656"/>
          </a:xfrm>
          <a:prstGeom prst="rect">
            <a:avLst/>
          </a:prstGeom>
          <a:solidFill>
            <a:srgbClr val="CCFFCC"/>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spAutoFit/>
          </a:bodyPr>
          <a:lstStyle/>
          <a:p>
            <a:r>
              <a:rPr lang="en-US" altLang="zh-CN" b="1" dirty="0" err="1" smtClean="0">
                <a:solidFill>
                  <a:schemeClr val="bg1"/>
                </a:solidFill>
              </a:rPr>
              <a:t>int</a:t>
            </a:r>
            <a:r>
              <a:rPr lang="en-US" altLang="zh-CN" b="1" dirty="0" smtClean="0">
                <a:solidFill>
                  <a:schemeClr val="bg1"/>
                </a:solidFill>
              </a:rPr>
              <a:t> </a:t>
            </a:r>
            <a:r>
              <a:rPr lang="en-US" altLang="zh-CN" b="1" dirty="0" smtClean="0">
                <a:solidFill>
                  <a:schemeClr val="bg1"/>
                </a:solidFill>
                <a:ea typeface="宋体" pitchFamily="2" charset="-122"/>
              </a:rPr>
              <a:t>* </a:t>
            </a:r>
            <a:r>
              <a:rPr lang="en-US" altLang="zh-CN" b="1" dirty="0" err="1" smtClean="0">
                <a:solidFill>
                  <a:schemeClr val="bg1"/>
                </a:solidFill>
                <a:ea typeface="宋体" pitchFamily="2" charset="-122"/>
              </a:rPr>
              <a:t>func</a:t>
            </a:r>
            <a:r>
              <a:rPr lang="en-US" altLang="zh-CN" b="1" dirty="0" smtClean="0">
                <a:solidFill>
                  <a:schemeClr val="bg1"/>
                </a:solidFill>
                <a:ea typeface="宋体" pitchFamily="2" charset="-122"/>
              </a:rPr>
              <a:t>(</a:t>
            </a:r>
            <a:r>
              <a:rPr lang="en-US" altLang="zh-CN" b="1" dirty="0" err="1" smtClean="0">
                <a:solidFill>
                  <a:schemeClr val="bg1"/>
                </a:solidFill>
                <a:ea typeface="宋体" pitchFamily="2" charset="-122"/>
              </a:rPr>
              <a:t>int</a:t>
            </a:r>
            <a:r>
              <a:rPr lang="en-US" altLang="zh-CN" b="1" dirty="0" smtClean="0">
                <a:solidFill>
                  <a:schemeClr val="bg1"/>
                </a:solidFill>
                <a:ea typeface="宋体" pitchFamily="2" charset="-122"/>
              </a:rPr>
              <a:t>* </a:t>
            </a:r>
            <a:r>
              <a:rPr lang="en-US" altLang="zh-CN" b="1" dirty="0" err="1" smtClean="0">
                <a:solidFill>
                  <a:schemeClr val="bg1"/>
                </a:solidFill>
                <a:ea typeface="宋体" pitchFamily="2" charset="-122"/>
              </a:rPr>
              <a:t>i</a:t>
            </a:r>
            <a:r>
              <a:rPr lang="en-US" altLang="zh-CN" b="1" dirty="0" smtClean="0">
                <a:solidFill>
                  <a:schemeClr val="bg1"/>
                </a:solidFill>
                <a:ea typeface="宋体" pitchFamily="2" charset="-122"/>
              </a:rPr>
              <a:t>                      ) {</a:t>
            </a:r>
          </a:p>
          <a:p>
            <a:r>
              <a:rPr lang="en-US" altLang="zh-CN" b="1" dirty="0" smtClean="0">
                <a:solidFill>
                  <a:schemeClr val="bg1"/>
                </a:solidFill>
              </a:rPr>
              <a:t>        </a:t>
            </a:r>
          </a:p>
          <a:p>
            <a:r>
              <a:rPr lang="en-US" altLang="zh-CN" b="1" dirty="0" smtClean="0">
                <a:solidFill>
                  <a:schemeClr val="bg1"/>
                </a:solidFill>
              </a:rPr>
              <a:t>        *</a:t>
            </a:r>
            <a:r>
              <a:rPr lang="en-US" altLang="zh-CN" b="1" dirty="0" err="1" smtClean="0">
                <a:solidFill>
                  <a:schemeClr val="bg1"/>
                </a:solidFill>
              </a:rPr>
              <a:t>i</a:t>
            </a:r>
            <a:r>
              <a:rPr lang="en-US" altLang="zh-CN" b="1" dirty="0" smtClean="0">
                <a:solidFill>
                  <a:schemeClr val="bg1"/>
                </a:solidFill>
              </a:rPr>
              <a:t> = 534;</a:t>
            </a:r>
          </a:p>
          <a:p>
            <a:r>
              <a:rPr lang="en-US" altLang="zh-CN" b="1" dirty="0" smtClean="0">
                <a:solidFill>
                  <a:schemeClr val="bg1"/>
                </a:solidFill>
              </a:rPr>
              <a:t>        </a:t>
            </a:r>
          </a:p>
          <a:p>
            <a:endParaRPr lang="en-US" altLang="zh-CN" b="1" dirty="0" smtClean="0">
              <a:solidFill>
                <a:schemeClr val="bg1"/>
              </a:solidFill>
            </a:endParaRPr>
          </a:p>
          <a:p>
            <a:r>
              <a:rPr lang="en-US" altLang="zh-CN" b="1" dirty="0" smtClean="0">
                <a:solidFill>
                  <a:schemeClr val="bg1"/>
                </a:solidFill>
              </a:rPr>
              <a:t>         return 0;    	</a:t>
            </a:r>
            <a:endParaRPr lang="en-US" altLang="zh-CN" b="1" dirty="0">
              <a:solidFill>
                <a:schemeClr val="bg1"/>
              </a:solidFill>
              <a:ea typeface="宋体" pitchFamily="2" charset="-122"/>
            </a:endParaRPr>
          </a:p>
          <a:p>
            <a:r>
              <a:rPr lang="en-US" altLang="zh-CN" b="1" dirty="0" smtClean="0">
                <a:solidFill>
                  <a:schemeClr val="bg1"/>
                </a:solidFill>
                <a:ea typeface="宋体" pitchFamily="2" charset="-122"/>
              </a:rPr>
              <a:t>}</a:t>
            </a:r>
            <a:endParaRPr lang="en-US" altLang="zh-CN" b="1" dirty="0">
              <a:solidFill>
                <a:schemeClr val="bg1"/>
              </a:solidFill>
              <a:ea typeface="宋体" pitchFamily="2" charset="-122"/>
            </a:endParaRPr>
          </a:p>
        </p:txBody>
      </p:sp>
      <p:grpSp>
        <p:nvGrpSpPr>
          <p:cNvPr id="26" name="组合 25"/>
          <p:cNvGrpSpPr/>
          <p:nvPr/>
        </p:nvGrpSpPr>
        <p:grpSpPr>
          <a:xfrm>
            <a:off x="899592" y="1772816"/>
            <a:ext cx="3572518" cy="3630017"/>
            <a:chOff x="899592" y="1772816"/>
            <a:chExt cx="3572518" cy="3630017"/>
          </a:xfrm>
        </p:grpSpPr>
        <p:sp>
          <p:nvSpPr>
            <p:cNvPr id="21" name="矩形 20"/>
            <p:cNvSpPr/>
            <p:nvPr/>
          </p:nvSpPr>
          <p:spPr>
            <a:xfrm>
              <a:off x="1031211" y="1772816"/>
              <a:ext cx="2748701" cy="461665"/>
            </a:xfrm>
            <a:prstGeom prst="rect">
              <a:avLst/>
            </a:prstGeom>
          </p:spPr>
          <p:txBody>
            <a:bodyPr wrap="none">
              <a:spAutoFit/>
            </a:bodyPr>
            <a:lstStyle/>
            <a:p>
              <a:r>
                <a:rPr lang="en-US" altLang="zh-CN" b="1" dirty="0" smtClean="0">
                  <a:solidFill>
                    <a:schemeClr val="accent6">
                      <a:lumMod val="75000"/>
                    </a:schemeClr>
                  </a:solidFill>
                </a:rPr>
                <a:t>void * </a:t>
              </a:r>
              <a:r>
                <a:rPr lang="en-US" altLang="zh-CN" b="1" dirty="0" err="1" smtClean="0">
                  <a:solidFill>
                    <a:schemeClr val="accent6">
                      <a:lumMod val="75000"/>
                    </a:schemeClr>
                  </a:solidFill>
                </a:rPr>
                <a:t>ptr</a:t>
              </a:r>
              <a:r>
                <a:rPr lang="en-US" altLang="zh-CN" b="1" dirty="0" smtClean="0">
                  <a:solidFill>
                    <a:schemeClr val="accent6">
                      <a:lumMod val="75000"/>
                    </a:schemeClr>
                  </a:solidFill>
                </a:rPr>
                <a:t> = NULL;</a:t>
              </a:r>
              <a:endParaRPr lang="zh-CN" altLang="en-US" dirty="0">
                <a:solidFill>
                  <a:schemeClr val="accent6">
                    <a:lumMod val="75000"/>
                  </a:schemeClr>
                </a:solidFill>
              </a:endParaRPr>
            </a:p>
          </p:txBody>
        </p:sp>
        <p:sp>
          <p:nvSpPr>
            <p:cNvPr id="22" name="矩形 21"/>
            <p:cNvSpPr/>
            <p:nvPr/>
          </p:nvSpPr>
          <p:spPr>
            <a:xfrm>
              <a:off x="2123728" y="2463279"/>
              <a:ext cx="1082348" cy="461665"/>
            </a:xfrm>
            <a:prstGeom prst="rect">
              <a:avLst/>
            </a:prstGeom>
          </p:spPr>
          <p:txBody>
            <a:bodyPr wrap="none">
              <a:spAutoFit/>
            </a:bodyPr>
            <a:lstStyle/>
            <a:p>
              <a:r>
                <a:rPr lang="en-US" altLang="zh-CN" b="1" dirty="0" smtClean="0">
                  <a:solidFill>
                    <a:schemeClr val="accent6">
                      <a:lumMod val="75000"/>
                    </a:schemeClr>
                  </a:solidFill>
                </a:rPr>
                <a:t>,  &amp;</a:t>
              </a:r>
              <a:r>
                <a:rPr lang="en-US" altLang="zh-CN" b="1" dirty="0" err="1" smtClean="0">
                  <a:solidFill>
                    <a:schemeClr val="accent6">
                      <a:lumMod val="75000"/>
                    </a:schemeClr>
                  </a:solidFill>
                </a:rPr>
                <a:t>ptr</a:t>
              </a:r>
              <a:endParaRPr lang="zh-CN" altLang="en-US" dirty="0">
                <a:solidFill>
                  <a:schemeClr val="accent6">
                    <a:lumMod val="75000"/>
                  </a:schemeClr>
                </a:solidFill>
              </a:endParaRPr>
            </a:p>
          </p:txBody>
        </p:sp>
        <p:sp>
          <p:nvSpPr>
            <p:cNvPr id="23" name="矩形 22"/>
            <p:cNvSpPr/>
            <p:nvPr/>
          </p:nvSpPr>
          <p:spPr>
            <a:xfrm>
              <a:off x="2339752" y="3687415"/>
              <a:ext cx="1774845" cy="461665"/>
            </a:xfrm>
            <a:prstGeom prst="rect">
              <a:avLst/>
            </a:prstGeom>
          </p:spPr>
          <p:txBody>
            <a:bodyPr wrap="none">
              <a:spAutoFit/>
            </a:bodyPr>
            <a:lstStyle/>
            <a:p>
              <a:r>
                <a:rPr lang="en-US" altLang="zh-CN" b="1" dirty="0" smtClean="0">
                  <a:solidFill>
                    <a:schemeClr val="accent6">
                      <a:lumMod val="75000"/>
                    </a:schemeClr>
                  </a:solidFill>
                </a:rPr>
                <a:t>,  void** </a:t>
              </a:r>
              <a:r>
                <a:rPr lang="en-US" altLang="zh-CN" b="1" dirty="0" err="1" smtClean="0">
                  <a:solidFill>
                    <a:schemeClr val="accent6">
                      <a:lumMod val="75000"/>
                    </a:schemeClr>
                  </a:solidFill>
                </a:rPr>
                <a:t>ptr</a:t>
              </a:r>
              <a:endParaRPr lang="zh-CN" altLang="en-US" dirty="0">
                <a:solidFill>
                  <a:schemeClr val="accent6">
                    <a:lumMod val="75000"/>
                  </a:schemeClr>
                </a:solidFill>
              </a:endParaRPr>
            </a:p>
          </p:txBody>
        </p:sp>
        <p:sp>
          <p:nvSpPr>
            <p:cNvPr id="24" name="矩形 23"/>
            <p:cNvSpPr/>
            <p:nvPr/>
          </p:nvSpPr>
          <p:spPr>
            <a:xfrm>
              <a:off x="971600" y="4077072"/>
              <a:ext cx="3500510" cy="461665"/>
            </a:xfrm>
            <a:prstGeom prst="rect">
              <a:avLst/>
            </a:prstGeom>
          </p:spPr>
          <p:txBody>
            <a:bodyPr wrap="none">
              <a:spAutoFit/>
            </a:bodyPr>
            <a:lstStyle/>
            <a:p>
              <a:r>
                <a:rPr lang="en-US" altLang="zh-CN" b="1" dirty="0" smtClean="0">
                  <a:solidFill>
                    <a:schemeClr val="accent6">
                      <a:lumMod val="75000"/>
                    </a:schemeClr>
                  </a:solidFill>
                </a:rPr>
                <a:t>void * </a:t>
              </a:r>
              <a:r>
                <a:rPr lang="en-US" altLang="zh-CN" b="1" dirty="0" err="1" smtClean="0">
                  <a:solidFill>
                    <a:schemeClr val="accent6">
                      <a:lumMod val="75000"/>
                    </a:schemeClr>
                  </a:solidFill>
                </a:rPr>
                <a:t>t_ret</a:t>
              </a:r>
              <a:r>
                <a:rPr lang="en-US" altLang="zh-CN" b="1" dirty="0" smtClean="0">
                  <a:solidFill>
                    <a:schemeClr val="accent6">
                      <a:lumMod val="75000"/>
                    </a:schemeClr>
                  </a:solidFill>
                </a:rPr>
                <a:t> = </a:t>
              </a:r>
              <a:r>
                <a:rPr lang="en-US" altLang="zh-CN" b="1" dirty="0" err="1" smtClean="0">
                  <a:solidFill>
                    <a:schemeClr val="accent6">
                      <a:lumMod val="75000"/>
                    </a:schemeClr>
                  </a:solidFill>
                </a:rPr>
                <a:t>thd_func</a:t>
              </a:r>
              <a:r>
                <a:rPr lang="en-US" altLang="zh-CN" b="1" dirty="0" smtClean="0">
                  <a:solidFill>
                    <a:schemeClr val="accent6">
                      <a:lumMod val="75000"/>
                    </a:schemeClr>
                  </a:solidFill>
                </a:rPr>
                <a:t>();</a:t>
              </a:r>
              <a:endParaRPr lang="zh-CN" altLang="en-US" dirty="0">
                <a:solidFill>
                  <a:schemeClr val="accent6">
                    <a:lumMod val="75000"/>
                  </a:schemeClr>
                </a:solidFill>
              </a:endParaRPr>
            </a:p>
          </p:txBody>
        </p:sp>
        <p:sp>
          <p:nvSpPr>
            <p:cNvPr id="25" name="矩形 24"/>
            <p:cNvSpPr/>
            <p:nvPr/>
          </p:nvSpPr>
          <p:spPr>
            <a:xfrm>
              <a:off x="899592" y="4941168"/>
              <a:ext cx="1954446" cy="461665"/>
            </a:xfrm>
            <a:prstGeom prst="rect">
              <a:avLst/>
            </a:prstGeom>
          </p:spPr>
          <p:txBody>
            <a:bodyPr wrap="none">
              <a:spAutoFit/>
            </a:bodyPr>
            <a:lstStyle/>
            <a:p>
              <a:r>
                <a:rPr lang="en-US" altLang="zh-CN" b="1" dirty="0" smtClean="0">
                  <a:solidFill>
                    <a:schemeClr val="accent6">
                      <a:lumMod val="75000"/>
                    </a:schemeClr>
                  </a:solidFill>
                </a:rPr>
                <a:t>*</a:t>
              </a:r>
              <a:r>
                <a:rPr lang="en-US" altLang="zh-CN" b="1" dirty="0" err="1" smtClean="0">
                  <a:solidFill>
                    <a:schemeClr val="accent6">
                      <a:lumMod val="75000"/>
                    </a:schemeClr>
                  </a:solidFill>
                </a:rPr>
                <a:t>ptr</a:t>
              </a:r>
              <a:r>
                <a:rPr lang="en-US" altLang="zh-CN" b="1" dirty="0" smtClean="0">
                  <a:solidFill>
                    <a:schemeClr val="accent6">
                      <a:lumMod val="75000"/>
                    </a:schemeClr>
                  </a:solidFill>
                </a:rPr>
                <a:t> =  </a:t>
              </a:r>
              <a:r>
                <a:rPr lang="en-US" altLang="zh-CN" b="1" dirty="0" err="1" smtClean="0">
                  <a:solidFill>
                    <a:schemeClr val="accent6">
                      <a:lumMod val="75000"/>
                    </a:schemeClr>
                  </a:solidFill>
                </a:rPr>
                <a:t>t_ret</a:t>
              </a:r>
              <a:r>
                <a:rPr lang="en-US" altLang="zh-CN" b="1" dirty="0" smtClean="0">
                  <a:solidFill>
                    <a:schemeClr val="accent6">
                      <a:lumMod val="75000"/>
                    </a:schemeClr>
                  </a:solidFill>
                </a:rPr>
                <a:t>; </a:t>
              </a:r>
              <a:endParaRPr lang="zh-CN" altLang="en-US" dirty="0">
                <a:solidFill>
                  <a:schemeClr val="accent6">
                    <a:lumMod val="75000"/>
                  </a:schemeClr>
                </a:solidFill>
              </a:endParaRPr>
            </a:p>
          </p:txBody>
        </p:sp>
      </p:grpSp>
      <p:grpSp>
        <p:nvGrpSpPr>
          <p:cNvPr id="29" name="Group 65"/>
          <p:cNvGrpSpPr>
            <a:grpSpLocks/>
          </p:cNvGrpSpPr>
          <p:nvPr/>
        </p:nvGrpSpPr>
        <p:grpSpPr bwMode="auto">
          <a:xfrm>
            <a:off x="5203056" y="5260755"/>
            <a:ext cx="3706440" cy="1480613"/>
            <a:chOff x="2813" y="1600"/>
            <a:chExt cx="2743" cy="1830"/>
          </a:xfrm>
        </p:grpSpPr>
        <p:sp>
          <p:nvSpPr>
            <p:cNvPr id="30" name="Rectangle 53"/>
            <p:cNvSpPr>
              <a:spLocks noChangeArrowheads="1"/>
            </p:cNvSpPr>
            <p:nvPr/>
          </p:nvSpPr>
          <p:spPr bwMode="auto">
            <a:xfrm>
              <a:off x="2813" y="1707"/>
              <a:ext cx="2743" cy="1723"/>
            </a:xfrm>
            <a:prstGeom prst="rect">
              <a:avLst/>
            </a:prstGeom>
            <a:gradFill rotWithShape="1">
              <a:gsLst>
                <a:gs pos="0">
                  <a:srgbClr val="0000FF"/>
                </a:gs>
                <a:gs pos="50000">
                  <a:srgbClr val="0000FF">
                    <a:gamma/>
                    <a:shade val="46275"/>
                    <a:invGamma/>
                  </a:srgbClr>
                </a:gs>
                <a:gs pos="100000">
                  <a:srgbClr val="0000FF"/>
                </a:gs>
              </a:gsLst>
              <a:lin ang="18900000" scaled="1"/>
            </a:gradFill>
            <a:ln w="31750">
              <a:noFill/>
              <a:miter lim="800000"/>
              <a:headEnd/>
              <a:tailEnd/>
            </a:ln>
            <a:effectLst>
              <a:outerShdw dist="143684" dir="2700000" algn="ctr" rotWithShape="0">
                <a:srgbClr val="B2B2B2"/>
              </a:outerShdw>
            </a:effectLst>
          </p:spPr>
          <p:txBody>
            <a:bodyPr wrap="none" anchor="ctr"/>
            <a:lstStyle/>
            <a:p>
              <a:endParaRPr lang="zh-CN" altLang="en-US"/>
            </a:p>
          </p:txBody>
        </p:sp>
        <p:sp>
          <p:nvSpPr>
            <p:cNvPr id="31" name="Rectangle 55"/>
            <p:cNvSpPr>
              <a:spLocks noChangeArrowheads="1"/>
            </p:cNvSpPr>
            <p:nvPr/>
          </p:nvSpPr>
          <p:spPr bwMode="auto">
            <a:xfrm>
              <a:off x="3064" y="1632"/>
              <a:ext cx="1241" cy="324"/>
            </a:xfrm>
            <a:prstGeom prst="rect">
              <a:avLst/>
            </a:prstGeom>
            <a:solidFill>
              <a:srgbClr val="FFFF00"/>
            </a:solidFill>
            <a:ln w="12700">
              <a:noFill/>
              <a:miter lim="800000"/>
              <a:headEnd/>
              <a:tailEnd/>
            </a:ln>
            <a:effectLst>
              <a:outerShdw dist="53882" dir="2700000" algn="ctr" rotWithShape="0">
                <a:srgbClr val="B2B2B2"/>
              </a:outerShdw>
            </a:effectLst>
          </p:spPr>
          <p:txBody>
            <a:bodyPr wrap="none" anchor="ctr"/>
            <a:lstStyle/>
            <a:p>
              <a:endParaRPr lang="zh-CN" altLang="en-US"/>
            </a:p>
          </p:txBody>
        </p:sp>
        <p:sp>
          <p:nvSpPr>
            <p:cNvPr id="32" name="Text Box 56"/>
            <p:cNvSpPr txBox="1">
              <a:spLocks noChangeArrowheads="1"/>
            </p:cNvSpPr>
            <p:nvPr/>
          </p:nvSpPr>
          <p:spPr bwMode="auto">
            <a:xfrm>
              <a:off x="3026" y="1600"/>
              <a:ext cx="1439" cy="332"/>
            </a:xfrm>
            <a:prstGeom prst="rect">
              <a:avLst/>
            </a:prstGeom>
            <a:noFill/>
            <a:ln w="12700">
              <a:noFill/>
              <a:miter lim="800000"/>
              <a:headEnd/>
              <a:tailEnd/>
            </a:ln>
            <a:effectLst>
              <a:outerShdw dist="17961" dir="2700000" algn="ctr" rotWithShape="0">
                <a:srgbClr val="000000"/>
              </a:outerShdw>
            </a:effectLst>
          </p:spPr>
          <p:txBody>
            <a:bodyPr wrap="square">
              <a:spAutoFit/>
            </a:bodyPr>
            <a:lstStyle/>
            <a:p>
              <a:pPr algn="l">
                <a:lnSpc>
                  <a:spcPct val="75000"/>
                </a:lnSpc>
              </a:pPr>
              <a:r>
                <a:rPr lang="zh-CN" altLang="en-US" dirty="0" smtClean="0">
                  <a:solidFill>
                    <a:srgbClr val="FF5050"/>
                  </a:solidFill>
                  <a:ea typeface="华文新魏" pitchFamily="2" charset="-122"/>
                </a:rPr>
                <a:t>汇编代码</a:t>
              </a:r>
              <a:endParaRPr lang="zh-CN" altLang="en-US" dirty="0">
                <a:solidFill>
                  <a:srgbClr val="FF5050"/>
                </a:solidFill>
                <a:ea typeface="华文新魏" pitchFamily="2" charset="-122"/>
              </a:endParaRPr>
            </a:p>
          </p:txBody>
        </p:sp>
      </p:grpSp>
      <p:sp>
        <p:nvSpPr>
          <p:cNvPr id="33" name="TextBox 32"/>
          <p:cNvSpPr txBox="1"/>
          <p:nvPr/>
        </p:nvSpPr>
        <p:spPr>
          <a:xfrm>
            <a:off x="5436096" y="5735251"/>
            <a:ext cx="3240360" cy="461665"/>
          </a:xfrm>
          <a:prstGeom prst="rect">
            <a:avLst/>
          </a:prstGeom>
          <a:noFill/>
        </p:spPr>
        <p:txBody>
          <a:bodyPr wrap="square" rtlCol="0">
            <a:spAutoFit/>
          </a:bodyPr>
          <a:lstStyle/>
          <a:p>
            <a:r>
              <a:rPr lang="en-US" altLang="zh-CN" b="1" dirty="0" err="1" smtClean="0"/>
              <a:t>movl</a:t>
            </a:r>
            <a:r>
              <a:rPr lang="en-US" altLang="zh-CN" b="1" dirty="0" smtClean="0"/>
              <a:t> $534, 24(%</a:t>
            </a:r>
            <a:r>
              <a:rPr lang="en-US" altLang="zh-CN" b="1" dirty="0" err="1" smtClean="0"/>
              <a:t>ebp</a:t>
            </a:r>
            <a:r>
              <a:rPr lang="en-US" altLang="zh-CN" b="1" dirty="0" smtClean="0"/>
              <a:t>)</a:t>
            </a:r>
            <a:r>
              <a:rPr lang="zh-CN" altLang="en-US" b="1" dirty="0" smtClean="0"/>
              <a:t>，</a:t>
            </a:r>
            <a:endParaRPr lang="zh-CN" altLang="en-US" b="1" dirty="0"/>
          </a:p>
        </p:txBody>
      </p:sp>
      <p:sp>
        <p:nvSpPr>
          <p:cNvPr id="40" name="TextBox 39"/>
          <p:cNvSpPr txBox="1"/>
          <p:nvPr/>
        </p:nvSpPr>
        <p:spPr>
          <a:xfrm>
            <a:off x="5436096" y="6239307"/>
            <a:ext cx="3240360" cy="461665"/>
          </a:xfrm>
          <a:prstGeom prst="rect">
            <a:avLst/>
          </a:prstGeom>
          <a:noFill/>
        </p:spPr>
        <p:txBody>
          <a:bodyPr wrap="square" rtlCol="0">
            <a:spAutoFit/>
          </a:bodyPr>
          <a:lstStyle/>
          <a:p>
            <a:r>
              <a:rPr lang="en-US" altLang="zh-CN" b="1" dirty="0" err="1" smtClean="0">
                <a:solidFill>
                  <a:srgbClr val="FF3300"/>
                </a:solidFill>
              </a:rPr>
              <a:t>movl</a:t>
            </a:r>
            <a:r>
              <a:rPr lang="en-US" altLang="zh-CN" b="1" dirty="0" smtClean="0">
                <a:solidFill>
                  <a:srgbClr val="FF3300"/>
                </a:solidFill>
              </a:rPr>
              <a:t> %</a:t>
            </a:r>
            <a:r>
              <a:rPr lang="en-US" altLang="zh-CN" b="1" dirty="0" err="1" smtClean="0">
                <a:solidFill>
                  <a:srgbClr val="FF3300"/>
                </a:solidFill>
              </a:rPr>
              <a:t>eax</a:t>
            </a:r>
            <a:r>
              <a:rPr lang="en-US" altLang="zh-CN" b="1" dirty="0" smtClean="0">
                <a:solidFill>
                  <a:srgbClr val="FF3300"/>
                </a:solidFill>
              </a:rPr>
              <a:t>, 16(%</a:t>
            </a:r>
            <a:r>
              <a:rPr lang="en-US" altLang="zh-CN" b="1" dirty="0" err="1" smtClean="0">
                <a:solidFill>
                  <a:srgbClr val="FF3300"/>
                </a:solidFill>
              </a:rPr>
              <a:t>ebp</a:t>
            </a:r>
            <a:r>
              <a:rPr lang="en-US" altLang="zh-CN" b="1" dirty="0" smtClean="0">
                <a:solidFill>
                  <a:srgbClr val="FF3300"/>
                </a:solidFill>
              </a:rPr>
              <a:t>)</a:t>
            </a:r>
            <a:r>
              <a:rPr lang="zh-CN" altLang="en-US" b="1" dirty="0" smtClean="0">
                <a:solidFill>
                  <a:srgbClr val="FF3300"/>
                </a:solidFill>
              </a:rPr>
              <a:t>，</a:t>
            </a:r>
            <a:endParaRPr lang="zh-CN" altLang="en-US" b="1" dirty="0">
              <a:solidFill>
                <a:srgbClr val="FF3300"/>
              </a:solidFill>
            </a:endParaRPr>
          </a:p>
        </p:txBody>
      </p:sp>
      <p:cxnSp>
        <p:nvCxnSpPr>
          <p:cNvPr id="6" name="直接连接符 5"/>
          <p:cNvCxnSpPr/>
          <p:nvPr/>
        </p:nvCxnSpPr>
        <p:spPr bwMode="auto">
          <a:xfrm>
            <a:off x="8172400" y="440668"/>
            <a:ext cx="737096" cy="0"/>
          </a:xfrm>
          <a:prstGeom prst="line">
            <a:avLst/>
          </a:prstGeom>
          <a:solidFill>
            <a:schemeClr val="accent1"/>
          </a:solidFill>
          <a:ln w="12700" cap="sq" cmpd="sng" algn="ctr">
            <a:solidFill>
              <a:schemeClr val="bg1"/>
            </a:solidFill>
            <a:prstDash val="solid"/>
            <a:round/>
            <a:headEnd type="none" w="sm" len="sm"/>
            <a:tailEnd type="none" w="sm" len="sm"/>
          </a:ln>
          <a:effectLst/>
        </p:spPr>
      </p:cxnSp>
      <p:sp>
        <p:nvSpPr>
          <p:cNvPr id="7" name="TextBox 6"/>
          <p:cNvSpPr txBox="1"/>
          <p:nvPr/>
        </p:nvSpPr>
        <p:spPr>
          <a:xfrm>
            <a:off x="8172400" y="96307"/>
            <a:ext cx="899592" cy="338554"/>
          </a:xfrm>
          <a:prstGeom prst="rect">
            <a:avLst/>
          </a:prstGeom>
          <a:noFill/>
        </p:spPr>
        <p:txBody>
          <a:bodyPr wrap="square" rtlCol="0">
            <a:spAutoFit/>
          </a:bodyPr>
          <a:lstStyle/>
          <a:p>
            <a:r>
              <a:rPr lang="zh-CN" altLang="en-US" sz="1600" dirty="0" smtClean="0">
                <a:solidFill>
                  <a:schemeClr val="bg1"/>
                </a:solidFill>
              </a:rPr>
              <a:t>高地址</a:t>
            </a:r>
            <a:endParaRPr lang="zh-CN" altLang="en-US" sz="1600" dirty="0">
              <a:solidFill>
                <a:schemeClr val="bg1"/>
              </a:solidFill>
            </a:endParaRPr>
          </a:p>
        </p:txBody>
      </p:sp>
      <p:cxnSp>
        <p:nvCxnSpPr>
          <p:cNvPr id="10" name="直接箭头连接符 9"/>
          <p:cNvCxnSpPr>
            <a:stCxn id="7" idx="2"/>
          </p:cNvCxnSpPr>
          <p:nvPr/>
        </p:nvCxnSpPr>
        <p:spPr bwMode="auto">
          <a:xfrm>
            <a:off x="8622196" y="434861"/>
            <a:ext cx="0" cy="300452"/>
          </a:xfrm>
          <a:prstGeom prst="straightConnector1">
            <a:avLst/>
          </a:prstGeom>
          <a:solidFill>
            <a:schemeClr val="accent1"/>
          </a:solidFill>
          <a:ln w="12700" cap="sq" cmpd="sng" algn="ctr">
            <a:solidFill>
              <a:schemeClr val="bg1"/>
            </a:solidFill>
            <a:prstDash val="solid"/>
            <a:round/>
            <a:headEnd type="none" w="sm" len="sm"/>
            <a:tailEnd type="arrow"/>
          </a:ln>
          <a:effectLst/>
        </p:spPr>
      </p:cxnSp>
      <p:grpSp>
        <p:nvGrpSpPr>
          <p:cNvPr id="66" name="组合 65"/>
          <p:cNvGrpSpPr/>
          <p:nvPr/>
        </p:nvGrpSpPr>
        <p:grpSpPr>
          <a:xfrm>
            <a:off x="4571999" y="44624"/>
            <a:ext cx="4572001" cy="5050144"/>
            <a:chOff x="4571999" y="44624"/>
            <a:chExt cx="4572001" cy="5050144"/>
          </a:xfrm>
        </p:grpSpPr>
        <p:grpSp>
          <p:nvGrpSpPr>
            <p:cNvPr id="64" name="组合 63"/>
            <p:cNvGrpSpPr/>
            <p:nvPr/>
          </p:nvGrpSpPr>
          <p:grpSpPr>
            <a:xfrm>
              <a:off x="4571999" y="44624"/>
              <a:ext cx="4572001" cy="5050144"/>
              <a:chOff x="4571999" y="44624"/>
              <a:chExt cx="4572001" cy="5050144"/>
            </a:xfrm>
          </p:grpSpPr>
          <p:grpSp>
            <p:nvGrpSpPr>
              <p:cNvPr id="61" name="组合 60"/>
              <p:cNvGrpSpPr/>
              <p:nvPr/>
            </p:nvGrpSpPr>
            <p:grpSpPr>
              <a:xfrm>
                <a:off x="4571999" y="44624"/>
                <a:ext cx="4572001" cy="4896544"/>
                <a:chOff x="4571999" y="44624"/>
                <a:chExt cx="4572001" cy="4896544"/>
              </a:xfrm>
            </p:grpSpPr>
            <p:grpSp>
              <p:nvGrpSpPr>
                <p:cNvPr id="55" name="组合 54"/>
                <p:cNvGrpSpPr/>
                <p:nvPr/>
              </p:nvGrpSpPr>
              <p:grpSpPr>
                <a:xfrm>
                  <a:off x="4571999" y="44624"/>
                  <a:ext cx="4572001" cy="4267636"/>
                  <a:chOff x="4571999" y="44624"/>
                  <a:chExt cx="4572001" cy="4267636"/>
                </a:xfrm>
              </p:grpSpPr>
              <p:grpSp>
                <p:nvGrpSpPr>
                  <p:cNvPr id="44" name="组合 43"/>
                  <p:cNvGrpSpPr/>
                  <p:nvPr/>
                </p:nvGrpSpPr>
                <p:grpSpPr>
                  <a:xfrm>
                    <a:off x="4932040" y="44624"/>
                    <a:ext cx="4211960" cy="4176464"/>
                    <a:chOff x="4932040" y="44624"/>
                    <a:chExt cx="4211960" cy="4176464"/>
                  </a:xfrm>
                </p:grpSpPr>
                <p:sp>
                  <p:nvSpPr>
                    <p:cNvPr id="13" name="TextBox 12"/>
                    <p:cNvSpPr txBox="1"/>
                    <p:nvPr/>
                  </p:nvSpPr>
                  <p:spPr>
                    <a:xfrm>
                      <a:off x="6012160" y="44624"/>
                      <a:ext cx="1440160" cy="461665"/>
                    </a:xfrm>
                    <a:prstGeom prst="rect">
                      <a:avLst/>
                    </a:prstGeom>
                    <a:noFill/>
                  </p:spPr>
                  <p:txBody>
                    <a:bodyPr wrap="square" rtlCol="0">
                      <a:spAutoFit/>
                    </a:bodyPr>
                    <a:lstStyle/>
                    <a:p>
                      <a:r>
                        <a:rPr lang="zh-CN" altLang="en-US" b="1" dirty="0" smtClean="0">
                          <a:solidFill>
                            <a:srgbClr val="C00000"/>
                          </a:solidFill>
                          <a:latin typeface="华文楷体" pitchFamily="2" charset="-122"/>
                          <a:ea typeface="华文楷体" pitchFamily="2" charset="-122"/>
                        </a:rPr>
                        <a:t>线程栈</a:t>
                      </a:r>
                      <a:endParaRPr lang="zh-CN" altLang="en-US" b="1" dirty="0">
                        <a:solidFill>
                          <a:srgbClr val="C00000"/>
                        </a:solidFill>
                        <a:latin typeface="华文楷体" pitchFamily="2" charset="-122"/>
                        <a:ea typeface="华文楷体" pitchFamily="2" charset="-122"/>
                      </a:endParaRPr>
                    </a:p>
                  </p:txBody>
                </p:sp>
                <p:grpSp>
                  <p:nvGrpSpPr>
                    <p:cNvPr id="42" name="组合 41"/>
                    <p:cNvGrpSpPr/>
                    <p:nvPr/>
                  </p:nvGrpSpPr>
                  <p:grpSpPr>
                    <a:xfrm>
                      <a:off x="4932040" y="476672"/>
                      <a:ext cx="4211960" cy="3744416"/>
                      <a:chOff x="4932040" y="476672"/>
                      <a:chExt cx="4211960" cy="3744416"/>
                    </a:xfrm>
                  </p:grpSpPr>
                  <p:sp>
                    <p:nvSpPr>
                      <p:cNvPr id="34" name="矩形 33"/>
                      <p:cNvSpPr/>
                      <p:nvPr/>
                    </p:nvSpPr>
                    <p:spPr bwMode="auto">
                      <a:xfrm>
                        <a:off x="5724128" y="3645024"/>
                        <a:ext cx="2088232" cy="517282"/>
                      </a:xfrm>
                      <a:prstGeom prst="rect">
                        <a:avLst/>
                      </a:prstGeom>
                      <a:solidFill>
                        <a:schemeClr val="bg2">
                          <a:lumMod val="60000"/>
                          <a:lumOff val="40000"/>
                        </a:schemeClr>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dirty="0" smtClean="0">
                            <a:ln>
                              <a:noFill/>
                            </a:ln>
                            <a:solidFill>
                              <a:schemeClr val="bg1">
                                <a:lumMod val="95000"/>
                                <a:lumOff val="5000"/>
                              </a:schemeClr>
                            </a:solidFill>
                            <a:effectLst/>
                            <a:latin typeface="Times New Roman" pitchFamily="18" charset="0"/>
                            <a:ea typeface="宋体" pitchFamily="2" charset="-122"/>
                          </a:rPr>
                          <a:t>%</a:t>
                        </a:r>
                        <a:r>
                          <a:rPr kumimoji="1" lang="en-US" altLang="zh-CN" sz="2400" b="0" i="0" u="none" strike="noStrike" cap="none" normalizeH="0" baseline="0" dirty="0" err="1" smtClean="0">
                            <a:ln>
                              <a:noFill/>
                            </a:ln>
                            <a:solidFill>
                              <a:schemeClr val="bg1">
                                <a:lumMod val="95000"/>
                                <a:lumOff val="5000"/>
                              </a:schemeClr>
                            </a:solidFill>
                            <a:effectLst/>
                            <a:latin typeface="Times New Roman" pitchFamily="18" charset="0"/>
                            <a:ea typeface="宋体" pitchFamily="2" charset="-122"/>
                          </a:rPr>
                          <a:t>ebp</a:t>
                        </a:r>
                        <a:r>
                          <a:rPr kumimoji="1" lang="en-US" altLang="zh-CN" sz="2400" b="0" i="0" u="none" strike="noStrike" cap="none" normalizeH="0" baseline="0" dirty="0" smtClean="0">
                            <a:ln>
                              <a:noFill/>
                            </a:ln>
                            <a:solidFill>
                              <a:schemeClr val="bg1">
                                <a:lumMod val="95000"/>
                                <a:lumOff val="5000"/>
                              </a:schemeClr>
                            </a:solidFill>
                            <a:effectLst/>
                            <a:latin typeface="Times New Roman" pitchFamily="18" charset="0"/>
                            <a:ea typeface="宋体" pitchFamily="2" charset="-122"/>
                          </a:rPr>
                          <a:t>(old)</a:t>
                        </a:r>
                        <a:endParaRPr kumimoji="1" lang="zh-CN" altLang="en-US" sz="2400" b="0" i="0" u="none" strike="noStrike" cap="none" normalizeH="0" baseline="0" dirty="0" smtClean="0">
                          <a:ln>
                            <a:noFill/>
                          </a:ln>
                          <a:solidFill>
                            <a:schemeClr val="bg1">
                              <a:lumMod val="95000"/>
                              <a:lumOff val="5000"/>
                            </a:schemeClr>
                          </a:solidFill>
                          <a:effectLst/>
                          <a:latin typeface="Times New Roman" pitchFamily="18" charset="0"/>
                          <a:ea typeface="宋体" pitchFamily="2" charset="-122"/>
                        </a:endParaRPr>
                      </a:p>
                    </p:txBody>
                  </p:sp>
                  <p:sp>
                    <p:nvSpPr>
                      <p:cNvPr id="36" name="右大括号 35"/>
                      <p:cNvSpPr/>
                      <p:nvPr/>
                    </p:nvSpPr>
                    <p:spPr bwMode="auto">
                      <a:xfrm>
                        <a:off x="7884368" y="3629292"/>
                        <a:ext cx="279648" cy="591796"/>
                      </a:xfrm>
                      <a:prstGeom prst="rightBrace">
                        <a:avLst>
                          <a:gd name="adj1" fmla="val 159322"/>
                          <a:gd name="adj2" fmla="val 46327"/>
                        </a:avLst>
                      </a:prstGeom>
                      <a:noFill/>
                      <a:ln w="12700" cap="sq"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37" name="TextBox 36"/>
                      <p:cNvSpPr txBox="1"/>
                      <p:nvPr/>
                    </p:nvSpPr>
                    <p:spPr>
                      <a:xfrm>
                        <a:off x="8172400" y="3645024"/>
                        <a:ext cx="971600" cy="461665"/>
                      </a:xfrm>
                      <a:prstGeom prst="rect">
                        <a:avLst/>
                      </a:prstGeom>
                      <a:noFill/>
                    </p:spPr>
                    <p:txBody>
                      <a:bodyPr wrap="square" rtlCol="0">
                        <a:spAutoFit/>
                      </a:bodyPr>
                      <a:lstStyle/>
                      <a:p>
                        <a:r>
                          <a:rPr lang="en-US" altLang="zh-CN" b="1" dirty="0" err="1" smtClean="0">
                            <a:solidFill>
                              <a:schemeClr val="bg1">
                                <a:lumMod val="95000"/>
                                <a:lumOff val="5000"/>
                              </a:schemeClr>
                            </a:solidFill>
                          </a:rPr>
                          <a:t>func</a:t>
                        </a:r>
                        <a:endParaRPr lang="zh-CN" altLang="en-US" b="1" dirty="0">
                          <a:solidFill>
                            <a:schemeClr val="bg1">
                              <a:lumMod val="95000"/>
                              <a:lumOff val="5000"/>
                            </a:schemeClr>
                          </a:solidFill>
                        </a:endParaRPr>
                      </a:p>
                    </p:txBody>
                  </p:sp>
                  <p:grpSp>
                    <p:nvGrpSpPr>
                      <p:cNvPr id="41" name="组合 40"/>
                      <p:cNvGrpSpPr/>
                      <p:nvPr/>
                    </p:nvGrpSpPr>
                    <p:grpSpPr>
                      <a:xfrm>
                        <a:off x="4932040" y="476672"/>
                        <a:ext cx="4211960" cy="3168352"/>
                        <a:chOff x="4932040" y="476672"/>
                        <a:chExt cx="4211960" cy="3168352"/>
                      </a:xfrm>
                    </p:grpSpPr>
                    <p:grpSp>
                      <p:nvGrpSpPr>
                        <p:cNvPr id="27" name="组合 26"/>
                        <p:cNvGrpSpPr/>
                        <p:nvPr/>
                      </p:nvGrpSpPr>
                      <p:grpSpPr>
                        <a:xfrm>
                          <a:off x="5724128" y="476672"/>
                          <a:ext cx="3419872" cy="3168352"/>
                          <a:chOff x="5724128" y="764704"/>
                          <a:chExt cx="3419872" cy="3168352"/>
                        </a:xfrm>
                      </p:grpSpPr>
                      <p:sp>
                        <p:nvSpPr>
                          <p:cNvPr id="9" name="矩形 8"/>
                          <p:cNvSpPr/>
                          <p:nvPr/>
                        </p:nvSpPr>
                        <p:spPr bwMode="auto">
                          <a:xfrm>
                            <a:off x="5724128" y="764704"/>
                            <a:ext cx="2088232" cy="517282"/>
                          </a:xfrm>
                          <a:prstGeom prst="rect">
                            <a:avLst/>
                          </a:prstGeom>
                          <a:solidFill>
                            <a:schemeClr val="bg2">
                              <a:lumMod val="60000"/>
                              <a:lumOff val="40000"/>
                            </a:schemeClr>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dirty="0" smtClean="0">
                                <a:ln>
                                  <a:noFill/>
                                </a:ln>
                                <a:solidFill>
                                  <a:schemeClr val="bg1">
                                    <a:lumMod val="95000"/>
                                    <a:lumOff val="5000"/>
                                  </a:schemeClr>
                                </a:solidFill>
                                <a:effectLst/>
                                <a:latin typeface="Times New Roman" pitchFamily="18" charset="0"/>
                                <a:ea typeface="宋体" pitchFamily="2" charset="-122"/>
                              </a:rPr>
                              <a:t>%</a:t>
                            </a:r>
                            <a:r>
                              <a:rPr kumimoji="1" lang="en-US" altLang="zh-CN" sz="2400" b="0" i="0" u="none" strike="noStrike" cap="none" normalizeH="0" baseline="0" dirty="0" err="1" smtClean="0">
                                <a:ln>
                                  <a:noFill/>
                                </a:ln>
                                <a:solidFill>
                                  <a:schemeClr val="bg1">
                                    <a:lumMod val="95000"/>
                                    <a:lumOff val="5000"/>
                                  </a:schemeClr>
                                </a:solidFill>
                                <a:effectLst/>
                                <a:latin typeface="Times New Roman" pitchFamily="18" charset="0"/>
                                <a:ea typeface="宋体" pitchFamily="2" charset="-122"/>
                              </a:rPr>
                              <a:t>ebp</a:t>
                            </a:r>
                            <a:endParaRPr kumimoji="1" lang="zh-CN" altLang="en-US" sz="2400" b="0" i="0" u="none" strike="noStrike" cap="none" normalizeH="0" baseline="0" dirty="0" smtClean="0">
                              <a:ln>
                                <a:noFill/>
                              </a:ln>
                              <a:solidFill>
                                <a:schemeClr val="bg1">
                                  <a:lumMod val="95000"/>
                                  <a:lumOff val="5000"/>
                                </a:schemeClr>
                              </a:solidFill>
                              <a:effectLst/>
                              <a:latin typeface="Times New Roman" pitchFamily="18" charset="0"/>
                              <a:ea typeface="宋体" pitchFamily="2" charset="-122"/>
                            </a:endParaRPr>
                          </a:p>
                        </p:txBody>
                      </p:sp>
                      <p:sp>
                        <p:nvSpPr>
                          <p:cNvPr id="12" name="右大括号 11"/>
                          <p:cNvSpPr/>
                          <p:nvPr/>
                        </p:nvSpPr>
                        <p:spPr bwMode="auto">
                          <a:xfrm>
                            <a:off x="7884368" y="1281986"/>
                            <a:ext cx="288032" cy="2586410"/>
                          </a:xfrm>
                          <a:prstGeom prst="rightBrace">
                            <a:avLst/>
                          </a:prstGeom>
                          <a:noFill/>
                          <a:ln w="12700" cap="sq"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14" name="矩形 13"/>
                          <p:cNvSpPr/>
                          <p:nvPr/>
                        </p:nvSpPr>
                        <p:spPr bwMode="auto">
                          <a:xfrm>
                            <a:off x="5724128" y="1281986"/>
                            <a:ext cx="2088232" cy="517282"/>
                          </a:xfrm>
                          <a:prstGeom prst="rect">
                            <a:avLst/>
                          </a:prstGeom>
                          <a:solidFill>
                            <a:schemeClr val="bg2">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zh-CN" sz="2400" b="1" i="0" u="none" strike="noStrike" cap="none" normalizeH="0" baseline="0" dirty="0" err="1" smtClean="0">
                                <a:ln>
                                  <a:noFill/>
                                </a:ln>
                                <a:solidFill>
                                  <a:schemeClr val="tx1"/>
                                </a:solidFill>
                                <a:effectLst/>
                                <a:latin typeface="Times New Roman" pitchFamily="18" charset="0"/>
                                <a:ea typeface="宋体" pitchFamily="2" charset="-122"/>
                              </a:rPr>
                              <a:t>i</a:t>
                            </a:r>
                            <a:endParaRPr kumimoji="1" lang="zh-CN" altLang="en-US" sz="2400" b="1" i="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6" name="矩形 15"/>
                          <p:cNvSpPr/>
                          <p:nvPr/>
                        </p:nvSpPr>
                        <p:spPr bwMode="auto">
                          <a:xfrm>
                            <a:off x="5724128" y="2381210"/>
                            <a:ext cx="2088232" cy="517282"/>
                          </a:xfrm>
                          <a:prstGeom prst="rect">
                            <a:avLst/>
                          </a:prstGeom>
                          <a:solidFill>
                            <a:schemeClr val="bg2">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zh-CN" sz="2400" b="1" i="0" u="none" strike="noStrike" cap="none" normalizeH="0" baseline="0" dirty="0" smtClean="0">
                                <a:ln>
                                  <a:noFill/>
                                </a:ln>
                                <a:solidFill>
                                  <a:schemeClr val="tx1"/>
                                </a:solidFill>
                                <a:effectLst/>
                                <a:latin typeface="Times New Roman" pitchFamily="18" charset="0"/>
                                <a:ea typeface="宋体" pitchFamily="2" charset="-122"/>
                              </a:rPr>
                              <a:t>&amp;</a:t>
                            </a:r>
                            <a:r>
                              <a:rPr kumimoji="1" lang="en-US" altLang="zh-CN" sz="2400" b="1" i="0" u="none" strike="noStrike" cap="none" normalizeH="0" baseline="0" dirty="0" err="1" smtClean="0">
                                <a:ln>
                                  <a:noFill/>
                                </a:ln>
                                <a:solidFill>
                                  <a:schemeClr val="tx1"/>
                                </a:solidFill>
                                <a:effectLst/>
                                <a:latin typeface="Times New Roman" pitchFamily="18" charset="0"/>
                                <a:ea typeface="宋体" pitchFamily="2" charset="-122"/>
                              </a:rPr>
                              <a:t>i</a:t>
                            </a:r>
                            <a:endParaRPr kumimoji="1" lang="zh-CN" altLang="en-US" sz="2400" b="1" i="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8" name="矩形 17"/>
                          <p:cNvSpPr/>
                          <p:nvPr/>
                        </p:nvSpPr>
                        <p:spPr bwMode="auto">
                          <a:xfrm>
                            <a:off x="5724128" y="3415774"/>
                            <a:ext cx="2088232" cy="517282"/>
                          </a:xfrm>
                          <a:prstGeom prst="rect">
                            <a:avLst/>
                          </a:prstGeom>
                          <a:solidFill>
                            <a:schemeClr val="bg2">
                              <a:lumMod val="40000"/>
                              <a:lumOff val="60000"/>
                            </a:schemeClr>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CN" altLang="en-US" dirty="0" smtClean="0">
                                <a:solidFill>
                                  <a:schemeClr val="bg1">
                                    <a:lumMod val="95000"/>
                                    <a:lumOff val="5000"/>
                                  </a:schemeClr>
                                </a:solidFill>
                              </a:rPr>
                              <a:t>返回地址</a:t>
                            </a:r>
                            <a:endParaRPr kumimoji="1" lang="zh-CN" altLang="en-US" sz="2400" b="0" i="0" u="none" strike="noStrike" cap="none" normalizeH="0" baseline="0" dirty="0" smtClean="0">
                              <a:ln>
                                <a:noFill/>
                              </a:ln>
                              <a:solidFill>
                                <a:schemeClr val="bg1">
                                  <a:lumMod val="95000"/>
                                  <a:lumOff val="5000"/>
                                </a:schemeClr>
                              </a:solidFill>
                              <a:effectLst/>
                              <a:latin typeface="Times New Roman" pitchFamily="18" charset="0"/>
                              <a:ea typeface="宋体" pitchFamily="2" charset="-122"/>
                            </a:endParaRPr>
                          </a:p>
                        </p:txBody>
                      </p:sp>
                      <p:sp>
                        <p:nvSpPr>
                          <p:cNvPr id="19" name="TextBox 18"/>
                          <p:cNvSpPr txBox="1"/>
                          <p:nvPr/>
                        </p:nvSpPr>
                        <p:spPr>
                          <a:xfrm>
                            <a:off x="8172400" y="2316550"/>
                            <a:ext cx="971600" cy="414556"/>
                          </a:xfrm>
                          <a:prstGeom prst="rect">
                            <a:avLst/>
                          </a:prstGeom>
                          <a:noFill/>
                        </p:spPr>
                        <p:txBody>
                          <a:bodyPr wrap="square" rtlCol="0">
                            <a:spAutoFit/>
                          </a:bodyPr>
                          <a:lstStyle/>
                          <a:p>
                            <a:r>
                              <a:rPr lang="en-US" altLang="zh-CN" b="1" dirty="0" smtClean="0">
                                <a:solidFill>
                                  <a:schemeClr val="bg1">
                                    <a:lumMod val="95000"/>
                                    <a:lumOff val="5000"/>
                                  </a:schemeClr>
                                </a:solidFill>
                              </a:rPr>
                              <a:t>caller</a:t>
                            </a:r>
                            <a:endParaRPr lang="zh-CN" altLang="en-US" b="1" dirty="0">
                              <a:solidFill>
                                <a:schemeClr val="bg1">
                                  <a:lumMod val="95000"/>
                                  <a:lumOff val="5000"/>
                                </a:schemeClr>
                              </a:solidFill>
                            </a:endParaRPr>
                          </a:p>
                        </p:txBody>
                      </p:sp>
                    </p:grpSp>
                    <p:sp>
                      <p:nvSpPr>
                        <p:cNvPr id="38" name="TextBox 37"/>
                        <p:cNvSpPr txBox="1"/>
                        <p:nvPr/>
                      </p:nvSpPr>
                      <p:spPr>
                        <a:xfrm>
                          <a:off x="4932040" y="2132856"/>
                          <a:ext cx="864096" cy="461665"/>
                        </a:xfrm>
                        <a:prstGeom prst="rect">
                          <a:avLst/>
                        </a:prstGeom>
                        <a:noFill/>
                      </p:spPr>
                      <p:txBody>
                        <a:bodyPr wrap="square" rtlCol="0">
                          <a:spAutoFit/>
                        </a:bodyPr>
                        <a:lstStyle/>
                        <a:p>
                          <a:r>
                            <a:rPr lang="en-US" altLang="zh-CN" dirty="0" smtClean="0">
                              <a:solidFill>
                                <a:schemeClr val="bg1"/>
                              </a:solidFill>
                            </a:rPr>
                            <a:t>+24</a:t>
                          </a:r>
                          <a:endParaRPr lang="zh-CN" altLang="en-US" dirty="0">
                            <a:solidFill>
                              <a:schemeClr val="bg1"/>
                            </a:solidFill>
                          </a:endParaRPr>
                        </a:p>
                      </p:txBody>
                    </p:sp>
                  </p:grpSp>
                </p:grpSp>
              </p:grpSp>
              <p:cxnSp>
                <p:nvCxnSpPr>
                  <p:cNvPr id="20" name="直接箭头连接符 19"/>
                  <p:cNvCxnSpPr/>
                  <p:nvPr/>
                </p:nvCxnSpPr>
                <p:spPr bwMode="auto">
                  <a:xfrm>
                    <a:off x="4788024" y="3789040"/>
                    <a:ext cx="936104" cy="0"/>
                  </a:xfrm>
                  <a:prstGeom prst="straightConnector1">
                    <a:avLst/>
                  </a:prstGeom>
                  <a:solidFill>
                    <a:schemeClr val="accent1"/>
                  </a:solidFill>
                  <a:ln w="12700" cap="sq" cmpd="sng" algn="ctr">
                    <a:solidFill>
                      <a:schemeClr val="bg1"/>
                    </a:solidFill>
                    <a:prstDash val="solid"/>
                    <a:round/>
                    <a:headEnd type="none" w="sm" len="sm"/>
                    <a:tailEnd type="arrow"/>
                  </a:ln>
                  <a:effectLst/>
                </p:spPr>
              </p:cxnSp>
              <p:sp>
                <p:nvSpPr>
                  <p:cNvPr id="48" name="TextBox 47"/>
                  <p:cNvSpPr txBox="1"/>
                  <p:nvPr/>
                </p:nvSpPr>
                <p:spPr>
                  <a:xfrm>
                    <a:off x="4571999" y="3789040"/>
                    <a:ext cx="1512167" cy="523220"/>
                  </a:xfrm>
                  <a:prstGeom prst="rect">
                    <a:avLst/>
                  </a:prstGeom>
                  <a:noFill/>
                </p:spPr>
                <p:txBody>
                  <a:bodyPr wrap="square" rtlCol="0">
                    <a:spAutoFit/>
                  </a:bodyPr>
                  <a:lstStyle/>
                  <a:p>
                    <a:r>
                      <a:rPr lang="en-US" altLang="zh-CN" sz="1400" b="1" dirty="0" smtClean="0">
                        <a:solidFill>
                          <a:schemeClr val="bg1"/>
                        </a:solidFill>
                      </a:rPr>
                      <a:t>Frame pointer</a:t>
                    </a:r>
                  </a:p>
                  <a:p>
                    <a:r>
                      <a:rPr lang="zh-CN" altLang="en-US" sz="1400" b="1" dirty="0" smtClean="0">
                        <a:solidFill>
                          <a:schemeClr val="bg1"/>
                        </a:solidFill>
                      </a:rPr>
                      <a:t>当前</a:t>
                    </a:r>
                    <a:r>
                      <a:rPr lang="en-US" altLang="zh-CN" sz="1400" b="1" dirty="0" smtClean="0">
                        <a:solidFill>
                          <a:schemeClr val="bg1"/>
                        </a:solidFill>
                      </a:rPr>
                      <a:t>%</a:t>
                    </a:r>
                    <a:r>
                      <a:rPr lang="en-US" altLang="zh-CN" sz="1400" b="1" dirty="0" err="1" smtClean="0">
                        <a:solidFill>
                          <a:schemeClr val="bg1"/>
                        </a:solidFill>
                      </a:rPr>
                      <a:t>ebp</a:t>
                    </a:r>
                    <a:endParaRPr lang="zh-CN" altLang="en-US" sz="1400" b="1" dirty="0">
                      <a:solidFill>
                        <a:schemeClr val="bg1"/>
                      </a:solidFill>
                    </a:endParaRPr>
                  </a:p>
                </p:txBody>
              </p:sp>
            </p:grpSp>
            <p:cxnSp>
              <p:nvCxnSpPr>
                <p:cNvPr id="59" name="直接箭头连接符 58"/>
                <p:cNvCxnSpPr/>
                <p:nvPr/>
              </p:nvCxnSpPr>
              <p:spPr bwMode="auto">
                <a:xfrm>
                  <a:off x="4716016" y="4941168"/>
                  <a:ext cx="936104" cy="0"/>
                </a:xfrm>
                <a:prstGeom prst="straightConnector1">
                  <a:avLst/>
                </a:prstGeom>
                <a:solidFill>
                  <a:schemeClr val="accent1"/>
                </a:solidFill>
                <a:ln w="12700" cap="sq" cmpd="sng" algn="ctr">
                  <a:solidFill>
                    <a:schemeClr val="bg1"/>
                  </a:solidFill>
                  <a:prstDash val="solid"/>
                  <a:round/>
                  <a:headEnd type="none" w="sm" len="sm"/>
                  <a:tailEnd type="arrow"/>
                </a:ln>
                <a:effectLst/>
              </p:spPr>
            </p:cxnSp>
            <p:sp>
              <p:nvSpPr>
                <p:cNvPr id="60" name="TextBox 59"/>
                <p:cNvSpPr txBox="1"/>
                <p:nvPr/>
              </p:nvSpPr>
              <p:spPr>
                <a:xfrm>
                  <a:off x="4572001" y="4581128"/>
                  <a:ext cx="1512167" cy="307777"/>
                </a:xfrm>
                <a:prstGeom prst="rect">
                  <a:avLst/>
                </a:prstGeom>
                <a:noFill/>
              </p:spPr>
              <p:txBody>
                <a:bodyPr wrap="square" rtlCol="0">
                  <a:spAutoFit/>
                </a:bodyPr>
                <a:lstStyle/>
                <a:p>
                  <a:r>
                    <a:rPr lang="en-US" altLang="zh-CN" sz="1400" b="1" dirty="0">
                      <a:solidFill>
                        <a:schemeClr val="bg1"/>
                      </a:solidFill>
                    </a:rPr>
                    <a:t>Stack</a:t>
                  </a:r>
                  <a:r>
                    <a:rPr lang="en-US" altLang="zh-CN" sz="1400" b="1" dirty="0" smtClean="0">
                      <a:solidFill>
                        <a:schemeClr val="bg1"/>
                      </a:solidFill>
                    </a:rPr>
                    <a:t> pointer</a:t>
                  </a:r>
                  <a:endParaRPr lang="zh-CN" altLang="en-US" sz="1400" b="1" dirty="0">
                    <a:solidFill>
                      <a:schemeClr val="bg1"/>
                    </a:solidFill>
                  </a:endParaRPr>
                </a:p>
              </p:txBody>
            </p:sp>
          </p:grpSp>
          <p:sp>
            <p:nvSpPr>
              <p:cNvPr id="63" name="TextBox 62"/>
              <p:cNvSpPr txBox="1"/>
              <p:nvPr/>
            </p:nvSpPr>
            <p:spPr>
              <a:xfrm>
                <a:off x="6515643" y="4143856"/>
                <a:ext cx="677108" cy="950912"/>
              </a:xfrm>
              <a:prstGeom prst="rect">
                <a:avLst/>
              </a:prstGeom>
              <a:noFill/>
            </p:spPr>
            <p:txBody>
              <a:bodyPr vert="eaVert" wrap="square" rtlCol="0">
                <a:spAutoFit/>
              </a:bodyPr>
              <a:lstStyle/>
              <a:p>
                <a:r>
                  <a:rPr lang="en-US" altLang="zh-CN" sz="3200" dirty="0" smtClean="0">
                    <a:solidFill>
                      <a:schemeClr val="bg1"/>
                    </a:solidFill>
                  </a:rPr>
                  <a:t>……</a:t>
                </a:r>
                <a:endParaRPr lang="zh-CN" altLang="en-US" sz="3200" dirty="0">
                  <a:solidFill>
                    <a:schemeClr val="bg1"/>
                  </a:solidFill>
                </a:endParaRPr>
              </a:p>
            </p:txBody>
          </p:sp>
        </p:grpSp>
        <p:cxnSp>
          <p:nvCxnSpPr>
            <p:cNvPr id="46" name="直接箭头连接符 45"/>
            <p:cNvCxnSpPr/>
            <p:nvPr/>
          </p:nvCxnSpPr>
          <p:spPr bwMode="auto">
            <a:xfrm flipV="1">
              <a:off x="4932040" y="2443074"/>
              <a:ext cx="0" cy="1273959"/>
            </a:xfrm>
            <a:prstGeom prst="straightConnector1">
              <a:avLst/>
            </a:prstGeom>
            <a:solidFill>
              <a:schemeClr val="accent1"/>
            </a:solidFill>
            <a:ln w="12700" cap="sq" cmpd="sng" algn="ctr">
              <a:solidFill>
                <a:schemeClr val="bg1"/>
              </a:solidFill>
              <a:prstDash val="solid"/>
              <a:round/>
              <a:headEnd type="none" w="sm" len="sm"/>
              <a:tailEnd type="arrow"/>
            </a:ln>
            <a:effectLst/>
          </p:spPr>
        </p:cxnSp>
      </p:grpSp>
      <p:grpSp>
        <p:nvGrpSpPr>
          <p:cNvPr id="67" name="组合 66"/>
          <p:cNvGrpSpPr/>
          <p:nvPr/>
        </p:nvGrpSpPr>
        <p:grpSpPr>
          <a:xfrm>
            <a:off x="5076056" y="1511236"/>
            <a:ext cx="2736304" cy="2221530"/>
            <a:chOff x="5076056" y="1511236"/>
            <a:chExt cx="2736304" cy="2221530"/>
          </a:xfrm>
        </p:grpSpPr>
        <p:grpSp>
          <p:nvGrpSpPr>
            <p:cNvPr id="43" name="组合 42"/>
            <p:cNvGrpSpPr/>
            <p:nvPr/>
          </p:nvGrpSpPr>
          <p:grpSpPr>
            <a:xfrm>
              <a:off x="5076056" y="1511236"/>
              <a:ext cx="2736304" cy="1616506"/>
              <a:chOff x="5076056" y="1511236"/>
              <a:chExt cx="2736304" cy="1616506"/>
            </a:xfrm>
          </p:grpSpPr>
          <p:grpSp>
            <p:nvGrpSpPr>
              <p:cNvPr id="28" name="组合 27"/>
              <p:cNvGrpSpPr/>
              <p:nvPr/>
            </p:nvGrpSpPr>
            <p:grpSpPr>
              <a:xfrm>
                <a:off x="5724128" y="1511236"/>
                <a:ext cx="2088232" cy="1616506"/>
                <a:chOff x="5724128" y="1799268"/>
                <a:chExt cx="2088232" cy="1616506"/>
              </a:xfrm>
            </p:grpSpPr>
            <p:sp>
              <p:nvSpPr>
                <p:cNvPr id="15" name="矩形 14"/>
                <p:cNvSpPr/>
                <p:nvPr/>
              </p:nvSpPr>
              <p:spPr bwMode="auto">
                <a:xfrm>
                  <a:off x="5724128" y="1799268"/>
                  <a:ext cx="2088232" cy="517282"/>
                </a:xfrm>
                <a:prstGeom prst="rect">
                  <a:avLst/>
                </a:prstGeom>
                <a:solidFill>
                  <a:srgbClr val="00206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zh-CN" sz="2400" b="1" i="0" u="none" strike="noStrike" cap="none" normalizeH="0" baseline="0" dirty="0" err="1" smtClean="0">
                      <a:ln>
                        <a:noFill/>
                      </a:ln>
                      <a:solidFill>
                        <a:schemeClr val="tx1"/>
                      </a:solidFill>
                      <a:effectLst/>
                      <a:latin typeface="Times New Roman" pitchFamily="18" charset="0"/>
                      <a:ea typeface="宋体" pitchFamily="2" charset="-122"/>
                    </a:rPr>
                    <a:t>ptr</a:t>
                  </a:r>
                  <a:endParaRPr kumimoji="1" lang="zh-CN" altLang="en-US" sz="2400" b="1" i="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7" name="矩形 16"/>
                <p:cNvSpPr/>
                <p:nvPr/>
              </p:nvSpPr>
              <p:spPr bwMode="auto">
                <a:xfrm>
                  <a:off x="5724128" y="2898492"/>
                  <a:ext cx="2088232" cy="517282"/>
                </a:xfrm>
                <a:prstGeom prst="rect">
                  <a:avLst/>
                </a:prstGeom>
                <a:solidFill>
                  <a:srgbClr val="00206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zh-CN" sz="2400" b="1" i="0" u="none" strike="noStrike" cap="none" normalizeH="0" baseline="0" dirty="0" smtClean="0">
                      <a:ln>
                        <a:noFill/>
                      </a:ln>
                      <a:solidFill>
                        <a:schemeClr val="tx1"/>
                      </a:solidFill>
                      <a:effectLst/>
                      <a:latin typeface="Times New Roman" pitchFamily="18" charset="0"/>
                      <a:ea typeface="宋体" pitchFamily="2" charset="-122"/>
                    </a:rPr>
                    <a:t>&amp;</a:t>
                  </a:r>
                  <a:r>
                    <a:rPr kumimoji="1" lang="en-US" altLang="zh-CN" sz="2400" b="1" i="0" u="none" strike="noStrike" cap="none" normalizeH="0" baseline="0" dirty="0" err="1" smtClean="0">
                      <a:ln>
                        <a:noFill/>
                      </a:ln>
                      <a:solidFill>
                        <a:schemeClr val="tx1"/>
                      </a:solidFill>
                      <a:effectLst/>
                      <a:latin typeface="Times New Roman" pitchFamily="18" charset="0"/>
                      <a:ea typeface="宋体" pitchFamily="2" charset="-122"/>
                    </a:rPr>
                    <a:t>ptr</a:t>
                  </a:r>
                  <a:endParaRPr kumimoji="1" lang="zh-CN" altLang="en-US" sz="2400" b="1" i="0" u="none" strike="noStrike" cap="none" normalizeH="0" baseline="0" dirty="0" smtClean="0">
                    <a:ln>
                      <a:noFill/>
                    </a:ln>
                    <a:solidFill>
                      <a:schemeClr val="tx1"/>
                    </a:solidFill>
                    <a:effectLst/>
                    <a:latin typeface="Times New Roman" pitchFamily="18" charset="0"/>
                    <a:ea typeface="宋体" pitchFamily="2" charset="-122"/>
                  </a:endParaRPr>
                </a:p>
              </p:txBody>
            </p:sp>
          </p:grpSp>
          <p:sp>
            <p:nvSpPr>
              <p:cNvPr id="39" name="TextBox 38"/>
              <p:cNvSpPr txBox="1"/>
              <p:nvPr/>
            </p:nvSpPr>
            <p:spPr>
              <a:xfrm>
                <a:off x="5076056" y="2636912"/>
                <a:ext cx="864096" cy="461665"/>
              </a:xfrm>
              <a:prstGeom prst="rect">
                <a:avLst/>
              </a:prstGeom>
              <a:noFill/>
            </p:spPr>
            <p:txBody>
              <a:bodyPr wrap="square" rtlCol="0">
                <a:spAutoFit/>
              </a:bodyPr>
              <a:lstStyle/>
              <a:p>
                <a:r>
                  <a:rPr lang="en-US" altLang="zh-CN" dirty="0" smtClean="0">
                    <a:solidFill>
                      <a:schemeClr val="bg1"/>
                    </a:solidFill>
                  </a:rPr>
                  <a:t>+16</a:t>
                </a:r>
                <a:endParaRPr lang="zh-CN" altLang="en-US" dirty="0">
                  <a:solidFill>
                    <a:schemeClr val="bg1"/>
                  </a:solidFill>
                </a:endParaRPr>
              </a:p>
            </p:txBody>
          </p:sp>
        </p:grpSp>
        <p:cxnSp>
          <p:nvCxnSpPr>
            <p:cNvPr id="65" name="直接箭头连接符 64"/>
            <p:cNvCxnSpPr/>
            <p:nvPr/>
          </p:nvCxnSpPr>
          <p:spPr bwMode="auto">
            <a:xfrm flipV="1">
              <a:off x="5364088" y="3011719"/>
              <a:ext cx="0" cy="721047"/>
            </a:xfrm>
            <a:prstGeom prst="straightConnector1">
              <a:avLst/>
            </a:prstGeom>
            <a:solidFill>
              <a:schemeClr val="accent1"/>
            </a:solidFill>
            <a:ln w="12700" cap="sq" cmpd="sng" algn="ctr">
              <a:solidFill>
                <a:schemeClr val="bg1"/>
              </a:solidFill>
              <a:prstDash val="solid"/>
              <a:round/>
              <a:headEnd type="none" w="sm" len="sm"/>
              <a:tailEnd type="arrow"/>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wipe(up)">
                                      <p:cBhvr>
                                        <p:cTn id="12" dur="500"/>
                                        <p:tgtEl>
                                          <p:spTgt spid="6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up)">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strips(downRight)">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wipe(up)">
                                      <p:cBhvr>
                                        <p:cTn id="32" dur="500"/>
                                        <p:tgtEl>
                                          <p:spTgt spid="67"/>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strips(downRight)">
                                      <p:cBhvr>
                                        <p:cTn id="3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4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0"/>
          <p:cNvSpPr>
            <a:spLocks noChangeArrowheads="1"/>
          </p:cNvSpPr>
          <p:nvPr/>
        </p:nvSpPr>
        <p:spPr bwMode="auto">
          <a:xfrm>
            <a:off x="323528" y="188640"/>
            <a:ext cx="2448272" cy="504056"/>
          </a:xfrm>
          <a:prstGeom prst="rect">
            <a:avLst/>
          </a:prstGeom>
          <a:solidFill>
            <a:srgbClr val="3BDAFF"/>
          </a:solidFill>
          <a:ln w="12700" cap="sq">
            <a:noFill/>
            <a:miter lim="800000"/>
            <a:headEnd type="none" w="sm" len="sm"/>
            <a:tailEnd type="none" w="sm" len="sm"/>
          </a:ln>
          <a:effectLst>
            <a:outerShdw dist="63500" dir="3187806" algn="ctr" rotWithShape="0">
              <a:srgbClr val="C9C9C9"/>
            </a:outerShdw>
          </a:effectLst>
        </p:spPr>
        <p:txBody>
          <a:bodyPr wrap="none" anchor="ctr"/>
          <a:lstStyle/>
          <a:p>
            <a:endParaRPr lang="zh-CN" altLang="en-US"/>
          </a:p>
        </p:txBody>
      </p:sp>
      <p:sp>
        <p:nvSpPr>
          <p:cNvPr id="3" name="Text Box 51"/>
          <p:cNvSpPr txBox="1">
            <a:spLocks noChangeArrowheads="1"/>
          </p:cNvSpPr>
          <p:nvPr/>
        </p:nvSpPr>
        <p:spPr bwMode="auto">
          <a:xfrm>
            <a:off x="323528" y="188640"/>
            <a:ext cx="3024336" cy="492443"/>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r>
              <a:rPr lang="zh-CN" altLang="en-US" sz="2600" b="1" dirty="0" smtClean="0">
                <a:solidFill>
                  <a:srgbClr val="FF0000"/>
                </a:solidFill>
                <a:ea typeface="黑体" pitchFamily="2" charset="-122"/>
              </a:rPr>
              <a:t>补充知识：指针</a:t>
            </a:r>
            <a:endParaRPr lang="zh-CN" altLang="en-US" sz="2600" b="1" dirty="0">
              <a:solidFill>
                <a:srgbClr val="FF0000"/>
              </a:solidFill>
              <a:ea typeface="黑体" pitchFamily="2" charset="-122"/>
            </a:endParaRPr>
          </a:p>
        </p:txBody>
      </p:sp>
      <p:sp>
        <p:nvSpPr>
          <p:cNvPr id="5" name="Text Box 1037"/>
          <p:cNvSpPr txBox="1">
            <a:spLocks noChangeArrowheads="1"/>
          </p:cNvSpPr>
          <p:nvPr/>
        </p:nvSpPr>
        <p:spPr bwMode="auto">
          <a:xfrm>
            <a:off x="395536" y="980728"/>
            <a:ext cx="3672031" cy="2308324"/>
          </a:xfrm>
          <a:prstGeom prst="rect">
            <a:avLst/>
          </a:prstGeom>
          <a:solidFill>
            <a:schemeClr val="tx2">
              <a:lumMod val="20000"/>
              <a:lumOff val="80000"/>
            </a:schemeClr>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r>
              <a:rPr lang="en-US" altLang="zh-CN" b="1" dirty="0" smtClean="0">
                <a:solidFill>
                  <a:schemeClr val="bg1"/>
                </a:solidFill>
              </a:rPr>
              <a:t>void caller () {</a:t>
            </a:r>
          </a:p>
          <a:p>
            <a:r>
              <a:rPr lang="en-US" altLang="zh-CN" b="1" dirty="0" smtClean="0">
                <a:solidFill>
                  <a:schemeClr val="bg1"/>
                </a:solidFill>
              </a:rPr>
              <a:t>        </a:t>
            </a:r>
            <a:r>
              <a:rPr lang="en-US" altLang="zh-CN" b="1" dirty="0" err="1" smtClean="0">
                <a:solidFill>
                  <a:schemeClr val="bg1"/>
                </a:solidFill>
              </a:rPr>
              <a:t>int</a:t>
            </a:r>
            <a:r>
              <a:rPr lang="en-US" altLang="zh-CN" b="1" dirty="0" smtClean="0">
                <a:solidFill>
                  <a:schemeClr val="bg1"/>
                </a:solidFill>
              </a:rPr>
              <a:t> </a:t>
            </a:r>
            <a:r>
              <a:rPr lang="en-US" altLang="zh-CN" b="1" dirty="0" err="1" smtClean="0">
                <a:solidFill>
                  <a:schemeClr val="bg1"/>
                </a:solidFill>
              </a:rPr>
              <a:t>i</a:t>
            </a:r>
            <a:r>
              <a:rPr lang="en-US" altLang="zh-CN" b="1" dirty="0" smtClean="0">
                <a:solidFill>
                  <a:schemeClr val="bg1"/>
                </a:solidFill>
              </a:rPr>
              <a:t> ;</a:t>
            </a:r>
          </a:p>
          <a:p>
            <a:r>
              <a:rPr lang="en-US" altLang="zh-CN" b="1" dirty="0" smtClean="0">
                <a:solidFill>
                  <a:schemeClr val="bg1"/>
                </a:solidFill>
              </a:rPr>
              <a:t>        </a:t>
            </a:r>
          </a:p>
          <a:p>
            <a:r>
              <a:rPr lang="en-US" altLang="zh-CN" b="1" dirty="0" smtClean="0">
                <a:solidFill>
                  <a:schemeClr val="bg1"/>
                </a:solidFill>
              </a:rPr>
              <a:t>         </a:t>
            </a:r>
          </a:p>
          <a:p>
            <a:r>
              <a:rPr lang="en-US" altLang="zh-CN" b="1" dirty="0" smtClean="0">
                <a:solidFill>
                  <a:schemeClr val="bg1"/>
                </a:solidFill>
              </a:rPr>
              <a:t>        </a:t>
            </a:r>
            <a:r>
              <a:rPr lang="en-US" altLang="zh-CN" b="1" dirty="0" err="1" smtClean="0">
                <a:solidFill>
                  <a:schemeClr val="bg1"/>
                </a:solidFill>
              </a:rPr>
              <a:t>func</a:t>
            </a:r>
            <a:r>
              <a:rPr lang="en-US" altLang="zh-CN" b="1" dirty="0" smtClean="0">
                <a:solidFill>
                  <a:schemeClr val="bg1"/>
                </a:solidFill>
              </a:rPr>
              <a:t>(&amp;</a:t>
            </a:r>
            <a:r>
              <a:rPr lang="en-US" altLang="zh-CN" b="1" dirty="0" err="1" smtClean="0">
                <a:solidFill>
                  <a:schemeClr val="bg1"/>
                </a:solidFill>
              </a:rPr>
              <a:t>i</a:t>
            </a:r>
            <a:r>
              <a:rPr lang="en-US" altLang="zh-CN" b="1" dirty="0" smtClean="0">
                <a:solidFill>
                  <a:schemeClr val="bg1"/>
                </a:solidFill>
              </a:rPr>
              <a:t>               );   </a:t>
            </a:r>
          </a:p>
          <a:p>
            <a:r>
              <a:rPr lang="en-US" altLang="zh-CN" b="1" dirty="0" smtClean="0">
                <a:solidFill>
                  <a:schemeClr val="bg1"/>
                </a:solidFill>
              </a:rPr>
              <a:t>}</a:t>
            </a:r>
            <a:endParaRPr lang="en-US" altLang="zh-CN" b="1" dirty="0">
              <a:solidFill>
                <a:schemeClr val="bg1"/>
              </a:solidFill>
              <a:ea typeface="宋体" pitchFamily="2" charset="-122"/>
            </a:endParaRPr>
          </a:p>
        </p:txBody>
      </p:sp>
      <p:sp>
        <p:nvSpPr>
          <p:cNvPr id="11" name="Text Box 1038"/>
          <p:cNvSpPr txBox="1">
            <a:spLocks noChangeArrowheads="1"/>
          </p:cNvSpPr>
          <p:nvPr/>
        </p:nvSpPr>
        <p:spPr bwMode="auto">
          <a:xfrm>
            <a:off x="323528" y="3717032"/>
            <a:ext cx="5040560" cy="2677656"/>
          </a:xfrm>
          <a:prstGeom prst="rect">
            <a:avLst/>
          </a:prstGeom>
          <a:solidFill>
            <a:srgbClr val="CCFFCC"/>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a:spAutoFit/>
          </a:bodyPr>
          <a:lstStyle/>
          <a:p>
            <a:r>
              <a:rPr lang="en-US" altLang="zh-CN" b="1" dirty="0" err="1" smtClean="0">
                <a:solidFill>
                  <a:schemeClr val="bg1"/>
                </a:solidFill>
              </a:rPr>
              <a:t>int</a:t>
            </a:r>
            <a:r>
              <a:rPr lang="en-US" altLang="zh-CN" b="1" dirty="0" smtClean="0">
                <a:solidFill>
                  <a:schemeClr val="bg1"/>
                </a:solidFill>
              </a:rPr>
              <a:t> </a:t>
            </a:r>
            <a:r>
              <a:rPr lang="en-US" altLang="zh-CN" b="1" dirty="0" smtClean="0">
                <a:solidFill>
                  <a:schemeClr val="bg1"/>
                </a:solidFill>
                <a:ea typeface="宋体" pitchFamily="2" charset="-122"/>
              </a:rPr>
              <a:t>* </a:t>
            </a:r>
            <a:r>
              <a:rPr lang="en-US" altLang="zh-CN" b="1" dirty="0" err="1" smtClean="0">
                <a:solidFill>
                  <a:schemeClr val="bg1"/>
                </a:solidFill>
                <a:ea typeface="宋体" pitchFamily="2" charset="-122"/>
              </a:rPr>
              <a:t>func</a:t>
            </a:r>
            <a:r>
              <a:rPr lang="en-US" altLang="zh-CN" b="1" dirty="0" smtClean="0">
                <a:solidFill>
                  <a:schemeClr val="bg1"/>
                </a:solidFill>
                <a:ea typeface="宋体" pitchFamily="2" charset="-122"/>
              </a:rPr>
              <a:t>(</a:t>
            </a:r>
            <a:r>
              <a:rPr lang="en-US" altLang="zh-CN" b="1" dirty="0" err="1" smtClean="0">
                <a:solidFill>
                  <a:schemeClr val="bg1"/>
                </a:solidFill>
                <a:ea typeface="宋体" pitchFamily="2" charset="-122"/>
              </a:rPr>
              <a:t>int</a:t>
            </a:r>
            <a:r>
              <a:rPr lang="en-US" altLang="zh-CN" b="1" dirty="0" smtClean="0">
                <a:solidFill>
                  <a:schemeClr val="bg1"/>
                </a:solidFill>
                <a:ea typeface="宋体" pitchFamily="2" charset="-122"/>
              </a:rPr>
              <a:t>* </a:t>
            </a:r>
            <a:r>
              <a:rPr lang="en-US" altLang="zh-CN" b="1" dirty="0" err="1" smtClean="0">
                <a:solidFill>
                  <a:schemeClr val="bg1"/>
                </a:solidFill>
                <a:ea typeface="宋体" pitchFamily="2" charset="-122"/>
              </a:rPr>
              <a:t>i</a:t>
            </a:r>
            <a:r>
              <a:rPr lang="en-US" altLang="zh-CN" b="1" dirty="0" smtClean="0">
                <a:solidFill>
                  <a:schemeClr val="bg1"/>
                </a:solidFill>
                <a:ea typeface="宋体" pitchFamily="2" charset="-122"/>
              </a:rPr>
              <a:t>                           ) {</a:t>
            </a:r>
          </a:p>
          <a:p>
            <a:r>
              <a:rPr lang="en-US" altLang="zh-CN" b="1" dirty="0" smtClean="0">
                <a:solidFill>
                  <a:schemeClr val="bg1"/>
                </a:solidFill>
              </a:rPr>
              <a:t>        </a:t>
            </a:r>
          </a:p>
          <a:p>
            <a:r>
              <a:rPr lang="en-US" altLang="zh-CN" b="1" dirty="0" smtClean="0">
                <a:solidFill>
                  <a:schemeClr val="bg1"/>
                </a:solidFill>
              </a:rPr>
              <a:t>        *</a:t>
            </a:r>
            <a:r>
              <a:rPr lang="en-US" altLang="zh-CN" b="1" dirty="0" err="1" smtClean="0">
                <a:solidFill>
                  <a:schemeClr val="bg1"/>
                </a:solidFill>
              </a:rPr>
              <a:t>i</a:t>
            </a:r>
            <a:r>
              <a:rPr lang="en-US" altLang="zh-CN" b="1" dirty="0" smtClean="0">
                <a:solidFill>
                  <a:schemeClr val="bg1"/>
                </a:solidFill>
              </a:rPr>
              <a:t> = 534;</a:t>
            </a:r>
          </a:p>
          <a:p>
            <a:r>
              <a:rPr lang="en-US" altLang="zh-CN" b="1" dirty="0" smtClean="0">
                <a:solidFill>
                  <a:schemeClr val="bg1"/>
                </a:solidFill>
              </a:rPr>
              <a:t>        </a:t>
            </a:r>
          </a:p>
          <a:p>
            <a:endParaRPr lang="en-US" altLang="zh-CN" b="1" dirty="0" smtClean="0">
              <a:solidFill>
                <a:schemeClr val="bg1"/>
              </a:solidFill>
            </a:endParaRPr>
          </a:p>
          <a:p>
            <a:r>
              <a:rPr lang="en-US" altLang="zh-CN" b="1" dirty="0" smtClean="0">
                <a:solidFill>
                  <a:schemeClr val="bg1"/>
                </a:solidFill>
              </a:rPr>
              <a:t>         return 0;    	</a:t>
            </a:r>
            <a:endParaRPr lang="en-US" altLang="zh-CN" b="1" dirty="0">
              <a:solidFill>
                <a:schemeClr val="bg1"/>
              </a:solidFill>
              <a:ea typeface="宋体" pitchFamily="2" charset="-122"/>
            </a:endParaRPr>
          </a:p>
          <a:p>
            <a:r>
              <a:rPr lang="en-US" altLang="zh-CN" b="1" dirty="0" smtClean="0">
                <a:solidFill>
                  <a:schemeClr val="bg1"/>
                </a:solidFill>
                <a:ea typeface="宋体" pitchFamily="2" charset="-122"/>
              </a:rPr>
              <a:t>}</a:t>
            </a:r>
            <a:endParaRPr lang="en-US" altLang="zh-CN" b="1" dirty="0">
              <a:solidFill>
                <a:schemeClr val="bg1"/>
              </a:solidFill>
              <a:ea typeface="宋体" pitchFamily="2" charset="-122"/>
            </a:endParaRPr>
          </a:p>
        </p:txBody>
      </p:sp>
      <p:grpSp>
        <p:nvGrpSpPr>
          <p:cNvPr id="2" name="组合 25"/>
          <p:cNvGrpSpPr/>
          <p:nvPr/>
        </p:nvGrpSpPr>
        <p:grpSpPr>
          <a:xfrm>
            <a:off x="899592" y="1772816"/>
            <a:ext cx="3823420" cy="3630017"/>
            <a:chOff x="899592" y="1772816"/>
            <a:chExt cx="3823420" cy="3630017"/>
          </a:xfrm>
        </p:grpSpPr>
        <p:sp>
          <p:nvSpPr>
            <p:cNvPr id="21" name="矩形 20"/>
            <p:cNvSpPr/>
            <p:nvPr/>
          </p:nvSpPr>
          <p:spPr>
            <a:xfrm>
              <a:off x="1043608" y="1772816"/>
              <a:ext cx="2938690" cy="461665"/>
            </a:xfrm>
            <a:prstGeom prst="rect">
              <a:avLst/>
            </a:prstGeom>
          </p:spPr>
          <p:txBody>
            <a:bodyPr wrap="none">
              <a:spAutoFit/>
            </a:bodyPr>
            <a:lstStyle/>
            <a:p>
              <a:r>
                <a:rPr lang="en-US" altLang="zh-CN" b="1" dirty="0" err="1" smtClean="0">
                  <a:solidFill>
                    <a:schemeClr val="accent6">
                      <a:lumMod val="75000"/>
                    </a:schemeClr>
                  </a:solidFill>
                </a:rPr>
                <a:t>voidPtr</a:t>
              </a:r>
              <a:r>
                <a:rPr lang="en-US" altLang="zh-CN" b="1" dirty="0" smtClean="0">
                  <a:solidFill>
                    <a:schemeClr val="accent6">
                      <a:lumMod val="75000"/>
                    </a:schemeClr>
                  </a:solidFill>
                </a:rPr>
                <a:t> </a:t>
              </a:r>
              <a:r>
                <a:rPr lang="en-US" altLang="zh-CN" b="1" dirty="0" err="1" smtClean="0">
                  <a:solidFill>
                    <a:schemeClr val="accent6">
                      <a:lumMod val="75000"/>
                    </a:schemeClr>
                  </a:solidFill>
                </a:rPr>
                <a:t>ptr</a:t>
              </a:r>
              <a:r>
                <a:rPr lang="en-US" altLang="zh-CN" b="1" dirty="0" smtClean="0">
                  <a:solidFill>
                    <a:schemeClr val="accent6">
                      <a:lumMod val="75000"/>
                    </a:schemeClr>
                  </a:solidFill>
                </a:rPr>
                <a:t> = NULL;</a:t>
              </a:r>
              <a:endParaRPr lang="zh-CN" altLang="en-US" dirty="0">
                <a:solidFill>
                  <a:schemeClr val="accent6">
                    <a:lumMod val="75000"/>
                  </a:schemeClr>
                </a:solidFill>
              </a:endParaRPr>
            </a:p>
          </p:txBody>
        </p:sp>
        <p:sp>
          <p:nvSpPr>
            <p:cNvPr id="22" name="矩形 21"/>
            <p:cNvSpPr/>
            <p:nvPr/>
          </p:nvSpPr>
          <p:spPr>
            <a:xfrm>
              <a:off x="2123728" y="2463279"/>
              <a:ext cx="1082348" cy="461665"/>
            </a:xfrm>
            <a:prstGeom prst="rect">
              <a:avLst/>
            </a:prstGeom>
          </p:spPr>
          <p:txBody>
            <a:bodyPr wrap="none">
              <a:spAutoFit/>
            </a:bodyPr>
            <a:lstStyle/>
            <a:p>
              <a:r>
                <a:rPr lang="en-US" altLang="zh-CN" b="1" dirty="0" smtClean="0">
                  <a:solidFill>
                    <a:schemeClr val="accent6">
                      <a:lumMod val="75000"/>
                    </a:schemeClr>
                  </a:solidFill>
                </a:rPr>
                <a:t>,  &amp;</a:t>
              </a:r>
              <a:r>
                <a:rPr lang="en-US" altLang="zh-CN" b="1" dirty="0" err="1" smtClean="0">
                  <a:solidFill>
                    <a:schemeClr val="accent6">
                      <a:lumMod val="75000"/>
                    </a:schemeClr>
                  </a:solidFill>
                </a:rPr>
                <a:t>ptr</a:t>
              </a:r>
              <a:endParaRPr lang="zh-CN" altLang="en-US" dirty="0">
                <a:solidFill>
                  <a:schemeClr val="accent6">
                    <a:lumMod val="75000"/>
                  </a:schemeClr>
                </a:solidFill>
              </a:endParaRPr>
            </a:p>
          </p:txBody>
        </p:sp>
        <p:sp>
          <p:nvSpPr>
            <p:cNvPr id="23" name="矩形 22"/>
            <p:cNvSpPr/>
            <p:nvPr/>
          </p:nvSpPr>
          <p:spPr>
            <a:xfrm>
              <a:off x="2339752" y="3687415"/>
              <a:ext cx="1954381" cy="461665"/>
            </a:xfrm>
            <a:prstGeom prst="rect">
              <a:avLst/>
            </a:prstGeom>
          </p:spPr>
          <p:txBody>
            <a:bodyPr wrap="none">
              <a:spAutoFit/>
            </a:bodyPr>
            <a:lstStyle/>
            <a:p>
              <a:r>
                <a:rPr lang="en-US" altLang="zh-CN" b="1" dirty="0" smtClean="0">
                  <a:solidFill>
                    <a:schemeClr val="accent6">
                      <a:lumMod val="75000"/>
                    </a:schemeClr>
                  </a:solidFill>
                </a:rPr>
                <a:t>, </a:t>
              </a:r>
              <a:r>
                <a:rPr lang="en-US" altLang="zh-CN" b="1" dirty="0" err="1" smtClean="0">
                  <a:solidFill>
                    <a:schemeClr val="accent6">
                      <a:lumMod val="75000"/>
                    </a:schemeClr>
                  </a:solidFill>
                </a:rPr>
                <a:t>voidptr</a:t>
              </a:r>
              <a:r>
                <a:rPr lang="en-US" altLang="zh-CN" b="1" dirty="0" smtClean="0">
                  <a:solidFill>
                    <a:schemeClr val="accent6">
                      <a:lumMod val="75000"/>
                    </a:schemeClr>
                  </a:solidFill>
                </a:rPr>
                <a:t>* </a:t>
              </a:r>
              <a:r>
                <a:rPr lang="en-US" altLang="zh-CN" b="1" dirty="0" err="1" smtClean="0">
                  <a:solidFill>
                    <a:schemeClr val="accent6">
                      <a:lumMod val="75000"/>
                    </a:schemeClr>
                  </a:solidFill>
                </a:rPr>
                <a:t>ptr</a:t>
              </a:r>
              <a:endParaRPr lang="zh-CN" altLang="en-US" dirty="0">
                <a:solidFill>
                  <a:schemeClr val="accent6">
                    <a:lumMod val="75000"/>
                  </a:schemeClr>
                </a:solidFill>
              </a:endParaRPr>
            </a:p>
          </p:txBody>
        </p:sp>
        <p:sp>
          <p:nvSpPr>
            <p:cNvPr id="24" name="矩形 23"/>
            <p:cNvSpPr/>
            <p:nvPr/>
          </p:nvSpPr>
          <p:spPr>
            <a:xfrm>
              <a:off x="971600" y="4077072"/>
              <a:ext cx="3751412" cy="461665"/>
            </a:xfrm>
            <a:prstGeom prst="rect">
              <a:avLst/>
            </a:prstGeom>
          </p:spPr>
          <p:txBody>
            <a:bodyPr wrap="none">
              <a:spAutoFit/>
            </a:bodyPr>
            <a:lstStyle/>
            <a:p>
              <a:r>
                <a:rPr lang="en-US" altLang="zh-CN" b="1" dirty="0" err="1" smtClean="0">
                  <a:solidFill>
                    <a:schemeClr val="accent6">
                      <a:lumMod val="75000"/>
                    </a:schemeClr>
                  </a:solidFill>
                </a:rPr>
                <a:t>voidptr</a:t>
              </a:r>
              <a:r>
                <a:rPr lang="en-US" altLang="zh-CN" b="1" dirty="0" smtClean="0">
                  <a:solidFill>
                    <a:schemeClr val="accent6">
                      <a:lumMod val="75000"/>
                    </a:schemeClr>
                  </a:solidFill>
                </a:rPr>
                <a:t>  </a:t>
              </a:r>
              <a:r>
                <a:rPr lang="en-US" altLang="zh-CN" b="1" dirty="0" err="1" smtClean="0">
                  <a:solidFill>
                    <a:schemeClr val="accent6">
                      <a:lumMod val="75000"/>
                    </a:schemeClr>
                  </a:solidFill>
                </a:rPr>
                <a:t>t_ret</a:t>
              </a:r>
              <a:r>
                <a:rPr lang="en-US" altLang="zh-CN" b="1" dirty="0" smtClean="0">
                  <a:solidFill>
                    <a:schemeClr val="accent6">
                      <a:lumMod val="75000"/>
                    </a:schemeClr>
                  </a:solidFill>
                </a:rPr>
                <a:t> = </a:t>
              </a:r>
              <a:r>
                <a:rPr lang="en-US" altLang="zh-CN" b="1" dirty="0" err="1" smtClean="0">
                  <a:solidFill>
                    <a:schemeClr val="accent6">
                      <a:lumMod val="75000"/>
                    </a:schemeClr>
                  </a:solidFill>
                </a:rPr>
                <a:t>thd_func</a:t>
              </a:r>
              <a:r>
                <a:rPr lang="en-US" altLang="zh-CN" b="1" dirty="0" smtClean="0">
                  <a:solidFill>
                    <a:schemeClr val="accent6">
                      <a:lumMod val="75000"/>
                    </a:schemeClr>
                  </a:solidFill>
                </a:rPr>
                <a:t>();</a:t>
              </a:r>
              <a:endParaRPr lang="zh-CN" altLang="en-US" dirty="0">
                <a:solidFill>
                  <a:schemeClr val="accent6">
                    <a:lumMod val="75000"/>
                  </a:schemeClr>
                </a:solidFill>
              </a:endParaRPr>
            </a:p>
          </p:txBody>
        </p:sp>
        <p:sp>
          <p:nvSpPr>
            <p:cNvPr id="25" name="矩形 24"/>
            <p:cNvSpPr/>
            <p:nvPr/>
          </p:nvSpPr>
          <p:spPr>
            <a:xfrm>
              <a:off x="899592" y="4941168"/>
              <a:ext cx="1954446" cy="461665"/>
            </a:xfrm>
            <a:prstGeom prst="rect">
              <a:avLst/>
            </a:prstGeom>
          </p:spPr>
          <p:txBody>
            <a:bodyPr wrap="none">
              <a:spAutoFit/>
            </a:bodyPr>
            <a:lstStyle/>
            <a:p>
              <a:r>
                <a:rPr lang="en-US" altLang="zh-CN" b="1" dirty="0" smtClean="0">
                  <a:solidFill>
                    <a:schemeClr val="accent6">
                      <a:lumMod val="75000"/>
                    </a:schemeClr>
                  </a:solidFill>
                </a:rPr>
                <a:t>*</a:t>
              </a:r>
              <a:r>
                <a:rPr lang="en-US" altLang="zh-CN" b="1" dirty="0" err="1" smtClean="0">
                  <a:solidFill>
                    <a:schemeClr val="accent6">
                      <a:lumMod val="75000"/>
                    </a:schemeClr>
                  </a:solidFill>
                </a:rPr>
                <a:t>ptr</a:t>
              </a:r>
              <a:r>
                <a:rPr lang="en-US" altLang="zh-CN" b="1" dirty="0" smtClean="0">
                  <a:solidFill>
                    <a:schemeClr val="accent6">
                      <a:lumMod val="75000"/>
                    </a:schemeClr>
                  </a:solidFill>
                </a:rPr>
                <a:t> =  </a:t>
              </a:r>
              <a:r>
                <a:rPr lang="en-US" altLang="zh-CN" b="1" dirty="0" err="1" smtClean="0">
                  <a:solidFill>
                    <a:schemeClr val="accent6">
                      <a:lumMod val="75000"/>
                    </a:schemeClr>
                  </a:solidFill>
                </a:rPr>
                <a:t>t_ret</a:t>
              </a:r>
              <a:r>
                <a:rPr lang="en-US" altLang="zh-CN" b="1" dirty="0" smtClean="0">
                  <a:solidFill>
                    <a:schemeClr val="accent6">
                      <a:lumMod val="75000"/>
                    </a:schemeClr>
                  </a:solidFill>
                </a:rPr>
                <a:t>; </a:t>
              </a:r>
              <a:endParaRPr lang="zh-CN" altLang="en-US" dirty="0">
                <a:solidFill>
                  <a:schemeClr val="accent6">
                    <a:lumMod val="75000"/>
                  </a:schemeClr>
                </a:solidFill>
              </a:endParaRPr>
            </a:p>
          </p:txBody>
        </p:sp>
      </p:grpSp>
      <p:grpSp>
        <p:nvGrpSpPr>
          <p:cNvPr id="6" name="Group 65"/>
          <p:cNvGrpSpPr>
            <a:grpSpLocks/>
          </p:cNvGrpSpPr>
          <p:nvPr/>
        </p:nvGrpSpPr>
        <p:grpSpPr bwMode="auto">
          <a:xfrm>
            <a:off x="4932040" y="332656"/>
            <a:ext cx="3706440" cy="1656184"/>
            <a:chOff x="2813" y="671"/>
            <a:chExt cx="2743" cy="2759"/>
          </a:xfrm>
        </p:grpSpPr>
        <p:sp>
          <p:nvSpPr>
            <p:cNvPr id="30" name="Rectangle 53"/>
            <p:cNvSpPr>
              <a:spLocks noChangeArrowheads="1"/>
            </p:cNvSpPr>
            <p:nvPr/>
          </p:nvSpPr>
          <p:spPr bwMode="auto">
            <a:xfrm>
              <a:off x="2813" y="845"/>
              <a:ext cx="2743" cy="2585"/>
            </a:xfrm>
            <a:prstGeom prst="rect">
              <a:avLst/>
            </a:prstGeom>
            <a:solidFill>
              <a:srgbClr val="002060"/>
            </a:solidFill>
            <a:ln w="31750">
              <a:noFill/>
              <a:miter lim="800000"/>
              <a:headEnd/>
              <a:tailEnd/>
            </a:ln>
            <a:effectLst>
              <a:outerShdw dist="143684" dir="2700000" algn="ctr" rotWithShape="0">
                <a:srgbClr val="B2B2B2"/>
              </a:outerShdw>
            </a:effectLst>
          </p:spPr>
          <p:txBody>
            <a:bodyPr wrap="none" anchor="ctr"/>
            <a:lstStyle/>
            <a:p>
              <a:endParaRPr lang="zh-CN" altLang="en-US"/>
            </a:p>
          </p:txBody>
        </p:sp>
        <p:sp>
          <p:nvSpPr>
            <p:cNvPr id="31" name="Rectangle 55"/>
            <p:cNvSpPr>
              <a:spLocks noChangeArrowheads="1"/>
            </p:cNvSpPr>
            <p:nvPr/>
          </p:nvSpPr>
          <p:spPr bwMode="auto">
            <a:xfrm>
              <a:off x="3064" y="671"/>
              <a:ext cx="1241" cy="720"/>
            </a:xfrm>
            <a:prstGeom prst="rect">
              <a:avLst/>
            </a:prstGeom>
            <a:solidFill>
              <a:srgbClr val="FFFF00"/>
            </a:solidFill>
            <a:ln w="12700">
              <a:noFill/>
              <a:miter lim="800000"/>
              <a:headEnd/>
              <a:tailEnd/>
            </a:ln>
            <a:effectLst>
              <a:outerShdw dist="53882" dir="2700000" algn="ctr" rotWithShape="0">
                <a:srgbClr val="B2B2B2"/>
              </a:outerShdw>
            </a:effectLst>
          </p:spPr>
          <p:txBody>
            <a:bodyPr wrap="none" anchor="ctr"/>
            <a:lstStyle/>
            <a:p>
              <a:endParaRPr lang="zh-CN" altLang="en-US"/>
            </a:p>
          </p:txBody>
        </p:sp>
        <p:sp>
          <p:nvSpPr>
            <p:cNvPr id="32" name="Text Box 56"/>
            <p:cNvSpPr txBox="1">
              <a:spLocks noChangeArrowheads="1"/>
            </p:cNvSpPr>
            <p:nvPr/>
          </p:nvSpPr>
          <p:spPr bwMode="auto">
            <a:xfrm>
              <a:off x="3026" y="671"/>
              <a:ext cx="1439" cy="638"/>
            </a:xfrm>
            <a:prstGeom prst="rect">
              <a:avLst/>
            </a:prstGeom>
            <a:noFill/>
            <a:ln w="12700">
              <a:noFill/>
              <a:miter lim="800000"/>
              <a:headEnd/>
              <a:tailEnd/>
            </a:ln>
            <a:effectLst>
              <a:outerShdw dist="17961" dir="2700000" algn="ctr" rotWithShape="0">
                <a:srgbClr val="000000"/>
              </a:outerShdw>
            </a:effectLst>
          </p:spPr>
          <p:txBody>
            <a:bodyPr wrap="square">
              <a:spAutoFit/>
            </a:bodyPr>
            <a:lstStyle/>
            <a:p>
              <a:pPr algn="l">
                <a:lnSpc>
                  <a:spcPct val="75000"/>
                </a:lnSpc>
              </a:pPr>
              <a:r>
                <a:rPr lang="zh-CN" altLang="en-US" dirty="0" smtClean="0">
                  <a:solidFill>
                    <a:srgbClr val="FF5050"/>
                  </a:solidFill>
                  <a:ea typeface="华文新魏" pitchFamily="2" charset="-122"/>
                </a:rPr>
                <a:t>如果</a:t>
              </a:r>
              <a:r>
                <a:rPr lang="en-US" altLang="zh-CN" dirty="0" smtClean="0">
                  <a:solidFill>
                    <a:srgbClr val="FF5050"/>
                  </a:solidFill>
                  <a:ea typeface="华文新魏" pitchFamily="2" charset="-122"/>
                </a:rPr>
                <a:t>……</a:t>
              </a:r>
              <a:endParaRPr lang="zh-CN" altLang="en-US" dirty="0">
                <a:solidFill>
                  <a:srgbClr val="FF5050"/>
                </a:solidFill>
                <a:ea typeface="华文新魏" pitchFamily="2" charset="-122"/>
              </a:endParaRPr>
            </a:p>
          </p:txBody>
        </p:sp>
      </p:grpSp>
      <p:sp>
        <p:nvSpPr>
          <p:cNvPr id="42" name="TextBox 41"/>
          <p:cNvSpPr txBox="1"/>
          <p:nvPr/>
        </p:nvSpPr>
        <p:spPr>
          <a:xfrm>
            <a:off x="5220072" y="1052736"/>
            <a:ext cx="3312368" cy="461665"/>
          </a:xfrm>
          <a:prstGeom prst="rect">
            <a:avLst/>
          </a:prstGeom>
          <a:noFill/>
        </p:spPr>
        <p:txBody>
          <a:bodyPr wrap="square" rtlCol="0">
            <a:spAutoFit/>
          </a:bodyPr>
          <a:lstStyle/>
          <a:p>
            <a:r>
              <a:rPr lang="en-US" altLang="zh-CN" dirty="0" err="1" smtClean="0"/>
              <a:t>typedef</a:t>
            </a:r>
            <a:r>
              <a:rPr lang="en-US" altLang="zh-CN" dirty="0" smtClean="0"/>
              <a:t>  </a:t>
            </a:r>
            <a:r>
              <a:rPr lang="en-US" altLang="zh-CN" dirty="0" err="1" smtClean="0"/>
              <a:t>voidPtr</a:t>
            </a:r>
            <a:r>
              <a:rPr lang="en-US" altLang="zh-CN" dirty="0" smtClean="0"/>
              <a:t>   void*</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trips(downRight)">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62"/>
          <p:cNvGrpSpPr>
            <a:grpSpLocks/>
          </p:cNvGrpSpPr>
          <p:nvPr/>
        </p:nvGrpSpPr>
        <p:grpSpPr bwMode="auto">
          <a:xfrm>
            <a:off x="827584" y="836712"/>
            <a:ext cx="8183563" cy="5112434"/>
            <a:chOff x="480" y="864"/>
            <a:chExt cx="5155" cy="2406"/>
          </a:xfrm>
        </p:grpSpPr>
        <p:sp>
          <p:nvSpPr>
            <p:cNvPr id="2133" name="Freeform 85"/>
            <p:cNvSpPr>
              <a:spLocks/>
            </p:cNvSpPr>
            <p:nvPr/>
          </p:nvSpPr>
          <p:spPr bwMode="auto">
            <a:xfrm>
              <a:off x="480" y="960"/>
              <a:ext cx="5155" cy="2310"/>
            </a:xfrm>
            <a:custGeom>
              <a:avLst/>
              <a:gdLst/>
              <a:ahLst/>
              <a:cxnLst>
                <a:cxn ang="0">
                  <a:pos x="960" y="148"/>
                </a:cxn>
                <a:cxn ang="0">
                  <a:pos x="2627" y="159"/>
                </a:cxn>
                <a:cxn ang="0">
                  <a:pos x="4394" y="192"/>
                </a:cxn>
                <a:cxn ang="0">
                  <a:pos x="4605" y="292"/>
                </a:cxn>
                <a:cxn ang="0">
                  <a:pos x="4494" y="336"/>
                </a:cxn>
                <a:cxn ang="0">
                  <a:pos x="4283" y="448"/>
                </a:cxn>
                <a:cxn ang="0">
                  <a:pos x="4661" y="481"/>
                </a:cxn>
                <a:cxn ang="0">
                  <a:pos x="4450" y="503"/>
                </a:cxn>
                <a:cxn ang="0">
                  <a:pos x="4427" y="559"/>
                </a:cxn>
                <a:cxn ang="0">
                  <a:pos x="4272" y="625"/>
                </a:cxn>
                <a:cxn ang="0">
                  <a:pos x="4327" y="703"/>
                </a:cxn>
                <a:cxn ang="0">
                  <a:pos x="4427" y="759"/>
                </a:cxn>
                <a:cxn ang="0">
                  <a:pos x="4405" y="870"/>
                </a:cxn>
                <a:cxn ang="0">
                  <a:pos x="4872" y="970"/>
                </a:cxn>
                <a:cxn ang="0">
                  <a:pos x="4750" y="992"/>
                </a:cxn>
                <a:cxn ang="0">
                  <a:pos x="4516" y="1092"/>
                </a:cxn>
                <a:cxn ang="0">
                  <a:pos x="4550" y="1136"/>
                </a:cxn>
                <a:cxn ang="0">
                  <a:pos x="4450" y="1181"/>
                </a:cxn>
                <a:cxn ang="0">
                  <a:pos x="5061" y="1336"/>
                </a:cxn>
                <a:cxn ang="0">
                  <a:pos x="4750" y="1392"/>
                </a:cxn>
                <a:cxn ang="0">
                  <a:pos x="4761" y="1481"/>
                </a:cxn>
                <a:cxn ang="0">
                  <a:pos x="4227" y="1559"/>
                </a:cxn>
                <a:cxn ang="0">
                  <a:pos x="4350" y="1581"/>
                </a:cxn>
                <a:cxn ang="0">
                  <a:pos x="4538" y="1659"/>
                </a:cxn>
                <a:cxn ang="0">
                  <a:pos x="4361" y="1747"/>
                </a:cxn>
                <a:cxn ang="0">
                  <a:pos x="4472" y="1859"/>
                </a:cxn>
                <a:cxn ang="0">
                  <a:pos x="2260" y="1881"/>
                </a:cxn>
                <a:cxn ang="0">
                  <a:pos x="2349" y="1792"/>
                </a:cxn>
                <a:cxn ang="0">
                  <a:pos x="382" y="1747"/>
                </a:cxn>
                <a:cxn ang="0">
                  <a:pos x="305" y="1703"/>
                </a:cxn>
                <a:cxn ang="0">
                  <a:pos x="582" y="1592"/>
                </a:cxn>
                <a:cxn ang="0">
                  <a:pos x="149" y="1547"/>
                </a:cxn>
                <a:cxn ang="0">
                  <a:pos x="227" y="1170"/>
                </a:cxn>
                <a:cxn ang="0">
                  <a:pos x="371" y="1003"/>
                </a:cxn>
                <a:cxn ang="0">
                  <a:pos x="238" y="914"/>
                </a:cxn>
                <a:cxn ang="0">
                  <a:pos x="249" y="725"/>
                </a:cxn>
                <a:cxn ang="0">
                  <a:pos x="438" y="681"/>
                </a:cxn>
                <a:cxn ang="0">
                  <a:pos x="60" y="570"/>
                </a:cxn>
                <a:cxn ang="0">
                  <a:pos x="782" y="559"/>
                </a:cxn>
                <a:cxn ang="0">
                  <a:pos x="171" y="514"/>
                </a:cxn>
                <a:cxn ang="0">
                  <a:pos x="160" y="448"/>
                </a:cxn>
                <a:cxn ang="0">
                  <a:pos x="105" y="392"/>
                </a:cxn>
                <a:cxn ang="0">
                  <a:pos x="105" y="292"/>
                </a:cxn>
                <a:cxn ang="0">
                  <a:pos x="138" y="192"/>
                </a:cxn>
                <a:cxn ang="0">
                  <a:pos x="105" y="25"/>
                </a:cxn>
                <a:cxn ang="0">
                  <a:pos x="349" y="48"/>
                </a:cxn>
              </a:cxnLst>
              <a:rect l="0" t="0" r="r" b="b"/>
              <a:pathLst>
                <a:path w="5155" h="1881">
                  <a:moveTo>
                    <a:pt x="482" y="103"/>
                  </a:moveTo>
                  <a:cubicBezTo>
                    <a:pt x="643" y="112"/>
                    <a:pt x="799" y="136"/>
                    <a:pt x="960" y="148"/>
                  </a:cubicBezTo>
                  <a:cubicBezTo>
                    <a:pt x="1176" y="190"/>
                    <a:pt x="1359" y="164"/>
                    <a:pt x="1594" y="159"/>
                  </a:cubicBezTo>
                  <a:cubicBezTo>
                    <a:pt x="1941" y="142"/>
                    <a:pt x="2281" y="150"/>
                    <a:pt x="2627" y="159"/>
                  </a:cubicBezTo>
                  <a:cubicBezTo>
                    <a:pt x="3023" y="169"/>
                    <a:pt x="3816" y="181"/>
                    <a:pt x="3816" y="181"/>
                  </a:cubicBezTo>
                  <a:cubicBezTo>
                    <a:pt x="4021" y="198"/>
                    <a:pt x="4177" y="199"/>
                    <a:pt x="4394" y="192"/>
                  </a:cubicBezTo>
                  <a:cubicBezTo>
                    <a:pt x="4640" y="199"/>
                    <a:pt x="4926" y="168"/>
                    <a:pt x="4716" y="236"/>
                  </a:cubicBezTo>
                  <a:cubicBezTo>
                    <a:pt x="4637" y="290"/>
                    <a:pt x="4676" y="275"/>
                    <a:pt x="4605" y="292"/>
                  </a:cubicBezTo>
                  <a:cubicBezTo>
                    <a:pt x="4590" y="299"/>
                    <a:pt x="4576" y="308"/>
                    <a:pt x="4561" y="314"/>
                  </a:cubicBezTo>
                  <a:cubicBezTo>
                    <a:pt x="4539" y="323"/>
                    <a:pt x="4494" y="336"/>
                    <a:pt x="4494" y="336"/>
                  </a:cubicBezTo>
                  <a:cubicBezTo>
                    <a:pt x="4411" y="400"/>
                    <a:pt x="4333" y="366"/>
                    <a:pt x="4238" y="403"/>
                  </a:cubicBezTo>
                  <a:cubicBezTo>
                    <a:pt x="4253" y="418"/>
                    <a:pt x="4262" y="443"/>
                    <a:pt x="4283" y="448"/>
                  </a:cubicBezTo>
                  <a:cubicBezTo>
                    <a:pt x="4391" y="475"/>
                    <a:pt x="4505" y="462"/>
                    <a:pt x="4616" y="470"/>
                  </a:cubicBezTo>
                  <a:cubicBezTo>
                    <a:pt x="4631" y="474"/>
                    <a:pt x="4654" y="467"/>
                    <a:pt x="4661" y="481"/>
                  </a:cubicBezTo>
                  <a:cubicBezTo>
                    <a:pt x="4666" y="492"/>
                    <a:pt x="4639" y="491"/>
                    <a:pt x="4627" y="492"/>
                  </a:cubicBezTo>
                  <a:cubicBezTo>
                    <a:pt x="4568" y="498"/>
                    <a:pt x="4509" y="499"/>
                    <a:pt x="4450" y="503"/>
                  </a:cubicBezTo>
                  <a:cubicBezTo>
                    <a:pt x="4428" y="507"/>
                    <a:pt x="4392" y="493"/>
                    <a:pt x="4383" y="514"/>
                  </a:cubicBezTo>
                  <a:cubicBezTo>
                    <a:pt x="4375" y="533"/>
                    <a:pt x="4410" y="547"/>
                    <a:pt x="4427" y="559"/>
                  </a:cubicBezTo>
                  <a:cubicBezTo>
                    <a:pt x="4462" y="582"/>
                    <a:pt x="4511" y="586"/>
                    <a:pt x="4550" y="592"/>
                  </a:cubicBezTo>
                  <a:cubicBezTo>
                    <a:pt x="4457" y="607"/>
                    <a:pt x="4364" y="607"/>
                    <a:pt x="4272" y="625"/>
                  </a:cubicBezTo>
                  <a:cubicBezTo>
                    <a:pt x="4279" y="636"/>
                    <a:pt x="4283" y="651"/>
                    <a:pt x="4294" y="659"/>
                  </a:cubicBezTo>
                  <a:cubicBezTo>
                    <a:pt x="4343" y="692"/>
                    <a:pt x="4348" y="641"/>
                    <a:pt x="4327" y="703"/>
                  </a:cubicBezTo>
                  <a:cubicBezTo>
                    <a:pt x="4353" y="714"/>
                    <a:pt x="4380" y="722"/>
                    <a:pt x="4405" y="736"/>
                  </a:cubicBezTo>
                  <a:cubicBezTo>
                    <a:pt x="4414" y="741"/>
                    <a:pt x="4429" y="749"/>
                    <a:pt x="4427" y="759"/>
                  </a:cubicBezTo>
                  <a:cubicBezTo>
                    <a:pt x="4424" y="777"/>
                    <a:pt x="4405" y="788"/>
                    <a:pt x="4394" y="803"/>
                  </a:cubicBezTo>
                  <a:cubicBezTo>
                    <a:pt x="4398" y="825"/>
                    <a:pt x="4385" y="859"/>
                    <a:pt x="4405" y="870"/>
                  </a:cubicBezTo>
                  <a:cubicBezTo>
                    <a:pt x="4459" y="902"/>
                    <a:pt x="4763" y="942"/>
                    <a:pt x="4805" y="948"/>
                  </a:cubicBezTo>
                  <a:cubicBezTo>
                    <a:pt x="4827" y="955"/>
                    <a:pt x="4865" y="948"/>
                    <a:pt x="4872" y="970"/>
                  </a:cubicBezTo>
                  <a:cubicBezTo>
                    <a:pt x="4878" y="988"/>
                    <a:pt x="4835" y="978"/>
                    <a:pt x="4816" y="981"/>
                  </a:cubicBezTo>
                  <a:cubicBezTo>
                    <a:pt x="4794" y="985"/>
                    <a:pt x="4772" y="988"/>
                    <a:pt x="4750" y="992"/>
                  </a:cubicBezTo>
                  <a:cubicBezTo>
                    <a:pt x="4727" y="1014"/>
                    <a:pt x="4678" y="1065"/>
                    <a:pt x="4650" y="1070"/>
                  </a:cubicBezTo>
                  <a:cubicBezTo>
                    <a:pt x="4605" y="1077"/>
                    <a:pt x="4516" y="1092"/>
                    <a:pt x="4516" y="1092"/>
                  </a:cubicBezTo>
                  <a:cubicBezTo>
                    <a:pt x="4512" y="1103"/>
                    <a:pt x="4498" y="1116"/>
                    <a:pt x="4505" y="1125"/>
                  </a:cubicBezTo>
                  <a:cubicBezTo>
                    <a:pt x="4514" y="1137"/>
                    <a:pt x="4555" y="1121"/>
                    <a:pt x="4550" y="1136"/>
                  </a:cubicBezTo>
                  <a:cubicBezTo>
                    <a:pt x="4544" y="1155"/>
                    <a:pt x="4512" y="1151"/>
                    <a:pt x="4494" y="1159"/>
                  </a:cubicBezTo>
                  <a:cubicBezTo>
                    <a:pt x="4479" y="1166"/>
                    <a:pt x="4465" y="1174"/>
                    <a:pt x="4450" y="1181"/>
                  </a:cubicBezTo>
                  <a:cubicBezTo>
                    <a:pt x="4425" y="1274"/>
                    <a:pt x="4421" y="1228"/>
                    <a:pt x="4594" y="1259"/>
                  </a:cubicBezTo>
                  <a:cubicBezTo>
                    <a:pt x="4749" y="1287"/>
                    <a:pt x="5061" y="1336"/>
                    <a:pt x="5061" y="1336"/>
                  </a:cubicBezTo>
                  <a:cubicBezTo>
                    <a:pt x="5155" y="1367"/>
                    <a:pt x="5102" y="1344"/>
                    <a:pt x="4905" y="1370"/>
                  </a:cubicBezTo>
                  <a:cubicBezTo>
                    <a:pt x="4853" y="1377"/>
                    <a:pt x="4802" y="1385"/>
                    <a:pt x="4750" y="1392"/>
                  </a:cubicBezTo>
                  <a:cubicBezTo>
                    <a:pt x="4731" y="1403"/>
                    <a:pt x="4703" y="1405"/>
                    <a:pt x="4694" y="1425"/>
                  </a:cubicBezTo>
                  <a:cubicBezTo>
                    <a:pt x="4674" y="1472"/>
                    <a:pt x="4745" y="1477"/>
                    <a:pt x="4761" y="1481"/>
                  </a:cubicBezTo>
                  <a:cubicBezTo>
                    <a:pt x="4557" y="1488"/>
                    <a:pt x="4351" y="1473"/>
                    <a:pt x="4149" y="1503"/>
                  </a:cubicBezTo>
                  <a:cubicBezTo>
                    <a:pt x="4117" y="1508"/>
                    <a:pt x="4196" y="1552"/>
                    <a:pt x="4227" y="1559"/>
                  </a:cubicBezTo>
                  <a:cubicBezTo>
                    <a:pt x="4275" y="1569"/>
                    <a:pt x="4632" y="1587"/>
                    <a:pt x="4716" y="1592"/>
                  </a:cubicBezTo>
                  <a:cubicBezTo>
                    <a:pt x="4592" y="1551"/>
                    <a:pt x="4489" y="1575"/>
                    <a:pt x="4350" y="1581"/>
                  </a:cubicBezTo>
                  <a:cubicBezTo>
                    <a:pt x="4500" y="1688"/>
                    <a:pt x="4345" y="1598"/>
                    <a:pt x="4583" y="1647"/>
                  </a:cubicBezTo>
                  <a:cubicBezTo>
                    <a:pt x="4598" y="1650"/>
                    <a:pt x="4553" y="1656"/>
                    <a:pt x="4538" y="1659"/>
                  </a:cubicBezTo>
                  <a:cubicBezTo>
                    <a:pt x="4494" y="1667"/>
                    <a:pt x="4449" y="1674"/>
                    <a:pt x="4405" y="1681"/>
                  </a:cubicBezTo>
                  <a:cubicBezTo>
                    <a:pt x="4516" y="1760"/>
                    <a:pt x="4515" y="1733"/>
                    <a:pt x="4361" y="1747"/>
                  </a:cubicBezTo>
                  <a:cubicBezTo>
                    <a:pt x="4342" y="1755"/>
                    <a:pt x="4311" y="1751"/>
                    <a:pt x="4305" y="1770"/>
                  </a:cubicBezTo>
                  <a:cubicBezTo>
                    <a:pt x="4285" y="1837"/>
                    <a:pt x="4439" y="1853"/>
                    <a:pt x="4472" y="1859"/>
                  </a:cubicBezTo>
                  <a:cubicBezTo>
                    <a:pt x="4415" y="1820"/>
                    <a:pt x="4343" y="1798"/>
                    <a:pt x="4316" y="1881"/>
                  </a:cubicBezTo>
                  <a:cubicBezTo>
                    <a:pt x="3627" y="1873"/>
                    <a:pt x="2949" y="1864"/>
                    <a:pt x="2260" y="1881"/>
                  </a:cubicBezTo>
                  <a:cubicBezTo>
                    <a:pt x="1927" y="1856"/>
                    <a:pt x="2256" y="1853"/>
                    <a:pt x="2360" y="1836"/>
                  </a:cubicBezTo>
                  <a:cubicBezTo>
                    <a:pt x="2372" y="1825"/>
                    <a:pt x="2419" y="1794"/>
                    <a:pt x="2349" y="1792"/>
                  </a:cubicBezTo>
                  <a:cubicBezTo>
                    <a:pt x="1960" y="1781"/>
                    <a:pt x="1571" y="1785"/>
                    <a:pt x="1182" y="1781"/>
                  </a:cubicBezTo>
                  <a:cubicBezTo>
                    <a:pt x="916" y="1748"/>
                    <a:pt x="650" y="1753"/>
                    <a:pt x="382" y="1747"/>
                  </a:cubicBezTo>
                  <a:cubicBezTo>
                    <a:pt x="352" y="1743"/>
                    <a:pt x="319" y="1751"/>
                    <a:pt x="293" y="1736"/>
                  </a:cubicBezTo>
                  <a:cubicBezTo>
                    <a:pt x="283" y="1730"/>
                    <a:pt x="297" y="1711"/>
                    <a:pt x="305" y="1703"/>
                  </a:cubicBezTo>
                  <a:cubicBezTo>
                    <a:pt x="317" y="1692"/>
                    <a:pt x="334" y="1688"/>
                    <a:pt x="349" y="1681"/>
                  </a:cubicBezTo>
                  <a:cubicBezTo>
                    <a:pt x="424" y="1648"/>
                    <a:pt x="504" y="1618"/>
                    <a:pt x="582" y="1592"/>
                  </a:cubicBezTo>
                  <a:cubicBezTo>
                    <a:pt x="459" y="1551"/>
                    <a:pt x="193" y="1559"/>
                    <a:pt x="193" y="1559"/>
                  </a:cubicBezTo>
                  <a:cubicBezTo>
                    <a:pt x="178" y="1555"/>
                    <a:pt x="153" y="1562"/>
                    <a:pt x="149" y="1547"/>
                  </a:cubicBezTo>
                  <a:cubicBezTo>
                    <a:pt x="136" y="1502"/>
                    <a:pt x="166" y="1395"/>
                    <a:pt x="182" y="1347"/>
                  </a:cubicBezTo>
                  <a:cubicBezTo>
                    <a:pt x="188" y="1303"/>
                    <a:pt x="189" y="1208"/>
                    <a:pt x="227" y="1170"/>
                  </a:cubicBezTo>
                  <a:cubicBezTo>
                    <a:pt x="246" y="1151"/>
                    <a:pt x="293" y="1125"/>
                    <a:pt x="293" y="1125"/>
                  </a:cubicBezTo>
                  <a:cubicBezTo>
                    <a:pt x="359" y="1034"/>
                    <a:pt x="335" y="1077"/>
                    <a:pt x="371" y="1003"/>
                  </a:cubicBezTo>
                  <a:cubicBezTo>
                    <a:pt x="356" y="988"/>
                    <a:pt x="344" y="971"/>
                    <a:pt x="327" y="959"/>
                  </a:cubicBezTo>
                  <a:cubicBezTo>
                    <a:pt x="299" y="941"/>
                    <a:pt x="238" y="914"/>
                    <a:pt x="238" y="914"/>
                  </a:cubicBezTo>
                  <a:cubicBezTo>
                    <a:pt x="209" y="856"/>
                    <a:pt x="211" y="883"/>
                    <a:pt x="227" y="814"/>
                  </a:cubicBezTo>
                  <a:cubicBezTo>
                    <a:pt x="234" y="784"/>
                    <a:pt x="242" y="755"/>
                    <a:pt x="249" y="725"/>
                  </a:cubicBezTo>
                  <a:cubicBezTo>
                    <a:pt x="253" y="709"/>
                    <a:pt x="277" y="707"/>
                    <a:pt x="293" y="703"/>
                  </a:cubicBezTo>
                  <a:cubicBezTo>
                    <a:pt x="340" y="690"/>
                    <a:pt x="390" y="689"/>
                    <a:pt x="438" y="681"/>
                  </a:cubicBezTo>
                  <a:cubicBezTo>
                    <a:pt x="374" y="663"/>
                    <a:pt x="314" y="638"/>
                    <a:pt x="249" y="625"/>
                  </a:cubicBezTo>
                  <a:cubicBezTo>
                    <a:pt x="192" y="587"/>
                    <a:pt x="126" y="586"/>
                    <a:pt x="60" y="570"/>
                  </a:cubicBezTo>
                  <a:cubicBezTo>
                    <a:pt x="45" y="563"/>
                    <a:pt x="0" y="548"/>
                    <a:pt x="16" y="548"/>
                  </a:cubicBezTo>
                  <a:cubicBezTo>
                    <a:pt x="271" y="544"/>
                    <a:pt x="527" y="559"/>
                    <a:pt x="782" y="559"/>
                  </a:cubicBezTo>
                  <a:cubicBezTo>
                    <a:pt x="989" y="559"/>
                    <a:pt x="367" y="552"/>
                    <a:pt x="160" y="548"/>
                  </a:cubicBezTo>
                  <a:cubicBezTo>
                    <a:pt x="164" y="537"/>
                    <a:pt x="163" y="523"/>
                    <a:pt x="171" y="514"/>
                  </a:cubicBezTo>
                  <a:cubicBezTo>
                    <a:pt x="183" y="500"/>
                    <a:pt x="219" y="499"/>
                    <a:pt x="216" y="481"/>
                  </a:cubicBezTo>
                  <a:cubicBezTo>
                    <a:pt x="212" y="460"/>
                    <a:pt x="179" y="458"/>
                    <a:pt x="160" y="448"/>
                  </a:cubicBezTo>
                  <a:cubicBezTo>
                    <a:pt x="96" y="413"/>
                    <a:pt x="110" y="420"/>
                    <a:pt x="60" y="403"/>
                  </a:cubicBezTo>
                  <a:cubicBezTo>
                    <a:pt x="75" y="399"/>
                    <a:pt x="93" y="402"/>
                    <a:pt x="105" y="392"/>
                  </a:cubicBezTo>
                  <a:cubicBezTo>
                    <a:pt x="161" y="348"/>
                    <a:pt x="48" y="314"/>
                    <a:pt x="16" y="303"/>
                  </a:cubicBezTo>
                  <a:cubicBezTo>
                    <a:pt x="46" y="299"/>
                    <a:pt x="76" y="297"/>
                    <a:pt x="105" y="292"/>
                  </a:cubicBezTo>
                  <a:cubicBezTo>
                    <a:pt x="135" y="286"/>
                    <a:pt x="193" y="270"/>
                    <a:pt x="193" y="270"/>
                  </a:cubicBezTo>
                  <a:cubicBezTo>
                    <a:pt x="170" y="199"/>
                    <a:pt x="200" y="275"/>
                    <a:pt x="138" y="192"/>
                  </a:cubicBezTo>
                  <a:cubicBezTo>
                    <a:pt x="120" y="168"/>
                    <a:pt x="110" y="139"/>
                    <a:pt x="93" y="114"/>
                  </a:cubicBezTo>
                  <a:cubicBezTo>
                    <a:pt x="97" y="84"/>
                    <a:pt x="84" y="46"/>
                    <a:pt x="105" y="25"/>
                  </a:cubicBezTo>
                  <a:cubicBezTo>
                    <a:pt x="130" y="0"/>
                    <a:pt x="290" y="24"/>
                    <a:pt x="305" y="25"/>
                  </a:cubicBezTo>
                  <a:cubicBezTo>
                    <a:pt x="320" y="33"/>
                    <a:pt x="333" y="44"/>
                    <a:pt x="349" y="48"/>
                  </a:cubicBezTo>
                  <a:cubicBezTo>
                    <a:pt x="493" y="85"/>
                    <a:pt x="482" y="22"/>
                    <a:pt x="482" y="103"/>
                  </a:cubicBezTo>
                  <a:close/>
                </a:path>
              </a:pathLst>
            </a:custGeom>
            <a:solidFill>
              <a:srgbClr val="BCF0EF"/>
            </a:solidFill>
            <a:ln w="12700" cap="sq" cmpd="sng">
              <a:noFill/>
              <a:prstDash val="solid"/>
              <a:round/>
              <a:headEnd type="none" w="sm" len="sm"/>
              <a:tailEnd type="none" w="sm" len="sm"/>
            </a:ln>
            <a:effectLst>
              <a:outerShdw dist="143684" dir="2700000" algn="ctr" rotWithShape="0">
                <a:srgbClr val="969696"/>
              </a:outerShdw>
            </a:effectLst>
          </p:spPr>
          <p:txBody>
            <a:bodyPr wrap="none" anchor="ctr"/>
            <a:lstStyle/>
            <a:p>
              <a:endParaRPr lang="zh-CN" altLang="en-US"/>
            </a:p>
          </p:txBody>
        </p:sp>
        <p:sp>
          <p:nvSpPr>
            <p:cNvPr id="2136" name="Rectangle 88"/>
            <p:cNvSpPr>
              <a:spLocks noChangeArrowheads="1"/>
            </p:cNvSpPr>
            <p:nvPr/>
          </p:nvSpPr>
          <p:spPr bwMode="auto">
            <a:xfrm>
              <a:off x="1070" y="1305"/>
              <a:ext cx="3120" cy="299"/>
            </a:xfrm>
            <a:prstGeom prst="rect">
              <a:avLst/>
            </a:prstGeom>
            <a:noFill/>
            <a:ln w="9525">
              <a:noFill/>
              <a:miter lim="800000"/>
              <a:headEnd/>
              <a:tailEnd/>
            </a:ln>
            <a:effectLst/>
          </p:spPr>
          <p:txBody>
            <a:bodyPr lIns="92075" tIns="46038" rIns="92075" bIns="46038"/>
            <a:lstStyle/>
            <a:p>
              <a:pPr marL="342900" indent="-342900">
                <a:spcBef>
                  <a:spcPct val="20000"/>
                </a:spcBef>
                <a:buClr>
                  <a:schemeClr val="tx2"/>
                </a:buClr>
              </a:pPr>
              <a:r>
                <a:rPr lang="en-US" altLang="zh-CN" sz="3500" b="1" dirty="0" smtClean="0">
                  <a:solidFill>
                    <a:srgbClr val="003399"/>
                  </a:solidFill>
                  <a:ea typeface="楷体_GB2312" pitchFamily="49" charset="-122"/>
                </a:rPr>
                <a:t>3.1  </a:t>
              </a:r>
              <a:r>
                <a:rPr lang="zh-CN" altLang="en-US" sz="3500" b="1" dirty="0" smtClean="0">
                  <a:solidFill>
                    <a:srgbClr val="C00000"/>
                  </a:solidFill>
                  <a:ea typeface="楷体_GB2312" pitchFamily="49" charset="-122"/>
                </a:rPr>
                <a:t>线程基础</a:t>
              </a:r>
              <a:endParaRPr lang="zh-CN" altLang="en-US" sz="3500" b="1" dirty="0">
                <a:solidFill>
                  <a:srgbClr val="C00000"/>
                </a:solidFill>
                <a:ea typeface="幼圆" pitchFamily="49" charset="-122"/>
              </a:endParaRPr>
            </a:p>
          </p:txBody>
        </p:sp>
        <p:sp>
          <p:nvSpPr>
            <p:cNvPr id="2156" name="Oval 108"/>
            <p:cNvSpPr>
              <a:spLocks noChangeArrowheads="1"/>
            </p:cNvSpPr>
            <p:nvPr/>
          </p:nvSpPr>
          <p:spPr bwMode="auto">
            <a:xfrm>
              <a:off x="3091" y="864"/>
              <a:ext cx="1632" cy="480"/>
            </a:xfrm>
            <a:prstGeom prst="ellipse">
              <a:avLst/>
            </a:prstGeom>
            <a:gradFill rotWithShape="0">
              <a:gsLst>
                <a:gs pos="0">
                  <a:srgbClr val="FF6600">
                    <a:gamma/>
                    <a:shade val="46275"/>
                    <a:invGamma/>
                  </a:srgbClr>
                </a:gs>
                <a:gs pos="50000">
                  <a:srgbClr val="FF6600"/>
                </a:gs>
                <a:gs pos="100000">
                  <a:srgbClr val="FF6600">
                    <a:gamma/>
                    <a:shade val="46275"/>
                    <a:invGamma/>
                  </a:srgbClr>
                </a:gs>
              </a:gsLst>
              <a:lin ang="18900000" scaled="1"/>
            </a:gradFill>
            <a:ln w="12700" cap="sq">
              <a:noFill/>
              <a:round/>
              <a:headEnd type="none" w="sm" len="sm"/>
              <a:tailEnd type="none" w="sm" len="sm"/>
            </a:ln>
            <a:effectLst>
              <a:outerShdw dist="127000" dir="2212194" algn="ctr" rotWithShape="0">
                <a:srgbClr val="969696"/>
              </a:outerShdw>
            </a:effectLst>
          </p:spPr>
          <p:txBody>
            <a:bodyPr wrap="none" anchor="ctr"/>
            <a:lstStyle/>
            <a:p>
              <a:endParaRPr lang="zh-CN" altLang="en-US"/>
            </a:p>
          </p:txBody>
        </p:sp>
        <p:sp>
          <p:nvSpPr>
            <p:cNvPr id="2157" name="Text Box 109"/>
            <p:cNvSpPr txBox="1">
              <a:spLocks noChangeArrowheads="1"/>
            </p:cNvSpPr>
            <p:nvPr/>
          </p:nvSpPr>
          <p:spPr bwMode="auto">
            <a:xfrm>
              <a:off x="3187" y="883"/>
              <a:ext cx="1416" cy="404"/>
            </a:xfrm>
            <a:prstGeom prst="rect">
              <a:avLst/>
            </a:prstGeom>
            <a:noFill/>
            <a:ln w="12700" cap="sq">
              <a:noFill/>
              <a:miter lim="800000"/>
              <a:headEnd type="none" w="sm" len="sm"/>
              <a:tailEnd type="none" w="sm" len="sm"/>
            </a:ln>
            <a:effectLst>
              <a:outerShdw dist="40161" dir="1106097" algn="ctr" rotWithShape="0">
                <a:schemeClr val="bg2"/>
              </a:outerShdw>
            </a:effectLst>
          </p:spPr>
          <p:txBody>
            <a:bodyPr>
              <a:spAutoFit/>
            </a:bodyPr>
            <a:lstStyle/>
            <a:p>
              <a:r>
                <a:rPr lang="zh-CN" altLang="en-US" sz="3600" b="1" i="1">
                  <a:solidFill>
                    <a:srgbClr val="FFFF00"/>
                  </a:solidFill>
                  <a:ea typeface="黑体" pitchFamily="2" charset="-122"/>
                </a:rPr>
                <a:t>本章内容</a:t>
              </a:r>
            </a:p>
          </p:txBody>
        </p:sp>
      </p:grpSp>
      <p:sp>
        <p:nvSpPr>
          <p:cNvPr id="2159" name="Rectangle 111"/>
          <p:cNvSpPr>
            <a:spLocks noChangeArrowheads="1"/>
          </p:cNvSpPr>
          <p:nvPr/>
        </p:nvSpPr>
        <p:spPr bwMode="auto">
          <a:xfrm>
            <a:off x="1782762" y="2348880"/>
            <a:ext cx="4877469" cy="630942"/>
          </a:xfrm>
          <a:prstGeom prst="rect">
            <a:avLst/>
          </a:prstGeom>
          <a:noFill/>
          <a:ln w="12700" cap="sq">
            <a:noFill/>
            <a:miter lim="800000"/>
            <a:headEnd type="none" w="sm" len="sm"/>
            <a:tailEnd type="none" w="sm" len="sm"/>
          </a:ln>
          <a:effectLst/>
        </p:spPr>
        <p:txBody>
          <a:bodyPr wrap="square">
            <a:spAutoFit/>
          </a:bodyPr>
          <a:lstStyle/>
          <a:p>
            <a:pPr>
              <a:spcBef>
                <a:spcPct val="20000"/>
              </a:spcBef>
              <a:buClr>
                <a:schemeClr val="tx2"/>
              </a:buClr>
            </a:pPr>
            <a:r>
              <a:rPr lang="en-US" altLang="zh-CN" sz="3500" b="1" dirty="0" smtClean="0">
                <a:solidFill>
                  <a:srgbClr val="003399"/>
                </a:solidFill>
                <a:ea typeface="幼圆" pitchFamily="49" charset="-122"/>
              </a:rPr>
              <a:t>3.2</a:t>
            </a:r>
            <a:r>
              <a:rPr lang="en-US" altLang="zh-CN" sz="3400" b="1" dirty="0" smtClean="0">
                <a:solidFill>
                  <a:srgbClr val="003399"/>
                </a:solidFill>
                <a:latin typeface="幼圆" pitchFamily="49" charset="-122"/>
                <a:ea typeface="幼圆" pitchFamily="49" charset="-122"/>
              </a:rPr>
              <a:t> </a:t>
            </a:r>
            <a:r>
              <a:rPr lang="zh-CN" altLang="en-US" sz="3500" b="1" dirty="0" smtClean="0">
                <a:solidFill>
                  <a:srgbClr val="003399"/>
                </a:solidFill>
                <a:ea typeface="楷体_GB2312" pitchFamily="49" charset="-122"/>
              </a:rPr>
              <a:t>线程的基本操作</a:t>
            </a:r>
            <a:endParaRPr lang="zh-CN" altLang="en-US" sz="3500" b="1" dirty="0">
              <a:solidFill>
                <a:srgbClr val="003399"/>
              </a:solidFill>
              <a:ea typeface="楷体_GB2312" pitchFamily="49" charset="-122"/>
            </a:endParaRPr>
          </a:p>
        </p:txBody>
      </p:sp>
      <p:sp>
        <p:nvSpPr>
          <p:cNvPr id="2160" name="Rectangle 112">
            <a:hlinkClick r:id="" action="ppaction://noaction"/>
          </p:cNvPr>
          <p:cNvSpPr>
            <a:spLocks noChangeArrowheads="1"/>
          </p:cNvSpPr>
          <p:nvPr/>
        </p:nvSpPr>
        <p:spPr bwMode="auto">
          <a:xfrm>
            <a:off x="1763688" y="2942074"/>
            <a:ext cx="4896544" cy="630942"/>
          </a:xfrm>
          <a:prstGeom prst="rect">
            <a:avLst/>
          </a:prstGeom>
          <a:noFill/>
          <a:ln w="12700" cap="sq">
            <a:noFill/>
            <a:miter lim="800000"/>
            <a:headEnd type="none" w="sm" len="sm"/>
            <a:tailEnd type="none" w="sm" len="sm"/>
          </a:ln>
          <a:effectLst/>
        </p:spPr>
        <p:txBody>
          <a:bodyPr wrap="square">
            <a:spAutoFit/>
          </a:bodyPr>
          <a:lstStyle/>
          <a:p>
            <a:pPr>
              <a:spcBef>
                <a:spcPct val="20000"/>
              </a:spcBef>
              <a:buClr>
                <a:schemeClr val="tx2"/>
              </a:buClr>
            </a:pPr>
            <a:r>
              <a:rPr lang="en-US" altLang="zh-CN" sz="3500" b="1" dirty="0" smtClean="0">
                <a:solidFill>
                  <a:srgbClr val="003399"/>
                </a:solidFill>
                <a:ea typeface="楷体_GB2312" pitchFamily="49" charset="-122"/>
              </a:rPr>
              <a:t>3.3  </a:t>
            </a:r>
            <a:r>
              <a:rPr lang="zh-CN" altLang="en-US" sz="3500" b="1" dirty="0" smtClean="0">
                <a:solidFill>
                  <a:srgbClr val="003399"/>
                </a:solidFill>
                <a:ea typeface="楷体_GB2312" pitchFamily="49" charset="-122"/>
              </a:rPr>
              <a:t>多线程的共享变量</a:t>
            </a:r>
            <a:endParaRPr lang="zh-CN" altLang="en-US" sz="3500" b="1" dirty="0">
              <a:solidFill>
                <a:srgbClr val="003399"/>
              </a:solidFill>
              <a:ea typeface="楷体_GB2312" pitchFamily="49" charset="-122"/>
            </a:endParaRPr>
          </a:p>
        </p:txBody>
      </p:sp>
      <p:sp>
        <p:nvSpPr>
          <p:cNvPr id="10" name="Rectangle 113">
            <a:hlinkClick r:id="" action="ppaction://noaction"/>
          </p:cNvPr>
          <p:cNvSpPr>
            <a:spLocks noChangeArrowheads="1"/>
          </p:cNvSpPr>
          <p:nvPr/>
        </p:nvSpPr>
        <p:spPr bwMode="auto">
          <a:xfrm>
            <a:off x="1782985" y="4077072"/>
            <a:ext cx="5021263" cy="630942"/>
          </a:xfrm>
          <a:prstGeom prst="rect">
            <a:avLst/>
          </a:prstGeom>
          <a:noFill/>
          <a:ln w="12700" cap="sq">
            <a:noFill/>
            <a:miter lim="800000"/>
            <a:headEnd type="none" w="sm" len="sm"/>
            <a:tailEnd type="none" w="sm" len="sm"/>
          </a:ln>
          <a:effectLst/>
        </p:spPr>
        <p:txBody>
          <a:bodyPr>
            <a:spAutoFit/>
          </a:bodyPr>
          <a:lstStyle/>
          <a:p>
            <a:pPr>
              <a:spcBef>
                <a:spcPct val="20000"/>
              </a:spcBef>
              <a:buClr>
                <a:schemeClr val="tx2"/>
              </a:buClr>
            </a:pPr>
            <a:r>
              <a:rPr lang="en-US" altLang="zh-CN" sz="3500" b="1" dirty="0" smtClean="0">
                <a:solidFill>
                  <a:srgbClr val="003399"/>
                </a:solidFill>
                <a:ea typeface="楷体_GB2312" pitchFamily="49" charset="-122"/>
              </a:rPr>
              <a:t>3.5  </a:t>
            </a:r>
            <a:r>
              <a:rPr lang="zh-CN" altLang="en-US" sz="3500" b="1" dirty="0" smtClean="0">
                <a:solidFill>
                  <a:srgbClr val="003399"/>
                </a:solidFill>
                <a:ea typeface="楷体_GB2312" pitchFamily="49" charset="-122"/>
              </a:rPr>
              <a:t>多线程信号处理</a:t>
            </a:r>
            <a:endParaRPr lang="zh-CN" altLang="en-US" sz="3500" b="1" dirty="0">
              <a:solidFill>
                <a:srgbClr val="003399"/>
              </a:solidFill>
              <a:ea typeface="幼圆" pitchFamily="49" charset="-122"/>
            </a:endParaRPr>
          </a:p>
        </p:txBody>
      </p:sp>
      <p:sp>
        <p:nvSpPr>
          <p:cNvPr id="12" name="Rectangle 113">
            <a:hlinkClick r:id="" action="ppaction://noaction"/>
          </p:cNvPr>
          <p:cNvSpPr>
            <a:spLocks noChangeArrowheads="1"/>
          </p:cNvSpPr>
          <p:nvPr/>
        </p:nvSpPr>
        <p:spPr bwMode="auto">
          <a:xfrm>
            <a:off x="1763688" y="4653136"/>
            <a:ext cx="6120680" cy="630942"/>
          </a:xfrm>
          <a:prstGeom prst="rect">
            <a:avLst/>
          </a:prstGeom>
          <a:noFill/>
          <a:ln w="12700" cap="sq">
            <a:noFill/>
            <a:miter lim="800000"/>
            <a:headEnd type="none" w="sm" len="sm"/>
            <a:tailEnd type="none" w="sm" len="sm"/>
          </a:ln>
          <a:effectLst/>
        </p:spPr>
        <p:txBody>
          <a:bodyPr wrap="square">
            <a:spAutoFit/>
          </a:bodyPr>
          <a:lstStyle/>
          <a:p>
            <a:pPr>
              <a:spcBef>
                <a:spcPct val="20000"/>
              </a:spcBef>
              <a:buClr>
                <a:schemeClr val="tx2"/>
              </a:buClr>
            </a:pPr>
            <a:r>
              <a:rPr lang="en-US" altLang="zh-CN" sz="3500" b="1" dirty="0" smtClean="0">
                <a:solidFill>
                  <a:srgbClr val="003399"/>
                </a:solidFill>
                <a:ea typeface="楷体_GB2312" pitchFamily="49" charset="-122"/>
              </a:rPr>
              <a:t>3.6  </a:t>
            </a:r>
            <a:r>
              <a:rPr lang="zh-CN" altLang="en-US" sz="3500" b="1" dirty="0" smtClean="0">
                <a:solidFill>
                  <a:srgbClr val="003399"/>
                </a:solidFill>
                <a:ea typeface="楷体_GB2312" pitchFamily="49" charset="-122"/>
              </a:rPr>
              <a:t>并发常见问题</a:t>
            </a:r>
            <a:endParaRPr lang="zh-CN" altLang="en-US" sz="3500" b="1" dirty="0">
              <a:solidFill>
                <a:srgbClr val="003399"/>
              </a:solidFill>
              <a:ea typeface="幼圆" pitchFamily="49" charset="-122"/>
            </a:endParaRPr>
          </a:p>
        </p:txBody>
      </p:sp>
      <p:sp>
        <p:nvSpPr>
          <p:cNvPr id="13" name="Rectangle 112">
            <a:hlinkClick r:id="" action="ppaction://noaction"/>
          </p:cNvPr>
          <p:cNvSpPr>
            <a:spLocks noChangeArrowheads="1"/>
          </p:cNvSpPr>
          <p:nvPr/>
        </p:nvSpPr>
        <p:spPr bwMode="auto">
          <a:xfrm>
            <a:off x="1808460" y="3501008"/>
            <a:ext cx="4203700" cy="625475"/>
          </a:xfrm>
          <a:prstGeom prst="rect">
            <a:avLst/>
          </a:prstGeom>
          <a:noFill/>
          <a:ln w="12700" cap="sq">
            <a:noFill/>
            <a:miter lim="800000"/>
            <a:headEnd type="none" w="sm" len="sm"/>
            <a:tailEnd type="none" w="sm" len="sm"/>
          </a:ln>
          <a:effectLst/>
        </p:spPr>
        <p:txBody>
          <a:bodyPr>
            <a:spAutoFit/>
          </a:bodyPr>
          <a:lstStyle/>
          <a:p>
            <a:pPr>
              <a:spcBef>
                <a:spcPct val="20000"/>
              </a:spcBef>
              <a:buClr>
                <a:schemeClr val="tx2"/>
              </a:buClr>
            </a:pPr>
            <a:r>
              <a:rPr lang="en-US" altLang="zh-CN" sz="3500" b="1" dirty="0" smtClean="0">
                <a:solidFill>
                  <a:srgbClr val="003399"/>
                </a:solidFill>
                <a:ea typeface="楷体_GB2312" pitchFamily="49" charset="-122"/>
              </a:rPr>
              <a:t>3.4  </a:t>
            </a:r>
            <a:r>
              <a:rPr lang="zh-CN" altLang="en-US" sz="3500" b="1" dirty="0" smtClean="0">
                <a:solidFill>
                  <a:srgbClr val="003399"/>
                </a:solidFill>
                <a:ea typeface="楷体_GB2312" pitchFamily="49" charset="-122"/>
              </a:rPr>
              <a:t>线程同步机制</a:t>
            </a:r>
            <a:endParaRPr lang="zh-CN" altLang="en-US" sz="3500" b="1" dirty="0">
              <a:solidFill>
                <a:srgbClr val="003399"/>
              </a:solidFill>
              <a:ea typeface="幼圆" pitchFamily="49" charset="-12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9"/>
                                        </p:tgtEl>
                                        <p:attrNameLst>
                                          <p:attrName>style.visibility</p:attrName>
                                        </p:attrNameLst>
                                      </p:cBhvr>
                                      <p:to>
                                        <p:strVal val="visible"/>
                                      </p:to>
                                    </p:set>
                                    <p:animEffect transition="in" filter="wipe(left)">
                                      <p:cBhvr>
                                        <p:cTn id="7" dur="500"/>
                                        <p:tgtEl>
                                          <p:spTgt spid="215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160"/>
                                        </p:tgtEl>
                                        <p:attrNameLst>
                                          <p:attrName>style.visibility</p:attrName>
                                        </p:attrNameLst>
                                      </p:cBhvr>
                                      <p:to>
                                        <p:strVal val="visible"/>
                                      </p:to>
                                    </p:set>
                                    <p:animEffect transition="in" filter="wipe(right)">
                                      <p:cBhvr>
                                        <p:cTn id="12" dur="500"/>
                                        <p:tgtEl>
                                          <p:spTgt spid="216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righ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9" grpId="0" autoUpdateAnimBg="0"/>
      <p:bldP spid="2160" grpId="0" autoUpdateAnimBg="0"/>
      <p:bldP spid="10" grpId="0" autoUpdateAnimBg="0"/>
      <p:bldP spid="12" grpId="0" autoUpdateAnimBg="0"/>
      <p:bldP spid="13"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0"/>
          <p:cNvSpPr>
            <a:spLocks noChangeArrowheads="1"/>
          </p:cNvSpPr>
          <p:nvPr/>
        </p:nvSpPr>
        <p:spPr bwMode="auto">
          <a:xfrm>
            <a:off x="323528" y="188640"/>
            <a:ext cx="2448272" cy="504056"/>
          </a:xfrm>
          <a:prstGeom prst="rect">
            <a:avLst/>
          </a:prstGeom>
          <a:solidFill>
            <a:srgbClr val="3BDAFF"/>
          </a:solidFill>
          <a:ln w="12700" cap="sq">
            <a:noFill/>
            <a:miter lim="800000"/>
            <a:headEnd type="none" w="sm" len="sm"/>
            <a:tailEnd type="none" w="sm" len="sm"/>
          </a:ln>
          <a:effectLst>
            <a:outerShdw dist="63500" dir="3187806" algn="ctr" rotWithShape="0">
              <a:srgbClr val="C9C9C9"/>
            </a:outerShdw>
          </a:effectLst>
        </p:spPr>
        <p:txBody>
          <a:bodyPr wrap="none" anchor="ctr"/>
          <a:lstStyle/>
          <a:p>
            <a:endParaRPr lang="zh-CN" altLang="en-US"/>
          </a:p>
        </p:txBody>
      </p:sp>
      <p:sp>
        <p:nvSpPr>
          <p:cNvPr id="3" name="Text Box 51"/>
          <p:cNvSpPr txBox="1">
            <a:spLocks noChangeArrowheads="1"/>
          </p:cNvSpPr>
          <p:nvPr/>
        </p:nvSpPr>
        <p:spPr bwMode="auto">
          <a:xfrm>
            <a:off x="323528" y="188640"/>
            <a:ext cx="3024336" cy="492443"/>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r>
              <a:rPr lang="zh-CN" altLang="en-US" sz="2600" b="1" dirty="0" smtClean="0">
                <a:solidFill>
                  <a:srgbClr val="FF0000"/>
                </a:solidFill>
                <a:ea typeface="黑体" pitchFamily="2" charset="-122"/>
              </a:rPr>
              <a:t>补充知识：指针</a:t>
            </a:r>
            <a:endParaRPr lang="zh-CN" altLang="en-US" sz="2600" b="1" dirty="0">
              <a:solidFill>
                <a:srgbClr val="FF0000"/>
              </a:solidFill>
              <a:ea typeface="黑体" pitchFamily="2" charset="-122"/>
            </a:endParaRPr>
          </a:p>
        </p:txBody>
      </p:sp>
      <p:sp>
        <p:nvSpPr>
          <p:cNvPr id="5" name="Text Box 1037"/>
          <p:cNvSpPr txBox="1">
            <a:spLocks noChangeArrowheads="1"/>
          </p:cNvSpPr>
          <p:nvPr/>
        </p:nvSpPr>
        <p:spPr bwMode="auto">
          <a:xfrm>
            <a:off x="395536" y="980728"/>
            <a:ext cx="5184576" cy="2308324"/>
          </a:xfrm>
          <a:prstGeom prst="rect">
            <a:avLst/>
          </a:prstGeom>
          <a:solidFill>
            <a:schemeClr val="tx2">
              <a:lumMod val="20000"/>
              <a:lumOff val="80000"/>
            </a:schemeClr>
          </a:solid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r>
              <a:rPr lang="en-US" altLang="zh-CN" b="1" dirty="0" smtClean="0">
                <a:solidFill>
                  <a:schemeClr val="bg1"/>
                </a:solidFill>
              </a:rPr>
              <a:t>void caller () {</a:t>
            </a:r>
          </a:p>
          <a:p>
            <a:r>
              <a:rPr lang="en-US" altLang="zh-CN" b="1" dirty="0" smtClean="0">
                <a:solidFill>
                  <a:schemeClr val="bg1"/>
                </a:solidFill>
              </a:rPr>
              <a:t>        </a:t>
            </a:r>
            <a:r>
              <a:rPr lang="en-US" altLang="zh-CN" b="1" dirty="0" err="1" smtClean="0">
                <a:solidFill>
                  <a:schemeClr val="bg1"/>
                </a:solidFill>
              </a:rPr>
              <a:t>int</a:t>
            </a:r>
            <a:r>
              <a:rPr lang="en-US" altLang="zh-CN" b="1" dirty="0" smtClean="0">
                <a:solidFill>
                  <a:schemeClr val="bg1"/>
                </a:solidFill>
              </a:rPr>
              <a:t>* </a:t>
            </a:r>
            <a:r>
              <a:rPr lang="en-US" altLang="zh-CN" b="1" dirty="0" err="1" smtClean="0">
                <a:solidFill>
                  <a:schemeClr val="bg1"/>
                </a:solidFill>
              </a:rPr>
              <a:t>i</a:t>
            </a:r>
            <a:r>
              <a:rPr lang="en-US" altLang="zh-CN" b="1" dirty="0" smtClean="0">
                <a:solidFill>
                  <a:schemeClr val="bg1"/>
                </a:solidFill>
              </a:rPr>
              <a:t> = </a:t>
            </a:r>
            <a:r>
              <a:rPr lang="en-US" altLang="zh-CN" b="1" dirty="0" err="1" smtClean="0">
                <a:solidFill>
                  <a:schemeClr val="bg1"/>
                </a:solidFill>
              </a:rPr>
              <a:t>malloc</a:t>
            </a:r>
            <a:r>
              <a:rPr lang="en-US" altLang="zh-CN" b="1" dirty="0" smtClean="0">
                <a:solidFill>
                  <a:schemeClr val="bg1"/>
                </a:solidFill>
              </a:rPr>
              <a:t>(</a:t>
            </a:r>
            <a:r>
              <a:rPr lang="en-US" altLang="zh-CN" b="1" dirty="0" err="1" smtClean="0">
                <a:solidFill>
                  <a:schemeClr val="bg1"/>
                </a:solidFill>
              </a:rPr>
              <a:t>sizeof</a:t>
            </a:r>
            <a:r>
              <a:rPr lang="en-US" altLang="zh-CN" b="1" dirty="0" smtClean="0">
                <a:solidFill>
                  <a:schemeClr val="bg1"/>
                </a:solidFill>
              </a:rPr>
              <a:t>(</a:t>
            </a:r>
            <a:r>
              <a:rPr lang="en-US" altLang="zh-CN" b="1" dirty="0" err="1" smtClean="0">
                <a:solidFill>
                  <a:schemeClr val="bg1"/>
                </a:solidFill>
              </a:rPr>
              <a:t>int</a:t>
            </a:r>
            <a:r>
              <a:rPr lang="en-US" altLang="zh-CN" b="1" dirty="0" smtClean="0">
                <a:solidFill>
                  <a:schemeClr val="bg1"/>
                </a:solidFill>
              </a:rPr>
              <a:t>)) ;</a:t>
            </a:r>
          </a:p>
          <a:p>
            <a:r>
              <a:rPr lang="en-US" altLang="zh-CN" b="1" dirty="0" smtClean="0">
                <a:solidFill>
                  <a:schemeClr val="bg1"/>
                </a:solidFill>
              </a:rPr>
              <a:t>        </a:t>
            </a:r>
          </a:p>
          <a:p>
            <a:r>
              <a:rPr lang="en-US" altLang="zh-CN" b="1" dirty="0" smtClean="0">
                <a:solidFill>
                  <a:schemeClr val="bg1"/>
                </a:solidFill>
              </a:rPr>
              <a:t>         </a:t>
            </a:r>
          </a:p>
          <a:p>
            <a:r>
              <a:rPr lang="en-US" altLang="zh-CN" b="1" dirty="0" smtClean="0">
                <a:solidFill>
                  <a:schemeClr val="bg1"/>
                </a:solidFill>
              </a:rPr>
              <a:t>        </a:t>
            </a:r>
          </a:p>
          <a:p>
            <a:r>
              <a:rPr lang="en-US" altLang="zh-CN" b="1" dirty="0" smtClean="0">
                <a:solidFill>
                  <a:schemeClr val="bg1"/>
                </a:solidFill>
              </a:rPr>
              <a:t>}</a:t>
            </a:r>
            <a:endParaRPr lang="en-US" altLang="zh-CN" b="1" dirty="0">
              <a:solidFill>
                <a:schemeClr val="bg1"/>
              </a:solidFill>
              <a:ea typeface="宋体" pitchFamily="2" charset="-122"/>
            </a:endParaRPr>
          </a:p>
        </p:txBody>
      </p:sp>
      <p:cxnSp>
        <p:nvCxnSpPr>
          <p:cNvPr id="7" name="直接连接符 6"/>
          <p:cNvCxnSpPr/>
          <p:nvPr/>
        </p:nvCxnSpPr>
        <p:spPr bwMode="auto">
          <a:xfrm rot="16200000" flipH="1">
            <a:off x="4932040" y="764704"/>
            <a:ext cx="2592288" cy="1728192"/>
          </a:xfrm>
          <a:prstGeom prst="line">
            <a:avLst/>
          </a:prstGeom>
          <a:solidFill>
            <a:schemeClr val="accent1"/>
          </a:solidFill>
          <a:ln w="12700" cap="sq" cmpd="sng" algn="ctr">
            <a:solidFill>
              <a:schemeClr val="tx1"/>
            </a:solidFill>
            <a:prstDash val="solid"/>
            <a:round/>
            <a:headEnd type="none" w="sm" len="sm"/>
            <a:tailEnd type="none" w="sm" len="sm"/>
          </a:ln>
          <a:effectLst/>
        </p:spPr>
      </p:cxnSp>
      <p:sp>
        <p:nvSpPr>
          <p:cNvPr id="11" name="Text Box 1038"/>
          <p:cNvSpPr txBox="1">
            <a:spLocks noChangeArrowheads="1"/>
          </p:cNvSpPr>
          <p:nvPr/>
        </p:nvSpPr>
        <p:spPr bwMode="auto">
          <a:xfrm>
            <a:off x="323528" y="3717032"/>
            <a:ext cx="5040560" cy="2677656"/>
          </a:xfrm>
          <a:prstGeom prst="rect">
            <a:avLst/>
          </a:prstGeom>
          <a:solidFill>
            <a:srgbClr val="CCFFCC"/>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a:spAutoFit/>
          </a:bodyPr>
          <a:lstStyle/>
          <a:p>
            <a:r>
              <a:rPr lang="en-US" altLang="zh-CN" b="1" dirty="0" err="1" smtClean="0">
                <a:solidFill>
                  <a:schemeClr val="bg1"/>
                </a:solidFill>
              </a:rPr>
              <a:t>int</a:t>
            </a:r>
            <a:r>
              <a:rPr lang="en-US" altLang="zh-CN" b="1" dirty="0" smtClean="0">
                <a:solidFill>
                  <a:schemeClr val="bg1"/>
                </a:solidFill>
              </a:rPr>
              <a:t> </a:t>
            </a:r>
            <a:r>
              <a:rPr lang="en-US" altLang="zh-CN" b="1" dirty="0" smtClean="0">
                <a:solidFill>
                  <a:schemeClr val="bg1"/>
                </a:solidFill>
                <a:ea typeface="宋体" pitchFamily="2" charset="-122"/>
              </a:rPr>
              <a:t>* </a:t>
            </a:r>
            <a:r>
              <a:rPr lang="en-US" altLang="zh-CN" b="1" dirty="0" err="1" smtClean="0">
                <a:solidFill>
                  <a:schemeClr val="bg1"/>
                </a:solidFill>
                <a:ea typeface="宋体" pitchFamily="2" charset="-122"/>
              </a:rPr>
              <a:t>func</a:t>
            </a:r>
            <a:r>
              <a:rPr lang="en-US" altLang="zh-CN" b="1" dirty="0" smtClean="0">
                <a:solidFill>
                  <a:schemeClr val="bg1"/>
                </a:solidFill>
                <a:ea typeface="宋体" pitchFamily="2" charset="-122"/>
              </a:rPr>
              <a:t>(</a:t>
            </a:r>
            <a:r>
              <a:rPr lang="en-US" altLang="zh-CN" b="1" dirty="0" err="1" smtClean="0">
                <a:solidFill>
                  <a:schemeClr val="bg1"/>
                </a:solidFill>
                <a:ea typeface="宋体" pitchFamily="2" charset="-122"/>
              </a:rPr>
              <a:t>int</a:t>
            </a:r>
            <a:r>
              <a:rPr lang="en-US" altLang="zh-CN" b="1" dirty="0" smtClean="0">
                <a:solidFill>
                  <a:schemeClr val="bg1"/>
                </a:solidFill>
                <a:ea typeface="宋体" pitchFamily="2" charset="-122"/>
              </a:rPr>
              <a:t>* </a:t>
            </a:r>
            <a:r>
              <a:rPr lang="en-US" altLang="zh-CN" b="1" dirty="0" err="1" smtClean="0">
                <a:solidFill>
                  <a:schemeClr val="bg1"/>
                </a:solidFill>
                <a:ea typeface="宋体" pitchFamily="2" charset="-122"/>
              </a:rPr>
              <a:t>i</a:t>
            </a:r>
            <a:r>
              <a:rPr lang="en-US" altLang="zh-CN" b="1" dirty="0" smtClean="0">
                <a:solidFill>
                  <a:schemeClr val="bg1"/>
                </a:solidFill>
                <a:ea typeface="宋体" pitchFamily="2" charset="-122"/>
              </a:rPr>
              <a:t>                      ) {</a:t>
            </a:r>
          </a:p>
          <a:p>
            <a:r>
              <a:rPr lang="en-US" altLang="zh-CN" b="1" dirty="0" smtClean="0">
                <a:solidFill>
                  <a:schemeClr val="bg1"/>
                </a:solidFill>
              </a:rPr>
              <a:t>        </a:t>
            </a:r>
          </a:p>
          <a:p>
            <a:r>
              <a:rPr lang="en-US" altLang="zh-CN" b="1" dirty="0" smtClean="0">
                <a:solidFill>
                  <a:schemeClr val="bg1"/>
                </a:solidFill>
              </a:rPr>
              <a:t>        *</a:t>
            </a:r>
            <a:r>
              <a:rPr lang="en-US" altLang="zh-CN" b="1" dirty="0" err="1" smtClean="0">
                <a:solidFill>
                  <a:schemeClr val="bg1"/>
                </a:solidFill>
              </a:rPr>
              <a:t>i</a:t>
            </a:r>
            <a:r>
              <a:rPr lang="en-US" altLang="zh-CN" b="1" dirty="0" smtClean="0">
                <a:solidFill>
                  <a:schemeClr val="bg1"/>
                </a:solidFill>
              </a:rPr>
              <a:t> = 534;</a:t>
            </a:r>
          </a:p>
          <a:p>
            <a:r>
              <a:rPr lang="en-US" altLang="zh-CN" b="1" dirty="0" smtClean="0">
                <a:solidFill>
                  <a:schemeClr val="bg1"/>
                </a:solidFill>
              </a:rPr>
              <a:t>        </a:t>
            </a:r>
          </a:p>
          <a:p>
            <a:endParaRPr lang="en-US" altLang="zh-CN" b="1" dirty="0" smtClean="0">
              <a:solidFill>
                <a:schemeClr val="bg1"/>
              </a:solidFill>
            </a:endParaRPr>
          </a:p>
          <a:p>
            <a:r>
              <a:rPr lang="en-US" altLang="zh-CN" b="1" dirty="0" smtClean="0">
                <a:solidFill>
                  <a:schemeClr val="bg1"/>
                </a:solidFill>
              </a:rPr>
              <a:t>         return 0;    	</a:t>
            </a:r>
            <a:endParaRPr lang="en-US" altLang="zh-CN" b="1" dirty="0">
              <a:solidFill>
                <a:schemeClr val="bg1"/>
              </a:solidFill>
              <a:ea typeface="宋体" pitchFamily="2" charset="-122"/>
            </a:endParaRPr>
          </a:p>
          <a:p>
            <a:r>
              <a:rPr lang="en-US" altLang="zh-CN" b="1" dirty="0" smtClean="0">
                <a:solidFill>
                  <a:schemeClr val="bg1"/>
                </a:solidFill>
                <a:ea typeface="宋体" pitchFamily="2" charset="-122"/>
              </a:rPr>
              <a:t>}</a:t>
            </a:r>
            <a:endParaRPr lang="en-US" altLang="zh-CN" b="1" dirty="0">
              <a:solidFill>
                <a:schemeClr val="bg1"/>
              </a:solidFill>
              <a:ea typeface="宋体" pitchFamily="2" charset="-122"/>
            </a:endParaRPr>
          </a:p>
        </p:txBody>
      </p:sp>
      <p:grpSp>
        <p:nvGrpSpPr>
          <p:cNvPr id="2" name="组合 25"/>
          <p:cNvGrpSpPr/>
          <p:nvPr/>
        </p:nvGrpSpPr>
        <p:grpSpPr>
          <a:xfrm>
            <a:off x="899592" y="1772816"/>
            <a:ext cx="4659226" cy="3630017"/>
            <a:chOff x="899592" y="1772816"/>
            <a:chExt cx="4659226" cy="3630017"/>
          </a:xfrm>
        </p:grpSpPr>
        <p:sp>
          <p:nvSpPr>
            <p:cNvPr id="21" name="矩形 20"/>
            <p:cNvSpPr/>
            <p:nvPr/>
          </p:nvSpPr>
          <p:spPr>
            <a:xfrm>
              <a:off x="1043608" y="1772816"/>
              <a:ext cx="4515210" cy="461665"/>
            </a:xfrm>
            <a:prstGeom prst="rect">
              <a:avLst/>
            </a:prstGeom>
          </p:spPr>
          <p:txBody>
            <a:bodyPr wrap="none">
              <a:spAutoFit/>
            </a:bodyPr>
            <a:lstStyle/>
            <a:p>
              <a:r>
                <a:rPr lang="en-US" altLang="zh-CN" b="1" dirty="0" smtClean="0">
                  <a:solidFill>
                    <a:schemeClr val="accent6">
                      <a:lumMod val="75000"/>
                    </a:schemeClr>
                  </a:solidFill>
                </a:rPr>
                <a:t>void* </a:t>
              </a:r>
              <a:r>
                <a:rPr lang="en-US" altLang="zh-CN" b="1" dirty="0" err="1" smtClean="0">
                  <a:solidFill>
                    <a:schemeClr val="accent6">
                      <a:lumMod val="75000"/>
                    </a:schemeClr>
                  </a:solidFill>
                </a:rPr>
                <a:t>ptr</a:t>
              </a:r>
              <a:r>
                <a:rPr lang="en-US" altLang="zh-CN" b="1" dirty="0" smtClean="0">
                  <a:solidFill>
                    <a:schemeClr val="accent6">
                      <a:lumMod val="75000"/>
                    </a:schemeClr>
                  </a:solidFill>
                </a:rPr>
                <a:t> = </a:t>
              </a:r>
              <a:r>
                <a:rPr lang="en-US" altLang="zh-CN" b="1" dirty="0" err="1" smtClean="0">
                  <a:solidFill>
                    <a:schemeClr val="accent6">
                      <a:lumMod val="75000"/>
                    </a:schemeClr>
                  </a:solidFill>
                </a:rPr>
                <a:t>malloc</a:t>
              </a:r>
              <a:r>
                <a:rPr lang="en-US" altLang="zh-CN" b="1" dirty="0" smtClean="0">
                  <a:solidFill>
                    <a:schemeClr val="accent6">
                      <a:lumMod val="75000"/>
                    </a:schemeClr>
                  </a:solidFill>
                </a:rPr>
                <a:t>(</a:t>
              </a:r>
              <a:r>
                <a:rPr lang="en-US" altLang="zh-CN" b="1" dirty="0" err="1" smtClean="0">
                  <a:solidFill>
                    <a:schemeClr val="accent6">
                      <a:lumMod val="75000"/>
                    </a:schemeClr>
                  </a:solidFill>
                </a:rPr>
                <a:t>sizeof</a:t>
              </a:r>
              <a:r>
                <a:rPr lang="en-US" altLang="zh-CN" b="1" dirty="0" smtClean="0">
                  <a:solidFill>
                    <a:schemeClr val="accent6">
                      <a:lumMod val="75000"/>
                    </a:schemeClr>
                  </a:solidFill>
                </a:rPr>
                <a:t>(void));</a:t>
              </a:r>
              <a:endParaRPr lang="zh-CN" altLang="en-US" dirty="0">
                <a:solidFill>
                  <a:schemeClr val="accent6">
                    <a:lumMod val="75000"/>
                  </a:schemeClr>
                </a:solidFill>
              </a:endParaRPr>
            </a:p>
          </p:txBody>
        </p:sp>
        <p:sp>
          <p:nvSpPr>
            <p:cNvPr id="22" name="矩形 21"/>
            <p:cNvSpPr/>
            <p:nvPr/>
          </p:nvSpPr>
          <p:spPr>
            <a:xfrm>
              <a:off x="1907704" y="2463279"/>
              <a:ext cx="1082348" cy="461665"/>
            </a:xfrm>
            <a:prstGeom prst="rect">
              <a:avLst/>
            </a:prstGeom>
          </p:spPr>
          <p:txBody>
            <a:bodyPr wrap="none">
              <a:spAutoFit/>
            </a:bodyPr>
            <a:lstStyle/>
            <a:p>
              <a:r>
                <a:rPr lang="en-US" altLang="zh-CN" b="1" dirty="0" smtClean="0">
                  <a:solidFill>
                    <a:schemeClr val="accent6">
                      <a:lumMod val="75000"/>
                    </a:schemeClr>
                  </a:solidFill>
                </a:rPr>
                <a:t>,  &amp;</a:t>
              </a:r>
              <a:r>
                <a:rPr lang="en-US" altLang="zh-CN" b="1" dirty="0" err="1" smtClean="0">
                  <a:solidFill>
                    <a:schemeClr val="accent6">
                      <a:lumMod val="75000"/>
                    </a:schemeClr>
                  </a:solidFill>
                </a:rPr>
                <a:t>ptr</a:t>
              </a:r>
              <a:endParaRPr lang="zh-CN" altLang="en-US" dirty="0">
                <a:solidFill>
                  <a:schemeClr val="accent6">
                    <a:lumMod val="75000"/>
                  </a:schemeClr>
                </a:solidFill>
              </a:endParaRPr>
            </a:p>
          </p:txBody>
        </p:sp>
        <p:sp>
          <p:nvSpPr>
            <p:cNvPr id="23" name="矩形 22"/>
            <p:cNvSpPr/>
            <p:nvPr/>
          </p:nvSpPr>
          <p:spPr>
            <a:xfrm>
              <a:off x="2339752" y="3687415"/>
              <a:ext cx="1697901" cy="461665"/>
            </a:xfrm>
            <a:prstGeom prst="rect">
              <a:avLst/>
            </a:prstGeom>
          </p:spPr>
          <p:txBody>
            <a:bodyPr wrap="none">
              <a:spAutoFit/>
            </a:bodyPr>
            <a:lstStyle/>
            <a:p>
              <a:r>
                <a:rPr lang="en-US" altLang="zh-CN" b="1" dirty="0" smtClean="0">
                  <a:solidFill>
                    <a:schemeClr val="accent6">
                      <a:lumMod val="75000"/>
                    </a:schemeClr>
                  </a:solidFill>
                </a:rPr>
                <a:t>, void** </a:t>
              </a:r>
              <a:r>
                <a:rPr lang="en-US" altLang="zh-CN" b="1" dirty="0" err="1" smtClean="0">
                  <a:solidFill>
                    <a:schemeClr val="accent6">
                      <a:lumMod val="75000"/>
                    </a:schemeClr>
                  </a:solidFill>
                </a:rPr>
                <a:t>ptr</a:t>
              </a:r>
              <a:endParaRPr lang="zh-CN" altLang="en-US" dirty="0">
                <a:solidFill>
                  <a:schemeClr val="accent6">
                    <a:lumMod val="75000"/>
                  </a:schemeClr>
                </a:solidFill>
              </a:endParaRPr>
            </a:p>
          </p:txBody>
        </p:sp>
        <p:sp>
          <p:nvSpPr>
            <p:cNvPr id="24" name="矩形 23"/>
            <p:cNvSpPr/>
            <p:nvPr/>
          </p:nvSpPr>
          <p:spPr>
            <a:xfrm>
              <a:off x="971600" y="4077072"/>
              <a:ext cx="3577454" cy="461665"/>
            </a:xfrm>
            <a:prstGeom prst="rect">
              <a:avLst/>
            </a:prstGeom>
          </p:spPr>
          <p:txBody>
            <a:bodyPr wrap="none">
              <a:spAutoFit/>
            </a:bodyPr>
            <a:lstStyle/>
            <a:p>
              <a:r>
                <a:rPr lang="en-US" altLang="zh-CN" b="1" dirty="0" smtClean="0">
                  <a:solidFill>
                    <a:schemeClr val="accent6">
                      <a:lumMod val="75000"/>
                    </a:schemeClr>
                  </a:solidFill>
                </a:rPr>
                <a:t>void** </a:t>
              </a:r>
              <a:r>
                <a:rPr lang="en-US" altLang="zh-CN" b="1" dirty="0" err="1" smtClean="0">
                  <a:solidFill>
                    <a:schemeClr val="accent6">
                      <a:lumMod val="75000"/>
                    </a:schemeClr>
                  </a:solidFill>
                </a:rPr>
                <a:t>t_ret</a:t>
              </a:r>
              <a:r>
                <a:rPr lang="en-US" altLang="zh-CN" b="1" dirty="0" smtClean="0">
                  <a:solidFill>
                    <a:schemeClr val="accent6">
                      <a:lumMod val="75000"/>
                    </a:schemeClr>
                  </a:solidFill>
                </a:rPr>
                <a:t> = </a:t>
              </a:r>
              <a:r>
                <a:rPr lang="en-US" altLang="zh-CN" b="1" dirty="0" err="1" smtClean="0">
                  <a:solidFill>
                    <a:schemeClr val="accent6">
                      <a:lumMod val="75000"/>
                    </a:schemeClr>
                  </a:solidFill>
                </a:rPr>
                <a:t>thd_func</a:t>
              </a:r>
              <a:r>
                <a:rPr lang="en-US" altLang="zh-CN" b="1" dirty="0" smtClean="0">
                  <a:solidFill>
                    <a:schemeClr val="accent6">
                      <a:lumMod val="75000"/>
                    </a:schemeClr>
                  </a:solidFill>
                </a:rPr>
                <a:t>();</a:t>
              </a:r>
              <a:endParaRPr lang="zh-CN" altLang="en-US" dirty="0">
                <a:solidFill>
                  <a:schemeClr val="accent6">
                    <a:lumMod val="75000"/>
                  </a:schemeClr>
                </a:solidFill>
              </a:endParaRPr>
            </a:p>
          </p:txBody>
        </p:sp>
        <p:sp>
          <p:nvSpPr>
            <p:cNvPr id="25" name="矩形 24"/>
            <p:cNvSpPr/>
            <p:nvPr/>
          </p:nvSpPr>
          <p:spPr>
            <a:xfrm>
              <a:off x="899592" y="4941168"/>
              <a:ext cx="1954446" cy="461665"/>
            </a:xfrm>
            <a:prstGeom prst="rect">
              <a:avLst/>
            </a:prstGeom>
          </p:spPr>
          <p:txBody>
            <a:bodyPr wrap="none">
              <a:spAutoFit/>
            </a:bodyPr>
            <a:lstStyle/>
            <a:p>
              <a:r>
                <a:rPr lang="en-US" altLang="zh-CN" b="1" dirty="0" smtClean="0">
                  <a:solidFill>
                    <a:schemeClr val="accent6">
                      <a:lumMod val="75000"/>
                    </a:schemeClr>
                  </a:solidFill>
                </a:rPr>
                <a:t>*</a:t>
              </a:r>
              <a:r>
                <a:rPr lang="en-US" altLang="zh-CN" b="1" dirty="0" err="1" smtClean="0">
                  <a:solidFill>
                    <a:schemeClr val="accent6">
                      <a:lumMod val="75000"/>
                    </a:schemeClr>
                  </a:solidFill>
                </a:rPr>
                <a:t>ptr</a:t>
              </a:r>
              <a:r>
                <a:rPr lang="en-US" altLang="zh-CN" b="1" dirty="0" smtClean="0">
                  <a:solidFill>
                    <a:schemeClr val="accent6">
                      <a:lumMod val="75000"/>
                    </a:schemeClr>
                  </a:solidFill>
                </a:rPr>
                <a:t> =  </a:t>
              </a:r>
              <a:r>
                <a:rPr lang="en-US" altLang="zh-CN" b="1" dirty="0" err="1" smtClean="0">
                  <a:solidFill>
                    <a:schemeClr val="accent6">
                      <a:lumMod val="75000"/>
                    </a:schemeClr>
                  </a:solidFill>
                </a:rPr>
                <a:t>t_ret</a:t>
              </a:r>
              <a:r>
                <a:rPr lang="en-US" altLang="zh-CN" b="1" dirty="0" smtClean="0">
                  <a:solidFill>
                    <a:schemeClr val="accent6">
                      <a:lumMod val="75000"/>
                    </a:schemeClr>
                  </a:solidFill>
                </a:rPr>
                <a:t>; </a:t>
              </a:r>
              <a:endParaRPr lang="zh-CN" altLang="en-US" dirty="0">
                <a:solidFill>
                  <a:schemeClr val="accent6">
                    <a:lumMod val="75000"/>
                  </a:schemeClr>
                </a:solidFill>
              </a:endParaRPr>
            </a:p>
          </p:txBody>
        </p:sp>
      </p:grpSp>
      <p:grpSp>
        <p:nvGrpSpPr>
          <p:cNvPr id="6" name="Group 65"/>
          <p:cNvGrpSpPr>
            <a:grpSpLocks/>
          </p:cNvGrpSpPr>
          <p:nvPr/>
        </p:nvGrpSpPr>
        <p:grpSpPr bwMode="auto">
          <a:xfrm>
            <a:off x="5652120" y="332656"/>
            <a:ext cx="2986360" cy="1656184"/>
            <a:chOff x="2813" y="671"/>
            <a:chExt cx="2743" cy="2759"/>
          </a:xfrm>
        </p:grpSpPr>
        <p:sp>
          <p:nvSpPr>
            <p:cNvPr id="30" name="Rectangle 53"/>
            <p:cNvSpPr>
              <a:spLocks noChangeArrowheads="1"/>
            </p:cNvSpPr>
            <p:nvPr/>
          </p:nvSpPr>
          <p:spPr bwMode="auto">
            <a:xfrm>
              <a:off x="2813" y="845"/>
              <a:ext cx="2743" cy="2585"/>
            </a:xfrm>
            <a:prstGeom prst="rect">
              <a:avLst/>
            </a:prstGeom>
            <a:solidFill>
              <a:srgbClr val="002060"/>
            </a:solidFill>
            <a:ln w="31750">
              <a:noFill/>
              <a:miter lim="800000"/>
              <a:headEnd/>
              <a:tailEnd/>
            </a:ln>
            <a:effectLst>
              <a:outerShdw dist="143684" dir="2700000" algn="ctr" rotWithShape="0">
                <a:srgbClr val="B2B2B2"/>
              </a:outerShdw>
            </a:effectLst>
          </p:spPr>
          <p:txBody>
            <a:bodyPr wrap="none" anchor="ctr"/>
            <a:lstStyle/>
            <a:p>
              <a:endParaRPr lang="zh-CN" altLang="en-US"/>
            </a:p>
          </p:txBody>
        </p:sp>
        <p:sp>
          <p:nvSpPr>
            <p:cNvPr id="31" name="Rectangle 55"/>
            <p:cNvSpPr>
              <a:spLocks noChangeArrowheads="1"/>
            </p:cNvSpPr>
            <p:nvPr/>
          </p:nvSpPr>
          <p:spPr bwMode="auto">
            <a:xfrm>
              <a:off x="3064" y="671"/>
              <a:ext cx="1241" cy="720"/>
            </a:xfrm>
            <a:prstGeom prst="rect">
              <a:avLst/>
            </a:prstGeom>
            <a:solidFill>
              <a:srgbClr val="FFFF00"/>
            </a:solidFill>
            <a:ln w="12700">
              <a:noFill/>
              <a:miter lim="800000"/>
              <a:headEnd/>
              <a:tailEnd/>
            </a:ln>
            <a:effectLst>
              <a:outerShdw dist="53882" dir="2700000" algn="ctr" rotWithShape="0">
                <a:srgbClr val="B2B2B2"/>
              </a:outerShdw>
            </a:effectLst>
          </p:spPr>
          <p:txBody>
            <a:bodyPr wrap="none" anchor="ctr"/>
            <a:lstStyle/>
            <a:p>
              <a:endParaRPr lang="zh-CN" altLang="en-US"/>
            </a:p>
          </p:txBody>
        </p:sp>
        <p:sp>
          <p:nvSpPr>
            <p:cNvPr id="32" name="Text Box 56"/>
            <p:cNvSpPr txBox="1">
              <a:spLocks noChangeArrowheads="1"/>
            </p:cNvSpPr>
            <p:nvPr/>
          </p:nvSpPr>
          <p:spPr bwMode="auto">
            <a:xfrm>
              <a:off x="3026" y="671"/>
              <a:ext cx="1439" cy="638"/>
            </a:xfrm>
            <a:prstGeom prst="rect">
              <a:avLst/>
            </a:prstGeom>
            <a:noFill/>
            <a:ln w="12700">
              <a:noFill/>
              <a:miter lim="800000"/>
              <a:headEnd/>
              <a:tailEnd/>
            </a:ln>
            <a:effectLst>
              <a:outerShdw dist="17961" dir="2700000" algn="ctr" rotWithShape="0">
                <a:srgbClr val="000000"/>
              </a:outerShdw>
            </a:effectLst>
          </p:spPr>
          <p:txBody>
            <a:bodyPr wrap="square">
              <a:spAutoFit/>
            </a:bodyPr>
            <a:lstStyle/>
            <a:p>
              <a:pPr algn="l">
                <a:lnSpc>
                  <a:spcPct val="75000"/>
                </a:lnSpc>
              </a:pPr>
              <a:r>
                <a:rPr lang="zh-CN" altLang="en-US" dirty="0" smtClean="0">
                  <a:solidFill>
                    <a:srgbClr val="FF5050"/>
                  </a:solidFill>
                  <a:ea typeface="华文新魏" pitchFamily="2" charset="-122"/>
                </a:rPr>
                <a:t>如果</a:t>
              </a:r>
              <a:r>
                <a:rPr lang="en-US" altLang="zh-CN" dirty="0" smtClean="0">
                  <a:solidFill>
                    <a:srgbClr val="FF5050"/>
                  </a:solidFill>
                  <a:ea typeface="华文新魏" pitchFamily="2" charset="-122"/>
                </a:rPr>
                <a:t>……</a:t>
              </a:r>
              <a:endParaRPr lang="zh-CN" altLang="en-US" dirty="0">
                <a:solidFill>
                  <a:srgbClr val="FF5050"/>
                </a:solidFill>
                <a:ea typeface="华文新魏" pitchFamily="2" charset="-122"/>
              </a:endParaRPr>
            </a:p>
          </p:txBody>
        </p:sp>
      </p:grpSp>
      <p:sp>
        <p:nvSpPr>
          <p:cNvPr id="42" name="TextBox 41"/>
          <p:cNvSpPr txBox="1"/>
          <p:nvPr/>
        </p:nvSpPr>
        <p:spPr>
          <a:xfrm>
            <a:off x="5831632" y="980728"/>
            <a:ext cx="3312368" cy="461665"/>
          </a:xfrm>
          <a:prstGeom prst="rect">
            <a:avLst/>
          </a:prstGeom>
          <a:noFill/>
        </p:spPr>
        <p:txBody>
          <a:bodyPr wrap="square" rtlCol="0">
            <a:spAutoFit/>
          </a:bodyPr>
          <a:lstStyle/>
          <a:p>
            <a:r>
              <a:rPr lang="en-US" altLang="zh-CN" dirty="0" err="1" smtClean="0"/>
              <a:t>i</a:t>
            </a:r>
            <a:r>
              <a:rPr lang="zh-CN" altLang="en-US" dirty="0" smtClean="0"/>
              <a:t>和</a:t>
            </a:r>
            <a:r>
              <a:rPr lang="en-US" altLang="zh-CN" dirty="0" err="1" smtClean="0"/>
              <a:t>ptr</a:t>
            </a:r>
            <a:r>
              <a:rPr lang="zh-CN" altLang="en-US" dirty="0" smtClean="0"/>
              <a:t>指向堆内空间</a:t>
            </a:r>
            <a:endParaRPr lang="zh-CN" altLang="en-US" dirty="0"/>
          </a:p>
        </p:txBody>
      </p:sp>
      <p:sp>
        <p:nvSpPr>
          <p:cNvPr id="18" name="矩形 17"/>
          <p:cNvSpPr/>
          <p:nvPr/>
        </p:nvSpPr>
        <p:spPr>
          <a:xfrm>
            <a:off x="1101482" y="2492896"/>
            <a:ext cx="2390398" cy="461665"/>
          </a:xfrm>
          <a:prstGeom prst="rect">
            <a:avLst/>
          </a:prstGeom>
        </p:spPr>
        <p:txBody>
          <a:bodyPr wrap="none">
            <a:spAutoFit/>
          </a:bodyPr>
          <a:lstStyle/>
          <a:p>
            <a:r>
              <a:rPr lang="en-US" altLang="zh-CN" b="1" dirty="0" err="1" smtClean="0">
                <a:solidFill>
                  <a:schemeClr val="bg1"/>
                </a:solidFill>
              </a:rPr>
              <a:t>func</a:t>
            </a:r>
            <a:r>
              <a:rPr lang="en-US" altLang="zh-CN" b="1" dirty="0" smtClean="0">
                <a:solidFill>
                  <a:schemeClr val="bg1"/>
                </a:solidFill>
              </a:rPr>
              <a:t>(</a:t>
            </a:r>
            <a:r>
              <a:rPr lang="en-US" altLang="zh-CN" b="1" dirty="0" err="1" smtClean="0">
                <a:solidFill>
                  <a:schemeClr val="bg1"/>
                </a:solidFill>
              </a:rPr>
              <a:t>i</a:t>
            </a:r>
            <a:r>
              <a:rPr lang="en-US" altLang="zh-CN" b="1" dirty="0" smtClean="0">
                <a:solidFill>
                  <a:schemeClr val="bg1"/>
                </a:solidFill>
              </a:rPr>
              <a:t>               );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strips(downRight)">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strips(downRight)">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259632" y="3140968"/>
            <a:ext cx="6324600" cy="2503279"/>
            <a:chOff x="904" y="734"/>
            <a:chExt cx="3984" cy="1961"/>
          </a:xfrm>
        </p:grpSpPr>
        <p:sp>
          <p:nvSpPr>
            <p:cNvPr id="491526" name="Rectangle 6"/>
            <p:cNvSpPr>
              <a:spLocks noChangeArrowheads="1"/>
            </p:cNvSpPr>
            <p:nvPr/>
          </p:nvSpPr>
          <p:spPr bwMode="auto">
            <a:xfrm>
              <a:off x="904" y="734"/>
              <a:ext cx="3984" cy="1749"/>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491527" name="Text Box 7"/>
            <p:cNvSpPr txBox="1">
              <a:spLocks noChangeArrowheads="1"/>
            </p:cNvSpPr>
            <p:nvPr/>
          </p:nvSpPr>
          <p:spPr bwMode="auto">
            <a:xfrm>
              <a:off x="1584" y="1104"/>
              <a:ext cx="3267" cy="1591"/>
            </a:xfrm>
            <a:prstGeom prst="rect">
              <a:avLst/>
            </a:prstGeom>
            <a:noFill/>
            <a:ln w="12700" cap="sq">
              <a:noFill/>
              <a:miter lim="800000"/>
              <a:headEnd/>
              <a:tailEnd/>
            </a:ln>
            <a:effectLst/>
          </p:spPr>
          <p:txBody>
            <a:bodyPr wrap="square">
              <a:spAutoFit/>
            </a:bodyPr>
            <a:lstStyle/>
            <a:p>
              <a:pPr algn="l">
                <a:lnSpc>
                  <a:spcPct val="105000"/>
                </a:lnSpc>
                <a:spcBef>
                  <a:spcPct val="0"/>
                </a:spcBef>
              </a:pPr>
              <a:r>
                <a:rPr lang="zh-CN" altLang="en-US" dirty="0" smtClean="0">
                  <a:solidFill>
                    <a:srgbClr val="0099FF"/>
                  </a:solidFill>
                  <a:effectLst/>
                </a:rPr>
                <a:t>#</a:t>
              </a:r>
              <a:r>
                <a:rPr lang="en-US" altLang="zh-CN" dirty="0" smtClean="0">
                  <a:solidFill>
                    <a:srgbClr val="0099FF"/>
                  </a:solidFill>
                  <a:effectLst/>
                </a:rPr>
                <a:t>include &lt;</a:t>
              </a:r>
              <a:r>
                <a:rPr lang="en-US" altLang="zh-CN" dirty="0" err="1" smtClean="0">
                  <a:solidFill>
                    <a:srgbClr val="0099FF"/>
                  </a:solidFill>
                  <a:effectLst/>
                </a:rPr>
                <a:t>pthread.h</a:t>
              </a:r>
              <a:r>
                <a:rPr lang="en-US" altLang="zh-CN" dirty="0" smtClean="0">
                  <a:solidFill>
                    <a:srgbClr val="0099FF"/>
                  </a:solidFill>
                  <a:effectLst/>
                </a:rPr>
                <a:t>&gt;</a:t>
              </a:r>
            </a:p>
            <a:p>
              <a:pPr>
                <a:lnSpc>
                  <a:spcPct val="105000"/>
                </a:lnSpc>
              </a:pPr>
              <a:r>
                <a:rPr lang="en-US" altLang="zh-CN" sz="3600" b="1" baseline="-10000" dirty="0" smtClean="0">
                  <a:solidFill>
                    <a:srgbClr val="003399"/>
                  </a:solidFill>
                </a:rPr>
                <a:t>void </a:t>
              </a:r>
              <a:r>
                <a:rPr lang="en-US" altLang="zh-CN" sz="3600" b="1" baseline="-10000" dirty="0" err="1" smtClean="0">
                  <a:solidFill>
                    <a:srgbClr val="003399"/>
                  </a:solidFill>
                </a:rPr>
                <a:t>pthread_exit</a:t>
              </a:r>
              <a:r>
                <a:rPr lang="en-US" altLang="zh-CN" sz="3600" b="1" baseline="-10000" dirty="0" smtClean="0">
                  <a:solidFill>
                    <a:srgbClr val="003399"/>
                  </a:solidFill>
                </a:rPr>
                <a:t>(void *</a:t>
              </a:r>
              <a:r>
                <a:rPr lang="en-US" altLang="zh-CN" sz="3600" b="1" baseline="-10000" dirty="0" err="1" smtClean="0">
                  <a:solidFill>
                    <a:srgbClr val="003399"/>
                  </a:solidFill>
                </a:rPr>
                <a:t>rval_ptr</a:t>
              </a:r>
              <a:r>
                <a:rPr lang="en-US" altLang="zh-CN" sz="3600" b="1" baseline="-10000" dirty="0" smtClean="0">
                  <a:solidFill>
                    <a:srgbClr val="003399"/>
                  </a:solidFill>
                </a:rPr>
                <a:t>);</a:t>
              </a:r>
            </a:p>
            <a:p>
              <a:pPr>
                <a:lnSpc>
                  <a:spcPct val="105000"/>
                </a:lnSpc>
              </a:pPr>
              <a:endParaRPr lang="en-US" altLang="zh-CN" sz="3600" b="1" baseline="-10000" dirty="0" smtClean="0">
                <a:solidFill>
                  <a:srgbClr val="003399"/>
                </a:solidFill>
              </a:endParaRPr>
            </a:p>
            <a:p>
              <a:pPr>
                <a:lnSpc>
                  <a:spcPct val="105000"/>
                </a:lnSpc>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pthread_cancel</a:t>
              </a:r>
              <a:r>
                <a:rPr lang="en-US" altLang="zh-CN" sz="3600" b="1" baseline="-10000" dirty="0" smtClean="0">
                  <a:solidFill>
                    <a:srgbClr val="003399"/>
                  </a:solidFill>
                </a:rPr>
                <a:t>(</a:t>
              </a:r>
              <a:r>
                <a:rPr lang="en-US" altLang="zh-CN" sz="3600" b="1" baseline="-10000" dirty="0" err="1" smtClean="0">
                  <a:solidFill>
                    <a:srgbClr val="003399"/>
                  </a:solidFill>
                </a:rPr>
                <a:t>pthread_t</a:t>
              </a:r>
              <a:r>
                <a:rPr lang="en-US" altLang="zh-CN" sz="3600" b="1" baseline="-10000" dirty="0" smtClean="0">
                  <a:solidFill>
                    <a:srgbClr val="003399"/>
                  </a:solidFill>
                </a:rPr>
                <a:t> </a:t>
              </a:r>
              <a:r>
                <a:rPr lang="en-US" altLang="zh-CN" sz="3600" b="1" baseline="-10000" dirty="0" err="1" smtClean="0">
                  <a:solidFill>
                    <a:srgbClr val="003399"/>
                  </a:solidFill>
                </a:rPr>
                <a:t>tid</a:t>
              </a:r>
              <a:r>
                <a:rPr lang="en-US" altLang="zh-CN" sz="3600" b="1" baseline="-10000" dirty="0" smtClean="0">
                  <a:solidFill>
                    <a:srgbClr val="003399"/>
                  </a:solidFill>
                </a:rPr>
                <a:t>); </a:t>
              </a:r>
            </a:p>
            <a:p>
              <a:pPr>
                <a:lnSpc>
                  <a:spcPct val="105000"/>
                </a:lnSpc>
              </a:pPr>
              <a:endParaRPr lang="en-US" altLang="zh-CN" sz="3600" b="1" baseline="-10000" dirty="0">
                <a:solidFill>
                  <a:srgbClr val="003399"/>
                </a:solidFill>
              </a:endParaRPr>
            </a:p>
          </p:txBody>
        </p:sp>
      </p:grpSp>
      <p:grpSp>
        <p:nvGrpSpPr>
          <p:cNvPr id="3" name="Group 12"/>
          <p:cNvGrpSpPr>
            <a:grpSpLocks/>
          </p:cNvGrpSpPr>
          <p:nvPr/>
        </p:nvGrpSpPr>
        <p:grpSpPr bwMode="auto">
          <a:xfrm>
            <a:off x="611560" y="2924944"/>
            <a:ext cx="2724150" cy="685800"/>
            <a:chOff x="512" y="625"/>
            <a:chExt cx="1716" cy="432"/>
          </a:xfrm>
        </p:grpSpPr>
        <p:sp>
          <p:nvSpPr>
            <p:cNvPr id="491529" name="Oval 9"/>
            <p:cNvSpPr>
              <a:spLocks noChangeArrowheads="1"/>
            </p:cNvSpPr>
            <p:nvPr/>
          </p:nvSpPr>
          <p:spPr bwMode="auto">
            <a:xfrm rot="-632069">
              <a:off x="571" y="625"/>
              <a:ext cx="1621"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491530" name="Rectangle 10"/>
            <p:cNvSpPr>
              <a:spLocks noChangeArrowheads="1"/>
            </p:cNvSpPr>
            <p:nvPr/>
          </p:nvSpPr>
          <p:spPr bwMode="auto">
            <a:xfrm rot="20967931">
              <a:off x="512" y="645"/>
              <a:ext cx="1716" cy="378"/>
            </a:xfrm>
            <a:prstGeom prst="rect">
              <a:avLst/>
            </a:prstGeom>
            <a:noFill/>
            <a:ln w="12700" cap="sq">
              <a:noFill/>
              <a:miter lim="800000"/>
              <a:headEnd/>
              <a:tailEnd/>
            </a:ln>
            <a:effectLst>
              <a:outerShdw dist="35921" dir="2700000" algn="ctr" rotWithShape="0">
                <a:schemeClr val="bg1"/>
              </a:outerShdw>
            </a:effectLst>
          </p:spPr>
          <p:txBody>
            <a:bodyPr>
              <a:spAutoFit/>
            </a:bodyPr>
            <a:lstStyle/>
            <a:p>
              <a:pPr algn="ctr"/>
              <a:r>
                <a:rPr lang="zh-CN" altLang="en-US" sz="3300" b="1" i="1" dirty="0" smtClean="0">
                  <a:solidFill>
                    <a:srgbClr val="FFFF00"/>
                  </a:solidFill>
                  <a:ea typeface="黑体" pitchFamily="2" charset="-122"/>
                </a:rPr>
                <a:t>线程终止</a:t>
              </a:r>
              <a:endParaRPr lang="zh-CN" altLang="en-US" sz="3300" b="1" i="1" baseline="0" dirty="0">
                <a:solidFill>
                  <a:srgbClr val="FFFF00"/>
                </a:solidFill>
                <a:effectLst/>
                <a:ea typeface="黑体" pitchFamily="2" charset="-122"/>
              </a:endParaRPr>
            </a:p>
          </p:txBody>
        </p:sp>
      </p:grpSp>
      <p:grpSp>
        <p:nvGrpSpPr>
          <p:cNvPr id="6" name="组合 32"/>
          <p:cNvGrpSpPr/>
          <p:nvPr/>
        </p:nvGrpSpPr>
        <p:grpSpPr>
          <a:xfrm>
            <a:off x="395536" y="908720"/>
            <a:ext cx="7847013" cy="1661167"/>
            <a:chOff x="467544" y="1268760"/>
            <a:chExt cx="7847013" cy="1422822"/>
          </a:xfrm>
        </p:grpSpPr>
        <p:grpSp>
          <p:nvGrpSpPr>
            <p:cNvPr id="7" name="Group 129"/>
            <p:cNvGrpSpPr>
              <a:grpSpLocks/>
            </p:cNvGrpSpPr>
            <p:nvPr/>
          </p:nvGrpSpPr>
          <p:grpSpPr bwMode="auto">
            <a:xfrm>
              <a:off x="467544" y="1268760"/>
              <a:ext cx="7847013" cy="1406525"/>
              <a:chOff x="296" y="624"/>
              <a:chExt cx="4943" cy="886"/>
            </a:xfrm>
          </p:grpSpPr>
          <p:sp>
            <p:nvSpPr>
              <p:cNvPr id="25" name="Rectangle 7"/>
              <p:cNvSpPr>
                <a:spLocks noChangeArrowheads="1"/>
              </p:cNvSpPr>
              <p:nvPr/>
            </p:nvSpPr>
            <p:spPr bwMode="auto">
              <a:xfrm>
                <a:off x="304" y="624"/>
                <a:ext cx="4928" cy="886"/>
              </a:xfrm>
              <a:prstGeom prst="rect">
                <a:avLst/>
              </a:prstGeom>
              <a:solidFill>
                <a:srgbClr val="A7EEFF"/>
              </a:solidFill>
              <a:ln w="12700" cap="sq">
                <a:noFill/>
                <a:miter lim="800000"/>
                <a:headEnd/>
                <a:tailEnd/>
              </a:ln>
              <a:effectLst>
                <a:outerShdw dist="135003" dir="2471156" algn="ctr" rotWithShape="0">
                  <a:srgbClr val="B0B0B0"/>
                </a:outerShdw>
              </a:effectLst>
            </p:spPr>
            <p:txBody>
              <a:bodyPr wrap="none" anchor="ctr"/>
              <a:lstStyle/>
              <a:p>
                <a:endParaRPr lang="zh-CN" altLang="en-US">
                  <a:effectLst/>
                </a:endParaRPr>
              </a:p>
            </p:txBody>
          </p:sp>
          <p:sp>
            <p:nvSpPr>
              <p:cNvPr id="26" name="Rectangle 8"/>
              <p:cNvSpPr>
                <a:spLocks noChangeArrowheads="1"/>
              </p:cNvSpPr>
              <p:nvPr/>
            </p:nvSpPr>
            <p:spPr bwMode="auto">
              <a:xfrm>
                <a:off x="296" y="648"/>
                <a:ext cx="4943" cy="282"/>
              </a:xfrm>
              <a:prstGeom prst="rect">
                <a:avLst/>
              </a:prstGeom>
              <a:noFill/>
              <a:ln w="12700" cap="sq">
                <a:noFill/>
                <a:miter lim="800000"/>
                <a:headEnd/>
                <a:tailEnd/>
              </a:ln>
              <a:effectLst/>
            </p:spPr>
            <p:txBody>
              <a:bodyPr>
                <a:spAutoFit/>
              </a:bodyPr>
              <a:lstStyle/>
              <a:p>
                <a:pPr fontAlgn="base">
                  <a:spcBef>
                    <a:spcPct val="0"/>
                  </a:spcBef>
                </a:pPr>
                <a:r>
                  <a:rPr kumimoji="1" lang="zh-CN" altLang="en-US" sz="2800" baseline="0" dirty="0">
                    <a:solidFill>
                      <a:schemeClr val="accent2"/>
                    </a:solidFill>
                    <a:effectLst/>
                    <a:latin typeface="黑体" pitchFamily="2" charset="-122"/>
                    <a:ea typeface="黑体" pitchFamily="2" charset="-122"/>
                  </a:rPr>
                  <a:t> </a:t>
                </a:r>
                <a:r>
                  <a:rPr kumimoji="1" lang="zh-CN" altLang="en-US" sz="2800" baseline="0" dirty="0" smtClean="0">
                    <a:solidFill>
                      <a:schemeClr val="accent2"/>
                    </a:solidFill>
                    <a:effectLst/>
                    <a:latin typeface="黑体" pitchFamily="2" charset="-122"/>
                    <a:ea typeface="黑体" pitchFamily="2" charset="-122"/>
                  </a:rPr>
                  <a:t>线程</a:t>
                </a:r>
                <a:r>
                  <a:rPr kumimoji="1" lang="zh-CN" altLang="en-US" sz="2800" dirty="0" smtClean="0">
                    <a:solidFill>
                      <a:schemeClr val="accent2"/>
                    </a:solidFill>
                    <a:effectLst/>
                    <a:latin typeface="黑体" pitchFamily="2" charset="-122"/>
                    <a:ea typeface="黑体" pitchFamily="2" charset="-122"/>
                  </a:rPr>
                  <a:t>终止的三种方式：</a:t>
                </a:r>
                <a:endParaRPr kumimoji="1" lang="zh-CN" altLang="en-US" sz="2000" baseline="0" dirty="0">
                  <a:solidFill>
                    <a:schemeClr val="accent2"/>
                  </a:solidFill>
                  <a:effectLst/>
                  <a:latin typeface="黑体" pitchFamily="2" charset="-122"/>
                  <a:ea typeface="黑体" pitchFamily="2" charset="-122"/>
                </a:endParaRPr>
              </a:p>
            </p:txBody>
          </p:sp>
        </p:grpSp>
        <p:sp>
          <p:nvSpPr>
            <p:cNvPr id="24" name="Rectangle 8"/>
            <p:cNvSpPr>
              <a:spLocks noChangeArrowheads="1"/>
            </p:cNvSpPr>
            <p:nvPr/>
          </p:nvSpPr>
          <p:spPr bwMode="auto">
            <a:xfrm>
              <a:off x="1187624" y="1762170"/>
              <a:ext cx="5904656" cy="342702"/>
            </a:xfrm>
            <a:prstGeom prst="rect">
              <a:avLst/>
            </a:prstGeom>
            <a:noFill/>
            <a:ln w="12700" cap="sq">
              <a:noFill/>
              <a:miter lim="800000"/>
              <a:headEnd/>
              <a:tailEnd/>
            </a:ln>
            <a:effectLst/>
          </p:spPr>
          <p:txBody>
            <a:bodyPr wrap="square">
              <a:spAutoFit/>
            </a:bodyPr>
            <a:lstStyle/>
            <a:p>
              <a:pPr algn="l" fontAlgn="base">
                <a:spcBef>
                  <a:spcPct val="0"/>
                </a:spcBef>
              </a:pPr>
              <a:r>
                <a:rPr kumimoji="1" lang="en-US" altLang="zh-CN" sz="2000" b="0" dirty="0" smtClean="0">
                  <a:solidFill>
                    <a:schemeClr val="accent5">
                      <a:lumMod val="10000"/>
                    </a:schemeClr>
                  </a:solidFill>
                  <a:effectLst/>
                  <a:latin typeface="黑体" pitchFamily="2" charset="-122"/>
                  <a:ea typeface="黑体" pitchFamily="2" charset="-122"/>
                </a:rPr>
                <a:t>(</a:t>
              </a:r>
              <a:r>
                <a:rPr kumimoji="1" lang="en-US" altLang="zh-CN" sz="2000" b="0" baseline="0" dirty="0" smtClean="0">
                  <a:solidFill>
                    <a:schemeClr val="accent5">
                      <a:lumMod val="10000"/>
                    </a:schemeClr>
                  </a:solidFill>
                  <a:effectLst/>
                  <a:latin typeface="黑体" pitchFamily="2" charset="-122"/>
                  <a:ea typeface="黑体" pitchFamily="2" charset="-122"/>
                </a:rPr>
                <a:t>1)</a:t>
              </a:r>
              <a:r>
                <a:rPr kumimoji="1" lang="zh-CN" altLang="en-US" sz="2000" b="0" baseline="0" dirty="0" smtClean="0">
                  <a:solidFill>
                    <a:schemeClr val="accent5">
                      <a:lumMod val="10000"/>
                    </a:schemeClr>
                  </a:solidFill>
                  <a:effectLst/>
                  <a:latin typeface="黑体" pitchFamily="2" charset="-122"/>
                  <a:ea typeface="黑体" pitchFamily="2" charset="-122"/>
                </a:rPr>
                <a:t>从线程函数返回</a:t>
              </a:r>
              <a:r>
                <a:rPr kumimoji="1" lang="zh-CN" altLang="en-US" sz="2000" b="0" baseline="0" dirty="0" smtClean="0">
                  <a:solidFill>
                    <a:srgbClr val="0070C0"/>
                  </a:solidFill>
                  <a:effectLst/>
                  <a:latin typeface="黑体" pitchFamily="2" charset="-122"/>
                  <a:ea typeface="黑体" pitchFamily="2" charset="-122"/>
                </a:rPr>
                <a:t>；</a:t>
              </a:r>
              <a:endParaRPr kumimoji="1" lang="zh-CN" altLang="en-US" sz="2000" baseline="0" dirty="0">
                <a:solidFill>
                  <a:schemeClr val="accent2"/>
                </a:solidFill>
                <a:effectLst/>
                <a:latin typeface="黑体" pitchFamily="2" charset="-122"/>
                <a:ea typeface="黑体" pitchFamily="2" charset="-122"/>
              </a:endParaRPr>
            </a:p>
          </p:txBody>
        </p:sp>
        <p:sp>
          <p:nvSpPr>
            <p:cNvPr id="31" name="Rectangle 8"/>
            <p:cNvSpPr>
              <a:spLocks noChangeArrowheads="1"/>
            </p:cNvSpPr>
            <p:nvPr/>
          </p:nvSpPr>
          <p:spPr bwMode="auto">
            <a:xfrm>
              <a:off x="1187624" y="2070551"/>
              <a:ext cx="5904656" cy="342702"/>
            </a:xfrm>
            <a:prstGeom prst="rect">
              <a:avLst/>
            </a:prstGeom>
            <a:noFill/>
            <a:ln w="12700" cap="sq">
              <a:noFill/>
              <a:miter lim="800000"/>
              <a:headEnd/>
              <a:tailEnd/>
            </a:ln>
            <a:effectLst/>
          </p:spPr>
          <p:txBody>
            <a:bodyPr wrap="square">
              <a:spAutoFit/>
            </a:bodyPr>
            <a:lstStyle/>
            <a:p>
              <a:pPr algn="l" fontAlgn="base">
                <a:spcBef>
                  <a:spcPct val="0"/>
                </a:spcBef>
              </a:pPr>
              <a:r>
                <a:rPr kumimoji="1" lang="en-US" altLang="zh-CN" sz="2000" b="0" dirty="0" smtClean="0">
                  <a:solidFill>
                    <a:schemeClr val="accent5">
                      <a:lumMod val="10000"/>
                    </a:schemeClr>
                  </a:solidFill>
                  <a:effectLst/>
                  <a:latin typeface="黑体" pitchFamily="2" charset="-122"/>
                  <a:ea typeface="黑体" pitchFamily="2" charset="-122"/>
                </a:rPr>
                <a:t>(</a:t>
              </a:r>
              <a:r>
                <a:rPr kumimoji="1" lang="en-US" altLang="zh-CN" sz="2000" b="0" baseline="0" dirty="0" smtClean="0">
                  <a:solidFill>
                    <a:schemeClr val="accent5">
                      <a:lumMod val="10000"/>
                    </a:schemeClr>
                  </a:solidFill>
                  <a:effectLst/>
                  <a:latin typeface="黑体" pitchFamily="2" charset="-122"/>
                  <a:ea typeface="黑体" pitchFamily="2" charset="-122"/>
                </a:rPr>
                <a:t>2)</a:t>
              </a:r>
              <a:r>
                <a:rPr kumimoji="1" lang="zh-CN" altLang="en-US" sz="2000" b="0" baseline="0" dirty="0" smtClean="0">
                  <a:solidFill>
                    <a:schemeClr val="accent5">
                      <a:lumMod val="10000"/>
                    </a:schemeClr>
                  </a:solidFill>
                  <a:effectLst/>
                  <a:latin typeface="黑体" pitchFamily="2" charset="-122"/>
                  <a:ea typeface="黑体" pitchFamily="2" charset="-122"/>
                </a:rPr>
                <a:t>被同进程内的其它线程取消</a:t>
              </a:r>
              <a:r>
                <a:rPr kumimoji="1" lang="en-US" altLang="zh-CN" sz="2000" b="0" baseline="0" dirty="0" smtClean="0">
                  <a:solidFill>
                    <a:schemeClr val="accent5">
                      <a:lumMod val="10000"/>
                    </a:schemeClr>
                  </a:solidFill>
                  <a:effectLst/>
                  <a:latin typeface="黑体" pitchFamily="2" charset="-122"/>
                  <a:ea typeface="黑体" pitchFamily="2" charset="-122"/>
                </a:rPr>
                <a:t>(</a:t>
              </a:r>
              <a:r>
                <a:rPr kumimoji="1" lang="en-US" altLang="zh-CN" sz="2000" b="0" baseline="0" dirty="0" err="1" smtClean="0">
                  <a:solidFill>
                    <a:schemeClr val="accent5">
                      <a:lumMod val="10000"/>
                    </a:schemeClr>
                  </a:solidFill>
                  <a:effectLst/>
                  <a:latin typeface="黑体" pitchFamily="2" charset="-122"/>
                  <a:ea typeface="黑体" pitchFamily="2" charset="-122"/>
                </a:rPr>
                <a:t>pthread_cancel</a:t>
              </a:r>
              <a:r>
                <a:rPr kumimoji="1" lang="en-US" altLang="zh-CN" sz="2000" b="0" baseline="0" dirty="0" smtClean="0">
                  <a:solidFill>
                    <a:schemeClr val="accent5">
                      <a:lumMod val="10000"/>
                    </a:schemeClr>
                  </a:solidFill>
                  <a:effectLst/>
                  <a:latin typeface="黑体" pitchFamily="2" charset="-122"/>
                  <a:ea typeface="黑体" pitchFamily="2" charset="-122"/>
                </a:rPr>
                <a:t>)</a:t>
              </a:r>
              <a:r>
                <a:rPr kumimoji="1" lang="zh-CN" altLang="en-US" sz="2000" b="0" dirty="0" smtClean="0">
                  <a:solidFill>
                    <a:schemeClr val="accent5">
                      <a:lumMod val="10000"/>
                    </a:schemeClr>
                  </a:solidFill>
                  <a:effectLst/>
                  <a:latin typeface="黑体" pitchFamily="2" charset="-122"/>
                  <a:ea typeface="黑体" pitchFamily="2" charset="-122"/>
                </a:rPr>
                <a:t>；</a:t>
              </a:r>
              <a:endParaRPr kumimoji="1" lang="zh-CN" altLang="en-US" sz="2000" baseline="0" dirty="0">
                <a:solidFill>
                  <a:schemeClr val="accent5">
                    <a:lumMod val="10000"/>
                  </a:schemeClr>
                </a:solidFill>
                <a:effectLst/>
                <a:latin typeface="黑体" pitchFamily="2" charset="-122"/>
                <a:ea typeface="黑体" pitchFamily="2" charset="-122"/>
              </a:endParaRPr>
            </a:p>
          </p:txBody>
        </p:sp>
        <p:sp>
          <p:nvSpPr>
            <p:cNvPr id="32" name="Rectangle 8"/>
            <p:cNvSpPr>
              <a:spLocks noChangeArrowheads="1"/>
            </p:cNvSpPr>
            <p:nvPr/>
          </p:nvSpPr>
          <p:spPr bwMode="auto">
            <a:xfrm>
              <a:off x="1187624" y="2348880"/>
              <a:ext cx="5904656" cy="342702"/>
            </a:xfrm>
            <a:prstGeom prst="rect">
              <a:avLst/>
            </a:prstGeom>
            <a:noFill/>
            <a:ln w="12700" cap="sq">
              <a:noFill/>
              <a:miter lim="800000"/>
              <a:headEnd/>
              <a:tailEnd/>
            </a:ln>
            <a:effectLst/>
          </p:spPr>
          <p:txBody>
            <a:bodyPr wrap="square">
              <a:spAutoFit/>
            </a:bodyPr>
            <a:lstStyle/>
            <a:p>
              <a:pPr algn="l" fontAlgn="base">
                <a:spcBef>
                  <a:spcPct val="0"/>
                </a:spcBef>
              </a:pPr>
              <a:r>
                <a:rPr kumimoji="1" lang="en-US" altLang="zh-CN" sz="2000" b="0" dirty="0" smtClean="0">
                  <a:solidFill>
                    <a:schemeClr val="accent5">
                      <a:lumMod val="10000"/>
                    </a:schemeClr>
                  </a:solidFill>
                  <a:effectLst/>
                  <a:latin typeface="黑体" pitchFamily="2" charset="-122"/>
                  <a:ea typeface="黑体" pitchFamily="2" charset="-122"/>
                </a:rPr>
                <a:t>(3</a:t>
              </a:r>
              <a:r>
                <a:rPr kumimoji="1" lang="en-US" altLang="zh-CN" sz="2000" b="0" baseline="0" dirty="0" smtClean="0">
                  <a:solidFill>
                    <a:schemeClr val="accent5">
                      <a:lumMod val="10000"/>
                    </a:schemeClr>
                  </a:solidFill>
                  <a:effectLst/>
                  <a:latin typeface="黑体" pitchFamily="2" charset="-122"/>
                  <a:ea typeface="黑体" pitchFamily="2" charset="-122"/>
                </a:rPr>
                <a:t>)</a:t>
              </a:r>
              <a:r>
                <a:rPr kumimoji="1" lang="zh-CN" altLang="en-US" sz="2000" b="0" dirty="0" smtClean="0">
                  <a:solidFill>
                    <a:schemeClr val="accent5">
                      <a:lumMod val="10000"/>
                    </a:schemeClr>
                  </a:solidFill>
                  <a:effectLst/>
                  <a:latin typeface="黑体" pitchFamily="2" charset="-122"/>
                  <a:ea typeface="黑体" pitchFamily="2" charset="-122"/>
                </a:rPr>
                <a:t>调用</a:t>
              </a:r>
              <a:r>
                <a:rPr kumimoji="1" lang="en-US" altLang="zh-CN" sz="2000" b="0" dirty="0" err="1" smtClean="0">
                  <a:solidFill>
                    <a:schemeClr val="accent5">
                      <a:lumMod val="10000"/>
                    </a:schemeClr>
                  </a:solidFill>
                  <a:effectLst/>
                  <a:latin typeface="黑体" pitchFamily="2" charset="-122"/>
                  <a:ea typeface="黑体" pitchFamily="2" charset="-122"/>
                </a:rPr>
                <a:t>pthread_exit</a:t>
              </a:r>
              <a:r>
                <a:rPr kumimoji="1" lang="zh-CN" altLang="en-US" sz="2000" b="0" dirty="0" smtClean="0">
                  <a:solidFill>
                    <a:schemeClr val="accent5">
                      <a:lumMod val="10000"/>
                    </a:schemeClr>
                  </a:solidFill>
                  <a:effectLst/>
                  <a:latin typeface="黑体" pitchFamily="2" charset="-122"/>
                  <a:ea typeface="黑体" pitchFamily="2" charset="-122"/>
                </a:rPr>
                <a:t>函数；</a:t>
              </a:r>
              <a:endParaRPr kumimoji="1" lang="zh-CN" altLang="en-US" sz="2000" b="0" baseline="0" dirty="0">
                <a:solidFill>
                  <a:schemeClr val="accent5">
                    <a:lumMod val="10000"/>
                  </a:schemeClr>
                </a:solidFill>
                <a:effectLst/>
                <a:latin typeface="黑体" pitchFamily="2" charset="-122"/>
                <a:ea typeface="黑体" pitchFamily="2" charset="-122"/>
              </a:endParaRPr>
            </a:p>
          </p:txBody>
        </p:sp>
      </p:grpSp>
      <p:grpSp>
        <p:nvGrpSpPr>
          <p:cNvPr id="43" name="Group 30"/>
          <p:cNvGrpSpPr>
            <a:grpSpLocks/>
          </p:cNvGrpSpPr>
          <p:nvPr/>
        </p:nvGrpSpPr>
        <p:grpSpPr bwMode="auto">
          <a:xfrm>
            <a:off x="5652120" y="3501008"/>
            <a:ext cx="2232248" cy="482352"/>
            <a:chOff x="3840" y="3393"/>
            <a:chExt cx="1824" cy="576"/>
          </a:xfrm>
        </p:grpSpPr>
        <p:sp>
          <p:nvSpPr>
            <p:cNvPr id="44" name="AutoShape 31"/>
            <p:cNvSpPr>
              <a:spLocks noChangeArrowheads="1"/>
            </p:cNvSpPr>
            <p:nvPr/>
          </p:nvSpPr>
          <p:spPr bwMode="auto">
            <a:xfrm>
              <a:off x="3840" y="3393"/>
              <a:ext cx="1824" cy="576"/>
            </a:xfrm>
            <a:prstGeom prst="wedgeRectCallout">
              <a:avLst>
                <a:gd name="adj1" fmla="val -62873"/>
                <a:gd name="adj2" fmla="val 59728"/>
              </a:avLst>
            </a:prstGeom>
            <a:noFill/>
            <a:ln w="57150">
              <a:solidFill>
                <a:srgbClr val="33CCCC"/>
              </a:solidFill>
              <a:miter lim="800000"/>
              <a:headEnd/>
              <a:tailEnd/>
            </a:ln>
            <a:effectLst/>
          </p:spPr>
          <p:txBody>
            <a:bodyPr anchor="ctr"/>
            <a:lstStyle/>
            <a:p>
              <a:endParaRPr lang="zh-CN" altLang="zh-CN"/>
            </a:p>
          </p:txBody>
        </p:sp>
        <p:sp>
          <p:nvSpPr>
            <p:cNvPr id="45" name="Rectangle 32"/>
            <p:cNvSpPr>
              <a:spLocks noChangeArrowheads="1"/>
            </p:cNvSpPr>
            <p:nvPr/>
          </p:nvSpPr>
          <p:spPr bwMode="auto">
            <a:xfrm>
              <a:off x="3879" y="3433"/>
              <a:ext cx="1768" cy="211"/>
            </a:xfrm>
            <a:prstGeom prst="rect">
              <a:avLst/>
            </a:prstGeom>
            <a:noFill/>
            <a:ln w="12700">
              <a:noFill/>
              <a:miter lim="800000"/>
              <a:headEnd/>
              <a:tailEnd/>
            </a:ln>
            <a:effectLst>
              <a:outerShdw dist="12700" dir="5400000" algn="ctr" rotWithShape="0">
                <a:srgbClr val="000000"/>
              </a:outerShdw>
            </a:effectLst>
          </p:spPr>
          <p:txBody>
            <a:bodyPr>
              <a:spAutoFit/>
            </a:bodyPr>
            <a:lstStyle/>
            <a:p>
              <a:pPr algn="l">
                <a:lnSpc>
                  <a:spcPct val="75000"/>
                </a:lnSpc>
              </a:pPr>
              <a:r>
                <a:rPr lang="zh-CN" altLang="en-US" sz="2100" dirty="0" smtClean="0">
                  <a:solidFill>
                    <a:srgbClr val="FF3300"/>
                  </a:solidFill>
                  <a:latin typeface="黑体" pitchFamily="2" charset="-122"/>
                  <a:ea typeface="黑体" pitchFamily="2" charset="-122"/>
                </a:rPr>
                <a:t>从当前线程终止</a:t>
              </a:r>
              <a:endParaRPr lang="zh-CN" altLang="en-US" sz="2100" dirty="0">
                <a:solidFill>
                  <a:srgbClr val="FF3300"/>
                </a:solidFill>
                <a:latin typeface="黑体" pitchFamily="2" charset="-122"/>
                <a:ea typeface="黑体" pitchFamily="2" charset="-122"/>
              </a:endParaRPr>
            </a:p>
          </p:txBody>
        </p:sp>
      </p:grpSp>
      <p:grpSp>
        <p:nvGrpSpPr>
          <p:cNvPr id="46" name="Group 30"/>
          <p:cNvGrpSpPr>
            <a:grpSpLocks/>
          </p:cNvGrpSpPr>
          <p:nvPr/>
        </p:nvGrpSpPr>
        <p:grpSpPr bwMode="auto">
          <a:xfrm>
            <a:off x="6732240" y="4509120"/>
            <a:ext cx="2232248" cy="482352"/>
            <a:chOff x="3840" y="3393"/>
            <a:chExt cx="1824" cy="576"/>
          </a:xfrm>
        </p:grpSpPr>
        <p:sp>
          <p:nvSpPr>
            <p:cNvPr id="47" name="AutoShape 31"/>
            <p:cNvSpPr>
              <a:spLocks noChangeArrowheads="1"/>
            </p:cNvSpPr>
            <p:nvPr/>
          </p:nvSpPr>
          <p:spPr bwMode="auto">
            <a:xfrm>
              <a:off x="3840" y="3393"/>
              <a:ext cx="1824" cy="576"/>
            </a:xfrm>
            <a:prstGeom prst="wedgeRectCallout">
              <a:avLst>
                <a:gd name="adj1" fmla="val -137307"/>
                <a:gd name="adj2" fmla="val 36609"/>
              </a:avLst>
            </a:prstGeom>
            <a:noFill/>
            <a:ln w="57150">
              <a:solidFill>
                <a:srgbClr val="33CCCC"/>
              </a:solidFill>
              <a:miter lim="800000"/>
              <a:headEnd/>
              <a:tailEnd/>
            </a:ln>
            <a:effectLst/>
          </p:spPr>
          <p:txBody>
            <a:bodyPr anchor="ctr"/>
            <a:lstStyle/>
            <a:p>
              <a:endParaRPr lang="zh-CN" altLang="zh-CN"/>
            </a:p>
          </p:txBody>
        </p:sp>
        <p:sp>
          <p:nvSpPr>
            <p:cNvPr id="48" name="Rectangle 32"/>
            <p:cNvSpPr>
              <a:spLocks noChangeArrowheads="1"/>
            </p:cNvSpPr>
            <p:nvPr/>
          </p:nvSpPr>
          <p:spPr bwMode="auto">
            <a:xfrm>
              <a:off x="3879" y="3433"/>
              <a:ext cx="1768" cy="400"/>
            </a:xfrm>
            <a:prstGeom prst="rect">
              <a:avLst/>
            </a:prstGeom>
            <a:noFill/>
            <a:ln w="12700">
              <a:noFill/>
              <a:miter lim="800000"/>
              <a:headEnd/>
              <a:tailEnd/>
            </a:ln>
            <a:effectLst>
              <a:outerShdw dist="12700" dir="5400000" algn="ctr" rotWithShape="0">
                <a:srgbClr val="000000"/>
              </a:outerShdw>
            </a:effectLst>
          </p:spPr>
          <p:txBody>
            <a:bodyPr>
              <a:spAutoFit/>
            </a:bodyPr>
            <a:lstStyle/>
            <a:p>
              <a:pPr algn="l">
                <a:lnSpc>
                  <a:spcPct val="75000"/>
                </a:lnSpc>
              </a:pPr>
              <a:r>
                <a:rPr lang="zh-CN" altLang="en-US" sz="2100" dirty="0" smtClean="0">
                  <a:solidFill>
                    <a:srgbClr val="FF3300"/>
                  </a:solidFill>
                  <a:latin typeface="黑体" pitchFamily="2" charset="-122"/>
                  <a:ea typeface="黑体" pitchFamily="2" charset="-122"/>
                </a:rPr>
                <a:t>终止其它线程</a:t>
              </a:r>
              <a:endParaRPr lang="zh-CN" altLang="en-US" sz="2100" dirty="0">
                <a:solidFill>
                  <a:srgbClr val="FF3300"/>
                </a:solidFill>
                <a:latin typeface="黑体" pitchFamily="2" charset="-122"/>
                <a:ea typeface="黑体" pitchFamily="2" charset="-122"/>
              </a:endParaRPr>
            </a:p>
          </p:txBody>
        </p:sp>
      </p:grpSp>
      <p:sp>
        <p:nvSpPr>
          <p:cNvPr id="49" name="Rectangle 5"/>
          <p:cNvSpPr>
            <a:spLocks noChangeArrowheads="1"/>
          </p:cNvSpPr>
          <p:nvPr/>
        </p:nvSpPr>
        <p:spPr bwMode="auto">
          <a:xfrm>
            <a:off x="467544" y="5805264"/>
            <a:ext cx="8552213" cy="913070"/>
          </a:xfrm>
          <a:prstGeom prst="rect">
            <a:avLst/>
          </a:prstGeom>
          <a:noFill/>
          <a:ln w="12700">
            <a:noFill/>
            <a:miter lim="800000"/>
            <a:headEnd/>
            <a:tailEnd/>
          </a:ln>
          <a:effectLst/>
        </p:spPr>
        <p:txBody>
          <a:bodyPr wrap="none">
            <a:spAutoFit/>
          </a:bodyPr>
          <a:lstStyle/>
          <a:p>
            <a:r>
              <a:rPr lang="en-US" altLang="zh-CN" sz="3200" b="1" baseline="-10000" dirty="0" err="1" smtClean="0">
                <a:solidFill>
                  <a:srgbClr val="003399"/>
                </a:solidFill>
              </a:rPr>
              <a:t>pthread_cancel</a:t>
            </a:r>
            <a:r>
              <a:rPr lang="zh-CN" altLang="en-US" sz="3200" b="1" baseline="-10000" dirty="0" smtClean="0">
                <a:solidFill>
                  <a:srgbClr val="003399"/>
                </a:solidFill>
              </a:rPr>
              <a:t>并不会立即终止另一个线程，只是发送了请求，另一个</a:t>
            </a:r>
            <a:endParaRPr lang="en-US" altLang="zh-CN" sz="3200" b="1" baseline="-10000" dirty="0" smtClean="0">
              <a:solidFill>
                <a:srgbClr val="003399"/>
              </a:solidFill>
            </a:endParaRPr>
          </a:p>
          <a:p>
            <a:r>
              <a:rPr lang="zh-CN" altLang="en-US" sz="3200" b="1" baseline="-10000" dirty="0" smtClean="0">
                <a:solidFill>
                  <a:srgbClr val="003399"/>
                </a:solidFill>
              </a:rPr>
              <a:t>线程在到达</a:t>
            </a:r>
            <a:r>
              <a:rPr lang="en-US" altLang="zh-CN" sz="3200" b="1" baseline="-10000" dirty="0" smtClean="0">
                <a:solidFill>
                  <a:srgbClr val="FF0000"/>
                </a:solidFill>
              </a:rPr>
              <a:t>cancellation point</a:t>
            </a:r>
            <a:r>
              <a:rPr lang="zh-CN" altLang="en-US" sz="3200" b="1" baseline="-10000" dirty="0" smtClean="0">
                <a:solidFill>
                  <a:srgbClr val="FF0000"/>
                </a:solidFill>
              </a:rPr>
              <a:t>（系统调用）</a:t>
            </a:r>
            <a:r>
              <a:rPr lang="zh-CN" altLang="en-US" sz="3200" b="1" baseline="-10000" dirty="0" smtClean="0">
                <a:solidFill>
                  <a:srgbClr val="003399"/>
                </a:solidFill>
              </a:rPr>
              <a:t>的时候才终止</a:t>
            </a:r>
            <a:r>
              <a:rPr lang="zh-CN" altLang="en-US" sz="3200" dirty="0" smtClean="0">
                <a:solidFill>
                  <a:srgbClr val="FF0000"/>
                </a:solidFill>
                <a:latin typeface="幼圆" pitchFamily="49" charset="-122"/>
                <a:ea typeface="幼圆" pitchFamily="49" charset="-122"/>
              </a:rPr>
              <a:t>。</a:t>
            </a:r>
            <a:endParaRPr lang="zh-CN" altLang="en-US" sz="3200" dirty="0">
              <a:solidFill>
                <a:srgbClr val="FF0000"/>
              </a:solidFill>
              <a:latin typeface="幼圆" pitchFamily="49" charset="-122"/>
              <a:ea typeface="幼圆" pitchFamily="49" charset="-122"/>
            </a:endParaRPr>
          </a:p>
        </p:txBody>
      </p:sp>
      <p:grpSp>
        <p:nvGrpSpPr>
          <p:cNvPr id="22" name="Group 8"/>
          <p:cNvGrpSpPr>
            <a:grpSpLocks/>
          </p:cNvGrpSpPr>
          <p:nvPr/>
        </p:nvGrpSpPr>
        <p:grpSpPr bwMode="auto">
          <a:xfrm>
            <a:off x="179512" y="188640"/>
            <a:ext cx="4320480" cy="576263"/>
            <a:chOff x="357" y="660"/>
            <a:chExt cx="1815" cy="363"/>
          </a:xfrm>
        </p:grpSpPr>
        <p:sp>
          <p:nvSpPr>
            <p:cNvPr id="23" name="Oval 9"/>
            <p:cNvSpPr>
              <a:spLocks noChangeArrowheads="1"/>
            </p:cNvSpPr>
            <p:nvPr/>
          </p:nvSpPr>
          <p:spPr bwMode="auto">
            <a:xfrm>
              <a:off x="357" y="660"/>
              <a:ext cx="1180"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27" name="Text Box 10"/>
            <p:cNvSpPr txBox="1">
              <a:spLocks noChangeArrowheads="1"/>
            </p:cNvSpPr>
            <p:nvPr/>
          </p:nvSpPr>
          <p:spPr bwMode="auto">
            <a:xfrm>
              <a:off x="453" y="660"/>
              <a:ext cx="1719" cy="336"/>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a:spAutoFit/>
            </a:bodyPr>
            <a:lstStyle/>
            <a:p>
              <a:r>
                <a:rPr lang="zh-CN" altLang="en-US" sz="2900" b="1" dirty="0" smtClean="0">
                  <a:solidFill>
                    <a:srgbClr val="FF3300"/>
                  </a:solidFill>
                  <a:latin typeface="黑体" pitchFamily="2" charset="-122"/>
                  <a:ea typeface="黑体" pitchFamily="2" charset="-122"/>
                </a:rPr>
                <a:t>四</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线程终止</a:t>
              </a:r>
              <a:endParaRPr lang="zh-CN" altLang="en-US" sz="2900" dirty="0">
                <a:solidFill>
                  <a:srgbClr val="FF3300"/>
                </a:solidFill>
                <a:latin typeface="黑体" pitchFamily="2" charset="-122"/>
                <a:ea typeface="黑体" pitchFamily="2" charset="-122"/>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outVertic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ssolv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wipe(right)">
                                      <p:cBhvr>
                                        <p:cTn id="27" dur="500"/>
                                        <p:tgtEl>
                                          <p:spTgt spid="4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wipe(right)">
                                      <p:cBhvr>
                                        <p:cTn id="32" dur="500"/>
                                        <p:tgtEl>
                                          <p:spTgt spid="4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wipe(left)">
                                      <p:cBhvr>
                                        <p:cTn id="3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1916832"/>
            <a:ext cx="6264696" cy="4985980"/>
          </a:xfrm>
          <a:prstGeom prst="rect">
            <a:avLst/>
          </a:prstGeom>
          <a:ln w="15875">
            <a:solidFill>
              <a:srgbClr val="00B050"/>
            </a:solidFill>
          </a:ln>
        </p:spPr>
        <p:txBody>
          <a:bodyPr wrap="square">
            <a:spAutoFit/>
          </a:bodyPr>
          <a:lstStyle/>
          <a:p>
            <a:r>
              <a:rPr lang="en-US" altLang="zh-CN" sz="2000" b="1" dirty="0" err="1" smtClean="0">
                <a:solidFill>
                  <a:srgbClr val="0033CC"/>
                </a:solidFill>
              </a:rPr>
              <a:t>int</a:t>
            </a:r>
            <a:r>
              <a:rPr lang="en-US" altLang="zh-CN" sz="2000" b="1" dirty="0" smtClean="0">
                <a:solidFill>
                  <a:srgbClr val="0033CC"/>
                </a:solidFill>
              </a:rPr>
              <a:t> main(void) {</a:t>
            </a:r>
          </a:p>
          <a:p>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err;</a:t>
            </a:r>
          </a:p>
          <a:p>
            <a:r>
              <a:rPr lang="en-US" altLang="zh-CN" sz="2000" b="1" dirty="0" smtClean="0">
                <a:solidFill>
                  <a:srgbClr val="0033CC"/>
                </a:solidFill>
              </a:rPr>
              <a:t>    </a:t>
            </a:r>
            <a:r>
              <a:rPr lang="en-US" altLang="zh-CN" sz="2000" b="1" dirty="0" err="1" smtClean="0">
                <a:solidFill>
                  <a:srgbClr val="0033CC"/>
                </a:solidFill>
              </a:rPr>
              <a:t>pthread_t</a:t>
            </a:r>
            <a:r>
              <a:rPr lang="en-US" altLang="zh-CN" sz="2000" b="1" dirty="0" smtClean="0">
                <a:solidFill>
                  <a:srgbClr val="0033CC"/>
                </a:solidFill>
              </a:rPr>
              <a:t>   tid1, tid2;</a:t>
            </a:r>
          </a:p>
          <a:p>
            <a:r>
              <a:rPr lang="en-US" altLang="zh-CN" sz="2000" b="1" dirty="0" smtClean="0">
                <a:solidFill>
                  <a:srgbClr val="0033CC"/>
                </a:solidFill>
              </a:rPr>
              <a:t>    void        *</a:t>
            </a:r>
            <a:r>
              <a:rPr lang="en-US" altLang="zh-CN" sz="2000" b="1" dirty="0" err="1" smtClean="0">
                <a:solidFill>
                  <a:srgbClr val="0033CC"/>
                </a:solidFill>
              </a:rPr>
              <a:t>tret</a:t>
            </a:r>
            <a:r>
              <a:rPr lang="en-US" altLang="zh-CN" sz="2000" b="1" dirty="0" smtClean="0">
                <a:solidFill>
                  <a:srgbClr val="0033CC"/>
                </a:solidFill>
              </a:rPr>
              <a:t>;</a:t>
            </a:r>
          </a:p>
          <a:p>
            <a:r>
              <a:rPr lang="en-US" altLang="zh-CN" sz="2000" b="1" dirty="0" smtClean="0">
                <a:solidFill>
                  <a:srgbClr val="0033CC"/>
                </a:solidFill>
              </a:rPr>
              <a:t>    </a:t>
            </a:r>
            <a:r>
              <a:rPr lang="en-US" altLang="zh-CN" sz="1600" b="1" dirty="0" smtClean="0">
                <a:solidFill>
                  <a:srgbClr val="0033CC"/>
                </a:solidFill>
              </a:rPr>
              <a:t>//</a:t>
            </a:r>
            <a:r>
              <a:rPr lang="zh-CN" altLang="en-US" sz="1600" b="1" dirty="0" smtClean="0">
                <a:solidFill>
                  <a:srgbClr val="0033CC"/>
                </a:solidFill>
              </a:rPr>
              <a:t>创建线程</a:t>
            </a:r>
            <a:r>
              <a:rPr lang="en-US" altLang="zh-CN" sz="1800" b="1" dirty="0" smtClean="0">
                <a:solidFill>
                  <a:srgbClr val="0033CC"/>
                </a:solidFill>
              </a:rPr>
              <a:t/>
            </a:r>
            <a:br>
              <a:rPr lang="en-US" altLang="zh-CN" sz="1800" b="1" dirty="0" smtClean="0">
                <a:solidFill>
                  <a:srgbClr val="0033CC"/>
                </a:solidFill>
              </a:rPr>
            </a:br>
            <a:r>
              <a:rPr lang="en-US" altLang="zh-CN" sz="2000" b="1" dirty="0" smtClean="0">
                <a:solidFill>
                  <a:srgbClr val="0033CC"/>
                </a:solidFill>
              </a:rPr>
              <a:t>    err = </a:t>
            </a:r>
            <a:r>
              <a:rPr lang="en-US" altLang="zh-CN" sz="2000" b="1" dirty="0" err="1" smtClean="0">
                <a:solidFill>
                  <a:srgbClr val="0033CC"/>
                </a:solidFill>
              </a:rPr>
              <a:t>pthread_create</a:t>
            </a:r>
            <a:r>
              <a:rPr lang="en-US" altLang="zh-CN" sz="2000" b="1" dirty="0" smtClean="0">
                <a:solidFill>
                  <a:srgbClr val="0033CC"/>
                </a:solidFill>
              </a:rPr>
              <a:t>(&amp;tid1, NULL, thr_fn1, NULL);</a:t>
            </a:r>
          </a:p>
          <a:p>
            <a:r>
              <a:rPr lang="en-US" altLang="zh-CN" sz="2000" b="1" dirty="0" smtClean="0">
                <a:solidFill>
                  <a:srgbClr val="0033CC"/>
                </a:solidFill>
              </a:rPr>
              <a:t>    err = </a:t>
            </a:r>
            <a:r>
              <a:rPr lang="en-US" altLang="zh-CN" sz="2000" b="1" dirty="0" err="1" smtClean="0">
                <a:solidFill>
                  <a:srgbClr val="0033CC"/>
                </a:solidFill>
              </a:rPr>
              <a:t>pthread_create</a:t>
            </a:r>
            <a:r>
              <a:rPr lang="en-US" altLang="zh-CN" sz="2000" b="1" dirty="0" smtClean="0">
                <a:solidFill>
                  <a:srgbClr val="0033CC"/>
                </a:solidFill>
              </a:rPr>
              <a:t>(&amp;tid2, NULL, thr_fn2, NULL);</a:t>
            </a:r>
          </a:p>
          <a:p>
            <a:r>
              <a:rPr lang="en-US" altLang="zh-CN" sz="2000" b="1" dirty="0" smtClean="0">
                <a:solidFill>
                  <a:srgbClr val="0033CC"/>
                </a:solidFill>
              </a:rPr>
              <a:t/>
            </a:r>
            <a:br>
              <a:rPr lang="en-US" altLang="zh-CN" sz="2000" b="1" dirty="0" smtClean="0">
                <a:solidFill>
                  <a:srgbClr val="0033CC"/>
                </a:solidFill>
              </a:rPr>
            </a:br>
            <a:r>
              <a:rPr lang="en-US" altLang="zh-CN" sz="2000" b="1" dirty="0" smtClean="0">
                <a:solidFill>
                  <a:srgbClr val="0033CC"/>
                </a:solidFill>
              </a:rPr>
              <a:t>    </a:t>
            </a:r>
            <a:r>
              <a:rPr lang="en-US" altLang="zh-CN" sz="1600" b="1" dirty="0" smtClean="0">
                <a:solidFill>
                  <a:srgbClr val="0033CC"/>
                </a:solidFill>
              </a:rPr>
              <a:t>//</a:t>
            </a:r>
            <a:r>
              <a:rPr lang="zh-CN" altLang="en-US" sz="1600" b="1" dirty="0" smtClean="0">
                <a:solidFill>
                  <a:srgbClr val="0033CC"/>
                </a:solidFill>
              </a:rPr>
              <a:t>等待线程终止</a:t>
            </a:r>
            <a:endParaRPr lang="en-US" altLang="zh-CN" sz="1600" b="1" dirty="0" smtClean="0">
              <a:solidFill>
                <a:srgbClr val="0033CC"/>
              </a:solidFill>
            </a:endParaRPr>
          </a:p>
          <a:p>
            <a:r>
              <a:rPr lang="en-US" altLang="zh-CN" sz="2000" b="1" dirty="0" smtClean="0">
                <a:solidFill>
                  <a:srgbClr val="0033CC"/>
                </a:solidFill>
              </a:rPr>
              <a:t>    err = </a:t>
            </a:r>
            <a:r>
              <a:rPr lang="en-US" altLang="zh-CN" sz="2000" b="1" dirty="0" err="1" smtClean="0">
                <a:solidFill>
                  <a:srgbClr val="0033CC"/>
                </a:solidFill>
              </a:rPr>
              <a:t>pthread_join</a:t>
            </a:r>
            <a:r>
              <a:rPr lang="en-US" altLang="zh-CN" sz="2000" b="1" dirty="0" smtClean="0">
                <a:solidFill>
                  <a:srgbClr val="0033CC"/>
                </a:solidFill>
              </a:rPr>
              <a:t>(tid1, &amp;</a:t>
            </a:r>
            <a:r>
              <a:rPr lang="en-US" altLang="zh-CN" sz="2000" b="1" dirty="0" err="1" smtClean="0">
                <a:solidFill>
                  <a:srgbClr val="0033CC"/>
                </a:solidFill>
              </a:rPr>
              <a:t>tret</a:t>
            </a:r>
            <a:r>
              <a:rPr lang="en-US" altLang="zh-CN" sz="2000" b="1" dirty="0" smtClean="0">
                <a:solidFill>
                  <a:srgbClr val="0033CC"/>
                </a:solidFill>
              </a:rPr>
              <a:t>);</a:t>
            </a:r>
          </a:p>
          <a:p>
            <a:r>
              <a:rPr lang="en-US" altLang="zh-CN" sz="2000" b="1" dirty="0" smtClean="0">
                <a:solidFill>
                  <a:srgbClr val="0033CC"/>
                </a:solidFill>
              </a:rPr>
              <a:t>    </a:t>
            </a:r>
            <a:r>
              <a:rPr lang="en-US" altLang="zh-CN" sz="2000" b="1" dirty="0" err="1" smtClean="0">
                <a:solidFill>
                  <a:srgbClr val="0033CC"/>
                </a:solidFill>
              </a:rPr>
              <a:t>printf</a:t>
            </a:r>
            <a:r>
              <a:rPr lang="en-US" altLang="zh-CN" sz="2000" b="1" dirty="0" smtClean="0">
                <a:solidFill>
                  <a:srgbClr val="0033CC"/>
                </a:solidFill>
              </a:rPr>
              <a:t>("thread 1 exit code %d\n", (</a:t>
            </a:r>
            <a:r>
              <a:rPr lang="en-US" altLang="zh-CN" sz="2000" b="1" dirty="0" err="1" smtClean="0">
                <a:solidFill>
                  <a:srgbClr val="0033CC"/>
                </a:solidFill>
              </a:rPr>
              <a:t>int</a:t>
            </a:r>
            <a:r>
              <a:rPr lang="en-US" altLang="zh-CN" sz="2000" b="1" dirty="0" smtClean="0">
                <a:solidFill>
                  <a:srgbClr val="0033CC"/>
                </a:solidFill>
              </a:rPr>
              <a:t>)</a:t>
            </a:r>
            <a:r>
              <a:rPr lang="en-US" altLang="zh-CN" sz="2000" b="1" dirty="0" err="1" smtClean="0">
                <a:solidFill>
                  <a:srgbClr val="0033CC"/>
                </a:solidFill>
              </a:rPr>
              <a:t>tret</a:t>
            </a:r>
            <a:r>
              <a:rPr lang="en-US" altLang="zh-CN" sz="2000" b="1" dirty="0" smtClean="0">
                <a:solidFill>
                  <a:srgbClr val="0033CC"/>
                </a:solidFill>
              </a:rPr>
              <a:t>);</a:t>
            </a:r>
          </a:p>
          <a:p>
            <a:endParaRPr lang="en-US" altLang="zh-CN" sz="2000" b="1" dirty="0" smtClean="0">
              <a:solidFill>
                <a:srgbClr val="0033CC"/>
              </a:solidFill>
            </a:endParaRPr>
          </a:p>
          <a:p>
            <a:r>
              <a:rPr lang="en-US" altLang="zh-CN" sz="2000" b="1" dirty="0" smtClean="0">
                <a:solidFill>
                  <a:srgbClr val="0033CC"/>
                </a:solidFill>
              </a:rPr>
              <a:t>    err = </a:t>
            </a:r>
            <a:r>
              <a:rPr lang="en-US" altLang="zh-CN" sz="2000" b="1" dirty="0" err="1" smtClean="0">
                <a:solidFill>
                  <a:srgbClr val="0033CC"/>
                </a:solidFill>
              </a:rPr>
              <a:t>pthread_join</a:t>
            </a:r>
            <a:r>
              <a:rPr lang="en-US" altLang="zh-CN" sz="2000" b="1" dirty="0" smtClean="0">
                <a:solidFill>
                  <a:srgbClr val="0033CC"/>
                </a:solidFill>
              </a:rPr>
              <a:t>(tid2, &amp;</a:t>
            </a:r>
            <a:r>
              <a:rPr lang="en-US" altLang="zh-CN" sz="2000" b="1" dirty="0" err="1" smtClean="0">
                <a:solidFill>
                  <a:srgbClr val="0033CC"/>
                </a:solidFill>
              </a:rPr>
              <a:t>tret</a:t>
            </a:r>
            <a:r>
              <a:rPr lang="en-US" altLang="zh-CN" sz="2000" b="1" dirty="0" smtClean="0">
                <a:solidFill>
                  <a:srgbClr val="0033CC"/>
                </a:solidFill>
              </a:rPr>
              <a:t>);</a:t>
            </a:r>
          </a:p>
          <a:p>
            <a:r>
              <a:rPr lang="en-US" altLang="zh-CN" sz="2000" b="1" dirty="0" smtClean="0">
                <a:solidFill>
                  <a:srgbClr val="0033CC"/>
                </a:solidFill>
              </a:rPr>
              <a:t>    </a:t>
            </a:r>
            <a:r>
              <a:rPr lang="en-US" altLang="zh-CN" sz="2000" b="1" dirty="0" err="1" smtClean="0">
                <a:solidFill>
                  <a:srgbClr val="0033CC"/>
                </a:solidFill>
              </a:rPr>
              <a:t>printf</a:t>
            </a:r>
            <a:r>
              <a:rPr lang="en-US" altLang="zh-CN" sz="2000" b="1" dirty="0" smtClean="0">
                <a:solidFill>
                  <a:srgbClr val="0033CC"/>
                </a:solidFill>
              </a:rPr>
              <a:t>("thread 2 exit code %d\n", (</a:t>
            </a:r>
            <a:r>
              <a:rPr lang="en-US" altLang="zh-CN" sz="2000" b="1" dirty="0" err="1" smtClean="0">
                <a:solidFill>
                  <a:srgbClr val="0033CC"/>
                </a:solidFill>
              </a:rPr>
              <a:t>int</a:t>
            </a:r>
            <a:r>
              <a:rPr lang="en-US" altLang="zh-CN" sz="2000" b="1" dirty="0" smtClean="0">
                <a:solidFill>
                  <a:srgbClr val="0033CC"/>
                </a:solidFill>
              </a:rPr>
              <a:t>)</a:t>
            </a:r>
            <a:r>
              <a:rPr lang="en-US" altLang="zh-CN" sz="2000" b="1" dirty="0" err="1" smtClean="0">
                <a:solidFill>
                  <a:srgbClr val="0033CC"/>
                </a:solidFill>
              </a:rPr>
              <a:t>tret</a:t>
            </a:r>
            <a:r>
              <a:rPr lang="en-US" altLang="zh-CN" sz="2000" b="1" dirty="0" smtClean="0">
                <a:solidFill>
                  <a:srgbClr val="0033CC"/>
                </a:solidFill>
              </a:rPr>
              <a:t>);</a:t>
            </a:r>
          </a:p>
          <a:p>
            <a:r>
              <a:rPr lang="en-US" altLang="zh-CN" sz="2000" b="1" dirty="0" smtClean="0">
                <a:solidFill>
                  <a:srgbClr val="0033CC"/>
                </a:solidFill>
              </a:rPr>
              <a:t>    exit(0);</a:t>
            </a:r>
          </a:p>
          <a:p>
            <a:r>
              <a:rPr lang="en-US" altLang="zh-CN" sz="2000" b="1" dirty="0" smtClean="0">
                <a:solidFill>
                  <a:srgbClr val="0033CC"/>
                </a:solidFill>
              </a:rPr>
              <a:t>}</a:t>
            </a:r>
            <a:endParaRPr lang="zh-CN" altLang="en-US" sz="2000" b="1" dirty="0">
              <a:solidFill>
                <a:srgbClr val="0033CC"/>
              </a:solidFill>
            </a:endParaRPr>
          </a:p>
        </p:txBody>
      </p:sp>
      <p:sp>
        <p:nvSpPr>
          <p:cNvPr id="3" name="矩形 2"/>
          <p:cNvSpPr/>
          <p:nvPr/>
        </p:nvSpPr>
        <p:spPr>
          <a:xfrm>
            <a:off x="179512" y="332656"/>
            <a:ext cx="4032448" cy="1569660"/>
          </a:xfrm>
          <a:prstGeom prst="rect">
            <a:avLst/>
          </a:prstGeom>
          <a:ln w="15875">
            <a:solidFill>
              <a:schemeClr val="accent1"/>
            </a:solidFill>
          </a:ln>
        </p:spPr>
        <p:txBody>
          <a:bodyPr wrap="square">
            <a:spAutoFit/>
          </a:bodyPr>
          <a:lstStyle/>
          <a:p>
            <a:r>
              <a:rPr lang="en-US" altLang="zh-CN" sz="1600" b="1" dirty="0" smtClean="0">
                <a:solidFill>
                  <a:srgbClr val="0033CC"/>
                </a:solidFill>
              </a:rPr>
              <a:t>/</a:t>
            </a:r>
            <a:r>
              <a:rPr lang="zh-CN" altLang="en-US" sz="1600" b="1" dirty="0" smtClean="0">
                <a:solidFill>
                  <a:srgbClr val="0033CC"/>
                </a:solidFill>
              </a:rPr>
              <a:t>*线程函数*</a:t>
            </a:r>
            <a:r>
              <a:rPr lang="en-US" altLang="zh-CN" sz="1600" b="1" dirty="0" smtClean="0">
                <a:solidFill>
                  <a:srgbClr val="0033CC"/>
                </a:solidFill>
              </a:rPr>
              <a:t>/</a:t>
            </a:r>
          </a:p>
          <a:p>
            <a:r>
              <a:rPr lang="en-US" altLang="zh-CN" sz="2000" b="1" dirty="0" smtClean="0">
                <a:solidFill>
                  <a:srgbClr val="0033CC"/>
                </a:solidFill>
              </a:rPr>
              <a:t>void * thr_fn1(void *</a:t>
            </a:r>
            <a:r>
              <a:rPr lang="en-US" altLang="zh-CN" sz="2000" b="1" dirty="0" err="1" smtClean="0">
                <a:solidFill>
                  <a:srgbClr val="0033CC"/>
                </a:solidFill>
              </a:rPr>
              <a:t>arg</a:t>
            </a:r>
            <a:r>
              <a:rPr lang="en-US" altLang="zh-CN" sz="2000" b="1" dirty="0" smtClean="0">
                <a:solidFill>
                  <a:srgbClr val="0033CC"/>
                </a:solidFill>
              </a:rPr>
              <a:t>) {</a:t>
            </a:r>
          </a:p>
          <a:p>
            <a:r>
              <a:rPr lang="en-US" altLang="zh-CN" sz="2000" b="1" dirty="0" smtClean="0">
                <a:solidFill>
                  <a:srgbClr val="0033CC"/>
                </a:solidFill>
              </a:rPr>
              <a:t>       </a:t>
            </a:r>
            <a:r>
              <a:rPr lang="en-US" altLang="zh-CN" sz="2000" b="1" dirty="0" err="1" smtClean="0">
                <a:solidFill>
                  <a:srgbClr val="0033CC"/>
                </a:solidFill>
              </a:rPr>
              <a:t>printf</a:t>
            </a:r>
            <a:r>
              <a:rPr lang="en-US" altLang="zh-CN" sz="2000" b="1" dirty="0" smtClean="0">
                <a:solidFill>
                  <a:srgbClr val="0033CC"/>
                </a:solidFill>
              </a:rPr>
              <a:t>("thread 1 returning\n");</a:t>
            </a:r>
          </a:p>
          <a:p>
            <a:r>
              <a:rPr lang="en-US" altLang="zh-CN" sz="2000" b="1" dirty="0" smtClean="0">
                <a:solidFill>
                  <a:srgbClr val="FF0000"/>
                </a:solidFill>
              </a:rPr>
              <a:t>       return((void *)1);</a:t>
            </a:r>
          </a:p>
          <a:p>
            <a:r>
              <a:rPr lang="en-US" altLang="zh-CN" sz="2000" b="1" dirty="0" smtClean="0">
                <a:solidFill>
                  <a:srgbClr val="0033CC"/>
                </a:solidFill>
              </a:rPr>
              <a:t>}</a:t>
            </a:r>
          </a:p>
        </p:txBody>
      </p:sp>
      <p:sp>
        <p:nvSpPr>
          <p:cNvPr id="4" name="矩形 3"/>
          <p:cNvSpPr/>
          <p:nvPr/>
        </p:nvSpPr>
        <p:spPr>
          <a:xfrm>
            <a:off x="4932040" y="332656"/>
            <a:ext cx="3816424" cy="1569660"/>
          </a:xfrm>
          <a:prstGeom prst="rect">
            <a:avLst/>
          </a:prstGeom>
          <a:ln w="15875">
            <a:solidFill>
              <a:schemeClr val="accent5">
                <a:lumMod val="50000"/>
              </a:schemeClr>
            </a:solidFill>
          </a:ln>
        </p:spPr>
        <p:txBody>
          <a:bodyPr wrap="square">
            <a:spAutoFit/>
          </a:bodyPr>
          <a:lstStyle/>
          <a:p>
            <a:r>
              <a:rPr lang="en-US" altLang="zh-CN" sz="1600" b="1" dirty="0" smtClean="0">
                <a:solidFill>
                  <a:srgbClr val="0033CC"/>
                </a:solidFill>
              </a:rPr>
              <a:t>/</a:t>
            </a:r>
            <a:r>
              <a:rPr lang="zh-CN" altLang="en-US" sz="1600" b="1" dirty="0" smtClean="0">
                <a:solidFill>
                  <a:srgbClr val="0033CC"/>
                </a:solidFill>
              </a:rPr>
              <a:t>*线程函数*</a:t>
            </a:r>
            <a:r>
              <a:rPr lang="en-US" altLang="zh-CN" sz="1600" b="1" dirty="0" smtClean="0">
                <a:solidFill>
                  <a:srgbClr val="0033CC"/>
                </a:solidFill>
              </a:rPr>
              <a:t>/</a:t>
            </a:r>
          </a:p>
          <a:p>
            <a:r>
              <a:rPr lang="en-US" altLang="zh-CN" sz="2000" b="1" dirty="0" smtClean="0">
                <a:solidFill>
                  <a:srgbClr val="0033CC"/>
                </a:solidFill>
              </a:rPr>
              <a:t>void * thr_fn2(void *</a:t>
            </a:r>
            <a:r>
              <a:rPr lang="en-US" altLang="zh-CN" sz="2000" b="1" dirty="0" err="1" smtClean="0">
                <a:solidFill>
                  <a:srgbClr val="0033CC"/>
                </a:solidFill>
              </a:rPr>
              <a:t>arg</a:t>
            </a:r>
            <a:r>
              <a:rPr lang="en-US" altLang="zh-CN" sz="2000" b="1" dirty="0" smtClean="0">
                <a:solidFill>
                  <a:srgbClr val="0033CC"/>
                </a:solidFill>
              </a:rPr>
              <a:t>) {</a:t>
            </a:r>
          </a:p>
          <a:p>
            <a:r>
              <a:rPr lang="en-US" altLang="zh-CN" sz="2000" b="1" dirty="0" smtClean="0">
                <a:solidFill>
                  <a:srgbClr val="0033CC"/>
                </a:solidFill>
              </a:rPr>
              <a:t>        </a:t>
            </a:r>
            <a:r>
              <a:rPr lang="en-US" altLang="zh-CN" sz="2000" b="1" dirty="0" err="1" smtClean="0">
                <a:solidFill>
                  <a:srgbClr val="0033CC"/>
                </a:solidFill>
              </a:rPr>
              <a:t>printf</a:t>
            </a:r>
            <a:r>
              <a:rPr lang="en-US" altLang="zh-CN" sz="2000" b="1" dirty="0" smtClean="0">
                <a:solidFill>
                  <a:srgbClr val="0033CC"/>
                </a:solidFill>
              </a:rPr>
              <a:t>("thread 2 exiting\n");</a:t>
            </a:r>
          </a:p>
          <a:p>
            <a:r>
              <a:rPr lang="en-US" altLang="zh-CN" sz="2000" b="1" dirty="0" smtClean="0">
                <a:solidFill>
                  <a:srgbClr val="0033CC"/>
                </a:solidFill>
              </a:rPr>
              <a:t>        </a:t>
            </a:r>
            <a:r>
              <a:rPr lang="en-US" altLang="zh-CN" sz="2000" b="1" dirty="0" err="1" smtClean="0">
                <a:solidFill>
                  <a:srgbClr val="FF0000"/>
                </a:solidFill>
              </a:rPr>
              <a:t>pthread_exit</a:t>
            </a:r>
            <a:r>
              <a:rPr lang="en-US" altLang="zh-CN" sz="2000" b="1" dirty="0" smtClean="0">
                <a:solidFill>
                  <a:srgbClr val="FF0000"/>
                </a:solidFill>
              </a:rPr>
              <a:t>((void *)2);</a:t>
            </a:r>
          </a:p>
          <a:p>
            <a:r>
              <a:rPr lang="en-US" altLang="zh-CN" sz="2000" b="1" dirty="0" smtClean="0">
                <a:solidFill>
                  <a:srgbClr val="0033CC"/>
                </a:solidFill>
              </a:rPr>
              <a:t>}</a:t>
            </a:r>
          </a:p>
        </p:txBody>
      </p:sp>
      <p:grpSp>
        <p:nvGrpSpPr>
          <p:cNvPr id="5" name="Group 49"/>
          <p:cNvGrpSpPr>
            <a:grpSpLocks/>
          </p:cNvGrpSpPr>
          <p:nvPr/>
        </p:nvGrpSpPr>
        <p:grpSpPr bwMode="auto">
          <a:xfrm>
            <a:off x="6516216" y="1628800"/>
            <a:ext cx="2467911" cy="1065213"/>
            <a:chOff x="404" y="53"/>
            <a:chExt cx="1248" cy="671"/>
          </a:xfrm>
        </p:grpSpPr>
        <p:sp>
          <p:nvSpPr>
            <p:cNvPr id="6" name="AutoShape 50"/>
            <p:cNvSpPr>
              <a:spLocks noChangeArrowheads="1"/>
            </p:cNvSpPr>
            <p:nvPr/>
          </p:nvSpPr>
          <p:spPr bwMode="auto">
            <a:xfrm>
              <a:off x="404" y="132"/>
              <a:ext cx="922" cy="592"/>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7" name="Rectangle 51"/>
            <p:cNvSpPr>
              <a:spLocks noChangeArrowheads="1"/>
            </p:cNvSpPr>
            <p:nvPr/>
          </p:nvSpPr>
          <p:spPr bwMode="auto">
            <a:xfrm rot="21536701">
              <a:off x="596" y="53"/>
              <a:ext cx="1056" cy="634"/>
            </a:xfrm>
            <a:prstGeom prst="rect">
              <a:avLst/>
            </a:prstGeom>
            <a:noFill/>
            <a:ln w="9525">
              <a:noFill/>
              <a:miter lim="800000"/>
              <a:headEnd/>
              <a:tailEnd/>
            </a:ln>
            <a:effectLst>
              <a:outerShdw dist="35921" dir="2700000" algn="ctr" rotWithShape="0">
                <a:schemeClr val="bg1"/>
              </a:outerShdw>
            </a:effectLst>
          </p:spPr>
          <p:txBody>
            <a:bodyPr>
              <a:spAutoFit/>
            </a:bodyPr>
            <a:lstStyle/>
            <a:p>
              <a:r>
                <a:rPr kumimoji="1" lang="zh-CN" altLang="en-US" sz="6000" baseline="0" dirty="0" smtClean="0">
                  <a:solidFill>
                    <a:srgbClr val="FF3300"/>
                  </a:solidFill>
                  <a:effectLst/>
                  <a:latin typeface="方正舒体" pitchFamily="2" charset="-122"/>
                  <a:ea typeface="华文新魏" pitchFamily="2" charset="-122"/>
                </a:rPr>
                <a:t>例</a:t>
              </a:r>
              <a:endParaRPr kumimoji="1" lang="zh-CN" altLang="en-US" sz="6000" baseline="0" dirty="0">
                <a:solidFill>
                  <a:srgbClr val="FF3300"/>
                </a:solidFill>
                <a:effectLst/>
                <a:latin typeface="黑体" pitchFamily="2" charset="-122"/>
                <a:ea typeface="华文新魏" pitchFamily="2" charset="-122"/>
              </a:endParaRPr>
            </a:p>
          </p:txBody>
        </p:sp>
      </p:grpSp>
      <p:grpSp>
        <p:nvGrpSpPr>
          <p:cNvPr id="8" name="Group 81"/>
          <p:cNvGrpSpPr>
            <a:grpSpLocks/>
          </p:cNvGrpSpPr>
          <p:nvPr/>
        </p:nvGrpSpPr>
        <p:grpSpPr bwMode="auto">
          <a:xfrm>
            <a:off x="6084169" y="4149080"/>
            <a:ext cx="2663120" cy="715002"/>
            <a:chOff x="3928" y="3060"/>
            <a:chExt cx="889" cy="413"/>
          </a:xfrm>
        </p:grpSpPr>
        <p:sp>
          <p:nvSpPr>
            <p:cNvPr id="9" name="Cloud"/>
            <p:cNvSpPr>
              <a:spLocks noChangeAspect="1" noEditPoints="1" noChangeArrowheads="1"/>
            </p:cNvSpPr>
            <p:nvPr/>
          </p:nvSpPr>
          <p:spPr bwMode="auto">
            <a:xfrm>
              <a:off x="3928" y="3088"/>
              <a:ext cx="889"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10" name="Rectangle 83"/>
            <p:cNvSpPr>
              <a:spLocks noChangeArrowheads="1"/>
            </p:cNvSpPr>
            <p:nvPr/>
          </p:nvSpPr>
          <p:spPr bwMode="auto">
            <a:xfrm>
              <a:off x="3952" y="3134"/>
              <a:ext cx="848"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baseline="0" dirty="0" smtClean="0">
                  <a:solidFill>
                    <a:srgbClr val="FF0000"/>
                  </a:solidFill>
                  <a:effectLst/>
                  <a:ea typeface="华文新魏" pitchFamily="2" charset="-122"/>
                </a:rPr>
                <a:t>:</a:t>
              </a:r>
              <a:r>
                <a:rPr lang="en-US" altLang="zh-CN" baseline="0" dirty="0" err="1" smtClean="0">
                  <a:solidFill>
                    <a:srgbClr val="FF0000"/>
                  </a:solidFill>
                  <a:effectLst/>
                  <a:ea typeface="华文新魏" pitchFamily="2" charset="-122"/>
                </a:rPr>
                <a:t>example_exit</a:t>
              </a:r>
              <a:endParaRPr lang="zh-CN" altLang="en-US" baseline="0" dirty="0">
                <a:solidFill>
                  <a:srgbClr val="FF0000"/>
                </a:solidFill>
                <a:effectLst/>
                <a:ea typeface="华文新魏" pitchFamily="2" charset="-122"/>
              </a:endParaRPr>
            </a:p>
          </p:txBody>
        </p:sp>
        <p:sp>
          <p:nvSpPr>
            <p:cNvPr id="11"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trips(downRigh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downRight)">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95536" y="1052736"/>
          <a:ext cx="8136904" cy="4893524"/>
        </p:xfrm>
        <a:graphic>
          <a:graphicData uri="http://schemas.openxmlformats.org/drawingml/2006/table">
            <a:tbl>
              <a:tblPr/>
              <a:tblGrid>
                <a:gridCol w="2034226"/>
                <a:gridCol w="2034226"/>
                <a:gridCol w="2034226"/>
                <a:gridCol w="2034226"/>
              </a:tblGrid>
              <a:tr h="196514">
                <a:tc>
                  <a:txBody>
                    <a:bodyPr/>
                    <a:lstStyle/>
                    <a:p>
                      <a:pPr algn="l"/>
                      <a:r>
                        <a:rPr lang="en-US" sz="1800" b="1" dirty="0">
                          <a:solidFill>
                            <a:srgbClr val="0070C0"/>
                          </a:solidFill>
                        </a:rPr>
                        <a:t>accept</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mq_timedsend</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putpmsg</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sigsuspend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6514">
                <a:tc>
                  <a:txBody>
                    <a:bodyPr/>
                    <a:lstStyle/>
                    <a:p>
                      <a:pPr algn="l"/>
                      <a:r>
                        <a:rPr lang="en-US" sz="1800" b="1" dirty="0" err="1">
                          <a:solidFill>
                            <a:srgbClr val="0070C0"/>
                          </a:solidFill>
                        </a:rPr>
                        <a:t>aio_suspend</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msgrcv</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pwrite</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sigtimedwait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2381">
                <a:tc>
                  <a:txBody>
                    <a:bodyPr/>
                    <a:lstStyle/>
                    <a:p>
                      <a:pPr algn="l"/>
                      <a:r>
                        <a:rPr lang="en-US" sz="1800" b="1" dirty="0" err="1">
                          <a:solidFill>
                            <a:srgbClr val="0070C0"/>
                          </a:solidFill>
                        </a:rPr>
                        <a:t>clock_nanosleep</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msgsnd</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rgbClr val="0070C0"/>
                          </a:solidFill>
                        </a:rPr>
                        <a:t>read</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sigwait</a:t>
                      </a:r>
                      <a:r>
                        <a:rPr lang="en-US" sz="1800" b="1" dirty="0">
                          <a:solidFill>
                            <a:srgbClr val="0070C0"/>
                          </a:solidFill>
                        </a:rPr>
                        <a:t>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6514">
                <a:tc>
                  <a:txBody>
                    <a:bodyPr/>
                    <a:lstStyle/>
                    <a:p>
                      <a:pPr algn="l"/>
                      <a:r>
                        <a:rPr lang="en-US" sz="1800" b="1">
                          <a:solidFill>
                            <a:srgbClr val="0070C0"/>
                          </a:solidFill>
                        </a:rPr>
                        <a:t>close</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msync</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readv</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sigwaitinfo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6514">
                <a:tc>
                  <a:txBody>
                    <a:bodyPr/>
                    <a:lstStyle/>
                    <a:p>
                      <a:pPr algn="l"/>
                      <a:r>
                        <a:rPr lang="en-US" sz="1800" b="1">
                          <a:solidFill>
                            <a:srgbClr val="0070C0"/>
                          </a:solidFill>
                        </a:rPr>
                        <a:t>connect</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nanosleep</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recv</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sleep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6514">
                <a:tc>
                  <a:txBody>
                    <a:bodyPr/>
                    <a:lstStyle/>
                    <a:p>
                      <a:pPr algn="l"/>
                      <a:r>
                        <a:rPr lang="en-US" sz="1800" b="1">
                          <a:solidFill>
                            <a:srgbClr val="0070C0"/>
                          </a:solidFill>
                        </a:rPr>
                        <a:t>creat</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rgbClr val="0070C0"/>
                          </a:solidFill>
                        </a:rPr>
                        <a:t>open</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recvfrom</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rgbClr val="0070C0"/>
                          </a:solidFill>
                        </a:rPr>
                        <a:t>system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6514">
                <a:tc>
                  <a:txBody>
                    <a:bodyPr/>
                    <a:lstStyle/>
                    <a:p>
                      <a:pPr algn="l"/>
                      <a:r>
                        <a:rPr lang="en-US" sz="1800" b="1">
                          <a:solidFill>
                            <a:srgbClr val="0070C0"/>
                          </a:solidFill>
                        </a:rPr>
                        <a:t>fcntl2</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pause</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recvmsg</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tcdrain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6514">
                <a:tc>
                  <a:txBody>
                    <a:bodyPr/>
                    <a:lstStyle/>
                    <a:p>
                      <a:pPr algn="l"/>
                      <a:r>
                        <a:rPr lang="en-US" sz="1800" b="1">
                          <a:solidFill>
                            <a:srgbClr val="0070C0"/>
                          </a:solidFill>
                        </a:rPr>
                        <a:t>fsync</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poll</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rgbClr val="0070C0"/>
                          </a:solidFill>
                        </a:rPr>
                        <a:t>select</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usleep</a:t>
                      </a:r>
                      <a:r>
                        <a:rPr lang="en-US" sz="1800" b="1" dirty="0">
                          <a:solidFill>
                            <a:srgbClr val="0070C0"/>
                          </a:solidFill>
                        </a:rPr>
                        <a:t>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6514">
                <a:tc>
                  <a:txBody>
                    <a:bodyPr/>
                    <a:lstStyle/>
                    <a:p>
                      <a:pPr algn="l"/>
                      <a:r>
                        <a:rPr lang="en-US" sz="1800" b="1">
                          <a:solidFill>
                            <a:srgbClr val="0070C0"/>
                          </a:solidFill>
                        </a:rPr>
                        <a:t>getmsg</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pread</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sem_timedwait</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rgbClr val="0070C0"/>
                          </a:solidFill>
                        </a:rPr>
                        <a:t>wait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2381">
                <a:tc>
                  <a:txBody>
                    <a:bodyPr/>
                    <a:lstStyle/>
                    <a:p>
                      <a:pPr algn="l"/>
                      <a:r>
                        <a:rPr lang="en-US" sz="1800" b="1">
                          <a:solidFill>
                            <a:srgbClr val="0070C0"/>
                          </a:solidFill>
                        </a:rPr>
                        <a:t>getpmsg</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pthread_cond_timedwait</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sem_wait</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waitid</a:t>
                      </a:r>
                      <a:r>
                        <a:rPr lang="en-US" sz="1800" b="1" dirty="0">
                          <a:solidFill>
                            <a:srgbClr val="0070C0"/>
                          </a:solidFill>
                        </a:rPr>
                        <a:t>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2381">
                <a:tc>
                  <a:txBody>
                    <a:bodyPr/>
                    <a:lstStyle/>
                    <a:p>
                      <a:pPr algn="l"/>
                      <a:r>
                        <a:rPr lang="en-US" sz="1800" b="1">
                          <a:solidFill>
                            <a:srgbClr val="0070C0"/>
                          </a:solidFill>
                        </a:rPr>
                        <a:t>lockf</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chemeClr val="accent6"/>
                          </a:solidFill>
                        </a:rPr>
                        <a:t>pthread_cond_wait</a:t>
                      </a:r>
                      <a:endParaRPr lang="en-US" sz="1800" b="1" dirty="0">
                        <a:solidFill>
                          <a:schemeClr val="accent6"/>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send</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waitpid</a:t>
                      </a:r>
                      <a:r>
                        <a:rPr lang="en-US" sz="1800" b="1" dirty="0">
                          <a:solidFill>
                            <a:srgbClr val="0070C0"/>
                          </a:solidFill>
                        </a:rPr>
                        <a:t>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6514">
                <a:tc>
                  <a:txBody>
                    <a:bodyPr/>
                    <a:lstStyle/>
                    <a:p>
                      <a:pPr algn="l"/>
                      <a:r>
                        <a:rPr lang="en-US" sz="1800" b="1">
                          <a:solidFill>
                            <a:srgbClr val="0070C0"/>
                          </a:solidFill>
                        </a:rPr>
                        <a:t>mq_receive</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pthread_join</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sendmsg</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rgbClr val="0070C0"/>
                          </a:solidFill>
                        </a:rPr>
                        <a:t>write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2381">
                <a:tc>
                  <a:txBody>
                    <a:bodyPr/>
                    <a:lstStyle/>
                    <a:p>
                      <a:pPr algn="l"/>
                      <a:r>
                        <a:rPr lang="en-US" sz="1800" b="1">
                          <a:solidFill>
                            <a:srgbClr val="0070C0"/>
                          </a:solidFill>
                        </a:rPr>
                        <a:t>mq_send</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pthread_testcancel</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sendto</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writev</a:t>
                      </a:r>
                      <a:r>
                        <a:rPr lang="en-US" sz="1800" b="1" dirty="0">
                          <a:solidFill>
                            <a:srgbClr val="0070C0"/>
                          </a:solidFill>
                        </a:rPr>
                        <a:t> </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2381">
                <a:tc>
                  <a:txBody>
                    <a:bodyPr/>
                    <a:lstStyle/>
                    <a:p>
                      <a:pPr algn="l"/>
                      <a:r>
                        <a:rPr lang="en-US" sz="1800" b="1">
                          <a:solidFill>
                            <a:srgbClr val="0070C0"/>
                          </a:solidFill>
                        </a:rPr>
                        <a:t>mq_timedreceive</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err="1">
                          <a:solidFill>
                            <a:srgbClr val="0070C0"/>
                          </a:solidFill>
                        </a:rPr>
                        <a:t>putmsg</a:t>
                      </a:r>
                      <a:endParaRPr 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a:solidFill>
                            <a:srgbClr val="0070C0"/>
                          </a:solidFill>
                        </a:rPr>
                        <a:t>sigpause</a:t>
                      </a: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800" b="1" dirty="0">
                        <a:solidFill>
                          <a:srgbClr val="0070C0"/>
                        </a:solidFill>
                      </a:endParaRPr>
                    </a:p>
                  </a:txBody>
                  <a:tcPr marL="25324" marR="25324" marT="25324" marB="253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160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rPr>
              <a:t/>
            </a:r>
            <a:br>
              <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rPr>
            </a:b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4" name="矩形 3"/>
          <p:cNvSpPr/>
          <p:nvPr/>
        </p:nvSpPr>
        <p:spPr>
          <a:xfrm>
            <a:off x="539552" y="332656"/>
            <a:ext cx="7272808" cy="461665"/>
          </a:xfrm>
          <a:prstGeom prst="rect">
            <a:avLst/>
          </a:prstGeom>
        </p:spPr>
        <p:txBody>
          <a:bodyPr wrap="square">
            <a:spAutoFit/>
          </a:bodyPr>
          <a:lstStyle/>
          <a:p>
            <a:r>
              <a:rPr lang="en-US" altLang="zh-CN" b="1" dirty="0" smtClean="0">
                <a:solidFill>
                  <a:srgbClr val="0070C0"/>
                </a:solidFill>
              </a:rPr>
              <a:t>Figure 12.14. Cancellation points defined by POSIX.1</a:t>
            </a:r>
            <a:endParaRPr lang="en-US" altLang="zh-CN" b="1" dirty="0">
              <a:solidFill>
                <a:srgbClr val="0070C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2"/>
          <p:cNvGrpSpPr>
            <a:grpSpLocks/>
          </p:cNvGrpSpPr>
          <p:nvPr/>
        </p:nvGrpSpPr>
        <p:grpSpPr bwMode="auto">
          <a:xfrm rot="258197">
            <a:off x="464845" y="206869"/>
            <a:ext cx="5591175" cy="2057400"/>
            <a:chOff x="1623" y="1243"/>
            <a:chExt cx="3522" cy="1296"/>
          </a:xfrm>
        </p:grpSpPr>
        <p:sp>
          <p:nvSpPr>
            <p:cNvPr id="6" name="AutoShape 3"/>
            <p:cNvSpPr>
              <a:spLocks noChangeArrowheads="1"/>
            </p:cNvSpPr>
            <p:nvPr/>
          </p:nvSpPr>
          <p:spPr bwMode="auto">
            <a:xfrm rot="732357">
              <a:off x="1623" y="1243"/>
              <a:ext cx="3522" cy="1296"/>
            </a:xfrm>
            <a:prstGeom prst="irregularSeal2">
              <a:avLst/>
            </a:prstGeom>
            <a:gradFill rotWithShape="0">
              <a:gsLst>
                <a:gs pos="0">
                  <a:srgbClr val="FF3300"/>
                </a:gs>
                <a:gs pos="50000">
                  <a:srgbClr val="FF3300">
                    <a:gamma/>
                    <a:shade val="46275"/>
                    <a:invGamma/>
                  </a:srgbClr>
                </a:gs>
                <a:gs pos="100000">
                  <a:srgbClr val="FF3300"/>
                </a:gs>
              </a:gsLst>
              <a:lin ang="5400000" scaled="1"/>
            </a:gradFill>
            <a:ln w="41275" cap="sq">
              <a:solidFill>
                <a:srgbClr val="FF9900"/>
              </a:solidFill>
              <a:miter lim="800000"/>
              <a:headEnd type="none" w="sm" len="sm"/>
              <a:tailEnd type="none" w="sm" len="sm"/>
            </a:ln>
            <a:effectLst>
              <a:outerShdw dist="165100" dir="1357192" algn="ctr" rotWithShape="0">
                <a:srgbClr val="808080"/>
              </a:outerShdw>
            </a:effectLst>
          </p:spPr>
          <p:txBody>
            <a:bodyPr wrap="none" anchor="ctr"/>
            <a:lstStyle/>
            <a:p>
              <a:pPr>
                <a:defRPr/>
              </a:pPr>
              <a:endParaRPr lang="zh-CN" altLang="en-US"/>
            </a:p>
          </p:txBody>
        </p:sp>
        <p:sp>
          <p:nvSpPr>
            <p:cNvPr id="7" name="Text Box 4"/>
            <p:cNvSpPr txBox="1">
              <a:spLocks noChangeArrowheads="1"/>
            </p:cNvSpPr>
            <p:nvPr/>
          </p:nvSpPr>
          <p:spPr bwMode="auto">
            <a:xfrm rot="478084">
              <a:off x="2210" y="1496"/>
              <a:ext cx="2544" cy="834"/>
            </a:xfrm>
            <a:prstGeom prst="rect">
              <a:avLst/>
            </a:prstGeom>
            <a:noFill/>
            <a:ln w="12700" cap="sq">
              <a:noFill/>
              <a:miter lim="800000"/>
              <a:headEnd type="none" w="sm" len="sm"/>
              <a:tailEnd type="none" w="sm" len="sm"/>
            </a:ln>
            <a:effectLst>
              <a:outerShdw dist="63500" algn="ctr" rotWithShape="0">
                <a:schemeClr val="bg1"/>
              </a:outerShdw>
            </a:effectLst>
          </p:spPr>
          <p:txBody>
            <a:bodyPr>
              <a:spAutoFit/>
            </a:bodyPr>
            <a:lstStyle/>
            <a:p>
              <a:pPr>
                <a:defRPr/>
              </a:pPr>
              <a:r>
                <a:rPr lang="en-US" altLang="zh-CN" sz="4000" b="1" i="1" dirty="0" err="1" smtClean="0">
                  <a:solidFill>
                    <a:srgbClr val="FFFF00"/>
                  </a:solidFill>
                  <a:ea typeface="黑体" pitchFamily="2" charset="-122"/>
                </a:rPr>
                <a:t>pthread_cancel</a:t>
              </a:r>
              <a:endParaRPr lang="en-US" altLang="zh-CN" sz="4000" b="1" i="1" dirty="0" smtClean="0">
                <a:solidFill>
                  <a:srgbClr val="FFFF00"/>
                </a:solidFill>
                <a:ea typeface="黑体" pitchFamily="2" charset="-122"/>
              </a:endParaRPr>
            </a:p>
            <a:p>
              <a:pPr>
                <a:defRPr/>
              </a:pPr>
              <a:r>
                <a:rPr lang="zh-CN" altLang="en-US" sz="4000" b="1" i="1" dirty="0" smtClean="0">
                  <a:solidFill>
                    <a:srgbClr val="FFFF00"/>
                  </a:solidFill>
                  <a:ea typeface="黑体" pitchFamily="2" charset="-122"/>
                </a:rPr>
                <a:t>调用风险</a:t>
              </a:r>
              <a:endParaRPr lang="zh-CN" altLang="en-US" sz="4000" b="1" i="1" dirty="0">
                <a:solidFill>
                  <a:srgbClr val="FFFF00"/>
                </a:solidFill>
                <a:ea typeface="黑体" pitchFamily="2" charset="-122"/>
              </a:endParaRPr>
            </a:p>
          </p:txBody>
        </p:sp>
      </p:grpSp>
      <p:sp>
        <p:nvSpPr>
          <p:cNvPr id="8" name="Text Box 30"/>
          <p:cNvSpPr txBox="1">
            <a:spLocks noChangeArrowheads="1"/>
          </p:cNvSpPr>
          <p:nvPr/>
        </p:nvSpPr>
        <p:spPr bwMode="auto">
          <a:xfrm>
            <a:off x="611560" y="2228730"/>
            <a:ext cx="7848600" cy="840230"/>
          </a:xfrm>
          <a:prstGeom prst="rect">
            <a:avLst/>
          </a:prstGeom>
          <a:noFill/>
          <a:ln w="12700" cap="sq">
            <a:noFill/>
            <a:miter lim="800000"/>
            <a:headEnd type="none" w="sm" len="sm"/>
            <a:tailEnd type="none" w="sm" len="sm"/>
          </a:ln>
        </p:spPr>
        <p:txBody>
          <a:bodyPr>
            <a:spAutoFit/>
          </a:bodyPr>
          <a:lstStyle/>
          <a:p>
            <a:pPr eaLnBrk="1" hangingPunct="1">
              <a:lnSpc>
                <a:spcPct val="90000"/>
              </a:lnSpc>
            </a:pPr>
            <a:r>
              <a:rPr kumimoji="1" lang="zh-CN" altLang="en-US" sz="2600" b="1" dirty="0" smtClean="0">
                <a:solidFill>
                  <a:srgbClr val="00009A"/>
                </a:solidFill>
                <a:latin typeface="幼圆" pitchFamily="49" charset="-122"/>
                <a:ea typeface="幼圆" pitchFamily="49" charset="-122"/>
              </a:rPr>
              <a:t>如果线程处于临界区的</a:t>
            </a:r>
            <a:r>
              <a:rPr lang="en-US" altLang="zh-CN" sz="2800" b="1" dirty="0" smtClean="0">
                <a:solidFill>
                  <a:srgbClr val="0070C0"/>
                </a:solidFill>
              </a:rPr>
              <a:t>Cancellation points</a:t>
            </a:r>
            <a:r>
              <a:rPr lang="zh-CN" altLang="en-US" sz="2800" b="1" dirty="0" smtClean="0">
                <a:solidFill>
                  <a:srgbClr val="0070C0"/>
                </a:solidFill>
              </a:rPr>
              <a:t>点</a:t>
            </a:r>
            <a:r>
              <a:rPr kumimoji="1" lang="zh-CN" altLang="en-US" sz="2600" b="1" dirty="0" smtClean="0">
                <a:solidFill>
                  <a:srgbClr val="00009A"/>
                </a:solidFill>
                <a:latin typeface="幼圆" pitchFamily="49" charset="-122"/>
                <a:ea typeface="幼圆" pitchFamily="49" charset="-122"/>
              </a:rPr>
              <a:t>时，线程取消，此时会引起</a:t>
            </a:r>
            <a:r>
              <a:rPr kumimoji="1" lang="zh-CN" altLang="en-US" sz="2600" b="1" dirty="0" smtClean="0">
                <a:solidFill>
                  <a:srgbClr val="FF0000"/>
                </a:solidFill>
                <a:latin typeface="幼圆" pitchFamily="49" charset="-122"/>
                <a:ea typeface="幼圆" pitchFamily="49" charset="-122"/>
              </a:rPr>
              <a:t>死锁</a:t>
            </a:r>
            <a:endParaRPr kumimoji="1" lang="zh-CN" altLang="en-US" sz="2600" b="1" dirty="0">
              <a:solidFill>
                <a:srgbClr val="FF0000"/>
              </a:solidFill>
              <a:latin typeface="幼圆" pitchFamily="49" charset="-122"/>
              <a:ea typeface="幼圆" pitchFamily="49" charset="-122"/>
            </a:endParaRPr>
          </a:p>
        </p:txBody>
      </p:sp>
      <p:sp>
        <p:nvSpPr>
          <p:cNvPr id="10" name="Text Box 30"/>
          <p:cNvSpPr txBox="1">
            <a:spLocks noChangeArrowheads="1"/>
          </p:cNvSpPr>
          <p:nvPr/>
        </p:nvSpPr>
        <p:spPr bwMode="auto">
          <a:xfrm>
            <a:off x="683568" y="2996952"/>
            <a:ext cx="7848600" cy="452432"/>
          </a:xfrm>
          <a:prstGeom prst="rect">
            <a:avLst/>
          </a:prstGeom>
          <a:noFill/>
          <a:ln w="12700" cap="sq">
            <a:noFill/>
            <a:miter lim="800000"/>
            <a:headEnd type="none" w="sm" len="sm"/>
            <a:tailEnd type="none" w="sm" len="sm"/>
          </a:ln>
        </p:spPr>
        <p:txBody>
          <a:bodyPr>
            <a:spAutoFit/>
          </a:bodyPr>
          <a:lstStyle/>
          <a:p>
            <a:pPr eaLnBrk="1" hangingPunct="1">
              <a:lnSpc>
                <a:spcPct val="90000"/>
              </a:lnSpc>
            </a:pPr>
            <a:r>
              <a:rPr kumimoji="1" lang="en-US" altLang="zh-CN" sz="2600" b="1" dirty="0" smtClean="0">
                <a:solidFill>
                  <a:srgbClr val="00009A"/>
                </a:solidFill>
                <a:latin typeface="幼圆" pitchFamily="49" charset="-122"/>
                <a:ea typeface="幼圆" pitchFamily="49" charset="-122"/>
              </a:rPr>
              <a:t>……</a:t>
            </a:r>
            <a:endParaRPr kumimoji="1" lang="zh-CN" altLang="en-US" sz="2600" b="1" dirty="0">
              <a:solidFill>
                <a:srgbClr val="FF0000"/>
              </a:solidFill>
              <a:latin typeface="幼圆" pitchFamily="49" charset="-122"/>
              <a:ea typeface="幼圆" pitchFamily="49" charset="-122"/>
            </a:endParaRPr>
          </a:p>
        </p:txBody>
      </p:sp>
      <p:grpSp>
        <p:nvGrpSpPr>
          <p:cNvPr id="11" name="Group 81"/>
          <p:cNvGrpSpPr>
            <a:grpSpLocks/>
          </p:cNvGrpSpPr>
          <p:nvPr/>
        </p:nvGrpSpPr>
        <p:grpSpPr bwMode="auto">
          <a:xfrm>
            <a:off x="2195736" y="3356992"/>
            <a:ext cx="3312368" cy="715002"/>
            <a:chOff x="3928" y="3060"/>
            <a:chExt cx="889" cy="413"/>
          </a:xfrm>
        </p:grpSpPr>
        <p:sp>
          <p:nvSpPr>
            <p:cNvPr id="12" name="Cloud"/>
            <p:cNvSpPr>
              <a:spLocks noChangeAspect="1" noEditPoints="1" noChangeArrowheads="1"/>
            </p:cNvSpPr>
            <p:nvPr/>
          </p:nvSpPr>
          <p:spPr bwMode="auto">
            <a:xfrm>
              <a:off x="3928" y="3088"/>
              <a:ext cx="889"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13" name="Rectangle 83"/>
            <p:cNvSpPr>
              <a:spLocks noChangeArrowheads="1"/>
            </p:cNvSpPr>
            <p:nvPr/>
          </p:nvSpPr>
          <p:spPr bwMode="auto">
            <a:xfrm>
              <a:off x="3952" y="3134"/>
              <a:ext cx="768"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baseline="0" dirty="0" smtClean="0">
                  <a:solidFill>
                    <a:srgbClr val="FF0000"/>
                  </a:solidFill>
                  <a:effectLst/>
                  <a:ea typeface="华文新魏" pitchFamily="2" charset="-122"/>
                </a:rPr>
                <a:t>:</a:t>
              </a:r>
              <a:r>
                <a:rPr lang="en-US" altLang="zh-CN" baseline="0" dirty="0" err="1" smtClean="0">
                  <a:solidFill>
                    <a:srgbClr val="FF0000"/>
                  </a:solidFill>
                  <a:effectLst/>
                  <a:ea typeface="华文新魏" pitchFamily="2" charset="-122"/>
                </a:rPr>
                <a:t>example_cancel</a:t>
              </a:r>
              <a:endParaRPr lang="zh-CN" altLang="en-US" baseline="0" dirty="0">
                <a:solidFill>
                  <a:srgbClr val="FF0000"/>
                </a:solidFill>
                <a:effectLst/>
                <a:ea typeface="华文新魏" pitchFamily="2" charset="-122"/>
              </a:endParaRPr>
            </a:p>
          </p:txBody>
        </p:sp>
        <p:sp>
          <p:nvSpPr>
            <p:cNvPr id="14"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grpSp>
        <p:nvGrpSpPr>
          <p:cNvPr id="15" name="Group 8"/>
          <p:cNvGrpSpPr>
            <a:grpSpLocks/>
          </p:cNvGrpSpPr>
          <p:nvPr/>
        </p:nvGrpSpPr>
        <p:grpSpPr bwMode="auto">
          <a:xfrm>
            <a:off x="827262" y="4221088"/>
            <a:ext cx="7993063" cy="2232653"/>
            <a:chOff x="677" y="734"/>
            <a:chExt cx="5035" cy="1749"/>
          </a:xfrm>
        </p:grpSpPr>
        <p:sp>
          <p:nvSpPr>
            <p:cNvPr id="16" name="Rectangle 6"/>
            <p:cNvSpPr>
              <a:spLocks noChangeArrowheads="1"/>
            </p:cNvSpPr>
            <p:nvPr/>
          </p:nvSpPr>
          <p:spPr bwMode="auto">
            <a:xfrm>
              <a:off x="677" y="734"/>
              <a:ext cx="5035" cy="1749"/>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17" name="Text Box 7"/>
            <p:cNvSpPr txBox="1">
              <a:spLocks noChangeArrowheads="1"/>
            </p:cNvSpPr>
            <p:nvPr/>
          </p:nvSpPr>
          <p:spPr bwMode="auto">
            <a:xfrm>
              <a:off x="768" y="1104"/>
              <a:ext cx="4944" cy="1287"/>
            </a:xfrm>
            <a:prstGeom prst="rect">
              <a:avLst/>
            </a:prstGeom>
            <a:noFill/>
            <a:ln w="12700" cap="sq">
              <a:noFill/>
              <a:miter lim="800000"/>
              <a:headEnd/>
              <a:tailEnd/>
            </a:ln>
            <a:effectLst/>
          </p:spPr>
          <p:txBody>
            <a:bodyPr wrap="square">
              <a:spAutoFit/>
            </a:bodyPr>
            <a:lstStyle/>
            <a:p>
              <a:pPr algn="l">
                <a:lnSpc>
                  <a:spcPct val="105000"/>
                </a:lnSpc>
                <a:spcBef>
                  <a:spcPct val="0"/>
                </a:spcBef>
              </a:pPr>
              <a:r>
                <a:rPr lang="zh-CN" altLang="en-US" dirty="0" smtClean="0">
                  <a:solidFill>
                    <a:srgbClr val="0099FF"/>
                  </a:solidFill>
                  <a:effectLst/>
                </a:rPr>
                <a:t>#</a:t>
              </a:r>
              <a:r>
                <a:rPr lang="en-US" altLang="zh-CN" dirty="0" smtClean="0">
                  <a:solidFill>
                    <a:srgbClr val="0099FF"/>
                  </a:solidFill>
                  <a:effectLst/>
                </a:rPr>
                <a:t>include &lt;</a:t>
              </a:r>
              <a:r>
                <a:rPr lang="en-US" altLang="zh-CN" dirty="0" err="1" smtClean="0">
                  <a:solidFill>
                    <a:srgbClr val="0099FF"/>
                  </a:solidFill>
                  <a:effectLst/>
                </a:rPr>
                <a:t>pthread.h</a:t>
              </a:r>
              <a:r>
                <a:rPr lang="en-US" altLang="zh-CN" dirty="0" smtClean="0">
                  <a:solidFill>
                    <a:srgbClr val="0099FF"/>
                  </a:solidFill>
                  <a:effectLst/>
                </a:rPr>
                <a:t>&gt;</a:t>
              </a:r>
            </a:p>
            <a:p>
              <a:pPr>
                <a:lnSpc>
                  <a:spcPct val="105000"/>
                </a:lnSpc>
              </a:pPr>
              <a:r>
                <a:rPr lang="en-US" altLang="zh-CN" sz="3600" b="1" baseline="-10000" dirty="0" smtClean="0">
                  <a:solidFill>
                    <a:srgbClr val="003399"/>
                  </a:solidFill>
                </a:rPr>
                <a:t>void </a:t>
              </a:r>
              <a:r>
                <a:rPr lang="en-US" altLang="zh-CN" sz="3600" b="1" baseline="-10000" dirty="0" err="1" smtClean="0">
                  <a:solidFill>
                    <a:srgbClr val="003399"/>
                  </a:solidFill>
                </a:rPr>
                <a:t>pthread_cleanup_push</a:t>
              </a:r>
              <a:r>
                <a:rPr lang="en-US" altLang="zh-CN" sz="3600" b="1" baseline="-10000" dirty="0" smtClean="0">
                  <a:solidFill>
                    <a:srgbClr val="003399"/>
                  </a:solidFill>
                </a:rPr>
                <a:t>(void (*</a:t>
              </a:r>
              <a:r>
                <a:rPr lang="en-US" altLang="zh-CN" sz="3600" b="1" baseline="-10000" dirty="0" err="1" smtClean="0">
                  <a:solidFill>
                    <a:srgbClr val="003399"/>
                  </a:solidFill>
                </a:rPr>
                <a:t>rtn</a:t>
              </a:r>
              <a:r>
                <a:rPr lang="en-US" altLang="zh-CN" sz="3600" b="1" baseline="-10000" dirty="0" smtClean="0">
                  <a:solidFill>
                    <a:srgbClr val="003399"/>
                  </a:solidFill>
                </a:rPr>
                <a:t>)(void *), void *</a:t>
              </a:r>
              <a:r>
                <a:rPr lang="en-US" altLang="zh-CN" sz="3600" b="1" baseline="-10000" dirty="0" err="1" smtClean="0">
                  <a:solidFill>
                    <a:srgbClr val="003399"/>
                  </a:solidFill>
                </a:rPr>
                <a:t>arg</a:t>
              </a:r>
              <a:r>
                <a:rPr lang="en-US" altLang="zh-CN" sz="3600" b="1" baseline="-10000" dirty="0" smtClean="0">
                  <a:solidFill>
                    <a:srgbClr val="003399"/>
                  </a:solidFill>
                </a:rPr>
                <a:t>); </a:t>
              </a:r>
            </a:p>
            <a:p>
              <a:pPr>
                <a:lnSpc>
                  <a:spcPct val="105000"/>
                </a:lnSpc>
              </a:pPr>
              <a:r>
                <a:rPr lang="en-US" altLang="zh-CN" sz="3600" b="1" baseline="-10000" dirty="0" smtClean="0">
                  <a:solidFill>
                    <a:srgbClr val="003399"/>
                  </a:solidFill>
                </a:rPr>
                <a:t>void </a:t>
              </a:r>
              <a:r>
                <a:rPr lang="en-US" altLang="zh-CN" sz="3600" b="1" baseline="-10000" dirty="0" err="1" smtClean="0">
                  <a:solidFill>
                    <a:srgbClr val="003399"/>
                  </a:solidFill>
                </a:rPr>
                <a:t>pthread_cleanup_pop</a:t>
              </a:r>
              <a:r>
                <a:rPr lang="en-US" altLang="zh-CN" sz="3600" b="1" baseline="-10000" dirty="0" smtClean="0">
                  <a:solidFill>
                    <a:srgbClr val="003399"/>
                  </a:solidFill>
                </a:rPr>
                <a:t>(</a:t>
              </a:r>
              <a:r>
                <a:rPr lang="en-US" altLang="zh-CN" sz="3600" b="1" baseline="-10000" dirty="0" err="1" smtClean="0">
                  <a:solidFill>
                    <a:srgbClr val="003399"/>
                  </a:solidFill>
                </a:rPr>
                <a:t>int</a:t>
              </a:r>
              <a:r>
                <a:rPr lang="en-US" altLang="zh-CN" sz="3600" b="1" baseline="-10000" dirty="0" smtClean="0">
                  <a:solidFill>
                    <a:srgbClr val="003399"/>
                  </a:solidFill>
                </a:rPr>
                <a:t> execute); </a:t>
              </a:r>
            </a:p>
            <a:p>
              <a:pPr>
                <a:lnSpc>
                  <a:spcPct val="105000"/>
                </a:lnSpc>
              </a:pPr>
              <a:endParaRPr lang="en-US" altLang="zh-CN" sz="3600" b="1" baseline="-10000" dirty="0">
                <a:solidFill>
                  <a:srgbClr val="003399"/>
                </a:solidFill>
              </a:endParaRPr>
            </a:p>
          </p:txBody>
        </p:sp>
      </p:grpSp>
      <p:grpSp>
        <p:nvGrpSpPr>
          <p:cNvPr id="18" name="Group 12"/>
          <p:cNvGrpSpPr>
            <a:grpSpLocks/>
          </p:cNvGrpSpPr>
          <p:nvPr/>
        </p:nvGrpSpPr>
        <p:grpSpPr bwMode="auto">
          <a:xfrm>
            <a:off x="306190" y="3970140"/>
            <a:ext cx="3276601" cy="685800"/>
            <a:chOff x="365" y="603"/>
            <a:chExt cx="2064" cy="432"/>
          </a:xfrm>
        </p:grpSpPr>
        <p:sp>
          <p:nvSpPr>
            <p:cNvPr id="19" name="Oval 9"/>
            <p:cNvSpPr>
              <a:spLocks noChangeArrowheads="1"/>
            </p:cNvSpPr>
            <p:nvPr/>
          </p:nvSpPr>
          <p:spPr bwMode="auto">
            <a:xfrm rot="20967931">
              <a:off x="569" y="603"/>
              <a:ext cx="1860"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20" name="Rectangle 10"/>
            <p:cNvSpPr>
              <a:spLocks noChangeArrowheads="1"/>
            </p:cNvSpPr>
            <p:nvPr/>
          </p:nvSpPr>
          <p:spPr bwMode="auto">
            <a:xfrm rot="20967931">
              <a:off x="365" y="648"/>
              <a:ext cx="1976" cy="378"/>
            </a:xfrm>
            <a:prstGeom prst="rect">
              <a:avLst/>
            </a:prstGeom>
            <a:noFill/>
            <a:ln w="12700" cap="sq">
              <a:noFill/>
              <a:miter lim="800000"/>
              <a:headEnd/>
              <a:tailEnd/>
            </a:ln>
            <a:effectLst>
              <a:outerShdw dist="35921" dir="2700000" algn="ctr" rotWithShape="0">
                <a:schemeClr val="bg1"/>
              </a:outerShdw>
            </a:effectLst>
          </p:spPr>
          <p:txBody>
            <a:bodyPr wrap="square">
              <a:spAutoFit/>
            </a:bodyPr>
            <a:lstStyle/>
            <a:p>
              <a:pPr algn="ctr"/>
              <a:r>
                <a:rPr lang="zh-CN" altLang="en-US" sz="3300" b="1" i="1" dirty="0" smtClean="0">
                  <a:solidFill>
                    <a:srgbClr val="FFFF00"/>
                  </a:solidFill>
                  <a:ea typeface="黑体" pitchFamily="2" charset="-122"/>
                </a:rPr>
                <a:t>线程取消时执行</a:t>
              </a:r>
              <a:endParaRPr lang="zh-CN" altLang="en-US" sz="3300" b="1" i="1" baseline="0" dirty="0">
                <a:solidFill>
                  <a:srgbClr val="FFFF00"/>
                </a:solidFill>
                <a:effectLst/>
                <a:ea typeface="黑体" pitchFamily="2" charset="-122"/>
              </a:endParaRPr>
            </a:p>
          </p:txBody>
        </p:sp>
      </p:grpSp>
      <p:grpSp>
        <p:nvGrpSpPr>
          <p:cNvPr id="21" name="Group 57"/>
          <p:cNvGrpSpPr>
            <a:grpSpLocks/>
          </p:cNvGrpSpPr>
          <p:nvPr/>
        </p:nvGrpSpPr>
        <p:grpSpPr bwMode="auto">
          <a:xfrm>
            <a:off x="5868144" y="2924944"/>
            <a:ext cx="3095625" cy="1042988"/>
            <a:chOff x="1474" y="3521"/>
            <a:chExt cx="1950" cy="657"/>
          </a:xfrm>
        </p:grpSpPr>
        <p:sp>
          <p:nvSpPr>
            <p:cNvPr id="22" name="Freeform 58"/>
            <p:cNvSpPr>
              <a:spLocks/>
            </p:cNvSpPr>
            <p:nvPr/>
          </p:nvSpPr>
          <p:spPr bwMode="auto">
            <a:xfrm>
              <a:off x="1474" y="3521"/>
              <a:ext cx="1633" cy="657"/>
            </a:xfrm>
            <a:custGeom>
              <a:avLst/>
              <a:gdLst/>
              <a:ahLst/>
              <a:cxnLst>
                <a:cxn ang="0">
                  <a:pos x="22" y="127"/>
                </a:cxn>
                <a:cxn ang="0">
                  <a:pos x="14" y="343"/>
                </a:cxn>
                <a:cxn ang="0">
                  <a:pos x="462" y="479"/>
                </a:cxn>
                <a:cxn ang="0">
                  <a:pos x="574" y="471"/>
                </a:cxn>
                <a:cxn ang="0">
                  <a:pos x="894" y="487"/>
                </a:cxn>
                <a:cxn ang="0">
                  <a:pos x="1126" y="455"/>
                </a:cxn>
                <a:cxn ang="0">
                  <a:pos x="1174" y="207"/>
                </a:cxn>
                <a:cxn ang="0">
                  <a:pos x="1014" y="127"/>
                </a:cxn>
                <a:cxn ang="0">
                  <a:pos x="950" y="95"/>
                </a:cxn>
                <a:cxn ang="0">
                  <a:pos x="934" y="71"/>
                </a:cxn>
                <a:cxn ang="0">
                  <a:pos x="414" y="63"/>
                </a:cxn>
                <a:cxn ang="0">
                  <a:pos x="270" y="7"/>
                </a:cxn>
                <a:cxn ang="0">
                  <a:pos x="110" y="15"/>
                </a:cxn>
                <a:cxn ang="0">
                  <a:pos x="86" y="87"/>
                </a:cxn>
                <a:cxn ang="0">
                  <a:pos x="38" y="103"/>
                </a:cxn>
                <a:cxn ang="0">
                  <a:pos x="22" y="127"/>
                </a:cxn>
              </a:cxnLst>
              <a:rect l="0" t="0" r="r" b="b"/>
              <a:pathLst>
                <a:path w="1187" h="612">
                  <a:moveTo>
                    <a:pt x="22" y="127"/>
                  </a:moveTo>
                  <a:cubicBezTo>
                    <a:pt x="20" y="165"/>
                    <a:pt x="0" y="285"/>
                    <a:pt x="14" y="343"/>
                  </a:cubicBezTo>
                  <a:cubicBezTo>
                    <a:pt x="32" y="612"/>
                    <a:pt x="72" y="487"/>
                    <a:pt x="462" y="479"/>
                  </a:cubicBezTo>
                  <a:cubicBezTo>
                    <a:pt x="530" y="456"/>
                    <a:pt x="493" y="461"/>
                    <a:pt x="574" y="471"/>
                  </a:cubicBezTo>
                  <a:cubicBezTo>
                    <a:pt x="658" y="527"/>
                    <a:pt x="829" y="489"/>
                    <a:pt x="894" y="487"/>
                  </a:cubicBezTo>
                  <a:cubicBezTo>
                    <a:pt x="975" y="481"/>
                    <a:pt x="1046" y="464"/>
                    <a:pt x="1126" y="455"/>
                  </a:cubicBezTo>
                  <a:cubicBezTo>
                    <a:pt x="1187" y="414"/>
                    <a:pt x="1170" y="270"/>
                    <a:pt x="1174" y="207"/>
                  </a:cubicBezTo>
                  <a:cubicBezTo>
                    <a:pt x="1160" y="83"/>
                    <a:pt x="1157" y="118"/>
                    <a:pt x="1014" y="127"/>
                  </a:cubicBezTo>
                  <a:cubicBezTo>
                    <a:pt x="971" y="118"/>
                    <a:pt x="977" y="127"/>
                    <a:pt x="950" y="95"/>
                  </a:cubicBezTo>
                  <a:cubicBezTo>
                    <a:pt x="944" y="88"/>
                    <a:pt x="944" y="72"/>
                    <a:pt x="934" y="71"/>
                  </a:cubicBezTo>
                  <a:cubicBezTo>
                    <a:pt x="761" y="61"/>
                    <a:pt x="587" y="66"/>
                    <a:pt x="414" y="63"/>
                  </a:cubicBezTo>
                  <a:cubicBezTo>
                    <a:pt x="368" y="33"/>
                    <a:pt x="323" y="20"/>
                    <a:pt x="270" y="7"/>
                  </a:cubicBezTo>
                  <a:cubicBezTo>
                    <a:pt x="217" y="10"/>
                    <a:pt x="161" y="0"/>
                    <a:pt x="110" y="15"/>
                  </a:cubicBezTo>
                  <a:cubicBezTo>
                    <a:pt x="86" y="22"/>
                    <a:pt x="106" y="72"/>
                    <a:pt x="86" y="87"/>
                  </a:cubicBezTo>
                  <a:cubicBezTo>
                    <a:pt x="73" y="97"/>
                    <a:pt x="38" y="103"/>
                    <a:pt x="38" y="103"/>
                  </a:cubicBezTo>
                  <a:cubicBezTo>
                    <a:pt x="29" y="130"/>
                    <a:pt x="38" y="127"/>
                    <a:pt x="22" y="127"/>
                  </a:cubicBezTo>
                  <a:close/>
                </a:path>
              </a:pathLst>
            </a:custGeom>
            <a:solidFill>
              <a:srgbClr val="FFFF69"/>
            </a:solidFill>
            <a:ln w="12700" cap="sq" cmpd="sng">
              <a:noFill/>
              <a:prstDash val="solid"/>
              <a:round/>
              <a:headEnd type="none" w="sm" len="sm"/>
              <a:tailEnd type="none" w="sm" len="sm"/>
            </a:ln>
            <a:effectLst>
              <a:outerShdw dist="71842" dir="2700000" algn="ctr" rotWithShape="0">
                <a:srgbClr val="969696"/>
              </a:outerShdw>
            </a:effectLst>
          </p:spPr>
          <p:txBody>
            <a:bodyPr/>
            <a:lstStyle/>
            <a:p>
              <a:pPr>
                <a:defRPr/>
              </a:pPr>
              <a:endParaRPr lang="zh-CN" altLang="en-US"/>
            </a:p>
          </p:txBody>
        </p:sp>
        <p:sp>
          <p:nvSpPr>
            <p:cNvPr id="23" name="Text Box 59"/>
            <p:cNvSpPr txBox="1">
              <a:spLocks noChangeArrowheads="1"/>
            </p:cNvSpPr>
            <p:nvPr/>
          </p:nvSpPr>
          <p:spPr bwMode="auto">
            <a:xfrm>
              <a:off x="1519" y="3626"/>
              <a:ext cx="1905" cy="404"/>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a:spAutoFit/>
            </a:bodyPr>
            <a:lstStyle/>
            <a:p>
              <a:pPr>
                <a:defRPr/>
              </a:pPr>
              <a:r>
                <a:rPr lang="zh-CN" altLang="en-US" sz="3600" b="1" dirty="0" smtClean="0">
                  <a:solidFill>
                    <a:srgbClr val="FF0000"/>
                  </a:solidFill>
                  <a:ea typeface="华文新魏" pitchFamily="2" charset="-122"/>
                </a:rPr>
                <a:t>需要时学习</a:t>
              </a:r>
              <a:endParaRPr lang="zh-CN" altLang="en-US" sz="3600" b="1" dirty="0">
                <a:solidFill>
                  <a:srgbClr val="FF0000"/>
                </a:solidFill>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ppt_x</p:attrName>
                                        </p:attrNameLst>
                                      </p:cBhvr>
                                      <p:tavLst>
                                        <p:tav tm="0">
                                          <p:val>
                                            <p:fltVal val="0.5"/>
                                          </p:val>
                                        </p:tav>
                                        <p:tav tm="100000">
                                          <p:val>
                                            <p:strVal val="#ppt_x"/>
                                          </p:val>
                                        </p:tav>
                                      </p:tavLst>
                                    </p:anim>
                                    <p:anim calcmode="lin" valueType="num">
                                      <p:cBhvr>
                                        <p:cTn id="10" dur="500" fill="hold"/>
                                        <p:tgtEl>
                                          <p:spTgt spid="5"/>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trips(downRigh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9"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trips(upLeft)">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ssolv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down)">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dissolve">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left)">
                                      <p:cBhvr>
                                        <p:cTn id="4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259632" y="3140968"/>
            <a:ext cx="6324600" cy="1512168"/>
            <a:chOff x="904" y="734"/>
            <a:chExt cx="3984" cy="1749"/>
          </a:xfrm>
        </p:grpSpPr>
        <p:sp>
          <p:nvSpPr>
            <p:cNvPr id="491526" name="Rectangle 6"/>
            <p:cNvSpPr>
              <a:spLocks noChangeArrowheads="1"/>
            </p:cNvSpPr>
            <p:nvPr/>
          </p:nvSpPr>
          <p:spPr bwMode="auto">
            <a:xfrm>
              <a:off x="904" y="734"/>
              <a:ext cx="3984" cy="1749"/>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491527" name="Text Box 7"/>
            <p:cNvSpPr txBox="1">
              <a:spLocks noChangeArrowheads="1"/>
            </p:cNvSpPr>
            <p:nvPr/>
          </p:nvSpPr>
          <p:spPr bwMode="auto">
            <a:xfrm>
              <a:off x="1584" y="1104"/>
              <a:ext cx="3267" cy="1004"/>
            </a:xfrm>
            <a:prstGeom prst="rect">
              <a:avLst/>
            </a:prstGeom>
            <a:noFill/>
            <a:ln w="12700" cap="sq">
              <a:noFill/>
              <a:miter lim="800000"/>
              <a:headEnd/>
              <a:tailEnd/>
            </a:ln>
            <a:effectLst/>
          </p:spPr>
          <p:txBody>
            <a:bodyPr wrap="square">
              <a:spAutoFit/>
            </a:bodyPr>
            <a:lstStyle/>
            <a:p>
              <a:pPr algn="l">
                <a:lnSpc>
                  <a:spcPct val="105000"/>
                </a:lnSpc>
                <a:spcBef>
                  <a:spcPct val="0"/>
                </a:spcBef>
              </a:pPr>
              <a:r>
                <a:rPr lang="zh-CN" altLang="en-US" dirty="0" smtClean="0">
                  <a:solidFill>
                    <a:srgbClr val="0099FF"/>
                  </a:solidFill>
                  <a:effectLst/>
                </a:rPr>
                <a:t>#</a:t>
              </a:r>
              <a:r>
                <a:rPr lang="en-US" altLang="zh-CN" dirty="0" smtClean="0">
                  <a:solidFill>
                    <a:srgbClr val="0099FF"/>
                  </a:solidFill>
                  <a:effectLst/>
                </a:rPr>
                <a:t>include &lt;</a:t>
              </a:r>
              <a:r>
                <a:rPr lang="en-US" altLang="zh-CN" dirty="0" err="1" smtClean="0">
                  <a:solidFill>
                    <a:srgbClr val="0099FF"/>
                  </a:solidFill>
                  <a:effectLst/>
                </a:rPr>
                <a:t>pthread.h</a:t>
              </a:r>
              <a:r>
                <a:rPr lang="en-US" altLang="zh-CN" dirty="0" smtClean="0">
                  <a:solidFill>
                    <a:srgbClr val="0099FF"/>
                  </a:solidFill>
                  <a:effectLst/>
                </a:rPr>
                <a:t>&gt;</a:t>
              </a:r>
            </a:p>
            <a:p>
              <a:pPr>
                <a:lnSpc>
                  <a:spcPct val="105000"/>
                </a:lnSpc>
              </a:pPr>
              <a:r>
                <a:rPr lang="en-US" altLang="zh-CN" sz="3600" b="1" baseline="-10000" dirty="0" smtClean="0">
                  <a:solidFill>
                    <a:srgbClr val="003399"/>
                  </a:solidFill>
                </a:rPr>
                <a:t>void </a:t>
              </a:r>
              <a:r>
                <a:rPr lang="en-US" altLang="zh-CN" sz="3600" b="1" baseline="-10000" dirty="0" err="1" smtClean="0">
                  <a:solidFill>
                    <a:srgbClr val="003399"/>
                  </a:solidFill>
                </a:rPr>
                <a:t>pthread_detach</a:t>
              </a:r>
              <a:r>
                <a:rPr lang="en-US" altLang="zh-CN" sz="3600" b="1" baseline="-10000" dirty="0" smtClean="0">
                  <a:solidFill>
                    <a:srgbClr val="003399"/>
                  </a:solidFill>
                </a:rPr>
                <a:t>(</a:t>
              </a:r>
              <a:r>
                <a:rPr lang="en-US" altLang="zh-CN" sz="3600" b="1" baseline="-10000" dirty="0" err="1" smtClean="0">
                  <a:solidFill>
                    <a:srgbClr val="003399"/>
                  </a:solidFill>
                </a:rPr>
                <a:t>pthread_t</a:t>
              </a:r>
              <a:r>
                <a:rPr lang="en-US" altLang="zh-CN" sz="3600" b="1" baseline="-10000" dirty="0" smtClean="0">
                  <a:solidFill>
                    <a:srgbClr val="003399"/>
                  </a:solidFill>
                </a:rPr>
                <a:t> </a:t>
              </a:r>
              <a:r>
                <a:rPr lang="en-US" altLang="zh-CN" sz="3600" b="1" baseline="-10000" dirty="0" err="1" smtClean="0">
                  <a:solidFill>
                    <a:srgbClr val="003399"/>
                  </a:solidFill>
                </a:rPr>
                <a:t>tid</a:t>
              </a:r>
              <a:r>
                <a:rPr lang="en-US" altLang="zh-CN" sz="3600" b="1" baseline="-10000" dirty="0" smtClean="0">
                  <a:solidFill>
                    <a:srgbClr val="003399"/>
                  </a:solidFill>
                </a:rPr>
                <a:t>);</a:t>
              </a:r>
              <a:endParaRPr lang="en-US" altLang="zh-CN" sz="3600" b="1" baseline="-10000" dirty="0">
                <a:solidFill>
                  <a:srgbClr val="003399"/>
                </a:solidFill>
              </a:endParaRPr>
            </a:p>
          </p:txBody>
        </p:sp>
      </p:grpSp>
      <p:grpSp>
        <p:nvGrpSpPr>
          <p:cNvPr id="3" name="Group 12"/>
          <p:cNvGrpSpPr>
            <a:grpSpLocks/>
          </p:cNvGrpSpPr>
          <p:nvPr/>
        </p:nvGrpSpPr>
        <p:grpSpPr bwMode="auto">
          <a:xfrm>
            <a:off x="611560" y="2924944"/>
            <a:ext cx="2724150" cy="685800"/>
            <a:chOff x="512" y="625"/>
            <a:chExt cx="1716" cy="432"/>
          </a:xfrm>
        </p:grpSpPr>
        <p:sp>
          <p:nvSpPr>
            <p:cNvPr id="491529" name="Oval 9"/>
            <p:cNvSpPr>
              <a:spLocks noChangeArrowheads="1"/>
            </p:cNvSpPr>
            <p:nvPr/>
          </p:nvSpPr>
          <p:spPr bwMode="auto">
            <a:xfrm rot="-632069">
              <a:off x="571" y="625"/>
              <a:ext cx="1621"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491530" name="Rectangle 10"/>
            <p:cNvSpPr>
              <a:spLocks noChangeArrowheads="1"/>
            </p:cNvSpPr>
            <p:nvPr/>
          </p:nvSpPr>
          <p:spPr bwMode="auto">
            <a:xfrm rot="20967931">
              <a:off x="512" y="645"/>
              <a:ext cx="1716" cy="378"/>
            </a:xfrm>
            <a:prstGeom prst="rect">
              <a:avLst/>
            </a:prstGeom>
            <a:noFill/>
            <a:ln w="12700" cap="sq">
              <a:noFill/>
              <a:miter lim="800000"/>
              <a:headEnd/>
              <a:tailEnd/>
            </a:ln>
            <a:effectLst>
              <a:outerShdw dist="35921" dir="2700000" algn="ctr" rotWithShape="0">
                <a:schemeClr val="bg1"/>
              </a:outerShdw>
            </a:effectLst>
          </p:spPr>
          <p:txBody>
            <a:bodyPr>
              <a:spAutoFit/>
            </a:bodyPr>
            <a:lstStyle/>
            <a:p>
              <a:pPr algn="ctr"/>
              <a:r>
                <a:rPr lang="zh-CN" altLang="en-US" sz="3300" b="1" i="1" dirty="0" smtClean="0">
                  <a:solidFill>
                    <a:srgbClr val="FFFF00"/>
                  </a:solidFill>
                  <a:ea typeface="黑体" pitchFamily="2" charset="-122"/>
                </a:rPr>
                <a:t>分离线程</a:t>
              </a:r>
              <a:endParaRPr lang="zh-CN" altLang="en-US" sz="3300" b="1" i="1" baseline="0" dirty="0">
                <a:solidFill>
                  <a:srgbClr val="FFFF00"/>
                </a:solidFill>
                <a:effectLst/>
                <a:ea typeface="黑体" pitchFamily="2" charset="-122"/>
              </a:endParaRPr>
            </a:p>
          </p:txBody>
        </p:sp>
      </p:grpSp>
      <p:grpSp>
        <p:nvGrpSpPr>
          <p:cNvPr id="6" name="Group 30"/>
          <p:cNvGrpSpPr>
            <a:grpSpLocks/>
          </p:cNvGrpSpPr>
          <p:nvPr/>
        </p:nvGrpSpPr>
        <p:grpSpPr bwMode="auto">
          <a:xfrm>
            <a:off x="5076056" y="3068959"/>
            <a:ext cx="2592288" cy="482352"/>
            <a:chOff x="3840" y="3393"/>
            <a:chExt cx="1824" cy="576"/>
          </a:xfrm>
        </p:grpSpPr>
        <p:sp>
          <p:nvSpPr>
            <p:cNvPr id="44" name="AutoShape 31"/>
            <p:cNvSpPr>
              <a:spLocks noChangeArrowheads="1"/>
            </p:cNvSpPr>
            <p:nvPr/>
          </p:nvSpPr>
          <p:spPr bwMode="auto">
            <a:xfrm>
              <a:off x="3840" y="3393"/>
              <a:ext cx="1824" cy="576"/>
            </a:xfrm>
            <a:prstGeom prst="wedgeRectCallout">
              <a:avLst>
                <a:gd name="adj1" fmla="val -42225"/>
                <a:gd name="adj2" fmla="val 129083"/>
              </a:avLst>
            </a:prstGeom>
            <a:noFill/>
            <a:ln w="57150">
              <a:solidFill>
                <a:srgbClr val="33CCCC"/>
              </a:solidFill>
              <a:miter lim="800000"/>
              <a:headEnd/>
              <a:tailEnd/>
            </a:ln>
            <a:effectLst/>
          </p:spPr>
          <p:txBody>
            <a:bodyPr anchor="ctr"/>
            <a:lstStyle/>
            <a:p>
              <a:endParaRPr lang="zh-CN" altLang="zh-CN"/>
            </a:p>
          </p:txBody>
        </p:sp>
        <p:sp>
          <p:nvSpPr>
            <p:cNvPr id="45" name="Rectangle 32"/>
            <p:cNvSpPr>
              <a:spLocks noChangeArrowheads="1"/>
            </p:cNvSpPr>
            <p:nvPr/>
          </p:nvSpPr>
          <p:spPr bwMode="auto">
            <a:xfrm>
              <a:off x="3879" y="3433"/>
              <a:ext cx="1768" cy="400"/>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sz="2100" b="1" dirty="0" smtClean="0">
                  <a:solidFill>
                    <a:srgbClr val="FF3300"/>
                  </a:solidFill>
                  <a:latin typeface="黑体" pitchFamily="2" charset="-122"/>
                  <a:ea typeface="黑体" pitchFamily="2" charset="-122"/>
                </a:rPr>
                <a:t>分离可结合线程</a:t>
              </a:r>
              <a:r>
                <a:rPr lang="en-US" altLang="zh-CN" sz="2100" b="1" dirty="0" err="1" smtClean="0">
                  <a:solidFill>
                    <a:srgbClr val="FF3300"/>
                  </a:solidFill>
                  <a:latin typeface="黑体" pitchFamily="2" charset="-122"/>
                  <a:ea typeface="黑体" pitchFamily="2" charset="-122"/>
                </a:rPr>
                <a:t>tid</a:t>
              </a:r>
              <a:endParaRPr lang="zh-CN" altLang="en-US" sz="2100" b="1" dirty="0">
                <a:solidFill>
                  <a:srgbClr val="FF3300"/>
                </a:solidFill>
                <a:latin typeface="黑体" pitchFamily="2" charset="-122"/>
                <a:ea typeface="黑体" pitchFamily="2" charset="-122"/>
              </a:endParaRPr>
            </a:p>
          </p:txBody>
        </p:sp>
      </p:grpSp>
      <p:grpSp>
        <p:nvGrpSpPr>
          <p:cNvPr id="32" name="Group 28"/>
          <p:cNvGrpSpPr>
            <a:grpSpLocks/>
          </p:cNvGrpSpPr>
          <p:nvPr/>
        </p:nvGrpSpPr>
        <p:grpSpPr bwMode="auto">
          <a:xfrm>
            <a:off x="467097" y="1124745"/>
            <a:ext cx="8208963" cy="1395413"/>
            <a:chOff x="1061" y="3696"/>
            <a:chExt cx="5171" cy="879"/>
          </a:xfrm>
        </p:grpSpPr>
        <p:sp>
          <p:nvSpPr>
            <p:cNvPr id="38" name="Text Box 13"/>
            <p:cNvSpPr txBox="1">
              <a:spLocks noChangeArrowheads="1"/>
            </p:cNvSpPr>
            <p:nvPr/>
          </p:nvSpPr>
          <p:spPr bwMode="auto">
            <a:xfrm>
              <a:off x="1927" y="3741"/>
              <a:ext cx="4260" cy="834"/>
            </a:xfrm>
            <a:prstGeom prst="rect">
              <a:avLst/>
            </a:prstGeom>
            <a:noFill/>
            <a:ln w="12700">
              <a:noFill/>
              <a:miter lim="800000"/>
              <a:headEnd/>
              <a:tailEnd/>
            </a:ln>
            <a:effectLst/>
          </p:spPr>
          <p:txBody>
            <a:bodyPr wrap="square" anchor="ctr">
              <a:spAutoFit/>
            </a:bodyPr>
            <a:lstStyle/>
            <a:p>
              <a:pPr>
                <a:spcBef>
                  <a:spcPct val="25000"/>
                </a:spcBef>
                <a:spcAft>
                  <a:spcPct val="25000"/>
                </a:spcAft>
              </a:pPr>
              <a:r>
                <a:rPr lang="zh-CN" altLang="en-US" sz="2000" dirty="0" smtClean="0">
                  <a:solidFill>
                    <a:srgbClr val="002060"/>
                  </a:solidFill>
                  <a:latin typeface="黑体" pitchFamily="2" charset="-122"/>
                  <a:ea typeface="黑体" pitchFamily="2" charset="-122"/>
                </a:rPr>
                <a:t>在任何时间点上，线程是  </a:t>
              </a:r>
              <a:r>
                <a:rPr lang="zh-CN" altLang="en-US" sz="2000" dirty="0" smtClean="0">
                  <a:solidFill>
                    <a:srgbClr val="0033CC"/>
                  </a:solidFill>
                  <a:latin typeface="黑体" pitchFamily="2" charset="-122"/>
                  <a:ea typeface="黑体" pitchFamily="2" charset="-122"/>
                </a:rPr>
                <a:t>可结合的</a:t>
              </a:r>
              <a:r>
                <a:rPr lang="en-US" altLang="zh-CN" sz="2000" dirty="0" smtClean="0">
                  <a:solidFill>
                    <a:srgbClr val="0033CC"/>
                  </a:solidFill>
                  <a:latin typeface="黑体" pitchFamily="2" charset="-122"/>
                  <a:ea typeface="黑体" pitchFamily="2" charset="-122"/>
                </a:rPr>
                <a:t>(joinable) </a:t>
              </a:r>
              <a:r>
                <a:rPr lang="zh-CN" altLang="en-US" sz="2000" dirty="0" smtClean="0">
                  <a:solidFill>
                    <a:srgbClr val="002060"/>
                  </a:solidFill>
                  <a:latin typeface="黑体" pitchFamily="2" charset="-122"/>
                  <a:ea typeface="黑体" pitchFamily="2" charset="-122"/>
                </a:rPr>
                <a:t>或者是 </a:t>
              </a:r>
              <a:r>
                <a:rPr lang="zh-CN" altLang="en-US" sz="2000" dirty="0" smtClean="0">
                  <a:solidFill>
                    <a:srgbClr val="0033CC"/>
                  </a:solidFill>
                  <a:latin typeface="黑体" pitchFamily="2" charset="-122"/>
                  <a:ea typeface="黑体" pitchFamily="2" charset="-122"/>
                </a:rPr>
                <a:t>分离的</a:t>
              </a:r>
              <a:r>
                <a:rPr lang="en-US" altLang="zh-CN" sz="2000" dirty="0" smtClean="0">
                  <a:solidFill>
                    <a:srgbClr val="0033CC"/>
                  </a:solidFill>
                  <a:latin typeface="黑体" pitchFamily="2" charset="-122"/>
                  <a:ea typeface="黑体" pitchFamily="2" charset="-122"/>
                </a:rPr>
                <a:t>(detached)</a:t>
              </a:r>
              <a:r>
                <a:rPr lang="zh-CN" altLang="en-US" sz="2000" dirty="0" smtClean="0">
                  <a:solidFill>
                    <a:srgbClr val="002060"/>
                  </a:solidFill>
                  <a:latin typeface="黑体" pitchFamily="2" charset="-122"/>
                  <a:ea typeface="黑体" pitchFamily="2" charset="-122"/>
                </a:rPr>
                <a:t>。可结合的线程如果没有被回收，</a:t>
              </a:r>
              <a:r>
                <a:rPr lang="zh-CN" altLang="en-US" sz="2000" dirty="0" smtClean="0">
                  <a:solidFill>
                    <a:srgbClr val="FF0000"/>
                  </a:solidFill>
                  <a:latin typeface="黑体" pitchFamily="2" charset="-122"/>
                  <a:ea typeface="黑体" pitchFamily="2" charset="-122"/>
                </a:rPr>
                <a:t>存储资源（栈等）不会被释放</a:t>
              </a:r>
              <a:r>
                <a:rPr lang="zh-CN" altLang="en-US" sz="2000" dirty="0" smtClean="0">
                  <a:solidFill>
                    <a:srgbClr val="002060"/>
                  </a:solidFill>
                  <a:latin typeface="黑体" pitchFamily="2" charset="-122"/>
                  <a:ea typeface="黑体" pitchFamily="2" charset="-122"/>
                </a:rPr>
                <a:t>；分离的线程不能被回收或者杀死，线程终止时，存储资源自动释放。</a:t>
              </a:r>
              <a:endParaRPr lang="en-US" altLang="zh-CN" sz="2300" dirty="0">
                <a:solidFill>
                  <a:srgbClr val="FF3300"/>
                </a:solidFill>
              </a:endParaRPr>
            </a:p>
          </p:txBody>
        </p:sp>
        <p:sp>
          <p:nvSpPr>
            <p:cNvPr id="39" name="Rectangle 12"/>
            <p:cNvSpPr>
              <a:spLocks noChangeArrowheads="1"/>
            </p:cNvSpPr>
            <p:nvPr/>
          </p:nvSpPr>
          <p:spPr bwMode="auto">
            <a:xfrm>
              <a:off x="1061" y="3696"/>
              <a:ext cx="5171" cy="862"/>
            </a:xfrm>
            <a:prstGeom prst="rect">
              <a:avLst/>
            </a:prstGeom>
            <a:noFill/>
            <a:ln w="53975">
              <a:solidFill>
                <a:srgbClr val="00CCFF"/>
              </a:solidFill>
              <a:miter lim="800000"/>
              <a:headEnd/>
              <a:tailEnd/>
            </a:ln>
            <a:effectLst>
              <a:outerShdw dist="63500" dir="3187806" algn="ctr" rotWithShape="0">
                <a:srgbClr val="C0C0C0"/>
              </a:outerShdw>
            </a:effectLst>
          </p:spPr>
          <p:txBody>
            <a:bodyPr wrap="none" anchor="ctr"/>
            <a:lstStyle/>
            <a:p>
              <a:endParaRPr lang="zh-CN" altLang="en-US"/>
            </a:p>
          </p:txBody>
        </p:sp>
        <p:sp>
          <p:nvSpPr>
            <p:cNvPr id="40" name="Oval 14"/>
            <p:cNvSpPr>
              <a:spLocks noChangeArrowheads="1"/>
            </p:cNvSpPr>
            <p:nvPr/>
          </p:nvSpPr>
          <p:spPr bwMode="auto">
            <a:xfrm>
              <a:off x="1162" y="3737"/>
              <a:ext cx="720" cy="594"/>
            </a:xfrm>
            <a:prstGeom prst="ellipse">
              <a:avLst/>
            </a:prstGeom>
            <a:solidFill>
              <a:srgbClr val="CCFFCC"/>
            </a:solidFill>
            <a:ln w="12700">
              <a:noFill/>
              <a:round/>
              <a:headEnd/>
              <a:tailEnd/>
            </a:ln>
            <a:effectLst>
              <a:outerShdw dist="35921" dir="2700000" algn="ctr" rotWithShape="0">
                <a:srgbClr val="C0C0C0"/>
              </a:outerShdw>
            </a:effectLst>
          </p:spPr>
          <p:txBody>
            <a:bodyPr wrap="none" anchor="ctr"/>
            <a:lstStyle/>
            <a:p>
              <a:endParaRPr lang="zh-CN" altLang="en-US"/>
            </a:p>
          </p:txBody>
        </p:sp>
        <p:sp>
          <p:nvSpPr>
            <p:cNvPr id="41" name="Text Box 15"/>
            <p:cNvSpPr txBox="1">
              <a:spLocks noChangeArrowheads="1"/>
            </p:cNvSpPr>
            <p:nvPr/>
          </p:nvSpPr>
          <p:spPr bwMode="auto">
            <a:xfrm rot="11849">
              <a:off x="1198" y="3728"/>
              <a:ext cx="649" cy="602"/>
            </a:xfrm>
            <a:prstGeom prst="rect">
              <a:avLst/>
            </a:prstGeom>
            <a:noFill/>
            <a:ln w="12700">
              <a:noFill/>
              <a:miter lim="800000"/>
              <a:headEnd/>
              <a:tailEnd/>
            </a:ln>
            <a:effectLst>
              <a:outerShdw dist="17961" dir="2700000" algn="ctr" rotWithShape="0">
                <a:schemeClr val="bg1"/>
              </a:outerShdw>
            </a:effectLst>
          </p:spPr>
          <p:txBody>
            <a:bodyPr wrap="square">
              <a:spAutoFit/>
            </a:bodyPr>
            <a:lstStyle/>
            <a:p>
              <a:pPr algn="l">
                <a:lnSpc>
                  <a:spcPct val="85000"/>
                </a:lnSpc>
              </a:pPr>
              <a:r>
                <a:rPr lang="zh-CN" altLang="en-US" sz="3300" dirty="0" smtClean="0">
                  <a:solidFill>
                    <a:srgbClr val="FF3300"/>
                  </a:solidFill>
                  <a:ea typeface="华文新魏" pitchFamily="2" charset="-122"/>
                </a:rPr>
                <a:t>线程</a:t>
              </a:r>
              <a:endParaRPr lang="en-US" altLang="zh-CN" sz="3300" dirty="0" smtClean="0">
                <a:solidFill>
                  <a:srgbClr val="FF3300"/>
                </a:solidFill>
                <a:ea typeface="华文新魏" pitchFamily="2" charset="-122"/>
              </a:endParaRPr>
            </a:p>
            <a:p>
              <a:pPr algn="l">
                <a:lnSpc>
                  <a:spcPct val="85000"/>
                </a:lnSpc>
              </a:pPr>
              <a:r>
                <a:rPr lang="zh-CN" altLang="en-US" sz="3300" dirty="0" smtClean="0">
                  <a:solidFill>
                    <a:srgbClr val="FF3300"/>
                  </a:solidFill>
                  <a:ea typeface="华文新魏" pitchFamily="2" charset="-122"/>
                </a:rPr>
                <a:t>分离</a:t>
              </a:r>
              <a:endParaRPr lang="zh-CN" altLang="en-US" sz="3300" dirty="0">
                <a:solidFill>
                  <a:srgbClr val="FF3300"/>
                </a:solidFill>
                <a:ea typeface="华文新魏" pitchFamily="2" charset="-122"/>
              </a:endParaRPr>
            </a:p>
          </p:txBody>
        </p:sp>
      </p:grpSp>
      <p:grpSp>
        <p:nvGrpSpPr>
          <p:cNvPr id="35" name="Group 90"/>
          <p:cNvGrpSpPr>
            <a:grpSpLocks/>
          </p:cNvGrpSpPr>
          <p:nvPr/>
        </p:nvGrpSpPr>
        <p:grpSpPr bwMode="auto">
          <a:xfrm>
            <a:off x="3130377" y="4934818"/>
            <a:ext cx="3384551" cy="1584325"/>
            <a:chOff x="3333" y="1294"/>
            <a:chExt cx="2132" cy="998"/>
          </a:xfrm>
        </p:grpSpPr>
        <p:sp>
          <p:nvSpPr>
            <p:cNvPr id="36" name="Text Box 18"/>
            <p:cNvSpPr txBox="1">
              <a:spLocks noChangeArrowheads="1"/>
            </p:cNvSpPr>
            <p:nvPr/>
          </p:nvSpPr>
          <p:spPr bwMode="auto">
            <a:xfrm>
              <a:off x="3470" y="1421"/>
              <a:ext cx="1859" cy="730"/>
            </a:xfrm>
            <a:prstGeom prst="rect">
              <a:avLst/>
            </a:prstGeom>
            <a:noFill/>
            <a:ln w="12700">
              <a:noFill/>
              <a:miter lim="800000"/>
              <a:headEnd/>
              <a:tailEnd/>
            </a:ln>
            <a:effectLst/>
          </p:spPr>
          <p:txBody>
            <a:bodyPr anchor="ctr">
              <a:spAutoFit/>
            </a:bodyPr>
            <a:lstStyle/>
            <a:p>
              <a:pPr algn="l">
                <a:lnSpc>
                  <a:spcPct val="90000"/>
                </a:lnSpc>
              </a:pPr>
              <a:r>
                <a:rPr lang="en-US" altLang="zh-CN" sz="2500" b="1" dirty="0">
                  <a:solidFill>
                    <a:srgbClr val="FF0000"/>
                  </a:solidFill>
                  <a:latin typeface="黑体" pitchFamily="2" charset="-122"/>
                  <a:ea typeface="黑体" pitchFamily="2" charset="-122"/>
                </a:rPr>
                <a:t>   </a:t>
              </a:r>
              <a:r>
                <a:rPr lang="zh-CN" altLang="en-US" sz="2500" b="1" dirty="0" smtClean="0">
                  <a:solidFill>
                    <a:srgbClr val="FF0000"/>
                  </a:solidFill>
                  <a:latin typeface="黑体" pitchFamily="2" charset="-122"/>
                  <a:ea typeface="黑体" pitchFamily="2" charset="-122"/>
                </a:rPr>
                <a:t>以</a:t>
              </a:r>
              <a:r>
                <a:rPr lang="en-US" altLang="zh-CN" sz="2500" b="1" dirty="0" err="1" smtClean="0">
                  <a:solidFill>
                    <a:srgbClr val="FF0000"/>
                  </a:solidFill>
                  <a:latin typeface="黑体" pitchFamily="2" charset="-122"/>
                  <a:ea typeface="黑体" pitchFamily="2" charset="-122"/>
                </a:rPr>
                <a:t>pthread_self</a:t>
              </a:r>
              <a:r>
                <a:rPr lang="zh-CN" altLang="en-US" sz="2500" b="1" dirty="0" smtClean="0">
                  <a:solidFill>
                    <a:srgbClr val="FF0000"/>
                  </a:solidFill>
                  <a:latin typeface="黑体" pitchFamily="2" charset="-122"/>
                  <a:ea typeface="黑体" pitchFamily="2" charset="-122"/>
                </a:rPr>
                <a:t>返回值作参数，</a:t>
              </a:r>
              <a:r>
                <a:rPr lang="zh-CN" altLang="en-US" sz="2600" b="1" dirty="0" smtClean="0">
                  <a:solidFill>
                    <a:srgbClr val="FF0000"/>
                  </a:solidFill>
                  <a:latin typeface="黑体" pitchFamily="2" charset="-122"/>
                  <a:ea typeface="黑体" pitchFamily="2" charset="-122"/>
                </a:rPr>
                <a:t>可以分离自己</a:t>
              </a:r>
              <a:endParaRPr lang="zh-CN" altLang="en-US" sz="2600" b="1" dirty="0">
                <a:solidFill>
                  <a:srgbClr val="FF0000"/>
                </a:solidFill>
                <a:latin typeface="黑体" pitchFamily="2" charset="-122"/>
                <a:ea typeface="黑体" pitchFamily="2" charset="-122"/>
              </a:endParaRPr>
            </a:p>
          </p:txBody>
        </p:sp>
        <p:sp>
          <p:nvSpPr>
            <p:cNvPr id="37" name="Freeform 88"/>
            <p:cNvSpPr>
              <a:spLocks/>
            </p:cNvSpPr>
            <p:nvPr/>
          </p:nvSpPr>
          <p:spPr bwMode="auto">
            <a:xfrm rot="183406">
              <a:off x="3333" y="1294"/>
              <a:ext cx="2132" cy="998"/>
            </a:xfrm>
            <a:custGeom>
              <a:avLst/>
              <a:gdLst/>
              <a:ahLst/>
              <a:cxnLst>
                <a:cxn ang="0">
                  <a:pos x="118" y="314"/>
                </a:cxn>
                <a:cxn ang="0">
                  <a:pos x="15" y="380"/>
                </a:cxn>
                <a:cxn ang="0">
                  <a:pos x="0" y="427"/>
                </a:cxn>
                <a:cxn ang="0">
                  <a:pos x="29" y="488"/>
                </a:cxn>
                <a:cxn ang="0">
                  <a:pos x="103" y="530"/>
                </a:cxn>
                <a:cxn ang="0">
                  <a:pos x="59" y="572"/>
                </a:cxn>
                <a:cxn ang="0">
                  <a:pos x="44" y="614"/>
                </a:cxn>
                <a:cxn ang="0">
                  <a:pos x="59" y="666"/>
                </a:cxn>
                <a:cxn ang="0">
                  <a:pos x="177" y="731"/>
                </a:cxn>
                <a:cxn ang="0">
                  <a:pos x="258" y="741"/>
                </a:cxn>
                <a:cxn ang="0">
                  <a:pos x="287" y="741"/>
                </a:cxn>
                <a:cxn ang="0">
                  <a:pos x="346" y="788"/>
                </a:cxn>
                <a:cxn ang="0">
                  <a:pos x="515" y="839"/>
                </a:cxn>
                <a:cxn ang="0">
                  <a:pos x="714" y="844"/>
                </a:cxn>
                <a:cxn ang="0">
                  <a:pos x="810" y="820"/>
                </a:cxn>
                <a:cxn ang="0">
                  <a:pos x="928" y="881"/>
                </a:cxn>
                <a:cxn ang="0">
                  <a:pos x="1082" y="905"/>
                </a:cxn>
                <a:cxn ang="0">
                  <a:pos x="1185" y="895"/>
                </a:cxn>
                <a:cxn ang="0">
                  <a:pos x="1355" y="825"/>
                </a:cxn>
                <a:cxn ang="0">
                  <a:pos x="1399" y="769"/>
                </a:cxn>
                <a:cxn ang="0">
                  <a:pos x="1473" y="788"/>
                </a:cxn>
                <a:cxn ang="0">
                  <a:pos x="1612" y="788"/>
                </a:cxn>
                <a:cxn ang="0">
                  <a:pos x="1708" y="764"/>
                </a:cxn>
                <a:cxn ang="0">
                  <a:pos x="1789" y="722"/>
                </a:cxn>
                <a:cxn ang="0">
                  <a:pos x="1826" y="661"/>
                </a:cxn>
                <a:cxn ang="0">
                  <a:pos x="1833" y="628"/>
                </a:cxn>
                <a:cxn ang="0">
                  <a:pos x="1944" y="605"/>
                </a:cxn>
                <a:cxn ang="0">
                  <a:pos x="2040" y="563"/>
                </a:cxn>
                <a:cxn ang="0">
                  <a:pos x="2098" y="506"/>
                </a:cxn>
                <a:cxn ang="0">
                  <a:pos x="2121" y="441"/>
                </a:cxn>
                <a:cxn ang="0">
                  <a:pos x="2106" y="375"/>
                </a:cxn>
                <a:cxn ang="0">
                  <a:pos x="2054" y="319"/>
                </a:cxn>
                <a:cxn ang="0">
                  <a:pos x="2062" y="291"/>
                </a:cxn>
                <a:cxn ang="0">
                  <a:pos x="2054" y="211"/>
                </a:cxn>
                <a:cxn ang="0">
                  <a:pos x="1959" y="136"/>
                </a:cxn>
                <a:cxn ang="0">
                  <a:pos x="1878" y="113"/>
                </a:cxn>
                <a:cxn ang="0">
                  <a:pos x="1848" y="66"/>
                </a:cxn>
                <a:cxn ang="0">
                  <a:pos x="1730" y="10"/>
                </a:cxn>
                <a:cxn ang="0">
                  <a:pos x="1590" y="5"/>
                </a:cxn>
                <a:cxn ang="0">
                  <a:pos x="1502" y="29"/>
                </a:cxn>
                <a:cxn ang="0">
                  <a:pos x="1465" y="47"/>
                </a:cxn>
                <a:cxn ang="0">
                  <a:pos x="1392" y="14"/>
                </a:cxn>
                <a:cxn ang="0">
                  <a:pos x="1296" y="0"/>
                </a:cxn>
                <a:cxn ang="0">
                  <a:pos x="1185" y="19"/>
                </a:cxn>
                <a:cxn ang="0">
                  <a:pos x="1104" y="71"/>
                </a:cxn>
                <a:cxn ang="0">
                  <a:pos x="1060" y="52"/>
                </a:cxn>
                <a:cxn ang="0">
                  <a:pos x="972" y="33"/>
                </a:cxn>
                <a:cxn ang="0">
                  <a:pos x="854" y="33"/>
                </a:cxn>
                <a:cxn ang="0">
                  <a:pos x="729" y="75"/>
                </a:cxn>
                <a:cxn ang="0">
                  <a:pos x="685" y="108"/>
                </a:cxn>
                <a:cxn ang="0">
                  <a:pos x="523" y="85"/>
                </a:cxn>
                <a:cxn ang="0">
                  <a:pos x="390" y="99"/>
                </a:cxn>
                <a:cxn ang="0">
                  <a:pos x="287" y="141"/>
                </a:cxn>
                <a:cxn ang="0">
                  <a:pos x="213" y="202"/>
                </a:cxn>
                <a:cxn ang="0">
                  <a:pos x="184" y="277"/>
                </a:cxn>
                <a:cxn ang="0">
                  <a:pos x="191" y="300"/>
                </a:cxn>
              </a:cxnLst>
              <a:rect l="0" t="0" r="r" b="b"/>
              <a:pathLst>
                <a:path w="2121" h="905">
                  <a:moveTo>
                    <a:pt x="191" y="300"/>
                  </a:moveTo>
                  <a:lnTo>
                    <a:pt x="118" y="314"/>
                  </a:lnTo>
                  <a:lnTo>
                    <a:pt x="51" y="342"/>
                  </a:lnTo>
                  <a:lnTo>
                    <a:pt x="15" y="380"/>
                  </a:lnTo>
                  <a:lnTo>
                    <a:pt x="7" y="403"/>
                  </a:lnTo>
                  <a:lnTo>
                    <a:pt x="0" y="427"/>
                  </a:lnTo>
                  <a:lnTo>
                    <a:pt x="7" y="460"/>
                  </a:lnTo>
                  <a:lnTo>
                    <a:pt x="29" y="488"/>
                  </a:lnTo>
                  <a:lnTo>
                    <a:pt x="59" y="511"/>
                  </a:lnTo>
                  <a:lnTo>
                    <a:pt x="103" y="530"/>
                  </a:lnTo>
                  <a:lnTo>
                    <a:pt x="103" y="530"/>
                  </a:lnTo>
                  <a:lnTo>
                    <a:pt x="59" y="572"/>
                  </a:lnTo>
                  <a:lnTo>
                    <a:pt x="51" y="591"/>
                  </a:lnTo>
                  <a:lnTo>
                    <a:pt x="44" y="614"/>
                  </a:lnTo>
                  <a:lnTo>
                    <a:pt x="51" y="638"/>
                  </a:lnTo>
                  <a:lnTo>
                    <a:pt x="59" y="666"/>
                  </a:lnTo>
                  <a:lnTo>
                    <a:pt x="110" y="703"/>
                  </a:lnTo>
                  <a:lnTo>
                    <a:pt x="177" y="731"/>
                  </a:lnTo>
                  <a:lnTo>
                    <a:pt x="213" y="736"/>
                  </a:lnTo>
                  <a:lnTo>
                    <a:pt x="258" y="741"/>
                  </a:lnTo>
                  <a:lnTo>
                    <a:pt x="272" y="741"/>
                  </a:lnTo>
                  <a:lnTo>
                    <a:pt x="287" y="741"/>
                  </a:lnTo>
                  <a:lnTo>
                    <a:pt x="287" y="741"/>
                  </a:lnTo>
                  <a:lnTo>
                    <a:pt x="346" y="788"/>
                  </a:lnTo>
                  <a:lnTo>
                    <a:pt x="427" y="820"/>
                  </a:lnTo>
                  <a:lnTo>
                    <a:pt x="515" y="839"/>
                  </a:lnTo>
                  <a:lnTo>
                    <a:pt x="611" y="848"/>
                  </a:lnTo>
                  <a:lnTo>
                    <a:pt x="714" y="844"/>
                  </a:lnTo>
                  <a:lnTo>
                    <a:pt x="810" y="820"/>
                  </a:lnTo>
                  <a:lnTo>
                    <a:pt x="810" y="820"/>
                  </a:lnTo>
                  <a:lnTo>
                    <a:pt x="861" y="853"/>
                  </a:lnTo>
                  <a:lnTo>
                    <a:pt x="928" y="881"/>
                  </a:lnTo>
                  <a:lnTo>
                    <a:pt x="1001" y="900"/>
                  </a:lnTo>
                  <a:lnTo>
                    <a:pt x="1082" y="905"/>
                  </a:lnTo>
                  <a:lnTo>
                    <a:pt x="1134" y="900"/>
                  </a:lnTo>
                  <a:lnTo>
                    <a:pt x="1185" y="895"/>
                  </a:lnTo>
                  <a:lnTo>
                    <a:pt x="1281" y="867"/>
                  </a:lnTo>
                  <a:lnTo>
                    <a:pt x="1355" y="825"/>
                  </a:lnTo>
                  <a:lnTo>
                    <a:pt x="1377" y="797"/>
                  </a:lnTo>
                  <a:lnTo>
                    <a:pt x="1399" y="769"/>
                  </a:lnTo>
                  <a:lnTo>
                    <a:pt x="1399" y="769"/>
                  </a:lnTo>
                  <a:lnTo>
                    <a:pt x="1473" y="788"/>
                  </a:lnTo>
                  <a:lnTo>
                    <a:pt x="1554" y="792"/>
                  </a:lnTo>
                  <a:lnTo>
                    <a:pt x="1612" y="788"/>
                  </a:lnTo>
                  <a:lnTo>
                    <a:pt x="1664" y="778"/>
                  </a:lnTo>
                  <a:lnTo>
                    <a:pt x="1708" y="764"/>
                  </a:lnTo>
                  <a:lnTo>
                    <a:pt x="1752" y="745"/>
                  </a:lnTo>
                  <a:lnTo>
                    <a:pt x="1789" y="722"/>
                  </a:lnTo>
                  <a:lnTo>
                    <a:pt x="1811" y="694"/>
                  </a:lnTo>
                  <a:lnTo>
                    <a:pt x="1826" y="661"/>
                  </a:lnTo>
                  <a:lnTo>
                    <a:pt x="1833" y="628"/>
                  </a:lnTo>
                  <a:lnTo>
                    <a:pt x="1833" y="628"/>
                  </a:lnTo>
                  <a:lnTo>
                    <a:pt x="1892" y="619"/>
                  </a:lnTo>
                  <a:lnTo>
                    <a:pt x="1944" y="605"/>
                  </a:lnTo>
                  <a:lnTo>
                    <a:pt x="1995" y="586"/>
                  </a:lnTo>
                  <a:lnTo>
                    <a:pt x="2040" y="563"/>
                  </a:lnTo>
                  <a:lnTo>
                    <a:pt x="2069" y="539"/>
                  </a:lnTo>
                  <a:lnTo>
                    <a:pt x="2098" y="506"/>
                  </a:lnTo>
                  <a:lnTo>
                    <a:pt x="2113" y="474"/>
                  </a:lnTo>
                  <a:lnTo>
                    <a:pt x="2121" y="441"/>
                  </a:lnTo>
                  <a:lnTo>
                    <a:pt x="2113" y="408"/>
                  </a:lnTo>
                  <a:lnTo>
                    <a:pt x="2106" y="375"/>
                  </a:lnTo>
                  <a:lnTo>
                    <a:pt x="2084" y="347"/>
                  </a:lnTo>
                  <a:lnTo>
                    <a:pt x="2054" y="319"/>
                  </a:lnTo>
                  <a:lnTo>
                    <a:pt x="2054" y="319"/>
                  </a:lnTo>
                  <a:lnTo>
                    <a:pt x="2062" y="291"/>
                  </a:lnTo>
                  <a:lnTo>
                    <a:pt x="2069" y="263"/>
                  </a:lnTo>
                  <a:lnTo>
                    <a:pt x="2054" y="211"/>
                  </a:lnTo>
                  <a:lnTo>
                    <a:pt x="2017" y="169"/>
                  </a:lnTo>
                  <a:lnTo>
                    <a:pt x="1959" y="136"/>
                  </a:lnTo>
                  <a:lnTo>
                    <a:pt x="1878" y="113"/>
                  </a:lnTo>
                  <a:lnTo>
                    <a:pt x="1878" y="113"/>
                  </a:lnTo>
                  <a:lnTo>
                    <a:pt x="1870" y="89"/>
                  </a:lnTo>
                  <a:lnTo>
                    <a:pt x="1848" y="66"/>
                  </a:lnTo>
                  <a:lnTo>
                    <a:pt x="1797" y="33"/>
                  </a:lnTo>
                  <a:lnTo>
                    <a:pt x="1730" y="10"/>
                  </a:lnTo>
                  <a:lnTo>
                    <a:pt x="1642" y="0"/>
                  </a:lnTo>
                  <a:lnTo>
                    <a:pt x="1590" y="5"/>
                  </a:lnTo>
                  <a:lnTo>
                    <a:pt x="1546" y="14"/>
                  </a:lnTo>
                  <a:lnTo>
                    <a:pt x="1502" y="29"/>
                  </a:lnTo>
                  <a:lnTo>
                    <a:pt x="1465" y="47"/>
                  </a:lnTo>
                  <a:lnTo>
                    <a:pt x="1465" y="47"/>
                  </a:lnTo>
                  <a:lnTo>
                    <a:pt x="1428" y="29"/>
                  </a:lnTo>
                  <a:lnTo>
                    <a:pt x="1392" y="14"/>
                  </a:lnTo>
                  <a:lnTo>
                    <a:pt x="1347" y="5"/>
                  </a:lnTo>
                  <a:lnTo>
                    <a:pt x="1296" y="0"/>
                  </a:lnTo>
                  <a:lnTo>
                    <a:pt x="1237" y="5"/>
                  </a:lnTo>
                  <a:lnTo>
                    <a:pt x="1185" y="19"/>
                  </a:lnTo>
                  <a:lnTo>
                    <a:pt x="1141" y="43"/>
                  </a:lnTo>
                  <a:lnTo>
                    <a:pt x="1104" y="71"/>
                  </a:lnTo>
                  <a:lnTo>
                    <a:pt x="1104" y="71"/>
                  </a:lnTo>
                  <a:lnTo>
                    <a:pt x="1060" y="52"/>
                  </a:lnTo>
                  <a:lnTo>
                    <a:pt x="1016" y="38"/>
                  </a:lnTo>
                  <a:lnTo>
                    <a:pt x="972" y="33"/>
                  </a:lnTo>
                  <a:lnTo>
                    <a:pt x="920" y="29"/>
                  </a:lnTo>
                  <a:lnTo>
                    <a:pt x="854" y="33"/>
                  </a:lnTo>
                  <a:lnTo>
                    <a:pt x="788" y="47"/>
                  </a:lnTo>
                  <a:lnTo>
                    <a:pt x="729" y="75"/>
                  </a:lnTo>
                  <a:lnTo>
                    <a:pt x="685" y="108"/>
                  </a:lnTo>
                  <a:lnTo>
                    <a:pt x="685" y="108"/>
                  </a:lnTo>
                  <a:lnTo>
                    <a:pt x="604" y="89"/>
                  </a:lnTo>
                  <a:lnTo>
                    <a:pt x="523" y="85"/>
                  </a:lnTo>
                  <a:lnTo>
                    <a:pt x="456" y="89"/>
                  </a:lnTo>
                  <a:lnTo>
                    <a:pt x="390" y="99"/>
                  </a:lnTo>
                  <a:lnTo>
                    <a:pt x="331" y="118"/>
                  </a:lnTo>
                  <a:lnTo>
                    <a:pt x="287" y="141"/>
                  </a:lnTo>
                  <a:lnTo>
                    <a:pt x="243" y="169"/>
                  </a:lnTo>
                  <a:lnTo>
                    <a:pt x="213" y="202"/>
                  </a:lnTo>
                  <a:lnTo>
                    <a:pt x="191" y="239"/>
                  </a:lnTo>
                  <a:lnTo>
                    <a:pt x="184" y="277"/>
                  </a:lnTo>
                  <a:lnTo>
                    <a:pt x="191" y="291"/>
                  </a:lnTo>
                  <a:lnTo>
                    <a:pt x="191" y="300"/>
                  </a:lnTo>
                  <a:close/>
                </a:path>
              </a:pathLst>
            </a:custGeom>
            <a:noFill/>
            <a:ln w="74676">
              <a:solidFill>
                <a:srgbClr val="00CCFF"/>
              </a:solidFill>
              <a:prstDash val="solid"/>
              <a:round/>
              <a:headEnd/>
              <a:tailEnd/>
            </a:ln>
            <a:effectLst>
              <a:outerShdw dist="56796" dir="1593903" algn="ctr" rotWithShape="0">
                <a:srgbClr val="B2B2B2"/>
              </a:outerShdw>
            </a:effectLst>
          </p:spPr>
          <p:txBody>
            <a:bodyPr/>
            <a:lstStyle/>
            <a:p>
              <a:endParaRPr lang="zh-CN" altLang="en-US" b="1"/>
            </a:p>
          </p:txBody>
        </p:sp>
      </p:grpSp>
      <p:grpSp>
        <p:nvGrpSpPr>
          <p:cNvPr id="24" name="Group 8"/>
          <p:cNvGrpSpPr>
            <a:grpSpLocks/>
          </p:cNvGrpSpPr>
          <p:nvPr/>
        </p:nvGrpSpPr>
        <p:grpSpPr bwMode="auto">
          <a:xfrm>
            <a:off x="179512" y="188640"/>
            <a:ext cx="4320480" cy="576263"/>
            <a:chOff x="357" y="660"/>
            <a:chExt cx="1815" cy="363"/>
          </a:xfrm>
        </p:grpSpPr>
        <p:sp>
          <p:nvSpPr>
            <p:cNvPr id="28" name="Oval 9"/>
            <p:cNvSpPr>
              <a:spLocks noChangeArrowheads="1"/>
            </p:cNvSpPr>
            <p:nvPr/>
          </p:nvSpPr>
          <p:spPr bwMode="auto">
            <a:xfrm>
              <a:off x="357" y="660"/>
              <a:ext cx="1180"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31" name="Text Box 10"/>
            <p:cNvSpPr txBox="1">
              <a:spLocks noChangeArrowheads="1"/>
            </p:cNvSpPr>
            <p:nvPr/>
          </p:nvSpPr>
          <p:spPr bwMode="auto">
            <a:xfrm>
              <a:off x="453" y="660"/>
              <a:ext cx="1719" cy="336"/>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a:spAutoFit/>
            </a:bodyPr>
            <a:lstStyle/>
            <a:p>
              <a:r>
                <a:rPr lang="zh-CN" altLang="en-US" sz="2900" b="1" dirty="0" smtClean="0">
                  <a:solidFill>
                    <a:srgbClr val="FF3300"/>
                  </a:solidFill>
                  <a:latin typeface="黑体" pitchFamily="2" charset="-122"/>
                  <a:ea typeface="黑体" pitchFamily="2" charset="-122"/>
                </a:rPr>
                <a:t>五</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线程分离</a:t>
              </a:r>
              <a:endParaRPr lang="zh-CN" altLang="en-US" sz="2900" dirty="0">
                <a:solidFill>
                  <a:srgbClr val="FF3300"/>
                </a:solidFill>
                <a:latin typeface="黑体" pitchFamily="2" charset="-122"/>
                <a:ea typeface="黑体" pitchFamily="2" charset="-122"/>
              </a:endParaRPr>
            </a:p>
          </p:txBody>
        </p:sp>
      </p:grpSp>
      <p:grpSp>
        <p:nvGrpSpPr>
          <p:cNvPr id="48" name="组合 47"/>
          <p:cNvGrpSpPr/>
          <p:nvPr/>
        </p:nvGrpSpPr>
        <p:grpSpPr>
          <a:xfrm>
            <a:off x="4499992" y="476672"/>
            <a:ext cx="2952328" cy="1224136"/>
            <a:chOff x="4355976" y="476672"/>
            <a:chExt cx="2952328" cy="1224136"/>
          </a:xfrm>
        </p:grpSpPr>
        <p:grpSp>
          <p:nvGrpSpPr>
            <p:cNvPr id="29" name="Group 83"/>
            <p:cNvGrpSpPr>
              <a:grpSpLocks/>
            </p:cNvGrpSpPr>
            <p:nvPr/>
          </p:nvGrpSpPr>
          <p:grpSpPr bwMode="auto">
            <a:xfrm>
              <a:off x="4355976" y="476672"/>
              <a:ext cx="2087563" cy="576064"/>
              <a:chOff x="288" y="1584"/>
              <a:chExt cx="1315" cy="480"/>
            </a:xfrm>
          </p:grpSpPr>
          <p:sp>
            <p:nvSpPr>
              <p:cNvPr id="30" name="AutoShape 84"/>
              <p:cNvSpPr>
                <a:spLocks noChangeArrowheads="1"/>
              </p:cNvSpPr>
              <p:nvPr/>
            </p:nvSpPr>
            <p:spPr bwMode="auto">
              <a:xfrm>
                <a:off x="288" y="1584"/>
                <a:ext cx="1315" cy="480"/>
              </a:xfrm>
              <a:prstGeom prst="wedgeEllipseCallout">
                <a:avLst>
                  <a:gd name="adj1" fmla="val 26265"/>
                  <a:gd name="adj2" fmla="val 58194"/>
                </a:avLst>
              </a:prstGeom>
              <a:noFill/>
              <a:ln w="53975">
                <a:solidFill>
                  <a:srgbClr val="00BE00"/>
                </a:solidFill>
                <a:miter lim="800000"/>
                <a:headEnd/>
                <a:tailEnd/>
              </a:ln>
              <a:effectLst/>
            </p:spPr>
            <p:txBody>
              <a:bodyPr anchor="ctr"/>
              <a:lstStyle/>
              <a:p>
                <a:endParaRPr lang="zh-CN" altLang="zh-CN" b="0"/>
              </a:p>
            </p:txBody>
          </p:sp>
          <p:sp>
            <p:nvSpPr>
              <p:cNvPr id="33" name="Rectangle 85"/>
              <p:cNvSpPr>
                <a:spLocks noChangeArrowheads="1"/>
              </p:cNvSpPr>
              <p:nvPr/>
            </p:nvSpPr>
            <p:spPr bwMode="auto">
              <a:xfrm>
                <a:off x="379" y="1655"/>
                <a:ext cx="1179" cy="303"/>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80000"/>
                  </a:lnSpc>
                </a:pPr>
                <a:r>
                  <a:rPr lang="zh-CN" altLang="en-US" sz="2200" b="1" dirty="0" smtClean="0">
                    <a:solidFill>
                      <a:srgbClr val="FF3300"/>
                    </a:solidFill>
                    <a:ea typeface="黑体" pitchFamily="2" charset="-122"/>
                  </a:rPr>
                  <a:t>线程默认属性</a:t>
                </a:r>
                <a:endParaRPr lang="zh-CN" altLang="en-US" sz="2200" b="1" dirty="0">
                  <a:solidFill>
                    <a:srgbClr val="FF3300"/>
                  </a:solidFill>
                  <a:ea typeface="黑体" pitchFamily="2" charset="-122"/>
                </a:endParaRPr>
              </a:p>
            </p:txBody>
          </p:sp>
        </p:grpSp>
        <p:sp>
          <p:nvSpPr>
            <p:cNvPr id="43" name="Freeform 25"/>
            <p:cNvSpPr>
              <a:spLocks/>
            </p:cNvSpPr>
            <p:nvPr/>
          </p:nvSpPr>
          <p:spPr bwMode="auto">
            <a:xfrm>
              <a:off x="4644008" y="1124744"/>
              <a:ext cx="2664296" cy="576064"/>
            </a:xfrm>
            <a:custGeom>
              <a:avLst/>
              <a:gdLst/>
              <a:ahLst/>
              <a:cxnLst>
                <a:cxn ang="0">
                  <a:pos x="384" y="0"/>
                </a:cxn>
                <a:cxn ang="0">
                  <a:pos x="91" y="34"/>
                </a:cxn>
                <a:cxn ang="0">
                  <a:pos x="0" y="158"/>
                </a:cxn>
                <a:cxn ang="0">
                  <a:pos x="12" y="203"/>
                </a:cxn>
                <a:cxn ang="0">
                  <a:pos x="170" y="282"/>
                </a:cxn>
                <a:cxn ang="0">
                  <a:pos x="780" y="237"/>
                </a:cxn>
                <a:cxn ang="0">
                  <a:pos x="384" y="0"/>
                </a:cxn>
              </a:cxnLst>
              <a:rect l="0" t="0" r="r" b="b"/>
              <a:pathLst>
                <a:path w="855" h="345">
                  <a:moveTo>
                    <a:pt x="384" y="0"/>
                  </a:moveTo>
                  <a:cubicBezTo>
                    <a:pt x="294" y="30"/>
                    <a:pt x="185" y="25"/>
                    <a:pt x="91" y="34"/>
                  </a:cubicBezTo>
                  <a:cubicBezTo>
                    <a:pt x="43" y="65"/>
                    <a:pt x="18" y="106"/>
                    <a:pt x="0" y="158"/>
                  </a:cubicBezTo>
                  <a:cubicBezTo>
                    <a:pt x="4" y="173"/>
                    <a:pt x="3" y="190"/>
                    <a:pt x="12" y="203"/>
                  </a:cubicBezTo>
                  <a:cubicBezTo>
                    <a:pt x="31" y="231"/>
                    <a:pt x="136" y="274"/>
                    <a:pt x="170" y="282"/>
                  </a:cubicBezTo>
                  <a:cubicBezTo>
                    <a:pt x="245" y="280"/>
                    <a:pt x="621" y="345"/>
                    <a:pt x="780" y="237"/>
                  </a:cubicBezTo>
                  <a:cubicBezTo>
                    <a:pt x="855" y="7"/>
                    <a:pt x="524" y="0"/>
                    <a:pt x="384" y="0"/>
                  </a:cubicBezTo>
                  <a:close/>
                </a:path>
              </a:pathLst>
            </a:custGeom>
            <a:noFill/>
            <a:ln w="57150" cap="flat" cmpd="sng">
              <a:solidFill>
                <a:srgbClr val="FF0000"/>
              </a:solidFill>
              <a:prstDash val="solid"/>
              <a:round/>
              <a:headEnd/>
              <a:tailEnd/>
            </a:ln>
            <a:effectLst/>
          </p:spPr>
          <p:txBody>
            <a:bodyPr wrap="none" anchor="ctr"/>
            <a:lstStyle/>
            <a:p>
              <a:endParaRPr lang="zh-CN" altLang="en-US"/>
            </a:p>
          </p:txBody>
        </p:sp>
      </p:grpSp>
      <p:sp>
        <p:nvSpPr>
          <p:cNvPr id="49" name="Freeform 25"/>
          <p:cNvSpPr>
            <a:spLocks/>
          </p:cNvSpPr>
          <p:nvPr/>
        </p:nvSpPr>
        <p:spPr bwMode="auto">
          <a:xfrm>
            <a:off x="1763688" y="1412776"/>
            <a:ext cx="2304256" cy="576064"/>
          </a:xfrm>
          <a:custGeom>
            <a:avLst/>
            <a:gdLst/>
            <a:ahLst/>
            <a:cxnLst>
              <a:cxn ang="0">
                <a:pos x="384" y="0"/>
              </a:cxn>
              <a:cxn ang="0">
                <a:pos x="91" y="34"/>
              </a:cxn>
              <a:cxn ang="0">
                <a:pos x="0" y="158"/>
              </a:cxn>
              <a:cxn ang="0">
                <a:pos x="12" y="203"/>
              </a:cxn>
              <a:cxn ang="0">
                <a:pos x="170" y="282"/>
              </a:cxn>
              <a:cxn ang="0">
                <a:pos x="780" y="237"/>
              </a:cxn>
              <a:cxn ang="0">
                <a:pos x="384" y="0"/>
              </a:cxn>
            </a:cxnLst>
            <a:rect l="0" t="0" r="r" b="b"/>
            <a:pathLst>
              <a:path w="855" h="345">
                <a:moveTo>
                  <a:pt x="384" y="0"/>
                </a:moveTo>
                <a:cubicBezTo>
                  <a:pt x="294" y="30"/>
                  <a:pt x="185" y="25"/>
                  <a:pt x="91" y="34"/>
                </a:cubicBezTo>
                <a:cubicBezTo>
                  <a:pt x="43" y="65"/>
                  <a:pt x="18" y="106"/>
                  <a:pt x="0" y="158"/>
                </a:cubicBezTo>
                <a:cubicBezTo>
                  <a:pt x="4" y="173"/>
                  <a:pt x="3" y="190"/>
                  <a:pt x="12" y="203"/>
                </a:cubicBezTo>
                <a:cubicBezTo>
                  <a:pt x="31" y="231"/>
                  <a:pt x="136" y="274"/>
                  <a:pt x="170" y="282"/>
                </a:cubicBezTo>
                <a:cubicBezTo>
                  <a:pt x="245" y="280"/>
                  <a:pt x="621" y="345"/>
                  <a:pt x="780" y="237"/>
                </a:cubicBezTo>
                <a:cubicBezTo>
                  <a:pt x="855" y="7"/>
                  <a:pt x="524" y="0"/>
                  <a:pt x="384" y="0"/>
                </a:cubicBezTo>
                <a:close/>
              </a:path>
            </a:pathLst>
          </a:custGeom>
          <a:noFill/>
          <a:ln w="57150" cap="flat" cmpd="sng">
            <a:solidFill>
              <a:srgbClr val="FF0000"/>
            </a:solidFill>
            <a:prstDash val="solid"/>
            <a:round/>
            <a:headEnd/>
            <a:tailEnd/>
          </a:ln>
          <a:effectLst/>
        </p:spPr>
        <p:txBody>
          <a:bodyPr wrap="none" anchor="ctr"/>
          <a:lstStyle/>
          <a:p>
            <a:endParaRPr lang="zh-CN" altLang="en-US"/>
          </a:p>
        </p:txBody>
      </p:sp>
      <p:grpSp>
        <p:nvGrpSpPr>
          <p:cNvPr id="52" name="Group 83"/>
          <p:cNvGrpSpPr>
            <a:grpSpLocks/>
          </p:cNvGrpSpPr>
          <p:nvPr/>
        </p:nvGrpSpPr>
        <p:grpSpPr bwMode="auto">
          <a:xfrm>
            <a:off x="6804248" y="476672"/>
            <a:ext cx="2087563" cy="576064"/>
            <a:chOff x="288" y="1584"/>
            <a:chExt cx="1315" cy="480"/>
          </a:xfrm>
        </p:grpSpPr>
        <p:sp>
          <p:nvSpPr>
            <p:cNvPr id="54" name="AutoShape 84"/>
            <p:cNvSpPr>
              <a:spLocks noChangeArrowheads="1"/>
            </p:cNvSpPr>
            <p:nvPr/>
          </p:nvSpPr>
          <p:spPr bwMode="auto">
            <a:xfrm>
              <a:off x="288" y="1584"/>
              <a:ext cx="1315" cy="480"/>
            </a:xfrm>
            <a:prstGeom prst="wedgeEllipseCallout">
              <a:avLst>
                <a:gd name="adj1" fmla="val 16116"/>
                <a:gd name="adj2" fmla="val 127881"/>
              </a:avLst>
            </a:prstGeom>
            <a:noFill/>
            <a:ln w="53975">
              <a:solidFill>
                <a:srgbClr val="00BE00"/>
              </a:solidFill>
              <a:miter lim="800000"/>
              <a:headEnd/>
              <a:tailEnd/>
            </a:ln>
            <a:effectLst/>
          </p:spPr>
          <p:txBody>
            <a:bodyPr anchor="ctr"/>
            <a:lstStyle/>
            <a:p>
              <a:endParaRPr lang="zh-CN" altLang="zh-CN" b="0"/>
            </a:p>
          </p:txBody>
        </p:sp>
        <p:sp>
          <p:nvSpPr>
            <p:cNvPr id="55" name="Rectangle 85"/>
            <p:cNvSpPr>
              <a:spLocks noChangeArrowheads="1"/>
            </p:cNvSpPr>
            <p:nvPr/>
          </p:nvSpPr>
          <p:spPr bwMode="auto">
            <a:xfrm>
              <a:off x="379" y="1655"/>
              <a:ext cx="1179" cy="303"/>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80000"/>
                </a:lnSpc>
              </a:pPr>
              <a:r>
                <a:rPr lang="zh-CN" altLang="en-US" sz="2200" b="1" dirty="0" smtClean="0">
                  <a:solidFill>
                    <a:srgbClr val="FF3300"/>
                  </a:solidFill>
                  <a:ea typeface="黑体" pitchFamily="2" charset="-122"/>
                </a:rPr>
                <a:t>类似僵尸进程</a:t>
              </a:r>
              <a:endParaRPr lang="zh-CN" altLang="en-US" sz="2200" b="1" dirty="0">
                <a:solidFill>
                  <a:srgbClr val="FF3300"/>
                </a:solidFill>
                <a:ea typeface="黑体" pitchFamily="2" charset="-122"/>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strips(downRight)">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strips(upRight)">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strips(downRight)">
                                      <p:cBhvr>
                                        <p:cTn id="22" dur="500"/>
                                        <p:tgtEl>
                                          <p:spTgt spid="49"/>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strips(downLeft)">
                                      <p:cBhvr>
                                        <p:cTn id="27" dur="500"/>
                                        <p:tgtEl>
                                          <p:spTgt spid="5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down)">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dissolve">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right)">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7" presetClass="entr" presetSubtype="2"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additive="base">
                                        <p:cTn id="47" dur="5000" fill="hold"/>
                                        <p:tgtEl>
                                          <p:spTgt spid="35"/>
                                        </p:tgtEl>
                                        <p:attrNameLst>
                                          <p:attrName>ppt_x</p:attrName>
                                        </p:attrNameLst>
                                      </p:cBhvr>
                                      <p:tavLst>
                                        <p:tav tm="0">
                                          <p:val>
                                            <p:strVal val="1+#ppt_w/2"/>
                                          </p:val>
                                        </p:tav>
                                        <p:tav tm="100000">
                                          <p:val>
                                            <p:strVal val="#ppt_x"/>
                                          </p:val>
                                        </p:tav>
                                      </p:tavLst>
                                    </p:anim>
                                    <p:anim calcmode="lin" valueType="num">
                                      <p:cBhvr additive="base">
                                        <p:cTn id="48" dur="50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灯片编号占位符 2"/>
          <p:cNvSpPr>
            <a:spLocks noGrp="1"/>
          </p:cNvSpPr>
          <p:nvPr>
            <p:ph type="sldNum" sz="quarter" idx="10"/>
          </p:nvPr>
        </p:nvSpPr>
        <p:spPr>
          <a:noFill/>
        </p:spPr>
        <p:txBody>
          <a:bodyPr/>
          <a:lstStyle/>
          <a:p>
            <a:fld id="{6E73D928-C368-4D81-87CD-C971D509ABD5}" type="slidenum">
              <a:rPr lang="en-US" altLang="zh-CN"/>
              <a:pPr/>
              <a:t>26</a:t>
            </a:fld>
            <a:endParaRPr lang="en-US" altLang="zh-CN"/>
          </a:p>
        </p:txBody>
      </p:sp>
      <p:sp>
        <p:nvSpPr>
          <p:cNvPr id="18436" name="Text Box 3"/>
          <p:cNvSpPr txBox="1">
            <a:spLocks noChangeArrowheads="1"/>
          </p:cNvSpPr>
          <p:nvPr/>
        </p:nvSpPr>
        <p:spPr bwMode="auto">
          <a:xfrm>
            <a:off x="251520" y="476672"/>
            <a:ext cx="5969968" cy="3539430"/>
          </a:xfrm>
          <a:prstGeom prst="rect">
            <a:avLst/>
          </a:prstGeom>
          <a:noFill/>
          <a:ln w="9525">
            <a:noFill/>
            <a:miter lim="800000"/>
            <a:headEnd/>
            <a:tailEnd/>
          </a:ln>
        </p:spPr>
        <p:txBody>
          <a:bodyPr wrap="none">
            <a:spAutoFit/>
          </a:bodyPr>
          <a:lstStyle/>
          <a:p>
            <a:r>
              <a:rPr lang="en-US" altLang="zh-CN" b="1" dirty="0" err="1">
                <a:solidFill>
                  <a:schemeClr val="bg1"/>
                </a:solidFill>
                <a:ea typeface="宋体" pitchFamily="2" charset="-122"/>
              </a:rPr>
              <a:t>int</a:t>
            </a:r>
            <a:r>
              <a:rPr lang="en-US" altLang="zh-CN" b="1" dirty="0">
                <a:solidFill>
                  <a:schemeClr val="bg1"/>
                </a:solidFill>
                <a:ea typeface="宋体" pitchFamily="2" charset="-122"/>
              </a:rPr>
              <a:t> main</a:t>
            </a:r>
            <a:r>
              <a:rPr lang="en-US" altLang="zh-CN" b="1" dirty="0" smtClean="0">
                <a:solidFill>
                  <a:schemeClr val="bg1"/>
                </a:solidFill>
                <a:ea typeface="宋体" pitchFamily="2" charset="-122"/>
              </a:rPr>
              <a:t>() {</a:t>
            </a:r>
            <a:endParaRPr lang="en-US" altLang="zh-CN" b="1" dirty="0">
              <a:solidFill>
                <a:schemeClr val="bg1"/>
              </a:solidFill>
              <a:ea typeface="宋体" pitchFamily="2" charset="-122"/>
            </a:endParaRPr>
          </a:p>
          <a:p>
            <a:r>
              <a:rPr lang="en-US" altLang="zh-CN" b="1" dirty="0">
                <a:solidFill>
                  <a:schemeClr val="bg1"/>
                </a:solidFill>
                <a:ea typeface="宋体" pitchFamily="2" charset="-122"/>
              </a:rPr>
              <a:t>    while (true</a:t>
            </a:r>
            <a:r>
              <a:rPr lang="en-US" altLang="zh-CN" b="1" dirty="0" smtClean="0">
                <a:solidFill>
                  <a:schemeClr val="bg1"/>
                </a:solidFill>
                <a:ea typeface="宋体" pitchFamily="2" charset="-122"/>
              </a:rPr>
              <a:t>)   </a:t>
            </a:r>
            <a:r>
              <a:rPr lang="en-US" altLang="zh-CN" b="1" dirty="0">
                <a:solidFill>
                  <a:schemeClr val="bg1"/>
                </a:solidFill>
                <a:ea typeface="宋体" pitchFamily="2" charset="-122"/>
              </a:rPr>
              <a:t>{</a:t>
            </a:r>
          </a:p>
          <a:p>
            <a:r>
              <a:rPr lang="en-US" altLang="zh-CN" b="1" dirty="0">
                <a:solidFill>
                  <a:schemeClr val="bg1"/>
                </a:solidFill>
                <a:ea typeface="宋体" pitchFamily="2" charset="-122"/>
              </a:rPr>
              <a:t>        </a:t>
            </a:r>
            <a:r>
              <a:rPr lang="en-US" altLang="zh-CN" b="1" dirty="0" smtClean="0">
                <a:solidFill>
                  <a:schemeClr val="bg1"/>
                </a:solidFill>
              </a:rPr>
              <a:t>/*</a:t>
            </a:r>
            <a:r>
              <a:rPr lang="zh-CN" altLang="en-US" b="1" dirty="0" smtClean="0">
                <a:solidFill>
                  <a:schemeClr val="bg1"/>
                </a:solidFill>
              </a:rPr>
              <a:t>等待请求到来</a:t>
            </a:r>
            <a:r>
              <a:rPr lang="en-US" altLang="zh-CN" b="1" dirty="0" smtClean="0">
                <a:solidFill>
                  <a:schemeClr val="bg1"/>
                </a:solidFill>
              </a:rPr>
              <a:t>(</a:t>
            </a:r>
            <a:r>
              <a:rPr lang="zh-CN" altLang="en-US" b="1" dirty="0" smtClean="0">
                <a:solidFill>
                  <a:schemeClr val="bg1"/>
                </a:solidFill>
              </a:rPr>
              <a:t>例如</a:t>
            </a:r>
            <a:r>
              <a:rPr lang="en-US" altLang="zh-CN" b="1" dirty="0" smtClean="0">
                <a:solidFill>
                  <a:schemeClr val="bg1"/>
                </a:solidFill>
              </a:rPr>
              <a:t>http</a:t>
            </a:r>
            <a:r>
              <a:rPr lang="zh-CN" altLang="en-US" b="1" dirty="0" smtClean="0">
                <a:solidFill>
                  <a:schemeClr val="bg1"/>
                </a:solidFill>
              </a:rPr>
              <a:t>请求</a:t>
            </a:r>
            <a:r>
              <a:rPr lang="en-US" altLang="zh-CN" b="1" dirty="0" smtClean="0">
                <a:solidFill>
                  <a:schemeClr val="bg1"/>
                </a:solidFill>
              </a:rPr>
              <a:t>)*/</a:t>
            </a:r>
          </a:p>
          <a:p>
            <a:r>
              <a:rPr lang="en-US" altLang="zh-CN" b="1" dirty="0" smtClean="0">
                <a:solidFill>
                  <a:schemeClr val="bg1"/>
                </a:solidFill>
              </a:rPr>
              <a:t>         </a:t>
            </a:r>
            <a:r>
              <a:rPr lang="en-US" altLang="zh-CN" b="1" i="1" dirty="0" err="1" smtClean="0">
                <a:solidFill>
                  <a:srgbClr val="0033CC"/>
                </a:solidFill>
              </a:rPr>
              <a:t>waitQuest</a:t>
            </a:r>
            <a:r>
              <a:rPr lang="en-US" altLang="zh-CN" b="1" i="1" dirty="0" smtClean="0">
                <a:solidFill>
                  <a:srgbClr val="0033CC"/>
                </a:solidFill>
              </a:rPr>
              <a:t>();//</a:t>
            </a:r>
            <a:r>
              <a:rPr lang="zh-CN" altLang="en-US" b="1" i="1" dirty="0" smtClean="0">
                <a:solidFill>
                  <a:srgbClr val="0033CC"/>
                </a:solidFill>
              </a:rPr>
              <a:t>伪代码</a:t>
            </a:r>
            <a:endParaRPr lang="en-US" altLang="zh-CN" b="1" i="1" dirty="0">
              <a:solidFill>
                <a:srgbClr val="0033CC"/>
              </a:solidFill>
              <a:ea typeface="宋体" pitchFamily="2" charset="-122"/>
            </a:endParaRPr>
          </a:p>
          <a:p>
            <a:r>
              <a:rPr lang="en-US" altLang="zh-CN" b="1" dirty="0">
                <a:solidFill>
                  <a:schemeClr val="bg1"/>
                </a:solidFill>
                <a:ea typeface="宋体" pitchFamily="2" charset="-122"/>
              </a:rPr>
              <a:t>        </a:t>
            </a:r>
            <a:r>
              <a:rPr lang="en-US" altLang="zh-CN" b="1" dirty="0" err="1">
                <a:solidFill>
                  <a:schemeClr val="bg1"/>
                </a:solidFill>
                <a:ea typeface="宋体" pitchFamily="2" charset="-122"/>
              </a:rPr>
              <a:t>pthread_create</a:t>
            </a:r>
            <a:r>
              <a:rPr lang="en-US" altLang="zh-CN" b="1" dirty="0">
                <a:solidFill>
                  <a:schemeClr val="bg1"/>
                </a:solidFill>
                <a:ea typeface="宋体" pitchFamily="2" charset="-122"/>
              </a:rPr>
              <a:t>(&amp;ht, NULL, print, </a:t>
            </a:r>
            <a:r>
              <a:rPr lang="en-US" altLang="zh-CN" b="1" dirty="0" err="1">
                <a:solidFill>
                  <a:schemeClr val="bg1"/>
                </a:solidFill>
                <a:ea typeface="宋体" pitchFamily="2" charset="-122"/>
              </a:rPr>
              <a:t>str</a:t>
            </a:r>
            <a:r>
              <a:rPr lang="en-US" altLang="zh-CN" b="1" dirty="0">
                <a:solidFill>
                  <a:schemeClr val="bg1"/>
                </a:solidFill>
                <a:ea typeface="宋体" pitchFamily="2" charset="-122"/>
              </a:rPr>
              <a:t>);</a:t>
            </a:r>
          </a:p>
          <a:p>
            <a:r>
              <a:rPr lang="en-US" altLang="zh-CN" b="1" dirty="0">
                <a:solidFill>
                  <a:srgbClr val="FF0000"/>
                </a:solidFill>
                <a:ea typeface="宋体" pitchFamily="2" charset="-122"/>
              </a:rPr>
              <a:t>        </a:t>
            </a:r>
            <a:r>
              <a:rPr lang="en-US" altLang="zh-CN" b="1" dirty="0" err="1">
                <a:solidFill>
                  <a:srgbClr val="FF0000"/>
                </a:solidFill>
                <a:ea typeface="宋体" pitchFamily="2" charset="-122"/>
              </a:rPr>
              <a:t>pthread_detach</a:t>
            </a:r>
            <a:r>
              <a:rPr lang="en-US" altLang="zh-CN" b="1" dirty="0">
                <a:solidFill>
                  <a:srgbClr val="FF0000"/>
                </a:solidFill>
                <a:ea typeface="宋体" pitchFamily="2" charset="-122"/>
              </a:rPr>
              <a:t>(&amp;ht);</a:t>
            </a:r>
          </a:p>
          <a:p>
            <a:r>
              <a:rPr lang="en-US" altLang="zh-CN" b="1" dirty="0">
                <a:solidFill>
                  <a:schemeClr val="bg1"/>
                </a:solidFill>
                <a:ea typeface="宋体" pitchFamily="2" charset="-122"/>
              </a:rPr>
              <a:t>    }</a:t>
            </a:r>
          </a:p>
          <a:p>
            <a:r>
              <a:rPr lang="en-US" altLang="zh-CN" sz="800" b="1" dirty="0">
                <a:solidFill>
                  <a:schemeClr val="bg1"/>
                </a:solidFill>
                <a:ea typeface="宋体" pitchFamily="2" charset="-122"/>
              </a:rPr>
              <a:t>    </a:t>
            </a:r>
          </a:p>
          <a:p>
            <a:r>
              <a:rPr lang="en-US" altLang="zh-CN" b="1" dirty="0">
                <a:solidFill>
                  <a:schemeClr val="bg1"/>
                </a:solidFill>
                <a:ea typeface="宋体" pitchFamily="2" charset="-122"/>
              </a:rPr>
              <a:t>    return 0;</a:t>
            </a:r>
          </a:p>
          <a:p>
            <a:r>
              <a:rPr lang="en-US" altLang="zh-CN" b="1" dirty="0">
                <a:solidFill>
                  <a:schemeClr val="bg1"/>
                </a:solidFill>
                <a:ea typeface="宋体" pitchFamily="2" charset="-122"/>
              </a:rPr>
              <a:t>}</a:t>
            </a:r>
          </a:p>
        </p:txBody>
      </p:sp>
      <p:sp>
        <p:nvSpPr>
          <p:cNvPr id="18437" name="Text Box 4"/>
          <p:cNvSpPr txBox="1">
            <a:spLocks noChangeArrowheads="1"/>
          </p:cNvSpPr>
          <p:nvPr/>
        </p:nvSpPr>
        <p:spPr bwMode="auto">
          <a:xfrm>
            <a:off x="3481809" y="3861048"/>
            <a:ext cx="5662191" cy="2431435"/>
          </a:xfrm>
          <a:prstGeom prst="rect">
            <a:avLst/>
          </a:prstGeom>
          <a:noFill/>
          <a:ln w="9525">
            <a:noFill/>
            <a:miter lim="800000"/>
            <a:headEnd/>
            <a:tailEnd/>
          </a:ln>
        </p:spPr>
        <p:txBody>
          <a:bodyPr wrap="none">
            <a:spAutoFit/>
          </a:bodyPr>
          <a:lstStyle/>
          <a:p>
            <a:r>
              <a:rPr lang="en-US" altLang="zh-CN" b="1" dirty="0" err="1">
                <a:solidFill>
                  <a:srgbClr val="0033CC"/>
                </a:solidFill>
                <a:ea typeface="宋体" pitchFamily="2" charset="-122"/>
              </a:rPr>
              <a:t>int</a:t>
            </a:r>
            <a:r>
              <a:rPr lang="en-US" altLang="zh-CN" b="1" dirty="0">
                <a:solidFill>
                  <a:srgbClr val="0033CC"/>
                </a:solidFill>
                <a:ea typeface="宋体" pitchFamily="2" charset="-122"/>
              </a:rPr>
              <a:t> main</a:t>
            </a:r>
            <a:r>
              <a:rPr lang="en-US" altLang="zh-CN" b="1" dirty="0" smtClean="0">
                <a:solidFill>
                  <a:srgbClr val="0033CC"/>
                </a:solidFill>
                <a:ea typeface="宋体" pitchFamily="2" charset="-122"/>
              </a:rPr>
              <a:t>() {</a:t>
            </a:r>
            <a:endParaRPr lang="en-US" altLang="zh-CN" b="1" dirty="0">
              <a:solidFill>
                <a:srgbClr val="0033CC"/>
              </a:solidFill>
              <a:ea typeface="宋体" pitchFamily="2" charset="-122"/>
            </a:endParaRPr>
          </a:p>
          <a:p>
            <a:r>
              <a:rPr lang="en-US" altLang="zh-CN" b="1" dirty="0">
                <a:solidFill>
                  <a:srgbClr val="0033CC"/>
                </a:solidFill>
                <a:ea typeface="宋体" pitchFamily="2" charset="-122"/>
              </a:rPr>
              <a:t>    char* </a:t>
            </a:r>
            <a:r>
              <a:rPr lang="en-US" altLang="zh-CN" b="1" dirty="0" err="1">
                <a:solidFill>
                  <a:srgbClr val="0033CC"/>
                </a:solidFill>
                <a:ea typeface="宋体" pitchFamily="2" charset="-122"/>
              </a:rPr>
              <a:t>str</a:t>
            </a:r>
            <a:r>
              <a:rPr lang="en-US" altLang="zh-CN" b="1" dirty="0">
                <a:solidFill>
                  <a:srgbClr val="0033CC"/>
                </a:solidFill>
                <a:ea typeface="宋体" pitchFamily="2" charset="-122"/>
              </a:rPr>
              <a:t> = "</a:t>
            </a:r>
            <a:r>
              <a:rPr lang="en-US" altLang="zh-CN" b="1" dirty="0" err="1">
                <a:solidFill>
                  <a:srgbClr val="0033CC"/>
                </a:solidFill>
                <a:ea typeface="宋体" pitchFamily="2" charset="-122"/>
              </a:rPr>
              <a:t>helloworld</a:t>
            </a:r>
            <a:r>
              <a:rPr lang="en-US" altLang="zh-CN" b="1" dirty="0">
                <a:solidFill>
                  <a:srgbClr val="0033CC"/>
                </a:solidFill>
                <a:ea typeface="宋体" pitchFamily="2" charset="-122"/>
              </a:rPr>
              <a:t>"</a:t>
            </a:r>
          </a:p>
          <a:p>
            <a:r>
              <a:rPr lang="en-US" altLang="zh-CN" b="1" dirty="0">
                <a:solidFill>
                  <a:srgbClr val="0033CC"/>
                </a:solidFill>
                <a:ea typeface="宋体" pitchFamily="2" charset="-122"/>
              </a:rPr>
              <a:t>    </a:t>
            </a:r>
            <a:r>
              <a:rPr lang="en-US" altLang="zh-CN" b="1" dirty="0" err="1">
                <a:solidFill>
                  <a:srgbClr val="0033CC"/>
                </a:solidFill>
                <a:ea typeface="宋体" pitchFamily="2" charset="-122"/>
              </a:rPr>
              <a:t>pthread_create</a:t>
            </a:r>
            <a:r>
              <a:rPr lang="en-US" altLang="zh-CN" b="1" dirty="0">
                <a:solidFill>
                  <a:srgbClr val="0033CC"/>
                </a:solidFill>
                <a:ea typeface="宋体" pitchFamily="2" charset="-122"/>
              </a:rPr>
              <a:t>(&amp;ht, NULL, print, </a:t>
            </a:r>
            <a:r>
              <a:rPr lang="en-US" altLang="zh-CN" b="1" dirty="0" err="1">
                <a:solidFill>
                  <a:srgbClr val="0033CC"/>
                </a:solidFill>
                <a:ea typeface="宋体" pitchFamily="2" charset="-122"/>
              </a:rPr>
              <a:t>str</a:t>
            </a:r>
            <a:r>
              <a:rPr lang="en-US" altLang="zh-CN" b="1" dirty="0">
                <a:solidFill>
                  <a:srgbClr val="0033CC"/>
                </a:solidFill>
                <a:ea typeface="宋体" pitchFamily="2" charset="-122"/>
              </a:rPr>
              <a:t>);</a:t>
            </a:r>
          </a:p>
          <a:p>
            <a:r>
              <a:rPr lang="en-US" altLang="zh-CN" b="1" dirty="0">
                <a:solidFill>
                  <a:srgbClr val="FF0000"/>
                </a:solidFill>
                <a:ea typeface="宋体" pitchFamily="2" charset="-122"/>
              </a:rPr>
              <a:t>    </a:t>
            </a:r>
            <a:r>
              <a:rPr lang="en-US" altLang="zh-CN" b="1" dirty="0" err="1">
                <a:solidFill>
                  <a:srgbClr val="FF0000"/>
                </a:solidFill>
                <a:ea typeface="宋体" pitchFamily="2" charset="-122"/>
              </a:rPr>
              <a:t>pthread_join</a:t>
            </a:r>
            <a:r>
              <a:rPr lang="en-US" altLang="zh-CN" b="1" dirty="0">
                <a:solidFill>
                  <a:srgbClr val="FF0000"/>
                </a:solidFill>
                <a:ea typeface="宋体" pitchFamily="2" charset="-122"/>
              </a:rPr>
              <a:t>(&amp;ht, NULL);</a:t>
            </a:r>
          </a:p>
          <a:p>
            <a:r>
              <a:rPr lang="en-US" altLang="zh-CN" sz="800" b="1" dirty="0">
                <a:solidFill>
                  <a:srgbClr val="0033CC"/>
                </a:solidFill>
                <a:ea typeface="宋体" pitchFamily="2" charset="-122"/>
              </a:rPr>
              <a:t>    </a:t>
            </a:r>
          </a:p>
          <a:p>
            <a:r>
              <a:rPr lang="en-US" altLang="zh-CN" b="1" dirty="0">
                <a:solidFill>
                  <a:srgbClr val="0033CC"/>
                </a:solidFill>
                <a:ea typeface="宋体" pitchFamily="2" charset="-122"/>
              </a:rPr>
              <a:t>    return 0;</a:t>
            </a:r>
          </a:p>
          <a:p>
            <a:r>
              <a:rPr lang="en-US" altLang="zh-CN" b="1" dirty="0">
                <a:solidFill>
                  <a:srgbClr val="0033CC"/>
                </a:solidFill>
                <a:ea typeface="宋体" pitchFamily="2" charset="-122"/>
              </a:rPr>
              <a:t>}</a:t>
            </a:r>
          </a:p>
        </p:txBody>
      </p:sp>
      <p:grpSp>
        <p:nvGrpSpPr>
          <p:cNvPr id="6" name="Group 49"/>
          <p:cNvGrpSpPr>
            <a:grpSpLocks/>
          </p:cNvGrpSpPr>
          <p:nvPr/>
        </p:nvGrpSpPr>
        <p:grpSpPr bwMode="auto">
          <a:xfrm>
            <a:off x="5868144" y="332656"/>
            <a:ext cx="2467911" cy="1065213"/>
            <a:chOff x="404" y="53"/>
            <a:chExt cx="1248" cy="671"/>
          </a:xfrm>
        </p:grpSpPr>
        <p:sp>
          <p:nvSpPr>
            <p:cNvPr id="7" name="AutoShape 50"/>
            <p:cNvSpPr>
              <a:spLocks noChangeArrowheads="1"/>
            </p:cNvSpPr>
            <p:nvPr/>
          </p:nvSpPr>
          <p:spPr bwMode="auto">
            <a:xfrm>
              <a:off x="404" y="132"/>
              <a:ext cx="922" cy="592"/>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8" name="Rectangle 51"/>
            <p:cNvSpPr>
              <a:spLocks noChangeArrowheads="1"/>
            </p:cNvSpPr>
            <p:nvPr/>
          </p:nvSpPr>
          <p:spPr bwMode="auto">
            <a:xfrm rot="21536701">
              <a:off x="596" y="53"/>
              <a:ext cx="1056" cy="634"/>
            </a:xfrm>
            <a:prstGeom prst="rect">
              <a:avLst/>
            </a:prstGeom>
            <a:noFill/>
            <a:ln w="9525">
              <a:noFill/>
              <a:miter lim="800000"/>
              <a:headEnd/>
              <a:tailEnd/>
            </a:ln>
            <a:effectLst>
              <a:outerShdw dist="35921" dir="2700000" algn="ctr" rotWithShape="0">
                <a:schemeClr val="bg1"/>
              </a:outerShdw>
            </a:effectLst>
          </p:spPr>
          <p:txBody>
            <a:bodyPr>
              <a:spAutoFit/>
            </a:bodyPr>
            <a:lstStyle/>
            <a:p>
              <a:r>
                <a:rPr kumimoji="1" lang="zh-CN" altLang="en-US" sz="6000" baseline="0" dirty="0" smtClean="0">
                  <a:solidFill>
                    <a:srgbClr val="FF3300"/>
                  </a:solidFill>
                  <a:effectLst/>
                  <a:latin typeface="方正舒体" pitchFamily="2" charset="-122"/>
                  <a:ea typeface="华文新魏" pitchFamily="2" charset="-122"/>
                </a:rPr>
                <a:t>例</a:t>
              </a:r>
              <a:endParaRPr kumimoji="1" lang="zh-CN" altLang="en-US" sz="6000" baseline="0" dirty="0">
                <a:solidFill>
                  <a:srgbClr val="FF3300"/>
                </a:solidFill>
                <a:effectLst/>
                <a:latin typeface="黑体" pitchFamily="2" charset="-122"/>
                <a:ea typeface="华文新魏" pitchFamily="2" charset="-122"/>
              </a:endParaRPr>
            </a:p>
          </p:txBody>
        </p:sp>
      </p:grpSp>
      <p:sp>
        <p:nvSpPr>
          <p:cNvPr id="14" name="椭圆形标注 13"/>
          <p:cNvSpPr/>
          <p:nvPr/>
        </p:nvSpPr>
        <p:spPr bwMode="auto">
          <a:xfrm>
            <a:off x="4572000" y="2492896"/>
            <a:ext cx="2232248" cy="1008112"/>
          </a:xfrm>
          <a:prstGeom prst="wedgeEllipseCallout">
            <a:avLst>
              <a:gd name="adj1" fmla="val -82072"/>
              <a:gd name="adj2" fmla="val -41367"/>
            </a:avLst>
          </a:prstGeom>
          <a:solidFill>
            <a:schemeClr val="accent1"/>
          </a:solidFill>
          <a:ln w="12700" cap="sq" cmpd="sng" algn="ctr">
            <a:noFill/>
            <a:prstDash val="solid"/>
            <a:round/>
            <a:headEnd type="none" w="sm" len="sm"/>
            <a:tailEnd type="none" w="sm" len="sm"/>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zh-CN" altLang="en-US" sz="2400" b="1" i="0" u="none" strike="noStrike" cap="none" normalizeH="0" baseline="0" dirty="0" smtClean="0">
                <a:ln>
                  <a:noFill/>
                </a:ln>
                <a:solidFill>
                  <a:schemeClr val="tx1"/>
                </a:solidFill>
                <a:effectLst/>
                <a:latin typeface="Times New Roman" pitchFamily="18" charset="0"/>
                <a:ea typeface="宋体" pitchFamily="2" charset="-122"/>
              </a:rPr>
              <a:t>分离线程，不阻塞</a:t>
            </a:r>
          </a:p>
        </p:txBody>
      </p:sp>
      <p:sp>
        <p:nvSpPr>
          <p:cNvPr id="15" name="椭圆形标注 14"/>
          <p:cNvSpPr/>
          <p:nvPr/>
        </p:nvSpPr>
        <p:spPr bwMode="auto">
          <a:xfrm>
            <a:off x="899592" y="4581128"/>
            <a:ext cx="2592288" cy="1224136"/>
          </a:xfrm>
          <a:prstGeom prst="wedgeEllipseCallout">
            <a:avLst>
              <a:gd name="adj1" fmla="val 61813"/>
              <a:gd name="adj2" fmla="val 3205"/>
            </a:avLst>
          </a:prstGeom>
          <a:solidFill>
            <a:schemeClr val="accent1"/>
          </a:solidFill>
          <a:ln w="12700" cap="sq" cmpd="sng" algn="ctr">
            <a:noFill/>
            <a:prstDash val="solid"/>
            <a:round/>
            <a:headEnd type="none" w="sm" len="sm"/>
            <a:tailEnd type="none" w="sm" len="sm"/>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zh-CN" altLang="en-US" sz="2400" b="1" i="0" u="none" strike="noStrike" cap="none" normalizeH="0" baseline="0" dirty="0" smtClean="0">
                <a:ln>
                  <a:noFill/>
                </a:ln>
                <a:solidFill>
                  <a:schemeClr val="tx1"/>
                </a:solidFill>
                <a:effectLst/>
                <a:latin typeface="Times New Roman" pitchFamily="18" charset="0"/>
                <a:ea typeface="宋体" pitchFamily="2" charset="-122"/>
              </a:rPr>
              <a:t>阻塞，等待线程结束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7"/>
                                        </p:tgtEl>
                                        <p:attrNameLst>
                                          <p:attrName>style.visibility</p:attrName>
                                        </p:attrNameLst>
                                      </p:cBhvr>
                                      <p:to>
                                        <p:strVal val="visible"/>
                                      </p:to>
                                    </p:set>
                                    <p:animEffect transition="in" filter="strips(downRight)">
                                      <p:cBhvr>
                                        <p:cTn id="12" dur="500"/>
                                        <p:tgtEl>
                                          <p:spTgt spid="1843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trips(down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6"/>
                                        </p:tgtEl>
                                        <p:attrNameLst>
                                          <p:attrName>style.visibility</p:attrName>
                                        </p:attrNameLst>
                                      </p:cBhvr>
                                      <p:to>
                                        <p:strVal val="visible"/>
                                      </p:to>
                                    </p:set>
                                    <p:animEffect transition="in" filter="strips(downRight)">
                                      <p:cBhvr>
                                        <p:cTn id="22" dur="500"/>
                                        <p:tgtEl>
                                          <p:spTgt spid="1843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strips(downLeft)">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37" grpId="0"/>
      <p:bldP spid="14" grpId="0" animBg="1"/>
      <p:bldP spid="1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381000" y="228600"/>
            <a:ext cx="4911080" cy="630942"/>
          </a:xfrm>
          <a:prstGeom prst="rect">
            <a:avLst/>
          </a:prstGeom>
          <a:solidFill>
            <a:srgbClr val="CCFFFF"/>
          </a:solidFill>
          <a:ln w="12700" cap="sq">
            <a:noFill/>
            <a:miter lim="800000"/>
            <a:headEnd type="none" w="sm" len="sm"/>
            <a:tailEnd type="none" w="sm" len="sm"/>
          </a:ln>
          <a:effectLst>
            <a:outerShdw dist="107763" dir="2700000" algn="ctr" rotWithShape="0">
              <a:srgbClr val="969696"/>
            </a:outerShdw>
          </a:effectLst>
        </p:spPr>
        <p:txBody>
          <a:bodyPr wrap="square">
            <a:spAutoFit/>
          </a:bodyPr>
          <a:lstStyle/>
          <a:p>
            <a:r>
              <a:rPr lang="en-US" altLang="zh-CN" sz="3500" b="1" dirty="0">
                <a:solidFill>
                  <a:srgbClr val="000099"/>
                </a:solidFill>
                <a:ea typeface="楷体_GB2312" pitchFamily="49" charset="-122"/>
              </a:rPr>
              <a:t> </a:t>
            </a:r>
            <a:r>
              <a:rPr lang="en-US" altLang="zh-CN" sz="3500" b="1" dirty="0" smtClean="0">
                <a:solidFill>
                  <a:srgbClr val="000099"/>
                </a:solidFill>
                <a:ea typeface="楷体_GB2312" pitchFamily="49" charset="-122"/>
              </a:rPr>
              <a:t>3.3</a:t>
            </a:r>
            <a:r>
              <a:rPr lang="en-US" altLang="zh-CN" sz="3500" b="1" dirty="0" smtClean="0">
                <a:solidFill>
                  <a:srgbClr val="000099"/>
                </a:solidFill>
                <a:latin typeface="楷体_GB2312" pitchFamily="49" charset="-122"/>
                <a:ea typeface="楷体_GB2312" pitchFamily="49" charset="-122"/>
              </a:rPr>
              <a:t> </a:t>
            </a:r>
            <a:r>
              <a:rPr lang="zh-CN" altLang="en-US" sz="3500" b="1" dirty="0" smtClean="0">
                <a:solidFill>
                  <a:srgbClr val="000099"/>
                </a:solidFill>
                <a:latin typeface="楷体_GB2312" pitchFamily="49" charset="-122"/>
                <a:ea typeface="楷体_GB2312" pitchFamily="49" charset="-122"/>
              </a:rPr>
              <a:t>多线程的共享变量</a:t>
            </a:r>
            <a:endParaRPr lang="zh-CN" altLang="en-US" dirty="0">
              <a:solidFill>
                <a:srgbClr val="FF6600"/>
              </a:solidFill>
            </a:endParaRPr>
          </a:p>
        </p:txBody>
      </p:sp>
      <p:sp>
        <p:nvSpPr>
          <p:cNvPr id="5" name="Freeform 2"/>
          <p:cNvSpPr>
            <a:spLocks/>
          </p:cNvSpPr>
          <p:nvPr/>
        </p:nvSpPr>
        <p:spPr bwMode="auto">
          <a:xfrm>
            <a:off x="0" y="836712"/>
            <a:ext cx="8305800" cy="6021288"/>
          </a:xfrm>
          <a:custGeom>
            <a:avLst/>
            <a:gdLst/>
            <a:ahLst/>
            <a:cxnLst>
              <a:cxn ang="0">
                <a:pos x="473" y="161"/>
              </a:cxn>
              <a:cxn ang="0">
                <a:pos x="405" y="217"/>
              </a:cxn>
              <a:cxn ang="0">
                <a:pos x="337" y="262"/>
              </a:cxn>
              <a:cxn ang="0">
                <a:pos x="224" y="511"/>
              </a:cxn>
              <a:cxn ang="0">
                <a:pos x="145" y="658"/>
              </a:cxn>
              <a:cxn ang="0">
                <a:pos x="123" y="1098"/>
              </a:cxn>
              <a:cxn ang="0">
                <a:pos x="66" y="1200"/>
              </a:cxn>
              <a:cxn ang="0">
                <a:pos x="32" y="1380"/>
              </a:cxn>
              <a:cxn ang="0">
                <a:pos x="44" y="2239"/>
              </a:cxn>
              <a:cxn ang="0">
                <a:pos x="66" y="2374"/>
              </a:cxn>
              <a:cxn ang="0">
                <a:pos x="179" y="2510"/>
              </a:cxn>
              <a:cxn ang="0">
                <a:pos x="202" y="2578"/>
              </a:cxn>
              <a:cxn ang="0">
                <a:pos x="213" y="2871"/>
              </a:cxn>
              <a:cxn ang="0">
                <a:pos x="428" y="3063"/>
              </a:cxn>
              <a:cxn ang="0">
                <a:pos x="642" y="3120"/>
              </a:cxn>
              <a:cxn ang="0">
                <a:pos x="1038" y="3210"/>
              </a:cxn>
              <a:cxn ang="0">
                <a:pos x="1071" y="3233"/>
              </a:cxn>
              <a:cxn ang="0">
                <a:pos x="1139" y="3255"/>
              </a:cxn>
              <a:cxn ang="0">
                <a:pos x="1410" y="3334"/>
              </a:cxn>
              <a:cxn ang="0">
                <a:pos x="1986" y="3379"/>
              </a:cxn>
              <a:cxn ang="0">
                <a:pos x="2325" y="3368"/>
              </a:cxn>
              <a:cxn ang="0">
                <a:pos x="2495" y="3334"/>
              </a:cxn>
              <a:cxn ang="0">
                <a:pos x="3229" y="3334"/>
              </a:cxn>
              <a:cxn ang="0">
                <a:pos x="3285" y="3312"/>
              </a:cxn>
              <a:cxn ang="0">
                <a:pos x="3522" y="3255"/>
              </a:cxn>
              <a:cxn ang="0">
                <a:pos x="3850" y="3142"/>
              </a:cxn>
              <a:cxn ang="0">
                <a:pos x="4098" y="3097"/>
              </a:cxn>
              <a:cxn ang="0">
                <a:pos x="4177" y="3041"/>
              </a:cxn>
              <a:cxn ang="0">
                <a:pos x="4223" y="2995"/>
              </a:cxn>
              <a:cxn ang="0">
                <a:pos x="4256" y="2984"/>
              </a:cxn>
              <a:cxn ang="0">
                <a:pos x="4358" y="2905"/>
              </a:cxn>
              <a:cxn ang="0">
                <a:pos x="4403" y="2815"/>
              </a:cxn>
              <a:cxn ang="0">
                <a:pos x="4448" y="2679"/>
              </a:cxn>
              <a:cxn ang="0">
                <a:pos x="4516" y="2611"/>
              </a:cxn>
              <a:cxn ang="0">
                <a:pos x="4573" y="2532"/>
              </a:cxn>
              <a:cxn ang="0">
                <a:pos x="4607" y="2250"/>
              </a:cxn>
              <a:cxn ang="0">
                <a:pos x="4674" y="1764"/>
              </a:cxn>
              <a:cxn ang="0">
                <a:pos x="4708" y="1618"/>
              </a:cxn>
              <a:cxn ang="0">
                <a:pos x="4629" y="1527"/>
              </a:cxn>
              <a:cxn ang="0">
                <a:pos x="4573" y="1459"/>
              </a:cxn>
              <a:cxn ang="0">
                <a:pos x="4527" y="1369"/>
              </a:cxn>
              <a:cxn ang="0">
                <a:pos x="4494" y="1166"/>
              </a:cxn>
              <a:cxn ang="0">
                <a:pos x="4471" y="996"/>
              </a:cxn>
              <a:cxn ang="0">
                <a:pos x="4381" y="883"/>
              </a:cxn>
              <a:cxn ang="0">
                <a:pos x="4369" y="838"/>
              </a:cxn>
              <a:cxn ang="0">
                <a:pos x="4347" y="793"/>
              </a:cxn>
              <a:cxn ang="0">
                <a:pos x="4234" y="533"/>
              </a:cxn>
              <a:cxn ang="0">
                <a:pos x="4087" y="375"/>
              </a:cxn>
              <a:cxn ang="0">
                <a:pos x="4031" y="274"/>
              </a:cxn>
              <a:cxn ang="0">
                <a:pos x="3850" y="93"/>
              </a:cxn>
              <a:cxn ang="0">
                <a:pos x="3714" y="70"/>
              </a:cxn>
              <a:cxn ang="0">
                <a:pos x="3647" y="59"/>
              </a:cxn>
              <a:cxn ang="0">
                <a:pos x="3274" y="48"/>
              </a:cxn>
              <a:cxn ang="0">
                <a:pos x="2879" y="2"/>
              </a:cxn>
              <a:cxn ang="0">
                <a:pos x="2540" y="59"/>
              </a:cxn>
              <a:cxn ang="0">
                <a:pos x="2269" y="48"/>
              </a:cxn>
              <a:cxn ang="0">
                <a:pos x="2077" y="36"/>
              </a:cxn>
              <a:cxn ang="0">
                <a:pos x="1501" y="14"/>
              </a:cxn>
              <a:cxn ang="0">
                <a:pos x="733" y="25"/>
              </a:cxn>
              <a:cxn ang="0">
                <a:pos x="563" y="115"/>
              </a:cxn>
              <a:cxn ang="0">
                <a:pos x="495" y="138"/>
              </a:cxn>
              <a:cxn ang="0">
                <a:pos x="473" y="161"/>
              </a:cxn>
            </a:cxnLst>
            <a:rect l="0" t="0" r="r" b="b"/>
            <a:pathLst>
              <a:path w="4708" h="3379">
                <a:moveTo>
                  <a:pt x="473" y="161"/>
                </a:moveTo>
                <a:cubicBezTo>
                  <a:pt x="408" y="247"/>
                  <a:pt x="472" y="180"/>
                  <a:pt x="405" y="217"/>
                </a:cubicBezTo>
                <a:cubicBezTo>
                  <a:pt x="381" y="230"/>
                  <a:pt x="337" y="262"/>
                  <a:pt x="337" y="262"/>
                </a:cubicBezTo>
                <a:cubicBezTo>
                  <a:pt x="286" y="341"/>
                  <a:pt x="281" y="435"/>
                  <a:pt x="224" y="511"/>
                </a:cubicBezTo>
                <a:cubicBezTo>
                  <a:pt x="207" y="564"/>
                  <a:pt x="178" y="614"/>
                  <a:pt x="145" y="658"/>
                </a:cubicBezTo>
                <a:cubicBezTo>
                  <a:pt x="101" y="837"/>
                  <a:pt x="148" y="632"/>
                  <a:pt x="123" y="1098"/>
                </a:cubicBezTo>
                <a:cubicBezTo>
                  <a:pt x="121" y="1137"/>
                  <a:pt x="66" y="1200"/>
                  <a:pt x="66" y="1200"/>
                </a:cubicBezTo>
                <a:cubicBezTo>
                  <a:pt x="47" y="1259"/>
                  <a:pt x="40" y="1318"/>
                  <a:pt x="32" y="1380"/>
                </a:cubicBezTo>
                <a:cubicBezTo>
                  <a:pt x="26" y="1658"/>
                  <a:pt x="0" y="1960"/>
                  <a:pt x="44" y="2239"/>
                </a:cubicBezTo>
                <a:cubicBezTo>
                  <a:pt x="51" y="2284"/>
                  <a:pt x="42" y="2335"/>
                  <a:pt x="66" y="2374"/>
                </a:cubicBezTo>
                <a:cubicBezTo>
                  <a:pt x="92" y="2416"/>
                  <a:pt x="148" y="2471"/>
                  <a:pt x="179" y="2510"/>
                </a:cubicBezTo>
                <a:cubicBezTo>
                  <a:pt x="187" y="2533"/>
                  <a:pt x="201" y="2554"/>
                  <a:pt x="202" y="2578"/>
                </a:cubicBezTo>
                <a:cubicBezTo>
                  <a:pt x="206" y="2676"/>
                  <a:pt x="193" y="2775"/>
                  <a:pt x="213" y="2871"/>
                </a:cubicBezTo>
                <a:cubicBezTo>
                  <a:pt x="230" y="2954"/>
                  <a:pt x="354" y="3039"/>
                  <a:pt x="428" y="3063"/>
                </a:cubicBezTo>
                <a:cubicBezTo>
                  <a:pt x="495" y="3114"/>
                  <a:pt x="558" y="3110"/>
                  <a:pt x="642" y="3120"/>
                </a:cubicBezTo>
                <a:cubicBezTo>
                  <a:pt x="773" y="3156"/>
                  <a:pt x="906" y="3178"/>
                  <a:pt x="1038" y="3210"/>
                </a:cubicBezTo>
                <a:cubicBezTo>
                  <a:pt x="1049" y="3218"/>
                  <a:pt x="1059" y="3228"/>
                  <a:pt x="1071" y="3233"/>
                </a:cubicBezTo>
                <a:cubicBezTo>
                  <a:pt x="1093" y="3243"/>
                  <a:pt x="1139" y="3255"/>
                  <a:pt x="1139" y="3255"/>
                </a:cubicBezTo>
                <a:cubicBezTo>
                  <a:pt x="1220" y="3310"/>
                  <a:pt x="1316" y="3317"/>
                  <a:pt x="1410" y="3334"/>
                </a:cubicBezTo>
                <a:cubicBezTo>
                  <a:pt x="1600" y="3369"/>
                  <a:pt x="1794" y="3372"/>
                  <a:pt x="1986" y="3379"/>
                </a:cubicBezTo>
                <a:cubicBezTo>
                  <a:pt x="2099" y="3375"/>
                  <a:pt x="2212" y="3375"/>
                  <a:pt x="2325" y="3368"/>
                </a:cubicBezTo>
                <a:cubicBezTo>
                  <a:pt x="2383" y="3365"/>
                  <a:pt x="2495" y="3334"/>
                  <a:pt x="2495" y="3334"/>
                </a:cubicBezTo>
                <a:cubicBezTo>
                  <a:pt x="2770" y="3343"/>
                  <a:pt x="2957" y="3357"/>
                  <a:pt x="3229" y="3334"/>
                </a:cubicBezTo>
                <a:cubicBezTo>
                  <a:pt x="3249" y="3332"/>
                  <a:pt x="3265" y="3317"/>
                  <a:pt x="3285" y="3312"/>
                </a:cubicBezTo>
                <a:cubicBezTo>
                  <a:pt x="3366" y="3293"/>
                  <a:pt x="3444" y="3287"/>
                  <a:pt x="3522" y="3255"/>
                </a:cubicBezTo>
                <a:cubicBezTo>
                  <a:pt x="3635" y="3208"/>
                  <a:pt x="3727" y="3161"/>
                  <a:pt x="3850" y="3142"/>
                </a:cubicBezTo>
                <a:cubicBezTo>
                  <a:pt x="3930" y="3116"/>
                  <a:pt x="4016" y="3113"/>
                  <a:pt x="4098" y="3097"/>
                </a:cubicBezTo>
                <a:cubicBezTo>
                  <a:pt x="4124" y="3078"/>
                  <a:pt x="4154" y="3064"/>
                  <a:pt x="4177" y="3041"/>
                </a:cubicBezTo>
                <a:cubicBezTo>
                  <a:pt x="4192" y="3026"/>
                  <a:pt x="4205" y="3008"/>
                  <a:pt x="4223" y="2995"/>
                </a:cubicBezTo>
                <a:cubicBezTo>
                  <a:pt x="4232" y="2988"/>
                  <a:pt x="4246" y="2990"/>
                  <a:pt x="4256" y="2984"/>
                </a:cubicBezTo>
                <a:cubicBezTo>
                  <a:pt x="4318" y="2950"/>
                  <a:pt x="4316" y="2947"/>
                  <a:pt x="4358" y="2905"/>
                </a:cubicBezTo>
                <a:cubicBezTo>
                  <a:pt x="4371" y="2874"/>
                  <a:pt x="4391" y="2846"/>
                  <a:pt x="4403" y="2815"/>
                </a:cubicBezTo>
                <a:cubicBezTo>
                  <a:pt x="4421" y="2766"/>
                  <a:pt x="4419" y="2725"/>
                  <a:pt x="4448" y="2679"/>
                </a:cubicBezTo>
                <a:cubicBezTo>
                  <a:pt x="4507" y="2584"/>
                  <a:pt x="4454" y="2673"/>
                  <a:pt x="4516" y="2611"/>
                </a:cubicBezTo>
                <a:cubicBezTo>
                  <a:pt x="4530" y="2597"/>
                  <a:pt x="4560" y="2551"/>
                  <a:pt x="4573" y="2532"/>
                </a:cubicBezTo>
                <a:cubicBezTo>
                  <a:pt x="4602" y="2444"/>
                  <a:pt x="4596" y="2343"/>
                  <a:pt x="4607" y="2250"/>
                </a:cubicBezTo>
                <a:cubicBezTo>
                  <a:pt x="4613" y="2102"/>
                  <a:pt x="4606" y="1906"/>
                  <a:pt x="4674" y="1764"/>
                </a:cubicBezTo>
                <a:cubicBezTo>
                  <a:pt x="4685" y="1715"/>
                  <a:pt x="4698" y="1668"/>
                  <a:pt x="4708" y="1618"/>
                </a:cubicBezTo>
                <a:cubicBezTo>
                  <a:pt x="4686" y="1571"/>
                  <a:pt x="4679" y="1543"/>
                  <a:pt x="4629" y="1527"/>
                </a:cubicBezTo>
                <a:cubicBezTo>
                  <a:pt x="4598" y="1496"/>
                  <a:pt x="4593" y="1496"/>
                  <a:pt x="4573" y="1459"/>
                </a:cubicBezTo>
                <a:cubicBezTo>
                  <a:pt x="4557" y="1429"/>
                  <a:pt x="4527" y="1369"/>
                  <a:pt x="4527" y="1369"/>
                </a:cubicBezTo>
                <a:cubicBezTo>
                  <a:pt x="4511" y="1303"/>
                  <a:pt x="4502" y="1234"/>
                  <a:pt x="4494" y="1166"/>
                </a:cubicBezTo>
                <a:cubicBezTo>
                  <a:pt x="4493" y="1154"/>
                  <a:pt x="4487" y="1034"/>
                  <a:pt x="4471" y="996"/>
                </a:cubicBezTo>
                <a:cubicBezTo>
                  <a:pt x="4452" y="952"/>
                  <a:pt x="4407" y="923"/>
                  <a:pt x="4381" y="883"/>
                </a:cubicBezTo>
                <a:cubicBezTo>
                  <a:pt x="4377" y="868"/>
                  <a:pt x="4374" y="853"/>
                  <a:pt x="4369" y="838"/>
                </a:cubicBezTo>
                <a:cubicBezTo>
                  <a:pt x="4363" y="822"/>
                  <a:pt x="4352" y="809"/>
                  <a:pt x="4347" y="793"/>
                </a:cubicBezTo>
                <a:cubicBezTo>
                  <a:pt x="4317" y="694"/>
                  <a:pt x="4328" y="597"/>
                  <a:pt x="4234" y="533"/>
                </a:cubicBezTo>
                <a:cubicBezTo>
                  <a:pt x="4195" y="475"/>
                  <a:pt x="4134" y="429"/>
                  <a:pt x="4087" y="375"/>
                </a:cubicBezTo>
                <a:cubicBezTo>
                  <a:pt x="4014" y="291"/>
                  <a:pt x="4088" y="372"/>
                  <a:pt x="4031" y="274"/>
                </a:cubicBezTo>
                <a:cubicBezTo>
                  <a:pt x="3988" y="200"/>
                  <a:pt x="3920" y="139"/>
                  <a:pt x="3850" y="93"/>
                </a:cubicBezTo>
                <a:cubicBezTo>
                  <a:pt x="3812" y="68"/>
                  <a:pt x="3760" y="76"/>
                  <a:pt x="3714" y="70"/>
                </a:cubicBezTo>
                <a:cubicBezTo>
                  <a:pt x="3692" y="67"/>
                  <a:pt x="3670" y="60"/>
                  <a:pt x="3647" y="59"/>
                </a:cubicBezTo>
                <a:cubicBezTo>
                  <a:pt x="3523" y="53"/>
                  <a:pt x="3398" y="52"/>
                  <a:pt x="3274" y="48"/>
                </a:cubicBezTo>
                <a:cubicBezTo>
                  <a:pt x="3134" y="40"/>
                  <a:pt x="3014" y="26"/>
                  <a:pt x="2879" y="2"/>
                </a:cubicBezTo>
                <a:cubicBezTo>
                  <a:pt x="2733" y="10"/>
                  <a:pt x="2655" y="0"/>
                  <a:pt x="2540" y="59"/>
                </a:cubicBezTo>
                <a:cubicBezTo>
                  <a:pt x="2450" y="55"/>
                  <a:pt x="2359" y="52"/>
                  <a:pt x="2269" y="48"/>
                </a:cubicBezTo>
                <a:cubicBezTo>
                  <a:pt x="2205" y="45"/>
                  <a:pt x="2141" y="39"/>
                  <a:pt x="2077" y="36"/>
                </a:cubicBezTo>
                <a:cubicBezTo>
                  <a:pt x="1885" y="28"/>
                  <a:pt x="1501" y="14"/>
                  <a:pt x="1501" y="14"/>
                </a:cubicBezTo>
                <a:cubicBezTo>
                  <a:pt x="1245" y="18"/>
                  <a:pt x="989" y="15"/>
                  <a:pt x="733" y="25"/>
                </a:cubicBezTo>
                <a:cubicBezTo>
                  <a:pt x="662" y="28"/>
                  <a:pt x="625" y="94"/>
                  <a:pt x="563" y="115"/>
                </a:cubicBezTo>
                <a:cubicBezTo>
                  <a:pt x="540" y="123"/>
                  <a:pt x="495" y="138"/>
                  <a:pt x="495" y="138"/>
                </a:cubicBezTo>
                <a:cubicBezTo>
                  <a:pt x="477" y="150"/>
                  <a:pt x="390" y="242"/>
                  <a:pt x="473" y="161"/>
                </a:cubicBezTo>
                <a:close/>
              </a:path>
            </a:pathLst>
          </a:custGeom>
          <a:solidFill>
            <a:srgbClr val="CCFFFF"/>
          </a:solidFill>
          <a:ln w="12700" cap="flat" cmpd="sng">
            <a:noFill/>
            <a:prstDash val="solid"/>
            <a:round/>
            <a:headEnd/>
            <a:tailEnd/>
          </a:ln>
          <a:effectLst>
            <a:outerShdw dist="143684" dir="2700000" algn="ctr" rotWithShape="0">
              <a:srgbClr val="B2B2B2"/>
            </a:outerShdw>
          </a:effectLst>
        </p:spPr>
        <p:txBody>
          <a:bodyPr wrap="none" anchor="ctr"/>
          <a:lstStyle/>
          <a:p>
            <a:endParaRPr lang="zh-CN" altLang="en-US"/>
          </a:p>
        </p:txBody>
      </p:sp>
      <p:sp>
        <p:nvSpPr>
          <p:cNvPr id="6" name="Text Box 5"/>
          <p:cNvSpPr txBox="1">
            <a:spLocks noChangeArrowheads="1"/>
          </p:cNvSpPr>
          <p:nvPr/>
        </p:nvSpPr>
        <p:spPr bwMode="auto">
          <a:xfrm>
            <a:off x="755576" y="980728"/>
            <a:ext cx="7183139" cy="5647700"/>
          </a:xfrm>
          <a:prstGeom prst="rect">
            <a:avLst/>
          </a:prstGeom>
          <a:noFill/>
          <a:ln w="12700" cap="sq">
            <a:noFill/>
            <a:miter lim="800000"/>
            <a:headEnd type="none" w="sm" len="sm"/>
            <a:tailEnd type="none" w="sm" len="sm"/>
          </a:ln>
          <a:effectLst/>
        </p:spPr>
        <p:txBody>
          <a:bodyPr wrap="square">
            <a:spAutoFit/>
          </a:bodyPr>
          <a:lstStyle/>
          <a:p>
            <a:pPr algn="l">
              <a:lnSpc>
                <a:spcPct val="95000"/>
              </a:lnSpc>
            </a:pPr>
            <a:r>
              <a:rPr lang="en-US" altLang="zh-CN" sz="2000" b="1" dirty="0" smtClean="0">
                <a:solidFill>
                  <a:srgbClr val="000099"/>
                </a:solidFill>
              </a:rPr>
              <a:t>#define N 2</a:t>
            </a:r>
          </a:p>
          <a:p>
            <a:pPr algn="l">
              <a:lnSpc>
                <a:spcPct val="95000"/>
              </a:lnSpc>
            </a:pPr>
            <a:r>
              <a:rPr lang="en-US" altLang="zh-CN" sz="2000" b="1" dirty="0" smtClean="0">
                <a:solidFill>
                  <a:srgbClr val="000099"/>
                </a:solidFill>
              </a:rPr>
              <a:t>v</a:t>
            </a:r>
            <a:r>
              <a:rPr lang="en-US" altLang="zh-CN" sz="2000" b="1" dirty="0" smtClean="0">
                <a:solidFill>
                  <a:srgbClr val="000099"/>
                </a:solidFill>
                <a:ea typeface="宋体" pitchFamily="2" charset="-122"/>
              </a:rPr>
              <a:t>oid *thread(void *</a:t>
            </a:r>
            <a:r>
              <a:rPr lang="en-US" altLang="zh-CN" sz="2000" b="1" dirty="0" err="1" smtClean="0">
                <a:solidFill>
                  <a:srgbClr val="000099"/>
                </a:solidFill>
                <a:ea typeface="宋体" pitchFamily="2" charset="-122"/>
              </a:rPr>
              <a:t>arg</a:t>
            </a:r>
            <a:r>
              <a:rPr lang="en-US" altLang="zh-CN" sz="2000" b="1" dirty="0" smtClean="0">
                <a:solidFill>
                  <a:srgbClr val="000099"/>
                </a:solidFill>
                <a:ea typeface="宋体" pitchFamily="2" charset="-122"/>
              </a:rPr>
              <a:t>);/*</a:t>
            </a:r>
            <a:r>
              <a:rPr lang="zh-CN" altLang="en-US" sz="2000" b="1" dirty="0" smtClean="0">
                <a:solidFill>
                  <a:srgbClr val="000099"/>
                </a:solidFill>
                <a:ea typeface="宋体" pitchFamily="2" charset="-122"/>
              </a:rPr>
              <a:t>线程函数声明</a:t>
            </a:r>
            <a:r>
              <a:rPr lang="en-US" altLang="zh-CN" sz="2000" b="1" dirty="0" smtClean="0">
                <a:solidFill>
                  <a:srgbClr val="000099"/>
                </a:solidFill>
                <a:ea typeface="宋体" pitchFamily="2" charset="-122"/>
              </a:rPr>
              <a:t>*/</a:t>
            </a:r>
          </a:p>
          <a:p>
            <a:pPr algn="l">
              <a:lnSpc>
                <a:spcPct val="95000"/>
              </a:lnSpc>
            </a:pPr>
            <a:r>
              <a:rPr lang="en-US" altLang="zh-CN" sz="2000" b="1" dirty="0" smtClean="0">
                <a:solidFill>
                  <a:schemeClr val="accent6"/>
                </a:solidFill>
              </a:rPr>
              <a:t>c</a:t>
            </a:r>
            <a:r>
              <a:rPr lang="en-US" altLang="zh-CN" sz="2000" b="1" dirty="0" smtClean="0">
                <a:solidFill>
                  <a:schemeClr val="accent6"/>
                </a:solidFill>
                <a:ea typeface="宋体" pitchFamily="2" charset="-122"/>
              </a:rPr>
              <a:t>har **</a:t>
            </a:r>
            <a:r>
              <a:rPr lang="en-US" altLang="zh-CN" sz="2000" b="1" dirty="0" err="1" smtClean="0">
                <a:solidFill>
                  <a:schemeClr val="accent6"/>
                </a:solidFill>
                <a:ea typeface="宋体" pitchFamily="2" charset="-122"/>
              </a:rPr>
              <a:t>ptr</a:t>
            </a:r>
            <a:r>
              <a:rPr lang="en-US" altLang="zh-CN" sz="2000" b="1" dirty="0" smtClean="0">
                <a:solidFill>
                  <a:schemeClr val="accent6"/>
                </a:solidFill>
                <a:ea typeface="宋体" pitchFamily="2" charset="-122"/>
              </a:rPr>
              <a:t>; </a:t>
            </a:r>
            <a:r>
              <a:rPr lang="en-US" altLang="zh-CN" sz="2000" b="1" dirty="0" smtClean="0">
                <a:solidFill>
                  <a:srgbClr val="000099"/>
                </a:solidFill>
                <a:ea typeface="宋体" pitchFamily="2" charset="-122"/>
              </a:rPr>
              <a:t>/*</a:t>
            </a:r>
            <a:r>
              <a:rPr lang="zh-CN" altLang="en-US" sz="2000" b="1" dirty="0" smtClean="0">
                <a:solidFill>
                  <a:srgbClr val="000099"/>
                </a:solidFill>
                <a:ea typeface="宋体" pitchFamily="2" charset="-122"/>
              </a:rPr>
              <a:t>全局变量</a:t>
            </a:r>
            <a:r>
              <a:rPr lang="en-US" altLang="zh-CN" sz="2000" b="1" dirty="0" smtClean="0">
                <a:solidFill>
                  <a:srgbClr val="000099"/>
                </a:solidFill>
                <a:ea typeface="宋体" pitchFamily="2" charset="-122"/>
              </a:rPr>
              <a:t>*/</a:t>
            </a:r>
          </a:p>
          <a:p>
            <a:pPr algn="l">
              <a:lnSpc>
                <a:spcPct val="95000"/>
              </a:lnSpc>
            </a:pPr>
            <a:r>
              <a:rPr lang="en-US" altLang="zh-CN" sz="2000" b="1" dirty="0" err="1" smtClean="0">
                <a:solidFill>
                  <a:srgbClr val="002060"/>
                </a:solidFill>
                <a:ea typeface="宋体" pitchFamily="2" charset="-122"/>
              </a:rPr>
              <a:t>int</a:t>
            </a:r>
            <a:r>
              <a:rPr lang="en-US" altLang="zh-CN" sz="2000" b="1" dirty="0" smtClean="0">
                <a:solidFill>
                  <a:srgbClr val="002060"/>
                </a:solidFill>
                <a:ea typeface="宋体" pitchFamily="2" charset="-122"/>
              </a:rPr>
              <a:t>  </a:t>
            </a:r>
            <a:r>
              <a:rPr lang="en-US" altLang="zh-CN" sz="2000" b="1" dirty="0" smtClean="0">
                <a:solidFill>
                  <a:srgbClr val="002060"/>
                </a:solidFill>
              </a:rPr>
              <a:t>main</a:t>
            </a:r>
            <a:r>
              <a:rPr lang="en-US" altLang="zh-CN" sz="2000" b="1" dirty="0" smtClean="0">
                <a:solidFill>
                  <a:srgbClr val="002060"/>
                </a:solidFill>
                <a:ea typeface="宋体" pitchFamily="2" charset="-122"/>
              </a:rPr>
              <a:t>(){    </a:t>
            </a:r>
            <a:endParaRPr lang="en-US" altLang="zh-CN" sz="2000" b="1" dirty="0">
              <a:solidFill>
                <a:srgbClr val="002060"/>
              </a:solidFill>
              <a:ea typeface="宋体" pitchFamily="2" charset="-122"/>
            </a:endParaRPr>
          </a:p>
          <a:p>
            <a:pPr algn="l">
              <a:lnSpc>
                <a:spcPct val="95000"/>
              </a:lnSpc>
            </a:pPr>
            <a:r>
              <a:rPr lang="en-US" altLang="zh-CN" sz="2000" b="1" dirty="0">
                <a:solidFill>
                  <a:srgbClr val="002060"/>
                </a:solidFill>
                <a:ea typeface="宋体" pitchFamily="2" charset="-122"/>
              </a:rPr>
              <a:t>      </a:t>
            </a:r>
            <a:r>
              <a:rPr lang="en-US" altLang="zh-CN" sz="2000" b="1" dirty="0" err="1">
                <a:solidFill>
                  <a:srgbClr val="002060"/>
                </a:solidFill>
                <a:ea typeface="宋体" pitchFamily="2" charset="-122"/>
              </a:rPr>
              <a:t>int</a:t>
            </a:r>
            <a:r>
              <a:rPr lang="en-US" altLang="zh-CN" sz="2000" b="1" dirty="0">
                <a:solidFill>
                  <a:srgbClr val="002060"/>
                </a:solidFill>
                <a:ea typeface="宋体" pitchFamily="2" charset="-122"/>
              </a:rPr>
              <a:t> </a:t>
            </a:r>
            <a:r>
              <a:rPr lang="en-US" altLang="zh-CN" sz="2000" b="1" dirty="0" err="1" smtClean="0">
                <a:solidFill>
                  <a:srgbClr val="002060"/>
                </a:solidFill>
                <a:ea typeface="宋体" pitchFamily="2" charset="-122"/>
              </a:rPr>
              <a:t>i</a:t>
            </a:r>
            <a:r>
              <a:rPr lang="en-US" altLang="zh-CN" sz="2000" b="1" dirty="0" smtClean="0">
                <a:solidFill>
                  <a:srgbClr val="002060"/>
                </a:solidFill>
                <a:ea typeface="宋体" pitchFamily="2" charset="-122"/>
              </a:rPr>
              <a:t>;</a:t>
            </a:r>
          </a:p>
          <a:p>
            <a:pPr algn="l">
              <a:lnSpc>
                <a:spcPct val="95000"/>
              </a:lnSpc>
            </a:pPr>
            <a:r>
              <a:rPr lang="en-US" altLang="zh-CN" sz="2000" b="1" dirty="0" smtClean="0">
                <a:solidFill>
                  <a:srgbClr val="002060"/>
                </a:solidFill>
              </a:rPr>
              <a:t>      </a:t>
            </a:r>
            <a:r>
              <a:rPr lang="en-US" altLang="zh-CN" sz="2000" b="1" dirty="0" err="1" smtClean="0">
                <a:solidFill>
                  <a:srgbClr val="002060"/>
                </a:solidFill>
              </a:rPr>
              <a:t>pthread_t</a:t>
            </a:r>
            <a:r>
              <a:rPr lang="en-US" altLang="zh-CN" sz="2000" b="1" dirty="0" smtClean="0">
                <a:solidFill>
                  <a:srgbClr val="002060"/>
                </a:solidFill>
              </a:rPr>
              <a:t> </a:t>
            </a:r>
            <a:r>
              <a:rPr lang="en-US" altLang="zh-CN" sz="2000" b="1" dirty="0" err="1" smtClean="0">
                <a:solidFill>
                  <a:srgbClr val="002060"/>
                </a:solidFill>
              </a:rPr>
              <a:t>tid</a:t>
            </a:r>
            <a:r>
              <a:rPr lang="en-US" altLang="zh-CN" sz="2000" b="1" dirty="0" smtClean="0">
                <a:solidFill>
                  <a:srgbClr val="002060"/>
                </a:solidFill>
              </a:rPr>
              <a:t>;</a:t>
            </a:r>
          </a:p>
          <a:p>
            <a:pPr algn="l">
              <a:lnSpc>
                <a:spcPct val="95000"/>
              </a:lnSpc>
            </a:pPr>
            <a:r>
              <a:rPr lang="en-US" altLang="zh-CN" sz="2000" b="1" dirty="0" smtClean="0">
                <a:solidFill>
                  <a:srgbClr val="002060"/>
                </a:solidFill>
              </a:rPr>
              <a:t>      char </a:t>
            </a:r>
            <a:r>
              <a:rPr lang="zh-CN" altLang="en-US" sz="2000" b="1" dirty="0" smtClean="0">
                <a:solidFill>
                  <a:srgbClr val="002060"/>
                </a:solidFill>
              </a:rPr>
              <a:t>*</a:t>
            </a:r>
            <a:r>
              <a:rPr lang="en-US" altLang="zh-CN" sz="2000" b="1" dirty="0" err="1" smtClean="0">
                <a:solidFill>
                  <a:srgbClr val="002060"/>
                </a:solidFill>
              </a:rPr>
              <a:t>msgs</a:t>
            </a:r>
            <a:r>
              <a:rPr lang="en-US" altLang="zh-CN" sz="2000" b="1" dirty="0" smtClean="0">
                <a:solidFill>
                  <a:srgbClr val="002060"/>
                </a:solidFill>
              </a:rPr>
              <a:t>[N]= {“Hello from T1”, “Hello from T2”};</a:t>
            </a:r>
          </a:p>
          <a:p>
            <a:pPr algn="l">
              <a:lnSpc>
                <a:spcPct val="95000"/>
              </a:lnSpc>
            </a:pPr>
            <a:endParaRPr lang="en-US" altLang="zh-CN" sz="2000" b="1" dirty="0" smtClean="0">
              <a:solidFill>
                <a:srgbClr val="002060"/>
              </a:solidFill>
              <a:ea typeface="宋体" pitchFamily="2" charset="-122"/>
            </a:endParaRPr>
          </a:p>
          <a:p>
            <a:pPr algn="l">
              <a:lnSpc>
                <a:spcPct val="95000"/>
              </a:lnSpc>
            </a:pPr>
            <a:r>
              <a:rPr lang="en-US" altLang="zh-CN" sz="2000" b="1" dirty="0" smtClean="0">
                <a:solidFill>
                  <a:schemeClr val="accent6"/>
                </a:solidFill>
              </a:rPr>
              <a:t>      </a:t>
            </a:r>
            <a:r>
              <a:rPr lang="en-US" altLang="zh-CN" sz="2000" b="1" dirty="0" err="1" smtClean="0">
                <a:solidFill>
                  <a:schemeClr val="accent6"/>
                </a:solidFill>
              </a:rPr>
              <a:t>ptr</a:t>
            </a:r>
            <a:r>
              <a:rPr lang="en-US" altLang="zh-CN" sz="2000" b="1" dirty="0" smtClean="0">
                <a:solidFill>
                  <a:schemeClr val="accent6"/>
                </a:solidFill>
              </a:rPr>
              <a:t>=</a:t>
            </a:r>
            <a:r>
              <a:rPr lang="en-US" altLang="zh-CN" sz="2000" b="1" dirty="0" err="1" smtClean="0">
                <a:solidFill>
                  <a:schemeClr val="accent6"/>
                </a:solidFill>
              </a:rPr>
              <a:t>msg</a:t>
            </a:r>
            <a:r>
              <a:rPr lang="en-US" altLang="zh-CN" sz="2000" b="1" dirty="0" smtClean="0">
                <a:solidFill>
                  <a:schemeClr val="accent6"/>
                </a:solidFill>
              </a:rPr>
              <a:t>;</a:t>
            </a:r>
          </a:p>
          <a:p>
            <a:pPr algn="l">
              <a:lnSpc>
                <a:spcPct val="95000"/>
              </a:lnSpc>
            </a:pPr>
            <a:r>
              <a:rPr lang="en-US" altLang="zh-CN" sz="2000" b="1" dirty="0" smtClean="0">
                <a:solidFill>
                  <a:srgbClr val="002060"/>
                </a:solidFill>
                <a:ea typeface="宋体" pitchFamily="2" charset="-122"/>
              </a:rPr>
              <a:t>      for(</a:t>
            </a:r>
            <a:r>
              <a:rPr lang="en-US" altLang="zh-CN" sz="2000" b="1" dirty="0" err="1" smtClean="0">
                <a:solidFill>
                  <a:srgbClr val="002060"/>
                </a:solidFill>
                <a:ea typeface="宋体" pitchFamily="2" charset="-122"/>
              </a:rPr>
              <a:t>i</a:t>
            </a:r>
            <a:r>
              <a:rPr lang="en-US" altLang="zh-CN" sz="2000" b="1" dirty="0" smtClean="0">
                <a:solidFill>
                  <a:srgbClr val="002060"/>
                </a:solidFill>
                <a:ea typeface="宋体" pitchFamily="2" charset="-122"/>
              </a:rPr>
              <a:t> = 0; </a:t>
            </a:r>
            <a:r>
              <a:rPr lang="en-US" altLang="zh-CN" sz="2000" b="1" dirty="0" err="1" smtClean="0">
                <a:solidFill>
                  <a:srgbClr val="002060"/>
                </a:solidFill>
                <a:ea typeface="宋体" pitchFamily="2" charset="-122"/>
              </a:rPr>
              <a:t>i</a:t>
            </a:r>
            <a:r>
              <a:rPr lang="en-US" altLang="zh-CN" sz="2000" b="1" dirty="0" smtClean="0">
                <a:solidFill>
                  <a:srgbClr val="002060"/>
                </a:solidFill>
                <a:ea typeface="宋体" pitchFamily="2" charset="-122"/>
              </a:rPr>
              <a:t> &lt; N; </a:t>
            </a:r>
            <a:r>
              <a:rPr lang="en-US" altLang="zh-CN" sz="2000" b="1" dirty="0" err="1" smtClean="0">
                <a:solidFill>
                  <a:srgbClr val="002060"/>
                </a:solidFill>
                <a:ea typeface="宋体" pitchFamily="2" charset="-122"/>
              </a:rPr>
              <a:t>i</a:t>
            </a:r>
            <a:r>
              <a:rPr lang="en-US" altLang="zh-CN" sz="2000" b="1" dirty="0" smtClean="0">
                <a:solidFill>
                  <a:srgbClr val="002060"/>
                </a:solidFill>
                <a:ea typeface="宋体" pitchFamily="2" charset="-122"/>
              </a:rPr>
              <a:t>++)</a:t>
            </a:r>
          </a:p>
          <a:p>
            <a:pPr algn="l">
              <a:lnSpc>
                <a:spcPct val="95000"/>
              </a:lnSpc>
            </a:pPr>
            <a:r>
              <a:rPr lang="en-US" altLang="zh-CN" sz="2000" b="1" dirty="0" smtClean="0">
                <a:solidFill>
                  <a:srgbClr val="002060"/>
                </a:solidFill>
              </a:rPr>
              <a:t>	</a:t>
            </a:r>
            <a:r>
              <a:rPr lang="en-US" altLang="zh-CN" sz="2000" b="1" dirty="0" err="1" smtClean="0">
                <a:solidFill>
                  <a:srgbClr val="002060"/>
                </a:solidFill>
              </a:rPr>
              <a:t>pthread_create</a:t>
            </a:r>
            <a:r>
              <a:rPr lang="en-US" altLang="zh-CN" sz="2000" b="1" dirty="0" smtClean="0">
                <a:solidFill>
                  <a:srgbClr val="002060"/>
                </a:solidFill>
              </a:rPr>
              <a:t>(&amp;</a:t>
            </a:r>
            <a:r>
              <a:rPr lang="en-US" altLang="zh-CN" sz="2000" b="1" dirty="0" err="1" smtClean="0">
                <a:solidFill>
                  <a:srgbClr val="002060"/>
                </a:solidFill>
              </a:rPr>
              <a:t>tid</a:t>
            </a:r>
            <a:r>
              <a:rPr lang="en-US" altLang="zh-CN" sz="2000" b="1" dirty="0" smtClean="0">
                <a:solidFill>
                  <a:srgbClr val="002060"/>
                </a:solidFill>
              </a:rPr>
              <a:t>, NULL, thread, (void *)</a:t>
            </a:r>
            <a:r>
              <a:rPr lang="en-US" altLang="zh-CN" sz="2000" b="1" dirty="0" err="1" smtClean="0">
                <a:solidFill>
                  <a:srgbClr val="002060"/>
                </a:solidFill>
              </a:rPr>
              <a:t>i</a:t>
            </a:r>
            <a:r>
              <a:rPr lang="en-US" altLang="zh-CN" sz="2000" b="1" dirty="0" smtClean="0">
                <a:solidFill>
                  <a:srgbClr val="002060"/>
                </a:solidFill>
              </a:rPr>
              <a:t>);</a:t>
            </a:r>
          </a:p>
          <a:p>
            <a:pPr algn="l">
              <a:lnSpc>
                <a:spcPct val="95000"/>
              </a:lnSpc>
            </a:pPr>
            <a:r>
              <a:rPr lang="en-US" altLang="zh-CN" sz="2000" b="1" dirty="0" smtClean="0">
                <a:solidFill>
                  <a:srgbClr val="002060"/>
                </a:solidFill>
              </a:rPr>
              <a:t>      </a:t>
            </a:r>
            <a:r>
              <a:rPr lang="en-US" altLang="zh-CN" sz="2000" b="1" dirty="0" err="1" smtClean="0">
                <a:solidFill>
                  <a:srgbClr val="002060"/>
                </a:solidFill>
              </a:rPr>
              <a:t>pthread_exit</a:t>
            </a:r>
            <a:r>
              <a:rPr lang="en-US" altLang="zh-CN" sz="2000" b="1" dirty="0" smtClean="0">
                <a:solidFill>
                  <a:srgbClr val="002060"/>
                </a:solidFill>
              </a:rPr>
              <a:t>(NULL);</a:t>
            </a:r>
          </a:p>
          <a:p>
            <a:pPr algn="l">
              <a:lnSpc>
                <a:spcPct val="95000"/>
              </a:lnSpc>
            </a:pPr>
            <a:r>
              <a:rPr lang="en-US" altLang="zh-CN" sz="2000" b="1" dirty="0" smtClean="0">
                <a:solidFill>
                  <a:srgbClr val="002060"/>
                </a:solidFill>
                <a:ea typeface="宋体" pitchFamily="2" charset="-122"/>
              </a:rPr>
              <a:t>}</a:t>
            </a:r>
          </a:p>
          <a:p>
            <a:pPr algn="l">
              <a:lnSpc>
                <a:spcPct val="95000"/>
              </a:lnSpc>
            </a:pPr>
            <a:r>
              <a:rPr lang="en-US" altLang="zh-CN" sz="2000" b="1" dirty="0" smtClean="0">
                <a:solidFill>
                  <a:srgbClr val="000099"/>
                </a:solidFill>
              </a:rPr>
              <a:t>void *thread(void *</a:t>
            </a:r>
            <a:r>
              <a:rPr lang="en-US" altLang="zh-CN" sz="2000" b="1" dirty="0" err="1" smtClean="0">
                <a:solidFill>
                  <a:srgbClr val="000099"/>
                </a:solidFill>
              </a:rPr>
              <a:t>arg</a:t>
            </a:r>
            <a:r>
              <a:rPr lang="en-US" altLang="zh-CN" sz="2000" b="1" dirty="0" smtClean="0">
                <a:solidFill>
                  <a:srgbClr val="000099"/>
                </a:solidFill>
              </a:rPr>
              <a:t>) {</a:t>
            </a:r>
          </a:p>
          <a:p>
            <a:pPr algn="l">
              <a:lnSpc>
                <a:spcPct val="95000"/>
              </a:lnSpc>
            </a:pPr>
            <a:r>
              <a:rPr lang="en-US" altLang="zh-CN" sz="2000" b="1" dirty="0" smtClean="0">
                <a:solidFill>
                  <a:srgbClr val="000099"/>
                </a:solidFill>
              </a:rPr>
              <a:t>       </a:t>
            </a:r>
            <a:r>
              <a:rPr lang="en-US" altLang="zh-CN" sz="2000" b="1" dirty="0" err="1" smtClean="0">
                <a:solidFill>
                  <a:srgbClr val="000099"/>
                </a:solidFill>
              </a:rPr>
              <a:t>int</a:t>
            </a:r>
            <a:r>
              <a:rPr lang="en-US" altLang="zh-CN" sz="2000" b="1" dirty="0" smtClean="0">
                <a:solidFill>
                  <a:srgbClr val="000099"/>
                </a:solidFill>
              </a:rPr>
              <a:t> </a:t>
            </a:r>
            <a:r>
              <a:rPr lang="en-US" altLang="zh-CN" sz="2000" b="1" dirty="0" err="1" smtClean="0">
                <a:solidFill>
                  <a:srgbClr val="000099"/>
                </a:solidFill>
              </a:rPr>
              <a:t>myid</a:t>
            </a:r>
            <a:r>
              <a:rPr lang="en-US" altLang="zh-CN" sz="2000" b="1" dirty="0" smtClean="0">
                <a:solidFill>
                  <a:srgbClr val="000099"/>
                </a:solidFill>
              </a:rPr>
              <a:t> = (</a:t>
            </a:r>
            <a:r>
              <a:rPr lang="en-US" altLang="zh-CN" sz="2000" b="1" dirty="0" err="1" smtClean="0">
                <a:solidFill>
                  <a:srgbClr val="000099"/>
                </a:solidFill>
              </a:rPr>
              <a:t>int</a:t>
            </a:r>
            <a:r>
              <a:rPr lang="en-US" altLang="zh-CN" sz="2000" b="1" dirty="0" smtClean="0">
                <a:solidFill>
                  <a:srgbClr val="000099"/>
                </a:solidFill>
              </a:rPr>
              <a:t>)</a:t>
            </a:r>
            <a:r>
              <a:rPr lang="en-US" altLang="zh-CN" sz="2000" b="1" dirty="0" err="1" smtClean="0">
                <a:solidFill>
                  <a:srgbClr val="000099"/>
                </a:solidFill>
              </a:rPr>
              <a:t>arg</a:t>
            </a:r>
            <a:r>
              <a:rPr lang="en-US" altLang="zh-CN" sz="2000" b="1" dirty="0" smtClean="0">
                <a:solidFill>
                  <a:srgbClr val="000099"/>
                </a:solidFill>
              </a:rPr>
              <a:t>;</a:t>
            </a:r>
          </a:p>
          <a:p>
            <a:pPr algn="l">
              <a:lnSpc>
                <a:spcPct val="95000"/>
              </a:lnSpc>
            </a:pPr>
            <a:r>
              <a:rPr lang="en-US" altLang="zh-CN" sz="2000" b="1" dirty="0" smtClean="0">
                <a:solidFill>
                  <a:srgbClr val="000099"/>
                </a:solidFill>
              </a:rPr>
              <a:t>       </a:t>
            </a:r>
            <a:r>
              <a:rPr lang="en-US" altLang="zh-CN" sz="2000" b="1" dirty="0" smtClean="0">
                <a:solidFill>
                  <a:schemeClr val="accent6">
                    <a:lumMod val="75000"/>
                  </a:schemeClr>
                </a:solidFill>
              </a:rPr>
              <a:t>static </a:t>
            </a:r>
            <a:r>
              <a:rPr lang="en-US" altLang="zh-CN" sz="2000" b="1" dirty="0" err="1" smtClean="0">
                <a:solidFill>
                  <a:srgbClr val="FF0000"/>
                </a:solidFill>
              </a:rPr>
              <a:t>int</a:t>
            </a:r>
            <a:r>
              <a:rPr lang="en-US" altLang="zh-CN" sz="2000" b="1" dirty="0" smtClean="0">
                <a:solidFill>
                  <a:srgbClr val="FF0000"/>
                </a:solidFill>
              </a:rPr>
              <a:t> </a:t>
            </a:r>
            <a:r>
              <a:rPr lang="en-US" altLang="zh-CN" sz="2000" b="1" dirty="0" err="1" smtClean="0">
                <a:solidFill>
                  <a:srgbClr val="FF0000"/>
                </a:solidFill>
              </a:rPr>
              <a:t>cnt</a:t>
            </a:r>
            <a:r>
              <a:rPr lang="en-US" altLang="zh-CN" sz="2000" b="1" dirty="0" smtClean="0">
                <a:solidFill>
                  <a:srgbClr val="FF0000"/>
                </a:solidFill>
              </a:rPr>
              <a:t> = 0</a:t>
            </a:r>
            <a:r>
              <a:rPr lang="en-US" altLang="zh-CN" sz="2000" b="1" dirty="0" smtClean="0">
                <a:solidFill>
                  <a:schemeClr val="accent6">
                    <a:lumMod val="75000"/>
                  </a:schemeClr>
                </a:solidFill>
              </a:rPr>
              <a:t>;/*</a:t>
            </a:r>
            <a:r>
              <a:rPr lang="zh-CN" altLang="en-US" sz="2000" b="1" dirty="0" smtClean="0">
                <a:solidFill>
                  <a:schemeClr val="accent6">
                    <a:lumMod val="75000"/>
                  </a:schemeClr>
                </a:solidFill>
              </a:rPr>
              <a:t>本地静态变量</a:t>
            </a:r>
            <a:r>
              <a:rPr lang="en-US" altLang="zh-CN" sz="2000" b="1" dirty="0" smtClean="0">
                <a:solidFill>
                  <a:schemeClr val="accent6">
                    <a:lumMod val="75000"/>
                  </a:schemeClr>
                </a:solidFill>
              </a:rPr>
              <a:t>*/</a:t>
            </a:r>
            <a:r>
              <a:rPr lang="en-US" altLang="zh-CN" sz="2000" b="1" dirty="0" smtClean="0">
                <a:solidFill>
                  <a:srgbClr val="000099"/>
                </a:solidFill>
              </a:rPr>
              <a:t/>
            </a:r>
            <a:br>
              <a:rPr lang="en-US" altLang="zh-CN" sz="2000" b="1" dirty="0" smtClean="0">
                <a:solidFill>
                  <a:srgbClr val="000099"/>
                </a:solidFill>
              </a:rPr>
            </a:br>
            <a:endParaRPr lang="en-US" altLang="zh-CN" sz="2000" b="1" dirty="0" smtClean="0">
              <a:solidFill>
                <a:srgbClr val="000099"/>
              </a:solidFill>
            </a:endParaRPr>
          </a:p>
          <a:p>
            <a:pPr algn="l">
              <a:lnSpc>
                <a:spcPct val="95000"/>
              </a:lnSpc>
            </a:pPr>
            <a:r>
              <a:rPr lang="en-US" altLang="zh-CN" sz="2000" b="1" dirty="0" smtClean="0">
                <a:solidFill>
                  <a:srgbClr val="000099"/>
                </a:solidFill>
                <a:ea typeface="宋体" pitchFamily="2" charset="-122"/>
              </a:rPr>
              <a:t>       </a:t>
            </a:r>
            <a:r>
              <a:rPr lang="en-US" altLang="zh-CN" sz="2000" b="1" dirty="0" err="1" smtClean="0">
                <a:solidFill>
                  <a:srgbClr val="000099"/>
                </a:solidFill>
                <a:ea typeface="宋体" pitchFamily="2" charset="-122"/>
              </a:rPr>
              <a:t>printf</a:t>
            </a:r>
            <a:r>
              <a:rPr lang="en-US" altLang="zh-CN" sz="2000" b="1" dirty="0" smtClean="0">
                <a:solidFill>
                  <a:srgbClr val="000099"/>
                </a:solidFill>
                <a:ea typeface="宋体" pitchFamily="2" charset="-122"/>
              </a:rPr>
              <a:t>(“[%d]: %s(</a:t>
            </a:r>
            <a:r>
              <a:rPr lang="en-US" altLang="zh-CN" sz="2000" b="1" dirty="0" err="1" smtClean="0">
                <a:solidFill>
                  <a:srgbClr val="000099"/>
                </a:solidFill>
                <a:ea typeface="宋体" pitchFamily="2" charset="-122"/>
              </a:rPr>
              <a:t>cnt</a:t>
            </a:r>
            <a:r>
              <a:rPr lang="en-US" altLang="zh-CN" sz="2000" b="1" dirty="0" smtClean="0">
                <a:solidFill>
                  <a:srgbClr val="000099"/>
                </a:solidFill>
                <a:ea typeface="宋体" pitchFamily="2" charset="-122"/>
              </a:rPr>
              <a:t>=%d)\n”, </a:t>
            </a:r>
            <a:r>
              <a:rPr lang="en-US" altLang="zh-CN" sz="2000" b="1" dirty="0" err="1" smtClean="0">
                <a:solidFill>
                  <a:srgbClr val="000099"/>
                </a:solidFill>
                <a:ea typeface="宋体" pitchFamily="2" charset="-122"/>
              </a:rPr>
              <a:t>myid</a:t>
            </a:r>
            <a:r>
              <a:rPr lang="en-US" altLang="zh-CN" sz="2000" b="1" dirty="0" smtClean="0">
                <a:solidFill>
                  <a:srgbClr val="000099"/>
                </a:solidFill>
                <a:ea typeface="宋体" pitchFamily="2" charset="-122"/>
              </a:rPr>
              <a:t>, </a:t>
            </a:r>
            <a:r>
              <a:rPr lang="en-US" altLang="zh-CN" sz="2000" b="1" dirty="0" err="1" smtClean="0">
                <a:solidFill>
                  <a:schemeClr val="accent6"/>
                </a:solidFill>
                <a:ea typeface="宋体" pitchFamily="2" charset="-122"/>
              </a:rPr>
              <a:t>ptr</a:t>
            </a:r>
            <a:r>
              <a:rPr lang="en-US" altLang="zh-CN" sz="2000" b="1" dirty="0" smtClean="0">
                <a:solidFill>
                  <a:schemeClr val="accent6"/>
                </a:solidFill>
                <a:ea typeface="宋体" pitchFamily="2" charset="-122"/>
              </a:rPr>
              <a:t>[</a:t>
            </a:r>
            <a:r>
              <a:rPr lang="en-US" altLang="zh-CN" sz="2000" b="1" dirty="0" err="1" smtClean="0">
                <a:solidFill>
                  <a:schemeClr val="accent6"/>
                </a:solidFill>
                <a:ea typeface="宋体" pitchFamily="2" charset="-122"/>
              </a:rPr>
              <a:t>myid</a:t>
            </a:r>
            <a:r>
              <a:rPr lang="en-US" altLang="zh-CN" sz="2000" b="1" dirty="0" smtClean="0">
                <a:solidFill>
                  <a:schemeClr val="accent6"/>
                </a:solidFill>
                <a:ea typeface="宋体" pitchFamily="2" charset="-122"/>
              </a:rPr>
              <a:t>]</a:t>
            </a:r>
            <a:r>
              <a:rPr lang="en-US" altLang="zh-CN" sz="2000" b="1" dirty="0" smtClean="0">
                <a:solidFill>
                  <a:srgbClr val="000099"/>
                </a:solidFill>
                <a:ea typeface="宋体" pitchFamily="2" charset="-122"/>
              </a:rPr>
              <a:t>, </a:t>
            </a:r>
            <a:r>
              <a:rPr lang="en-US" altLang="zh-CN" sz="2000" b="1" dirty="0" smtClean="0">
                <a:solidFill>
                  <a:srgbClr val="FF0000"/>
                </a:solidFill>
                <a:ea typeface="宋体" pitchFamily="2" charset="-122"/>
              </a:rPr>
              <a:t>++</a:t>
            </a:r>
            <a:r>
              <a:rPr lang="en-US" altLang="zh-CN" sz="2000" b="1" dirty="0" err="1" smtClean="0">
                <a:solidFill>
                  <a:srgbClr val="FF0000"/>
                </a:solidFill>
                <a:ea typeface="宋体" pitchFamily="2" charset="-122"/>
              </a:rPr>
              <a:t>cnt</a:t>
            </a:r>
            <a:r>
              <a:rPr lang="en-US" altLang="zh-CN" sz="2000" b="1" dirty="0" smtClean="0">
                <a:solidFill>
                  <a:srgbClr val="000099"/>
                </a:solidFill>
                <a:ea typeface="宋体" pitchFamily="2" charset="-122"/>
              </a:rPr>
              <a:t>);</a:t>
            </a:r>
          </a:p>
          <a:p>
            <a:pPr algn="l">
              <a:lnSpc>
                <a:spcPct val="95000"/>
              </a:lnSpc>
            </a:pPr>
            <a:r>
              <a:rPr lang="en-US" altLang="zh-CN" sz="2000" b="1" dirty="0" smtClean="0">
                <a:solidFill>
                  <a:srgbClr val="000099"/>
                </a:solidFill>
              </a:rPr>
              <a:t>}</a:t>
            </a:r>
            <a:endParaRPr lang="en-US" altLang="zh-CN" sz="2000" b="1" dirty="0">
              <a:solidFill>
                <a:srgbClr val="000099"/>
              </a:solidFill>
              <a:ea typeface="宋体" pitchFamily="2" charset="-122"/>
            </a:endParaRPr>
          </a:p>
        </p:txBody>
      </p:sp>
      <p:grpSp>
        <p:nvGrpSpPr>
          <p:cNvPr id="15" name="组合 14"/>
          <p:cNvGrpSpPr/>
          <p:nvPr/>
        </p:nvGrpSpPr>
        <p:grpSpPr>
          <a:xfrm>
            <a:off x="755576" y="1412776"/>
            <a:ext cx="6408712" cy="3384376"/>
            <a:chOff x="755576" y="1412776"/>
            <a:chExt cx="6408712" cy="3384376"/>
          </a:xfrm>
        </p:grpSpPr>
        <p:sp>
          <p:nvSpPr>
            <p:cNvPr id="7" name="Rectangle 3"/>
            <p:cNvSpPr>
              <a:spLocks noChangeArrowheads="1"/>
            </p:cNvSpPr>
            <p:nvPr/>
          </p:nvSpPr>
          <p:spPr bwMode="auto">
            <a:xfrm>
              <a:off x="755576" y="1916832"/>
              <a:ext cx="6408712" cy="2880320"/>
            </a:xfrm>
            <a:prstGeom prst="rect">
              <a:avLst/>
            </a:prstGeom>
            <a:noFill/>
            <a:ln w="15875">
              <a:solidFill>
                <a:srgbClr val="FF0000"/>
              </a:solidFill>
              <a:prstDash val="lgDash"/>
              <a:miter lim="800000"/>
              <a:headEnd/>
              <a:tailEnd/>
            </a:ln>
            <a:effectLst/>
          </p:spPr>
          <p:txBody>
            <a:bodyPr wrap="none" anchor="ctr"/>
            <a:lstStyle/>
            <a:p>
              <a:endParaRPr lang="zh-CN" altLang="en-US" b="1"/>
            </a:p>
          </p:txBody>
        </p:sp>
        <p:grpSp>
          <p:nvGrpSpPr>
            <p:cNvPr id="8" name="Group 16"/>
            <p:cNvGrpSpPr>
              <a:grpSpLocks/>
            </p:cNvGrpSpPr>
            <p:nvPr/>
          </p:nvGrpSpPr>
          <p:grpSpPr bwMode="auto">
            <a:xfrm>
              <a:off x="5292528" y="1412776"/>
              <a:ext cx="1589088" cy="685800"/>
              <a:chOff x="2214" y="3072"/>
              <a:chExt cx="1001" cy="432"/>
            </a:xfrm>
          </p:grpSpPr>
          <p:sp>
            <p:nvSpPr>
              <p:cNvPr id="9" name="Freeform 17"/>
              <p:cNvSpPr>
                <a:spLocks/>
              </p:cNvSpPr>
              <p:nvPr/>
            </p:nvSpPr>
            <p:spPr bwMode="auto">
              <a:xfrm>
                <a:off x="2304" y="3072"/>
                <a:ext cx="901" cy="432"/>
              </a:xfrm>
              <a:custGeom>
                <a:avLst/>
                <a:gdLst/>
                <a:ahLst/>
                <a:cxnLst>
                  <a:cxn ang="0">
                    <a:pos x="25" y="145"/>
                  </a:cxn>
                  <a:cxn ang="0">
                    <a:pos x="37" y="307"/>
                  </a:cxn>
                  <a:cxn ang="0">
                    <a:pos x="187" y="318"/>
                  </a:cxn>
                  <a:cxn ang="0">
                    <a:pos x="244" y="330"/>
                  </a:cxn>
                  <a:cxn ang="0">
                    <a:pos x="486" y="318"/>
                  </a:cxn>
                  <a:cxn ang="0">
                    <a:pos x="475" y="122"/>
                  </a:cxn>
                  <a:cxn ang="0">
                    <a:pos x="25" y="145"/>
                  </a:cxn>
                </a:cxnLst>
                <a:rect l="0" t="0" r="r" b="b"/>
                <a:pathLst>
                  <a:path w="536" h="372">
                    <a:moveTo>
                      <a:pt x="25" y="145"/>
                    </a:moveTo>
                    <a:cubicBezTo>
                      <a:pt x="29" y="199"/>
                      <a:pt x="0" y="267"/>
                      <a:pt x="37" y="307"/>
                    </a:cubicBezTo>
                    <a:cubicBezTo>
                      <a:pt x="71" y="344"/>
                      <a:pt x="137" y="312"/>
                      <a:pt x="187" y="318"/>
                    </a:cubicBezTo>
                    <a:cubicBezTo>
                      <a:pt x="206" y="320"/>
                      <a:pt x="225" y="326"/>
                      <a:pt x="244" y="330"/>
                    </a:cubicBezTo>
                    <a:cubicBezTo>
                      <a:pt x="325" y="326"/>
                      <a:pt x="426" y="372"/>
                      <a:pt x="486" y="318"/>
                    </a:cubicBezTo>
                    <a:cubicBezTo>
                      <a:pt x="535" y="274"/>
                      <a:pt x="536" y="147"/>
                      <a:pt x="475" y="122"/>
                    </a:cubicBezTo>
                    <a:cubicBezTo>
                      <a:pt x="178" y="0"/>
                      <a:pt x="139" y="40"/>
                      <a:pt x="25" y="145"/>
                    </a:cubicBezTo>
                    <a:close/>
                  </a:path>
                </a:pathLst>
              </a:custGeom>
              <a:solidFill>
                <a:srgbClr val="97FFFF"/>
              </a:solidFill>
              <a:ln w="12700" cap="sq" cmpd="sng">
                <a:noFill/>
                <a:prstDash val="solid"/>
                <a:round/>
                <a:headEnd/>
                <a:tailEnd/>
              </a:ln>
              <a:effectLst>
                <a:outerShdw dist="56796" dir="1593903" algn="ctr" rotWithShape="0">
                  <a:srgbClr val="C0C0C0"/>
                </a:outerShdw>
              </a:effectLst>
            </p:spPr>
            <p:txBody>
              <a:bodyPr wrap="none" anchor="ctr"/>
              <a:lstStyle/>
              <a:p>
                <a:endParaRPr lang="zh-CN" altLang="en-US" b="1"/>
              </a:p>
            </p:txBody>
          </p:sp>
          <p:sp>
            <p:nvSpPr>
              <p:cNvPr id="10" name="Rectangle 18"/>
              <p:cNvSpPr>
                <a:spLocks noChangeArrowheads="1"/>
              </p:cNvSpPr>
              <p:nvPr/>
            </p:nvSpPr>
            <p:spPr bwMode="auto">
              <a:xfrm>
                <a:off x="2214" y="3163"/>
                <a:ext cx="1001" cy="330"/>
              </a:xfrm>
              <a:prstGeom prst="rect">
                <a:avLst/>
              </a:prstGeom>
              <a:noFill/>
              <a:ln w="12700" cap="sq">
                <a:noFill/>
                <a:miter lim="800000"/>
                <a:headEnd/>
                <a:tailEnd/>
              </a:ln>
              <a:effectLst/>
            </p:spPr>
            <p:txBody>
              <a:bodyPr wrap="square">
                <a:spAutoFit/>
              </a:bodyPr>
              <a:lstStyle/>
              <a:p>
                <a:r>
                  <a:rPr lang="zh-CN" altLang="en-US" sz="2800" b="1" baseline="0" dirty="0">
                    <a:solidFill>
                      <a:srgbClr val="003399"/>
                    </a:solidFill>
                    <a:latin typeface="幼圆" pitchFamily="49" charset="-122"/>
                    <a:ea typeface="幼圆" pitchFamily="49" charset="-122"/>
                  </a:rPr>
                  <a:t> </a:t>
                </a:r>
                <a:r>
                  <a:rPr lang="zh-CN" altLang="en-US" sz="2800" b="1" dirty="0" smtClean="0">
                    <a:solidFill>
                      <a:srgbClr val="FF3300"/>
                    </a:solidFill>
                    <a:cs typeface="Times New Roman" pitchFamily="18" charset="0"/>
                  </a:rPr>
                  <a:t>主线程</a:t>
                </a:r>
                <a:endParaRPr lang="zh-CN" altLang="en-US" sz="3300" b="1" baseline="0" dirty="0">
                  <a:solidFill>
                    <a:srgbClr val="003399"/>
                  </a:solidFill>
                  <a:latin typeface="幼圆" pitchFamily="49" charset="-122"/>
                  <a:ea typeface="幼圆" pitchFamily="49" charset="-122"/>
                </a:endParaRPr>
              </a:p>
            </p:txBody>
          </p:sp>
        </p:grpSp>
      </p:grpSp>
      <p:grpSp>
        <p:nvGrpSpPr>
          <p:cNvPr id="16" name="组合 15"/>
          <p:cNvGrpSpPr/>
          <p:nvPr/>
        </p:nvGrpSpPr>
        <p:grpSpPr>
          <a:xfrm>
            <a:off x="755576" y="4797152"/>
            <a:ext cx="7416850" cy="1800200"/>
            <a:chOff x="755576" y="4797152"/>
            <a:chExt cx="7416850" cy="1800200"/>
          </a:xfrm>
        </p:grpSpPr>
        <p:sp>
          <p:nvSpPr>
            <p:cNvPr id="11" name="Rectangle 3"/>
            <p:cNvSpPr>
              <a:spLocks noChangeArrowheads="1"/>
            </p:cNvSpPr>
            <p:nvPr/>
          </p:nvSpPr>
          <p:spPr bwMode="auto">
            <a:xfrm>
              <a:off x="755576" y="4797152"/>
              <a:ext cx="6768752" cy="1800200"/>
            </a:xfrm>
            <a:prstGeom prst="rect">
              <a:avLst/>
            </a:prstGeom>
            <a:noFill/>
            <a:ln w="15875">
              <a:solidFill>
                <a:schemeClr val="accent3">
                  <a:lumMod val="50000"/>
                </a:schemeClr>
              </a:solidFill>
              <a:prstDash val="solid"/>
              <a:miter lim="800000"/>
              <a:headEnd/>
              <a:tailEnd/>
            </a:ln>
            <a:effectLst/>
          </p:spPr>
          <p:txBody>
            <a:bodyPr wrap="none" anchor="ctr"/>
            <a:lstStyle/>
            <a:p>
              <a:endParaRPr lang="zh-CN" altLang="en-US"/>
            </a:p>
          </p:txBody>
        </p:sp>
        <p:grpSp>
          <p:nvGrpSpPr>
            <p:cNvPr id="12" name="Group 16"/>
            <p:cNvGrpSpPr>
              <a:grpSpLocks/>
            </p:cNvGrpSpPr>
            <p:nvPr/>
          </p:nvGrpSpPr>
          <p:grpSpPr bwMode="auto">
            <a:xfrm>
              <a:off x="5148237" y="4797153"/>
              <a:ext cx="3024189" cy="685800"/>
              <a:chOff x="1443" y="3072"/>
              <a:chExt cx="1905" cy="432"/>
            </a:xfrm>
          </p:grpSpPr>
          <p:sp>
            <p:nvSpPr>
              <p:cNvPr id="13" name="Freeform 17"/>
              <p:cNvSpPr>
                <a:spLocks/>
              </p:cNvSpPr>
              <p:nvPr/>
            </p:nvSpPr>
            <p:spPr bwMode="auto">
              <a:xfrm>
                <a:off x="1443" y="3072"/>
                <a:ext cx="1860" cy="432"/>
              </a:xfrm>
              <a:custGeom>
                <a:avLst/>
                <a:gdLst/>
                <a:ahLst/>
                <a:cxnLst>
                  <a:cxn ang="0">
                    <a:pos x="25" y="145"/>
                  </a:cxn>
                  <a:cxn ang="0">
                    <a:pos x="37" y="307"/>
                  </a:cxn>
                  <a:cxn ang="0">
                    <a:pos x="187" y="318"/>
                  </a:cxn>
                  <a:cxn ang="0">
                    <a:pos x="244" y="330"/>
                  </a:cxn>
                  <a:cxn ang="0">
                    <a:pos x="486" y="318"/>
                  </a:cxn>
                  <a:cxn ang="0">
                    <a:pos x="475" y="122"/>
                  </a:cxn>
                  <a:cxn ang="0">
                    <a:pos x="25" y="145"/>
                  </a:cxn>
                </a:cxnLst>
                <a:rect l="0" t="0" r="r" b="b"/>
                <a:pathLst>
                  <a:path w="536" h="372">
                    <a:moveTo>
                      <a:pt x="25" y="145"/>
                    </a:moveTo>
                    <a:cubicBezTo>
                      <a:pt x="29" y="199"/>
                      <a:pt x="0" y="267"/>
                      <a:pt x="37" y="307"/>
                    </a:cubicBezTo>
                    <a:cubicBezTo>
                      <a:pt x="71" y="344"/>
                      <a:pt x="137" y="312"/>
                      <a:pt x="187" y="318"/>
                    </a:cubicBezTo>
                    <a:cubicBezTo>
                      <a:pt x="206" y="320"/>
                      <a:pt x="225" y="326"/>
                      <a:pt x="244" y="330"/>
                    </a:cubicBezTo>
                    <a:cubicBezTo>
                      <a:pt x="325" y="326"/>
                      <a:pt x="426" y="372"/>
                      <a:pt x="486" y="318"/>
                    </a:cubicBezTo>
                    <a:cubicBezTo>
                      <a:pt x="535" y="274"/>
                      <a:pt x="536" y="147"/>
                      <a:pt x="475" y="122"/>
                    </a:cubicBezTo>
                    <a:cubicBezTo>
                      <a:pt x="178" y="0"/>
                      <a:pt x="139" y="40"/>
                      <a:pt x="25" y="145"/>
                    </a:cubicBezTo>
                    <a:close/>
                  </a:path>
                </a:pathLst>
              </a:custGeom>
              <a:solidFill>
                <a:srgbClr val="97FFFF"/>
              </a:solidFill>
              <a:ln w="12700" cap="sq" cmpd="sng">
                <a:noFill/>
                <a:prstDash val="solid"/>
                <a:round/>
                <a:headEnd/>
                <a:tailEnd/>
              </a:ln>
              <a:effectLst>
                <a:outerShdw dist="56796" dir="1593903" algn="ctr" rotWithShape="0">
                  <a:srgbClr val="C0C0C0"/>
                </a:outerShdw>
              </a:effectLst>
            </p:spPr>
            <p:txBody>
              <a:bodyPr wrap="none" anchor="ctr"/>
              <a:lstStyle/>
              <a:p>
                <a:endParaRPr lang="zh-CN" altLang="en-US" b="1"/>
              </a:p>
            </p:txBody>
          </p:sp>
          <p:sp>
            <p:nvSpPr>
              <p:cNvPr id="14" name="Rectangle 18"/>
              <p:cNvSpPr>
                <a:spLocks noChangeArrowheads="1"/>
              </p:cNvSpPr>
              <p:nvPr/>
            </p:nvSpPr>
            <p:spPr bwMode="auto">
              <a:xfrm>
                <a:off x="1485" y="3163"/>
                <a:ext cx="1863" cy="330"/>
              </a:xfrm>
              <a:prstGeom prst="rect">
                <a:avLst/>
              </a:prstGeom>
              <a:noFill/>
              <a:ln w="12700" cap="sq">
                <a:noFill/>
                <a:miter lim="800000"/>
                <a:headEnd/>
                <a:tailEnd/>
              </a:ln>
              <a:effectLst/>
            </p:spPr>
            <p:txBody>
              <a:bodyPr wrap="square">
                <a:spAutoFit/>
              </a:bodyPr>
              <a:lstStyle/>
              <a:p>
                <a:r>
                  <a:rPr lang="zh-CN" altLang="en-US" sz="2800" b="1" dirty="0" smtClean="0">
                    <a:solidFill>
                      <a:srgbClr val="FF3300"/>
                    </a:solidFill>
                    <a:cs typeface="Times New Roman" pitchFamily="18" charset="0"/>
                  </a:rPr>
                  <a:t>线程函数</a:t>
                </a:r>
                <a:r>
                  <a:rPr lang="en-US" altLang="zh-CN" sz="2800" b="1" dirty="0" smtClean="0">
                    <a:solidFill>
                      <a:srgbClr val="FF3300"/>
                    </a:solidFill>
                    <a:cs typeface="Times New Roman" pitchFamily="18" charset="0"/>
                  </a:rPr>
                  <a:t>(</a:t>
                </a:r>
                <a:r>
                  <a:rPr lang="zh-CN" altLang="en-US" sz="2800" b="1" dirty="0" smtClean="0">
                    <a:solidFill>
                      <a:srgbClr val="FF3300"/>
                    </a:solidFill>
                    <a:cs typeface="Times New Roman" pitchFamily="18" charset="0"/>
                  </a:rPr>
                  <a:t>例程</a:t>
                </a:r>
                <a:r>
                  <a:rPr lang="en-US" altLang="zh-CN" sz="2800" b="1" dirty="0" smtClean="0">
                    <a:solidFill>
                      <a:srgbClr val="FF3300"/>
                    </a:solidFill>
                    <a:cs typeface="Times New Roman" pitchFamily="18" charset="0"/>
                  </a:rPr>
                  <a:t>)</a:t>
                </a:r>
                <a:endParaRPr lang="zh-CN" altLang="en-US" sz="3300" b="1" baseline="0" dirty="0">
                  <a:solidFill>
                    <a:srgbClr val="003399"/>
                  </a:solidFill>
                  <a:latin typeface="幼圆" pitchFamily="49" charset="-122"/>
                  <a:ea typeface="幼圆" pitchFamily="49" charset="-122"/>
                </a:endParaRPr>
              </a:p>
            </p:txBody>
          </p:sp>
        </p:grpSp>
      </p:grpSp>
      <p:grpSp>
        <p:nvGrpSpPr>
          <p:cNvPr id="18" name="Group 34"/>
          <p:cNvGrpSpPr>
            <a:grpSpLocks/>
          </p:cNvGrpSpPr>
          <p:nvPr/>
        </p:nvGrpSpPr>
        <p:grpSpPr bwMode="auto">
          <a:xfrm>
            <a:off x="3635896" y="3068960"/>
            <a:ext cx="3528392" cy="476250"/>
            <a:chOff x="791" y="2100"/>
            <a:chExt cx="2268" cy="300"/>
          </a:xfrm>
        </p:grpSpPr>
        <p:sp>
          <p:nvSpPr>
            <p:cNvPr id="19" name="AutoShape 31"/>
            <p:cNvSpPr>
              <a:spLocks noChangeArrowheads="1"/>
            </p:cNvSpPr>
            <p:nvPr/>
          </p:nvSpPr>
          <p:spPr bwMode="auto">
            <a:xfrm>
              <a:off x="791" y="2112"/>
              <a:ext cx="2268" cy="288"/>
            </a:xfrm>
            <a:prstGeom prst="wedgeRectCallout">
              <a:avLst>
                <a:gd name="adj1" fmla="val -84314"/>
                <a:gd name="adj2" fmla="val 48712"/>
              </a:avLst>
            </a:prstGeom>
            <a:noFill/>
            <a:ln w="47625">
              <a:solidFill>
                <a:srgbClr val="2BB0AD"/>
              </a:solidFill>
              <a:miter lim="800000"/>
              <a:headEnd/>
              <a:tailEnd/>
            </a:ln>
            <a:effectLst/>
          </p:spPr>
          <p:txBody>
            <a:bodyPr anchor="ctr"/>
            <a:lstStyle/>
            <a:p>
              <a:endParaRPr lang="zh-CN" altLang="zh-CN" b="1"/>
            </a:p>
          </p:txBody>
        </p:sp>
        <p:sp>
          <p:nvSpPr>
            <p:cNvPr id="20" name="Text Box 32"/>
            <p:cNvSpPr txBox="1">
              <a:spLocks noChangeArrowheads="1"/>
            </p:cNvSpPr>
            <p:nvPr/>
          </p:nvSpPr>
          <p:spPr bwMode="auto">
            <a:xfrm>
              <a:off x="863" y="2100"/>
              <a:ext cx="2060" cy="291"/>
            </a:xfrm>
            <a:prstGeom prst="rect">
              <a:avLst/>
            </a:prstGeom>
            <a:noFill/>
            <a:ln w="12700">
              <a:noFill/>
              <a:miter lim="800000"/>
              <a:headEnd/>
              <a:tailEnd/>
            </a:ln>
            <a:effectLst/>
          </p:spPr>
          <p:txBody>
            <a:bodyPr wrap="square">
              <a:spAutoFit/>
            </a:bodyPr>
            <a:lstStyle/>
            <a:p>
              <a:pPr algn="l"/>
              <a:r>
                <a:rPr lang="en-US" altLang="zh-CN" b="1" dirty="0" err="1" smtClean="0">
                  <a:solidFill>
                    <a:srgbClr val="FF3300"/>
                  </a:solidFill>
                  <a:ea typeface="黑体" pitchFamily="2" charset="-122"/>
                </a:rPr>
                <a:t>msgs</a:t>
              </a:r>
              <a:r>
                <a:rPr lang="zh-CN" altLang="en-US" b="1" dirty="0" smtClean="0">
                  <a:solidFill>
                    <a:srgbClr val="FF3300"/>
                  </a:solidFill>
                  <a:ea typeface="黑体" pitchFamily="2" charset="-122"/>
                </a:rPr>
                <a:t>是自动变量</a:t>
              </a:r>
              <a:r>
                <a:rPr lang="en-US" altLang="zh-CN" b="1" dirty="0" smtClean="0">
                  <a:solidFill>
                    <a:srgbClr val="FF3300"/>
                  </a:solidFill>
                  <a:ea typeface="黑体" pitchFamily="2" charset="-122"/>
                </a:rPr>
                <a:t>(</a:t>
              </a:r>
              <a:r>
                <a:rPr lang="zh-CN" altLang="en-US" b="1" dirty="0" smtClean="0">
                  <a:solidFill>
                    <a:srgbClr val="FF3300"/>
                  </a:solidFill>
                  <a:ea typeface="黑体" pitchFamily="2" charset="-122"/>
                </a:rPr>
                <a:t>栈内</a:t>
              </a:r>
              <a:r>
                <a:rPr lang="en-US" altLang="zh-CN" b="1" dirty="0" smtClean="0">
                  <a:solidFill>
                    <a:srgbClr val="FF3300"/>
                  </a:solidFill>
                  <a:ea typeface="黑体" pitchFamily="2" charset="-122"/>
                </a:rPr>
                <a:t>)</a:t>
              </a:r>
              <a:endParaRPr lang="zh-CN" altLang="en-US" b="1" dirty="0">
                <a:solidFill>
                  <a:srgbClr val="FF3300"/>
                </a:solidFill>
                <a:ea typeface="黑体" pitchFamily="2" charset="-122"/>
              </a:endParaRPr>
            </a:p>
          </p:txBody>
        </p:sp>
      </p:grpSp>
      <p:grpSp>
        <p:nvGrpSpPr>
          <p:cNvPr id="22" name="Group 81"/>
          <p:cNvGrpSpPr>
            <a:grpSpLocks/>
          </p:cNvGrpSpPr>
          <p:nvPr/>
        </p:nvGrpSpPr>
        <p:grpSpPr bwMode="auto">
          <a:xfrm>
            <a:off x="6228181" y="4149080"/>
            <a:ext cx="2953696" cy="715002"/>
            <a:chOff x="3928" y="3060"/>
            <a:chExt cx="986" cy="413"/>
          </a:xfrm>
        </p:grpSpPr>
        <p:sp>
          <p:nvSpPr>
            <p:cNvPr id="23" name="Cloud"/>
            <p:cNvSpPr>
              <a:spLocks noChangeAspect="1" noEditPoints="1" noChangeArrowheads="1"/>
            </p:cNvSpPr>
            <p:nvPr/>
          </p:nvSpPr>
          <p:spPr bwMode="auto">
            <a:xfrm>
              <a:off x="3928" y="3088"/>
              <a:ext cx="889"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24" name="Rectangle 83"/>
            <p:cNvSpPr>
              <a:spLocks noChangeArrowheads="1"/>
            </p:cNvSpPr>
            <p:nvPr/>
          </p:nvSpPr>
          <p:spPr bwMode="auto">
            <a:xfrm>
              <a:off x="3952" y="3134"/>
              <a:ext cx="962"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baseline="0" dirty="0" smtClean="0">
                  <a:solidFill>
                    <a:srgbClr val="FF0000"/>
                  </a:solidFill>
                  <a:effectLst/>
                  <a:ea typeface="华文新魏" pitchFamily="2" charset="-122"/>
                </a:rPr>
                <a:t>:</a:t>
              </a:r>
              <a:r>
                <a:rPr lang="en-US" altLang="zh-CN" baseline="0" dirty="0" err="1" smtClean="0">
                  <a:solidFill>
                    <a:srgbClr val="FF0000"/>
                  </a:solidFill>
                  <a:effectLst/>
                  <a:ea typeface="华文新魏" pitchFamily="2" charset="-122"/>
                </a:rPr>
                <a:t>example_shared</a:t>
              </a:r>
              <a:endParaRPr lang="zh-CN" altLang="en-US" baseline="0" dirty="0">
                <a:solidFill>
                  <a:srgbClr val="FF0000"/>
                </a:solidFill>
                <a:effectLst/>
                <a:ea typeface="华文新魏" pitchFamily="2" charset="-122"/>
              </a:endParaRPr>
            </a:p>
          </p:txBody>
        </p:sp>
        <p:sp>
          <p:nvSpPr>
            <p:cNvPr id="25"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grpSp>
        <p:nvGrpSpPr>
          <p:cNvPr id="34" name="组合 33"/>
          <p:cNvGrpSpPr/>
          <p:nvPr/>
        </p:nvGrpSpPr>
        <p:grpSpPr>
          <a:xfrm>
            <a:off x="-108520" y="1484784"/>
            <a:ext cx="3528392" cy="4392488"/>
            <a:chOff x="-108520" y="1484784"/>
            <a:chExt cx="3528392" cy="4392488"/>
          </a:xfrm>
        </p:grpSpPr>
        <p:sp>
          <p:nvSpPr>
            <p:cNvPr id="26" name="Freeform 25"/>
            <p:cNvSpPr>
              <a:spLocks/>
            </p:cNvSpPr>
            <p:nvPr/>
          </p:nvSpPr>
          <p:spPr bwMode="auto">
            <a:xfrm>
              <a:off x="683568" y="1484784"/>
              <a:ext cx="1584176" cy="504056"/>
            </a:xfrm>
            <a:custGeom>
              <a:avLst/>
              <a:gdLst/>
              <a:ahLst/>
              <a:cxnLst>
                <a:cxn ang="0">
                  <a:pos x="384" y="0"/>
                </a:cxn>
                <a:cxn ang="0">
                  <a:pos x="91" y="34"/>
                </a:cxn>
                <a:cxn ang="0">
                  <a:pos x="0" y="158"/>
                </a:cxn>
                <a:cxn ang="0">
                  <a:pos x="12" y="203"/>
                </a:cxn>
                <a:cxn ang="0">
                  <a:pos x="170" y="282"/>
                </a:cxn>
                <a:cxn ang="0">
                  <a:pos x="780" y="237"/>
                </a:cxn>
                <a:cxn ang="0">
                  <a:pos x="384" y="0"/>
                </a:cxn>
              </a:cxnLst>
              <a:rect l="0" t="0" r="r" b="b"/>
              <a:pathLst>
                <a:path w="855" h="345">
                  <a:moveTo>
                    <a:pt x="384" y="0"/>
                  </a:moveTo>
                  <a:cubicBezTo>
                    <a:pt x="294" y="30"/>
                    <a:pt x="185" y="25"/>
                    <a:pt x="91" y="34"/>
                  </a:cubicBezTo>
                  <a:cubicBezTo>
                    <a:pt x="43" y="65"/>
                    <a:pt x="18" y="106"/>
                    <a:pt x="0" y="158"/>
                  </a:cubicBezTo>
                  <a:cubicBezTo>
                    <a:pt x="4" y="173"/>
                    <a:pt x="3" y="190"/>
                    <a:pt x="12" y="203"/>
                  </a:cubicBezTo>
                  <a:cubicBezTo>
                    <a:pt x="31" y="231"/>
                    <a:pt x="136" y="274"/>
                    <a:pt x="170" y="282"/>
                  </a:cubicBezTo>
                  <a:cubicBezTo>
                    <a:pt x="245" y="280"/>
                    <a:pt x="621" y="345"/>
                    <a:pt x="780" y="237"/>
                  </a:cubicBezTo>
                  <a:cubicBezTo>
                    <a:pt x="855" y="7"/>
                    <a:pt x="524" y="0"/>
                    <a:pt x="384" y="0"/>
                  </a:cubicBezTo>
                  <a:close/>
                </a:path>
              </a:pathLst>
            </a:custGeom>
            <a:noFill/>
            <a:ln w="57150" cap="flat" cmpd="sng">
              <a:solidFill>
                <a:srgbClr val="FF0000"/>
              </a:solidFill>
              <a:prstDash val="solid"/>
              <a:round/>
              <a:headEnd/>
              <a:tailEnd/>
            </a:ln>
            <a:effectLst/>
          </p:spPr>
          <p:txBody>
            <a:bodyPr wrap="none" anchor="ctr"/>
            <a:lstStyle/>
            <a:p>
              <a:endParaRPr lang="zh-CN" altLang="en-US"/>
            </a:p>
          </p:txBody>
        </p:sp>
        <p:sp>
          <p:nvSpPr>
            <p:cNvPr id="27" name="Freeform 25"/>
            <p:cNvSpPr>
              <a:spLocks/>
            </p:cNvSpPr>
            <p:nvPr/>
          </p:nvSpPr>
          <p:spPr bwMode="auto">
            <a:xfrm>
              <a:off x="1115616" y="5301208"/>
              <a:ext cx="2304256" cy="576064"/>
            </a:xfrm>
            <a:custGeom>
              <a:avLst/>
              <a:gdLst/>
              <a:ahLst/>
              <a:cxnLst>
                <a:cxn ang="0">
                  <a:pos x="384" y="0"/>
                </a:cxn>
                <a:cxn ang="0">
                  <a:pos x="91" y="34"/>
                </a:cxn>
                <a:cxn ang="0">
                  <a:pos x="0" y="158"/>
                </a:cxn>
                <a:cxn ang="0">
                  <a:pos x="12" y="203"/>
                </a:cxn>
                <a:cxn ang="0">
                  <a:pos x="170" y="282"/>
                </a:cxn>
                <a:cxn ang="0">
                  <a:pos x="780" y="237"/>
                </a:cxn>
                <a:cxn ang="0">
                  <a:pos x="384" y="0"/>
                </a:cxn>
              </a:cxnLst>
              <a:rect l="0" t="0" r="r" b="b"/>
              <a:pathLst>
                <a:path w="855" h="345">
                  <a:moveTo>
                    <a:pt x="384" y="0"/>
                  </a:moveTo>
                  <a:cubicBezTo>
                    <a:pt x="294" y="30"/>
                    <a:pt x="185" y="25"/>
                    <a:pt x="91" y="34"/>
                  </a:cubicBezTo>
                  <a:cubicBezTo>
                    <a:pt x="43" y="65"/>
                    <a:pt x="18" y="106"/>
                    <a:pt x="0" y="158"/>
                  </a:cubicBezTo>
                  <a:cubicBezTo>
                    <a:pt x="4" y="173"/>
                    <a:pt x="3" y="190"/>
                    <a:pt x="12" y="203"/>
                  </a:cubicBezTo>
                  <a:cubicBezTo>
                    <a:pt x="31" y="231"/>
                    <a:pt x="136" y="274"/>
                    <a:pt x="170" y="282"/>
                  </a:cubicBezTo>
                  <a:cubicBezTo>
                    <a:pt x="245" y="280"/>
                    <a:pt x="621" y="345"/>
                    <a:pt x="780" y="237"/>
                  </a:cubicBezTo>
                  <a:cubicBezTo>
                    <a:pt x="855" y="7"/>
                    <a:pt x="524" y="0"/>
                    <a:pt x="384" y="0"/>
                  </a:cubicBezTo>
                  <a:close/>
                </a:path>
              </a:pathLst>
            </a:custGeom>
            <a:noFill/>
            <a:ln w="57150" cap="flat" cmpd="sng">
              <a:solidFill>
                <a:srgbClr val="FF0000"/>
              </a:solidFill>
              <a:prstDash val="solid"/>
              <a:round/>
              <a:headEnd/>
              <a:tailEnd/>
            </a:ln>
            <a:effectLst/>
          </p:spPr>
          <p:txBody>
            <a:bodyPr wrap="none" anchor="ctr"/>
            <a:lstStyle/>
            <a:p>
              <a:endParaRPr lang="zh-CN" altLang="en-US"/>
            </a:p>
          </p:txBody>
        </p:sp>
        <p:sp>
          <p:nvSpPr>
            <p:cNvPr id="28" name="Freeform 49"/>
            <p:cNvSpPr>
              <a:spLocks/>
            </p:cNvSpPr>
            <p:nvPr/>
          </p:nvSpPr>
          <p:spPr bwMode="auto">
            <a:xfrm>
              <a:off x="-108520" y="2996952"/>
              <a:ext cx="922338" cy="1800200"/>
            </a:xfrm>
            <a:custGeom>
              <a:avLst/>
              <a:gdLst/>
              <a:ahLst/>
              <a:cxnLst>
                <a:cxn ang="0">
                  <a:pos x="73" y="0"/>
                </a:cxn>
                <a:cxn ang="0">
                  <a:pos x="84" y="327"/>
                </a:cxn>
                <a:cxn ang="0">
                  <a:pos x="95" y="440"/>
                </a:cxn>
                <a:cxn ang="0">
                  <a:pos x="265" y="429"/>
                </a:cxn>
                <a:cxn ang="0">
                  <a:pos x="276" y="11"/>
                </a:cxn>
                <a:cxn ang="0">
                  <a:pos x="73" y="0"/>
                </a:cxn>
              </a:cxnLst>
              <a:rect l="0" t="0" r="r" b="b"/>
              <a:pathLst>
                <a:path w="288" h="468">
                  <a:moveTo>
                    <a:pt x="73" y="0"/>
                  </a:moveTo>
                  <a:cubicBezTo>
                    <a:pt x="77" y="109"/>
                    <a:pt x="79" y="218"/>
                    <a:pt x="84" y="327"/>
                  </a:cubicBezTo>
                  <a:cubicBezTo>
                    <a:pt x="86" y="365"/>
                    <a:pt x="62" y="421"/>
                    <a:pt x="95" y="440"/>
                  </a:cubicBezTo>
                  <a:cubicBezTo>
                    <a:pt x="144" y="468"/>
                    <a:pt x="208" y="433"/>
                    <a:pt x="265" y="429"/>
                  </a:cubicBezTo>
                  <a:cubicBezTo>
                    <a:pt x="288" y="284"/>
                    <a:pt x="284" y="159"/>
                    <a:pt x="276" y="11"/>
                  </a:cubicBezTo>
                  <a:cubicBezTo>
                    <a:pt x="223" y="28"/>
                    <a:pt x="0" y="67"/>
                    <a:pt x="73" y="0"/>
                  </a:cubicBezTo>
                  <a:close/>
                </a:path>
              </a:pathLst>
            </a:custGeom>
            <a:solidFill>
              <a:srgbClr val="00CCFF"/>
            </a:solidFill>
            <a:ln w="12700" cap="flat" cmpd="sng">
              <a:noFill/>
              <a:prstDash val="solid"/>
              <a:round/>
              <a:headEnd/>
              <a:tailEnd/>
            </a:ln>
            <a:effectLst>
              <a:outerShdw dist="63500" dir="2212194" algn="ctr" rotWithShape="0">
                <a:srgbClr val="C0C0C0"/>
              </a:outerShdw>
            </a:effectLst>
          </p:spPr>
          <p:txBody>
            <a:bodyPr wrap="none" anchor="ctr"/>
            <a:lstStyle/>
            <a:p>
              <a:endParaRPr lang="zh-CN" altLang="en-US"/>
            </a:p>
          </p:txBody>
        </p:sp>
        <p:sp>
          <p:nvSpPr>
            <p:cNvPr id="29" name="Text Box 50"/>
            <p:cNvSpPr txBox="1">
              <a:spLocks noChangeArrowheads="1"/>
            </p:cNvSpPr>
            <p:nvPr/>
          </p:nvSpPr>
          <p:spPr bwMode="auto">
            <a:xfrm>
              <a:off x="129208" y="3083476"/>
              <a:ext cx="914400" cy="1569660"/>
            </a:xfrm>
            <a:prstGeom prst="rect">
              <a:avLst/>
            </a:prstGeom>
            <a:noFill/>
            <a:ln w="12700">
              <a:noFill/>
              <a:miter lim="800000"/>
              <a:headEnd/>
              <a:tailEnd/>
            </a:ln>
            <a:effectLst>
              <a:outerShdw dist="17961" dir="2700000" algn="ctr" rotWithShape="0">
                <a:srgbClr val="000000"/>
              </a:outerShdw>
            </a:effectLst>
          </p:spPr>
          <p:txBody>
            <a:bodyPr>
              <a:spAutoFit/>
            </a:bodyPr>
            <a:lstStyle/>
            <a:p>
              <a:pPr algn="l">
                <a:lnSpc>
                  <a:spcPct val="75000"/>
                </a:lnSpc>
              </a:pPr>
              <a:r>
                <a:rPr lang="zh-CN" altLang="en-US" sz="3200" b="1" dirty="0" smtClean="0">
                  <a:solidFill>
                    <a:srgbClr val="FF3300"/>
                  </a:solidFill>
                </a:rPr>
                <a:t>共享变量</a:t>
              </a:r>
              <a:endParaRPr lang="zh-CN" altLang="en-US" sz="3200" b="1" dirty="0">
                <a:solidFill>
                  <a:srgbClr val="FF3300"/>
                </a:solidFill>
              </a:endParaRPr>
            </a:p>
          </p:txBody>
        </p:sp>
        <p:cxnSp>
          <p:nvCxnSpPr>
            <p:cNvPr id="31" name="直接连接符 30"/>
            <p:cNvCxnSpPr>
              <a:stCxn id="29" idx="0"/>
            </p:cNvCxnSpPr>
            <p:nvPr/>
          </p:nvCxnSpPr>
          <p:spPr bwMode="auto">
            <a:xfrm rot="5400000" flipH="1" flipV="1">
              <a:off x="-20342" y="2379566"/>
              <a:ext cx="1310660" cy="97160"/>
            </a:xfrm>
            <a:prstGeom prst="line">
              <a:avLst/>
            </a:prstGeom>
            <a:solidFill>
              <a:schemeClr val="accent1"/>
            </a:solidFill>
            <a:ln w="25400" cap="sq" cmpd="sng" algn="ctr">
              <a:solidFill>
                <a:srgbClr val="FF0000"/>
              </a:solidFill>
              <a:prstDash val="solid"/>
              <a:round/>
              <a:headEnd type="none" w="sm" len="sm"/>
              <a:tailEnd type="none" w="sm" len="sm"/>
            </a:ln>
            <a:effectLst/>
          </p:spPr>
        </p:cxnSp>
        <p:cxnSp>
          <p:nvCxnSpPr>
            <p:cNvPr id="32" name="直接连接符 31"/>
            <p:cNvCxnSpPr/>
            <p:nvPr/>
          </p:nvCxnSpPr>
          <p:spPr bwMode="auto">
            <a:xfrm rot="16200000" flipH="1">
              <a:off x="294782" y="4840414"/>
              <a:ext cx="849580" cy="648072"/>
            </a:xfrm>
            <a:prstGeom prst="line">
              <a:avLst/>
            </a:prstGeom>
            <a:solidFill>
              <a:schemeClr val="accent1"/>
            </a:solidFill>
            <a:ln w="25400" cap="sq" cmpd="sng" algn="ctr">
              <a:solidFill>
                <a:srgbClr val="FF0000"/>
              </a:solidFill>
              <a:prstDash val="solid"/>
              <a:round/>
              <a:headEnd type="none" w="sm" len="sm"/>
              <a:tailEnd type="none" w="sm" len="sm"/>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trips(down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strips(downLeft)">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nodeType="click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strips(downRight)">
                                      <p:cBhvr>
                                        <p:cTn id="28" dur="500"/>
                                        <p:tgtEl>
                                          <p:spTgt spid="34"/>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dissolve">
                                      <p:cBhvr>
                                        <p:cTn id="3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7"/>
          <p:cNvGrpSpPr>
            <a:grpSpLocks/>
          </p:cNvGrpSpPr>
          <p:nvPr/>
        </p:nvGrpSpPr>
        <p:grpSpPr bwMode="auto">
          <a:xfrm>
            <a:off x="323528" y="548680"/>
            <a:ext cx="7696200" cy="1223963"/>
            <a:chOff x="384" y="2485"/>
            <a:chExt cx="4848" cy="771"/>
          </a:xfrm>
        </p:grpSpPr>
        <p:sp>
          <p:nvSpPr>
            <p:cNvPr id="4" name="Rectangle 35"/>
            <p:cNvSpPr>
              <a:spLocks noChangeArrowheads="1"/>
            </p:cNvSpPr>
            <p:nvPr/>
          </p:nvSpPr>
          <p:spPr bwMode="auto">
            <a:xfrm>
              <a:off x="384" y="2485"/>
              <a:ext cx="4848" cy="771"/>
            </a:xfrm>
            <a:prstGeom prst="rect">
              <a:avLst/>
            </a:prstGeom>
            <a:solidFill>
              <a:srgbClr val="FFFFD1"/>
            </a:solidFill>
            <a:ln w="12700">
              <a:noFill/>
              <a:miter lim="800000"/>
              <a:headEnd/>
              <a:tailEnd/>
            </a:ln>
            <a:effectLst>
              <a:outerShdw dist="117088" dir="2436078" algn="ctr" rotWithShape="0">
                <a:srgbClr val="B2B2B2"/>
              </a:outerShdw>
            </a:effectLst>
          </p:spPr>
          <p:txBody>
            <a:bodyPr wrap="none" anchor="ctr"/>
            <a:lstStyle/>
            <a:p>
              <a:endParaRPr lang="zh-CN" altLang="en-US" b="1"/>
            </a:p>
          </p:txBody>
        </p:sp>
        <p:sp>
          <p:nvSpPr>
            <p:cNvPr id="5" name="Rectangle 36"/>
            <p:cNvSpPr>
              <a:spLocks noChangeArrowheads="1"/>
            </p:cNvSpPr>
            <p:nvPr/>
          </p:nvSpPr>
          <p:spPr bwMode="auto">
            <a:xfrm>
              <a:off x="550" y="2574"/>
              <a:ext cx="4464" cy="582"/>
            </a:xfrm>
            <a:prstGeom prst="rect">
              <a:avLst/>
            </a:prstGeom>
            <a:noFill/>
            <a:ln w="12700">
              <a:noFill/>
              <a:miter lim="800000"/>
              <a:headEnd/>
              <a:tailEnd/>
            </a:ln>
            <a:effectLst/>
          </p:spPr>
          <p:txBody>
            <a:bodyPr>
              <a:spAutoFit/>
            </a:bodyPr>
            <a:lstStyle/>
            <a:p>
              <a:pPr algn="l"/>
              <a:r>
                <a:rPr lang="zh-CN" altLang="en-US" sz="2700" b="1" dirty="0" smtClean="0">
                  <a:solidFill>
                    <a:schemeClr val="accent2"/>
                  </a:solidFill>
                  <a:ea typeface="幼圆" pitchFamily="49" charset="-122"/>
                </a:rPr>
                <a:t>一个变量</a:t>
              </a:r>
              <a:r>
                <a:rPr lang="en-US" altLang="zh-CN" sz="2700" b="1" i="1" dirty="0" smtClean="0">
                  <a:solidFill>
                    <a:schemeClr val="accent2"/>
                  </a:solidFill>
                  <a:ea typeface="幼圆" pitchFamily="49" charset="-122"/>
                </a:rPr>
                <a:t>v</a:t>
              </a:r>
              <a:r>
                <a:rPr lang="zh-CN" altLang="en-US" sz="2700" b="1" dirty="0" smtClean="0">
                  <a:solidFill>
                    <a:schemeClr val="accent2"/>
                  </a:solidFill>
                  <a:ea typeface="幼圆" pitchFamily="49" charset="-122"/>
                </a:rPr>
                <a:t>是共享的，</a:t>
              </a:r>
              <a:r>
                <a:rPr lang="zh-CN" altLang="en-US" sz="2700" b="1" dirty="0" smtClean="0">
                  <a:solidFill>
                    <a:srgbClr val="003399"/>
                  </a:solidFill>
                  <a:ea typeface="幼圆" pitchFamily="49" charset="-122"/>
                </a:rPr>
                <a:t>当且仅当它的一个实例</a:t>
              </a:r>
              <a:endParaRPr lang="en-US" altLang="zh-CN" sz="2700" b="1" dirty="0" smtClean="0">
                <a:solidFill>
                  <a:srgbClr val="003399"/>
                </a:solidFill>
                <a:ea typeface="幼圆" pitchFamily="49" charset="-122"/>
              </a:endParaRPr>
            </a:p>
            <a:p>
              <a:pPr algn="l"/>
              <a:r>
                <a:rPr lang="zh-CN" altLang="en-US" sz="2700" b="1" dirty="0" smtClean="0">
                  <a:solidFill>
                    <a:srgbClr val="003399"/>
                  </a:solidFill>
                  <a:ea typeface="幼圆" pitchFamily="49" charset="-122"/>
                </a:rPr>
                <a:t>被一个以上的线程引用。</a:t>
              </a:r>
              <a:endParaRPr lang="zh-CN" altLang="en-US" sz="2700" b="1" dirty="0">
                <a:solidFill>
                  <a:srgbClr val="003399"/>
                </a:solidFill>
                <a:ea typeface="幼圆" pitchFamily="49" charset="-122"/>
              </a:endParaRPr>
            </a:p>
          </p:txBody>
        </p:sp>
      </p:grpSp>
      <p:grpSp>
        <p:nvGrpSpPr>
          <p:cNvPr id="6" name="Group 21"/>
          <p:cNvGrpSpPr>
            <a:grpSpLocks/>
          </p:cNvGrpSpPr>
          <p:nvPr/>
        </p:nvGrpSpPr>
        <p:grpSpPr bwMode="auto">
          <a:xfrm>
            <a:off x="1043608" y="2708920"/>
            <a:ext cx="2232025" cy="554037"/>
            <a:chOff x="864" y="1632"/>
            <a:chExt cx="1406" cy="349"/>
          </a:xfrm>
        </p:grpSpPr>
        <p:sp>
          <p:nvSpPr>
            <p:cNvPr id="7" name="Rectangle 16"/>
            <p:cNvSpPr>
              <a:spLocks noChangeArrowheads="1"/>
            </p:cNvSpPr>
            <p:nvPr/>
          </p:nvSpPr>
          <p:spPr bwMode="auto">
            <a:xfrm>
              <a:off x="1056" y="1632"/>
              <a:ext cx="1214" cy="349"/>
            </a:xfrm>
            <a:prstGeom prst="rect">
              <a:avLst/>
            </a:prstGeom>
            <a:noFill/>
            <a:ln w="12700">
              <a:noFill/>
              <a:miter lim="800000"/>
              <a:headEnd/>
              <a:tailEnd/>
            </a:ln>
            <a:effectLst/>
          </p:spPr>
          <p:txBody>
            <a:bodyPr wrap="square">
              <a:spAutoFit/>
            </a:bodyPr>
            <a:lstStyle/>
            <a:p>
              <a:pPr algn="l"/>
              <a:r>
                <a:rPr lang="zh-CN" altLang="en-US" sz="3000" b="1" dirty="0" smtClean="0">
                  <a:solidFill>
                    <a:schemeClr val="tx1">
                      <a:lumMod val="10000"/>
                    </a:schemeClr>
                  </a:solidFill>
                  <a:ea typeface="黑体" pitchFamily="2" charset="-122"/>
                </a:rPr>
                <a:t>全局变量</a:t>
              </a:r>
              <a:endParaRPr lang="zh-CN" altLang="en-US" sz="3000" b="1" dirty="0">
                <a:solidFill>
                  <a:schemeClr val="tx1">
                    <a:lumMod val="10000"/>
                  </a:schemeClr>
                </a:solidFill>
                <a:ea typeface="黑体" pitchFamily="2" charset="-122"/>
              </a:endParaRPr>
            </a:p>
          </p:txBody>
        </p:sp>
        <p:sp>
          <p:nvSpPr>
            <p:cNvPr id="8"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a:p>
          </p:txBody>
        </p:sp>
      </p:grpSp>
      <p:grpSp>
        <p:nvGrpSpPr>
          <p:cNvPr id="11" name="组合 10"/>
          <p:cNvGrpSpPr/>
          <p:nvPr/>
        </p:nvGrpSpPr>
        <p:grpSpPr>
          <a:xfrm>
            <a:off x="683568" y="1988840"/>
            <a:ext cx="3240360" cy="600164"/>
            <a:chOff x="1187624" y="2132856"/>
            <a:chExt cx="3240360" cy="600164"/>
          </a:xfrm>
        </p:grpSpPr>
        <p:sp>
          <p:nvSpPr>
            <p:cNvPr id="10" name="Rectangle 177"/>
            <p:cNvSpPr>
              <a:spLocks noChangeArrowheads="1"/>
            </p:cNvSpPr>
            <p:nvPr/>
          </p:nvSpPr>
          <p:spPr bwMode="auto">
            <a:xfrm>
              <a:off x="1259632" y="2204864"/>
              <a:ext cx="3168352" cy="503238"/>
            </a:xfrm>
            <a:prstGeom prst="rect">
              <a:avLst/>
            </a:prstGeom>
            <a:solidFill>
              <a:srgbClr val="D9D9D9"/>
            </a:solidFill>
            <a:ln w="12700">
              <a:noFill/>
              <a:miter lim="800000"/>
              <a:headEnd/>
              <a:tailEnd/>
            </a:ln>
            <a:effectLst>
              <a:outerShdw dist="71842" dir="2700000" algn="ctr" rotWithShape="0">
                <a:srgbClr val="B2B2B2"/>
              </a:outerShdw>
            </a:effectLst>
          </p:spPr>
          <p:txBody>
            <a:bodyPr wrap="none" anchor="ctr"/>
            <a:lstStyle/>
            <a:p>
              <a:endParaRPr lang="zh-CN" altLang="en-US"/>
            </a:p>
          </p:txBody>
        </p:sp>
        <p:sp>
          <p:nvSpPr>
            <p:cNvPr id="9" name="Text Box 178"/>
            <p:cNvSpPr txBox="1">
              <a:spLocks noChangeArrowheads="1"/>
            </p:cNvSpPr>
            <p:nvPr/>
          </p:nvSpPr>
          <p:spPr bwMode="auto">
            <a:xfrm>
              <a:off x="1187624" y="2132856"/>
              <a:ext cx="3039615" cy="600164"/>
            </a:xfrm>
            <a:prstGeom prst="rect">
              <a:avLst/>
            </a:prstGeom>
            <a:noFill/>
            <a:ln w="12700">
              <a:noFill/>
              <a:miter lim="800000"/>
              <a:headEnd/>
              <a:tailEnd/>
            </a:ln>
            <a:effectLst>
              <a:outerShdw dist="17961" dir="2700000" algn="ctr" rotWithShape="0">
                <a:srgbClr val="000000"/>
              </a:outerShdw>
            </a:effectLst>
          </p:spPr>
          <p:txBody>
            <a:bodyPr wrap="none">
              <a:spAutoFit/>
            </a:bodyPr>
            <a:lstStyle/>
            <a:p>
              <a:r>
                <a:rPr lang="en-US" altLang="zh-CN" sz="3300" b="1" dirty="0" smtClean="0">
                  <a:solidFill>
                    <a:srgbClr val="FF5050"/>
                  </a:solidFill>
                </a:rPr>
                <a:t>C</a:t>
              </a:r>
              <a:r>
                <a:rPr lang="zh-CN" altLang="en-US" sz="3300" b="1" dirty="0" smtClean="0">
                  <a:solidFill>
                    <a:srgbClr val="FF5050"/>
                  </a:solidFill>
                </a:rPr>
                <a:t>语言存储类型</a:t>
              </a:r>
              <a:endParaRPr lang="zh-CN" altLang="en-US" sz="3300" b="1" dirty="0">
                <a:solidFill>
                  <a:srgbClr val="FF5050"/>
                </a:solidFill>
              </a:endParaRPr>
            </a:p>
          </p:txBody>
        </p:sp>
      </p:grpSp>
      <p:sp>
        <p:nvSpPr>
          <p:cNvPr id="12" name="Text Box 171"/>
          <p:cNvSpPr txBox="1">
            <a:spLocks noChangeArrowheads="1"/>
          </p:cNvSpPr>
          <p:nvPr/>
        </p:nvSpPr>
        <p:spPr bwMode="auto">
          <a:xfrm>
            <a:off x="1547664" y="3140968"/>
            <a:ext cx="7272808" cy="707886"/>
          </a:xfrm>
          <a:prstGeom prst="rect">
            <a:avLst/>
          </a:prstGeom>
          <a:noFill/>
          <a:ln w="12700">
            <a:noFill/>
            <a:miter lim="800000"/>
            <a:headEnd/>
            <a:tailEnd/>
          </a:ln>
          <a:effectLst/>
        </p:spPr>
        <p:txBody>
          <a:bodyPr wrap="square">
            <a:spAutoFit/>
          </a:bodyPr>
          <a:lstStyle/>
          <a:p>
            <a:pPr algn="l"/>
            <a:r>
              <a:rPr lang="zh-CN" altLang="en-US" sz="2000" b="1" dirty="0" smtClean="0">
                <a:solidFill>
                  <a:srgbClr val="000086"/>
                </a:solidFill>
                <a:ea typeface="幼圆" pitchFamily="49" charset="-122"/>
              </a:rPr>
              <a:t>定义在函数之外的变量。运行时，一个全局变量在整个地址空间只有一个实例，</a:t>
            </a:r>
            <a:r>
              <a:rPr lang="zh-CN" altLang="en-US" sz="2000" b="1" dirty="0" smtClean="0">
                <a:solidFill>
                  <a:srgbClr val="FF0000"/>
                </a:solidFill>
                <a:latin typeface="华文楷体" pitchFamily="2" charset="-122"/>
                <a:ea typeface="华文楷体" pitchFamily="2" charset="-122"/>
              </a:rPr>
              <a:t>任何线程都可以引用</a:t>
            </a:r>
            <a:endParaRPr lang="zh-CN" altLang="en-US" sz="2000" b="1" dirty="0">
              <a:solidFill>
                <a:srgbClr val="000086"/>
              </a:solidFill>
            </a:endParaRPr>
          </a:p>
        </p:txBody>
      </p:sp>
      <p:grpSp>
        <p:nvGrpSpPr>
          <p:cNvPr id="13" name="Group 21"/>
          <p:cNvGrpSpPr>
            <a:grpSpLocks/>
          </p:cNvGrpSpPr>
          <p:nvPr/>
        </p:nvGrpSpPr>
        <p:grpSpPr bwMode="auto">
          <a:xfrm>
            <a:off x="1043608" y="3861048"/>
            <a:ext cx="3294063" cy="554037"/>
            <a:chOff x="864" y="1632"/>
            <a:chExt cx="2075" cy="349"/>
          </a:xfrm>
        </p:grpSpPr>
        <p:sp>
          <p:nvSpPr>
            <p:cNvPr id="14" name="Rectangle 16"/>
            <p:cNvSpPr>
              <a:spLocks noChangeArrowheads="1"/>
            </p:cNvSpPr>
            <p:nvPr/>
          </p:nvSpPr>
          <p:spPr bwMode="auto">
            <a:xfrm>
              <a:off x="1056" y="1632"/>
              <a:ext cx="1883" cy="349"/>
            </a:xfrm>
            <a:prstGeom prst="rect">
              <a:avLst/>
            </a:prstGeom>
            <a:noFill/>
            <a:ln w="12700">
              <a:noFill/>
              <a:miter lim="800000"/>
              <a:headEnd/>
              <a:tailEnd/>
            </a:ln>
            <a:effectLst/>
          </p:spPr>
          <p:txBody>
            <a:bodyPr wrap="square">
              <a:spAutoFit/>
            </a:bodyPr>
            <a:lstStyle/>
            <a:p>
              <a:pPr algn="l"/>
              <a:r>
                <a:rPr lang="zh-CN" altLang="en-US" sz="3000" b="1" dirty="0" smtClean="0">
                  <a:solidFill>
                    <a:schemeClr val="tx1">
                      <a:lumMod val="10000"/>
                    </a:schemeClr>
                  </a:solidFill>
                  <a:ea typeface="黑体" pitchFamily="2" charset="-122"/>
                </a:rPr>
                <a:t>本地静态变量</a:t>
              </a:r>
              <a:endParaRPr lang="zh-CN" altLang="en-US" sz="3000" b="1" dirty="0">
                <a:solidFill>
                  <a:schemeClr val="tx1">
                    <a:lumMod val="10000"/>
                  </a:schemeClr>
                </a:solidFill>
                <a:ea typeface="黑体" pitchFamily="2" charset="-122"/>
              </a:endParaRPr>
            </a:p>
          </p:txBody>
        </p:sp>
        <p:sp>
          <p:nvSpPr>
            <p:cNvPr id="15"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a:p>
          </p:txBody>
        </p:sp>
      </p:grpSp>
      <p:sp>
        <p:nvSpPr>
          <p:cNvPr id="16" name="Text Box 171"/>
          <p:cNvSpPr txBox="1">
            <a:spLocks noChangeArrowheads="1"/>
          </p:cNvSpPr>
          <p:nvPr/>
        </p:nvSpPr>
        <p:spPr bwMode="auto">
          <a:xfrm>
            <a:off x="1619672" y="4293096"/>
            <a:ext cx="7128792" cy="707886"/>
          </a:xfrm>
          <a:prstGeom prst="rect">
            <a:avLst/>
          </a:prstGeom>
          <a:noFill/>
          <a:ln w="12700">
            <a:noFill/>
            <a:miter lim="800000"/>
            <a:headEnd/>
            <a:tailEnd/>
          </a:ln>
          <a:effectLst/>
        </p:spPr>
        <p:txBody>
          <a:bodyPr wrap="square">
            <a:spAutoFit/>
          </a:bodyPr>
          <a:lstStyle/>
          <a:p>
            <a:pPr algn="l"/>
            <a:r>
              <a:rPr lang="zh-CN" altLang="en-US" sz="2000" b="1" dirty="0" smtClean="0">
                <a:solidFill>
                  <a:srgbClr val="000086"/>
                </a:solidFill>
                <a:ea typeface="幼圆" pitchFamily="49" charset="-122"/>
              </a:rPr>
              <a:t>定义在函数内部有</a:t>
            </a:r>
            <a:r>
              <a:rPr lang="en-US" altLang="zh-CN" sz="2000" b="1" dirty="0" smtClean="0">
                <a:solidFill>
                  <a:srgbClr val="000086"/>
                </a:solidFill>
                <a:ea typeface="幼圆" pitchFamily="49" charset="-122"/>
              </a:rPr>
              <a:t>static</a:t>
            </a:r>
            <a:r>
              <a:rPr lang="zh-CN" altLang="en-US" sz="2000" b="1" dirty="0" smtClean="0">
                <a:solidFill>
                  <a:srgbClr val="000086"/>
                </a:solidFill>
                <a:ea typeface="幼圆" pitchFamily="49" charset="-122"/>
              </a:rPr>
              <a:t>属性的变量。和全局变量一样，运行时，在整个地址空间只有一个实例，</a:t>
            </a:r>
            <a:r>
              <a:rPr lang="zh-CN" altLang="en-US" sz="2000" b="1" dirty="0" smtClean="0">
                <a:solidFill>
                  <a:srgbClr val="FF0000"/>
                </a:solidFill>
                <a:latin typeface="华文楷体" pitchFamily="2" charset="-122"/>
                <a:ea typeface="华文楷体" pitchFamily="2" charset="-122"/>
              </a:rPr>
              <a:t>任何线程都可以引用</a:t>
            </a:r>
            <a:endParaRPr lang="zh-CN" altLang="en-US" sz="2000" b="1" dirty="0">
              <a:solidFill>
                <a:srgbClr val="FF0000"/>
              </a:solidFill>
              <a:latin typeface="华文楷体" pitchFamily="2" charset="-122"/>
              <a:ea typeface="华文楷体" pitchFamily="2" charset="-122"/>
            </a:endParaRPr>
          </a:p>
        </p:txBody>
      </p:sp>
      <p:grpSp>
        <p:nvGrpSpPr>
          <p:cNvPr id="17" name="Group 21"/>
          <p:cNvGrpSpPr>
            <a:grpSpLocks/>
          </p:cNvGrpSpPr>
          <p:nvPr/>
        </p:nvGrpSpPr>
        <p:grpSpPr bwMode="auto">
          <a:xfrm>
            <a:off x="989905" y="4941168"/>
            <a:ext cx="3294063" cy="554037"/>
            <a:chOff x="864" y="1632"/>
            <a:chExt cx="2075" cy="349"/>
          </a:xfrm>
        </p:grpSpPr>
        <p:sp>
          <p:nvSpPr>
            <p:cNvPr id="18" name="Rectangle 16"/>
            <p:cNvSpPr>
              <a:spLocks noChangeArrowheads="1"/>
            </p:cNvSpPr>
            <p:nvPr/>
          </p:nvSpPr>
          <p:spPr bwMode="auto">
            <a:xfrm>
              <a:off x="1056" y="1632"/>
              <a:ext cx="1883" cy="349"/>
            </a:xfrm>
            <a:prstGeom prst="rect">
              <a:avLst/>
            </a:prstGeom>
            <a:noFill/>
            <a:ln w="12700">
              <a:noFill/>
              <a:miter lim="800000"/>
              <a:headEnd/>
              <a:tailEnd/>
            </a:ln>
            <a:effectLst/>
          </p:spPr>
          <p:txBody>
            <a:bodyPr wrap="square">
              <a:spAutoFit/>
            </a:bodyPr>
            <a:lstStyle/>
            <a:p>
              <a:pPr algn="l"/>
              <a:r>
                <a:rPr lang="zh-CN" altLang="en-US" sz="3000" b="1" dirty="0" smtClean="0">
                  <a:solidFill>
                    <a:schemeClr val="tx1">
                      <a:lumMod val="10000"/>
                    </a:schemeClr>
                  </a:solidFill>
                  <a:ea typeface="黑体" pitchFamily="2" charset="-122"/>
                </a:rPr>
                <a:t>本地自动变量</a:t>
              </a:r>
              <a:endParaRPr lang="zh-CN" altLang="en-US" sz="3000" b="1" dirty="0">
                <a:solidFill>
                  <a:schemeClr val="tx1">
                    <a:lumMod val="10000"/>
                  </a:schemeClr>
                </a:solidFill>
                <a:ea typeface="黑体" pitchFamily="2" charset="-122"/>
              </a:endParaRPr>
            </a:p>
          </p:txBody>
        </p:sp>
        <p:sp>
          <p:nvSpPr>
            <p:cNvPr id="19"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a:p>
          </p:txBody>
        </p:sp>
      </p:grpSp>
      <p:sp>
        <p:nvSpPr>
          <p:cNvPr id="20" name="Text Box 171"/>
          <p:cNvSpPr txBox="1">
            <a:spLocks noChangeArrowheads="1"/>
          </p:cNvSpPr>
          <p:nvPr/>
        </p:nvSpPr>
        <p:spPr bwMode="auto">
          <a:xfrm>
            <a:off x="1619672" y="5445224"/>
            <a:ext cx="7038975" cy="1015663"/>
          </a:xfrm>
          <a:prstGeom prst="rect">
            <a:avLst/>
          </a:prstGeom>
          <a:noFill/>
          <a:ln w="12700">
            <a:noFill/>
            <a:miter lim="800000"/>
            <a:headEnd/>
            <a:tailEnd/>
          </a:ln>
          <a:effectLst/>
        </p:spPr>
        <p:txBody>
          <a:bodyPr>
            <a:spAutoFit/>
          </a:bodyPr>
          <a:lstStyle/>
          <a:p>
            <a:pPr algn="l"/>
            <a:r>
              <a:rPr lang="zh-CN" altLang="en-US" sz="2000" b="1" dirty="0" smtClean="0">
                <a:solidFill>
                  <a:srgbClr val="000086"/>
                </a:solidFill>
                <a:ea typeface="幼圆" pitchFamily="49" charset="-122"/>
              </a:rPr>
              <a:t>定义在函数内部</a:t>
            </a:r>
            <a:r>
              <a:rPr lang="zh-CN" altLang="en-US" sz="2000" b="1" dirty="0" smtClean="0">
                <a:solidFill>
                  <a:schemeClr val="accent6">
                    <a:lumMod val="75000"/>
                  </a:schemeClr>
                </a:solidFill>
                <a:ea typeface="幼圆" pitchFamily="49" charset="-122"/>
              </a:rPr>
              <a:t>没有</a:t>
            </a:r>
            <a:r>
              <a:rPr lang="en-US" altLang="zh-CN" sz="2000" b="1" dirty="0" smtClean="0">
                <a:solidFill>
                  <a:schemeClr val="accent6">
                    <a:lumMod val="75000"/>
                  </a:schemeClr>
                </a:solidFill>
                <a:ea typeface="幼圆" pitchFamily="49" charset="-122"/>
              </a:rPr>
              <a:t>static</a:t>
            </a:r>
            <a:r>
              <a:rPr lang="zh-CN" altLang="en-US" sz="2000" b="1" dirty="0" smtClean="0">
                <a:solidFill>
                  <a:schemeClr val="accent6">
                    <a:lumMod val="75000"/>
                  </a:schemeClr>
                </a:solidFill>
                <a:ea typeface="幼圆" pitchFamily="49" charset="-122"/>
              </a:rPr>
              <a:t>属性</a:t>
            </a:r>
            <a:r>
              <a:rPr lang="zh-CN" altLang="en-US" sz="2000" b="1" dirty="0" smtClean="0">
                <a:solidFill>
                  <a:srgbClr val="000086"/>
                </a:solidFill>
                <a:ea typeface="幼圆" pitchFamily="49" charset="-122"/>
              </a:rPr>
              <a:t>的变量。运行时，每一个线程栈内都有一份本地自动变量实例。</a:t>
            </a:r>
            <a:r>
              <a:rPr lang="zh-CN" altLang="en-US" sz="2000" b="1" dirty="0" smtClean="0">
                <a:solidFill>
                  <a:srgbClr val="FF0000"/>
                </a:solidFill>
                <a:latin typeface="华文楷体" pitchFamily="2" charset="-122"/>
                <a:ea typeface="华文楷体" pitchFamily="2" charset="-122"/>
              </a:rPr>
              <a:t>其它线程可以间接引用本地自动变量</a:t>
            </a:r>
            <a:endParaRPr lang="zh-CN" altLang="en-US" sz="2000" b="1" dirty="0">
              <a:solidFill>
                <a:srgbClr val="FF0000"/>
              </a:solidFill>
              <a:latin typeface="华文楷体" pitchFamily="2" charset="-122"/>
              <a:ea typeface="华文楷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Righ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righ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slide(fromLef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right)">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slide(fromLeft)">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right)">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2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81000" y="228600"/>
            <a:ext cx="4263008" cy="630942"/>
          </a:xfrm>
          <a:prstGeom prst="rect">
            <a:avLst/>
          </a:prstGeom>
          <a:solidFill>
            <a:srgbClr val="CCFFFF"/>
          </a:solidFill>
          <a:ln w="12700" cap="sq">
            <a:noFill/>
            <a:miter lim="800000"/>
            <a:headEnd type="none" w="sm" len="sm"/>
            <a:tailEnd type="none" w="sm" len="sm"/>
          </a:ln>
          <a:effectLst>
            <a:outerShdw dist="107763" dir="2700000" algn="ctr" rotWithShape="0">
              <a:srgbClr val="969696"/>
            </a:outerShdw>
          </a:effectLst>
        </p:spPr>
        <p:txBody>
          <a:bodyPr wrap="square">
            <a:spAutoFit/>
          </a:bodyPr>
          <a:lstStyle/>
          <a:p>
            <a:r>
              <a:rPr lang="en-US" altLang="zh-CN" sz="3500" b="1" dirty="0">
                <a:solidFill>
                  <a:srgbClr val="000099"/>
                </a:solidFill>
                <a:ea typeface="楷体_GB2312" pitchFamily="49" charset="-122"/>
              </a:rPr>
              <a:t> </a:t>
            </a:r>
            <a:r>
              <a:rPr lang="en-US" altLang="zh-CN" sz="3500" b="1" dirty="0" smtClean="0">
                <a:solidFill>
                  <a:srgbClr val="000099"/>
                </a:solidFill>
                <a:ea typeface="楷体_GB2312" pitchFamily="49" charset="-122"/>
              </a:rPr>
              <a:t>3.4</a:t>
            </a:r>
            <a:r>
              <a:rPr lang="en-US" altLang="zh-CN" sz="3500" b="1" dirty="0" smtClean="0">
                <a:solidFill>
                  <a:srgbClr val="000099"/>
                </a:solidFill>
                <a:latin typeface="楷体_GB2312" pitchFamily="49" charset="-122"/>
                <a:ea typeface="楷体_GB2312" pitchFamily="49" charset="-122"/>
              </a:rPr>
              <a:t> </a:t>
            </a:r>
            <a:r>
              <a:rPr lang="zh-CN" altLang="en-US" sz="3500" b="1" dirty="0" smtClean="0">
                <a:solidFill>
                  <a:srgbClr val="000099"/>
                </a:solidFill>
                <a:latin typeface="楷体_GB2312" pitchFamily="49" charset="-122"/>
                <a:ea typeface="楷体_GB2312" pitchFamily="49" charset="-122"/>
              </a:rPr>
              <a:t>线程同步</a:t>
            </a:r>
            <a:endParaRPr lang="zh-CN" altLang="en-US" dirty="0">
              <a:solidFill>
                <a:srgbClr val="FF6600"/>
              </a:solidFill>
            </a:endParaRPr>
          </a:p>
        </p:txBody>
      </p:sp>
      <p:grpSp>
        <p:nvGrpSpPr>
          <p:cNvPr id="19" name="Group 30"/>
          <p:cNvGrpSpPr>
            <a:grpSpLocks/>
          </p:cNvGrpSpPr>
          <p:nvPr/>
        </p:nvGrpSpPr>
        <p:grpSpPr bwMode="auto">
          <a:xfrm>
            <a:off x="971600" y="3933056"/>
            <a:ext cx="5902426" cy="730250"/>
            <a:chOff x="431" y="2795"/>
            <a:chExt cx="1014" cy="460"/>
          </a:xfrm>
        </p:grpSpPr>
        <p:sp>
          <p:nvSpPr>
            <p:cNvPr id="20" name="Freeform 31"/>
            <p:cNvSpPr>
              <a:spLocks/>
            </p:cNvSpPr>
            <p:nvPr/>
          </p:nvSpPr>
          <p:spPr bwMode="auto">
            <a:xfrm>
              <a:off x="431" y="2795"/>
              <a:ext cx="977" cy="460"/>
            </a:xfrm>
            <a:custGeom>
              <a:avLst/>
              <a:gdLst/>
              <a:ahLst/>
              <a:cxnLst>
                <a:cxn ang="0">
                  <a:pos x="56" y="42"/>
                </a:cxn>
                <a:cxn ang="0">
                  <a:pos x="48" y="298"/>
                </a:cxn>
                <a:cxn ang="0">
                  <a:pos x="104" y="314"/>
                </a:cxn>
                <a:cxn ang="0">
                  <a:pos x="632" y="266"/>
                </a:cxn>
                <a:cxn ang="0">
                  <a:pos x="616" y="218"/>
                </a:cxn>
                <a:cxn ang="0">
                  <a:pos x="608" y="194"/>
                </a:cxn>
                <a:cxn ang="0">
                  <a:pos x="600" y="58"/>
                </a:cxn>
                <a:cxn ang="0">
                  <a:pos x="544" y="42"/>
                </a:cxn>
                <a:cxn ang="0">
                  <a:pos x="376" y="34"/>
                </a:cxn>
                <a:cxn ang="0">
                  <a:pos x="352" y="18"/>
                </a:cxn>
                <a:cxn ang="0">
                  <a:pos x="304" y="2"/>
                </a:cxn>
                <a:cxn ang="0">
                  <a:pos x="72" y="10"/>
                </a:cxn>
                <a:cxn ang="0">
                  <a:pos x="56" y="42"/>
                </a:cxn>
              </a:cxnLst>
              <a:rect l="0" t="0" r="r" b="b"/>
              <a:pathLst>
                <a:path w="632" h="420">
                  <a:moveTo>
                    <a:pt x="56" y="42"/>
                  </a:moveTo>
                  <a:cubicBezTo>
                    <a:pt x="0" y="126"/>
                    <a:pt x="14" y="95"/>
                    <a:pt x="48" y="298"/>
                  </a:cubicBezTo>
                  <a:cubicBezTo>
                    <a:pt x="51" y="317"/>
                    <a:pt x="86" y="308"/>
                    <a:pt x="104" y="314"/>
                  </a:cubicBezTo>
                  <a:cubicBezTo>
                    <a:pt x="206" y="312"/>
                    <a:pt x="529" y="420"/>
                    <a:pt x="632" y="266"/>
                  </a:cubicBezTo>
                  <a:cubicBezTo>
                    <a:pt x="627" y="250"/>
                    <a:pt x="621" y="234"/>
                    <a:pt x="616" y="218"/>
                  </a:cubicBezTo>
                  <a:cubicBezTo>
                    <a:pt x="613" y="210"/>
                    <a:pt x="608" y="194"/>
                    <a:pt x="608" y="194"/>
                  </a:cubicBezTo>
                  <a:cubicBezTo>
                    <a:pt x="605" y="149"/>
                    <a:pt x="610" y="102"/>
                    <a:pt x="600" y="58"/>
                  </a:cubicBezTo>
                  <a:cubicBezTo>
                    <a:pt x="596" y="39"/>
                    <a:pt x="563" y="44"/>
                    <a:pt x="544" y="42"/>
                  </a:cubicBezTo>
                  <a:cubicBezTo>
                    <a:pt x="488" y="38"/>
                    <a:pt x="432" y="37"/>
                    <a:pt x="376" y="34"/>
                  </a:cubicBezTo>
                  <a:cubicBezTo>
                    <a:pt x="368" y="29"/>
                    <a:pt x="361" y="22"/>
                    <a:pt x="352" y="18"/>
                  </a:cubicBezTo>
                  <a:cubicBezTo>
                    <a:pt x="337" y="11"/>
                    <a:pt x="304" y="2"/>
                    <a:pt x="304" y="2"/>
                  </a:cubicBezTo>
                  <a:cubicBezTo>
                    <a:pt x="227" y="5"/>
                    <a:pt x="149" y="0"/>
                    <a:pt x="72" y="10"/>
                  </a:cubicBezTo>
                  <a:cubicBezTo>
                    <a:pt x="63" y="11"/>
                    <a:pt x="12" y="86"/>
                    <a:pt x="56" y="42"/>
                  </a:cubicBezTo>
                  <a:close/>
                </a:path>
              </a:pathLst>
            </a:custGeom>
            <a:solidFill>
              <a:srgbClr val="FFCE6D"/>
            </a:solidFill>
            <a:ln w="12700" cap="flat" cmpd="sng">
              <a:noFill/>
              <a:prstDash val="solid"/>
              <a:round/>
              <a:headEnd/>
              <a:tailEnd/>
            </a:ln>
            <a:effectLst>
              <a:outerShdw dist="45791" dir="2021404" algn="ctr" rotWithShape="0">
                <a:srgbClr val="969696"/>
              </a:outerShdw>
            </a:effectLst>
          </p:spPr>
          <p:txBody>
            <a:bodyPr wrap="none" anchor="ctr"/>
            <a:lstStyle/>
            <a:p>
              <a:endParaRPr lang="zh-CN" altLang="en-US" b="1"/>
            </a:p>
          </p:txBody>
        </p:sp>
        <p:sp>
          <p:nvSpPr>
            <p:cNvPr id="21" name="Text Box 32"/>
            <p:cNvSpPr txBox="1">
              <a:spLocks noChangeArrowheads="1"/>
            </p:cNvSpPr>
            <p:nvPr/>
          </p:nvSpPr>
          <p:spPr bwMode="auto">
            <a:xfrm>
              <a:off x="473" y="2795"/>
              <a:ext cx="972" cy="397"/>
            </a:xfrm>
            <a:prstGeom prst="rect">
              <a:avLst/>
            </a:prstGeom>
            <a:noFill/>
            <a:ln w="12700">
              <a:noFill/>
              <a:miter lim="800000"/>
              <a:headEnd/>
              <a:tailEnd/>
            </a:ln>
            <a:effectLst>
              <a:outerShdw dist="17961" dir="2700000" algn="ctr" rotWithShape="0">
                <a:srgbClr val="000000"/>
              </a:outerShdw>
            </a:effectLst>
          </p:spPr>
          <p:txBody>
            <a:bodyPr wrap="square">
              <a:spAutoFit/>
            </a:bodyPr>
            <a:lstStyle/>
            <a:p>
              <a:pPr algn="l"/>
              <a:r>
                <a:rPr lang="zh-CN" altLang="en-US" sz="3500" b="1" dirty="0" smtClean="0">
                  <a:solidFill>
                    <a:srgbClr val="FF0000"/>
                  </a:solidFill>
                </a:rPr>
                <a:t>示例：</a:t>
              </a:r>
              <a:r>
                <a:rPr lang="zh-CN" altLang="en-US" sz="3500" b="1" dirty="0" smtClean="0">
                  <a:solidFill>
                    <a:srgbClr val="0033CC"/>
                  </a:solidFill>
                </a:rPr>
                <a:t>利用多个线程计数</a:t>
              </a:r>
              <a:endParaRPr lang="zh-CN" altLang="en-US" sz="3500" b="1" dirty="0">
                <a:solidFill>
                  <a:srgbClr val="0033CC"/>
                </a:solidFill>
              </a:endParaRPr>
            </a:p>
          </p:txBody>
        </p:sp>
      </p:grpSp>
      <p:grpSp>
        <p:nvGrpSpPr>
          <p:cNvPr id="22" name="Group 41"/>
          <p:cNvGrpSpPr>
            <a:grpSpLocks/>
          </p:cNvGrpSpPr>
          <p:nvPr/>
        </p:nvGrpSpPr>
        <p:grpSpPr bwMode="auto">
          <a:xfrm>
            <a:off x="1187624" y="1484784"/>
            <a:ext cx="6336704" cy="2016224"/>
            <a:chOff x="3024" y="480"/>
            <a:chExt cx="2544" cy="768"/>
          </a:xfrm>
        </p:grpSpPr>
        <p:sp>
          <p:nvSpPr>
            <p:cNvPr id="23" name="AutoShape 28"/>
            <p:cNvSpPr>
              <a:spLocks noChangeArrowheads="1"/>
            </p:cNvSpPr>
            <p:nvPr/>
          </p:nvSpPr>
          <p:spPr bwMode="auto">
            <a:xfrm>
              <a:off x="3024" y="480"/>
              <a:ext cx="2544" cy="768"/>
            </a:xfrm>
            <a:prstGeom prst="irregularSeal2">
              <a:avLst/>
            </a:prstGeom>
            <a:solidFill>
              <a:srgbClr val="FFFF00"/>
            </a:solidFill>
            <a:ln w="63500">
              <a:solidFill>
                <a:srgbClr val="FFCC99"/>
              </a:solidFill>
              <a:miter lim="800000"/>
              <a:headEnd/>
              <a:tailEnd/>
            </a:ln>
            <a:effectLst>
              <a:outerShdw dist="242633" dir="360540" algn="ctr" rotWithShape="0">
                <a:srgbClr val="C0C0C0"/>
              </a:outerShdw>
            </a:effectLst>
          </p:spPr>
          <p:txBody>
            <a:bodyPr wrap="none" anchor="ctr"/>
            <a:lstStyle/>
            <a:p>
              <a:endParaRPr lang="zh-CN" altLang="en-US"/>
            </a:p>
          </p:txBody>
        </p:sp>
        <p:sp>
          <p:nvSpPr>
            <p:cNvPr id="24" name="Text Box 29"/>
            <p:cNvSpPr txBox="1">
              <a:spLocks noChangeArrowheads="1"/>
            </p:cNvSpPr>
            <p:nvPr/>
          </p:nvSpPr>
          <p:spPr bwMode="auto">
            <a:xfrm rot="21015126">
              <a:off x="3286" y="698"/>
              <a:ext cx="1916" cy="317"/>
            </a:xfrm>
            <a:prstGeom prst="rect">
              <a:avLst/>
            </a:prstGeom>
            <a:noFill/>
            <a:ln w="12700">
              <a:noFill/>
              <a:miter lim="800000"/>
              <a:headEnd/>
              <a:tailEnd/>
            </a:ln>
            <a:effectLst>
              <a:outerShdw dist="17961" dir="2700000" algn="ctr" rotWithShape="0">
                <a:srgbClr val="000000"/>
              </a:outerShdw>
            </a:effectLst>
          </p:spPr>
          <p:txBody>
            <a:bodyPr>
              <a:spAutoFit/>
            </a:bodyPr>
            <a:lstStyle/>
            <a:p>
              <a:pPr algn="l"/>
              <a:r>
                <a:rPr lang="zh-CN" altLang="en-US" i="1" dirty="0" smtClean="0">
                  <a:solidFill>
                    <a:srgbClr val="FF3300"/>
                  </a:solidFill>
                  <a:ea typeface="黑体" pitchFamily="2" charset="-122"/>
                </a:rPr>
                <a:t>利用共享变量进行线程间通信，</a:t>
              </a:r>
              <a:endParaRPr lang="en-US" altLang="zh-CN" i="1" dirty="0" smtClean="0">
                <a:solidFill>
                  <a:srgbClr val="FF3300"/>
                </a:solidFill>
                <a:ea typeface="黑体" pitchFamily="2" charset="-122"/>
              </a:endParaRPr>
            </a:p>
            <a:p>
              <a:pPr algn="l"/>
              <a:r>
                <a:rPr lang="zh-CN" altLang="en-US" i="1" dirty="0" smtClean="0">
                  <a:solidFill>
                    <a:srgbClr val="FF3300"/>
                  </a:solidFill>
                  <a:ea typeface="黑体" pitchFamily="2" charset="-122"/>
                </a:rPr>
                <a:t>但容易引起“同步错误”</a:t>
              </a:r>
              <a:endParaRPr lang="zh-CN" altLang="en-US" i="1" dirty="0">
                <a:solidFill>
                  <a:srgbClr val="FF3300"/>
                </a:solidFill>
                <a:ea typeface="黑体" pitchFamily="2" charset="-122"/>
              </a:endParaRPr>
            </a:p>
          </p:txBody>
        </p:sp>
        <p:grpSp>
          <p:nvGrpSpPr>
            <p:cNvPr id="25" name="Group 30"/>
            <p:cNvGrpSpPr>
              <a:grpSpLocks/>
            </p:cNvGrpSpPr>
            <p:nvPr/>
          </p:nvGrpSpPr>
          <p:grpSpPr bwMode="auto">
            <a:xfrm>
              <a:off x="4992" y="528"/>
              <a:ext cx="254" cy="414"/>
              <a:chOff x="3703" y="3411"/>
              <a:chExt cx="254" cy="414"/>
            </a:xfrm>
          </p:grpSpPr>
          <p:sp>
            <p:nvSpPr>
              <p:cNvPr id="26" name="Freeform 31"/>
              <p:cNvSpPr>
                <a:spLocks/>
              </p:cNvSpPr>
              <p:nvPr/>
            </p:nvSpPr>
            <p:spPr bwMode="auto">
              <a:xfrm rot="1102032">
                <a:off x="3765" y="3411"/>
                <a:ext cx="192" cy="295"/>
              </a:xfrm>
              <a:custGeom>
                <a:avLst/>
                <a:gdLst/>
                <a:ahLst/>
                <a:cxnLst>
                  <a:cxn ang="0">
                    <a:pos x="68" y="84"/>
                  </a:cxn>
                  <a:cxn ang="0">
                    <a:pos x="274" y="52"/>
                  </a:cxn>
                  <a:cxn ang="0">
                    <a:pos x="264" y="215"/>
                  </a:cxn>
                  <a:cxn ang="0">
                    <a:pos x="242" y="280"/>
                  </a:cxn>
                  <a:cxn ang="0">
                    <a:pos x="231" y="367"/>
                  </a:cxn>
                  <a:cxn ang="0">
                    <a:pos x="209" y="432"/>
                  </a:cxn>
                  <a:cxn ang="0">
                    <a:pos x="198" y="530"/>
                  </a:cxn>
                  <a:cxn ang="0">
                    <a:pos x="68" y="530"/>
                  </a:cxn>
                  <a:cxn ang="0">
                    <a:pos x="35" y="258"/>
                  </a:cxn>
                  <a:cxn ang="0">
                    <a:pos x="68" y="84"/>
                  </a:cxn>
                </a:cxnLst>
                <a:rect l="0" t="0" r="r" b="b"/>
                <a:pathLst>
                  <a:path w="291" h="562">
                    <a:moveTo>
                      <a:pt x="68" y="84"/>
                    </a:moveTo>
                    <a:cubicBezTo>
                      <a:pt x="97" y="0"/>
                      <a:pt x="197" y="47"/>
                      <a:pt x="274" y="52"/>
                    </a:cubicBezTo>
                    <a:cubicBezTo>
                      <a:pt x="291" y="102"/>
                      <a:pt x="277" y="164"/>
                      <a:pt x="264" y="215"/>
                    </a:cubicBezTo>
                    <a:cubicBezTo>
                      <a:pt x="259" y="237"/>
                      <a:pt x="242" y="280"/>
                      <a:pt x="242" y="280"/>
                    </a:cubicBezTo>
                    <a:cubicBezTo>
                      <a:pt x="238" y="309"/>
                      <a:pt x="237" y="338"/>
                      <a:pt x="231" y="367"/>
                    </a:cubicBezTo>
                    <a:cubicBezTo>
                      <a:pt x="226" y="389"/>
                      <a:pt x="209" y="432"/>
                      <a:pt x="209" y="432"/>
                    </a:cubicBezTo>
                    <a:cubicBezTo>
                      <a:pt x="205" y="465"/>
                      <a:pt x="220" y="506"/>
                      <a:pt x="198" y="530"/>
                    </a:cubicBezTo>
                    <a:cubicBezTo>
                      <a:pt x="170" y="562"/>
                      <a:pt x="102" y="539"/>
                      <a:pt x="68" y="530"/>
                    </a:cubicBezTo>
                    <a:cubicBezTo>
                      <a:pt x="49" y="433"/>
                      <a:pt x="92" y="343"/>
                      <a:pt x="35" y="258"/>
                    </a:cubicBezTo>
                    <a:cubicBezTo>
                      <a:pt x="47" y="52"/>
                      <a:pt x="0" y="16"/>
                      <a:pt x="68" y="84"/>
                    </a:cubicBezTo>
                    <a:close/>
                  </a:path>
                </a:pathLst>
              </a:custGeom>
              <a:solidFill>
                <a:srgbClr val="FF6600"/>
              </a:solidFill>
              <a:ln w="73025" cap="sq" cmpd="sng">
                <a:solidFill>
                  <a:srgbClr val="00FFFF"/>
                </a:solidFill>
                <a:prstDash val="solid"/>
                <a:round/>
                <a:headEnd/>
                <a:tailEnd/>
              </a:ln>
              <a:effectLst/>
            </p:spPr>
            <p:txBody>
              <a:bodyPr wrap="none" anchor="ctr"/>
              <a:lstStyle/>
              <a:p>
                <a:endParaRPr lang="zh-CN" altLang="en-US"/>
              </a:p>
            </p:txBody>
          </p:sp>
          <p:sp>
            <p:nvSpPr>
              <p:cNvPr id="27" name="Freeform 32"/>
              <p:cNvSpPr>
                <a:spLocks/>
              </p:cNvSpPr>
              <p:nvPr/>
            </p:nvSpPr>
            <p:spPr bwMode="auto">
              <a:xfrm rot="1102032">
                <a:off x="3703" y="3728"/>
                <a:ext cx="132" cy="97"/>
              </a:xfrm>
              <a:custGeom>
                <a:avLst/>
                <a:gdLst/>
                <a:ahLst/>
                <a:cxnLst>
                  <a:cxn ang="0">
                    <a:pos x="84" y="0"/>
                  </a:cxn>
                  <a:cxn ang="0">
                    <a:pos x="30" y="130"/>
                  </a:cxn>
                  <a:cxn ang="0">
                    <a:pos x="41" y="163"/>
                  </a:cxn>
                  <a:cxn ang="0">
                    <a:pos x="106" y="184"/>
                  </a:cxn>
                  <a:cxn ang="0">
                    <a:pos x="182" y="173"/>
                  </a:cxn>
                  <a:cxn ang="0">
                    <a:pos x="193" y="141"/>
                  </a:cxn>
                  <a:cxn ang="0">
                    <a:pos x="171" y="21"/>
                  </a:cxn>
                  <a:cxn ang="0">
                    <a:pos x="84" y="0"/>
                  </a:cxn>
                </a:cxnLst>
                <a:rect l="0" t="0" r="r" b="b"/>
                <a:pathLst>
                  <a:path w="200" h="184">
                    <a:moveTo>
                      <a:pt x="84" y="0"/>
                    </a:moveTo>
                    <a:cubicBezTo>
                      <a:pt x="0" y="56"/>
                      <a:pt x="10" y="21"/>
                      <a:pt x="30" y="130"/>
                    </a:cubicBezTo>
                    <a:cubicBezTo>
                      <a:pt x="32" y="141"/>
                      <a:pt x="32" y="156"/>
                      <a:pt x="41" y="163"/>
                    </a:cubicBezTo>
                    <a:cubicBezTo>
                      <a:pt x="60" y="176"/>
                      <a:pt x="106" y="184"/>
                      <a:pt x="106" y="184"/>
                    </a:cubicBezTo>
                    <a:cubicBezTo>
                      <a:pt x="131" y="180"/>
                      <a:pt x="159" y="184"/>
                      <a:pt x="182" y="173"/>
                    </a:cubicBezTo>
                    <a:cubicBezTo>
                      <a:pt x="192" y="168"/>
                      <a:pt x="193" y="152"/>
                      <a:pt x="193" y="141"/>
                    </a:cubicBezTo>
                    <a:cubicBezTo>
                      <a:pt x="193" y="100"/>
                      <a:pt x="200" y="50"/>
                      <a:pt x="171" y="21"/>
                    </a:cubicBezTo>
                    <a:cubicBezTo>
                      <a:pt x="162" y="12"/>
                      <a:pt x="84" y="0"/>
                      <a:pt x="84" y="0"/>
                    </a:cubicBezTo>
                    <a:close/>
                  </a:path>
                </a:pathLst>
              </a:custGeom>
              <a:solidFill>
                <a:srgbClr val="FF6600"/>
              </a:solidFill>
              <a:ln w="76200" cap="sq" cmpd="sng">
                <a:solidFill>
                  <a:srgbClr val="00FFFF"/>
                </a:solidFill>
                <a:prstDash val="solid"/>
                <a:round/>
                <a:headEnd/>
                <a:tailEnd/>
              </a:ln>
              <a:effectLst/>
            </p:spPr>
            <p:txBody>
              <a:bodyPr wrap="none" anchor="ctr"/>
              <a:lstStyle/>
              <a:p>
                <a:endParaRPr lang="zh-CN"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 calcmode="lin" valueType="num">
                                      <p:cBhvr>
                                        <p:cTn id="9" dur="500" fill="hold"/>
                                        <p:tgtEl>
                                          <p:spTgt spid="22"/>
                                        </p:tgtEl>
                                        <p:attrNameLst>
                                          <p:attrName>ppt_x</p:attrName>
                                        </p:attrNameLst>
                                      </p:cBhvr>
                                      <p:tavLst>
                                        <p:tav tm="0">
                                          <p:val>
                                            <p:fltVal val="0.5"/>
                                          </p:val>
                                        </p:tav>
                                        <p:tav tm="100000">
                                          <p:val>
                                            <p:strVal val="#ppt_x"/>
                                          </p:val>
                                        </p:tav>
                                      </p:tavLst>
                                    </p:anim>
                                    <p:anim calcmode="lin" valueType="num">
                                      <p:cBhvr>
                                        <p:cTn id="10" dur="500" fill="hold"/>
                                        <p:tgtEl>
                                          <p:spTgt spid="22"/>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strips(downRight)">
                                      <p:cBhvr>
                                        <p:cTn id="1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2"/>
          <p:cNvSpPr txBox="1">
            <a:spLocks noChangeArrowheads="1"/>
          </p:cNvSpPr>
          <p:nvPr/>
        </p:nvSpPr>
        <p:spPr bwMode="auto">
          <a:xfrm>
            <a:off x="381000" y="228600"/>
            <a:ext cx="4038600" cy="625475"/>
          </a:xfrm>
          <a:prstGeom prst="rect">
            <a:avLst/>
          </a:prstGeom>
          <a:solidFill>
            <a:srgbClr val="CCFFFF"/>
          </a:solidFill>
          <a:ln w="12700" cap="sq">
            <a:noFill/>
            <a:miter lim="800000"/>
            <a:headEnd type="none" w="sm" len="sm"/>
            <a:tailEnd type="none" w="sm" len="sm"/>
          </a:ln>
          <a:effectLst>
            <a:outerShdw dist="107763" dir="2700000" algn="ctr" rotWithShape="0">
              <a:srgbClr val="969696"/>
            </a:outerShdw>
          </a:effectLst>
        </p:spPr>
        <p:txBody>
          <a:bodyPr>
            <a:spAutoFit/>
          </a:bodyPr>
          <a:lstStyle/>
          <a:p>
            <a:r>
              <a:rPr lang="en-US" altLang="zh-CN" sz="3500" b="1" dirty="0">
                <a:solidFill>
                  <a:srgbClr val="000099"/>
                </a:solidFill>
                <a:ea typeface="楷体_GB2312" pitchFamily="49" charset="-122"/>
              </a:rPr>
              <a:t> </a:t>
            </a:r>
            <a:r>
              <a:rPr lang="en-US" altLang="zh-CN" sz="3500" b="1" dirty="0" smtClean="0">
                <a:solidFill>
                  <a:srgbClr val="000099"/>
                </a:solidFill>
                <a:ea typeface="楷体_GB2312" pitchFamily="49" charset="-122"/>
              </a:rPr>
              <a:t>3.1</a:t>
            </a:r>
            <a:r>
              <a:rPr lang="en-US" altLang="zh-CN" sz="3500" b="1" dirty="0" smtClean="0">
                <a:solidFill>
                  <a:srgbClr val="000099"/>
                </a:solidFill>
                <a:latin typeface="楷体_GB2312" pitchFamily="49" charset="-122"/>
                <a:ea typeface="楷体_GB2312" pitchFamily="49" charset="-122"/>
              </a:rPr>
              <a:t> </a:t>
            </a:r>
            <a:r>
              <a:rPr lang="zh-CN" altLang="en-US" sz="3500" b="1" dirty="0" smtClean="0">
                <a:solidFill>
                  <a:srgbClr val="000099"/>
                </a:solidFill>
                <a:latin typeface="楷体_GB2312" pitchFamily="49" charset="-122"/>
                <a:ea typeface="楷体_GB2312" pitchFamily="49" charset="-122"/>
              </a:rPr>
              <a:t>线程基础</a:t>
            </a:r>
            <a:endParaRPr lang="zh-CN" altLang="en-US" dirty="0">
              <a:solidFill>
                <a:srgbClr val="FF6600"/>
              </a:solidFill>
            </a:endParaRPr>
          </a:p>
        </p:txBody>
      </p:sp>
      <p:grpSp>
        <p:nvGrpSpPr>
          <p:cNvPr id="2" name="Group 8"/>
          <p:cNvGrpSpPr>
            <a:grpSpLocks/>
          </p:cNvGrpSpPr>
          <p:nvPr/>
        </p:nvGrpSpPr>
        <p:grpSpPr bwMode="auto">
          <a:xfrm>
            <a:off x="566738" y="981075"/>
            <a:ext cx="2881312" cy="533400"/>
            <a:chOff x="357" y="660"/>
            <a:chExt cx="1815" cy="336"/>
          </a:xfrm>
        </p:grpSpPr>
        <p:sp>
          <p:nvSpPr>
            <p:cNvPr id="101385" name="Oval 9"/>
            <p:cNvSpPr>
              <a:spLocks noChangeArrowheads="1"/>
            </p:cNvSpPr>
            <p:nvPr/>
          </p:nvSpPr>
          <p:spPr bwMode="auto">
            <a:xfrm>
              <a:off x="357" y="674"/>
              <a:ext cx="1682" cy="321"/>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101386" name="Text Box 10"/>
            <p:cNvSpPr txBox="1">
              <a:spLocks noChangeArrowheads="1"/>
            </p:cNvSpPr>
            <p:nvPr/>
          </p:nvSpPr>
          <p:spPr bwMode="auto">
            <a:xfrm>
              <a:off x="453" y="660"/>
              <a:ext cx="1719" cy="336"/>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a:spAutoFit/>
            </a:bodyPr>
            <a:lstStyle/>
            <a:p>
              <a:r>
                <a:rPr lang="zh-CN" altLang="en-US" sz="2900" b="1" dirty="0">
                  <a:solidFill>
                    <a:srgbClr val="FF3300"/>
                  </a:solidFill>
                  <a:latin typeface="黑体" pitchFamily="2" charset="-122"/>
                  <a:ea typeface="黑体" pitchFamily="2" charset="-122"/>
                </a:rPr>
                <a:t>一</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线程定义</a:t>
              </a:r>
              <a:endParaRPr lang="zh-CN" altLang="en-US" sz="2900" dirty="0">
                <a:solidFill>
                  <a:srgbClr val="FF3300"/>
                </a:solidFill>
                <a:latin typeface="黑体" pitchFamily="2" charset="-122"/>
                <a:ea typeface="黑体" pitchFamily="2" charset="-122"/>
              </a:endParaRPr>
            </a:p>
          </p:txBody>
        </p:sp>
      </p:grpSp>
      <p:grpSp>
        <p:nvGrpSpPr>
          <p:cNvPr id="6" name="Group 32"/>
          <p:cNvGrpSpPr>
            <a:grpSpLocks/>
          </p:cNvGrpSpPr>
          <p:nvPr/>
        </p:nvGrpSpPr>
        <p:grpSpPr bwMode="auto">
          <a:xfrm>
            <a:off x="1271588" y="1628775"/>
            <a:ext cx="7045325" cy="1296369"/>
            <a:chOff x="801" y="1026"/>
            <a:chExt cx="4438" cy="1925"/>
          </a:xfrm>
        </p:grpSpPr>
        <p:sp>
          <p:nvSpPr>
            <p:cNvPr id="101409" name="Rectangle 33"/>
            <p:cNvSpPr>
              <a:spLocks noChangeArrowheads="1"/>
            </p:cNvSpPr>
            <p:nvPr/>
          </p:nvSpPr>
          <p:spPr bwMode="auto">
            <a:xfrm>
              <a:off x="801" y="1026"/>
              <a:ext cx="4410" cy="1925"/>
            </a:xfrm>
            <a:prstGeom prst="rect">
              <a:avLst/>
            </a:prstGeom>
            <a:solidFill>
              <a:srgbClr val="D7D7D7"/>
            </a:solidFill>
            <a:ln w="12700" cap="sq">
              <a:noFill/>
              <a:miter lim="800000"/>
              <a:headEnd type="none" w="sm" len="sm"/>
              <a:tailEnd type="none" w="sm" len="sm"/>
            </a:ln>
            <a:effectLst>
              <a:outerShdw dist="143684" dir="2700000" algn="ctr" rotWithShape="0">
                <a:srgbClr val="B2B2B2"/>
              </a:outerShdw>
            </a:effectLst>
          </p:spPr>
          <p:txBody>
            <a:bodyPr wrap="none" anchor="ctr"/>
            <a:lstStyle/>
            <a:p>
              <a:endParaRPr lang="zh-CN" altLang="en-US"/>
            </a:p>
          </p:txBody>
        </p:sp>
        <p:sp>
          <p:nvSpPr>
            <p:cNvPr id="101410" name="Text Box 34"/>
            <p:cNvSpPr txBox="1">
              <a:spLocks noChangeArrowheads="1"/>
            </p:cNvSpPr>
            <p:nvPr/>
          </p:nvSpPr>
          <p:spPr bwMode="auto">
            <a:xfrm>
              <a:off x="930" y="1157"/>
              <a:ext cx="4309" cy="1477"/>
            </a:xfrm>
            <a:prstGeom prst="rect">
              <a:avLst/>
            </a:prstGeom>
            <a:noFill/>
            <a:ln w="12700" cap="sq">
              <a:noFill/>
              <a:miter lim="800000"/>
              <a:headEnd type="none" w="sm" len="sm"/>
              <a:tailEnd type="none" w="sm" len="sm"/>
            </a:ln>
            <a:effectLst/>
          </p:spPr>
          <p:txBody>
            <a:bodyPr wrap="square">
              <a:spAutoFit/>
            </a:bodyPr>
            <a:lstStyle/>
            <a:p>
              <a:pPr>
                <a:lnSpc>
                  <a:spcPct val="85000"/>
                </a:lnSpc>
              </a:pPr>
              <a:r>
                <a:rPr lang="en-US" altLang="zh-CN" sz="2300" b="1" dirty="0">
                  <a:solidFill>
                    <a:srgbClr val="002D86"/>
                  </a:solidFill>
                  <a:latin typeface="幼圆" pitchFamily="49" charset="-122"/>
                  <a:ea typeface="幼圆" pitchFamily="49" charset="-122"/>
                </a:rPr>
                <a:t>     </a:t>
              </a:r>
              <a:r>
                <a:rPr lang="zh-CN" altLang="en-US" sz="2300" b="1" dirty="0" smtClean="0">
                  <a:solidFill>
                    <a:srgbClr val="002D86"/>
                  </a:solidFill>
                  <a:latin typeface="幼圆" pitchFamily="49" charset="-122"/>
                  <a:ea typeface="幼圆" pitchFamily="49" charset="-122"/>
                </a:rPr>
                <a:t>线程可认为是进程内部的执行流，一个进程</a:t>
              </a:r>
              <a:endParaRPr lang="en-US" altLang="zh-CN" sz="2300" b="1" dirty="0" smtClean="0">
                <a:solidFill>
                  <a:srgbClr val="002D86"/>
                </a:solidFill>
                <a:latin typeface="幼圆" pitchFamily="49" charset="-122"/>
                <a:ea typeface="幼圆" pitchFamily="49" charset="-122"/>
              </a:endParaRPr>
            </a:p>
            <a:p>
              <a:pPr>
                <a:lnSpc>
                  <a:spcPct val="85000"/>
                </a:lnSpc>
              </a:pPr>
              <a:r>
                <a:rPr lang="zh-CN" altLang="en-US" sz="2300" b="1" dirty="0" smtClean="0">
                  <a:solidFill>
                    <a:srgbClr val="002D86"/>
                  </a:solidFill>
                  <a:latin typeface="幼圆" pitchFamily="49" charset="-122"/>
                  <a:ea typeface="幼圆" pitchFamily="49" charset="-122"/>
                </a:rPr>
                <a:t>内可包括多个线程，一个显著特点是线程间</a:t>
              </a:r>
              <a:r>
                <a:rPr lang="zh-CN" altLang="en-US" sz="2300" b="1" dirty="0" smtClean="0">
                  <a:solidFill>
                    <a:schemeClr val="accent5">
                      <a:lumMod val="25000"/>
                    </a:schemeClr>
                  </a:solidFill>
                  <a:latin typeface="幼圆" pitchFamily="49" charset="-122"/>
                  <a:ea typeface="幼圆" pitchFamily="49" charset="-122"/>
                </a:rPr>
                <a:t>共享地址空间</a:t>
              </a:r>
              <a:r>
                <a:rPr lang="zh-CN" altLang="en-US" sz="2300" b="1" dirty="0" smtClean="0">
                  <a:solidFill>
                    <a:srgbClr val="002D86"/>
                  </a:solidFill>
                  <a:latin typeface="幼圆" pitchFamily="49" charset="-122"/>
                  <a:ea typeface="幼圆" pitchFamily="49" charset="-122"/>
                </a:rPr>
                <a:t>。</a:t>
              </a:r>
              <a:endParaRPr lang="zh-CN" altLang="en-US" sz="2300" b="1" dirty="0">
                <a:solidFill>
                  <a:srgbClr val="002D86"/>
                </a:solidFill>
                <a:latin typeface="幼圆" pitchFamily="49" charset="-122"/>
                <a:ea typeface="幼圆" pitchFamily="49" charset="-122"/>
              </a:endParaRPr>
            </a:p>
          </p:txBody>
        </p:sp>
      </p:grpSp>
      <p:pic>
        <p:nvPicPr>
          <p:cNvPr id="106500" name="Picture 4" descr="process"/>
          <p:cNvPicPr>
            <a:picLocks noChangeAspect="1" noChangeArrowheads="1"/>
          </p:cNvPicPr>
          <p:nvPr/>
        </p:nvPicPr>
        <p:blipFill>
          <a:blip r:embed="rId3" cstate="print"/>
          <a:srcRect/>
          <a:stretch>
            <a:fillRect/>
          </a:stretch>
        </p:blipFill>
        <p:spPr bwMode="auto">
          <a:xfrm>
            <a:off x="1259632" y="3114675"/>
            <a:ext cx="6324600" cy="3743325"/>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536" y="980728"/>
            <a:ext cx="6768752" cy="5755422"/>
          </a:xfrm>
          <a:prstGeom prst="rect">
            <a:avLst/>
          </a:prstGeom>
        </p:spPr>
        <p:txBody>
          <a:bodyPr wrap="square">
            <a:spAutoFit/>
          </a:bodyPr>
          <a:lstStyle/>
          <a:p>
            <a:r>
              <a:rPr lang="en-US" altLang="zh-CN" sz="2000" b="1" dirty="0" smtClean="0">
                <a:solidFill>
                  <a:srgbClr val="0033CC"/>
                </a:solidFill>
              </a:rPr>
              <a:t>#define  N 100000</a:t>
            </a:r>
          </a:p>
          <a:p>
            <a:r>
              <a:rPr lang="en-US" altLang="zh-CN" sz="2000" b="1" dirty="0" smtClean="0">
                <a:solidFill>
                  <a:srgbClr val="0033CC"/>
                </a:solidFill>
              </a:rPr>
              <a:t>volatile </a:t>
            </a:r>
            <a:r>
              <a:rPr lang="en-US" altLang="zh-CN" sz="2000" b="1" dirty="0" err="1" smtClean="0">
                <a:solidFill>
                  <a:srgbClr val="0033CC"/>
                </a:solidFill>
              </a:rPr>
              <a:t>int</a:t>
            </a:r>
            <a:r>
              <a:rPr lang="en-US" altLang="zh-CN" sz="2000" b="1" dirty="0" smtClean="0">
                <a:solidFill>
                  <a:srgbClr val="0033CC"/>
                </a:solidFill>
              </a:rPr>
              <a:t> </a:t>
            </a:r>
            <a:r>
              <a:rPr lang="en-US" altLang="zh-CN" sz="2000" b="1" dirty="0" err="1" smtClean="0">
                <a:solidFill>
                  <a:srgbClr val="0033CC"/>
                </a:solidFill>
              </a:rPr>
              <a:t>cnt</a:t>
            </a:r>
            <a:r>
              <a:rPr lang="en-US" altLang="zh-CN" sz="2000" b="1" dirty="0" smtClean="0">
                <a:solidFill>
                  <a:srgbClr val="0033CC"/>
                </a:solidFill>
              </a:rPr>
              <a:t> = 0; /* </a:t>
            </a:r>
            <a:r>
              <a:rPr lang="zh-CN" altLang="en-US" sz="2000" b="1" dirty="0" smtClean="0">
                <a:solidFill>
                  <a:srgbClr val="0033CC"/>
                </a:solidFill>
              </a:rPr>
              <a:t>计数器</a:t>
            </a:r>
            <a:r>
              <a:rPr lang="en-US" altLang="zh-CN" sz="2000" b="1" dirty="0" smtClean="0">
                <a:solidFill>
                  <a:srgbClr val="0033CC"/>
                </a:solidFill>
              </a:rPr>
              <a:t>*/</a:t>
            </a:r>
          </a:p>
          <a:p>
            <a:endParaRPr lang="en-US" altLang="zh-CN" sz="1600" b="1" dirty="0" smtClean="0">
              <a:solidFill>
                <a:srgbClr val="0033CC"/>
              </a:solidFill>
            </a:endParaRPr>
          </a:p>
          <a:p>
            <a:r>
              <a:rPr lang="en-US" altLang="zh-CN" sz="2000" b="1" dirty="0" smtClean="0">
                <a:solidFill>
                  <a:srgbClr val="0033CC"/>
                </a:solidFill>
              </a:rPr>
              <a:t>void *thread(void *</a:t>
            </a:r>
            <a:r>
              <a:rPr lang="en-US" altLang="zh-CN" sz="2000" b="1" dirty="0" err="1" smtClean="0">
                <a:solidFill>
                  <a:srgbClr val="0033CC"/>
                </a:solidFill>
              </a:rPr>
              <a:t>arg</a:t>
            </a:r>
            <a:r>
              <a:rPr lang="en-US" altLang="zh-CN" sz="2000" b="1" dirty="0" smtClean="0">
                <a:solidFill>
                  <a:srgbClr val="0033CC"/>
                </a:solidFill>
              </a:rPr>
              <a:t>);</a:t>
            </a:r>
          </a:p>
          <a:p>
            <a:endParaRPr lang="en-US" altLang="zh-CN" sz="1600" b="1" dirty="0" smtClean="0">
              <a:solidFill>
                <a:srgbClr val="0033CC"/>
              </a:solidFill>
            </a:endParaRPr>
          </a:p>
          <a:p>
            <a:r>
              <a:rPr lang="en-US" altLang="zh-CN" sz="2000" b="1" dirty="0" err="1" smtClean="0">
                <a:solidFill>
                  <a:srgbClr val="0033CC"/>
                </a:solidFill>
              </a:rPr>
              <a:t>int</a:t>
            </a:r>
            <a:r>
              <a:rPr lang="en-US" altLang="zh-CN" sz="2000" b="1" dirty="0" smtClean="0">
                <a:solidFill>
                  <a:srgbClr val="0033CC"/>
                </a:solidFill>
              </a:rPr>
              <a:t> main() {</a:t>
            </a:r>
          </a:p>
          <a:p>
            <a:r>
              <a:rPr lang="en-US" altLang="zh-CN" sz="2000" b="1" dirty="0" smtClean="0">
                <a:solidFill>
                  <a:srgbClr val="0033CC"/>
                </a:solidFill>
              </a:rPr>
              <a:t>        </a:t>
            </a:r>
            <a:r>
              <a:rPr lang="en-US" altLang="zh-CN" sz="2000" b="1" dirty="0" err="1" smtClean="0">
                <a:solidFill>
                  <a:srgbClr val="0033CC"/>
                </a:solidFill>
              </a:rPr>
              <a:t>pthread_t</a:t>
            </a:r>
            <a:r>
              <a:rPr lang="en-US" altLang="zh-CN" sz="2000" b="1" dirty="0" smtClean="0">
                <a:solidFill>
                  <a:srgbClr val="0033CC"/>
                </a:solidFill>
              </a:rPr>
              <a:t> tid1, tid2;</a:t>
            </a:r>
          </a:p>
          <a:p>
            <a:endParaRPr lang="en-US" altLang="zh-CN" sz="1600" b="1" dirty="0" smtClean="0">
              <a:solidFill>
                <a:srgbClr val="0033CC"/>
              </a:solidFill>
            </a:endParaRPr>
          </a:p>
          <a:p>
            <a:r>
              <a:rPr lang="en-US" altLang="zh-CN" sz="1600" b="1" dirty="0" smtClean="0">
                <a:solidFill>
                  <a:srgbClr val="0033CC"/>
                </a:solidFill>
              </a:rPr>
              <a:t>        /*</a:t>
            </a:r>
            <a:r>
              <a:rPr lang="zh-CN" altLang="en-US" sz="1600" b="1" dirty="0" smtClean="0">
                <a:solidFill>
                  <a:srgbClr val="0033CC"/>
                </a:solidFill>
              </a:rPr>
              <a:t>创建线程并等待它们结束</a:t>
            </a:r>
            <a:r>
              <a:rPr lang="en-US" altLang="zh-CN" sz="1600" b="1" dirty="0" smtClean="0">
                <a:solidFill>
                  <a:srgbClr val="0033CC"/>
                </a:solidFill>
              </a:rPr>
              <a:t>*/</a:t>
            </a:r>
          </a:p>
          <a:p>
            <a:r>
              <a:rPr lang="en-US" altLang="zh-CN" sz="2000" b="1" dirty="0" smtClean="0">
                <a:solidFill>
                  <a:srgbClr val="0033CC"/>
                </a:solidFill>
              </a:rPr>
              <a:t>        </a:t>
            </a:r>
            <a:r>
              <a:rPr lang="en-US" altLang="zh-CN" sz="2000" b="1" dirty="0" err="1" smtClean="0">
                <a:solidFill>
                  <a:srgbClr val="0033CC"/>
                </a:solidFill>
              </a:rPr>
              <a:t>pthread_create</a:t>
            </a:r>
            <a:r>
              <a:rPr lang="en-US" altLang="zh-CN" sz="2000" b="1" dirty="0" smtClean="0">
                <a:solidFill>
                  <a:srgbClr val="0033CC"/>
                </a:solidFill>
              </a:rPr>
              <a:t>(&amp;tid1, NULL, thread, NULL);</a:t>
            </a:r>
          </a:p>
          <a:p>
            <a:r>
              <a:rPr lang="en-US" altLang="zh-CN" sz="2000" b="1" dirty="0" smtClean="0">
                <a:solidFill>
                  <a:srgbClr val="0033CC"/>
                </a:solidFill>
              </a:rPr>
              <a:t>        </a:t>
            </a:r>
            <a:r>
              <a:rPr lang="en-US" altLang="zh-CN" sz="2000" b="1" dirty="0" err="1" smtClean="0">
                <a:solidFill>
                  <a:srgbClr val="0033CC"/>
                </a:solidFill>
              </a:rPr>
              <a:t>pthread_create</a:t>
            </a:r>
            <a:r>
              <a:rPr lang="en-US" altLang="zh-CN" sz="2000" b="1" dirty="0" smtClean="0">
                <a:solidFill>
                  <a:srgbClr val="0033CC"/>
                </a:solidFill>
              </a:rPr>
              <a:t>(&amp;tid2, NULL, thread, NULL);</a:t>
            </a:r>
          </a:p>
          <a:p>
            <a:endParaRPr lang="en-US" altLang="zh-CN" sz="1600" b="1" dirty="0" smtClean="0">
              <a:solidFill>
                <a:srgbClr val="0033CC"/>
              </a:solidFill>
            </a:endParaRPr>
          </a:p>
          <a:p>
            <a:r>
              <a:rPr lang="en-US" altLang="zh-CN" sz="2000" b="1" dirty="0" smtClean="0">
                <a:solidFill>
                  <a:srgbClr val="0033CC"/>
                </a:solidFill>
              </a:rPr>
              <a:t>        </a:t>
            </a:r>
            <a:r>
              <a:rPr lang="en-US" altLang="zh-CN" sz="2000" b="1" dirty="0" err="1" smtClean="0">
                <a:solidFill>
                  <a:srgbClr val="0033CC"/>
                </a:solidFill>
              </a:rPr>
              <a:t>pthread_join</a:t>
            </a:r>
            <a:r>
              <a:rPr lang="en-US" altLang="zh-CN" sz="2000" b="1" dirty="0" smtClean="0">
                <a:solidFill>
                  <a:srgbClr val="0033CC"/>
                </a:solidFill>
              </a:rPr>
              <a:t>(tid1, NULL);</a:t>
            </a:r>
          </a:p>
          <a:p>
            <a:r>
              <a:rPr lang="en-US" altLang="zh-CN" sz="2000" b="1" dirty="0" smtClean="0">
                <a:solidFill>
                  <a:srgbClr val="0033CC"/>
                </a:solidFill>
              </a:rPr>
              <a:t>        </a:t>
            </a:r>
            <a:r>
              <a:rPr lang="en-US" altLang="zh-CN" sz="2000" b="1" dirty="0" err="1" smtClean="0">
                <a:solidFill>
                  <a:srgbClr val="0033CC"/>
                </a:solidFill>
              </a:rPr>
              <a:t>pthread_join</a:t>
            </a:r>
            <a:r>
              <a:rPr lang="en-US" altLang="zh-CN" sz="2000" b="1" dirty="0" smtClean="0">
                <a:solidFill>
                  <a:srgbClr val="0033CC"/>
                </a:solidFill>
              </a:rPr>
              <a:t>(tid2, NULL);</a:t>
            </a:r>
          </a:p>
          <a:p>
            <a:endParaRPr lang="en-US" altLang="zh-CN" sz="1600" b="1" dirty="0" smtClean="0">
              <a:solidFill>
                <a:srgbClr val="0033CC"/>
              </a:solidFill>
            </a:endParaRPr>
          </a:p>
          <a:p>
            <a:r>
              <a:rPr lang="en-US" altLang="zh-CN" sz="1600" b="1" dirty="0" smtClean="0">
                <a:solidFill>
                  <a:srgbClr val="0033CC"/>
                </a:solidFill>
              </a:rPr>
              <a:t>        /*</a:t>
            </a:r>
            <a:r>
              <a:rPr lang="zh-CN" altLang="en-US" sz="1600" b="1" dirty="0" smtClean="0">
                <a:solidFill>
                  <a:srgbClr val="0033CC"/>
                </a:solidFill>
              </a:rPr>
              <a:t>打印结果</a:t>
            </a:r>
            <a:r>
              <a:rPr lang="en-US" altLang="zh-CN" sz="1600" b="1" dirty="0" smtClean="0">
                <a:solidFill>
                  <a:srgbClr val="0033CC"/>
                </a:solidFill>
              </a:rPr>
              <a:t>*/</a:t>
            </a:r>
          </a:p>
          <a:p>
            <a:r>
              <a:rPr lang="en-US" altLang="zh-CN" sz="2000" b="1" dirty="0" smtClean="0">
                <a:solidFill>
                  <a:srgbClr val="0033CC"/>
                </a:solidFill>
              </a:rPr>
              <a:t>        </a:t>
            </a:r>
            <a:r>
              <a:rPr lang="en-US" altLang="zh-CN" sz="2000" b="1" dirty="0" err="1" smtClean="0">
                <a:solidFill>
                  <a:schemeClr val="accent6"/>
                </a:solidFill>
              </a:rPr>
              <a:t>printf</a:t>
            </a:r>
            <a:r>
              <a:rPr lang="en-US" altLang="zh-CN" sz="2000" b="1" dirty="0" smtClean="0">
                <a:solidFill>
                  <a:schemeClr val="accent6"/>
                </a:solidFill>
              </a:rPr>
              <a:t>("</a:t>
            </a:r>
            <a:r>
              <a:rPr lang="en-US" altLang="zh-CN" sz="2000" b="1" dirty="0" err="1" smtClean="0">
                <a:solidFill>
                  <a:schemeClr val="accent6"/>
                </a:solidFill>
              </a:rPr>
              <a:t>cnt</a:t>
            </a:r>
            <a:r>
              <a:rPr lang="en-US" altLang="zh-CN" sz="2000" b="1" dirty="0" smtClean="0">
                <a:solidFill>
                  <a:schemeClr val="accent6"/>
                </a:solidFill>
              </a:rPr>
              <a:t> = %d\n", </a:t>
            </a:r>
            <a:r>
              <a:rPr lang="en-US" altLang="zh-CN" sz="2000" b="1" dirty="0" err="1" smtClean="0">
                <a:solidFill>
                  <a:schemeClr val="accent6"/>
                </a:solidFill>
              </a:rPr>
              <a:t>cnt</a:t>
            </a:r>
            <a:r>
              <a:rPr lang="en-US" altLang="zh-CN" sz="2000" b="1" dirty="0" smtClean="0">
                <a:solidFill>
                  <a:schemeClr val="accent6"/>
                </a:solidFill>
              </a:rPr>
              <a:t>);</a:t>
            </a:r>
          </a:p>
          <a:p>
            <a:endParaRPr lang="en-US" altLang="zh-CN" sz="1600" b="1" dirty="0" smtClean="0">
              <a:solidFill>
                <a:srgbClr val="0033CC"/>
              </a:solidFill>
            </a:endParaRPr>
          </a:p>
          <a:p>
            <a:r>
              <a:rPr lang="en-US" altLang="zh-CN" sz="2000" b="1" dirty="0" smtClean="0">
                <a:solidFill>
                  <a:srgbClr val="0033CC"/>
                </a:solidFill>
              </a:rPr>
              <a:t>        return 0;</a:t>
            </a:r>
          </a:p>
          <a:p>
            <a:r>
              <a:rPr lang="en-US" altLang="zh-CN" sz="2000" b="1" dirty="0" smtClean="0">
                <a:solidFill>
                  <a:srgbClr val="0033CC"/>
                </a:solidFill>
              </a:rPr>
              <a:t>}</a:t>
            </a:r>
            <a:endParaRPr lang="en-US" altLang="zh-CN" sz="2000" b="1" dirty="0">
              <a:solidFill>
                <a:srgbClr val="0033CC"/>
              </a:solidFill>
            </a:endParaRPr>
          </a:p>
        </p:txBody>
      </p:sp>
      <p:grpSp>
        <p:nvGrpSpPr>
          <p:cNvPr id="2" name="Group 30"/>
          <p:cNvGrpSpPr>
            <a:grpSpLocks/>
          </p:cNvGrpSpPr>
          <p:nvPr/>
        </p:nvGrpSpPr>
        <p:grpSpPr bwMode="auto">
          <a:xfrm>
            <a:off x="4860032" y="260648"/>
            <a:ext cx="4140845" cy="3268664"/>
            <a:chOff x="1500" y="458"/>
            <a:chExt cx="3039" cy="2059"/>
          </a:xfrm>
        </p:grpSpPr>
        <p:sp>
          <p:nvSpPr>
            <p:cNvPr id="10" name="Freeform 3"/>
            <p:cNvSpPr>
              <a:spLocks/>
            </p:cNvSpPr>
            <p:nvPr/>
          </p:nvSpPr>
          <p:spPr bwMode="auto">
            <a:xfrm>
              <a:off x="1500" y="458"/>
              <a:ext cx="3039" cy="2059"/>
            </a:xfrm>
            <a:custGeom>
              <a:avLst/>
              <a:gdLst/>
              <a:ahLst/>
              <a:cxnLst>
                <a:cxn ang="0">
                  <a:pos x="77" y="138"/>
                </a:cxn>
                <a:cxn ang="0">
                  <a:pos x="814" y="149"/>
                </a:cxn>
                <a:cxn ang="0">
                  <a:pos x="998" y="103"/>
                </a:cxn>
                <a:cxn ang="0">
                  <a:pos x="1333" y="115"/>
                </a:cxn>
                <a:cxn ang="0">
                  <a:pos x="1655" y="80"/>
                </a:cxn>
                <a:cxn ang="0">
                  <a:pos x="3003" y="69"/>
                </a:cxn>
                <a:cxn ang="0">
                  <a:pos x="3683" y="80"/>
                </a:cxn>
                <a:cxn ang="0">
                  <a:pos x="4420" y="23"/>
                </a:cxn>
                <a:cxn ang="0">
                  <a:pos x="4466" y="34"/>
                </a:cxn>
                <a:cxn ang="0">
                  <a:pos x="4454" y="852"/>
                </a:cxn>
                <a:cxn ang="0">
                  <a:pos x="4397" y="1140"/>
                </a:cxn>
                <a:cxn ang="0">
                  <a:pos x="4374" y="1290"/>
                </a:cxn>
                <a:cxn ang="0">
                  <a:pos x="4316" y="1301"/>
                </a:cxn>
                <a:cxn ang="0">
                  <a:pos x="3613" y="1347"/>
                </a:cxn>
                <a:cxn ang="0">
                  <a:pos x="2830" y="1347"/>
                </a:cxn>
                <a:cxn ang="0">
                  <a:pos x="2220" y="1359"/>
                </a:cxn>
                <a:cxn ang="0">
                  <a:pos x="88" y="1347"/>
                </a:cxn>
                <a:cxn ang="0">
                  <a:pos x="111" y="1301"/>
                </a:cxn>
                <a:cxn ang="0">
                  <a:pos x="100" y="1221"/>
                </a:cxn>
                <a:cxn ang="0">
                  <a:pos x="77" y="1175"/>
                </a:cxn>
                <a:cxn ang="0">
                  <a:pos x="54" y="1083"/>
                </a:cxn>
                <a:cxn ang="0">
                  <a:pos x="77" y="795"/>
                </a:cxn>
                <a:cxn ang="0">
                  <a:pos x="111" y="668"/>
                </a:cxn>
                <a:cxn ang="0">
                  <a:pos x="123" y="633"/>
                </a:cxn>
                <a:cxn ang="0">
                  <a:pos x="42" y="288"/>
                </a:cxn>
                <a:cxn ang="0">
                  <a:pos x="77" y="138"/>
                </a:cxn>
              </a:cxnLst>
              <a:rect l="0" t="0" r="r" b="b"/>
              <a:pathLst>
                <a:path w="4477" h="1464">
                  <a:moveTo>
                    <a:pt x="77" y="138"/>
                  </a:moveTo>
                  <a:cubicBezTo>
                    <a:pt x="323" y="142"/>
                    <a:pt x="568" y="149"/>
                    <a:pt x="814" y="149"/>
                  </a:cubicBezTo>
                  <a:cubicBezTo>
                    <a:pt x="896" y="149"/>
                    <a:pt x="937" y="144"/>
                    <a:pt x="998" y="103"/>
                  </a:cubicBezTo>
                  <a:cubicBezTo>
                    <a:pt x="1134" y="115"/>
                    <a:pt x="1195" y="125"/>
                    <a:pt x="1333" y="115"/>
                  </a:cubicBezTo>
                  <a:cubicBezTo>
                    <a:pt x="1437" y="88"/>
                    <a:pt x="1655" y="80"/>
                    <a:pt x="1655" y="80"/>
                  </a:cubicBezTo>
                  <a:cubicBezTo>
                    <a:pt x="2078" y="0"/>
                    <a:pt x="2560" y="84"/>
                    <a:pt x="3003" y="69"/>
                  </a:cubicBezTo>
                  <a:cubicBezTo>
                    <a:pt x="3230" y="51"/>
                    <a:pt x="3457" y="49"/>
                    <a:pt x="3683" y="80"/>
                  </a:cubicBezTo>
                  <a:cubicBezTo>
                    <a:pt x="3914" y="74"/>
                    <a:pt x="4190" y="95"/>
                    <a:pt x="4420" y="23"/>
                  </a:cubicBezTo>
                  <a:cubicBezTo>
                    <a:pt x="4435" y="27"/>
                    <a:pt x="4465" y="18"/>
                    <a:pt x="4466" y="34"/>
                  </a:cubicBezTo>
                  <a:cubicBezTo>
                    <a:pt x="4477" y="306"/>
                    <a:pt x="4460" y="579"/>
                    <a:pt x="4454" y="852"/>
                  </a:cubicBezTo>
                  <a:cubicBezTo>
                    <a:pt x="4452" y="947"/>
                    <a:pt x="4452" y="1058"/>
                    <a:pt x="4397" y="1140"/>
                  </a:cubicBezTo>
                  <a:cubicBezTo>
                    <a:pt x="4389" y="1190"/>
                    <a:pt x="4397" y="1245"/>
                    <a:pt x="4374" y="1290"/>
                  </a:cubicBezTo>
                  <a:cubicBezTo>
                    <a:pt x="4365" y="1308"/>
                    <a:pt x="4336" y="1299"/>
                    <a:pt x="4316" y="1301"/>
                  </a:cubicBezTo>
                  <a:cubicBezTo>
                    <a:pt x="4083" y="1320"/>
                    <a:pt x="3847" y="1336"/>
                    <a:pt x="3613" y="1347"/>
                  </a:cubicBezTo>
                  <a:cubicBezTo>
                    <a:pt x="3280" y="1390"/>
                    <a:pt x="3648" y="1347"/>
                    <a:pt x="2830" y="1347"/>
                  </a:cubicBezTo>
                  <a:cubicBezTo>
                    <a:pt x="2627" y="1347"/>
                    <a:pt x="2423" y="1355"/>
                    <a:pt x="2220" y="1359"/>
                  </a:cubicBezTo>
                  <a:cubicBezTo>
                    <a:pt x="1513" y="1464"/>
                    <a:pt x="791" y="1459"/>
                    <a:pt x="88" y="1347"/>
                  </a:cubicBezTo>
                  <a:cubicBezTo>
                    <a:pt x="50" y="1230"/>
                    <a:pt x="89" y="1389"/>
                    <a:pt x="111" y="1301"/>
                  </a:cubicBezTo>
                  <a:cubicBezTo>
                    <a:pt x="118" y="1275"/>
                    <a:pt x="107" y="1247"/>
                    <a:pt x="100" y="1221"/>
                  </a:cubicBezTo>
                  <a:cubicBezTo>
                    <a:pt x="96" y="1204"/>
                    <a:pt x="82" y="1191"/>
                    <a:pt x="77" y="1175"/>
                  </a:cubicBezTo>
                  <a:cubicBezTo>
                    <a:pt x="67" y="1145"/>
                    <a:pt x="54" y="1083"/>
                    <a:pt x="54" y="1083"/>
                  </a:cubicBezTo>
                  <a:cubicBezTo>
                    <a:pt x="72" y="682"/>
                    <a:pt x="43" y="947"/>
                    <a:pt x="77" y="795"/>
                  </a:cubicBezTo>
                  <a:cubicBezTo>
                    <a:pt x="100" y="693"/>
                    <a:pt x="73" y="781"/>
                    <a:pt x="111" y="668"/>
                  </a:cubicBezTo>
                  <a:cubicBezTo>
                    <a:pt x="115" y="656"/>
                    <a:pt x="123" y="633"/>
                    <a:pt x="123" y="633"/>
                  </a:cubicBezTo>
                  <a:cubicBezTo>
                    <a:pt x="109" y="515"/>
                    <a:pt x="96" y="396"/>
                    <a:pt x="42" y="288"/>
                  </a:cubicBezTo>
                  <a:cubicBezTo>
                    <a:pt x="30" y="226"/>
                    <a:pt x="0" y="162"/>
                    <a:pt x="77" y="138"/>
                  </a:cubicBezTo>
                  <a:close/>
                </a:path>
              </a:pathLst>
            </a:custGeom>
            <a:solidFill>
              <a:srgbClr val="FFFFCD"/>
            </a:solidFill>
            <a:ln w="12700" cap="sq" cmpd="sng">
              <a:noFill/>
              <a:prstDash val="solid"/>
              <a:round/>
              <a:headEnd type="none" w="sm" len="sm"/>
              <a:tailEnd type="none" w="sm" len="sm"/>
            </a:ln>
            <a:effectLst>
              <a:outerShdw dist="179605" dir="2700000" algn="ctr" rotWithShape="0">
                <a:srgbClr val="C0C0C0"/>
              </a:outerShdw>
            </a:effectLst>
          </p:spPr>
          <p:txBody>
            <a:bodyPr/>
            <a:lstStyle/>
            <a:p>
              <a:pPr algn="l"/>
              <a:endParaRPr lang="zh-CN" altLang="en-US">
                <a:effectLst/>
              </a:endParaRPr>
            </a:p>
          </p:txBody>
        </p:sp>
        <p:sp>
          <p:nvSpPr>
            <p:cNvPr id="11" name="Text Box 4"/>
            <p:cNvSpPr txBox="1">
              <a:spLocks noChangeArrowheads="1"/>
            </p:cNvSpPr>
            <p:nvPr/>
          </p:nvSpPr>
          <p:spPr bwMode="auto">
            <a:xfrm>
              <a:off x="1681" y="685"/>
              <a:ext cx="2835" cy="1803"/>
            </a:xfrm>
            <a:prstGeom prst="rect">
              <a:avLst/>
            </a:prstGeom>
            <a:noFill/>
            <a:ln w="12700" cap="sq">
              <a:noFill/>
              <a:miter lim="800000"/>
              <a:headEnd type="none" w="sm" len="sm"/>
              <a:tailEnd type="none" w="sm" len="sm"/>
            </a:ln>
            <a:effectLst/>
          </p:spPr>
          <p:txBody>
            <a:bodyPr wrap="square">
              <a:spAutoFit/>
            </a:bodyPr>
            <a:lstStyle/>
            <a:p>
              <a:r>
                <a:rPr lang="en-US" altLang="zh-CN" sz="1600" b="1" dirty="0" smtClean="0">
                  <a:solidFill>
                    <a:srgbClr val="002BB6"/>
                  </a:solidFill>
                  <a:ea typeface="宋体" charset="-122"/>
                  <a:cs typeface="Times New Roman" pitchFamily="18" charset="0"/>
                </a:rPr>
                <a:t>/*</a:t>
              </a:r>
              <a:r>
                <a:rPr lang="zh-CN" altLang="en-US" sz="1600" b="1" dirty="0" smtClean="0">
                  <a:solidFill>
                    <a:srgbClr val="002BB6"/>
                  </a:solidFill>
                  <a:ea typeface="宋体" charset="-122"/>
                  <a:cs typeface="Times New Roman" pitchFamily="18" charset="0"/>
                </a:rPr>
                <a:t>线程函数</a:t>
              </a:r>
              <a:r>
                <a:rPr lang="en-US" altLang="zh-CN" sz="1600" b="1" dirty="0" smtClean="0">
                  <a:solidFill>
                    <a:srgbClr val="002BB6"/>
                  </a:solidFill>
                  <a:ea typeface="宋体" charset="-122"/>
                  <a:cs typeface="Times New Roman" pitchFamily="18" charset="0"/>
                </a:rPr>
                <a:t>*/</a:t>
              </a:r>
            </a:p>
            <a:p>
              <a:r>
                <a:rPr lang="en-US" altLang="zh-CN" sz="2000" b="1" dirty="0" smtClean="0">
                  <a:solidFill>
                    <a:srgbClr val="002BB6"/>
                  </a:solidFill>
                  <a:ea typeface="宋体" charset="-122"/>
                  <a:cs typeface="Times New Roman" pitchFamily="18" charset="0"/>
                </a:rPr>
                <a:t>void * thread(void *</a:t>
              </a:r>
              <a:r>
                <a:rPr lang="en-US" altLang="zh-CN" sz="2000" b="1" dirty="0" err="1" smtClean="0">
                  <a:solidFill>
                    <a:srgbClr val="002BB6"/>
                  </a:solidFill>
                  <a:ea typeface="宋体" charset="-122"/>
                  <a:cs typeface="Times New Roman" pitchFamily="18" charset="0"/>
                </a:rPr>
                <a:t>arg</a:t>
              </a:r>
              <a:r>
                <a:rPr lang="en-US" altLang="zh-CN" sz="2000" b="1" dirty="0" smtClean="0">
                  <a:solidFill>
                    <a:srgbClr val="002BB6"/>
                  </a:solidFill>
                  <a:ea typeface="宋体" charset="-122"/>
                  <a:cs typeface="Times New Roman" pitchFamily="18" charset="0"/>
                </a:rPr>
                <a:t>) {</a:t>
              </a:r>
            </a:p>
            <a:p>
              <a:r>
                <a:rPr lang="en-US" altLang="zh-CN" sz="2000" b="1" dirty="0" smtClean="0">
                  <a:solidFill>
                    <a:srgbClr val="002BB6"/>
                  </a:solidFill>
                  <a:ea typeface="宋体" charset="-122"/>
                  <a:cs typeface="Times New Roman" pitchFamily="18" charset="0"/>
                </a:rPr>
                <a:t>        </a:t>
              </a:r>
              <a:r>
                <a:rPr lang="en-US" altLang="zh-CN" sz="2000" b="1" dirty="0" err="1" smtClean="0">
                  <a:solidFill>
                    <a:srgbClr val="002BB6"/>
                  </a:solidFill>
                  <a:ea typeface="宋体" charset="-122"/>
                  <a:cs typeface="Times New Roman" pitchFamily="18" charset="0"/>
                </a:rPr>
                <a:t>int</a:t>
              </a:r>
              <a:r>
                <a:rPr lang="en-US" altLang="zh-CN" sz="2000" b="1" dirty="0" smtClean="0">
                  <a:solidFill>
                    <a:srgbClr val="002BB6"/>
                  </a:solidFill>
                  <a:ea typeface="宋体" charset="-122"/>
                  <a:cs typeface="Times New Roman" pitchFamily="18" charset="0"/>
                </a:rPr>
                <a:t>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a:t>
              </a:r>
            </a:p>
            <a:p>
              <a:endParaRPr lang="en-US" altLang="zh-CN" sz="2000" b="1" dirty="0" smtClean="0">
                <a:solidFill>
                  <a:srgbClr val="002BB6"/>
                </a:solidFill>
                <a:ea typeface="宋体" charset="-122"/>
                <a:cs typeface="Times New Roman" pitchFamily="18" charset="0"/>
              </a:endParaRPr>
            </a:p>
            <a:p>
              <a:r>
                <a:rPr lang="en-US" altLang="zh-CN" sz="2000" b="1" dirty="0" smtClean="0">
                  <a:solidFill>
                    <a:srgbClr val="002BB6"/>
                  </a:solidFill>
                  <a:ea typeface="宋体" charset="-122"/>
                  <a:cs typeface="Times New Roman" pitchFamily="18" charset="0"/>
                </a:rPr>
                <a:t>        for (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 = 0;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 &lt; N;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a:t>
              </a:r>
            </a:p>
            <a:p>
              <a:r>
                <a:rPr lang="en-US" altLang="zh-CN" sz="2000" b="1" dirty="0" smtClean="0">
                  <a:solidFill>
                    <a:srgbClr val="002BB6"/>
                  </a:solidFill>
                  <a:ea typeface="宋体" charset="-122"/>
                  <a:cs typeface="Times New Roman" pitchFamily="18" charset="0"/>
                </a:rPr>
                <a:t>                </a:t>
              </a:r>
              <a:r>
                <a:rPr lang="en-US" altLang="zh-CN" sz="2000" b="1" dirty="0" err="1" smtClean="0">
                  <a:solidFill>
                    <a:srgbClr val="002BB6"/>
                  </a:solidFill>
                  <a:ea typeface="宋体" charset="-122"/>
                  <a:cs typeface="Times New Roman" pitchFamily="18" charset="0"/>
                </a:rPr>
                <a:t>cnt</a:t>
              </a:r>
              <a:r>
                <a:rPr lang="en-US" altLang="zh-CN" sz="2000" b="1" dirty="0" smtClean="0">
                  <a:solidFill>
                    <a:srgbClr val="002BB6"/>
                  </a:solidFill>
                  <a:ea typeface="宋体" charset="-122"/>
                  <a:cs typeface="Times New Roman" pitchFamily="18" charset="0"/>
                </a:rPr>
                <a:t>++;</a:t>
              </a:r>
            </a:p>
            <a:p>
              <a:endParaRPr lang="en-US" altLang="zh-CN" sz="2000" b="1" dirty="0" smtClean="0">
                <a:solidFill>
                  <a:srgbClr val="002BB6"/>
                </a:solidFill>
                <a:ea typeface="宋体" charset="-122"/>
                <a:cs typeface="Times New Roman" pitchFamily="18" charset="0"/>
              </a:endParaRPr>
            </a:p>
            <a:p>
              <a:r>
                <a:rPr lang="en-US" altLang="zh-CN" sz="2000" b="1" dirty="0" smtClean="0">
                  <a:solidFill>
                    <a:srgbClr val="002BB6"/>
                  </a:solidFill>
                  <a:ea typeface="宋体" charset="-122"/>
                  <a:cs typeface="Times New Roman" pitchFamily="18" charset="0"/>
                </a:rPr>
                <a:t>        return NULL;</a:t>
              </a:r>
            </a:p>
            <a:p>
              <a:r>
                <a:rPr lang="en-US" altLang="zh-CN" sz="2000" b="1" dirty="0" smtClean="0">
                  <a:solidFill>
                    <a:srgbClr val="002BB6"/>
                  </a:solidFill>
                  <a:ea typeface="宋体" charset="-122"/>
                  <a:cs typeface="Times New Roman" pitchFamily="18" charset="0"/>
                </a:rPr>
                <a:t>}</a:t>
              </a:r>
            </a:p>
          </p:txBody>
        </p:sp>
      </p:grpSp>
      <p:grpSp>
        <p:nvGrpSpPr>
          <p:cNvPr id="3" name="Group 195"/>
          <p:cNvGrpSpPr>
            <a:grpSpLocks/>
          </p:cNvGrpSpPr>
          <p:nvPr/>
        </p:nvGrpSpPr>
        <p:grpSpPr bwMode="auto">
          <a:xfrm>
            <a:off x="5257999" y="4797152"/>
            <a:ext cx="3663950" cy="762000"/>
            <a:chOff x="1964" y="3408"/>
            <a:chExt cx="2308" cy="480"/>
          </a:xfrm>
        </p:grpSpPr>
        <p:sp>
          <p:nvSpPr>
            <p:cNvPr id="13" name="AutoShape 95"/>
            <p:cNvSpPr>
              <a:spLocks noChangeArrowheads="1"/>
            </p:cNvSpPr>
            <p:nvPr/>
          </p:nvSpPr>
          <p:spPr bwMode="auto">
            <a:xfrm>
              <a:off x="1985" y="3453"/>
              <a:ext cx="2008" cy="432"/>
            </a:xfrm>
            <a:prstGeom prst="cloudCallout">
              <a:avLst>
                <a:gd name="adj1" fmla="val -92700"/>
                <a:gd name="adj2" fmla="val 64064"/>
              </a:avLst>
            </a:prstGeom>
            <a:solidFill>
              <a:srgbClr val="FFE8D1"/>
            </a:solidFill>
            <a:ln w="53975">
              <a:solidFill>
                <a:srgbClr val="FFD28F"/>
              </a:solidFill>
              <a:round/>
              <a:headEnd/>
              <a:tailEnd/>
            </a:ln>
            <a:effectLst>
              <a:outerShdw dist="80322" dir="1106097" algn="ctr" rotWithShape="0">
                <a:srgbClr val="B2B2B2"/>
              </a:outerShdw>
            </a:effectLst>
          </p:spPr>
          <p:txBody>
            <a:bodyPr wrap="none" anchor="ctr"/>
            <a:lstStyle/>
            <a:p>
              <a:endParaRPr lang="en-US" b="0"/>
            </a:p>
          </p:txBody>
        </p:sp>
        <p:sp>
          <p:nvSpPr>
            <p:cNvPr id="14" name="Text Box 96"/>
            <p:cNvSpPr txBox="1">
              <a:spLocks noChangeArrowheads="1"/>
            </p:cNvSpPr>
            <p:nvPr/>
          </p:nvSpPr>
          <p:spPr bwMode="auto">
            <a:xfrm>
              <a:off x="1964" y="3452"/>
              <a:ext cx="1882" cy="346"/>
            </a:xfrm>
            <a:prstGeom prst="rect">
              <a:avLst/>
            </a:prstGeom>
            <a:noFill/>
            <a:ln w="12700">
              <a:noFill/>
              <a:miter lim="800000"/>
              <a:headEnd/>
              <a:tailEnd/>
            </a:ln>
            <a:effectLst/>
          </p:spPr>
          <p:txBody>
            <a:bodyPr wrap="square" anchor="ctr">
              <a:spAutoFit/>
            </a:bodyPr>
            <a:lstStyle/>
            <a:p>
              <a:pPr algn="l"/>
              <a:r>
                <a:rPr lang="zh-CN" altLang="en-US" sz="3000" b="1" i="1" dirty="0" smtClean="0">
                  <a:solidFill>
                    <a:srgbClr val="002D88"/>
                  </a:solidFill>
                  <a:ea typeface="黑体" pitchFamily="2" charset="-122"/>
                </a:rPr>
                <a:t>最后计数结果是</a:t>
              </a:r>
              <a:endParaRPr lang="zh-CN" altLang="en-US" sz="3000" b="1" i="1" dirty="0">
                <a:solidFill>
                  <a:srgbClr val="002D88"/>
                </a:solidFill>
                <a:ea typeface="黑体" pitchFamily="2" charset="-122"/>
              </a:endParaRPr>
            </a:p>
          </p:txBody>
        </p:sp>
        <p:grpSp>
          <p:nvGrpSpPr>
            <p:cNvPr id="4" name="Group 97"/>
            <p:cNvGrpSpPr>
              <a:grpSpLocks/>
            </p:cNvGrpSpPr>
            <p:nvPr/>
          </p:nvGrpSpPr>
          <p:grpSpPr bwMode="auto">
            <a:xfrm rot="859995">
              <a:off x="3552" y="3408"/>
              <a:ext cx="720" cy="480"/>
              <a:chOff x="2995" y="2106"/>
              <a:chExt cx="989" cy="768"/>
            </a:xfrm>
          </p:grpSpPr>
          <p:sp>
            <p:nvSpPr>
              <p:cNvPr id="16" name="Freeform 98"/>
              <p:cNvSpPr>
                <a:spLocks/>
              </p:cNvSpPr>
              <p:nvPr/>
            </p:nvSpPr>
            <p:spPr bwMode="auto">
              <a:xfrm rot="421002">
                <a:off x="2995" y="2106"/>
                <a:ext cx="989" cy="768"/>
              </a:xfrm>
              <a:custGeom>
                <a:avLst/>
                <a:gdLst/>
                <a:ahLst/>
                <a:cxnLst>
                  <a:cxn ang="0">
                    <a:pos x="150" y="185"/>
                  </a:cxn>
                  <a:cxn ang="0">
                    <a:pos x="194" y="138"/>
                  </a:cxn>
                  <a:cxn ang="0">
                    <a:pos x="272" y="167"/>
                  </a:cxn>
                  <a:cxn ang="0">
                    <a:pos x="265" y="244"/>
                  </a:cxn>
                  <a:cxn ang="0">
                    <a:pos x="171" y="304"/>
                  </a:cxn>
                  <a:cxn ang="0">
                    <a:pos x="153" y="474"/>
                  </a:cxn>
                  <a:cxn ang="0">
                    <a:pos x="171" y="527"/>
                  </a:cxn>
                  <a:cxn ang="0">
                    <a:pos x="140" y="585"/>
                  </a:cxn>
                  <a:cxn ang="0">
                    <a:pos x="147" y="645"/>
                  </a:cxn>
                  <a:cxn ang="0">
                    <a:pos x="213" y="683"/>
                  </a:cxn>
                  <a:cxn ang="0">
                    <a:pos x="300" y="656"/>
                  </a:cxn>
                  <a:cxn ang="0">
                    <a:pos x="328" y="585"/>
                  </a:cxn>
                  <a:cxn ang="0">
                    <a:pos x="293" y="518"/>
                  </a:cxn>
                  <a:cxn ang="0">
                    <a:pos x="331" y="480"/>
                  </a:cxn>
                  <a:cxn ang="0">
                    <a:pos x="331" y="387"/>
                  </a:cxn>
                  <a:cxn ang="0">
                    <a:pos x="429" y="308"/>
                  </a:cxn>
                  <a:cxn ang="0">
                    <a:pos x="439" y="188"/>
                  </a:cxn>
                  <a:cxn ang="0">
                    <a:pos x="376" y="59"/>
                  </a:cxn>
                  <a:cxn ang="0">
                    <a:pos x="251" y="0"/>
                  </a:cxn>
                  <a:cxn ang="0">
                    <a:pos x="112" y="38"/>
                  </a:cxn>
                  <a:cxn ang="0">
                    <a:pos x="31" y="115"/>
                  </a:cxn>
                  <a:cxn ang="0">
                    <a:pos x="0" y="234"/>
                  </a:cxn>
                  <a:cxn ang="0">
                    <a:pos x="4" y="304"/>
                  </a:cxn>
                  <a:cxn ang="0">
                    <a:pos x="147" y="296"/>
                  </a:cxn>
                  <a:cxn ang="0">
                    <a:pos x="150" y="185"/>
                  </a:cxn>
                </a:cxnLst>
                <a:rect l="0" t="0" r="r" b="b"/>
                <a:pathLst>
                  <a:path w="439" h="683">
                    <a:moveTo>
                      <a:pt x="150" y="185"/>
                    </a:moveTo>
                    <a:lnTo>
                      <a:pt x="194" y="138"/>
                    </a:lnTo>
                    <a:lnTo>
                      <a:pt x="272" y="167"/>
                    </a:lnTo>
                    <a:lnTo>
                      <a:pt x="265" y="244"/>
                    </a:lnTo>
                    <a:lnTo>
                      <a:pt x="171" y="304"/>
                    </a:lnTo>
                    <a:lnTo>
                      <a:pt x="153" y="474"/>
                    </a:lnTo>
                    <a:lnTo>
                      <a:pt x="171" y="527"/>
                    </a:lnTo>
                    <a:lnTo>
                      <a:pt x="140" y="585"/>
                    </a:lnTo>
                    <a:lnTo>
                      <a:pt x="147" y="645"/>
                    </a:lnTo>
                    <a:lnTo>
                      <a:pt x="213" y="683"/>
                    </a:lnTo>
                    <a:lnTo>
                      <a:pt x="300" y="656"/>
                    </a:lnTo>
                    <a:lnTo>
                      <a:pt x="328" y="585"/>
                    </a:lnTo>
                    <a:lnTo>
                      <a:pt x="293" y="518"/>
                    </a:lnTo>
                    <a:lnTo>
                      <a:pt x="331" y="480"/>
                    </a:lnTo>
                    <a:lnTo>
                      <a:pt x="331" y="387"/>
                    </a:lnTo>
                    <a:lnTo>
                      <a:pt x="429" y="308"/>
                    </a:lnTo>
                    <a:lnTo>
                      <a:pt x="439" y="188"/>
                    </a:lnTo>
                    <a:lnTo>
                      <a:pt x="376" y="59"/>
                    </a:lnTo>
                    <a:lnTo>
                      <a:pt x="251" y="0"/>
                    </a:lnTo>
                    <a:lnTo>
                      <a:pt x="112" y="38"/>
                    </a:lnTo>
                    <a:lnTo>
                      <a:pt x="31" y="115"/>
                    </a:lnTo>
                    <a:lnTo>
                      <a:pt x="0" y="234"/>
                    </a:lnTo>
                    <a:lnTo>
                      <a:pt x="4" y="304"/>
                    </a:lnTo>
                    <a:lnTo>
                      <a:pt x="147" y="296"/>
                    </a:lnTo>
                    <a:lnTo>
                      <a:pt x="150" y="185"/>
                    </a:lnTo>
                    <a:close/>
                  </a:path>
                </a:pathLst>
              </a:custGeom>
              <a:solidFill>
                <a:srgbClr val="FFFF00"/>
              </a:solidFill>
              <a:ln w="9525">
                <a:solidFill>
                  <a:srgbClr val="00FFFF"/>
                </a:solidFill>
                <a:round/>
                <a:headEnd/>
                <a:tailEnd/>
              </a:ln>
            </p:spPr>
            <p:txBody>
              <a:bodyPr/>
              <a:lstStyle/>
              <a:p>
                <a:endParaRPr lang="zh-CN" altLang="en-US"/>
              </a:p>
            </p:txBody>
          </p:sp>
          <p:sp>
            <p:nvSpPr>
              <p:cNvPr id="17" name="Freeform 99"/>
              <p:cNvSpPr>
                <a:spLocks/>
              </p:cNvSpPr>
              <p:nvPr/>
            </p:nvSpPr>
            <p:spPr bwMode="auto">
              <a:xfrm rot="421002">
                <a:off x="3043" y="2106"/>
                <a:ext cx="881" cy="535"/>
              </a:xfrm>
              <a:custGeom>
                <a:avLst/>
                <a:gdLst/>
                <a:ahLst/>
                <a:cxnLst>
                  <a:cxn ang="0">
                    <a:pos x="0" y="241"/>
                  </a:cxn>
                  <a:cxn ang="0">
                    <a:pos x="57" y="230"/>
                  </a:cxn>
                  <a:cxn ang="0">
                    <a:pos x="89" y="241"/>
                  </a:cxn>
                  <a:cxn ang="0">
                    <a:pos x="87" y="175"/>
                  </a:cxn>
                  <a:cxn ang="0">
                    <a:pos x="111" y="101"/>
                  </a:cxn>
                  <a:cxn ang="0">
                    <a:pos x="206" y="74"/>
                  </a:cxn>
                  <a:cxn ang="0">
                    <a:pos x="251" y="105"/>
                  </a:cxn>
                  <a:cxn ang="0">
                    <a:pos x="299" y="153"/>
                  </a:cxn>
                  <a:cxn ang="0">
                    <a:pos x="285" y="237"/>
                  </a:cxn>
                  <a:cxn ang="0">
                    <a:pos x="195" y="276"/>
                  </a:cxn>
                  <a:cxn ang="0">
                    <a:pos x="171" y="335"/>
                  </a:cxn>
                  <a:cxn ang="0">
                    <a:pos x="178" y="395"/>
                  </a:cxn>
                  <a:cxn ang="0">
                    <a:pos x="166" y="477"/>
                  </a:cxn>
                  <a:cxn ang="0">
                    <a:pos x="256" y="477"/>
                  </a:cxn>
                  <a:cxn ang="0">
                    <a:pos x="268" y="416"/>
                  </a:cxn>
                  <a:cxn ang="0">
                    <a:pos x="261" y="345"/>
                  </a:cxn>
                  <a:cxn ang="0">
                    <a:pos x="316" y="307"/>
                  </a:cxn>
                  <a:cxn ang="0">
                    <a:pos x="358" y="287"/>
                  </a:cxn>
                  <a:cxn ang="0">
                    <a:pos x="390" y="196"/>
                  </a:cxn>
                  <a:cxn ang="0">
                    <a:pos x="361" y="98"/>
                  </a:cxn>
                  <a:cxn ang="0">
                    <a:pos x="264" y="0"/>
                  </a:cxn>
                  <a:cxn ang="0">
                    <a:pos x="146" y="8"/>
                  </a:cxn>
                  <a:cxn ang="0">
                    <a:pos x="51" y="67"/>
                  </a:cxn>
                  <a:cxn ang="0">
                    <a:pos x="10" y="140"/>
                  </a:cxn>
                  <a:cxn ang="0">
                    <a:pos x="0" y="241"/>
                  </a:cxn>
                </a:cxnLst>
                <a:rect l="0" t="0" r="r" b="b"/>
                <a:pathLst>
                  <a:path w="390" h="477">
                    <a:moveTo>
                      <a:pt x="0" y="241"/>
                    </a:moveTo>
                    <a:lnTo>
                      <a:pt x="57" y="230"/>
                    </a:lnTo>
                    <a:lnTo>
                      <a:pt x="89" y="241"/>
                    </a:lnTo>
                    <a:lnTo>
                      <a:pt x="87" y="175"/>
                    </a:lnTo>
                    <a:lnTo>
                      <a:pt x="111" y="101"/>
                    </a:lnTo>
                    <a:lnTo>
                      <a:pt x="206" y="74"/>
                    </a:lnTo>
                    <a:lnTo>
                      <a:pt x="251" y="105"/>
                    </a:lnTo>
                    <a:lnTo>
                      <a:pt x="299" y="153"/>
                    </a:lnTo>
                    <a:lnTo>
                      <a:pt x="285" y="237"/>
                    </a:lnTo>
                    <a:lnTo>
                      <a:pt x="195" y="276"/>
                    </a:lnTo>
                    <a:lnTo>
                      <a:pt x="171" y="335"/>
                    </a:lnTo>
                    <a:lnTo>
                      <a:pt x="178" y="395"/>
                    </a:lnTo>
                    <a:lnTo>
                      <a:pt x="166" y="477"/>
                    </a:lnTo>
                    <a:lnTo>
                      <a:pt x="256" y="477"/>
                    </a:lnTo>
                    <a:lnTo>
                      <a:pt x="268" y="416"/>
                    </a:lnTo>
                    <a:lnTo>
                      <a:pt x="261" y="345"/>
                    </a:lnTo>
                    <a:lnTo>
                      <a:pt x="316" y="307"/>
                    </a:lnTo>
                    <a:lnTo>
                      <a:pt x="358" y="287"/>
                    </a:lnTo>
                    <a:lnTo>
                      <a:pt x="390" y="196"/>
                    </a:lnTo>
                    <a:lnTo>
                      <a:pt x="361" y="98"/>
                    </a:lnTo>
                    <a:lnTo>
                      <a:pt x="264" y="0"/>
                    </a:lnTo>
                    <a:lnTo>
                      <a:pt x="146" y="8"/>
                    </a:lnTo>
                    <a:lnTo>
                      <a:pt x="51" y="67"/>
                    </a:lnTo>
                    <a:lnTo>
                      <a:pt x="10" y="140"/>
                    </a:lnTo>
                    <a:lnTo>
                      <a:pt x="0" y="241"/>
                    </a:lnTo>
                    <a:close/>
                  </a:path>
                </a:pathLst>
              </a:custGeom>
              <a:solidFill>
                <a:srgbClr val="FF3300"/>
              </a:solidFill>
              <a:ln w="9525">
                <a:solidFill>
                  <a:srgbClr val="FFCC00"/>
                </a:solidFill>
                <a:round/>
                <a:headEnd/>
                <a:tailEnd/>
              </a:ln>
            </p:spPr>
            <p:txBody>
              <a:bodyPr/>
              <a:lstStyle/>
              <a:p>
                <a:endParaRPr lang="zh-CN" altLang="en-US"/>
              </a:p>
            </p:txBody>
          </p:sp>
          <p:sp>
            <p:nvSpPr>
              <p:cNvPr id="18" name="Freeform 100"/>
              <p:cNvSpPr>
                <a:spLocks/>
              </p:cNvSpPr>
              <p:nvPr/>
            </p:nvSpPr>
            <p:spPr bwMode="auto">
              <a:xfrm rot="421002">
                <a:off x="3335" y="2712"/>
                <a:ext cx="284" cy="122"/>
              </a:xfrm>
              <a:custGeom>
                <a:avLst/>
                <a:gdLst/>
                <a:ahLst/>
                <a:cxnLst>
                  <a:cxn ang="0">
                    <a:pos x="45" y="0"/>
                  </a:cxn>
                  <a:cxn ang="0">
                    <a:pos x="9" y="20"/>
                  </a:cxn>
                  <a:cxn ang="0">
                    <a:pos x="0" y="73"/>
                  </a:cxn>
                  <a:cxn ang="0">
                    <a:pos x="28" y="109"/>
                  </a:cxn>
                  <a:cxn ang="0">
                    <a:pos x="98" y="109"/>
                  </a:cxn>
                  <a:cxn ang="0">
                    <a:pos x="126" y="66"/>
                  </a:cxn>
                  <a:cxn ang="0">
                    <a:pos x="102" y="14"/>
                  </a:cxn>
                  <a:cxn ang="0">
                    <a:pos x="45" y="0"/>
                  </a:cxn>
                </a:cxnLst>
                <a:rect l="0" t="0" r="r" b="b"/>
                <a:pathLst>
                  <a:path w="126" h="109">
                    <a:moveTo>
                      <a:pt x="45" y="0"/>
                    </a:moveTo>
                    <a:lnTo>
                      <a:pt x="9" y="20"/>
                    </a:lnTo>
                    <a:lnTo>
                      <a:pt x="0" y="73"/>
                    </a:lnTo>
                    <a:lnTo>
                      <a:pt x="28" y="109"/>
                    </a:lnTo>
                    <a:lnTo>
                      <a:pt x="98" y="109"/>
                    </a:lnTo>
                    <a:lnTo>
                      <a:pt x="126" y="66"/>
                    </a:lnTo>
                    <a:lnTo>
                      <a:pt x="102" y="14"/>
                    </a:lnTo>
                    <a:lnTo>
                      <a:pt x="45" y="0"/>
                    </a:lnTo>
                    <a:close/>
                  </a:path>
                </a:pathLst>
              </a:custGeom>
              <a:solidFill>
                <a:srgbClr val="FF3300"/>
              </a:solidFill>
              <a:ln w="9525">
                <a:solidFill>
                  <a:srgbClr val="00FFFF"/>
                </a:solidFill>
                <a:round/>
                <a:headEnd/>
                <a:tailEnd/>
              </a:ln>
            </p:spPr>
            <p:txBody>
              <a:bodyPr/>
              <a:lstStyle/>
              <a:p>
                <a:endParaRPr lang="zh-CN" altLang="en-US"/>
              </a:p>
            </p:txBody>
          </p:sp>
        </p:grpSp>
      </p:grpSp>
      <p:grpSp>
        <p:nvGrpSpPr>
          <p:cNvPr id="15" name="Group 49"/>
          <p:cNvGrpSpPr>
            <a:grpSpLocks/>
          </p:cNvGrpSpPr>
          <p:nvPr/>
        </p:nvGrpSpPr>
        <p:grpSpPr bwMode="auto">
          <a:xfrm>
            <a:off x="375897" y="-84485"/>
            <a:ext cx="2467911" cy="1065213"/>
            <a:chOff x="404" y="53"/>
            <a:chExt cx="1248" cy="671"/>
          </a:xfrm>
        </p:grpSpPr>
        <p:sp>
          <p:nvSpPr>
            <p:cNvPr id="19" name="AutoShape 50"/>
            <p:cNvSpPr>
              <a:spLocks noChangeArrowheads="1"/>
            </p:cNvSpPr>
            <p:nvPr/>
          </p:nvSpPr>
          <p:spPr bwMode="auto">
            <a:xfrm>
              <a:off x="404" y="132"/>
              <a:ext cx="922" cy="592"/>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20" name="Rectangle 51"/>
            <p:cNvSpPr>
              <a:spLocks noChangeArrowheads="1"/>
            </p:cNvSpPr>
            <p:nvPr/>
          </p:nvSpPr>
          <p:spPr bwMode="auto">
            <a:xfrm rot="21536701">
              <a:off x="596" y="53"/>
              <a:ext cx="1056" cy="634"/>
            </a:xfrm>
            <a:prstGeom prst="rect">
              <a:avLst/>
            </a:prstGeom>
            <a:noFill/>
            <a:ln w="9525">
              <a:noFill/>
              <a:miter lim="800000"/>
              <a:headEnd/>
              <a:tailEnd/>
            </a:ln>
            <a:effectLst>
              <a:outerShdw dist="35921" dir="2700000" algn="ctr" rotWithShape="0">
                <a:schemeClr val="bg1"/>
              </a:outerShdw>
            </a:effectLst>
          </p:spPr>
          <p:txBody>
            <a:bodyPr>
              <a:spAutoFit/>
            </a:bodyPr>
            <a:lstStyle/>
            <a:p>
              <a:r>
                <a:rPr kumimoji="1" lang="zh-CN" altLang="en-US" sz="6000" baseline="0" dirty="0" smtClean="0">
                  <a:solidFill>
                    <a:srgbClr val="FF3300"/>
                  </a:solidFill>
                  <a:effectLst/>
                  <a:latin typeface="方正舒体" pitchFamily="2" charset="-122"/>
                  <a:ea typeface="华文新魏" pitchFamily="2" charset="-122"/>
                </a:rPr>
                <a:t>例</a:t>
              </a:r>
              <a:endParaRPr kumimoji="1" lang="zh-CN" altLang="en-US" sz="6000" baseline="0" dirty="0">
                <a:solidFill>
                  <a:srgbClr val="FF3300"/>
                </a:solidFill>
                <a:effectLst/>
                <a:latin typeface="黑体" pitchFamily="2" charset="-122"/>
                <a:ea typeface="华文新魏" pitchFamily="2" charset="-122"/>
              </a:endParaRPr>
            </a:p>
          </p:txBody>
        </p:sp>
      </p:grpSp>
      <p:grpSp>
        <p:nvGrpSpPr>
          <p:cNvPr id="21" name="Group 81"/>
          <p:cNvGrpSpPr>
            <a:grpSpLocks/>
          </p:cNvGrpSpPr>
          <p:nvPr/>
        </p:nvGrpSpPr>
        <p:grpSpPr bwMode="auto">
          <a:xfrm>
            <a:off x="5292080" y="5661248"/>
            <a:ext cx="2971670" cy="715002"/>
            <a:chOff x="3928" y="3060"/>
            <a:chExt cx="992" cy="413"/>
          </a:xfrm>
        </p:grpSpPr>
        <p:sp>
          <p:nvSpPr>
            <p:cNvPr id="22" name="Cloud"/>
            <p:cNvSpPr>
              <a:spLocks noChangeAspect="1" noEditPoints="1" noChangeArrowheads="1"/>
            </p:cNvSpPr>
            <p:nvPr/>
          </p:nvSpPr>
          <p:spPr bwMode="auto">
            <a:xfrm>
              <a:off x="3928" y="3088"/>
              <a:ext cx="889"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23" name="Rectangle 83"/>
            <p:cNvSpPr>
              <a:spLocks noChangeArrowheads="1"/>
            </p:cNvSpPr>
            <p:nvPr/>
          </p:nvSpPr>
          <p:spPr bwMode="auto">
            <a:xfrm>
              <a:off x="3952" y="3134"/>
              <a:ext cx="968"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baseline="0" dirty="0" smtClean="0">
                  <a:solidFill>
                    <a:srgbClr val="FF0000"/>
                  </a:solidFill>
                  <a:effectLst/>
                  <a:ea typeface="华文新魏" pitchFamily="2" charset="-122"/>
                </a:rPr>
                <a:t>:</a:t>
              </a:r>
              <a:r>
                <a:rPr lang="en-US" altLang="zh-CN" baseline="0" dirty="0" err="1" smtClean="0">
                  <a:solidFill>
                    <a:srgbClr val="FF0000"/>
                  </a:solidFill>
                  <a:effectLst/>
                  <a:ea typeface="华文新魏" pitchFamily="2" charset="-122"/>
                </a:rPr>
                <a:t>example_badcnt</a:t>
              </a:r>
              <a:endParaRPr lang="zh-CN" altLang="en-US" baseline="0" dirty="0">
                <a:solidFill>
                  <a:srgbClr val="FF0000"/>
                </a:solidFill>
                <a:effectLst/>
                <a:ea typeface="华文新魏" pitchFamily="2" charset="-122"/>
              </a:endParaRPr>
            </a:p>
          </p:txBody>
        </p:sp>
        <p:sp>
          <p:nvSpPr>
            <p:cNvPr id="24"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out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0" fill="hold"/>
                                        <p:tgtEl>
                                          <p:spTgt spid="3"/>
                                        </p:tgtEl>
                                        <p:attrNameLst>
                                          <p:attrName>ppt_x</p:attrName>
                                        </p:attrNameLst>
                                      </p:cBhvr>
                                      <p:tavLst>
                                        <p:tav tm="0">
                                          <p:val>
                                            <p:strVal val="#ppt_x"/>
                                          </p:val>
                                        </p:tav>
                                        <p:tav tm="100000">
                                          <p:val>
                                            <p:strVal val="#ppt_x"/>
                                          </p:val>
                                        </p:tav>
                                      </p:tavLst>
                                    </p:anim>
                                    <p:anim calcmode="lin" valueType="num">
                                      <p:cBhvr additive="base">
                                        <p:cTn id="23"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dissolve">
                                      <p:cBhvr>
                                        <p:cTn id="2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65"/>
          <p:cNvGrpSpPr>
            <a:grpSpLocks/>
          </p:cNvGrpSpPr>
          <p:nvPr/>
        </p:nvGrpSpPr>
        <p:grpSpPr bwMode="auto">
          <a:xfrm>
            <a:off x="4465638" y="764704"/>
            <a:ext cx="4354512" cy="5316115"/>
            <a:chOff x="2813" y="671"/>
            <a:chExt cx="2743" cy="2759"/>
          </a:xfrm>
        </p:grpSpPr>
        <p:sp>
          <p:nvSpPr>
            <p:cNvPr id="7" name="Rectangle 53"/>
            <p:cNvSpPr>
              <a:spLocks noChangeArrowheads="1"/>
            </p:cNvSpPr>
            <p:nvPr/>
          </p:nvSpPr>
          <p:spPr bwMode="auto">
            <a:xfrm>
              <a:off x="2813" y="845"/>
              <a:ext cx="2743" cy="2585"/>
            </a:xfrm>
            <a:prstGeom prst="rect">
              <a:avLst/>
            </a:prstGeom>
            <a:gradFill rotWithShape="1">
              <a:gsLst>
                <a:gs pos="0">
                  <a:srgbClr val="0000FF"/>
                </a:gs>
                <a:gs pos="50000">
                  <a:srgbClr val="0000FF">
                    <a:gamma/>
                    <a:shade val="46275"/>
                    <a:invGamma/>
                  </a:srgbClr>
                </a:gs>
                <a:gs pos="100000">
                  <a:srgbClr val="0000FF"/>
                </a:gs>
              </a:gsLst>
              <a:lin ang="18900000" scaled="1"/>
            </a:gradFill>
            <a:ln w="31750">
              <a:noFill/>
              <a:miter lim="800000"/>
              <a:headEnd/>
              <a:tailEnd/>
            </a:ln>
            <a:effectLst>
              <a:outerShdw dist="143684" dir="2700000" algn="ctr" rotWithShape="0">
                <a:srgbClr val="B2B2B2"/>
              </a:outerShdw>
            </a:effectLst>
          </p:spPr>
          <p:txBody>
            <a:bodyPr wrap="none" anchor="ctr"/>
            <a:lstStyle/>
            <a:p>
              <a:endParaRPr lang="zh-CN" altLang="en-US"/>
            </a:p>
          </p:txBody>
        </p:sp>
        <p:sp>
          <p:nvSpPr>
            <p:cNvPr id="8" name="Rectangle 55"/>
            <p:cNvSpPr>
              <a:spLocks noChangeArrowheads="1"/>
            </p:cNvSpPr>
            <p:nvPr/>
          </p:nvSpPr>
          <p:spPr bwMode="auto">
            <a:xfrm>
              <a:off x="3064" y="671"/>
              <a:ext cx="995" cy="326"/>
            </a:xfrm>
            <a:prstGeom prst="rect">
              <a:avLst/>
            </a:prstGeom>
            <a:solidFill>
              <a:srgbClr val="FFFF00"/>
            </a:solidFill>
            <a:ln w="12700">
              <a:noFill/>
              <a:miter lim="800000"/>
              <a:headEnd/>
              <a:tailEnd/>
            </a:ln>
            <a:effectLst>
              <a:outerShdw dist="53882" dir="2700000" algn="ctr" rotWithShape="0">
                <a:srgbClr val="B2B2B2"/>
              </a:outerShdw>
            </a:effectLst>
          </p:spPr>
          <p:txBody>
            <a:bodyPr wrap="none" anchor="ctr"/>
            <a:lstStyle/>
            <a:p>
              <a:endParaRPr lang="zh-CN" altLang="en-US"/>
            </a:p>
          </p:txBody>
        </p:sp>
        <p:sp>
          <p:nvSpPr>
            <p:cNvPr id="9" name="Text Box 56"/>
            <p:cNvSpPr txBox="1">
              <a:spLocks noChangeArrowheads="1"/>
            </p:cNvSpPr>
            <p:nvPr/>
          </p:nvSpPr>
          <p:spPr bwMode="auto">
            <a:xfrm>
              <a:off x="2971" y="717"/>
              <a:ext cx="1326" cy="240"/>
            </a:xfrm>
            <a:prstGeom prst="rect">
              <a:avLst/>
            </a:prstGeom>
            <a:noFill/>
            <a:ln w="12700">
              <a:noFill/>
              <a:miter lim="800000"/>
              <a:headEnd/>
              <a:tailEnd/>
            </a:ln>
            <a:effectLst>
              <a:outerShdw dist="17961" dir="2700000" algn="ctr" rotWithShape="0">
                <a:srgbClr val="000000"/>
              </a:outerShdw>
            </a:effectLst>
          </p:spPr>
          <p:txBody>
            <a:bodyPr wrap="square">
              <a:spAutoFit/>
            </a:bodyPr>
            <a:lstStyle/>
            <a:p>
              <a:pPr algn="l">
                <a:lnSpc>
                  <a:spcPct val="75000"/>
                </a:lnSpc>
              </a:pPr>
              <a:r>
                <a:rPr lang="zh-CN" altLang="en-US" sz="3200" dirty="0" smtClean="0">
                  <a:solidFill>
                    <a:srgbClr val="FF5050"/>
                  </a:solidFill>
                  <a:ea typeface="华文新魏" pitchFamily="2" charset="-122"/>
                </a:rPr>
                <a:t>汇编代码</a:t>
              </a:r>
              <a:endParaRPr lang="zh-CN" altLang="en-US" sz="3200" dirty="0">
                <a:solidFill>
                  <a:srgbClr val="FF5050"/>
                </a:solidFill>
                <a:ea typeface="华文新魏" pitchFamily="2" charset="-122"/>
              </a:endParaRPr>
            </a:p>
          </p:txBody>
        </p:sp>
      </p:grpSp>
      <p:sp>
        <p:nvSpPr>
          <p:cNvPr id="4" name="矩形 3"/>
          <p:cNvSpPr/>
          <p:nvPr/>
        </p:nvSpPr>
        <p:spPr>
          <a:xfrm>
            <a:off x="4860032" y="1351514"/>
            <a:ext cx="3672408" cy="4801314"/>
          </a:xfrm>
          <a:prstGeom prst="rect">
            <a:avLst/>
          </a:prstGeom>
        </p:spPr>
        <p:txBody>
          <a:bodyPr wrap="square">
            <a:spAutoFit/>
          </a:bodyPr>
          <a:lstStyle/>
          <a:p>
            <a:r>
              <a:rPr lang="en-US" altLang="zh-CN" sz="1800" b="1" dirty="0" smtClean="0"/>
              <a:t>thread:</a:t>
            </a:r>
          </a:p>
          <a:p>
            <a:r>
              <a:rPr lang="en-US" altLang="zh-CN" sz="1800" b="1" dirty="0" smtClean="0"/>
              <a:t>        </a:t>
            </a:r>
            <a:r>
              <a:rPr lang="en-US" altLang="zh-CN" sz="1800" b="1" dirty="0" err="1" smtClean="0"/>
              <a:t>pushl</a:t>
            </a:r>
            <a:r>
              <a:rPr lang="en-US" altLang="zh-CN" sz="1800" b="1" dirty="0" smtClean="0"/>
              <a:t>   %</a:t>
            </a:r>
            <a:r>
              <a:rPr lang="en-US" altLang="zh-CN" sz="1800" b="1" dirty="0" err="1" smtClean="0"/>
              <a:t>ebp</a:t>
            </a:r>
            <a:endParaRPr lang="en-US" altLang="zh-CN" sz="1800" b="1" dirty="0" smtClean="0"/>
          </a:p>
          <a:p>
            <a:r>
              <a:rPr lang="en-US" altLang="zh-CN" sz="1800" b="1" dirty="0" smtClean="0"/>
              <a:t>        </a:t>
            </a:r>
            <a:r>
              <a:rPr lang="en-US" altLang="zh-CN" sz="1800" b="1" dirty="0" err="1" smtClean="0"/>
              <a:t>movl</a:t>
            </a:r>
            <a:r>
              <a:rPr lang="en-US" altLang="zh-CN" sz="1800" b="1" dirty="0" smtClean="0"/>
              <a:t>    %</a:t>
            </a:r>
            <a:r>
              <a:rPr lang="en-US" altLang="zh-CN" sz="1800" b="1" dirty="0" err="1" smtClean="0"/>
              <a:t>esp</a:t>
            </a:r>
            <a:r>
              <a:rPr lang="en-US" altLang="zh-CN" sz="1800" b="1" dirty="0" smtClean="0"/>
              <a:t>, %</a:t>
            </a:r>
            <a:r>
              <a:rPr lang="en-US" altLang="zh-CN" sz="1800" b="1" dirty="0" err="1" smtClean="0"/>
              <a:t>ebp</a:t>
            </a:r>
            <a:endParaRPr lang="en-US" altLang="zh-CN" sz="1800" b="1" dirty="0" smtClean="0"/>
          </a:p>
          <a:p>
            <a:r>
              <a:rPr lang="en-US" altLang="zh-CN" sz="1800" b="1" dirty="0" smtClean="0"/>
              <a:t>        </a:t>
            </a:r>
            <a:r>
              <a:rPr lang="en-US" altLang="zh-CN" sz="1800" b="1" dirty="0" err="1" smtClean="0"/>
              <a:t>subl</a:t>
            </a:r>
            <a:r>
              <a:rPr lang="en-US" altLang="zh-CN" sz="1800" b="1" dirty="0" smtClean="0"/>
              <a:t>    $16, %</a:t>
            </a:r>
            <a:r>
              <a:rPr lang="en-US" altLang="zh-CN" sz="1800" b="1" dirty="0" err="1" smtClean="0"/>
              <a:t>esp</a:t>
            </a:r>
            <a:endParaRPr lang="en-US" altLang="zh-CN" sz="1800" b="1" dirty="0" smtClean="0"/>
          </a:p>
          <a:p>
            <a:r>
              <a:rPr lang="en-US" altLang="zh-CN" sz="1800" b="1" dirty="0" smtClean="0"/>
              <a:t>        </a:t>
            </a:r>
            <a:r>
              <a:rPr lang="en-US" altLang="zh-CN" sz="1800" b="1" dirty="0" err="1" smtClean="0"/>
              <a:t>movl</a:t>
            </a:r>
            <a:r>
              <a:rPr lang="en-US" altLang="zh-CN" sz="1800" b="1" dirty="0" smtClean="0"/>
              <a:t>    $0, -4(%</a:t>
            </a:r>
            <a:r>
              <a:rPr lang="en-US" altLang="zh-CN" sz="1800" b="1" dirty="0" err="1" smtClean="0"/>
              <a:t>ebp</a:t>
            </a:r>
            <a:r>
              <a:rPr lang="en-US" altLang="zh-CN" sz="1800" b="1" dirty="0" smtClean="0"/>
              <a:t>)</a:t>
            </a:r>
          </a:p>
          <a:p>
            <a:r>
              <a:rPr lang="en-US" altLang="zh-CN" sz="1800" b="1" dirty="0" smtClean="0"/>
              <a:t>        </a:t>
            </a:r>
            <a:r>
              <a:rPr lang="en-US" altLang="zh-CN" sz="1800" b="1" dirty="0" err="1" smtClean="0"/>
              <a:t>jmp</a:t>
            </a:r>
            <a:r>
              <a:rPr lang="en-US" altLang="zh-CN" sz="1800" b="1" dirty="0" smtClean="0"/>
              <a:t>     .L4</a:t>
            </a:r>
          </a:p>
          <a:p>
            <a:r>
              <a:rPr lang="en-US" altLang="zh-CN" sz="1800" b="1" dirty="0" smtClean="0"/>
              <a:t>.L5:</a:t>
            </a:r>
          </a:p>
          <a:p>
            <a:r>
              <a:rPr lang="en-US" altLang="zh-CN" sz="1800" b="1" dirty="0" smtClean="0"/>
              <a:t>        </a:t>
            </a:r>
            <a:r>
              <a:rPr lang="en-US" altLang="zh-CN" sz="1800" b="1" dirty="0" err="1" smtClean="0"/>
              <a:t>movl</a:t>
            </a:r>
            <a:r>
              <a:rPr lang="en-US" altLang="zh-CN" sz="1800" b="1" dirty="0" smtClean="0"/>
              <a:t>    </a:t>
            </a:r>
            <a:r>
              <a:rPr lang="en-US" altLang="zh-CN" sz="1800" b="1" dirty="0" err="1" smtClean="0"/>
              <a:t>cnt</a:t>
            </a:r>
            <a:r>
              <a:rPr lang="en-US" altLang="zh-CN" sz="1800" b="1" dirty="0" smtClean="0"/>
              <a:t>, %</a:t>
            </a:r>
            <a:r>
              <a:rPr lang="en-US" altLang="zh-CN" sz="1800" b="1" dirty="0" err="1" smtClean="0"/>
              <a:t>eax</a:t>
            </a:r>
            <a:endParaRPr lang="en-US" altLang="zh-CN" sz="1800" b="1" dirty="0" smtClean="0"/>
          </a:p>
          <a:p>
            <a:r>
              <a:rPr lang="en-US" altLang="zh-CN" sz="1800" b="1" dirty="0" smtClean="0"/>
              <a:t>        </a:t>
            </a:r>
            <a:r>
              <a:rPr lang="en-US" altLang="zh-CN" sz="1800" b="1" dirty="0" err="1" smtClean="0"/>
              <a:t>addl</a:t>
            </a:r>
            <a:r>
              <a:rPr lang="en-US" altLang="zh-CN" sz="1800" b="1" dirty="0" smtClean="0"/>
              <a:t>    $1, %</a:t>
            </a:r>
            <a:r>
              <a:rPr lang="en-US" altLang="zh-CN" sz="1800" b="1" dirty="0" err="1" smtClean="0"/>
              <a:t>eax</a:t>
            </a:r>
            <a:endParaRPr lang="en-US" altLang="zh-CN" sz="1800" b="1" dirty="0" smtClean="0"/>
          </a:p>
          <a:p>
            <a:r>
              <a:rPr lang="en-US" altLang="zh-CN" sz="1800" b="1" dirty="0" smtClean="0"/>
              <a:t>        </a:t>
            </a:r>
            <a:r>
              <a:rPr lang="en-US" altLang="zh-CN" sz="1800" b="1" dirty="0" err="1" smtClean="0"/>
              <a:t>movl</a:t>
            </a:r>
            <a:r>
              <a:rPr lang="en-US" altLang="zh-CN" sz="1800" b="1" dirty="0" smtClean="0"/>
              <a:t>    %</a:t>
            </a:r>
            <a:r>
              <a:rPr lang="en-US" altLang="zh-CN" sz="1800" b="1" dirty="0" err="1" smtClean="0"/>
              <a:t>eax</a:t>
            </a:r>
            <a:r>
              <a:rPr lang="en-US" altLang="zh-CN" sz="1800" b="1" dirty="0" smtClean="0"/>
              <a:t>, </a:t>
            </a:r>
            <a:r>
              <a:rPr lang="en-US" altLang="zh-CN" sz="1800" b="1" dirty="0" err="1" smtClean="0"/>
              <a:t>cnt</a:t>
            </a:r>
            <a:endParaRPr lang="en-US" altLang="zh-CN" sz="1800" b="1" dirty="0" smtClean="0"/>
          </a:p>
          <a:p>
            <a:r>
              <a:rPr lang="en-US" altLang="zh-CN" sz="1800" b="1" dirty="0" smtClean="0"/>
              <a:t>        </a:t>
            </a:r>
            <a:r>
              <a:rPr lang="en-US" altLang="zh-CN" sz="1800" b="1" dirty="0" err="1" smtClean="0"/>
              <a:t>addl</a:t>
            </a:r>
            <a:r>
              <a:rPr lang="en-US" altLang="zh-CN" sz="1800" b="1" dirty="0" smtClean="0"/>
              <a:t>    $1, -4(%</a:t>
            </a:r>
            <a:r>
              <a:rPr lang="en-US" altLang="zh-CN" sz="1800" b="1" dirty="0" err="1" smtClean="0"/>
              <a:t>ebp</a:t>
            </a:r>
            <a:r>
              <a:rPr lang="en-US" altLang="zh-CN" sz="1800" b="1" dirty="0" smtClean="0"/>
              <a:t>)</a:t>
            </a:r>
          </a:p>
          <a:p>
            <a:r>
              <a:rPr lang="en-US" altLang="zh-CN" sz="1800" b="1" dirty="0" smtClean="0"/>
              <a:t>.L4:</a:t>
            </a:r>
          </a:p>
          <a:p>
            <a:r>
              <a:rPr lang="en-US" altLang="zh-CN" sz="1800" b="1" dirty="0" smtClean="0"/>
              <a:t>        </a:t>
            </a:r>
            <a:r>
              <a:rPr lang="en-US" altLang="zh-CN" sz="1800" b="1" dirty="0" err="1" smtClean="0"/>
              <a:t>cmpl</a:t>
            </a:r>
            <a:r>
              <a:rPr lang="en-US" altLang="zh-CN" sz="1800" b="1" dirty="0" smtClean="0"/>
              <a:t>    $99999, -4(%</a:t>
            </a:r>
            <a:r>
              <a:rPr lang="en-US" altLang="zh-CN" sz="1800" b="1" dirty="0" err="1" smtClean="0"/>
              <a:t>ebp</a:t>
            </a:r>
            <a:r>
              <a:rPr lang="en-US" altLang="zh-CN" sz="1800" b="1" dirty="0" smtClean="0"/>
              <a:t>)</a:t>
            </a:r>
          </a:p>
          <a:p>
            <a:r>
              <a:rPr lang="en-US" altLang="zh-CN" sz="1800" b="1" dirty="0" smtClean="0"/>
              <a:t>        </a:t>
            </a:r>
            <a:r>
              <a:rPr lang="en-US" altLang="zh-CN" sz="1800" b="1" dirty="0" err="1" smtClean="0"/>
              <a:t>jle</a:t>
            </a:r>
            <a:r>
              <a:rPr lang="en-US" altLang="zh-CN" sz="1800" b="1" dirty="0" smtClean="0"/>
              <a:t>     .L5</a:t>
            </a:r>
          </a:p>
          <a:p>
            <a:r>
              <a:rPr lang="en-US" altLang="zh-CN" sz="1800" b="1" dirty="0" smtClean="0"/>
              <a:t>        </a:t>
            </a:r>
            <a:r>
              <a:rPr lang="en-US" altLang="zh-CN" sz="1800" b="1" dirty="0" err="1" smtClean="0"/>
              <a:t>movl</a:t>
            </a:r>
            <a:r>
              <a:rPr lang="en-US" altLang="zh-CN" sz="1800" b="1" dirty="0" smtClean="0"/>
              <a:t>    $0, %</a:t>
            </a:r>
            <a:r>
              <a:rPr lang="en-US" altLang="zh-CN" sz="1800" b="1" dirty="0" err="1" smtClean="0"/>
              <a:t>eax</a:t>
            </a:r>
            <a:endParaRPr lang="en-US" altLang="zh-CN" sz="1800" b="1" dirty="0" smtClean="0"/>
          </a:p>
          <a:p>
            <a:r>
              <a:rPr lang="en-US" altLang="zh-CN" sz="1800" b="1" dirty="0" smtClean="0"/>
              <a:t>        leave</a:t>
            </a:r>
          </a:p>
          <a:p>
            <a:r>
              <a:rPr lang="en-US" altLang="zh-CN" sz="1800" b="1" dirty="0" smtClean="0"/>
              <a:t>        ret</a:t>
            </a:r>
            <a:endParaRPr lang="zh-CN" altLang="en-US" sz="1800" b="1" dirty="0"/>
          </a:p>
        </p:txBody>
      </p:sp>
      <p:grpSp>
        <p:nvGrpSpPr>
          <p:cNvPr id="10" name="Group 50"/>
          <p:cNvGrpSpPr>
            <a:grpSpLocks/>
          </p:cNvGrpSpPr>
          <p:nvPr/>
        </p:nvGrpSpPr>
        <p:grpSpPr bwMode="auto">
          <a:xfrm>
            <a:off x="395536" y="3212976"/>
            <a:ext cx="3197225" cy="1008112"/>
            <a:chOff x="340" y="3443"/>
            <a:chExt cx="2014" cy="537"/>
          </a:xfrm>
        </p:grpSpPr>
        <p:sp>
          <p:nvSpPr>
            <p:cNvPr id="12" name="Rectangle 40"/>
            <p:cNvSpPr>
              <a:spLocks noChangeArrowheads="1"/>
            </p:cNvSpPr>
            <p:nvPr/>
          </p:nvSpPr>
          <p:spPr bwMode="auto">
            <a:xfrm>
              <a:off x="340" y="3443"/>
              <a:ext cx="1905" cy="499"/>
            </a:xfrm>
            <a:prstGeom prst="rect">
              <a:avLst/>
            </a:prstGeom>
            <a:noFill/>
            <a:ln w="69850">
              <a:solidFill>
                <a:srgbClr val="339966"/>
              </a:solidFill>
              <a:miter lim="800000"/>
              <a:headEnd/>
              <a:tailEnd/>
            </a:ln>
            <a:effectLst>
              <a:outerShdw dist="53882" dir="2700000" algn="ctr" rotWithShape="0">
                <a:srgbClr val="B2B2B2"/>
              </a:outerShdw>
            </a:effectLst>
          </p:spPr>
          <p:txBody>
            <a:bodyPr wrap="none" anchor="ctr"/>
            <a:lstStyle/>
            <a:p>
              <a:endParaRPr lang="zh-CN" altLang="en-US"/>
            </a:p>
          </p:txBody>
        </p:sp>
        <p:sp>
          <p:nvSpPr>
            <p:cNvPr id="13" name="Rectangle 49"/>
            <p:cNvSpPr>
              <a:spLocks noChangeArrowheads="1"/>
            </p:cNvSpPr>
            <p:nvPr/>
          </p:nvSpPr>
          <p:spPr bwMode="auto">
            <a:xfrm>
              <a:off x="431" y="3534"/>
              <a:ext cx="1923" cy="446"/>
            </a:xfrm>
            <a:prstGeom prst="rect">
              <a:avLst/>
            </a:prstGeom>
            <a:noFill/>
            <a:ln w="12700">
              <a:noFill/>
              <a:miter lim="800000"/>
              <a:headEnd/>
              <a:tailEnd/>
            </a:ln>
            <a:effectLst/>
          </p:spPr>
          <p:txBody>
            <a:bodyPr>
              <a:spAutoFit/>
            </a:bodyPr>
            <a:lstStyle/>
            <a:p>
              <a:r>
                <a:rPr lang="en-US" altLang="zh-CN" sz="2000" b="1" dirty="0" smtClean="0">
                  <a:solidFill>
                    <a:srgbClr val="002BB6"/>
                  </a:solidFill>
                  <a:ea typeface="宋体" charset="-122"/>
                  <a:cs typeface="Times New Roman" pitchFamily="18" charset="0"/>
                </a:rPr>
                <a:t> for (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 = 0;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 &lt; N;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a:t>
              </a:r>
            </a:p>
            <a:p>
              <a:r>
                <a:rPr lang="en-US" altLang="zh-CN" sz="2000" b="1" dirty="0" smtClean="0">
                  <a:solidFill>
                    <a:srgbClr val="002BB6"/>
                  </a:solidFill>
                  <a:ea typeface="宋体" charset="-122"/>
                  <a:cs typeface="Times New Roman" pitchFamily="18" charset="0"/>
                </a:rPr>
                <a:t>                </a:t>
              </a:r>
              <a:r>
                <a:rPr lang="en-US" altLang="zh-CN" sz="2000" b="1" dirty="0" err="1" smtClean="0">
                  <a:solidFill>
                    <a:srgbClr val="002BB6"/>
                  </a:solidFill>
                  <a:ea typeface="宋体" charset="-122"/>
                  <a:cs typeface="Times New Roman" pitchFamily="18" charset="0"/>
                </a:rPr>
                <a:t>cnt</a:t>
              </a:r>
              <a:r>
                <a:rPr lang="en-US" altLang="zh-CN" sz="2000" b="1" dirty="0" smtClean="0">
                  <a:solidFill>
                    <a:srgbClr val="002BB6"/>
                  </a:solidFill>
                  <a:ea typeface="宋体" charset="-122"/>
                  <a:cs typeface="Times New Roman" pitchFamily="18" charset="0"/>
                </a:rPr>
                <a:t>++;</a:t>
              </a:r>
              <a:endParaRPr lang="zh-CN" altLang="en-US" sz="2000" dirty="0"/>
            </a:p>
          </p:txBody>
        </p:sp>
      </p:grpSp>
      <p:grpSp>
        <p:nvGrpSpPr>
          <p:cNvPr id="16" name="Group 44"/>
          <p:cNvGrpSpPr>
            <a:grpSpLocks/>
          </p:cNvGrpSpPr>
          <p:nvPr/>
        </p:nvGrpSpPr>
        <p:grpSpPr bwMode="auto">
          <a:xfrm>
            <a:off x="755577" y="836712"/>
            <a:ext cx="2859838" cy="1222376"/>
            <a:chOff x="4090" y="2795"/>
            <a:chExt cx="1415" cy="770"/>
          </a:xfrm>
        </p:grpSpPr>
        <p:sp>
          <p:nvSpPr>
            <p:cNvPr id="18" name="Freeform 63"/>
            <p:cNvSpPr>
              <a:spLocks/>
            </p:cNvSpPr>
            <p:nvPr/>
          </p:nvSpPr>
          <p:spPr bwMode="auto">
            <a:xfrm>
              <a:off x="4090" y="2795"/>
              <a:ext cx="1361" cy="544"/>
            </a:xfrm>
            <a:custGeom>
              <a:avLst/>
              <a:gdLst/>
              <a:ahLst/>
              <a:cxnLst>
                <a:cxn ang="0">
                  <a:pos x="293" y="0"/>
                </a:cxn>
                <a:cxn ang="0">
                  <a:pos x="154" y="7"/>
                </a:cxn>
                <a:cxn ang="0">
                  <a:pos x="43" y="55"/>
                </a:cxn>
                <a:cxn ang="0">
                  <a:pos x="15" y="118"/>
                </a:cxn>
                <a:cxn ang="0">
                  <a:pos x="8" y="138"/>
                </a:cxn>
                <a:cxn ang="0">
                  <a:pos x="15" y="222"/>
                </a:cxn>
                <a:cxn ang="0">
                  <a:pos x="119" y="249"/>
                </a:cxn>
                <a:cxn ang="0">
                  <a:pos x="494" y="249"/>
                </a:cxn>
                <a:cxn ang="0">
                  <a:pos x="556" y="180"/>
                </a:cxn>
                <a:cxn ang="0">
                  <a:pos x="549" y="97"/>
                </a:cxn>
                <a:cxn ang="0">
                  <a:pos x="522" y="90"/>
                </a:cxn>
                <a:cxn ang="0">
                  <a:pos x="508" y="69"/>
                </a:cxn>
                <a:cxn ang="0">
                  <a:pos x="293" y="0"/>
                </a:cxn>
              </a:cxnLst>
              <a:rect l="0" t="0" r="r" b="b"/>
              <a:pathLst>
                <a:path w="559" h="286">
                  <a:moveTo>
                    <a:pt x="293" y="0"/>
                  </a:moveTo>
                  <a:cubicBezTo>
                    <a:pt x="247" y="2"/>
                    <a:pt x="200" y="1"/>
                    <a:pt x="154" y="7"/>
                  </a:cubicBezTo>
                  <a:cubicBezTo>
                    <a:pt x="132" y="10"/>
                    <a:pt x="75" y="47"/>
                    <a:pt x="43" y="55"/>
                  </a:cubicBezTo>
                  <a:cubicBezTo>
                    <a:pt x="21" y="89"/>
                    <a:pt x="32" y="67"/>
                    <a:pt x="15" y="118"/>
                  </a:cubicBezTo>
                  <a:cubicBezTo>
                    <a:pt x="13" y="125"/>
                    <a:pt x="8" y="138"/>
                    <a:pt x="8" y="138"/>
                  </a:cubicBezTo>
                  <a:cubicBezTo>
                    <a:pt x="10" y="166"/>
                    <a:pt x="0" y="198"/>
                    <a:pt x="15" y="222"/>
                  </a:cubicBezTo>
                  <a:cubicBezTo>
                    <a:pt x="18" y="226"/>
                    <a:pt x="106" y="246"/>
                    <a:pt x="119" y="249"/>
                  </a:cubicBezTo>
                  <a:cubicBezTo>
                    <a:pt x="192" y="286"/>
                    <a:pt x="428" y="251"/>
                    <a:pt x="494" y="249"/>
                  </a:cubicBezTo>
                  <a:cubicBezTo>
                    <a:pt x="526" y="229"/>
                    <a:pt x="544" y="217"/>
                    <a:pt x="556" y="180"/>
                  </a:cubicBezTo>
                  <a:cubicBezTo>
                    <a:pt x="554" y="152"/>
                    <a:pt x="559" y="123"/>
                    <a:pt x="549" y="97"/>
                  </a:cubicBezTo>
                  <a:cubicBezTo>
                    <a:pt x="546" y="88"/>
                    <a:pt x="530" y="95"/>
                    <a:pt x="522" y="90"/>
                  </a:cubicBezTo>
                  <a:cubicBezTo>
                    <a:pt x="515" y="85"/>
                    <a:pt x="514" y="75"/>
                    <a:pt x="508" y="69"/>
                  </a:cubicBezTo>
                  <a:cubicBezTo>
                    <a:pt x="443" y="12"/>
                    <a:pt x="376" y="6"/>
                    <a:pt x="293" y="0"/>
                  </a:cubicBezTo>
                  <a:close/>
                </a:path>
              </a:pathLst>
            </a:custGeom>
            <a:solidFill>
              <a:srgbClr val="A0E8E6"/>
            </a:solidFill>
            <a:ln w="31750" cap="flat" cmpd="sng">
              <a:solidFill>
                <a:srgbClr val="FFFF99"/>
              </a:solidFill>
              <a:prstDash val="solid"/>
              <a:round/>
              <a:headEnd/>
              <a:tailEnd/>
            </a:ln>
            <a:effectLst/>
          </p:spPr>
          <p:txBody>
            <a:bodyPr wrap="none" anchor="ctr"/>
            <a:lstStyle/>
            <a:p>
              <a:endParaRPr lang="zh-CN" altLang="en-US"/>
            </a:p>
          </p:txBody>
        </p:sp>
        <p:sp>
          <p:nvSpPr>
            <p:cNvPr id="19" name="Text Box 64"/>
            <p:cNvSpPr txBox="1">
              <a:spLocks noChangeArrowheads="1"/>
            </p:cNvSpPr>
            <p:nvPr/>
          </p:nvSpPr>
          <p:spPr bwMode="auto">
            <a:xfrm>
              <a:off x="4090" y="2886"/>
              <a:ext cx="1415" cy="679"/>
            </a:xfrm>
            <a:prstGeom prst="rect">
              <a:avLst/>
            </a:prstGeom>
            <a:noFill/>
            <a:ln w="12700">
              <a:noFill/>
              <a:miter lim="800000"/>
              <a:headEnd/>
              <a:tailEnd/>
            </a:ln>
            <a:effectLst>
              <a:outerShdw dist="12700" algn="ctr" rotWithShape="0">
                <a:srgbClr val="000000"/>
              </a:outerShdw>
            </a:effectLst>
          </p:spPr>
          <p:txBody>
            <a:bodyPr wrap="square">
              <a:spAutoFit/>
            </a:bodyPr>
            <a:lstStyle/>
            <a:p>
              <a:pPr algn="l"/>
              <a:r>
                <a:rPr lang="zh-CN" altLang="en-US" sz="3200" b="1" dirty="0" smtClean="0">
                  <a:solidFill>
                    <a:srgbClr val="FF0000"/>
                  </a:solidFill>
                </a:rPr>
                <a:t>计数错误原因</a:t>
              </a:r>
              <a:endParaRPr lang="en-US" altLang="zh-CN" sz="3200" b="1" dirty="0">
                <a:solidFill>
                  <a:srgbClr val="FF0000"/>
                </a:solidFill>
              </a:endParaRPr>
            </a:p>
          </p:txBody>
        </p:sp>
      </p:grpSp>
      <p:grpSp>
        <p:nvGrpSpPr>
          <p:cNvPr id="37" name="Group 42"/>
          <p:cNvGrpSpPr>
            <a:grpSpLocks/>
          </p:cNvGrpSpPr>
          <p:nvPr/>
        </p:nvGrpSpPr>
        <p:grpSpPr bwMode="auto">
          <a:xfrm>
            <a:off x="611560" y="4509120"/>
            <a:ext cx="3595444" cy="1944216"/>
            <a:chOff x="480" y="768"/>
            <a:chExt cx="4898" cy="528"/>
          </a:xfrm>
        </p:grpSpPr>
        <p:sp>
          <p:nvSpPr>
            <p:cNvPr id="38" name="Rectangle 6"/>
            <p:cNvSpPr>
              <a:spLocks noChangeArrowheads="1"/>
            </p:cNvSpPr>
            <p:nvPr/>
          </p:nvSpPr>
          <p:spPr bwMode="auto">
            <a:xfrm>
              <a:off x="480" y="768"/>
              <a:ext cx="4896" cy="528"/>
            </a:xfrm>
            <a:prstGeom prst="rect">
              <a:avLst/>
            </a:prstGeom>
            <a:solidFill>
              <a:srgbClr val="E1F0FF"/>
            </a:solidFill>
            <a:ln w="12700">
              <a:noFill/>
              <a:miter lim="800000"/>
              <a:headEnd/>
              <a:tailEnd/>
            </a:ln>
            <a:effectLst>
              <a:outerShdw dist="143684" dir="2700000" algn="ctr" rotWithShape="0">
                <a:srgbClr val="B2B2B2"/>
              </a:outerShdw>
            </a:effectLst>
          </p:spPr>
          <p:txBody>
            <a:bodyPr wrap="none" anchor="ctr"/>
            <a:lstStyle/>
            <a:p>
              <a:endParaRPr lang="zh-CN" altLang="en-US"/>
            </a:p>
          </p:txBody>
        </p:sp>
        <p:sp>
          <p:nvSpPr>
            <p:cNvPr id="39" name="Text Box 7"/>
            <p:cNvSpPr txBox="1">
              <a:spLocks noChangeArrowheads="1"/>
            </p:cNvSpPr>
            <p:nvPr/>
          </p:nvSpPr>
          <p:spPr bwMode="auto">
            <a:xfrm>
              <a:off x="578" y="807"/>
              <a:ext cx="4800" cy="251"/>
            </a:xfrm>
            <a:prstGeom prst="rect">
              <a:avLst/>
            </a:prstGeom>
            <a:noFill/>
            <a:ln w="28575" cap="sq">
              <a:noFill/>
              <a:miter lim="800000"/>
              <a:headEnd type="none" w="sm" len="sm"/>
              <a:tailEnd type="none" w="sm" len="sm"/>
            </a:ln>
            <a:effectLst/>
          </p:spPr>
          <p:txBody>
            <a:bodyPr>
              <a:spAutoFit/>
            </a:bodyPr>
            <a:lstStyle/>
            <a:p>
              <a:pPr algn="l"/>
              <a:r>
                <a:rPr lang="zh-CN" altLang="en-US" sz="1800" b="1" dirty="0" smtClean="0">
                  <a:solidFill>
                    <a:srgbClr val="003399"/>
                  </a:solidFill>
                  <a:ea typeface="楷体_GB2312" pitchFamily="49" charset="-122"/>
                </a:rPr>
                <a:t>将</a:t>
              </a:r>
              <a:r>
                <a:rPr lang="en-US" altLang="zh-CN" sz="1800" b="1" dirty="0" err="1" smtClean="0">
                  <a:solidFill>
                    <a:srgbClr val="FF0000"/>
                  </a:solidFill>
                  <a:ea typeface="楷体_GB2312" pitchFamily="49" charset="-122"/>
                </a:rPr>
                <a:t>cnt</a:t>
              </a:r>
              <a:r>
                <a:rPr lang="en-US" altLang="zh-CN" sz="1800" b="1" dirty="0" smtClean="0">
                  <a:solidFill>
                    <a:srgbClr val="FF0000"/>
                  </a:solidFill>
                  <a:ea typeface="楷体_GB2312" pitchFamily="49" charset="-122"/>
                </a:rPr>
                <a:t>(</a:t>
              </a:r>
              <a:r>
                <a:rPr lang="zh-CN" altLang="en-US" sz="1800" b="1" dirty="0" smtClean="0">
                  <a:solidFill>
                    <a:srgbClr val="FF0000"/>
                  </a:solidFill>
                  <a:ea typeface="楷体_GB2312" pitchFamily="49" charset="-122"/>
                </a:rPr>
                <a:t>内存</a:t>
              </a:r>
              <a:r>
                <a:rPr lang="en-US" altLang="zh-CN" sz="1800" b="1" dirty="0" smtClean="0">
                  <a:solidFill>
                    <a:srgbClr val="FF0000"/>
                  </a:solidFill>
                  <a:ea typeface="楷体_GB2312" pitchFamily="49" charset="-122"/>
                </a:rPr>
                <a:t>)</a:t>
              </a:r>
              <a:r>
                <a:rPr lang="zh-CN" altLang="en-US" sz="1800" b="1" dirty="0" smtClean="0">
                  <a:solidFill>
                    <a:srgbClr val="003399"/>
                  </a:solidFill>
                  <a:ea typeface="楷体_GB2312" pitchFamily="49" charset="-122"/>
                </a:rPr>
                <a:t>放入寄存器</a:t>
              </a:r>
              <a:r>
                <a:rPr lang="en-US" altLang="zh-CN" sz="1800" b="1" dirty="0" err="1" smtClean="0">
                  <a:solidFill>
                    <a:srgbClr val="003399"/>
                  </a:solidFill>
                  <a:ea typeface="楷体_GB2312" pitchFamily="49" charset="-122"/>
                </a:rPr>
                <a:t>eax</a:t>
              </a:r>
              <a:endParaRPr lang="en-US" altLang="zh-CN" sz="1800" b="1" dirty="0" smtClean="0">
                <a:solidFill>
                  <a:srgbClr val="003399"/>
                </a:solidFill>
                <a:ea typeface="楷体_GB2312" pitchFamily="49" charset="-122"/>
              </a:endParaRPr>
            </a:p>
            <a:p>
              <a:pPr algn="l"/>
              <a:r>
                <a:rPr lang="zh-CN" altLang="en-US" sz="1800" b="1" dirty="0" smtClean="0">
                  <a:solidFill>
                    <a:srgbClr val="003399"/>
                  </a:solidFill>
                  <a:latin typeface="楷体_GB2312" pitchFamily="49" charset="-122"/>
                  <a:ea typeface="楷体_GB2312" pitchFamily="49" charset="-122"/>
                </a:rPr>
                <a:t>寄存器</a:t>
              </a:r>
              <a:r>
                <a:rPr lang="en-US" altLang="zh-CN" sz="1800" b="1" dirty="0" err="1" smtClean="0">
                  <a:solidFill>
                    <a:srgbClr val="003399"/>
                  </a:solidFill>
                  <a:latin typeface="楷体_GB2312" pitchFamily="49" charset="-122"/>
                  <a:ea typeface="楷体_GB2312" pitchFamily="49" charset="-122"/>
                </a:rPr>
                <a:t>eax</a:t>
              </a:r>
              <a:r>
                <a:rPr lang="zh-CN" altLang="en-US" sz="1800" b="1" dirty="0" smtClean="0">
                  <a:solidFill>
                    <a:srgbClr val="003399"/>
                  </a:solidFill>
                  <a:latin typeface="楷体_GB2312" pitchFamily="49" charset="-122"/>
                  <a:ea typeface="楷体_GB2312" pitchFamily="49" charset="-122"/>
                </a:rPr>
                <a:t>值加</a:t>
              </a:r>
              <a:r>
                <a:rPr lang="en-US" altLang="zh-CN" sz="1800" b="1" dirty="0" smtClean="0">
                  <a:solidFill>
                    <a:srgbClr val="003399"/>
                  </a:solidFill>
                  <a:latin typeface="楷体_GB2312" pitchFamily="49" charset="-122"/>
                  <a:ea typeface="楷体_GB2312" pitchFamily="49" charset="-122"/>
                </a:rPr>
                <a:t>1</a:t>
              </a:r>
            </a:p>
            <a:p>
              <a:r>
                <a:rPr lang="zh-CN" altLang="en-US" sz="1800" b="1" dirty="0" smtClean="0">
                  <a:solidFill>
                    <a:srgbClr val="003399"/>
                  </a:solidFill>
                  <a:latin typeface="楷体_GB2312" pitchFamily="49" charset="-122"/>
                  <a:ea typeface="楷体_GB2312" pitchFamily="49" charset="-122"/>
                </a:rPr>
                <a:t>寄存器</a:t>
              </a:r>
              <a:r>
                <a:rPr lang="en-US" altLang="zh-CN" sz="1800" b="1" dirty="0" err="1" smtClean="0">
                  <a:solidFill>
                    <a:srgbClr val="003399"/>
                  </a:solidFill>
                  <a:latin typeface="楷体_GB2312" pitchFamily="49" charset="-122"/>
                  <a:ea typeface="楷体_GB2312" pitchFamily="49" charset="-122"/>
                </a:rPr>
                <a:t>eax</a:t>
              </a:r>
              <a:r>
                <a:rPr lang="zh-CN" altLang="en-US" sz="1800" b="1" dirty="0" smtClean="0">
                  <a:solidFill>
                    <a:srgbClr val="003399"/>
                  </a:solidFill>
                  <a:latin typeface="楷体_GB2312" pitchFamily="49" charset="-122"/>
                  <a:ea typeface="楷体_GB2312" pitchFamily="49" charset="-122"/>
                </a:rPr>
                <a:t>值存入</a:t>
              </a:r>
              <a:r>
                <a:rPr lang="en-US" altLang="zh-CN" sz="1800" b="1" dirty="0" err="1" smtClean="0">
                  <a:solidFill>
                    <a:srgbClr val="FF0000"/>
                  </a:solidFill>
                  <a:latin typeface="楷体_GB2312" pitchFamily="49" charset="-122"/>
                  <a:ea typeface="楷体_GB2312" pitchFamily="49" charset="-122"/>
                </a:rPr>
                <a:t>cnt</a:t>
              </a:r>
              <a:r>
                <a:rPr lang="en-US" altLang="zh-CN" sz="1800" b="1" dirty="0" smtClean="0">
                  <a:solidFill>
                    <a:srgbClr val="FF0000"/>
                  </a:solidFill>
                  <a:ea typeface="楷体_GB2312" pitchFamily="49" charset="-122"/>
                </a:rPr>
                <a:t> (</a:t>
              </a:r>
              <a:r>
                <a:rPr lang="zh-CN" altLang="en-US" sz="1800" b="1" dirty="0" smtClean="0">
                  <a:solidFill>
                    <a:srgbClr val="FF0000"/>
                  </a:solidFill>
                  <a:ea typeface="楷体_GB2312" pitchFamily="49" charset="-122"/>
                </a:rPr>
                <a:t>内存</a:t>
              </a:r>
              <a:r>
                <a:rPr lang="en-US" altLang="zh-CN" sz="1800" b="1" dirty="0" smtClean="0">
                  <a:solidFill>
                    <a:srgbClr val="FF0000"/>
                  </a:solidFill>
                  <a:ea typeface="楷体_GB2312" pitchFamily="49" charset="-122"/>
                </a:rPr>
                <a:t>)</a:t>
              </a:r>
              <a:endParaRPr lang="zh-CN" altLang="en-US" sz="1800" b="1" dirty="0">
                <a:solidFill>
                  <a:srgbClr val="FF0000"/>
                </a:solidFill>
                <a:latin typeface="楷体_GB2312" pitchFamily="49" charset="-122"/>
                <a:ea typeface="楷体_GB2312" pitchFamily="49" charset="-122"/>
              </a:endParaRPr>
            </a:p>
          </p:txBody>
        </p:sp>
      </p:grpSp>
      <p:grpSp>
        <p:nvGrpSpPr>
          <p:cNvPr id="24" name="组合 23"/>
          <p:cNvGrpSpPr/>
          <p:nvPr/>
        </p:nvGrpSpPr>
        <p:grpSpPr>
          <a:xfrm>
            <a:off x="1691680" y="3068960"/>
            <a:ext cx="6120680" cy="1368152"/>
            <a:chOff x="1691680" y="3068960"/>
            <a:chExt cx="6120680" cy="1368152"/>
          </a:xfrm>
        </p:grpSpPr>
        <p:grpSp>
          <p:nvGrpSpPr>
            <p:cNvPr id="20" name="组合 19"/>
            <p:cNvGrpSpPr/>
            <p:nvPr/>
          </p:nvGrpSpPr>
          <p:grpSpPr>
            <a:xfrm>
              <a:off x="3635896" y="3068960"/>
              <a:ext cx="4176464" cy="1368152"/>
              <a:chOff x="3635896" y="3068960"/>
              <a:chExt cx="4176464" cy="1368152"/>
            </a:xfrm>
          </p:grpSpPr>
          <p:sp>
            <p:nvSpPr>
              <p:cNvPr id="14" name="AutoShape 69"/>
              <p:cNvSpPr>
                <a:spLocks noChangeArrowheads="1"/>
              </p:cNvSpPr>
              <p:nvPr/>
            </p:nvSpPr>
            <p:spPr bwMode="auto">
              <a:xfrm>
                <a:off x="3635896" y="3591297"/>
                <a:ext cx="792162" cy="485775"/>
              </a:xfrm>
              <a:prstGeom prst="rightArrow">
                <a:avLst>
                  <a:gd name="adj1" fmla="val 50000"/>
                  <a:gd name="adj2" fmla="val 40768"/>
                </a:avLst>
              </a:prstGeom>
              <a:gradFill rotWithShape="0">
                <a:gsLst>
                  <a:gs pos="0">
                    <a:srgbClr val="FF0000">
                      <a:gamma/>
                      <a:shade val="46275"/>
                      <a:invGamma/>
                    </a:srgbClr>
                  </a:gs>
                  <a:gs pos="50000">
                    <a:srgbClr val="FF0000"/>
                  </a:gs>
                  <a:gs pos="100000">
                    <a:srgbClr val="FF0000">
                      <a:gamma/>
                      <a:shade val="46275"/>
                      <a:invGamma/>
                    </a:srgbClr>
                  </a:gs>
                </a:gsLst>
                <a:lin ang="5400000" scaled="1"/>
              </a:gradFill>
              <a:ln w="57150">
                <a:solidFill>
                  <a:srgbClr val="FFFF00"/>
                </a:solidFill>
                <a:miter lim="800000"/>
                <a:headEnd/>
                <a:tailEnd/>
              </a:ln>
              <a:effectLst>
                <a:outerShdw dist="35921" dir="2700000" algn="ctr" rotWithShape="0">
                  <a:srgbClr val="B2B2B2"/>
                </a:outerShdw>
              </a:effectLst>
            </p:spPr>
            <p:txBody>
              <a:bodyPr wrap="none" anchor="ctr"/>
              <a:lstStyle/>
              <a:p>
                <a:endParaRPr lang="zh-CN" altLang="en-US"/>
              </a:p>
            </p:txBody>
          </p:sp>
          <p:sp>
            <p:nvSpPr>
              <p:cNvPr id="17" name="矩形 16"/>
              <p:cNvSpPr/>
              <p:nvPr/>
            </p:nvSpPr>
            <p:spPr bwMode="auto">
              <a:xfrm>
                <a:off x="4788024" y="3068960"/>
                <a:ext cx="3024336" cy="1368152"/>
              </a:xfrm>
              <a:prstGeom prst="rect">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grpSp>
        <p:cxnSp>
          <p:nvCxnSpPr>
            <p:cNvPr id="22" name="直接连接符 21"/>
            <p:cNvCxnSpPr/>
            <p:nvPr/>
          </p:nvCxnSpPr>
          <p:spPr bwMode="auto">
            <a:xfrm>
              <a:off x="1691680" y="4077072"/>
              <a:ext cx="648072" cy="0"/>
            </a:xfrm>
            <a:prstGeom prst="line">
              <a:avLst/>
            </a:prstGeom>
            <a:solidFill>
              <a:schemeClr val="accent1"/>
            </a:solidFill>
            <a:ln w="25400" cap="sq" cmpd="sng" algn="ctr">
              <a:solidFill>
                <a:schemeClr val="accent6"/>
              </a:solidFill>
              <a:prstDash val="solid"/>
              <a:round/>
              <a:headEnd type="none" w="sm" len="sm"/>
              <a:tailEnd type="none" w="sm" len="sm"/>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strips(downRight)">
                                      <p:cBhvr>
                                        <p:cTn id="22" dur="2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7" presetClass="entr" presetSubtype="8"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cBhvr>
                                        <p:cTn id="27" dur="500" fill="hold"/>
                                        <p:tgtEl>
                                          <p:spTgt spid="37"/>
                                        </p:tgtEl>
                                        <p:attrNameLst>
                                          <p:attrName>ppt_x</p:attrName>
                                        </p:attrNameLst>
                                      </p:cBhvr>
                                      <p:tavLst>
                                        <p:tav tm="0">
                                          <p:val>
                                            <p:strVal val="#ppt_x-#ppt_w/2"/>
                                          </p:val>
                                        </p:tav>
                                        <p:tav tm="100000">
                                          <p:val>
                                            <p:strVal val="#ppt_x"/>
                                          </p:val>
                                        </p:tav>
                                      </p:tavLst>
                                    </p:anim>
                                    <p:anim calcmode="lin" valueType="num">
                                      <p:cBhvr>
                                        <p:cTn id="28" dur="500" fill="hold"/>
                                        <p:tgtEl>
                                          <p:spTgt spid="37"/>
                                        </p:tgtEl>
                                        <p:attrNameLst>
                                          <p:attrName>ppt_y</p:attrName>
                                        </p:attrNameLst>
                                      </p:cBhvr>
                                      <p:tavLst>
                                        <p:tav tm="0">
                                          <p:val>
                                            <p:strVal val="#ppt_y"/>
                                          </p:val>
                                        </p:tav>
                                        <p:tav tm="100000">
                                          <p:val>
                                            <p:strVal val="#ppt_y"/>
                                          </p:val>
                                        </p:tav>
                                      </p:tavLst>
                                    </p:anim>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endParaRPr lang="zh-CN" altLang="en-US" dirty="0"/>
          </a:p>
        </p:txBody>
      </p:sp>
      <p:grpSp>
        <p:nvGrpSpPr>
          <p:cNvPr id="11" name="Group 104"/>
          <p:cNvGrpSpPr>
            <a:grpSpLocks/>
          </p:cNvGrpSpPr>
          <p:nvPr/>
        </p:nvGrpSpPr>
        <p:grpSpPr bwMode="auto">
          <a:xfrm>
            <a:off x="971450" y="667319"/>
            <a:ext cx="4773615" cy="2833689"/>
            <a:chOff x="657" y="1758"/>
            <a:chExt cx="3007" cy="1785"/>
          </a:xfrm>
        </p:grpSpPr>
        <p:sp>
          <p:nvSpPr>
            <p:cNvPr id="12" name="Text Box 105"/>
            <p:cNvSpPr txBox="1">
              <a:spLocks noChangeArrowheads="1"/>
            </p:cNvSpPr>
            <p:nvPr/>
          </p:nvSpPr>
          <p:spPr bwMode="auto">
            <a:xfrm>
              <a:off x="657" y="1758"/>
              <a:ext cx="2685" cy="843"/>
            </a:xfrm>
            <a:prstGeom prst="rect">
              <a:avLst/>
            </a:prstGeom>
            <a:noFill/>
            <a:ln w="12700">
              <a:noFill/>
              <a:miter lim="800000"/>
              <a:headEnd/>
              <a:tailEnd/>
            </a:ln>
            <a:effectLst>
              <a:outerShdw dist="12700" algn="ctr" rotWithShape="0">
                <a:srgbClr val="000000"/>
              </a:outerShdw>
            </a:effectLst>
          </p:spPr>
          <p:txBody>
            <a:bodyPr wrap="square" anchor="ctr">
              <a:spAutoFit/>
            </a:bodyPr>
            <a:lstStyle/>
            <a:p>
              <a:pPr>
                <a:lnSpc>
                  <a:spcPct val="75000"/>
                </a:lnSpc>
              </a:pPr>
              <a:r>
                <a:rPr lang="zh-CN" altLang="en-US" sz="3600" dirty="0" smtClean="0">
                  <a:solidFill>
                    <a:schemeClr val="accent2"/>
                  </a:solidFill>
                  <a:latin typeface="华文新魏" pitchFamily="2" charset="-122"/>
                  <a:ea typeface="华文新魏" pitchFamily="2" charset="-122"/>
                </a:rPr>
                <a:t>全局变量</a:t>
              </a:r>
              <a:r>
                <a:rPr lang="en-US" altLang="zh-CN" sz="3600" dirty="0" err="1" smtClean="0">
                  <a:solidFill>
                    <a:schemeClr val="accent2"/>
                  </a:solidFill>
                  <a:latin typeface="华文新魏" pitchFamily="2" charset="-122"/>
                  <a:ea typeface="华文新魏" pitchFamily="2" charset="-122"/>
                </a:rPr>
                <a:t>cnt</a:t>
              </a:r>
              <a:r>
                <a:rPr lang="zh-CN" altLang="en-US" sz="3600" dirty="0" smtClean="0">
                  <a:solidFill>
                    <a:schemeClr val="accent2"/>
                  </a:solidFill>
                  <a:latin typeface="华文新魏" pitchFamily="2" charset="-122"/>
                  <a:ea typeface="华文新魏" pitchFamily="2" charset="-122"/>
                </a:rPr>
                <a:t>最后的计数结果可能是？</a:t>
              </a:r>
              <a:endParaRPr lang="en-US" altLang="zh-CN" sz="3600" dirty="0" smtClean="0">
                <a:solidFill>
                  <a:schemeClr val="accent2"/>
                </a:solidFill>
                <a:latin typeface="华文新魏" pitchFamily="2" charset="-122"/>
                <a:ea typeface="华文新魏" pitchFamily="2" charset="-122"/>
              </a:endParaRPr>
            </a:p>
            <a:p>
              <a:pPr algn="l">
                <a:lnSpc>
                  <a:spcPct val="75000"/>
                </a:lnSpc>
              </a:pPr>
              <a:r>
                <a:rPr lang="zh-CN" altLang="en-US" sz="3600" b="0" dirty="0" smtClean="0">
                  <a:solidFill>
                    <a:srgbClr val="FF0000"/>
                  </a:solidFill>
                  <a:latin typeface="华文新魏" pitchFamily="2" charset="-122"/>
                  <a:ea typeface="华文新魏" pitchFamily="2" charset="-122"/>
                </a:rPr>
                <a:t>（</a:t>
              </a:r>
              <a:r>
                <a:rPr lang="en-US" altLang="zh-CN" sz="3600" b="0" dirty="0" err="1" smtClean="0">
                  <a:solidFill>
                    <a:srgbClr val="FF0000"/>
                  </a:solidFill>
                  <a:latin typeface="华文新魏" pitchFamily="2" charset="-122"/>
                  <a:ea typeface="华文新魏" pitchFamily="2" charset="-122"/>
                </a:rPr>
                <a:t>cnt</a:t>
              </a:r>
              <a:r>
                <a:rPr lang="zh-CN" altLang="en-US" sz="3600" b="0" dirty="0" smtClean="0">
                  <a:solidFill>
                    <a:srgbClr val="FF0000"/>
                  </a:solidFill>
                  <a:latin typeface="华文新魏" pitchFamily="2" charset="-122"/>
                  <a:ea typeface="华文新魏" pitchFamily="2" charset="-122"/>
                </a:rPr>
                <a:t>初始</a:t>
              </a:r>
              <a:r>
                <a:rPr lang="en-US" altLang="zh-CN" sz="3600" b="0" dirty="0" smtClean="0">
                  <a:solidFill>
                    <a:srgbClr val="FF0000"/>
                  </a:solidFill>
                  <a:latin typeface="华文新魏" pitchFamily="2" charset="-122"/>
                  <a:ea typeface="华文新魏" pitchFamily="2" charset="-122"/>
                </a:rPr>
                <a:t>0</a:t>
              </a:r>
              <a:r>
                <a:rPr lang="zh-CN" altLang="en-US" sz="3600" b="0" dirty="0" smtClean="0">
                  <a:solidFill>
                    <a:srgbClr val="FF0000"/>
                  </a:solidFill>
                  <a:latin typeface="华文新魏" pitchFamily="2" charset="-122"/>
                  <a:ea typeface="华文新魏" pitchFamily="2" charset="-122"/>
                </a:rPr>
                <a:t>）</a:t>
              </a:r>
              <a:endParaRPr lang="zh-CN" altLang="en-US" sz="3600" b="0" dirty="0">
                <a:solidFill>
                  <a:srgbClr val="FF0000"/>
                </a:solidFill>
                <a:latin typeface="华文新魏" pitchFamily="2" charset="-122"/>
                <a:ea typeface="华文新魏" pitchFamily="2" charset="-122"/>
              </a:endParaRPr>
            </a:p>
          </p:txBody>
        </p:sp>
        <p:grpSp>
          <p:nvGrpSpPr>
            <p:cNvPr id="13" name="Group 106"/>
            <p:cNvGrpSpPr>
              <a:grpSpLocks/>
            </p:cNvGrpSpPr>
            <p:nvPr/>
          </p:nvGrpSpPr>
          <p:grpSpPr bwMode="auto">
            <a:xfrm rot="501814">
              <a:off x="3243" y="1979"/>
              <a:ext cx="421" cy="225"/>
              <a:chOff x="2995" y="2106"/>
              <a:chExt cx="989" cy="768"/>
            </a:xfrm>
          </p:grpSpPr>
          <p:sp>
            <p:nvSpPr>
              <p:cNvPr id="20" name="Freeform 107"/>
              <p:cNvSpPr>
                <a:spLocks/>
              </p:cNvSpPr>
              <p:nvPr/>
            </p:nvSpPr>
            <p:spPr bwMode="auto">
              <a:xfrm rot="421002">
                <a:off x="2995" y="2106"/>
                <a:ext cx="989" cy="768"/>
              </a:xfrm>
              <a:custGeom>
                <a:avLst/>
                <a:gdLst/>
                <a:ahLst/>
                <a:cxnLst>
                  <a:cxn ang="0">
                    <a:pos x="150" y="185"/>
                  </a:cxn>
                  <a:cxn ang="0">
                    <a:pos x="194" y="138"/>
                  </a:cxn>
                  <a:cxn ang="0">
                    <a:pos x="272" y="167"/>
                  </a:cxn>
                  <a:cxn ang="0">
                    <a:pos x="265" y="244"/>
                  </a:cxn>
                  <a:cxn ang="0">
                    <a:pos x="171" y="304"/>
                  </a:cxn>
                  <a:cxn ang="0">
                    <a:pos x="153" y="474"/>
                  </a:cxn>
                  <a:cxn ang="0">
                    <a:pos x="171" y="527"/>
                  </a:cxn>
                  <a:cxn ang="0">
                    <a:pos x="140" y="585"/>
                  </a:cxn>
                  <a:cxn ang="0">
                    <a:pos x="147" y="645"/>
                  </a:cxn>
                  <a:cxn ang="0">
                    <a:pos x="213" y="683"/>
                  </a:cxn>
                  <a:cxn ang="0">
                    <a:pos x="300" y="656"/>
                  </a:cxn>
                  <a:cxn ang="0">
                    <a:pos x="328" y="585"/>
                  </a:cxn>
                  <a:cxn ang="0">
                    <a:pos x="293" y="518"/>
                  </a:cxn>
                  <a:cxn ang="0">
                    <a:pos x="331" y="480"/>
                  </a:cxn>
                  <a:cxn ang="0">
                    <a:pos x="331" y="387"/>
                  </a:cxn>
                  <a:cxn ang="0">
                    <a:pos x="429" y="308"/>
                  </a:cxn>
                  <a:cxn ang="0">
                    <a:pos x="439" y="188"/>
                  </a:cxn>
                  <a:cxn ang="0">
                    <a:pos x="376" y="59"/>
                  </a:cxn>
                  <a:cxn ang="0">
                    <a:pos x="251" y="0"/>
                  </a:cxn>
                  <a:cxn ang="0">
                    <a:pos x="112" y="38"/>
                  </a:cxn>
                  <a:cxn ang="0">
                    <a:pos x="31" y="115"/>
                  </a:cxn>
                  <a:cxn ang="0">
                    <a:pos x="0" y="234"/>
                  </a:cxn>
                  <a:cxn ang="0">
                    <a:pos x="4" y="304"/>
                  </a:cxn>
                  <a:cxn ang="0">
                    <a:pos x="147" y="296"/>
                  </a:cxn>
                  <a:cxn ang="0">
                    <a:pos x="150" y="185"/>
                  </a:cxn>
                </a:cxnLst>
                <a:rect l="0" t="0" r="r" b="b"/>
                <a:pathLst>
                  <a:path w="439" h="683">
                    <a:moveTo>
                      <a:pt x="150" y="185"/>
                    </a:moveTo>
                    <a:lnTo>
                      <a:pt x="194" y="138"/>
                    </a:lnTo>
                    <a:lnTo>
                      <a:pt x="272" y="167"/>
                    </a:lnTo>
                    <a:lnTo>
                      <a:pt x="265" y="244"/>
                    </a:lnTo>
                    <a:lnTo>
                      <a:pt x="171" y="304"/>
                    </a:lnTo>
                    <a:lnTo>
                      <a:pt x="153" y="474"/>
                    </a:lnTo>
                    <a:lnTo>
                      <a:pt x="171" y="527"/>
                    </a:lnTo>
                    <a:lnTo>
                      <a:pt x="140" y="585"/>
                    </a:lnTo>
                    <a:lnTo>
                      <a:pt x="147" y="645"/>
                    </a:lnTo>
                    <a:lnTo>
                      <a:pt x="213" y="683"/>
                    </a:lnTo>
                    <a:lnTo>
                      <a:pt x="300" y="656"/>
                    </a:lnTo>
                    <a:lnTo>
                      <a:pt x="328" y="585"/>
                    </a:lnTo>
                    <a:lnTo>
                      <a:pt x="293" y="518"/>
                    </a:lnTo>
                    <a:lnTo>
                      <a:pt x="331" y="480"/>
                    </a:lnTo>
                    <a:lnTo>
                      <a:pt x="331" y="387"/>
                    </a:lnTo>
                    <a:lnTo>
                      <a:pt x="429" y="308"/>
                    </a:lnTo>
                    <a:lnTo>
                      <a:pt x="439" y="188"/>
                    </a:lnTo>
                    <a:lnTo>
                      <a:pt x="376" y="59"/>
                    </a:lnTo>
                    <a:lnTo>
                      <a:pt x="251" y="0"/>
                    </a:lnTo>
                    <a:lnTo>
                      <a:pt x="112" y="38"/>
                    </a:lnTo>
                    <a:lnTo>
                      <a:pt x="31" y="115"/>
                    </a:lnTo>
                    <a:lnTo>
                      <a:pt x="0" y="234"/>
                    </a:lnTo>
                    <a:lnTo>
                      <a:pt x="4" y="304"/>
                    </a:lnTo>
                    <a:lnTo>
                      <a:pt x="147" y="296"/>
                    </a:lnTo>
                    <a:lnTo>
                      <a:pt x="150" y="185"/>
                    </a:lnTo>
                    <a:close/>
                  </a:path>
                </a:pathLst>
              </a:custGeom>
              <a:solidFill>
                <a:srgbClr val="FFFF00"/>
              </a:solidFill>
              <a:ln w="9525">
                <a:solidFill>
                  <a:srgbClr val="00FFFF"/>
                </a:solidFill>
                <a:round/>
                <a:headEnd/>
                <a:tailEnd/>
              </a:ln>
              <a:effectLst>
                <a:outerShdw dist="38100" algn="ctr" rotWithShape="0">
                  <a:srgbClr val="777777"/>
                </a:outerShdw>
              </a:effectLst>
            </p:spPr>
            <p:txBody>
              <a:bodyPr/>
              <a:lstStyle/>
              <a:p>
                <a:endParaRPr lang="zh-CN" altLang="en-US"/>
              </a:p>
            </p:txBody>
          </p:sp>
          <p:sp>
            <p:nvSpPr>
              <p:cNvPr id="21" name="Freeform 108"/>
              <p:cNvSpPr>
                <a:spLocks/>
              </p:cNvSpPr>
              <p:nvPr/>
            </p:nvSpPr>
            <p:spPr bwMode="auto">
              <a:xfrm rot="421002">
                <a:off x="3043" y="2106"/>
                <a:ext cx="881" cy="535"/>
              </a:xfrm>
              <a:custGeom>
                <a:avLst/>
                <a:gdLst/>
                <a:ahLst/>
                <a:cxnLst>
                  <a:cxn ang="0">
                    <a:pos x="0" y="241"/>
                  </a:cxn>
                  <a:cxn ang="0">
                    <a:pos x="57" y="230"/>
                  </a:cxn>
                  <a:cxn ang="0">
                    <a:pos x="89" y="241"/>
                  </a:cxn>
                  <a:cxn ang="0">
                    <a:pos x="87" y="175"/>
                  </a:cxn>
                  <a:cxn ang="0">
                    <a:pos x="111" y="101"/>
                  </a:cxn>
                  <a:cxn ang="0">
                    <a:pos x="206" y="74"/>
                  </a:cxn>
                  <a:cxn ang="0">
                    <a:pos x="251" y="105"/>
                  </a:cxn>
                  <a:cxn ang="0">
                    <a:pos x="299" y="153"/>
                  </a:cxn>
                  <a:cxn ang="0">
                    <a:pos x="285" y="237"/>
                  </a:cxn>
                  <a:cxn ang="0">
                    <a:pos x="195" y="276"/>
                  </a:cxn>
                  <a:cxn ang="0">
                    <a:pos x="171" y="335"/>
                  </a:cxn>
                  <a:cxn ang="0">
                    <a:pos x="178" y="395"/>
                  </a:cxn>
                  <a:cxn ang="0">
                    <a:pos x="166" y="477"/>
                  </a:cxn>
                  <a:cxn ang="0">
                    <a:pos x="256" y="477"/>
                  </a:cxn>
                  <a:cxn ang="0">
                    <a:pos x="268" y="416"/>
                  </a:cxn>
                  <a:cxn ang="0">
                    <a:pos x="261" y="345"/>
                  </a:cxn>
                  <a:cxn ang="0">
                    <a:pos x="316" y="307"/>
                  </a:cxn>
                  <a:cxn ang="0">
                    <a:pos x="358" y="287"/>
                  </a:cxn>
                  <a:cxn ang="0">
                    <a:pos x="390" y="196"/>
                  </a:cxn>
                  <a:cxn ang="0">
                    <a:pos x="361" y="98"/>
                  </a:cxn>
                  <a:cxn ang="0">
                    <a:pos x="264" y="0"/>
                  </a:cxn>
                  <a:cxn ang="0">
                    <a:pos x="146" y="8"/>
                  </a:cxn>
                  <a:cxn ang="0">
                    <a:pos x="51" y="67"/>
                  </a:cxn>
                  <a:cxn ang="0">
                    <a:pos x="10" y="140"/>
                  </a:cxn>
                  <a:cxn ang="0">
                    <a:pos x="0" y="241"/>
                  </a:cxn>
                </a:cxnLst>
                <a:rect l="0" t="0" r="r" b="b"/>
                <a:pathLst>
                  <a:path w="390" h="477">
                    <a:moveTo>
                      <a:pt x="0" y="241"/>
                    </a:moveTo>
                    <a:lnTo>
                      <a:pt x="57" y="230"/>
                    </a:lnTo>
                    <a:lnTo>
                      <a:pt x="89" y="241"/>
                    </a:lnTo>
                    <a:lnTo>
                      <a:pt x="87" y="175"/>
                    </a:lnTo>
                    <a:lnTo>
                      <a:pt x="111" y="101"/>
                    </a:lnTo>
                    <a:lnTo>
                      <a:pt x="206" y="74"/>
                    </a:lnTo>
                    <a:lnTo>
                      <a:pt x="251" y="105"/>
                    </a:lnTo>
                    <a:lnTo>
                      <a:pt x="299" y="153"/>
                    </a:lnTo>
                    <a:lnTo>
                      <a:pt x="285" y="237"/>
                    </a:lnTo>
                    <a:lnTo>
                      <a:pt x="195" y="276"/>
                    </a:lnTo>
                    <a:lnTo>
                      <a:pt x="171" y="335"/>
                    </a:lnTo>
                    <a:lnTo>
                      <a:pt x="178" y="395"/>
                    </a:lnTo>
                    <a:lnTo>
                      <a:pt x="166" y="477"/>
                    </a:lnTo>
                    <a:lnTo>
                      <a:pt x="256" y="477"/>
                    </a:lnTo>
                    <a:lnTo>
                      <a:pt x="268" y="416"/>
                    </a:lnTo>
                    <a:lnTo>
                      <a:pt x="261" y="345"/>
                    </a:lnTo>
                    <a:lnTo>
                      <a:pt x="316" y="307"/>
                    </a:lnTo>
                    <a:lnTo>
                      <a:pt x="358" y="287"/>
                    </a:lnTo>
                    <a:lnTo>
                      <a:pt x="390" y="196"/>
                    </a:lnTo>
                    <a:lnTo>
                      <a:pt x="361" y="98"/>
                    </a:lnTo>
                    <a:lnTo>
                      <a:pt x="264" y="0"/>
                    </a:lnTo>
                    <a:lnTo>
                      <a:pt x="146" y="8"/>
                    </a:lnTo>
                    <a:lnTo>
                      <a:pt x="51" y="67"/>
                    </a:lnTo>
                    <a:lnTo>
                      <a:pt x="10" y="140"/>
                    </a:lnTo>
                    <a:lnTo>
                      <a:pt x="0" y="241"/>
                    </a:lnTo>
                    <a:close/>
                  </a:path>
                </a:pathLst>
              </a:custGeom>
              <a:solidFill>
                <a:srgbClr val="FF3300"/>
              </a:solidFill>
              <a:ln w="9525">
                <a:solidFill>
                  <a:srgbClr val="FFCC00"/>
                </a:solidFill>
                <a:round/>
                <a:headEnd/>
                <a:tailEnd/>
              </a:ln>
              <a:effectLst>
                <a:outerShdw dist="38100" algn="ctr" rotWithShape="0">
                  <a:srgbClr val="777777"/>
                </a:outerShdw>
              </a:effectLst>
            </p:spPr>
            <p:txBody>
              <a:bodyPr/>
              <a:lstStyle/>
              <a:p>
                <a:endParaRPr lang="zh-CN" altLang="en-US"/>
              </a:p>
            </p:txBody>
          </p:sp>
          <p:sp>
            <p:nvSpPr>
              <p:cNvPr id="22" name="Freeform 109"/>
              <p:cNvSpPr>
                <a:spLocks/>
              </p:cNvSpPr>
              <p:nvPr/>
            </p:nvSpPr>
            <p:spPr bwMode="auto">
              <a:xfrm rot="421002">
                <a:off x="3335" y="2712"/>
                <a:ext cx="284" cy="122"/>
              </a:xfrm>
              <a:custGeom>
                <a:avLst/>
                <a:gdLst/>
                <a:ahLst/>
                <a:cxnLst>
                  <a:cxn ang="0">
                    <a:pos x="45" y="0"/>
                  </a:cxn>
                  <a:cxn ang="0">
                    <a:pos x="9" y="20"/>
                  </a:cxn>
                  <a:cxn ang="0">
                    <a:pos x="0" y="73"/>
                  </a:cxn>
                  <a:cxn ang="0">
                    <a:pos x="28" y="109"/>
                  </a:cxn>
                  <a:cxn ang="0">
                    <a:pos x="98" y="109"/>
                  </a:cxn>
                  <a:cxn ang="0">
                    <a:pos x="126" y="66"/>
                  </a:cxn>
                  <a:cxn ang="0">
                    <a:pos x="102" y="14"/>
                  </a:cxn>
                  <a:cxn ang="0">
                    <a:pos x="45" y="0"/>
                  </a:cxn>
                </a:cxnLst>
                <a:rect l="0" t="0" r="r" b="b"/>
                <a:pathLst>
                  <a:path w="126" h="109">
                    <a:moveTo>
                      <a:pt x="45" y="0"/>
                    </a:moveTo>
                    <a:lnTo>
                      <a:pt x="9" y="20"/>
                    </a:lnTo>
                    <a:lnTo>
                      <a:pt x="0" y="73"/>
                    </a:lnTo>
                    <a:lnTo>
                      <a:pt x="28" y="109"/>
                    </a:lnTo>
                    <a:lnTo>
                      <a:pt x="98" y="109"/>
                    </a:lnTo>
                    <a:lnTo>
                      <a:pt x="126" y="66"/>
                    </a:lnTo>
                    <a:lnTo>
                      <a:pt x="102" y="14"/>
                    </a:lnTo>
                    <a:lnTo>
                      <a:pt x="45" y="0"/>
                    </a:lnTo>
                    <a:close/>
                  </a:path>
                </a:pathLst>
              </a:custGeom>
              <a:solidFill>
                <a:srgbClr val="FF3300"/>
              </a:solidFill>
              <a:ln w="9525">
                <a:solidFill>
                  <a:srgbClr val="00FFFF"/>
                </a:solidFill>
                <a:round/>
                <a:headEnd/>
                <a:tailEnd/>
              </a:ln>
              <a:effectLst>
                <a:outerShdw dist="38100" algn="ctr" rotWithShape="0">
                  <a:srgbClr val="777777"/>
                </a:outerShdw>
              </a:effectLst>
            </p:spPr>
            <p:txBody>
              <a:bodyPr/>
              <a:lstStyle/>
              <a:p>
                <a:endParaRPr lang="zh-CN" altLang="en-US"/>
              </a:p>
            </p:txBody>
          </p:sp>
        </p:grpSp>
        <p:sp>
          <p:nvSpPr>
            <p:cNvPr id="14" name="Freeform 110"/>
            <p:cNvSpPr>
              <a:spLocks/>
            </p:cNvSpPr>
            <p:nvPr/>
          </p:nvSpPr>
          <p:spPr bwMode="auto">
            <a:xfrm>
              <a:off x="2739" y="2408"/>
              <a:ext cx="218" cy="263"/>
            </a:xfrm>
            <a:custGeom>
              <a:avLst/>
              <a:gdLst/>
              <a:ahLst/>
              <a:cxnLst>
                <a:cxn ang="0">
                  <a:pos x="341" y="174"/>
                </a:cxn>
                <a:cxn ang="0">
                  <a:pos x="283" y="97"/>
                </a:cxn>
                <a:cxn ang="0">
                  <a:pos x="203" y="39"/>
                </a:cxn>
                <a:cxn ang="0">
                  <a:pos x="132" y="0"/>
                </a:cxn>
                <a:cxn ang="0">
                  <a:pos x="75" y="11"/>
                </a:cxn>
                <a:cxn ang="0">
                  <a:pos x="33" y="54"/>
                </a:cxn>
                <a:cxn ang="0">
                  <a:pos x="0" y="185"/>
                </a:cxn>
                <a:cxn ang="0">
                  <a:pos x="13" y="335"/>
                </a:cxn>
                <a:cxn ang="0">
                  <a:pos x="47" y="479"/>
                </a:cxn>
                <a:cxn ang="0">
                  <a:pos x="85" y="591"/>
                </a:cxn>
                <a:cxn ang="0">
                  <a:pos x="156" y="707"/>
                </a:cxn>
                <a:cxn ang="0">
                  <a:pos x="218" y="755"/>
                </a:cxn>
                <a:cxn ang="0">
                  <a:pos x="302" y="755"/>
                </a:cxn>
                <a:cxn ang="0">
                  <a:pos x="388" y="722"/>
                </a:cxn>
                <a:cxn ang="0">
                  <a:pos x="431" y="639"/>
                </a:cxn>
                <a:cxn ang="0">
                  <a:pos x="454" y="533"/>
                </a:cxn>
                <a:cxn ang="0">
                  <a:pos x="445" y="402"/>
                </a:cxn>
                <a:cxn ang="0">
                  <a:pos x="644" y="417"/>
                </a:cxn>
                <a:cxn ang="0">
                  <a:pos x="654" y="359"/>
                </a:cxn>
                <a:cxn ang="0">
                  <a:pos x="426" y="335"/>
                </a:cxn>
                <a:cxn ang="0">
                  <a:pos x="369" y="200"/>
                </a:cxn>
                <a:cxn ang="0">
                  <a:pos x="341" y="174"/>
                </a:cxn>
              </a:cxnLst>
              <a:rect l="0" t="0" r="r" b="b"/>
              <a:pathLst>
                <a:path w="654" h="755">
                  <a:moveTo>
                    <a:pt x="341" y="174"/>
                  </a:moveTo>
                  <a:lnTo>
                    <a:pt x="283" y="97"/>
                  </a:lnTo>
                  <a:lnTo>
                    <a:pt x="203" y="39"/>
                  </a:lnTo>
                  <a:lnTo>
                    <a:pt x="132" y="0"/>
                  </a:lnTo>
                  <a:lnTo>
                    <a:pt x="75" y="11"/>
                  </a:lnTo>
                  <a:lnTo>
                    <a:pt x="33" y="54"/>
                  </a:lnTo>
                  <a:lnTo>
                    <a:pt x="0" y="185"/>
                  </a:lnTo>
                  <a:lnTo>
                    <a:pt x="13" y="335"/>
                  </a:lnTo>
                  <a:lnTo>
                    <a:pt x="47" y="479"/>
                  </a:lnTo>
                  <a:lnTo>
                    <a:pt x="85" y="591"/>
                  </a:lnTo>
                  <a:lnTo>
                    <a:pt x="156" y="707"/>
                  </a:lnTo>
                  <a:lnTo>
                    <a:pt x="218" y="755"/>
                  </a:lnTo>
                  <a:lnTo>
                    <a:pt x="302" y="755"/>
                  </a:lnTo>
                  <a:lnTo>
                    <a:pt x="388" y="722"/>
                  </a:lnTo>
                  <a:lnTo>
                    <a:pt x="431" y="639"/>
                  </a:lnTo>
                  <a:lnTo>
                    <a:pt x="454" y="533"/>
                  </a:lnTo>
                  <a:lnTo>
                    <a:pt x="445" y="402"/>
                  </a:lnTo>
                  <a:lnTo>
                    <a:pt x="644" y="417"/>
                  </a:lnTo>
                  <a:lnTo>
                    <a:pt x="654" y="359"/>
                  </a:lnTo>
                  <a:lnTo>
                    <a:pt x="426" y="335"/>
                  </a:lnTo>
                  <a:lnTo>
                    <a:pt x="369" y="200"/>
                  </a:lnTo>
                  <a:lnTo>
                    <a:pt x="341" y="174"/>
                  </a:lnTo>
                  <a:close/>
                </a:path>
              </a:pathLst>
            </a:custGeom>
            <a:solidFill>
              <a:srgbClr val="003366"/>
            </a:solidFill>
            <a:ln w="9525">
              <a:noFill/>
              <a:round/>
              <a:headEnd/>
              <a:tailEnd/>
            </a:ln>
          </p:spPr>
          <p:txBody>
            <a:bodyPr/>
            <a:lstStyle/>
            <a:p>
              <a:endParaRPr lang="zh-CN" altLang="en-US"/>
            </a:p>
          </p:txBody>
        </p:sp>
        <p:sp>
          <p:nvSpPr>
            <p:cNvPr id="15" name="Freeform 111"/>
            <p:cNvSpPr>
              <a:spLocks/>
            </p:cNvSpPr>
            <p:nvPr/>
          </p:nvSpPr>
          <p:spPr bwMode="auto">
            <a:xfrm>
              <a:off x="2562" y="2341"/>
              <a:ext cx="251" cy="421"/>
            </a:xfrm>
            <a:custGeom>
              <a:avLst/>
              <a:gdLst/>
              <a:ahLst/>
              <a:cxnLst>
                <a:cxn ang="0">
                  <a:pos x="439" y="28"/>
                </a:cxn>
                <a:cxn ang="0">
                  <a:pos x="534" y="0"/>
                </a:cxn>
                <a:cxn ang="0">
                  <a:pos x="609" y="5"/>
                </a:cxn>
                <a:cxn ang="0">
                  <a:pos x="667" y="48"/>
                </a:cxn>
                <a:cxn ang="0">
                  <a:pos x="705" y="116"/>
                </a:cxn>
                <a:cxn ang="0">
                  <a:pos x="691" y="187"/>
                </a:cxn>
                <a:cxn ang="0">
                  <a:pos x="638" y="187"/>
                </a:cxn>
                <a:cxn ang="0">
                  <a:pos x="652" y="129"/>
                </a:cxn>
                <a:cxn ang="0">
                  <a:pos x="609" y="77"/>
                </a:cxn>
                <a:cxn ang="0">
                  <a:pos x="568" y="58"/>
                </a:cxn>
                <a:cxn ang="0">
                  <a:pos x="496" y="77"/>
                </a:cxn>
                <a:cxn ang="0">
                  <a:pos x="525" y="135"/>
                </a:cxn>
                <a:cxn ang="0">
                  <a:pos x="534" y="187"/>
                </a:cxn>
                <a:cxn ang="0">
                  <a:pos x="525" y="232"/>
                </a:cxn>
                <a:cxn ang="0">
                  <a:pos x="453" y="251"/>
                </a:cxn>
                <a:cxn ang="0">
                  <a:pos x="378" y="237"/>
                </a:cxn>
                <a:cxn ang="0">
                  <a:pos x="363" y="202"/>
                </a:cxn>
                <a:cxn ang="0">
                  <a:pos x="283" y="295"/>
                </a:cxn>
                <a:cxn ang="0">
                  <a:pos x="236" y="396"/>
                </a:cxn>
                <a:cxn ang="0">
                  <a:pos x="170" y="527"/>
                </a:cxn>
                <a:cxn ang="0">
                  <a:pos x="127" y="643"/>
                </a:cxn>
                <a:cxn ang="0">
                  <a:pos x="109" y="754"/>
                </a:cxn>
                <a:cxn ang="0">
                  <a:pos x="123" y="812"/>
                </a:cxn>
                <a:cxn ang="0">
                  <a:pos x="199" y="885"/>
                </a:cxn>
                <a:cxn ang="0">
                  <a:pos x="355" y="948"/>
                </a:cxn>
                <a:cxn ang="0">
                  <a:pos x="439" y="976"/>
                </a:cxn>
                <a:cxn ang="0">
                  <a:pos x="525" y="991"/>
                </a:cxn>
                <a:cxn ang="0">
                  <a:pos x="652" y="1044"/>
                </a:cxn>
                <a:cxn ang="0">
                  <a:pos x="747" y="1078"/>
                </a:cxn>
                <a:cxn ang="0">
                  <a:pos x="752" y="1145"/>
                </a:cxn>
                <a:cxn ang="0">
                  <a:pos x="705" y="1195"/>
                </a:cxn>
                <a:cxn ang="0">
                  <a:pos x="648" y="1209"/>
                </a:cxn>
                <a:cxn ang="0">
                  <a:pos x="562" y="1165"/>
                </a:cxn>
                <a:cxn ang="0">
                  <a:pos x="363" y="1059"/>
                </a:cxn>
                <a:cxn ang="0">
                  <a:pos x="199" y="986"/>
                </a:cxn>
                <a:cxn ang="0">
                  <a:pos x="84" y="904"/>
                </a:cxn>
                <a:cxn ang="0">
                  <a:pos x="8" y="832"/>
                </a:cxn>
                <a:cxn ang="0">
                  <a:pos x="0" y="744"/>
                </a:cxn>
                <a:cxn ang="0">
                  <a:pos x="41" y="628"/>
                </a:cxn>
                <a:cxn ang="0">
                  <a:pos x="127" y="454"/>
                </a:cxn>
                <a:cxn ang="0">
                  <a:pos x="207" y="309"/>
                </a:cxn>
                <a:cxn ang="0">
                  <a:pos x="307" y="159"/>
                </a:cxn>
                <a:cxn ang="0">
                  <a:pos x="383" y="71"/>
                </a:cxn>
                <a:cxn ang="0">
                  <a:pos x="478" y="28"/>
                </a:cxn>
                <a:cxn ang="0">
                  <a:pos x="439" y="28"/>
                </a:cxn>
              </a:cxnLst>
              <a:rect l="0" t="0" r="r" b="b"/>
              <a:pathLst>
                <a:path w="752" h="1209">
                  <a:moveTo>
                    <a:pt x="439" y="28"/>
                  </a:moveTo>
                  <a:lnTo>
                    <a:pt x="534" y="0"/>
                  </a:lnTo>
                  <a:lnTo>
                    <a:pt x="609" y="5"/>
                  </a:lnTo>
                  <a:lnTo>
                    <a:pt x="667" y="48"/>
                  </a:lnTo>
                  <a:lnTo>
                    <a:pt x="705" y="116"/>
                  </a:lnTo>
                  <a:lnTo>
                    <a:pt x="691" y="187"/>
                  </a:lnTo>
                  <a:lnTo>
                    <a:pt x="638" y="187"/>
                  </a:lnTo>
                  <a:lnTo>
                    <a:pt x="652" y="129"/>
                  </a:lnTo>
                  <a:lnTo>
                    <a:pt x="609" y="77"/>
                  </a:lnTo>
                  <a:lnTo>
                    <a:pt x="568" y="58"/>
                  </a:lnTo>
                  <a:lnTo>
                    <a:pt x="496" y="77"/>
                  </a:lnTo>
                  <a:lnTo>
                    <a:pt x="525" y="135"/>
                  </a:lnTo>
                  <a:lnTo>
                    <a:pt x="534" y="187"/>
                  </a:lnTo>
                  <a:lnTo>
                    <a:pt x="525" y="232"/>
                  </a:lnTo>
                  <a:lnTo>
                    <a:pt x="453" y="251"/>
                  </a:lnTo>
                  <a:lnTo>
                    <a:pt x="378" y="237"/>
                  </a:lnTo>
                  <a:lnTo>
                    <a:pt x="363" y="202"/>
                  </a:lnTo>
                  <a:lnTo>
                    <a:pt x="283" y="295"/>
                  </a:lnTo>
                  <a:lnTo>
                    <a:pt x="236" y="396"/>
                  </a:lnTo>
                  <a:lnTo>
                    <a:pt x="170" y="527"/>
                  </a:lnTo>
                  <a:lnTo>
                    <a:pt x="127" y="643"/>
                  </a:lnTo>
                  <a:lnTo>
                    <a:pt x="109" y="754"/>
                  </a:lnTo>
                  <a:lnTo>
                    <a:pt x="123" y="812"/>
                  </a:lnTo>
                  <a:lnTo>
                    <a:pt x="199" y="885"/>
                  </a:lnTo>
                  <a:lnTo>
                    <a:pt x="355" y="948"/>
                  </a:lnTo>
                  <a:lnTo>
                    <a:pt x="439" y="976"/>
                  </a:lnTo>
                  <a:lnTo>
                    <a:pt x="525" y="991"/>
                  </a:lnTo>
                  <a:lnTo>
                    <a:pt x="652" y="1044"/>
                  </a:lnTo>
                  <a:lnTo>
                    <a:pt x="747" y="1078"/>
                  </a:lnTo>
                  <a:lnTo>
                    <a:pt x="752" y="1145"/>
                  </a:lnTo>
                  <a:lnTo>
                    <a:pt x="705" y="1195"/>
                  </a:lnTo>
                  <a:lnTo>
                    <a:pt x="648" y="1209"/>
                  </a:lnTo>
                  <a:lnTo>
                    <a:pt x="562" y="1165"/>
                  </a:lnTo>
                  <a:lnTo>
                    <a:pt x="363" y="1059"/>
                  </a:lnTo>
                  <a:lnTo>
                    <a:pt x="199" y="986"/>
                  </a:lnTo>
                  <a:lnTo>
                    <a:pt x="84" y="904"/>
                  </a:lnTo>
                  <a:lnTo>
                    <a:pt x="8" y="832"/>
                  </a:lnTo>
                  <a:lnTo>
                    <a:pt x="0" y="744"/>
                  </a:lnTo>
                  <a:lnTo>
                    <a:pt x="41" y="628"/>
                  </a:lnTo>
                  <a:lnTo>
                    <a:pt x="127" y="454"/>
                  </a:lnTo>
                  <a:lnTo>
                    <a:pt x="207" y="309"/>
                  </a:lnTo>
                  <a:lnTo>
                    <a:pt x="307" y="159"/>
                  </a:lnTo>
                  <a:lnTo>
                    <a:pt x="383" y="71"/>
                  </a:lnTo>
                  <a:lnTo>
                    <a:pt x="478" y="28"/>
                  </a:lnTo>
                  <a:lnTo>
                    <a:pt x="439" y="28"/>
                  </a:lnTo>
                  <a:close/>
                </a:path>
              </a:pathLst>
            </a:custGeom>
            <a:solidFill>
              <a:srgbClr val="000080"/>
            </a:solidFill>
            <a:ln w="9525">
              <a:noFill/>
              <a:round/>
              <a:headEnd/>
              <a:tailEnd/>
            </a:ln>
          </p:spPr>
          <p:txBody>
            <a:bodyPr/>
            <a:lstStyle/>
            <a:p>
              <a:endParaRPr lang="zh-CN" altLang="en-US"/>
            </a:p>
          </p:txBody>
        </p:sp>
        <p:sp>
          <p:nvSpPr>
            <p:cNvPr id="16" name="Freeform 112"/>
            <p:cNvSpPr>
              <a:spLocks/>
            </p:cNvSpPr>
            <p:nvPr/>
          </p:nvSpPr>
          <p:spPr bwMode="auto">
            <a:xfrm>
              <a:off x="2799" y="2690"/>
              <a:ext cx="131" cy="395"/>
            </a:xfrm>
            <a:custGeom>
              <a:avLst/>
              <a:gdLst/>
              <a:ahLst/>
              <a:cxnLst>
                <a:cxn ang="0">
                  <a:pos x="24" y="87"/>
                </a:cxn>
                <a:cxn ang="0">
                  <a:pos x="38" y="29"/>
                </a:cxn>
                <a:cxn ang="0">
                  <a:pos x="100" y="0"/>
                </a:cxn>
                <a:cxn ang="0">
                  <a:pos x="155" y="0"/>
                </a:cxn>
                <a:cxn ang="0">
                  <a:pos x="227" y="43"/>
                </a:cxn>
                <a:cxn ang="0">
                  <a:pos x="294" y="145"/>
                </a:cxn>
                <a:cxn ang="0">
                  <a:pos x="341" y="251"/>
                </a:cxn>
                <a:cxn ang="0">
                  <a:pos x="364" y="395"/>
                </a:cxn>
                <a:cxn ang="0">
                  <a:pos x="384" y="565"/>
                </a:cxn>
                <a:cxn ang="0">
                  <a:pos x="393" y="728"/>
                </a:cxn>
                <a:cxn ang="0">
                  <a:pos x="393" y="941"/>
                </a:cxn>
                <a:cxn ang="0">
                  <a:pos x="364" y="1072"/>
                </a:cxn>
                <a:cxn ang="0">
                  <a:pos x="313" y="1120"/>
                </a:cxn>
                <a:cxn ang="0">
                  <a:pos x="223" y="1135"/>
                </a:cxn>
                <a:cxn ang="0">
                  <a:pos x="128" y="1130"/>
                </a:cxn>
                <a:cxn ang="0">
                  <a:pos x="80" y="1072"/>
                </a:cxn>
                <a:cxn ang="0">
                  <a:pos x="52" y="971"/>
                </a:cxn>
                <a:cxn ang="0">
                  <a:pos x="28" y="870"/>
                </a:cxn>
                <a:cxn ang="0">
                  <a:pos x="10" y="685"/>
                </a:cxn>
                <a:cxn ang="0">
                  <a:pos x="0" y="479"/>
                </a:cxn>
                <a:cxn ang="0">
                  <a:pos x="0" y="236"/>
                </a:cxn>
                <a:cxn ang="0">
                  <a:pos x="24" y="131"/>
                </a:cxn>
                <a:cxn ang="0">
                  <a:pos x="24" y="87"/>
                </a:cxn>
              </a:cxnLst>
              <a:rect l="0" t="0" r="r" b="b"/>
              <a:pathLst>
                <a:path w="393" h="1135">
                  <a:moveTo>
                    <a:pt x="24" y="87"/>
                  </a:moveTo>
                  <a:lnTo>
                    <a:pt x="38" y="29"/>
                  </a:lnTo>
                  <a:lnTo>
                    <a:pt x="100" y="0"/>
                  </a:lnTo>
                  <a:lnTo>
                    <a:pt x="155" y="0"/>
                  </a:lnTo>
                  <a:lnTo>
                    <a:pt x="227" y="43"/>
                  </a:lnTo>
                  <a:lnTo>
                    <a:pt x="294" y="145"/>
                  </a:lnTo>
                  <a:lnTo>
                    <a:pt x="341" y="251"/>
                  </a:lnTo>
                  <a:lnTo>
                    <a:pt x="364" y="395"/>
                  </a:lnTo>
                  <a:lnTo>
                    <a:pt x="384" y="565"/>
                  </a:lnTo>
                  <a:lnTo>
                    <a:pt x="393" y="728"/>
                  </a:lnTo>
                  <a:lnTo>
                    <a:pt x="393" y="941"/>
                  </a:lnTo>
                  <a:lnTo>
                    <a:pt x="364" y="1072"/>
                  </a:lnTo>
                  <a:lnTo>
                    <a:pt x="313" y="1120"/>
                  </a:lnTo>
                  <a:lnTo>
                    <a:pt x="223" y="1135"/>
                  </a:lnTo>
                  <a:lnTo>
                    <a:pt x="128" y="1130"/>
                  </a:lnTo>
                  <a:lnTo>
                    <a:pt x="80" y="1072"/>
                  </a:lnTo>
                  <a:lnTo>
                    <a:pt x="52" y="971"/>
                  </a:lnTo>
                  <a:lnTo>
                    <a:pt x="28" y="870"/>
                  </a:lnTo>
                  <a:lnTo>
                    <a:pt x="10" y="685"/>
                  </a:lnTo>
                  <a:lnTo>
                    <a:pt x="0" y="479"/>
                  </a:lnTo>
                  <a:lnTo>
                    <a:pt x="0" y="236"/>
                  </a:lnTo>
                  <a:lnTo>
                    <a:pt x="24" y="131"/>
                  </a:lnTo>
                  <a:lnTo>
                    <a:pt x="24" y="87"/>
                  </a:lnTo>
                  <a:close/>
                </a:path>
              </a:pathLst>
            </a:custGeom>
            <a:solidFill>
              <a:srgbClr val="003366"/>
            </a:solidFill>
            <a:ln w="9525">
              <a:noFill/>
              <a:round/>
              <a:headEnd/>
              <a:tailEnd/>
            </a:ln>
          </p:spPr>
          <p:txBody>
            <a:bodyPr/>
            <a:lstStyle/>
            <a:p>
              <a:endParaRPr lang="zh-CN" altLang="en-US"/>
            </a:p>
          </p:txBody>
        </p:sp>
        <p:sp>
          <p:nvSpPr>
            <p:cNvPr id="17" name="Freeform 113"/>
            <p:cNvSpPr>
              <a:spLocks/>
            </p:cNvSpPr>
            <p:nvPr/>
          </p:nvSpPr>
          <p:spPr bwMode="auto">
            <a:xfrm>
              <a:off x="2859" y="2700"/>
              <a:ext cx="200" cy="304"/>
            </a:xfrm>
            <a:custGeom>
              <a:avLst/>
              <a:gdLst/>
              <a:ahLst/>
              <a:cxnLst>
                <a:cxn ang="0">
                  <a:pos x="33" y="0"/>
                </a:cxn>
                <a:cxn ang="0">
                  <a:pos x="156" y="15"/>
                </a:cxn>
                <a:cxn ang="0">
                  <a:pos x="284" y="39"/>
                </a:cxn>
                <a:cxn ang="0">
                  <a:pos x="417" y="116"/>
                </a:cxn>
                <a:cxn ang="0">
                  <a:pos x="511" y="174"/>
                </a:cxn>
                <a:cxn ang="0">
                  <a:pos x="573" y="257"/>
                </a:cxn>
                <a:cxn ang="0">
                  <a:pos x="601" y="305"/>
                </a:cxn>
                <a:cxn ang="0">
                  <a:pos x="544" y="446"/>
                </a:cxn>
                <a:cxn ang="0">
                  <a:pos x="454" y="532"/>
                </a:cxn>
                <a:cxn ang="0">
                  <a:pos x="345" y="595"/>
                </a:cxn>
                <a:cxn ang="0">
                  <a:pos x="288" y="634"/>
                </a:cxn>
                <a:cxn ang="0">
                  <a:pos x="189" y="653"/>
                </a:cxn>
                <a:cxn ang="0">
                  <a:pos x="185" y="692"/>
                </a:cxn>
                <a:cxn ang="0">
                  <a:pos x="261" y="726"/>
                </a:cxn>
                <a:cxn ang="0">
                  <a:pos x="369" y="756"/>
                </a:cxn>
                <a:cxn ang="0">
                  <a:pos x="472" y="814"/>
                </a:cxn>
                <a:cxn ang="0">
                  <a:pos x="431" y="857"/>
                </a:cxn>
                <a:cxn ang="0">
                  <a:pos x="388" y="872"/>
                </a:cxn>
                <a:cxn ang="0">
                  <a:pos x="326" y="808"/>
                </a:cxn>
                <a:cxn ang="0">
                  <a:pos x="232" y="769"/>
                </a:cxn>
                <a:cxn ang="0">
                  <a:pos x="156" y="741"/>
                </a:cxn>
                <a:cxn ang="0">
                  <a:pos x="156" y="683"/>
                </a:cxn>
                <a:cxn ang="0">
                  <a:pos x="170" y="620"/>
                </a:cxn>
                <a:cxn ang="0">
                  <a:pos x="218" y="595"/>
                </a:cxn>
                <a:cxn ang="0">
                  <a:pos x="369" y="532"/>
                </a:cxn>
                <a:cxn ang="0">
                  <a:pos x="454" y="436"/>
                </a:cxn>
                <a:cxn ang="0">
                  <a:pos x="515" y="335"/>
                </a:cxn>
                <a:cxn ang="0">
                  <a:pos x="501" y="285"/>
                </a:cxn>
                <a:cxn ang="0">
                  <a:pos x="454" y="227"/>
                </a:cxn>
                <a:cxn ang="0">
                  <a:pos x="341" y="146"/>
                </a:cxn>
                <a:cxn ang="0">
                  <a:pos x="203" y="116"/>
                </a:cxn>
                <a:cxn ang="0">
                  <a:pos x="113" y="111"/>
                </a:cxn>
                <a:cxn ang="0">
                  <a:pos x="33" y="111"/>
                </a:cxn>
                <a:cxn ang="0">
                  <a:pos x="0" y="58"/>
                </a:cxn>
                <a:cxn ang="0">
                  <a:pos x="33" y="0"/>
                </a:cxn>
              </a:cxnLst>
              <a:rect l="0" t="0" r="r" b="b"/>
              <a:pathLst>
                <a:path w="601" h="872">
                  <a:moveTo>
                    <a:pt x="33" y="0"/>
                  </a:moveTo>
                  <a:lnTo>
                    <a:pt x="156" y="15"/>
                  </a:lnTo>
                  <a:lnTo>
                    <a:pt x="284" y="39"/>
                  </a:lnTo>
                  <a:lnTo>
                    <a:pt x="417" y="116"/>
                  </a:lnTo>
                  <a:lnTo>
                    <a:pt x="511" y="174"/>
                  </a:lnTo>
                  <a:lnTo>
                    <a:pt x="573" y="257"/>
                  </a:lnTo>
                  <a:lnTo>
                    <a:pt x="601" y="305"/>
                  </a:lnTo>
                  <a:lnTo>
                    <a:pt x="544" y="446"/>
                  </a:lnTo>
                  <a:lnTo>
                    <a:pt x="454" y="532"/>
                  </a:lnTo>
                  <a:lnTo>
                    <a:pt x="345" y="595"/>
                  </a:lnTo>
                  <a:lnTo>
                    <a:pt x="288" y="634"/>
                  </a:lnTo>
                  <a:lnTo>
                    <a:pt x="189" y="653"/>
                  </a:lnTo>
                  <a:lnTo>
                    <a:pt x="185" y="692"/>
                  </a:lnTo>
                  <a:lnTo>
                    <a:pt x="261" y="726"/>
                  </a:lnTo>
                  <a:lnTo>
                    <a:pt x="369" y="756"/>
                  </a:lnTo>
                  <a:lnTo>
                    <a:pt x="472" y="814"/>
                  </a:lnTo>
                  <a:lnTo>
                    <a:pt x="431" y="857"/>
                  </a:lnTo>
                  <a:lnTo>
                    <a:pt x="388" y="872"/>
                  </a:lnTo>
                  <a:lnTo>
                    <a:pt x="326" y="808"/>
                  </a:lnTo>
                  <a:lnTo>
                    <a:pt x="232" y="769"/>
                  </a:lnTo>
                  <a:lnTo>
                    <a:pt x="156" y="741"/>
                  </a:lnTo>
                  <a:lnTo>
                    <a:pt x="156" y="683"/>
                  </a:lnTo>
                  <a:lnTo>
                    <a:pt x="170" y="620"/>
                  </a:lnTo>
                  <a:lnTo>
                    <a:pt x="218" y="595"/>
                  </a:lnTo>
                  <a:lnTo>
                    <a:pt x="369" y="532"/>
                  </a:lnTo>
                  <a:lnTo>
                    <a:pt x="454" y="436"/>
                  </a:lnTo>
                  <a:lnTo>
                    <a:pt x="515" y="335"/>
                  </a:lnTo>
                  <a:lnTo>
                    <a:pt x="501" y="285"/>
                  </a:lnTo>
                  <a:lnTo>
                    <a:pt x="454" y="227"/>
                  </a:lnTo>
                  <a:lnTo>
                    <a:pt x="341" y="146"/>
                  </a:lnTo>
                  <a:lnTo>
                    <a:pt x="203" y="116"/>
                  </a:lnTo>
                  <a:lnTo>
                    <a:pt x="113" y="111"/>
                  </a:lnTo>
                  <a:lnTo>
                    <a:pt x="33" y="111"/>
                  </a:lnTo>
                  <a:lnTo>
                    <a:pt x="0" y="58"/>
                  </a:lnTo>
                  <a:lnTo>
                    <a:pt x="33" y="0"/>
                  </a:lnTo>
                  <a:close/>
                </a:path>
              </a:pathLst>
            </a:custGeom>
            <a:solidFill>
              <a:srgbClr val="000080"/>
            </a:solidFill>
            <a:ln w="9525">
              <a:noFill/>
              <a:round/>
              <a:headEnd/>
              <a:tailEnd/>
            </a:ln>
          </p:spPr>
          <p:txBody>
            <a:bodyPr/>
            <a:lstStyle/>
            <a:p>
              <a:endParaRPr lang="zh-CN" altLang="en-US"/>
            </a:p>
          </p:txBody>
        </p:sp>
        <p:sp>
          <p:nvSpPr>
            <p:cNvPr id="18" name="Freeform 114"/>
            <p:cNvSpPr>
              <a:spLocks/>
            </p:cNvSpPr>
            <p:nvPr/>
          </p:nvSpPr>
          <p:spPr bwMode="auto">
            <a:xfrm>
              <a:off x="2875" y="3045"/>
              <a:ext cx="244" cy="490"/>
            </a:xfrm>
            <a:custGeom>
              <a:avLst/>
              <a:gdLst/>
              <a:ahLst/>
              <a:cxnLst>
                <a:cxn ang="0">
                  <a:pos x="85" y="0"/>
                </a:cxn>
                <a:cxn ang="0">
                  <a:pos x="19" y="0"/>
                </a:cxn>
                <a:cxn ang="0">
                  <a:pos x="0" y="101"/>
                </a:cxn>
                <a:cxn ang="0">
                  <a:pos x="48" y="160"/>
                </a:cxn>
                <a:cxn ang="0">
                  <a:pos x="199" y="300"/>
                </a:cxn>
                <a:cxn ang="0">
                  <a:pos x="332" y="479"/>
                </a:cxn>
                <a:cxn ang="0">
                  <a:pos x="418" y="663"/>
                </a:cxn>
                <a:cxn ang="0">
                  <a:pos x="431" y="783"/>
                </a:cxn>
                <a:cxn ang="0">
                  <a:pos x="427" y="871"/>
                </a:cxn>
                <a:cxn ang="0">
                  <a:pos x="390" y="1069"/>
                </a:cxn>
                <a:cxn ang="0">
                  <a:pos x="341" y="1230"/>
                </a:cxn>
                <a:cxn ang="0">
                  <a:pos x="299" y="1322"/>
                </a:cxn>
                <a:cxn ang="0">
                  <a:pos x="289" y="1380"/>
                </a:cxn>
                <a:cxn ang="0">
                  <a:pos x="332" y="1380"/>
                </a:cxn>
                <a:cxn ang="0">
                  <a:pos x="398" y="1361"/>
                </a:cxn>
                <a:cxn ang="0">
                  <a:pos x="418" y="1365"/>
                </a:cxn>
                <a:cxn ang="0">
                  <a:pos x="556" y="1374"/>
                </a:cxn>
                <a:cxn ang="0">
                  <a:pos x="660" y="1408"/>
                </a:cxn>
                <a:cxn ang="0">
                  <a:pos x="697" y="1389"/>
                </a:cxn>
                <a:cxn ang="0">
                  <a:pos x="732" y="1316"/>
                </a:cxn>
                <a:cxn ang="0">
                  <a:pos x="697" y="1277"/>
                </a:cxn>
                <a:cxn ang="0">
                  <a:pos x="541" y="1273"/>
                </a:cxn>
                <a:cxn ang="0">
                  <a:pos x="431" y="1288"/>
                </a:cxn>
                <a:cxn ang="0">
                  <a:pos x="375" y="1316"/>
                </a:cxn>
                <a:cxn ang="0">
                  <a:pos x="384" y="1249"/>
                </a:cxn>
                <a:cxn ang="0">
                  <a:pos x="441" y="1146"/>
                </a:cxn>
                <a:cxn ang="0">
                  <a:pos x="488" y="987"/>
                </a:cxn>
                <a:cxn ang="0">
                  <a:pos x="527" y="852"/>
                </a:cxn>
                <a:cxn ang="0">
                  <a:pos x="498" y="697"/>
                </a:cxn>
                <a:cxn ang="0">
                  <a:pos x="455" y="532"/>
                </a:cxn>
                <a:cxn ang="0">
                  <a:pos x="370" y="343"/>
                </a:cxn>
                <a:cxn ang="0">
                  <a:pos x="247" y="169"/>
                </a:cxn>
                <a:cxn ang="0">
                  <a:pos x="142" y="43"/>
                </a:cxn>
                <a:cxn ang="0">
                  <a:pos x="85" y="0"/>
                </a:cxn>
              </a:cxnLst>
              <a:rect l="0" t="0" r="r" b="b"/>
              <a:pathLst>
                <a:path w="732" h="1408">
                  <a:moveTo>
                    <a:pt x="85" y="0"/>
                  </a:moveTo>
                  <a:lnTo>
                    <a:pt x="19" y="0"/>
                  </a:lnTo>
                  <a:lnTo>
                    <a:pt x="0" y="101"/>
                  </a:lnTo>
                  <a:lnTo>
                    <a:pt x="48" y="160"/>
                  </a:lnTo>
                  <a:lnTo>
                    <a:pt x="199" y="300"/>
                  </a:lnTo>
                  <a:lnTo>
                    <a:pt x="332" y="479"/>
                  </a:lnTo>
                  <a:lnTo>
                    <a:pt x="418" y="663"/>
                  </a:lnTo>
                  <a:lnTo>
                    <a:pt x="431" y="783"/>
                  </a:lnTo>
                  <a:lnTo>
                    <a:pt x="427" y="871"/>
                  </a:lnTo>
                  <a:lnTo>
                    <a:pt x="390" y="1069"/>
                  </a:lnTo>
                  <a:lnTo>
                    <a:pt x="341" y="1230"/>
                  </a:lnTo>
                  <a:lnTo>
                    <a:pt x="299" y="1322"/>
                  </a:lnTo>
                  <a:lnTo>
                    <a:pt x="289" y="1380"/>
                  </a:lnTo>
                  <a:lnTo>
                    <a:pt x="332" y="1380"/>
                  </a:lnTo>
                  <a:lnTo>
                    <a:pt x="398" y="1361"/>
                  </a:lnTo>
                  <a:lnTo>
                    <a:pt x="418" y="1365"/>
                  </a:lnTo>
                  <a:lnTo>
                    <a:pt x="556" y="1374"/>
                  </a:lnTo>
                  <a:lnTo>
                    <a:pt x="660" y="1408"/>
                  </a:lnTo>
                  <a:lnTo>
                    <a:pt x="697" y="1389"/>
                  </a:lnTo>
                  <a:lnTo>
                    <a:pt x="732" y="1316"/>
                  </a:lnTo>
                  <a:lnTo>
                    <a:pt x="697" y="1277"/>
                  </a:lnTo>
                  <a:lnTo>
                    <a:pt x="541" y="1273"/>
                  </a:lnTo>
                  <a:lnTo>
                    <a:pt x="431" y="1288"/>
                  </a:lnTo>
                  <a:lnTo>
                    <a:pt x="375" y="1316"/>
                  </a:lnTo>
                  <a:lnTo>
                    <a:pt x="384" y="1249"/>
                  </a:lnTo>
                  <a:lnTo>
                    <a:pt x="441" y="1146"/>
                  </a:lnTo>
                  <a:lnTo>
                    <a:pt x="488" y="987"/>
                  </a:lnTo>
                  <a:lnTo>
                    <a:pt x="527" y="852"/>
                  </a:lnTo>
                  <a:lnTo>
                    <a:pt x="498" y="697"/>
                  </a:lnTo>
                  <a:lnTo>
                    <a:pt x="455" y="532"/>
                  </a:lnTo>
                  <a:lnTo>
                    <a:pt x="370" y="343"/>
                  </a:lnTo>
                  <a:lnTo>
                    <a:pt x="247" y="169"/>
                  </a:lnTo>
                  <a:lnTo>
                    <a:pt x="142" y="43"/>
                  </a:lnTo>
                  <a:lnTo>
                    <a:pt x="85" y="0"/>
                  </a:lnTo>
                  <a:close/>
                </a:path>
              </a:pathLst>
            </a:custGeom>
            <a:solidFill>
              <a:srgbClr val="003366"/>
            </a:solidFill>
            <a:ln w="9525">
              <a:noFill/>
              <a:round/>
              <a:headEnd/>
              <a:tailEnd/>
            </a:ln>
          </p:spPr>
          <p:txBody>
            <a:bodyPr/>
            <a:lstStyle/>
            <a:p>
              <a:endParaRPr lang="zh-CN" altLang="en-US"/>
            </a:p>
          </p:txBody>
        </p:sp>
        <p:sp>
          <p:nvSpPr>
            <p:cNvPr id="19" name="Freeform 115"/>
            <p:cNvSpPr>
              <a:spLocks/>
            </p:cNvSpPr>
            <p:nvPr/>
          </p:nvSpPr>
          <p:spPr bwMode="auto">
            <a:xfrm>
              <a:off x="2722" y="3044"/>
              <a:ext cx="164" cy="499"/>
            </a:xfrm>
            <a:custGeom>
              <a:avLst/>
              <a:gdLst/>
              <a:ahLst/>
              <a:cxnLst>
                <a:cxn ang="0">
                  <a:pos x="341" y="0"/>
                </a:cxn>
                <a:cxn ang="0">
                  <a:pos x="279" y="135"/>
                </a:cxn>
                <a:cxn ang="0">
                  <a:pos x="236" y="333"/>
                </a:cxn>
                <a:cxn ang="0">
                  <a:pos x="185" y="551"/>
                </a:cxn>
                <a:cxn ang="0">
                  <a:pos x="138" y="773"/>
                </a:cxn>
                <a:cxn ang="0">
                  <a:pos x="138" y="855"/>
                </a:cxn>
                <a:cxn ang="0">
                  <a:pos x="185" y="1001"/>
                </a:cxn>
                <a:cxn ang="0">
                  <a:pos x="251" y="1078"/>
                </a:cxn>
                <a:cxn ang="0">
                  <a:pos x="312" y="1175"/>
                </a:cxn>
                <a:cxn ang="0">
                  <a:pos x="355" y="1246"/>
                </a:cxn>
                <a:cxn ang="0">
                  <a:pos x="336" y="1280"/>
                </a:cxn>
                <a:cxn ang="0">
                  <a:pos x="228" y="1295"/>
                </a:cxn>
                <a:cxn ang="0">
                  <a:pos x="52" y="1323"/>
                </a:cxn>
                <a:cxn ang="0">
                  <a:pos x="0" y="1368"/>
                </a:cxn>
                <a:cxn ang="0">
                  <a:pos x="43" y="1407"/>
                </a:cxn>
                <a:cxn ang="0">
                  <a:pos x="142" y="1435"/>
                </a:cxn>
                <a:cxn ang="0">
                  <a:pos x="256" y="1377"/>
                </a:cxn>
                <a:cxn ang="0">
                  <a:pos x="341" y="1338"/>
                </a:cxn>
                <a:cxn ang="0">
                  <a:pos x="449" y="1323"/>
                </a:cxn>
                <a:cxn ang="0">
                  <a:pos x="492" y="1310"/>
                </a:cxn>
                <a:cxn ang="0">
                  <a:pos x="478" y="1261"/>
                </a:cxn>
                <a:cxn ang="0">
                  <a:pos x="355" y="1136"/>
                </a:cxn>
                <a:cxn ang="0">
                  <a:pos x="283" y="1005"/>
                </a:cxn>
                <a:cxn ang="0">
                  <a:pos x="222" y="917"/>
                </a:cxn>
                <a:cxn ang="0">
                  <a:pos x="213" y="831"/>
                </a:cxn>
                <a:cxn ang="0">
                  <a:pos x="242" y="687"/>
                </a:cxn>
                <a:cxn ang="0">
                  <a:pos x="308" y="537"/>
                </a:cxn>
                <a:cxn ang="0">
                  <a:pos x="379" y="281"/>
                </a:cxn>
                <a:cxn ang="0">
                  <a:pos x="441" y="130"/>
                </a:cxn>
                <a:cxn ang="0">
                  <a:pos x="435" y="43"/>
                </a:cxn>
                <a:cxn ang="0">
                  <a:pos x="379" y="0"/>
                </a:cxn>
                <a:cxn ang="0">
                  <a:pos x="341" y="0"/>
                </a:cxn>
              </a:cxnLst>
              <a:rect l="0" t="0" r="r" b="b"/>
              <a:pathLst>
                <a:path w="492" h="1435">
                  <a:moveTo>
                    <a:pt x="341" y="0"/>
                  </a:moveTo>
                  <a:lnTo>
                    <a:pt x="279" y="135"/>
                  </a:lnTo>
                  <a:lnTo>
                    <a:pt x="236" y="333"/>
                  </a:lnTo>
                  <a:lnTo>
                    <a:pt x="185" y="551"/>
                  </a:lnTo>
                  <a:lnTo>
                    <a:pt x="138" y="773"/>
                  </a:lnTo>
                  <a:lnTo>
                    <a:pt x="138" y="855"/>
                  </a:lnTo>
                  <a:lnTo>
                    <a:pt x="185" y="1001"/>
                  </a:lnTo>
                  <a:lnTo>
                    <a:pt x="251" y="1078"/>
                  </a:lnTo>
                  <a:lnTo>
                    <a:pt x="312" y="1175"/>
                  </a:lnTo>
                  <a:lnTo>
                    <a:pt x="355" y="1246"/>
                  </a:lnTo>
                  <a:lnTo>
                    <a:pt x="336" y="1280"/>
                  </a:lnTo>
                  <a:lnTo>
                    <a:pt x="228" y="1295"/>
                  </a:lnTo>
                  <a:lnTo>
                    <a:pt x="52" y="1323"/>
                  </a:lnTo>
                  <a:lnTo>
                    <a:pt x="0" y="1368"/>
                  </a:lnTo>
                  <a:lnTo>
                    <a:pt x="43" y="1407"/>
                  </a:lnTo>
                  <a:lnTo>
                    <a:pt x="142" y="1435"/>
                  </a:lnTo>
                  <a:lnTo>
                    <a:pt x="256" y="1377"/>
                  </a:lnTo>
                  <a:lnTo>
                    <a:pt x="341" y="1338"/>
                  </a:lnTo>
                  <a:lnTo>
                    <a:pt x="449" y="1323"/>
                  </a:lnTo>
                  <a:lnTo>
                    <a:pt x="492" y="1310"/>
                  </a:lnTo>
                  <a:lnTo>
                    <a:pt x="478" y="1261"/>
                  </a:lnTo>
                  <a:lnTo>
                    <a:pt x="355" y="1136"/>
                  </a:lnTo>
                  <a:lnTo>
                    <a:pt x="283" y="1005"/>
                  </a:lnTo>
                  <a:lnTo>
                    <a:pt x="222" y="917"/>
                  </a:lnTo>
                  <a:lnTo>
                    <a:pt x="213" y="831"/>
                  </a:lnTo>
                  <a:lnTo>
                    <a:pt x="242" y="687"/>
                  </a:lnTo>
                  <a:lnTo>
                    <a:pt x="308" y="537"/>
                  </a:lnTo>
                  <a:lnTo>
                    <a:pt x="379" y="281"/>
                  </a:lnTo>
                  <a:lnTo>
                    <a:pt x="441" y="130"/>
                  </a:lnTo>
                  <a:lnTo>
                    <a:pt x="435" y="43"/>
                  </a:lnTo>
                  <a:lnTo>
                    <a:pt x="379" y="0"/>
                  </a:lnTo>
                  <a:lnTo>
                    <a:pt x="341" y="0"/>
                  </a:lnTo>
                  <a:close/>
                </a:path>
              </a:pathLst>
            </a:custGeom>
            <a:solidFill>
              <a:srgbClr val="003366"/>
            </a:solidFill>
            <a:ln w="9525">
              <a:noFill/>
              <a:round/>
              <a:headEnd/>
              <a:tailEnd/>
            </a:ln>
          </p:spPr>
          <p:txBody>
            <a:bodyPr/>
            <a:lstStyle/>
            <a:p>
              <a:endParaRPr lang="zh-CN" altLang="en-US"/>
            </a:p>
          </p:txBody>
        </p:sp>
      </p:grpSp>
      <p:grpSp>
        <p:nvGrpSpPr>
          <p:cNvPr id="23" name="Group 63"/>
          <p:cNvGrpSpPr>
            <a:grpSpLocks/>
          </p:cNvGrpSpPr>
          <p:nvPr/>
        </p:nvGrpSpPr>
        <p:grpSpPr bwMode="auto">
          <a:xfrm>
            <a:off x="3707904" y="3645024"/>
            <a:ext cx="2209800" cy="1219200"/>
            <a:chOff x="3936" y="432"/>
            <a:chExt cx="1392" cy="768"/>
          </a:xfrm>
        </p:grpSpPr>
        <p:sp>
          <p:nvSpPr>
            <p:cNvPr id="24" name="AutoShape 59"/>
            <p:cNvSpPr>
              <a:spLocks noChangeArrowheads="1"/>
            </p:cNvSpPr>
            <p:nvPr/>
          </p:nvSpPr>
          <p:spPr bwMode="auto">
            <a:xfrm>
              <a:off x="3936" y="432"/>
              <a:ext cx="1392" cy="768"/>
            </a:xfrm>
            <a:prstGeom prst="irregularSeal1">
              <a:avLst/>
            </a:prstGeom>
            <a:solidFill>
              <a:srgbClr val="D5EAFF"/>
            </a:solidFill>
            <a:ln w="79375">
              <a:solidFill>
                <a:srgbClr val="FFFF00"/>
              </a:solidFill>
              <a:miter lim="800000"/>
              <a:headEnd/>
              <a:tailEnd/>
            </a:ln>
            <a:effectLst>
              <a:outerShdw dist="176891" dir="1262251" algn="ctr" rotWithShape="0">
                <a:srgbClr val="C0C0C0"/>
              </a:outerShdw>
            </a:effectLst>
          </p:spPr>
          <p:txBody>
            <a:bodyPr wrap="none" anchor="ctr"/>
            <a:lstStyle/>
            <a:p>
              <a:endParaRPr lang="zh-CN" altLang="en-US"/>
            </a:p>
          </p:txBody>
        </p:sp>
        <p:sp>
          <p:nvSpPr>
            <p:cNvPr id="25" name="Text Box 60"/>
            <p:cNvSpPr txBox="1">
              <a:spLocks noChangeArrowheads="1"/>
            </p:cNvSpPr>
            <p:nvPr/>
          </p:nvSpPr>
          <p:spPr bwMode="auto">
            <a:xfrm>
              <a:off x="4175" y="560"/>
              <a:ext cx="1105" cy="480"/>
            </a:xfrm>
            <a:prstGeom prst="rect">
              <a:avLst/>
            </a:prstGeom>
            <a:noFill/>
            <a:ln w="12700">
              <a:noFill/>
              <a:miter lim="800000"/>
              <a:headEnd/>
              <a:tailEnd/>
            </a:ln>
            <a:effectLst>
              <a:outerShdw dist="17961" dir="2700000" algn="ctr" rotWithShape="0">
                <a:schemeClr val="bg1"/>
              </a:outerShdw>
            </a:effectLst>
          </p:spPr>
          <p:txBody>
            <a:bodyPr>
              <a:spAutoFit/>
            </a:bodyPr>
            <a:lstStyle/>
            <a:p>
              <a:r>
                <a:rPr lang="en-US" altLang="zh-CN" sz="4400" i="1" dirty="0" smtClean="0">
                  <a:solidFill>
                    <a:srgbClr val="FF3300"/>
                  </a:solidFill>
                  <a:ea typeface="黑体" pitchFamily="2" charset="-122"/>
                </a:rPr>
                <a:t>2</a:t>
              </a:r>
              <a:r>
                <a:rPr lang="zh-CN" altLang="en-US" sz="4400" i="1" dirty="0" smtClean="0">
                  <a:solidFill>
                    <a:srgbClr val="FF3300"/>
                  </a:solidFill>
                  <a:ea typeface="黑体" pitchFamily="2" charset="-122"/>
                </a:rPr>
                <a:t>*</a:t>
              </a:r>
              <a:r>
                <a:rPr lang="en-US" altLang="zh-CN" sz="4400" i="1" dirty="0" smtClean="0">
                  <a:solidFill>
                    <a:srgbClr val="FF3300"/>
                  </a:solidFill>
                  <a:ea typeface="黑体" pitchFamily="2" charset="-122"/>
                </a:rPr>
                <a:t>N</a:t>
              </a:r>
              <a:endParaRPr lang="zh-CN" altLang="en-US" sz="4400" i="1" dirty="0">
                <a:solidFill>
                  <a:srgbClr val="FF3300"/>
                </a:solidFill>
                <a:latin typeface="黑体" pitchFamily="2" charset="-122"/>
                <a:ea typeface="黑体" pitchFamily="2" charset="-122"/>
              </a:endParaRPr>
            </a:p>
          </p:txBody>
        </p:sp>
      </p:grpSp>
      <p:grpSp>
        <p:nvGrpSpPr>
          <p:cNvPr id="26" name="Group 66"/>
          <p:cNvGrpSpPr>
            <a:grpSpLocks/>
          </p:cNvGrpSpPr>
          <p:nvPr/>
        </p:nvGrpSpPr>
        <p:grpSpPr bwMode="auto">
          <a:xfrm>
            <a:off x="1043608" y="3717032"/>
            <a:ext cx="2087563" cy="1041400"/>
            <a:chOff x="661" y="3264"/>
            <a:chExt cx="1315" cy="656"/>
          </a:xfrm>
        </p:grpSpPr>
        <p:sp>
          <p:nvSpPr>
            <p:cNvPr id="27" name="Freeform 64"/>
            <p:cNvSpPr>
              <a:spLocks/>
            </p:cNvSpPr>
            <p:nvPr/>
          </p:nvSpPr>
          <p:spPr bwMode="auto">
            <a:xfrm>
              <a:off x="661" y="3264"/>
              <a:ext cx="1315" cy="656"/>
            </a:xfrm>
            <a:custGeom>
              <a:avLst/>
              <a:gdLst/>
              <a:ahLst/>
              <a:cxnLst>
                <a:cxn ang="0">
                  <a:pos x="31" y="139"/>
                </a:cxn>
                <a:cxn ang="0">
                  <a:pos x="43" y="376"/>
                </a:cxn>
                <a:cxn ang="0">
                  <a:pos x="178" y="365"/>
                </a:cxn>
                <a:cxn ang="0">
                  <a:pos x="698" y="354"/>
                </a:cxn>
                <a:cxn ang="0">
                  <a:pos x="709" y="263"/>
                </a:cxn>
                <a:cxn ang="0">
                  <a:pos x="415" y="117"/>
                </a:cxn>
                <a:cxn ang="0">
                  <a:pos x="31" y="139"/>
                </a:cxn>
              </a:cxnLst>
              <a:rect l="0" t="0" r="r" b="b"/>
              <a:pathLst>
                <a:path w="709" h="414">
                  <a:moveTo>
                    <a:pt x="31" y="139"/>
                  </a:moveTo>
                  <a:cubicBezTo>
                    <a:pt x="35" y="218"/>
                    <a:pt x="0" y="310"/>
                    <a:pt x="43" y="376"/>
                  </a:cubicBezTo>
                  <a:cubicBezTo>
                    <a:pt x="68" y="414"/>
                    <a:pt x="133" y="367"/>
                    <a:pt x="178" y="365"/>
                  </a:cubicBezTo>
                  <a:cubicBezTo>
                    <a:pt x="351" y="359"/>
                    <a:pt x="525" y="358"/>
                    <a:pt x="698" y="354"/>
                  </a:cubicBezTo>
                  <a:cubicBezTo>
                    <a:pt x="702" y="324"/>
                    <a:pt x="709" y="294"/>
                    <a:pt x="709" y="263"/>
                  </a:cubicBezTo>
                  <a:cubicBezTo>
                    <a:pt x="709" y="35"/>
                    <a:pt x="704" y="128"/>
                    <a:pt x="415" y="117"/>
                  </a:cubicBezTo>
                  <a:cubicBezTo>
                    <a:pt x="27" y="128"/>
                    <a:pt x="31" y="0"/>
                    <a:pt x="31" y="139"/>
                  </a:cubicBezTo>
                  <a:close/>
                </a:path>
              </a:pathLst>
            </a:custGeom>
            <a:solidFill>
              <a:srgbClr val="FFFFD9"/>
            </a:solidFill>
            <a:ln w="12700" cap="flat" cmpd="sng">
              <a:noFill/>
              <a:prstDash val="solid"/>
              <a:round/>
              <a:headEnd/>
              <a:tailEnd/>
            </a:ln>
            <a:effectLst>
              <a:outerShdw dist="117088" dir="2436078" algn="ctr" rotWithShape="0">
                <a:srgbClr val="C0C0C0"/>
              </a:outerShdw>
            </a:effectLst>
          </p:spPr>
          <p:txBody>
            <a:bodyPr wrap="none" anchor="ctr"/>
            <a:lstStyle/>
            <a:p>
              <a:endParaRPr lang="zh-CN" altLang="en-US"/>
            </a:p>
          </p:txBody>
        </p:sp>
        <p:sp>
          <p:nvSpPr>
            <p:cNvPr id="28" name="Text Box 65"/>
            <p:cNvSpPr txBox="1">
              <a:spLocks noChangeArrowheads="1"/>
            </p:cNvSpPr>
            <p:nvPr/>
          </p:nvSpPr>
          <p:spPr bwMode="auto">
            <a:xfrm>
              <a:off x="960" y="3419"/>
              <a:ext cx="835" cy="394"/>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pPr algn="l"/>
              <a:r>
                <a:rPr lang="zh-CN" altLang="en-US" sz="3500" i="1" dirty="0" smtClean="0">
                  <a:solidFill>
                    <a:srgbClr val="FF3300"/>
                  </a:solidFill>
                  <a:ea typeface="黑体" pitchFamily="2" charset="-122"/>
                </a:rPr>
                <a:t>最大：</a:t>
              </a:r>
              <a:endParaRPr lang="zh-CN" altLang="en-US" sz="3500" i="1" dirty="0">
                <a:solidFill>
                  <a:srgbClr val="FF3300"/>
                </a:solidFill>
                <a:ea typeface="黑体" pitchFamily="2" charset="-122"/>
              </a:endParaRPr>
            </a:p>
          </p:txBody>
        </p:sp>
      </p:grpSp>
      <p:grpSp>
        <p:nvGrpSpPr>
          <p:cNvPr id="29" name="Group 66"/>
          <p:cNvGrpSpPr>
            <a:grpSpLocks/>
          </p:cNvGrpSpPr>
          <p:nvPr/>
        </p:nvGrpSpPr>
        <p:grpSpPr bwMode="auto">
          <a:xfrm>
            <a:off x="1043608" y="4835872"/>
            <a:ext cx="2087563" cy="1041400"/>
            <a:chOff x="661" y="3264"/>
            <a:chExt cx="1315" cy="656"/>
          </a:xfrm>
        </p:grpSpPr>
        <p:sp>
          <p:nvSpPr>
            <p:cNvPr id="30" name="Freeform 64"/>
            <p:cNvSpPr>
              <a:spLocks/>
            </p:cNvSpPr>
            <p:nvPr/>
          </p:nvSpPr>
          <p:spPr bwMode="auto">
            <a:xfrm>
              <a:off x="661" y="3264"/>
              <a:ext cx="1315" cy="656"/>
            </a:xfrm>
            <a:custGeom>
              <a:avLst/>
              <a:gdLst/>
              <a:ahLst/>
              <a:cxnLst>
                <a:cxn ang="0">
                  <a:pos x="31" y="139"/>
                </a:cxn>
                <a:cxn ang="0">
                  <a:pos x="43" y="376"/>
                </a:cxn>
                <a:cxn ang="0">
                  <a:pos x="178" y="365"/>
                </a:cxn>
                <a:cxn ang="0">
                  <a:pos x="698" y="354"/>
                </a:cxn>
                <a:cxn ang="0">
                  <a:pos x="709" y="263"/>
                </a:cxn>
                <a:cxn ang="0">
                  <a:pos x="415" y="117"/>
                </a:cxn>
                <a:cxn ang="0">
                  <a:pos x="31" y="139"/>
                </a:cxn>
              </a:cxnLst>
              <a:rect l="0" t="0" r="r" b="b"/>
              <a:pathLst>
                <a:path w="709" h="414">
                  <a:moveTo>
                    <a:pt x="31" y="139"/>
                  </a:moveTo>
                  <a:cubicBezTo>
                    <a:pt x="35" y="218"/>
                    <a:pt x="0" y="310"/>
                    <a:pt x="43" y="376"/>
                  </a:cubicBezTo>
                  <a:cubicBezTo>
                    <a:pt x="68" y="414"/>
                    <a:pt x="133" y="367"/>
                    <a:pt x="178" y="365"/>
                  </a:cubicBezTo>
                  <a:cubicBezTo>
                    <a:pt x="351" y="359"/>
                    <a:pt x="525" y="358"/>
                    <a:pt x="698" y="354"/>
                  </a:cubicBezTo>
                  <a:cubicBezTo>
                    <a:pt x="702" y="324"/>
                    <a:pt x="709" y="294"/>
                    <a:pt x="709" y="263"/>
                  </a:cubicBezTo>
                  <a:cubicBezTo>
                    <a:pt x="709" y="35"/>
                    <a:pt x="704" y="128"/>
                    <a:pt x="415" y="117"/>
                  </a:cubicBezTo>
                  <a:cubicBezTo>
                    <a:pt x="27" y="128"/>
                    <a:pt x="31" y="0"/>
                    <a:pt x="31" y="139"/>
                  </a:cubicBezTo>
                  <a:close/>
                </a:path>
              </a:pathLst>
            </a:custGeom>
            <a:solidFill>
              <a:srgbClr val="FFFFD9"/>
            </a:solidFill>
            <a:ln w="12700" cap="flat" cmpd="sng">
              <a:noFill/>
              <a:prstDash val="solid"/>
              <a:round/>
              <a:headEnd/>
              <a:tailEnd/>
            </a:ln>
            <a:effectLst>
              <a:outerShdw dist="117088" dir="2436078" algn="ctr" rotWithShape="0">
                <a:srgbClr val="C0C0C0"/>
              </a:outerShdw>
            </a:effectLst>
          </p:spPr>
          <p:txBody>
            <a:bodyPr wrap="none" anchor="ctr"/>
            <a:lstStyle/>
            <a:p>
              <a:endParaRPr lang="zh-CN" altLang="en-US"/>
            </a:p>
          </p:txBody>
        </p:sp>
        <p:sp>
          <p:nvSpPr>
            <p:cNvPr id="31" name="Text Box 65"/>
            <p:cNvSpPr txBox="1">
              <a:spLocks noChangeArrowheads="1"/>
            </p:cNvSpPr>
            <p:nvPr/>
          </p:nvSpPr>
          <p:spPr bwMode="auto">
            <a:xfrm>
              <a:off x="960" y="3419"/>
              <a:ext cx="835" cy="397"/>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pPr algn="l"/>
              <a:r>
                <a:rPr lang="zh-CN" altLang="en-US" sz="3500" i="1" dirty="0" smtClean="0">
                  <a:solidFill>
                    <a:srgbClr val="FF3300"/>
                  </a:solidFill>
                  <a:ea typeface="黑体" pitchFamily="2" charset="-122"/>
                </a:rPr>
                <a:t>最小：</a:t>
              </a:r>
              <a:endParaRPr lang="zh-CN" altLang="en-US" sz="3500" i="1" dirty="0">
                <a:solidFill>
                  <a:srgbClr val="FF3300"/>
                </a:solidFill>
                <a:ea typeface="黑体" pitchFamily="2" charset="-122"/>
              </a:endParaRPr>
            </a:p>
          </p:txBody>
        </p:sp>
      </p:grpSp>
      <p:grpSp>
        <p:nvGrpSpPr>
          <p:cNvPr id="32" name="Group 63"/>
          <p:cNvGrpSpPr>
            <a:grpSpLocks/>
          </p:cNvGrpSpPr>
          <p:nvPr/>
        </p:nvGrpSpPr>
        <p:grpSpPr bwMode="auto">
          <a:xfrm>
            <a:off x="3635896" y="4802088"/>
            <a:ext cx="2209800" cy="1219200"/>
            <a:chOff x="3936" y="432"/>
            <a:chExt cx="1392" cy="768"/>
          </a:xfrm>
        </p:grpSpPr>
        <p:sp>
          <p:nvSpPr>
            <p:cNvPr id="33" name="AutoShape 59"/>
            <p:cNvSpPr>
              <a:spLocks noChangeArrowheads="1"/>
            </p:cNvSpPr>
            <p:nvPr/>
          </p:nvSpPr>
          <p:spPr bwMode="auto">
            <a:xfrm>
              <a:off x="3936" y="432"/>
              <a:ext cx="1392" cy="768"/>
            </a:xfrm>
            <a:prstGeom prst="irregularSeal1">
              <a:avLst/>
            </a:prstGeom>
            <a:solidFill>
              <a:srgbClr val="D5EAFF"/>
            </a:solidFill>
            <a:ln w="79375">
              <a:solidFill>
                <a:srgbClr val="FFFF00"/>
              </a:solidFill>
              <a:miter lim="800000"/>
              <a:headEnd/>
              <a:tailEnd/>
            </a:ln>
            <a:effectLst>
              <a:outerShdw dist="176891" dir="1262251" algn="ctr" rotWithShape="0">
                <a:srgbClr val="C0C0C0"/>
              </a:outerShdw>
            </a:effectLst>
          </p:spPr>
          <p:txBody>
            <a:bodyPr wrap="none" anchor="ctr"/>
            <a:lstStyle/>
            <a:p>
              <a:endParaRPr lang="zh-CN" altLang="en-US"/>
            </a:p>
          </p:txBody>
        </p:sp>
        <p:sp>
          <p:nvSpPr>
            <p:cNvPr id="34" name="Text Box 60"/>
            <p:cNvSpPr txBox="1">
              <a:spLocks noChangeArrowheads="1"/>
            </p:cNvSpPr>
            <p:nvPr/>
          </p:nvSpPr>
          <p:spPr bwMode="auto">
            <a:xfrm>
              <a:off x="4493" y="560"/>
              <a:ext cx="532" cy="480"/>
            </a:xfrm>
            <a:prstGeom prst="rect">
              <a:avLst/>
            </a:prstGeom>
            <a:noFill/>
            <a:ln w="12700">
              <a:noFill/>
              <a:miter lim="800000"/>
              <a:headEnd/>
              <a:tailEnd/>
            </a:ln>
            <a:effectLst>
              <a:outerShdw dist="17961" dir="2700000" algn="ctr" rotWithShape="0">
                <a:schemeClr val="bg1"/>
              </a:outerShdw>
            </a:effectLst>
          </p:spPr>
          <p:txBody>
            <a:bodyPr wrap="square">
              <a:spAutoFit/>
            </a:bodyPr>
            <a:lstStyle/>
            <a:p>
              <a:r>
                <a:rPr lang="en-US" altLang="zh-CN" sz="4400" i="1" dirty="0" smtClean="0">
                  <a:solidFill>
                    <a:srgbClr val="FF3300"/>
                  </a:solidFill>
                  <a:ea typeface="黑体" pitchFamily="2" charset="-122"/>
                </a:rPr>
                <a:t>2</a:t>
              </a:r>
              <a:endParaRPr lang="zh-CN" altLang="en-US" sz="4400" i="1" dirty="0">
                <a:solidFill>
                  <a:srgbClr val="FF3300"/>
                </a:solidFill>
                <a:latin typeface="黑体" pitchFamily="2" charset="-122"/>
                <a:ea typeface="黑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 calcmode="lin" valueType="num">
                                      <p:cBhvr>
                                        <p:cTn id="9" dur="500" fill="hold"/>
                                        <p:tgtEl>
                                          <p:spTgt spid="23"/>
                                        </p:tgtEl>
                                        <p:attrNameLst>
                                          <p:attrName>ppt_x</p:attrName>
                                        </p:attrNameLst>
                                      </p:cBhvr>
                                      <p:tavLst>
                                        <p:tav tm="0">
                                          <p:val>
                                            <p:fltVal val="0.5"/>
                                          </p:val>
                                        </p:tav>
                                        <p:tav tm="100000">
                                          <p:val>
                                            <p:strVal val="#ppt_x"/>
                                          </p:val>
                                        </p:tav>
                                      </p:tavLst>
                                    </p:anim>
                                    <p:anim calcmode="lin" valueType="num">
                                      <p:cBhvr>
                                        <p:cTn id="10" dur="500" fill="hold"/>
                                        <p:tgtEl>
                                          <p:spTgt spid="23"/>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cBhvr>
                                        <p:cTn id="15" dur="500" fill="hold"/>
                                        <p:tgtEl>
                                          <p:spTgt spid="32"/>
                                        </p:tgtEl>
                                        <p:attrNameLst>
                                          <p:attrName>ppt_w</p:attrName>
                                        </p:attrNameLst>
                                      </p:cBhvr>
                                      <p:tavLst>
                                        <p:tav tm="0">
                                          <p:val>
                                            <p:fltVal val="0"/>
                                          </p:val>
                                        </p:tav>
                                        <p:tav tm="100000">
                                          <p:val>
                                            <p:strVal val="#ppt_w"/>
                                          </p:val>
                                        </p:tav>
                                      </p:tavLst>
                                    </p:anim>
                                    <p:anim calcmode="lin" valueType="num">
                                      <p:cBhvr>
                                        <p:cTn id="16" dur="500" fill="hold"/>
                                        <p:tgtEl>
                                          <p:spTgt spid="32"/>
                                        </p:tgtEl>
                                        <p:attrNameLst>
                                          <p:attrName>ppt_h</p:attrName>
                                        </p:attrNameLst>
                                      </p:cBhvr>
                                      <p:tavLst>
                                        <p:tav tm="0">
                                          <p:val>
                                            <p:fltVal val="0"/>
                                          </p:val>
                                        </p:tav>
                                        <p:tav tm="100000">
                                          <p:val>
                                            <p:strVal val="#ppt_h"/>
                                          </p:val>
                                        </p:tav>
                                      </p:tavLst>
                                    </p:anim>
                                    <p:anim calcmode="lin" valueType="num">
                                      <p:cBhvr>
                                        <p:cTn id="17" dur="500" fill="hold"/>
                                        <p:tgtEl>
                                          <p:spTgt spid="32"/>
                                        </p:tgtEl>
                                        <p:attrNameLst>
                                          <p:attrName>ppt_x</p:attrName>
                                        </p:attrNameLst>
                                      </p:cBhvr>
                                      <p:tavLst>
                                        <p:tav tm="0">
                                          <p:val>
                                            <p:fltVal val="0.5"/>
                                          </p:val>
                                        </p:tav>
                                        <p:tav tm="100000">
                                          <p:val>
                                            <p:strVal val="#ppt_x"/>
                                          </p:val>
                                        </p:tav>
                                      </p:tavLst>
                                    </p:anim>
                                    <p:anim calcmode="lin" valueType="num">
                                      <p:cBhvr>
                                        <p:cTn id="18" dur="500" fill="hold"/>
                                        <p:tgtEl>
                                          <p:spTgt spid="3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8"/>
          <p:cNvGrpSpPr>
            <a:grpSpLocks/>
          </p:cNvGrpSpPr>
          <p:nvPr/>
        </p:nvGrpSpPr>
        <p:grpSpPr bwMode="auto">
          <a:xfrm>
            <a:off x="179512" y="188640"/>
            <a:ext cx="3089798" cy="576263"/>
            <a:chOff x="357" y="660"/>
            <a:chExt cx="1180" cy="363"/>
          </a:xfrm>
        </p:grpSpPr>
        <p:sp>
          <p:nvSpPr>
            <p:cNvPr id="6" name="Oval 9"/>
            <p:cNvSpPr>
              <a:spLocks noChangeArrowheads="1"/>
            </p:cNvSpPr>
            <p:nvPr/>
          </p:nvSpPr>
          <p:spPr bwMode="auto">
            <a:xfrm>
              <a:off x="357" y="660"/>
              <a:ext cx="1180"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7" name="Text Box 10"/>
            <p:cNvSpPr txBox="1">
              <a:spLocks noChangeArrowheads="1"/>
            </p:cNvSpPr>
            <p:nvPr/>
          </p:nvSpPr>
          <p:spPr bwMode="auto">
            <a:xfrm>
              <a:off x="453" y="660"/>
              <a:ext cx="1059" cy="336"/>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r>
                <a:rPr lang="zh-CN" altLang="en-US" sz="2900" b="1" dirty="0" smtClean="0">
                  <a:solidFill>
                    <a:srgbClr val="FF3300"/>
                  </a:solidFill>
                  <a:latin typeface="黑体" pitchFamily="2" charset="-122"/>
                  <a:ea typeface="黑体" pitchFamily="2" charset="-122"/>
                </a:rPr>
                <a:t>一</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互斥</a:t>
              </a:r>
              <a:r>
                <a:rPr lang="en-US" altLang="zh-CN" sz="2900" b="1" dirty="0" smtClean="0">
                  <a:solidFill>
                    <a:srgbClr val="FF3300"/>
                  </a:solidFill>
                  <a:latin typeface="黑体" pitchFamily="2" charset="-122"/>
                  <a:ea typeface="黑体" pitchFamily="2" charset="-122"/>
                </a:rPr>
                <a:t>(</a:t>
              </a:r>
              <a:r>
                <a:rPr lang="en-US" altLang="zh-CN" sz="2900" b="1" dirty="0" err="1" smtClean="0">
                  <a:solidFill>
                    <a:srgbClr val="FF3300"/>
                  </a:solidFill>
                  <a:latin typeface="黑体" pitchFamily="2" charset="-122"/>
                  <a:ea typeface="黑体" pitchFamily="2" charset="-122"/>
                </a:rPr>
                <a:t>Mutex</a:t>
              </a:r>
              <a:r>
                <a:rPr lang="en-US" altLang="zh-CN" sz="2900" b="1" dirty="0" smtClean="0">
                  <a:solidFill>
                    <a:srgbClr val="FF3300"/>
                  </a:solidFill>
                  <a:latin typeface="黑体" pitchFamily="2" charset="-122"/>
                  <a:ea typeface="黑体" pitchFamily="2" charset="-122"/>
                </a:rPr>
                <a:t>)</a:t>
              </a:r>
              <a:endParaRPr lang="zh-CN" altLang="en-US" sz="2900" dirty="0">
                <a:solidFill>
                  <a:srgbClr val="FF3300"/>
                </a:solidFill>
                <a:latin typeface="黑体" pitchFamily="2" charset="-122"/>
                <a:ea typeface="黑体" pitchFamily="2" charset="-122"/>
              </a:endParaRPr>
            </a:p>
          </p:txBody>
        </p:sp>
      </p:grpSp>
      <p:grpSp>
        <p:nvGrpSpPr>
          <p:cNvPr id="9" name="Group 61"/>
          <p:cNvGrpSpPr>
            <a:grpSpLocks/>
          </p:cNvGrpSpPr>
          <p:nvPr/>
        </p:nvGrpSpPr>
        <p:grpSpPr bwMode="auto">
          <a:xfrm>
            <a:off x="454720" y="836711"/>
            <a:ext cx="8223250" cy="1295400"/>
            <a:chOff x="464" y="1248"/>
            <a:chExt cx="5180" cy="816"/>
          </a:xfrm>
        </p:grpSpPr>
        <p:sp>
          <p:nvSpPr>
            <p:cNvPr id="10" name="Rectangle 27"/>
            <p:cNvSpPr>
              <a:spLocks noChangeArrowheads="1"/>
            </p:cNvSpPr>
            <p:nvPr/>
          </p:nvSpPr>
          <p:spPr bwMode="auto">
            <a:xfrm>
              <a:off x="464" y="1248"/>
              <a:ext cx="5088" cy="816"/>
            </a:xfrm>
            <a:prstGeom prst="rect">
              <a:avLst/>
            </a:prstGeom>
            <a:solidFill>
              <a:srgbClr val="E1FFE1"/>
            </a:solidFill>
            <a:ln w="12700">
              <a:noFill/>
              <a:miter lim="800000"/>
              <a:headEnd/>
              <a:tailEnd/>
            </a:ln>
            <a:effectLst>
              <a:outerShdw dist="224686" dir="2837437" algn="ctr" rotWithShape="0">
                <a:srgbClr val="B2B2B2"/>
              </a:outerShdw>
            </a:effectLst>
          </p:spPr>
          <p:txBody>
            <a:bodyPr wrap="none" anchor="ctr"/>
            <a:lstStyle/>
            <a:p>
              <a:endParaRPr lang="zh-CN" altLang="en-US" b="1"/>
            </a:p>
          </p:txBody>
        </p:sp>
        <p:sp>
          <p:nvSpPr>
            <p:cNvPr id="11" name="Text Box 28"/>
            <p:cNvSpPr txBox="1">
              <a:spLocks noChangeArrowheads="1"/>
            </p:cNvSpPr>
            <p:nvPr/>
          </p:nvSpPr>
          <p:spPr bwMode="auto">
            <a:xfrm>
              <a:off x="472" y="1429"/>
              <a:ext cx="5172" cy="529"/>
            </a:xfrm>
            <a:prstGeom prst="rect">
              <a:avLst/>
            </a:prstGeom>
            <a:noFill/>
            <a:ln w="12700" cap="sq">
              <a:noFill/>
              <a:miter lim="800000"/>
              <a:headEnd type="none" w="sm" len="sm"/>
              <a:tailEnd type="none" w="sm" len="sm"/>
            </a:ln>
            <a:effectLst/>
          </p:spPr>
          <p:txBody>
            <a:bodyPr>
              <a:spAutoFit/>
            </a:bodyPr>
            <a:lstStyle/>
            <a:p>
              <a:pPr>
                <a:lnSpc>
                  <a:spcPct val="90000"/>
                </a:lnSpc>
              </a:pPr>
              <a:r>
                <a:rPr lang="en-US" altLang="zh-CN" sz="2700" b="1" dirty="0">
                  <a:solidFill>
                    <a:srgbClr val="003399"/>
                  </a:solidFill>
                  <a:latin typeface="幼圆" pitchFamily="49" charset="-122"/>
                  <a:ea typeface="幼圆" pitchFamily="49" charset="-122"/>
                </a:rPr>
                <a:t>      </a:t>
              </a:r>
              <a:r>
                <a:rPr lang="zh-CN" altLang="en-US" sz="2700" b="1" dirty="0" smtClean="0">
                  <a:solidFill>
                    <a:srgbClr val="003399"/>
                  </a:solidFill>
                  <a:latin typeface="幼圆" pitchFamily="49" charset="-122"/>
                  <a:ea typeface="幼圆" pitchFamily="49" charset="-122"/>
                </a:rPr>
                <a:t>可以看作一把锁，保护共享资源同一时刻只能被一个线程访问</a:t>
              </a:r>
              <a:r>
                <a:rPr lang="zh-CN" altLang="en-US" sz="2700" b="1" dirty="0" smtClean="0">
                  <a:solidFill>
                    <a:srgbClr val="003399"/>
                  </a:solidFill>
                  <a:latin typeface="幼圆" pitchFamily="49" charset="-122"/>
                  <a:ea typeface="幼圆" pitchFamily="49" charset="-122"/>
                  <a:sym typeface="Symbol" pitchFamily="18" charset="2"/>
                </a:rPr>
                <a:t>。</a:t>
              </a:r>
              <a:endParaRPr lang="zh-CN" altLang="en-US" sz="2700" b="1" dirty="0">
                <a:solidFill>
                  <a:srgbClr val="003399"/>
                </a:solidFill>
                <a:latin typeface="幼圆" pitchFamily="49" charset="-122"/>
                <a:ea typeface="幼圆" pitchFamily="49" charset="-122"/>
              </a:endParaRPr>
            </a:p>
          </p:txBody>
        </p:sp>
        <p:sp>
          <p:nvSpPr>
            <p:cNvPr id="12" name="Rectangle 29"/>
            <p:cNvSpPr>
              <a:spLocks noChangeArrowheads="1"/>
            </p:cNvSpPr>
            <p:nvPr/>
          </p:nvSpPr>
          <p:spPr bwMode="auto">
            <a:xfrm>
              <a:off x="517" y="1293"/>
              <a:ext cx="700" cy="407"/>
            </a:xfrm>
            <a:prstGeom prst="rect">
              <a:avLst/>
            </a:prstGeom>
            <a:noFill/>
            <a:ln w="12700">
              <a:noFill/>
              <a:miter lim="800000"/>
              <a:headEnd/>
              <a:tailEnd/>
            </a:ln>
            <a:effectLst>
              <a:outerShdw dist="17961" dir="2700000" algn="ctr" rotWithShape="0">
                <a:schemeClr val="bg1"/>
              </a:outerShdw>
            </a:effectLst>
          </p:spPr>
          <p:txBody>
            <a:bodyPr wrap="none">
              <a:spAutoFit/>
            </a:bodyPr>
            <a:lstStyle/>
            <a:p>
              <a:pPr algn="l"/>
              <a:r>
                <a:rPr lang="zh-CN" altLang="en-US" sz="3600" b="1" dirty="0" smtClean="0">
                  <a:solidFill>
                    <a:srgbClr val="FF3300"/>
                  </a:solidFill>
                  <a:latin typeface="黑体" pitchFamily="2" charset="-122"/>
                  <a:ea typeface="黑体" pitchFamily="2" charset="-122"/>
                </a:rPr>
                <a:t>互斥</a:t>
              </a:r>
              <a:endParaRPr lang="en-US" sz="3600" b="1" dirty="0">
                <a:solidFill>
                  <a:srgbClr val="FF3300"/>
                </a:solidFill>
                <a:latin typeface="黑体" pitchFamily="2" charset="-122"/>
                <a:ea typeface="黑体" pitchFamily="2" charset="-122"/>
              </a:endParaRPr>
            </a:p>
          </p:txBody>
        </p:sp>
      </p:grpSp>
      <p:grpSp>
        <p:nvGrpSpPr>
          <p:cNvPr id="14" name="Group 8"/>
          <p:cNvGrpSpPr>
            <a:grpSpLocks/>
          </p:cNvGrpSpPr>
          <p:nvPr/>
        </p:nvGrpSpPr>
        <p:grpSpPr bwMode="auto">
          <a:xfrm>
            <a:off x="899592" y="3068960"/>
            <a:ext cx="7561263" cy="2664296"/>
            <a:chOff x="904" y="734"/>
            <a:chExt cx="4763" cy="1749"/>
          </a:xfrm>
        </p:grpSpPr>
        <p:sp>
          <p:nvSpPr>
            <p:cNvPr id="15" name="Rectangle 6"/>
            <p:cNvSpPr>
              <a:spLocks noChangeArrowheads="1"/>
            </p:cNvSpPr>
            <p:nvPr/>
          </p:nvSpPr>
          <p:spPr bwMode="auto">
            <a:xfrm>
              <a:off x="904" y="734"/>
              <a:ext cx="4763" cy="1749"/>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16" name="Text Box 7"/>
            <p:cNvSpPr txBox="1">
              <a:spLocks noChangeArrowheads="1"/>
            </p:cNvSpPr>
            <p:nvPr/>
          </p:nvSpPr>
          <p:spPr bwMode="auto">
            <a:xfrm>
              <a:off x="904" y="1104"/>
              <a:ext cx="4717" cy="790"/>
            </a:xfrm>
            <a:prstGeom prst="rect">
              <a:avLst/>
            </a:prstGeom>
            <a:noFill/>
            <a:ln w="12700" cap="sq">
              <a:noFill/>
              <a:miter lim="800000"/>
              <a:headEnd/>
              <a:tailEnd/>
            </a:ln>
            <a:effectLst/>
          </p:spPr>
          <p:txBody>
            <a:bodyPr wrap="square">
              <a:spAutoFit/>
            </a:bodyPr>
            <a:lstStyle/>
            <a:p>
              <a:pPr algn="l">
                <a:lnSpc>
                  <a:spcPct val="105000"/>
                </a:lnSpc>
                <a:spcBef>
                  <a:spcPct val="0"/>
                </a:spcBef>
              </a:pPr>
              <a:r>
                <a:rPr lang="zh-CN" altLang="en-US" sz="2000" dirty="0" smtClean="0">
                  <a:solidFill>
                    <a:schemeClr val="bg2">
                      <a:lumMod val="75000"/>
                    </a:schemeClr>
                  </a:solidFill>
                  <a:effectLst/>
                </a:rPr>
                <a:t>#</a:t>
              </a:r>
              <a:r>
                <a:rPr lang="en-US" altLang="zh-CN" sz="2000" dirty="0" smtClean="0">
                  <a:solidFill>
                    <a:schemeClr val="bg2">
                      <a:lumMod val="75000"/>
                    </a:schemeClr>
                  </a:solidFill>
                  <a:effectLst/>
                </a:rPr>
                <a:t>include &lt;</a:t>
              </a:r>
              <a:r>
                <a:rPr lang="en-US" altLang="zh-CN" sz="2000" dirty="0" err="1" smtClean="0">
                  <a:solidFill>
                    <a:schemeClr val="bg2">
                      <a:lumMod val="75000"/>
                    </a:schemeClr>
                  </a:solidFill>
                  <a:effectLst/>
                </a:rPr>
                <a:t>pthread.h</a:t>
              </a:r>
              <a:r>
                <a:rPr lang="en-US" altLang="zh-CN" sz="2000" dirty="0" smtClean="0">
                  <a:solidFill>
                    <a:schemeClr val="bg2">
                      <a:lumMod val="75000"/>
                    </a:schemeClr>
                  </a:solidFill>
                  <a:effectLst/>
                </a:rPr>
                <a:t>&gt;</a:t>
              </a:r>
            </a:p>
            <a:p>
              <a:pPr marL="342900" lvl="0" indent="-342900">
                <a:spcBef>
                  <a:spcPct val="20000"/>
                </a:spcBef>
                <a:buClr>
                  <a:schemeClr val="tx2"/>
                </a:buClr>
                <a:defRPr/>
              </a:pPr>
              <a:r>
                <a:rPr lang="en-US" altLang="zh-CN" sz="3200" b="1" baseline="-10000" dirty="0" err="1" smtClean="0">
                  <a:solidFill>
                    <a:srgbClr val="003399"/>
                  </a:solidFill>
                </a:rPr>
                <a:t>int</a:t>
              </a:r>
              <a:r>
                <a:rPr lang="en-US" altLang="zh-CN" sz="3200" b="1" baseline="-10000" dirty="0" smtClean="0">
                  <a:solidFill>
                    <a:srgbClr val="003399"/>
                  </a:solidFill>
                </a:rPr>
                <a:t> </a:t>
              </a:r>
              <a:r>
                <a:rPr lang="en-US" altLang="zh-CN" sz="3200" b="1" baseline="-10000" dirty="0" err="1" smtClean="0">
                  <a:solidFill>
                    <a:srgbClr val="003399"/>
                  </a:solidFill>
                </a:rPr>
                <a:t>pthread_mutex_init</a:t>
              </a:r>
              <a:r>
                <a:rPr lang="en-US" altLang="zh-CN" sz="3200" b="1" baseline="-10000" dirty="0" smtClean="0">
                  <a:solidFill>
                    <a:srgbClr val="003399"/>
                  </a:solidFill>
                </a:rPr>
                <a:t>(</a:t>
              </a:r>
              <a:r>
                <a:rPr lang="en-US" altLang="zh-CN" sz="3200" b="1" baseline="-10000" dirty="0" err="1" smtClean="0">
                  <a:solidFill>
                    <a:schemeClr val="accent2"/>
                  </a:solidFill>
                </a:rPr>
                <a:t>pthread_mutex_t</a:t>
              </a:r>
              <a:r>
                <a:rPr lang="en-US" altLang="zh-CN" sz="3200" b="1" baseline="-10000" dirty="0" smtClean="0">
                  <a:solidFill>
                    <a:srgbClr val="003399"/>
                  </a:solidFill>
                </a:rPr>
                <a:t> *</a:t>
              </a:r>
              <a:r>
                <a:rPr lang="en-US" altLang="zh-CN" sz="3200" b="1" baseline="-10000" dirty="0" err="1" smtClean="0">
                  <a:solidFill>
                    <a:srgbClr val="003399"/>
                  </a:solidFill>
                </a:rPr>
                <a:t>mutex</a:t>
              </a:r>
              <a:r>
                <a:rPr lang="en-US" altLang="zh-CN" sz="3200" b="1" baseline="-10000" dirty="0" smtClean="0">
                  <a:solidFill>
                    <a:srgbClr val="003399"/>
                  </a:solidFill>
                </a:rPr>
                <a:t>, </a:t>
              </a:r>
            </a:p>
            <a:p>
              <a:pPr marL="342900" lvl="0" indent="-342900">
                <a:spcBef>
                  <a:spcPct val="20000"/>
                </a:spcBef>
                <a:buClr>
                  <a:schemeClr val="tx2"/>
                </a:buClr>
                <a:defRPr/>
              </a:pPr>
              <a:r>
                <a:rPr lang="en-US" altLang="zh-CN" sz="3200" b="1" baseline="-10000" dirty="0" smtClean="0">
                  <a:solidFill>
                    <a:srgbClr val="003399"/>
                  </a:solidFill>
                </a:rPr>
                <a:t>				const </a:t>
              </a:r>
              <a:r>
                <a:rPr lang="en-US" altLang="zh-CN" sz="3200" b="1" baseline="-10000" dirty="0" err="1" smtClean="0">
                  <a:solidFill>
                    <a:srgbClr val="003399"/>
                  </a:solidFill>
                </a:rPr>
                <a:t>pthread_mutexattr_t</a:t>
              </a:r>
              <a:r>
                <a:rPr lang="en-US" altLang="zh-CN" sz="3200" b="1" baseline="-10000" dirty="0" smtClean="0">
                  <a:solidFill>
                    <a:srgbClr val="003399"/>
                  </a:solidFill>
                </a:rPr>
                <a:t> *</a:t>
              </a:r>
              <a:r>
                <a:rPr lang="en-US" altLang="zh-CN" sz="3200" b="1" baseline="-10000" dirty="0" err="1" smtClean="0">
                  <a:solidFill>
                    <a:srgbClr val="003399"/>
                  </a:solidFill>
                </a:rPr>
                <a:t>mutexattr</a:t>
              </a:r>
              <a:r>
                <a:rPr lang="en-US" altLang="zh-CN" sz="3200" b="1" baseline="-10000" dirty="0" smtClean="0">
                  <a:solidFill>
                    <a:srgbClr val="003399"/>
                  </a:solidFill>
                </a:rPr>
                <a:t>);</a:t>
              </a:r>
            </a:p>
          </p:txBody>
        </p:sp>
      </p:grpSp>
      <p:grpSp>
        <p:nvGrpSpPr>
          <p:cNvPr id="17" name="Group 12"/>
          <p:cNvGrpSpPr>
            <a:grpSpLocks/>
          </p:cNvGrpSpPr>
          <p:nvPr/>
        </p:nvGrpSpPr>
        <p:grpSpPr bwMode="auto">
          <a:xfrm>
            <a:off x="251520" y="2694633"/>
            <a:ext cx="3888432" cy="1108075"/>
            <a:chOff x="512" y="616"/>
            <a:chExt cx="1716" cy="698"/>
          </a:xfrm>
        </p:grpSpPr>
        <p:sp>
          <p:nvSpPr>
            <p:cNvPr id="18" name="Oval 9"/>
            <p:cNvSpPr>
              <a:spLocks noChangeArrowheads="1"/>
            </p:cNvSpPr>
            <p:nvPr/>
          </p:nvSpPr>
          <p:spPr bwMode="auto">
            <a:xfrm rot="-632069">
              <a:off x="571" y="625"/>
              <a:ext cx="1621"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19" name="Rectangle 10"/>
            <p:cNvSpPr>
              <a:spLocks noChangeArrowheads="1"/>
            </p:cNvSpPr>
            <p:nvPr/>
          </p:nvSpPr>
          <p:spPr bwMode="auto">
            <a:xfrm rot="20967931">
              <a:off x="512" y="616"/>
              <a:ext cx="1716" cy="698"/>
            </a:xfrm>
            <a:prstGeom prst="rect">
              <a:avLst/>
            </a:prstGeom>
            <a:noFill/>
            <a:ln w="12700" cap="sq">
              <a:noFill/>
              <a:miter lim="800000"/>
              <a:headEnd/>
              <a:tailEnd/>
            </a:ln>
            <a:effectLst>
              <a:outerShdw dist="35921" dir="2700000" algn="ctr" rotWithShape="0">
                <a:schemeClr val="bg1"/>
              </a:outerShdw>
            </a:effectLst>
          </p:spPr>
          <p:txBody>
            <a:bodyPr>
              <a:spAutoFit/>
            </a:bodyPr>
            <a:lstStyle/>
            <a:p>
              <a:pPr algn="ctr"/>
              <a:r>
                <a:rPr lang="zh-CN" altLang="en-US" sz="3300" b="1" i="1" baseline="0" dirty="0" smtClean="0">
                  <a:solidFill>
                    <a:srgbClr val="FFFF00"/>
                  </a:solidFill>
                  <a:effectLst/>
                  <a:ea typeface="黑体" pitchFamily="2" charset="-122"/>
                </a:rPr>
                <a:t>互斥初始化和销毁</a:t>
              </a:r>
              <a:endParaRPr lang="zh-CN" altLang="en-US" sz="3300" b="1" i="1" baseline="0" dirty="0">
                <a:solidFill>
                  <a:srgbClr val="FFFF00"/>
                </a:solidFill>
                <a:effectLst/>
                <a:ea typeface="黑体" pitchFamily="2" charset="-122"/>
              </a:endParaRPr>
            </a:p>
          </p:txBody>
        </p:sp>
      </p:grpSp>
      <p:grpSp>
        <p:nvGrpSpPr>
          <p:cNvPr id="21" name="Group 30"/>
          <p:cNvGrpSpPr>
            <a:grpSpLocks/>
          </p:cNvGrpSpPr>
          <p:nvPr/>
        </p:nvGrpSpPr>
        <p:grpSpPr bwMode="auto">
          <a:xfrm>
            <a:off x="5076056" y="3068959"/>
            <a:ext cx="2088232" cy="482352"/>
            <a:chOff x="3840" y="3393"/>
            <a:chExt cx="1824" cy="576"/>
          </a:xfrm>
        </p:grpSpPr>
        <p:sp>
          <p:nvSpPr>
            <p:cNvPr id="22" name="AutoShape 31"/>
            <p:cNvSpPr>
              <a:spLocks noChangeArrowheads="1"/>
            </p:cNvSpPr>
            <p:nvPr/>
          </p:nvSpPr>
          <p:spPr bwMode="auto">
            <a:xfrm>
              <a:off x="3840" y="3393"/>
              <a:ext cx="1824" cy="576"/>
            </a:xfrm>
            <a:prstGeom prst="wedgeRectCallout">
              <a:avLst>
                <a:gd name="adj1" fmla="val -42225"/>
                <a:gd name="adj2" fmla="val 129083"/>
              </a:avLst>
            </a:prstGeom>
            <a:noFill/>
            <a:ln w="57150">
              <a:solidFill>
                <a:srgbClr val="33CCCC"/>
              </a:solidFill>
              <a:miter lim="800000"/>
              <a:headEnd/>
              <a:tailEnd/>
            </a:ln>
            <a:effectLst/>
          </p:spPr>
          <p:txBody>
            <a:bodyPr anchor="ctr"/>
            <a:lstStyle/>
            <a:p>
              <a:endParaRPr lang="zh-CN" altLang="zh-CN"/>
            </a:p>
          </p:txBody>
        </p:sp>
        <p:sp>
          <p:nvSpPr>
            <p:cNvPr id="23" name="Rectangle 32"/>
            <p:cNvSpPr>
              <a:spLocks noChangeArrowheads="1"/>
            </p:cNvSpPr>
            <p:nvPr/>
          </p:nvSpPr>
          <p:spPr bwMode="auto">
            <a:xfrm>
              <a:off x="3879" y="3433"/>
              <a:ext cx="1768" cy="400"/>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sz="2100" b="1" dirty="0" smtClean="0">
                  <a:solidFill>
                    <a:srgbClr val="FF3300"/>
                  </a:solidFill>
                  <a:latin typeface="黑体" pitchFamily="2" charset="-122"/>
                  <a:ea typeface="黑体" pitchFamily="2" charset="-122"/>
                </a:rPr>
                <a:t>互斥变量类型</a:t>
              </a:r>
              <a:endParaRPr lang="zh-CN" altLang="en-US" sz="2100" b="1" dirty="0">
                <a:solidFill>
                  <a:srgbClr val="FF3300"/>
                </a:solidFill>
                <a:latin typeface="黑体" pitchFamily="2" charset="-122"/>
                <a:ea typeface="黑体" pitchFamily="2" charset="-122"/>
              </a:endParaRPr>
            </a:p>
          </p:txBody>
        </p:sp>
      </p:grpSp>
      <p:sp>
        <p:nvSpPr>
          <p:cNvPr id="24" name="矩形 23"/>
          <p:cNvSpPr/>
          <p:nvPr/>
        </p:nvSpPr>
        <p:spPr>
          <a:xfrm>
            <a:off x="899592" y="5168612"/>
            <a:ext cx="7128792" cy="420628"/>
          </a:xfrm>
          <a:prstGeom prst="rect">
            <a:avLst/>
          </a:prstGeom>
        </p:spPr>
        <p:txBody>
          <a:bodyPr wrap="square">
            <a:spAutoFit/>
          </a:bodyPr>
          <a:lstStyle/>
          <a:p>
            <a:pPr marL="342900" lvl="0" indent="-342900">
              <a:spcBef>
                <a:spcPct val="20000"/>
              </a:spcBef>
              <a:buClr>
                <a:schemeClr val="tx2"/>
              </a:buClr>
              <a:defRPr/>
            </a:pPr>
            <a:r>
              <a:rPr lang="en-US" altLang="zh-CN" sz="3200" b="1" baseline="-10000" dirty="0" err="1" smtClean="0">
                <a:solidFill>
                  <a:srgbClr val="003399"/>
                </a:solidFill>
              </a:rPr>
              <a:t>int</a:t>
            </a:r>
            <a:r>
              <a:rPr lang="en-US" altLang="zh-CN" sz="3200" b="1" baseline="-10000" dirty="0" smtClean="0">
                <a:solidFill>
                  <a:srgbClr val="003399"/>
                </a:solidFill>
              </a:rPr>
              <a:t> </a:t>
            </a:r>
            <a:r>
              <a:rPr lang="en-US" altLang="zh-CN" sz="3200" b="1" baseline="-10000" dirty="0" err="1" smtClean="0">
                <a:solidFill>
                  <a:srgbClr val="003399"/>
                </a:solidFill>
              </a:rPr>
              <a:t>pthread_mutex_destroy(pthread_mutex_t </a:t>
            </a:r>
            <a:r>
              <a:rPr lang="en-US" altLang="zh-CN" sz="3200" b="1" baseline="-10000" dirty="0" smtClean="0">
                <a:solidFill>
                  <a:srgbClr val="003399"/>
                </a:solidFill>
              </a:rPr>
              <a:t>*</a:t>
            </a:r>
            <a:r>
              <a:rPr lang="en-US" altLang="zh-CN" sz="3200" b="1" baseline="-10000" dirty="0" err="1" smtClean="0">
                <a:solidFill>
                  <a:srgbClr val="003399"/>
                </a:solidFill>
              </a:rPr>
              <a:t>mutex</a:t>
            </a:r>
            <a:r>
              <a:rPr lang="en-US" altLang="zh-CN" sz="3200" b="1" baseline="-10000" dirty="0" smtClean="0">
                <a:solidFill>
                  <a:srgbClr val="003399"/>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dissolv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right)">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strips(downRight)">
                                      <p:cBhvr>
                                        <p:cTn id="3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8"/>
          <p:cNvGrpSpPr>
            <a:grpSpLocks/>
          </p:cNvGrpSpPr>
          <p:nvPr/>
        </p:nvGrpSpPr>
        <p:grpSpPr bwMode="auto">
          <a:xfrm>
            <a:off x="899592" y="1139030"/>
            <a:ext cx="7561263" cy="4090169"/>
            <a:chOff x="904" y="734"/>
            <a:chExt cx="4763" cy="1749"/>
          </a:xfrm>
        </p:grpSpPr>
        <p:sp>
          <p:nvSpPr>
            <p:cNvPr id="5" name="Rectangle 6"/>
            <p:cNvSpPr>
              <a:spLocks noChangeArrowheads="1"/>
            </p:cNvSpPr>
            <p:nvPr/>
          </p:nvSpPr>
          <p:spPr bwMode="auto">
            <a:xfrm>
              <a:off x="904" y="734"/>
              <a:ext cx="4763" cy="1749"/>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6" name="Text Box 7"/>
            <p:cNvSpPr txBox="1">
              <a:spLocks noChangeArrowheads="1"/>
            </p:cNvSpPr>
            <p:nvPr/>
          </p:nvSpPr>
          <p:spPr bwMode="auto">
            <a:xfrm>
              <a:off x="904" y="974"/>
              <a:ext cx="4717" cy="564"/>
            </a:xfrm>
            <a:prstGeom prst="rect">
              <a:avLst/>
            </a:prstGeom>
            <a:noFill/>
            <a:ln w="12700" cap="sq">
              <a:noFill/>
              <a:miter lim="800000"/>
              <a:headEnd/>
              <a:tailEnd/>
            </a:ln>
            <a:effectLst/>
          </p:spPr>
          <p:txBody>
            <a:bodyPr wrap="square">
              <a:spAutoFit/>
            </a:bodyPr>
            <a:lstStyle/>
            <a:p>
              <a:pPr algn="l">
                <a:lnSpc>
                  <a:spcPct val="105000"/>
                </a:lnSpc>
                <a:spcBef>
                  <a:spcPct val="0"/>
                </a:spcBef>
              </a:pPr>
              <a:r>
                <a:rPr lang="zh-CN" altLang="en-US" sz="2000" dirty="0" smtClean="0">
                  <a:solidFill>
                    <a:schemeClr val="bg2">
                      <a:lumMod val="75000"/>
                    </a:schemeClr>
                  </a:solidFill>
                  <a:effectLst/>
                </a:rPr>
                <a:t>#</a:t>
              </a:r>
              <a:r>
                <a:rPr lang="en-US" altLang="zh-CN" sz="2000" dirty="0" smtClean="0">
                  <a:solidFill>
                    <a:schemeClr val="bg2">
                      <a:lumMod val="75000"/>
                    </a:schemeClr>
                  </a:solidFill>
                  <a:effectLst/>
                </a:rPr>
                <a:t>include &lt;</a:t>
              </a:r>
              <a:r>
                <a:rPr lang="en-US" altLang="zh-CN" sz="2000" dirty="0" err="1" smtClean="0">
                  <a:solidFill>
                    <a:schemeClr val="bg2">
                      <a:lumMod val="75000"/>
                    </a:schemeClr>
                  </a:solidFill>
                  <a:effectLst/>
                </a:rPr>
                <a:t>pthread.h</a:t>
              </a:r>
              <a:r>
                <a:rPr lang="en-US" altLang="zh-CN" sz="2000" dirty="0" smtClean="0">
                  <a:solidFill>
                    <a:schemeClr val="bg2">
                      <a:lumMod val="75000"/>
                    </a:schemeClr>
                  </a:solidFill>
                  <a:effectLst/>
                </a:rPr>
                <a:t>&gt;</a:t>
              </a:r>
            </a:p>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chemeClr val="accent2"/>
                  </a:solidFill>
                </a:rPr>
                <a:t>pthread_mutex_lock</a:t>
              </a:r>
              <a:r>
                <a:rPr lang="en-US" altLang="zh-CN" sz="3600" b="1" baseline="-10000" dirty="0" smtClean="0">
                  <a:solidFill>
                    <a:srgbClr val="003399"/>
                  </a:solidFill>
                </a:rPr>
                <a:t>(</a:t>
              </a:r>
              <a:r>
                <a:rPr lang="en-US" altLang="zh-CN" sz="3600" b="1" baseline="-10000" dirty="0" err="1" smtClean="0">
                  <a:solidFill>
                    <a:srgbClr val="003399"/>
                  </a:solidFill>
                </a:rPr>
                <a:t>pthread_mutex_t</a:t>
              </a:r>
              <a:r>
                <a:rPr lang="en-US" altLang="zh-CN" sz="3600" b="1" baseline="-10000" dirty="0" smtClean="0">
                  <a:solidFill>
                    <a:srgbClr val="003399"/>
                  </a:solidFill>
                </a:rPr>
                <a:t> *</a:t>
              </a:r>
              <a:r>
                <a:rPr lang="en-US" altLang="zh-CN" sz="3600" b="1" baseline="-10000" dirty="0" err="1" smtClean="0">
                  <a:solidFill>
                    <a:srgbClr val="003399"/>
                  </a:solidFill>
                </a:rPr>
                <a:t>mutex</a:t>
              </a:r>
              <a:r>
                <a:rPr lang="en-US" altLang="zh-CN" sz="3600" b="1" baseline="-10000" dirty="0" smtClean="0">
                  <a:solidFill>
                    <a:srgbClr val="003399"/>
                  </a:solidFill>
                </a:rPr>
                <a:t>);</a:t>
              </a:r>
            </a:p>
          </p:txBody>
        </p:sp>
      </p:grpSp>
      <p:grpSp>
        <p:nvGrpSpPr>
          <p:cNvPr id="7" name="Group 12"/>
          <p:cNvGrpSpPr>
            <a:grpSpLocks/>
          </p:cNvGrpSpPr>
          <p:nvPr/>
        </p:nvGrpSpPr>
        <p:grpSpPr bwMode="auto">
          <a:xfrm>
            <a:off x="260584" y="874242"/>
            <a:ext cx="2830217" cy="685800"/>
            <a:chOff x="516" y="685"/>
            <a:chExt cx="1249" cy="432"/>
          </a:xfrm>
        </p:grpSpPr>
        <p:sp>
          <p:nvSpPr>
            <p:cNvPr id="8" name="Oval 9"/>
            <p:cNvSpPr>
              <a:spLocks noChangeArrowheads="1"/>
            </p:cNvSpPr>
            <p:nvPr/>
          </p:nvSpPr>
          <p:spPr bwMode="auto">
            <a:xfrm rot="20967931">
              <a:off x="575" y="685"/>
              <a:ext cx="1160"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9" name="Rectangle 10"/>
            <p:cNvSpPr>
              <a:spLocks noChangeArrowheads="1"/>
            </p:cNvSpPr>
            <p:nvPr/>
          </p:nvSpPr>
          <p:spPr bwMode="auto">
            <a:xfrm rot="20967931">
              <a:off x="516" y="685"/>
              <a:ext cx="1249" cy="378"/>
            </a:xfrm>
            <a:prstGeom prst="rect">
              <a:avLst/>
            </a:prstGeom>
            <a:noFill/>
            <a:ln w="12700" cap="sq">
              <a:noFill/>
              <a:miter lim="800000"/>
              <a:headEnd/>
              <a:tailEnd/>
            </a:ln>
            <a:effectLst>
              <a:outerShdw dist="35921" dir="2700000" algn="ctr" rotWithShape="0">
                <a:schemeClr val="bg1"/>
              </a:outerShdw>
            </a:effectLst>
          </p:spPr>
          <p:txBody>
            <a:bodyPr wrap="square">
              <a:spAutoFit/>
            </a:bodyPr>
            <a:lstStyle/>
            <a:p>
              <a:pPr algn="ctr"/>
              <a:r>
                <a:rPr lang="zh-CN" altLang="en-US" sz="3300" b="1" i="1" dirty="0" smtClean="0">
                  <a:solidFill>
                    <a:srgbClr val="FFFF00"/>
                  </a:solidFill>
                  <a:ea typeface="黑体" pitchFamily="2" charset="-122"/>
                </a:rPr>
                <a:t>加锁和解锁</a:t>
              </a:r>
              <a:endParaRPr lang="zh-CN" altLang="en-US" sz="3300" b="1" i="1" baseline="0" dirty="0">
                <a:solidFill>
                  <a:srgbClr val="FFFF00"/>
                </a:solidFill>
                <a:effectLst/>
                <a:ea typeface="黑体" pitchFamily="2" charset="-122"/>
              </a:endParaRPr>
            </a:p>
          </p:txBody>
        </p:sp>
      </p:grpSp>
      <p:sp>
        <p:nvSpPr>
          <p:cNvPr id="10" name="矩形 9"/>
          <p:cNvSpPr/>
          <p:nvPr/>
        </p:nvSpPr>
        <p:spPr>
          <a:xfrm>
            <a:off x="971600" y="4293096"/>
            <a:ext cx="7416824" cy="461665"/>
          </a:xfrm>
          <a:prstGeom prst="rect">
            <a:avLst/>
          </a:prstGeom>
        </p:spPr>
        <p:txBody>
          <a:bodyPr wrap="square">
            <a:spAutoFit/>
          </a:bodyPr>
          <a:lstStyle/>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chemeClr val="accent2"/>
                </a:solidFill>
              </a:rPr>
              <a:t>pthread_mutex_unlock</a:t>
            </a:r>
            <a:r>
              <a:rPr lang="en-US" altLang="zh-CN" sz="3600" b="1" baseline="-10000" dirty="0" smtClean="0">
                <a:solidFill>
                  <a:srgbClr val="003399"/>
                </a:solidFill>
              </a:rPr>
              <a:t>(</a:t>
            </a:r>
            <a:r>
              <a:rPr lang="en-US" altLang="zh-CN" sz="3600" b="1" baseline="-10000" dirty="0" err="1" smtClean="0">
                <a:solidFill>
                  <a:srgbClr val="003399"/>
                </a:solidFill>
              </a:rPr>
              <a:t>pthread_mutex_t</a:t>
            </a:r>
            <a:r>
              <a:rPr lang="en-US" altLang="zh-CN" sz="3600" b="1" baseline="-10000" dirty="0" smtClean="0">
                <a:solidFill>
                  <a:srgbClr val="003399"/>
                </a:solidFill>
              </a:rPr>
              <a:t> *</a:t>
            </a:r>
            <a:r>
              <a:rPr lang="en-US" altLang="zh-CN" sz="3600" b="1" baseline="-10000" dirty="0" err="1" smtClean="0">
                <a:solidFill>
                  <a:srgbClr val="003399"/>
                </a:solidFill>
              </a:rPr>
              <a:t>mutex</a:t>
            </a:r>
            <a:r>
              <a:rPr lang="en-US" altLang="zh-CN" sz="3600" b="1" baseline="-10000" dirty="0" smtClean="0">
                <a:solidFill>
                  <a:srgbClr val="003399"/>
                </a:solidFill>
              </a:rPr>
              <a:t>);</a:t>
            </a:r>
          </a:p>
        </p:txBody>
      </p:sp>
      <p:sp>
        <p:nvSpPr>
          <p:cNvPr id="11" name="矩形 10"/>
          <p:cNvSpPr/>
          <p:nvPr/>
        </p:nvSpPr>
        <p:spPr>
          <a:xfrm>
            <a:off x="899592" y="3068960"/>
            <a:ext cx="7344816" cy="461665"/>
          </a:xfrm>
          <a:prstGeom prst="rect">
            <a:avLst/>
          </a:prstGeom>
        </p:spPr>
        <p:txBody>
          <a:bodyPr wrap="square">
            <a:spAutoFit/>
          </a:bodyPr>
          <a:lstStyle/>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chemeClr val="accent2"/>
                </a:solidFill>
              </a:rPr>
              <a:t>pthread_mutex_trylock</a:t>
            </a:r>
            <a:r>
              <a:rPr lang="en-US" altLang="zh-CN" sz="3600" b="1" baseline="-10000" dirty="0" smtClean="0">
                <a:solidFill>
                  <a:srgbClr val="003399"/>
                </a:solidFill>
              </a:rPr>
              <a:t>(</a:t>
            </a:r>
            <a:r>
              <a:rPr lang="en-US" altLang="zh-CN" sz="3600" b="1" baseline="-10000" dirty="0" err="1" smtClean="0">
                <a:solidFill>
                  <a:srgbClr val="003399"/>
                </a:solidFill>
              </a:rPr>
              <a:t>pthread_mutex_t</a:t>
            </a:r>
            <a:r>
              <a:rPr lang="en-US" altLang="zh-CN" sz="3600" b="1" baseline="-10000" dirty="0" smtClean="0">
                <a:solidFill>
                  <a:srgbClr val="003399"/>
                </a:solidFill>
              </a:rPr>
              <a:t> *</a:t>
            </a:r>
            <a:r>
              <a:rPr lang="en-US" altLang="zh-CN" sz="3600" b="1" baseline="-10000" dirty="0" err="1" smtClean="0">
                <a:solidFill>
                  <a:srgbClr val="003399"/>
                </a:solidFill>
              </a:rPr>
              <a:t>mutex</a:t>
            </a:r>
            <a:r>
              <a:rPr lang="en-US" altLang="zh-CN" sz="3600" b="1" baseline="-10000" dirty="0" smtClean="0">
                <a:solidFill>
                  <a:srgbClr val="003399"/>
                </a:solidFill>
              </a:rPr>
              <a:t>);</a:t>
            </a:r>
          </a:p>
        </p:txBody>
      </p:sp>
      <p:sp>
        <p:nvSpPr>
          <p:cNvPr id="12" name="Rectangle 74"/>
          <p:cNvSpPr>
            <a:spLocks noChangeArrowheads="1"/>
          </p:cNvSpPr>
          <p:nvPr/>
        </p:nvSpPr>
        <p:spPr bwMode="auto">
          <a:xfrm>
            <a:off x="1547664" y="2492896"/>
            <a:ext cx="6336704" cy="400110"/>
          </a:xfrm>
          <a:prstGeom prst="rect">
            <a:avLst/>
          </a:prstGeom>
          <a:noFill/>
          <a:ln w="12700">
            <a:noFill/>
            <a:miter lim="800000"/>
            <a:headEnd type="none" w="sm" len="sm"/>
            <a:tailEnd type="none" w="sm" len="sm"/>
          </a:ln>
          <a:effectLst/>
        </p:spPr>
        <p:txBody>
          <a:bodyPr wrap="square">
            <a:spAutoFit/>
          </a:bodyPr>
          <a:lstStyle/>
          <a:p>
            <a:pPr algn="l"/>
            <a:r>
              <a:rPr lang="zh-CN" altLang="en-US" sz="2000" b="1" dirty="0" smtClean="0">
                <a:solidFill>
                  <a:schemeClr val="accent5">
                    <a:lumMod val="50000"/>
                  </a:schemeClr>
                </a:solidFill>
                <a:latin typeface="幼圆" pitchFamily="49" charset="-122"/>
                <a:ea typeface="幼圆" pitchFamily="49" charset="-122"/>
              </a:rPr>
              <a:t>如果</a:t>
            </a:r>
            <a:r>
              <a:rPr lang="en-US" altLang="zh-CN" sz="2000" b="1" dirty="0" err="1" smtClean="0">
                <a:solidFill>
                  <a:schemeClr val="accent5">
                    <a:lumMod val="50000"/>
                  </a:schemeClr>
                </a:solidFill>
                <a:latin typeface="幼圆" pitchFamily="49" charset="-122"/>
                <a:ea typeface="幼圆" pitchFamily="49" charset="-122"/>
              </a:rPr>
              <a:t>mutex</a:t>
            </a:r>
            <a:r>
              <a:rPr lang="zh-CN" altLang="en-US" sz="2000" b="1" dirty="0" smtClean="0">
                <a:solidFill>
                  <a:schemeClr val="accent5">
                    <a:lumMod val="50000"/>
                  </a:schemeClr>
                </a:solidFill>
                <a:latin typeface="幼圆" pitchFamily="49" charset="-122"/>
                <a:ea typeface="幼圆" pitchFamily="49" charset="-122"/>
              </a:rPr>
              <a:t>已经被锁，调用线程阻塞，直到</a:t>
            </a:r>
            <a:r>
              <a:rPr lang="en-US" altLang="zh-CN" sz="2000" b="1" dirty="0" err="1" smtClean="0">
                <a:solidFill>
                  <a:schemeClr val="accent5">
                    <a:lumMod val="50000"/>
                  </a:schemeClr>
                </a:solidFill>
                <a:latin typeface="幼圆" pitchFamily="49" charset="-122"/>
                <a:ea typeface="幼圆" pitchFamily="49" charset="-122"/>
              </a:rPr>
              <a:t>mutex</a:t>
            </a:r>
            <a:r>
              <a:rPr lang="zh-CN" altLang="en-US" sz="2000" b="1" dirty="0" smtClean="0">
                <a:solidFill>
                  <a:schemeClr val="accent5">
                    <a:lumMod val="50000"/>
                  </a:schemeClr>
                </a:solidFill>
                <a:latin typeface="幼圆" pitchFamily="49" charset="-122"/>
                <a:ea typeface="幼圆" pitchFamily="49" charset="-122"/>
              </a:rPr>
              <a:t>被解锁。</a:t>
            </a:r>
            <a:endParaRPr lang="zh-CN" altLang="en-US" sz="2000" b="1" dirty="0">
              <a:solidFill>
                <a:schemeClr val="accent5">
                  <a:lumMod val="50000"/>
                </a:schemeClr>
              </a:solidFill>
              <a:latin typeface="幼圆" pitchFamily="49" charset="-122"/>
              <a:ea typeface="幼圆" pitchFamily="49" charset="-122"/>
            </a:endParaRPr>
          </a:p>
        </p:txBody>
      </p:sp>
      <p:sp>
        <p:nvSpPr>
          <p:cNvPr id="13" name="Rectangle 74"/>
          <p:cNvSpPr>
            <a:spLocks noChangeArrowheads="1"/>
          </p:cNvSpPr>
          <p:nvPr/>
        </p:nvSpPr>
        <p:spPr bwMode="auto">
          <a:xfrm>
            <a:off x="1547664" y="3501008"/>
            <a:ext cx="6336704" cy="400110"/>
          </a:xfrm>
          <a:prstGeom prst="rect">
            <a:avLst/>
          </a:prstGeom>
          <a:noFill/>
          <a:ln w="12700">
            <a:noFill/>
            <a:miter lim="800000"/>
            <a:headEnd type="none" w="sm" len="sm"/>
            <a:tailEnd type="none" w="sm" len="sm"/>
          </a:ln>
          <a:effectLst/>
        </p:spPr>
        <p:txBody>
          <a:bodyPr wrap="square">
            <a:spAutoFit/>
          </a:bodyPr>
          <a:lstStyle/>
          <a:p>
            <a:r>
              <a:rPr lang="zh-CN" altLang="en-US" sz="2000" b="1" dirty="0" smtClean="0">
                <a:solidFill>
                  <a:schemeClr val="accent5">
                    <a:lumMod val="50000"/>
                  </a:schemeClr>
                </a:solidFill>
                <a:latin typeface="幼圆" pitchFamily="49" charset="-122"/>
                <a:ea typeface="幼圆" pitchFamily="49" charset="-122"/>
              </a:rPr>
              <a:t>如果</a:t>
            </a:r>
            <a:r>
              <a:rPr lang="en-US" altLang="zh-CN" sz="2000" b="1" dirty="0" err="1" smtClean="0">
                <a:solidFill>
                  <a:schemeClr val="accent5">
                    <a:lumMod val="50000"/>
                  </a:schemeClr>
                </a:solidFill>
                <a:latin typeface="幼圆" pitchFamily="49" charset="-122"/>
                <a:ea typeface="幼圆" pitchFamily="49" charset="-122"/>
              </a:rPr>
              <a:t>mutex</a:t>
            </a:r>
            <a:r>
              <a:rPr lang="zh-CN" altLang="en-US" sz="2000" b="1" dirty="0" smtClean="0">
                <a:solidFill>
                  <a:schemeClr val="accent5">
                    <a:lumMod val="50000"/>
                  </a:schemeClr>
                </a:solidFill>
                <a:latin typeface="幼圆" pitchFamily="49" charset="-122"/>
                <a:ea typeface="幼圆" pitchFamily="49" charset="-122"/>
              </a:rPr>
              <a:t>已经被锁，不阻塞，返回</a:t>
            </a:r>
            <a:r>
              <a:rPr lang="en-US" altLang="zh-CN" sz="2000" b="1" dirty="0" smtClean="0">
                <a:solidFill>
                  <a:srgbClr val="FF0000"/>
                </a:solidFill>
              </a:rPr>
              <a:t>EBUSY</a:t>
            </a:r>
            <a:r>
              <a:rPr lang="en-US" altLang="zh-CN" sz="2000" dirty="0" smtClean="0"/>
              <a:t> </a:t>
            </a:r>
            <a:r>
              <a:rPr lang="zh-CN" altLang="en-US" sz="2000" b="1" dirty="0" smtClean="0">
                <a:solidFill>
                  <a:schemeClr val="accent5">
                    <a:lumMod val="50000"/>
                  </a:schemeClr>
                </a:solidFill>
                <a:latin typeface="幼圆" pitchFamily="49" charset="-122"/>
                <a:ea typeface="幼圆" pitchFamily="49" charset="-122"/>
              </a:rPr>
              <a:t>。</a:t>
            </a:r>
            <a:endParaRPr lang="zh-CN" altLang="en-US" sz="2000" b="1" dirty="0">
              <a:solidFill>
                <a:schemeClr val="accent5">
                  <a:lumMod val="50000"/>
                </a:schemeClr>
              </a:solidFill>
              <a:latin typeface="幼圆" pitchFamily="49" charset="-122"/>
              <a:ea typeface="幼圆" pitchFamily="49" charset="-122"/>
            </a:endParaRPr>
          </a:p>
        </p:txBody>
      </p:sp>
      <p:sp>
        <p:nvSpPr>
          <p:cNvPr id="14" name="Rectangle 74"/>
          <p:cNvSpPr>
            <a:spLocks noChangeArrowheads="1"/>
          </p:cNvSpPr>
          <p:nvPr/>
        </p:nvSpPr>
        <p:spPr bwMode="auto">
          <a:xfrm>
            <a:off x="1547664" y="4757082"/>
            <a:ext cx="6336704" cy="400110"/>
          </a:xfrm>
          <a:prstGeom prst="rect">
            <a:avLst/>
          </a:prstGeom>
          <a:noFill/>
          <a:ln w="12700">
            <a:noFill/>
            <a:miter lim="800000"/>
            <a:headEnd type="none" w="sm" len="sm"/>
            <a:tailEnd type="none" w="sm" len="sm"/>
          </a:ln>
          <a:effectLst/>
        </p:spPr>
        <p:txBody>
          <a:bodyPr wrap="square">
            <a:spAutoFit/>
          </a:bodyPr>
          <a:lstStyle/>
          <a:p>
            <a:r>
              <a:rPr lang="zh-CN" altLang="en-US" sz="2000" b="1" dirty="0" smtClean="0">
                <a:solidFill>
                  <a:schemeClr val="accent5">
                    <a:lumMod val="50000"/>
                  </a:schemeClr>
                </a:solidFill>
                <a:latin typeface="幼圆" pitchFamily="49" charset="-122"/>
                <a:ea typeface="幼圆" pitchFamily="49" charset="-122"/>
              </a:rPr>
              <a:t>解锁</a:t>
            </a:r>
            <a:endParaRPr lang="zh-CN" altLang="en-US" sz="2000" b="1" dirty="0">
              <a:solidFill>
                <a:schemeClr val="accent5">
                  <a:lumMod val="50000"/>
                </a:schemeClr>
              </a:solidFill>
              <a:latin typeface="幼圆" pitchFamily="49" charset="-122"/>
              <a:ea typeface="幼圆"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righ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strips(downRigh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strips(downRigh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right)">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utoUpdateAnimBg="0"/>
      <p:bldP spid="13" grpId="0" autoUpdateAnimBg="0"/>
      <p:bldP spid="14"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灯片编号占位符 2"/>
          <p:cNvSpPr>
            <a:spLocks noGrp="1"/>
          </p:cNvSpPr>
          <p:nvPr>
            <p:ph type="sldNum" sz="quarter" idx="10"/>
          </p:nvPr>
        </p:nvSpPr>
        <p:spPr>
          <a:noFill/>
        </p:spPr>
        <p:txBody>
          <a:bodyPr/>
          <a:lstStyle/>
          <a:p>
            <a:fld id="{D908793A-73C9-474F-ACFC-A25FC20588F7}" type="slidenum">
              <a:rPr lang="en-US" altLang="zh-CN"/>
              <a:pPr/>
              <a:t>35</a:t>
            </a:fld>
            <a:endParaRPr lang="en-US" altLang="zh-CN"/>
          </a:p>
        </p:txBody>
      </p:sp>
      <p:sp>
        <p:nvSpPr>
          <p:cNvPr id="20484" name="Text Box 3"/>
          <p:cNvSpPr txBox="1">
            <a:spLocks noChangeArrowheads="1"/>
          </p:cNvSpPr>
          <p:nvPr/>
        </p:nvSpPr>
        <p:spPr bwMode="auto">
          <a:xfrm>
            <a:off x="323528" y="1225689"/>
            <a:ext cx="4625818" cy="5262979"/>
          </a:xfrm>
          <a:prstGeom prst="rect">
            <a:avLst/>
          </a:prstGeom>
          <a:noFill/>
          <a:ln w="9525">
            <a:noFill/>
            <a:miter lim="800000"/>
            <a:headEnd/>
            <a:tailEnd/>
          </a:ln>
        </p:spPr>
        <p:txBody>
          <a:bodyPr wrap="none">
            <a:spAutoFit/>
          </a:bodyPr>
          <a:lstStyle/>
          <a:p>
            <a:r>
              <a:rPr lang="en-US" altLang="zh-CN" b="1" dirty="0" err="1">
                <a:solidFill>
                  <a:srgbClr val="0033CC"/>
                </a:solidFill>
                <a:ea typeface="宋体" pitchFamily="2" charset="-122"/>
              </a:rPr>
              <a:t>pthread_mutex_t</a:t>
            </a:r>
            <a:r>
              <a:rPr lang="en-US" altLang="zh-CN" b="1" dirty="0">
                <a:solidFill>
                  <a:srgbClr val="0033CC"/>
                </a:solidFill>
                <a:ea typeface="宋体" pitchFamily="2" charset="-122"/>
              </a:rPr>
              <a:t> </a:t>
            </a:r>
            <a:r>
              <a:rPr lang="en-US" altLang="zh-CN" b="1" dirty="0" err="1">
                <a:solidFill>
                  <a:srgbClr val="0033CC"/>
                </a:solidFill>
                <a:ea typeface="宋体" pitchFamily="2" charset="-122"/>
              </a:rPr>
              <a:t>mutex</a:t>
            </a:r>
            <a:r>
              <a:rPr lang="en-US" altLang="zh-CN" b="1" dirty="0">
                <a:solidFill>
                  <a:srgbClr val="0033CC"/>
                </a:solidFill>
                <a:ea typeface="宋体" pitchFamily="2" charset="-122"/>
              </a:rPr>
              <a:t>;</a:t>
            </a:r>
          </a:p>
          <a:p>
            <a:r>
              <a:rPr lang="en-US" altLang="zh-CN" b="1" dirty="0" err="1">
                <a:solidFill>
                  <a:srgbClr val="0033CC"/>
                </a:solidFill>
                <a:ea typeface="宋体" pitchFamily="2" charset="-122"/>
              </a:rPr>
              <a:t>pthread_mutex_init</a:t>
            </a:r>
            <a:r>
              <a:rPr lang="en-US" altLang="zh-CN" b="1" dirty="0">
                <a:solidFill>
                  <a:srgbClr val="0033CC"/>
                </a:solidFill>
                <a:ea typeface="宋体" pitchFamily="2" charset="-122"/>
              </a:rPr>
              <a:t>(&amp;</a:t>
            </a:r>
            <a:r>
              <a:rPr lang="en-US" altLang="zh-CN" b="1" dirty="0" err="1">
                <a:solidFill>
                  <a:srgbClr val="0033CC"/>
                </a:solidFill>
                <a:ea typeface="宋体" pitchFamily="2" charset="-122"/>
              </a:rPr>
              <a:t>mutex</a:t>
            </a:r>
            <a:r>
              <a:rPr lang="en-US" altLang="zh-CN" b="1" dirty="0">
                <a:solidFill>
                  <a:srgbClr val="0033CC"/>
                </a:solidFill>
                <a:ea typeface="宋体" pitchFamily="2" charset="-122"/>
              </a:rPr>
              <a:t>);</a:t>
            </a:r>
          </a:p>
          <a:p>
            <a:endParaRPr lang="en-US" altLang="zh-CN" b="1" dirty="0">
              <a:solidFill>
                <a:srgbClr val="0033CC"/>
              </a:solidFill>
              <a:ea typeface="宋体" pitchFamily="2" charset="-122"/>
            </a:endParaRPr>
          </a:p>
          <a:p>
            <a:r>
              <a:rPr lang="en-US" altLang="zh-CN" b="1" dirty="0">
                <a:solidFill>
                  <a:schemeClr val="accent2"/>
                </a:solidFill>
                <a:ea typeface="宋体" pitchFamily="2" charset="-122"/>
              </a:rPr>
              <a:t>THREAD A:</a:t>
            </a:r>
          </a:p>
          <a:p>
            <a:r>
              <a:rPr lang="en-US" altLang="zh-CN" b="1" dirty="0" err="1">
                <a:solidFill>
                  <a:srgbClr val="0033CC"/>
                </a:solidFill>
                <a:ea typeface="宋体" pitchFamily="2" charset="-122"/>
              </a:rPr>
              <a:t>pthread_mutex_lock</a:t>
            </a:r>
            <a:r>
              <a:rPr lang="en-US" altLang="zh-CN" b="1" dirty="0">
                <a:solidFill>
                  <a:srgbClr val="0033CC"/>
                </a:solidFill>
                <a:ea typeface="宋体" pitchFamily="2" charset="-122"/>
              </a:rPr>
              <a:t>(&amp;</a:t>
            </a:r>
            <a:r>
              <a:rPr lang="en-US" altLang="zh-CN" b="1" dirty="0" err="1">
                <a:solidFill>
                  <a:srgbClr val="0033CC"/>
                </a:solidFill>
                <a:ea typeface="宋体" pitchFamily="2" charset="-122"/>
              </a:rPr>
              <a:t>mutex</a:t>
            </a:r>
            <a:r>
              <a:rPr lang="en-US" altLang="zh-CN" b="1" dirty="0">
                <a:solidFill>
                  <a:srgbClr val="0033CC"/>
                </a:solidFill>
                <a:ea typeface="宋体" pitchFamily="2" charset="-122"/>
              </a:rPr>
              <a:t>);</a:t>
            </a:r>
          </a:p>
          <a:p>
            <a:r>
              <a:rPr lang="en-US" altLang="zh-CN" b="1" dirty="0" err="1" smtClean="0">
                <a:solidFill>
                  <a:srgbClr val="0033CC"/>
                </a:solidFill>
              </a:rPr>
              <a:t>c</a:t>
            </a:r>
            <a:r>
              <a:rPr lang="en-US" altLang="zh-CN" b="1" dirty="0" err="1" smtClean="0">
                <a:solidFill>
                  <a:srgbClr val="0033CC"/>
                </a:solidFill>
                <a:ea typeface="宋体" pitchFamily="2" charset="-122"/>
              </a:rPr>
              <a:t>nt</a:t>
            </a:r>
            <a:r>
              <a:rPr lang="en-US" altLang="zh-CN" b="1" dirty="0" smtClean="0">
                <a:solidFill>
                  <a:srgbClr val="0033CC"/>
                </a:solidFill>
                <a:ea typeface="宋体" pitchFamily="2" charset="-122"/>
              </a:rPr>
              <a:t>++;</a:t>
            </a:r>
            <a:endParaRPr lang="en-US" altLang="zh-CN" b="1" dirty="0">
              <a:solidFill>
                <a:srgbClr val="0033CC"/>
              </a:solidFill>
              <a:ea typeface="宋体" pitchFamily="2" charset="-122"/>
            </a:endParaRPr>
          </a:p>
          <a:p>
            <a:r>
              <a:rPr lang="en-US" altLang="zh-CN" b="1" dirty="0" err="1">
                <a:solidFill>
                  <a:srgbClr val="0033CC"/>
                </a:solidFill>
                <a:ea typeface="宋体" pitchFamily="2" charset="-122"/>
              </a:rPr>
              <a:t>pthread_mutex_unlock</a:t>
            </a:r>
            <a:r>
              <a:rPr lang="en-US" altLang="zh-CN" b="1" dirty="0">
                <a:solidFill>
                  <a:srgbClr val="0033CC"/>
                </a:solidFill>
                <a:ea typeface="宋体" pitchFamily="2" charset="-122"/>
              </a:rPr>
              <a:t>(&amp;</a:t>
            </a:r>
            <a:r>
              <a:rPr lang="en-US" altLang="zh-CN" b="1" dirty="0" err="1">
                <a:solidFill>
                  <a:srgbClr val="0033CC"/>
                </a:solidFill>
                <a:ea typeface="宋体" pitchFamily="2" charset="-122"/>
              </a:rPr>
              <a:t>mutex</a:t>
            </a:r>
            <a:r>
              <a:rPr lang="en-US" altLang="zh-CN" b="1" dirty="0">
                <a:solidFill>
                  <a:srgbClr val="0033CC"/>
                </a:solidFill>
                <a:ea typeface="宋体" pitchFamily="2" charset="-122"/>
              </a:rPr>
              <a:t>);</a:t>
            </a:r>
          </a:p>
          <a:p>
            <a:endParaRPr lang="en-US" altLang="zh-CN" b="1" dirty="0">
              <a:solidFill>
                <a:srgbClr val="0033CC"/>
              </a:solidFill>
              <a:ea typeface="宋体" pitchFamily="2" charset="-122"/>
            </a:endParaRPr>
          </a:p>
          <a:p>
            <a:r>
              <a:rPr lang="en-US" altLang="zh-CN" b="1" dirty="0">
                <a:solidFill>
                  <a:schemeClr val="accent2"/>
                </a:solidFill>
                <a:ea typeface="宋体" pitchFamily="2" charset="-122"/>
              </a:rPr>
              <a:t>THREAD B:</a:t>
            </a:r>
          </a:p>
          <a:p>
            <a:r>
              <a:rPr lang="en-US" altLang="zh-CN" b="1" dirty="0" err="1">
                <a:solidFill>
                  <a:srgbClr val="0033CC"/>
                </a:solidFill>
                <a:ea typeface="宋体" pitchFamily="2" charset="-122"/>
              </a:rPr>
              <a:t>pthread_mutex_lock</a:t>
            </a:r>
            <a:r>
              <a:rPr lang="en-US" altLang="zh-CN" b="1" dirty="0">
                <a:solidFill>
                  <a:srgbClr val="0033CC"/>
                </a:solidFill>
                <a:ea typeface="宋体" pitchFamily="2" charset="-122"/>
              </a:rPr>
              <a:t>(&amp;</a:t>
            </a:r>
            <a:r>
              <a:rPr lang="en-US" altLang="zh-CN" b="1" dirty="0" err="1">
                <a:solidFill>
                  <a:srgbClr val="0033CC"/>
                </a:solidFill>
                <a:ea typeface="宋体" pitchFamily="2" charset="-122"/>
              </a:rPr>
              <a:t>mutex</a:t>
            </a:r>
            <a:r>
              <a:rPr lang="en-US" altLang="zh-CN" b="1" dirty="0">
                <a:solidFill>
                  <a:srgbClr val="0033CC"/>
                </a:solidFill>
                <a:ea typeface="宋体" pitchFamily="2" charset="-122"/>
              </a:rPr>
              <a:t>);</a:t>
            </a:r>
          </a:p>
          <a:p>
            <a:r>
              <a:rPr lang="en-US" altLang="zh-CN" b="1" dirty="0" err="1" smtClean="0">
                <a:solidFill>
                  <a:srgbClr val="0033CC"/>
                </a:solidFill>
              </a:rPr>
              <a:t>cnt</a:t>
            </a:r>
            <a:r>
              <a:rPr lang="en-US" altLang="zh-CN" b="1" dirty="0" smtClean="0">
                <a:solidFill>
                  <a:srgbClr val="0033CC"/>
                </a:solidFill>
              </a:rPr>
              <a:t>--</a:t>
            </a:r>
            <a:r>
              <a:rPr lang="en-US" altLang="zh-CN" b="1" dirty="0" smtClean="0">
                <a:solidFill>
                  <a:srgbClr val="0033CC"/>
                </a:solidFill>
                <a:ea typeface="宋体" pitchFamily="2" charset="-122"/>
              </a:rPr>
              <a:t>;</a:t>
            </a:r>
            <a:endParaRPr lang="en-US" altLang="zh-CN" b="1" dirty="0">
              <a:solidFill>
                <a:srgbClr val="0033CC"/>
              </a:solidFill>
              <a:ea typeface="宋体" pitchFamily="2" charset="-122"/>
            </a:endParaRPr>
          </a:p>
          <a:p>
            <a:r>
              <a:rPr lang="en-US" altLang="zh-CN" b="1" dirty="0" err="1">
                <a:solidFill>
                  <a:srgbClr val="0033CC"/>
                </a:solidFill>
                <a:ea typeface="宋体" pitchFamily="2" charset="-122"/>
              </a:rPr>
              <a:t>pthread_mutex_unlock</a:t>
            </a:r>
            <a:r>
              <a:rPr lang="en-US" altLang="zh-CN" b="1" dirty="0">
                <a:solidFill>
                  <a:srgbClr val="0033CC"/>
                </a:solidFill>
                <a:ea typeface="宋体" pitchFamily="2" charset="-122"/>
              </a:rPr>
              <a:t>(&amp;</a:t>
            </a:r>
            <a:r>
              <a:rPr lang="en-US" altLang="zh-CN" b="1" dirty="0" err="1">
                <a:solidFill>
                  <a:srgbClr val="0033CC"/>
                </a:solidFill>
                <a:ea typeface="宋体" pitchFamily="2" charset="-122"/>
              </a:rPr>
              <a:t>mutex</a:t>
            </a:r>
            <a:r>
              <a:rPr lang="en-US" altLang="zh-CN" b="1" dirty="0" smtClean="0">
                <a:solidFill>
                  <a:srgbClr val="0033CC"/>
                </a:solidFill>
                <a:ea typeface="宋体" pitchFamily="2" charset="-122"/>
              </a:rPr>
              <a:t>);</a:t>
            </a:r>
          </a:p>
          <a:p>
            <a:endParaRPr lang="en-US" altLang="zh-CN" b="1" dirty="0" smtClean="0">
              <a:solidFill>
                <a:srgbClr val="0033CC"/>
              </a:solidFill>
            </a:endParaRPr>
          </a:p>
          <a:p>
            <a:r>
              <a:rPr lang="en-US" altLang="zh-CN" b="1" dirty="0" err="1" smtClean="0">
                <a:solidFill>
                  <a:srgbClr val="0033CC"/>
                </a:solidFill>
              </a:rPr>
              <a:t>pthread_nutex_destroy</a:t>
            </a:r>
            <a:r>
              <a:rPr lang="en-US" altLang="zh-CN" b="1" dirty="0" smtClean="0">
                <a:solidFill>
                  <a:srgbClr val="0033CC"/>
                </a:solidFill>
              </a:rPr>
              <a:t>(&amp;</a:t>
            </a:r>
            <a:r>
              <a:rPr lang="en-US" altLang="zh-CN" b="1" dirty="0" err="1" smtClean="0">
                <a:solidFill>
                  <a:srgbClr val="0033CC"/>
                </a:solidFill>
              </a:rPr>
              <a:t>mutex</a:t>
            </a:r>
            <a:r>
              <a:rPr lang="en-US" altLang="zh-CN" b="1" dirty="0" smtClean="0">
                <a:solidFill>
                  <a:srgbClr val="0033CC"/>
                </a:solidFill>
              </a:rPr>
              <a:t>);</a:t>
            </a:r>
            <a:endParaRPr lang="en-US" altLang="zh-CN" b="1" dirty="0">
              <a:solidFill>
                <a:srgbClr val="0033CC"/>
              </a:solidFill>
              <a:ea typeface="宋体" pitchFamily="2" charset="-122"/>
            </a:endParaRPr>
          </a:p>
        </p:txBody>
      </p:sp>
      <p:grpSp>
        <p:nvGrpSpPr>
          <p:cNvPr id="5" name="Group 125"/>
          <p:cNvGrpSpPr>
            <a:grpSpLocks/>
          </p:cNvGrpSpPr>
          <p:nvPr/>
        </p:nvGrpSpPr>
        <p:grpSpPr bwMode="auto">
          <a:xfrm>
            <a:off x="2339752" y="188640"/>
            <a:ext cx="2447925" cy="1008063"/>
            <a:chOff x="-840" y="346"/>
            <a:chExt cx="1542" cy="635"/>
          </a:xfrm>
        </p:grpSpPr>
        <p:sp>
          <p:nvSpPr>
            <p:cNvPr id="6" name="Freeform 126"/>
            <p:cNvSpPr>
              <a:spLocks/>
            </p:cNvSpPr>
            <p:nvPr/>
          </p:nvSpPr>
          <p:spPr bwMode="auto">
            <a:xfrm>
              <a:off x="-840" y="346"/>
              <a:ext cx="1542" cy="635"/>
            </a:xfrm>
            <a:custGeom>
              <a:avLst/>
              <a:gdLst/>
              <a:ahLst/>
              <a:cxnLst>
                <a:cxn ang="0">
                  <a:pos x="636" y="22"/>
                </a:cxn>
                <a:cxn ang="0">
                  <a:pos x="456" y="44"/>
                </a:cxn>
                <a:cxn ang="0">
                  <a:pos x="329" y="74"/>
                </a:cxn>
                <a:cxn ang="0">
                  <a:pos x="142" y="127"/>
                </a:cxn>
                <a:cxn ang="0">
                  <a:pos x="60" y="156"/>
                </a:cxn>
                <a:cxn ang="0">
                  <a:pos x="37" y="441"/>
                </a:cxn>
                <a:cxn ang="0">
                  <a:pos x="0" y="516"/>
                </a:cxn>
                <a:cxn ang="0">
                  <a:pos x="299" y="635"/>
                </a:cxn>
                <a:cxn ang="0">
                  <a:pos x="860" y="635"/>
                </a:cxn>
                <a:cxn ang="0">
                  <a:pos x="935" y="605"/>
                </a:cxn>
                <a:cxn ang="0">
                  <a:pos x="980" y="575"/>
                </a:cxn>
                <a:cxn ang="0">
                  <a:pos x="1040" y="403"/>
                </a:cxn>
                <a:cxn ang="0">
                  <a:pos x="1010" y="179"/>
                </a:cxn>
                <a:cxn ang="0">
                  <a:pos x="987" y="156"/>
                </a:cxn>
                <a:cxn ang="0">
                  <a:pos x="853" y="141"/>
                </a:cxn>
                <a:cxn ang="0">
                  <a:pos x="830" y="89"/>
                </a:cxn>
                <a:cxn ang="0">
                  <a:pos x="636" y="22"/>
                </a:cxn>
              </a:cxnLst>
              <a:rect l="0" t="0" r="r" b="b"/>
              <a:pathLst>
                <a:path w="1040" h="688">
                  <a:moveTo>
                    <a:pt x="636" y="22"/>
                  </a:moveTo>
                  <a:cubicBezTo>
                    <a:pt x="555" y="26"/>
                    <a:pt x="521" y="24"/>
                    <a:pt x="456" y="44"/>
                  </a:cubicBezTo>
                  <a:cubicBezTo>
                    <a:pt x="415" y="72"/>
                    <a:pt x="382" y="69"/>
                    <a:pt x="329" y="74"/>
                  </a:cubicBezTo>
                  <a:cubicBezTo>
                    <a:pt x="269" y="115"/>
                    <a:pt x="215" y="121"/>
                    <a:pt x="142" y="127"/>
                  </a:cubicBezTo>
                  <a:cubicBezTo>
                    <a:pt x="108" y="133"/>
                    <a:pt x="88" y="137"/>
                    <a:pt x="60" y="156"/>
                  </a:cubicBezTo>
                  <a:cubicBezTo>
                    <a:pt x="28" y="247"/>
                    <a:pt x="58" y="347"/>
                    <a:pt x="37" y="441"/>
                  </a:cubicBezTo>
                  <a:cubicBezTo>
                    <a:pt x="31" y="467"/>
                    <a:pt x="9" y="491"/>
                    <a:pt x="0" y="516"/>
                  </a:cubicBezTo>
                  <a:cubicBezTo>
                    <a:pt x="42" y="632"/>
                    <a:pt x="201" y="629"/>
                    <a:pt x="299" y="635"/>
                  </a:cubicBezTo>
                  <a:cubicBezTo>
                    <a:pt x="499" y="688"/>
                    <a:pt x="341" y="649"/>
                    <a:pt x="860" y="635"/>
                  </a:cubicBezTo>
                  <a:cubicBezTo>
                    <a:pt x="882" y="634"/>
                    <a:pt x="916" y="616"/>
                    <a:pt x="935" y="605"/>
                  </a:cubicBezTo>
                  <a:cubicBezTo>
                    <a:pt x="951" y="596"/>
                    <a:pt x="980" y="575"/>
                    <a:pt x="980" y="575"/>
                  </a:cubicBezTo>
                  <a:cubicBezTo>
                    <a:pt x="998" y="517"/>
                    <a:pt x="1020" y="461"/>
                    <a:pt x="1040" y="403"/>
                  </a:cubicBezTo>
                  <a:cubicBezTo>
                    <a:pt x="1039" y="386"/>
                    <a:pt x="1017" y="204"/>
                    <a:pt x="1010" y="179"/>
                  </a:cubicBezTo>
                  <a:cubicBezTo>
                    <a:pt x="1007" y="169"/>
                    <a:pt x="997" y="160"/>
                    <a:pt x="987" y="156"/>
                  </a:cubicBezTo>
                  <a:cubicBezTo>
                    <a:pt x="945" y="141"/>
                    <a:pt x="898" y="146"/>
                    <a:pt x="853" y="141"/>
                  </a:cubicBezTo>
                  <a:cubicBezTo>
                    <a:pt x="844" y="107"/>
                    <a:pt x="850" y="117"/>
                    <a:pt x="830" y="89"/>
                  </a:cubicBezTo>
                  <a:cubicBezTo>
                    <a:pt x="768" y="0"/>
                    <a:pt x="776" y="29"/>
                    <a:pt x="636" y="22"/>
                  </a:cubicBezTo>
                  <a:close/>
                </a:path>
              </a:pathLst>
            </a:custGeom>
            <a:solidFill>
              <a:srgbClr val="FFFF99"/>
            </a:solidFill>
            <a:ln w="82550" cap="flat" cmpd="sng">
              <a:solidFill>
                <a:srgbClr val="00E6E1"/>
              </a:solidFill>
              <a:prstDash val="solid"/>
              <a:round/>
              <a:headEnd/>
              <a:tailEnd/>
            </a:ln>
            <a:effectLst>
              <a:outerShdw dist="45791" dir="2021404" algn="ctr" rotWithShape="0">
                <a:srgbClr val="B2B2B2"/>
              </a:outerShdw>
            </a:effectLst>
          </p:spPr>
          <p:txBody>
            <a:bodyPr wrap="none" anchor="ctr"/>
            <a:lstStyle/>
            <a:p>
              <a:endParaRPr lang="zh-CN" altLang="en-US"/>
            </a:p>
          </p:txBody>
        </p:sp>
        <p:sp>
          <p:nvSpPr>
            <p:cNvPr id="8" name="Text Box 128"/>
            <p:cNvSpPr txBox="1">
              <a:spLocks noChangeArrowheads="1"/>
            </p:cNvSpPr>
            <p:nvPr/>
          </p:nvSpPr>
          <p:spPr bwMode="auto">
            <a:xfrm>
              <a:off x="-522" y="482"/>
              <a:ext cx="1077" cy="330"/>
            </a:xfrm>
            <a:prstGeom prst="rect">
              <a:avLst/>
            </a:prstGeom>
            <a:noFill/>
            <a:ln w="12700">
              <a:noFill/>
              <a:miter lim="800000"/>
              <a:headEnd/>
              <a:tailEnd/>
            </a:ln>
            <a:effectLst>
              <a:outerShdw dist="12700" dir="5400000" algn="ctr" rotWithShape="0">
                <a:srgbClr val="000000"/>
              </a:outerShdw>
            </a:effectLst>
          </p:spPr>
          <p:txBody>
            <a:bodyPr>
              <a:spAutoFit/>
            </a:bodyPr>
            <a:lstStyle/>
            <a:p>
              <a:pPr algn="l"/>
              <a:r>
                <a:rPr lang="zh-CN" altLang="en-US" sz="2800" dirty="0" smtClean="0">
                  <a:solidFill>
                    <a:srgbClr val="FF0000"/>
                  </a:solidFill>
                  <a:ea typeface="黑体" pitchFamily="2" charset="-122"/>
                </a:rPr>
                <a:t>调用方式</a:t>
              </a:r>
              <a:endParaRPr lang="zh-CN" altLang="en-US" sz="2800" dirty="0">
                <a:solidFill>
                  <a:srgbClr val="FF0000"/>
                </a:solidFill>
                <a:ea typeface="黑体" pitchFamily="2" charset="-122"/>
              </a:endParaRPr>
            </a:p>
          </p:txBody>
        </p:sp>
      </p:grpSp>
      <p:grpSp>
        <p:nvGrpSpPr>
          <p:cNvPr id="24" name="组合 23"/>
          <p:cNvGrpSpPr/>
          <p:nvPr/>
        </p:nvGrpSpPr>
        <p:grpSpPr>
          <a:xfrm>
            <a:off x="251520" y="1196752"/>
            <a:ext cx="6984691" cy="936104"/>
            <a:chOff x="251520" y="1196752"/>
            <a:chExt cx="6984691" cy="936104"/>
          </a:xfrm>
        </p:grpSpPr>
        <p:sp>
          <p:nvSpPr>
            <p:cNvPr id="14" name="Oval 14"/>
            <p:cNvSpPr>
              <a:spLocks noChangeArrowheads="1"/>
            </p:cNvSpPr>
            <p:nvPr/>
          </p:nvSpPr>
          <p:spPr bwMode="auto">
            <a:xfrm>
              <a:off x="5588692" y="1340768"/>
              <a:ext cx="1617105" cy="492125"/>
            </a:xfrm>
            <a:prstGeom prst="ellipse">
              <a:avLst/>
            </a:prstGeom>
            <a:solidFill>
              <a:srgbClr val="CCFFCC"/>
            </a:solidFill>
            <a:ln w="12700">
              <a:noFill/>
              <a:round/>
              <a:headEnd/>
              <a:tailEnd/>
            </a:ln>
            <a:effectLst>
              <a:outerShdw dist="35921" dir="2700000" algn="ctr" rotWithShape="0">
                <a:srgbClr val="C0C0C0"/>
              </a:outerShdw>
            </a:effectLst>
          </p:spPr>
          <p:txBody>
            <a:bodyPr wrap="none" anchor="ctr"/>
            <a:lstStyle/>
            <a:p>
              <a:endParaRPr lang="zh-CN" altLang="en-US"/>
            </a:p>
          </p:txBody>
        </p:sp>
        <p:grpSp>
          <p:nvGrpSpPr>
            <p:cNvPr id="22" name="组合 21"/>
            <p:cNvGrpSpPr/>
            <p:nvPr/>
          </p:nvGrpSpPr>
          <p:grpSpPr>
            <a:xfrm>
              <a:off x="251520" y="1196752"/>
              <a:ext cx="6984691" cy="936104"/>
              <a:chOff x="251520" y="1196752"/>
              <a:chExt cx="6984691" cy="936104"/>
            </a:xfrm>
          </p:grpSpPr>
          <p:sp>
            <p:nvSpPr>
              <p:cNvPr id="10" name="Rectangle 12"/>
              <p:cNvSpPr>
                <a:spLocks noChangeArrowheads="1"/>
              </p:cNvSpPr>
              <p:nvPr/>
            </p:nvSpPr>
            <p:spPr bwMode="auto">
              <a:xfrm>
                <a:off x="251520" y="1196752"/>
                <a:ext cx="5112568" cy="936104"/>
              </a:xfrm>
              <a:prstGeom prst="rect">
                <a:avLst/>
              </a:prstGeom>
              <a:noFill/>
              <a:ln w="31750">
                <a:solidFill>
                  <a:schemeClr val="accent1"/>
                </a:solidFill>
                <a:miter lim="800000"/>
                <a:headEnd/>
                <a:tailEnd/>
              </a:ln>
              <a:effectLst>
                <a:outerShdw dist="63500" dir="3187806" algn="ctr" rotWithShape="0">
                  <a:srgbClr val="C0C0C0"/>
                </a:outerShdw>
              </a:effectLst>
            </p:spPr>
            <p:txBody>
              <a:bodyPr wrap="none" anchor="ctr"/>
              <a:lstStyle/>
              <a:p>
                <a:endParaRPr lang="zh-CN" altLang="en-US"/>
              </a:p>
            </p:txBody>
          </p:sp>
          <p:sp>
            <p:nvSpPr>
              <p:cNvPr id="15" name="Text Box 15"/>
              <p:cNvSpPr txBox="1">
                <a:spLocks noChangeArrowheads="1"/>
              </p:cNvSpPr>
              <p:nvPr/>
            </p:nvSpPr>
            <p:spPr bwMode="auto">
              <a:xfrm rot="11849">
                <a:off x="5653018" y="1317890"/>
                <a:ext cx="1583193" cy="523990"/>
              </a:xfrm>
              <a:prstGeom prst="rect">
                <a:avLst/>
              </a:prstGeom>
              <a:noFill/>
              <a:ln w="12700">
                <a:noFill/>
                <a:miter lim="800000"/>
                <a:headEnd/>
                <a:tailEnd/>
              </a:ln>
              <a:effectLst>
                <a:outerShdw dist="17961" dir="2700000" algn="ctr" rotWithShape="0">
                  <a:schemeClr val="bg1"/>
                </a:outerShdw>
              </a:effectLst>
            </p:spPr>
            <p:txBody>
              <a:bodyPr wrap="square">
                <a:spAutoFit/>
              </a:bodyPr>
              <a:lstStyle/>
              <a:p>
                <a:pPr algn="l">
                  <a:lnSpc>
                    <a:spcPct val="85000"/>
                  </a:lnSpc>
                </a:pPr>
                <a:r>
                  <a:rPr lang="zh-CN" altLang="en-US" sz="3300" dirty="0" smtClean="0">
                    <a:solidFill>
                      <a:srgbClr val="FF3300"/>
                    </a:solidFill>
                    <a:ea typeface="华文新魏" pitchFamily="2" charset="-122"/>
                  </a:rPr>
                  <a:t>初始化</a:t>
                </a:r>
                <a:endParaRPr lang="zh-CN" altLang="en-US" sz="3300" dirty="0">
                  <a:solidFill>
                    <a:srgbClr val="FF3300"/>
                  </a:solidFill>
                  <a:ea typeface="华文新魏" pitchFamily="2" charset="-122"/>
                </a:endParaRPr>
              </a:p>
            </p:txBody>
          </p:sp>
        </p:grpSp>
      </p:grpSp>
      <p:grpSp>
        <p:nvGrpSpPr>
          <p:cNvPr id="25" name="组合 24"/>
          <p:cNvGrpSpPr/>
          <p:nvPr/>
        </p:nvGrpSpPr>
        <p:grpSpPr>
          <a:xfrm>
            <a:off x="251520" y="2348880"/>
            <a:ext cx="6768752" cy="1584176"/>
            <a:chOff x="251520" y="2348880"/>
            <a:chExt cx="6768752" cy="1584176"/>
          </a:xfrm>
        </p:grpSpPr>
        <p:sp>
          <p:nvSpPr>
            <p:cNvPr id="17" name="Oval 14"/>
            <p:cNvSpPr>
              <a:spLocks noChangeArrowheads="1"/>
            </p:cNvSpPr>
            <p:nvPr/>
          </p:nvSpPr>
          <p:spPr bwMode="auto">
            <a:xfrm>
              <a:off x="5796136" y="2766324"/>
              <a:ext cx="1224136" cy="492125"/>
            </a:xfrm>
            <a:prstGeom prst="ellipse">
              <a:avLst/>
            </a:prstGeom>
            <a:solidFill>
              <a:srgbClr val="CCFFCC"/>
            </a:solidFill>
            <a:ln w="12700">
              <a:noFill/>
              <a:round/>
              <a:headEnd/>
              <a:tailEnd/>
            </a:ln>
            <a:effectLst>
              <a:outerShdw dist="35921" dir="2700000" algn="ctr" rotWithShape="0">
                <a:srgbClr val="C0C0C0"/>
              </a:outerShdw>
            </a:effectLst>
          </p:spPr>
          <p:txBody>
            <a:bodyPr wrap="none" anchor="ctr"/>
            <a:lstStyle/>
            <a:p>
              <a:endParaRPr lang="zh-CN" altLang="en-US"/>
            </a:p>
          </p:txBody>
        </p:sp>
        <p:grpSp>
          <p:nvGrpSpPr>
            <p:cNvPr id="23" name="组合 22"/>
            <p:cNvGrpSpPr/>
            <p:nvPr/>
          </p:nvGrpSpPr>
          <p:grpSpPr>
            <a:xfrm>
              <a:off x="251520" y="2348880"/>
              <a:ext cx="6696667" cy="1584176"/>
              <a:chOff x="251520" y="2348880"/>
              <a:chExt cx="6696667" cy="1584176"/>
            </a:xfrm>
          </p:grpSpPr>
          <p:sp>
            <p:nvSpPr>
              <p:cNvPr id="11" name="Rectangle 12"/>
              <p:cNvSpPr>
                <a:spLocks noChangeArrowheads="1"/>
              </p:cNvSpPr>
              <p:nvPr/>
            </p:nvSpPr>
            <p:spPr bwMode="auto">
              <a:xfrm>
                <a:off x="251520" y="2348880"/>
                <a:ext cx="5112568" cy="1584176"/>
              </a:xfrm>
              <a:prstGeom prst="rect">
                <a:avLst/>
              </a:prstGeom>
              <a:noFill/>
              <a:ln w="31750">
                <a:solidFill>
                  <a:schemeClr val="accent1"/>
                </a:solidFill>
                <a:miter lim="800000"/>
                <a:headEnd/>
                <a:tailEnd/>
              </a:ln>
              <a:effectLst>
                <a:outerShdw dist="63500" dir="3187806" algn="ctr" rotWithShape="0">
                  <a:srgbClr val="C0C0C0"/>
                </a:outerShdw>
              </a:effectLst>
            </p:spPr>
            <p:txBody>
              <a:bodyPr wrap="none" anchor="ctr"/>
              <a:lstStyle/>
              <a:p>
                <a:endParaRPr lang="zh-CN" altLang="en-US"/>
              </a:p>
            </p:txBody>
          </p:sp>
          <p:sp>
            <p:nvSpPr>
              <p:cNvPr id="16" name="Text Box 15"/>
              <p:cNvSpPr txBox="1">
                <a:spLocks noChangeArrowheads="1"/>
              </p:cNvSpPr>
              <p:nvPr/>
            </p:nvSpPr>
            <p:spPr bwMode="auto">
              <a:xfrm rot="11849">
                <a:off x="5869043" y="2756251"/>
                <a:ext cx="1079144" cy="523990"/>
              </a:xfrm>
              <a:prstGeom prst="rect">
                <a:avLst/>
              </a:prstGeom>
              <a:noFill/>
              <a:ln w="12700">
                <a:noFill/>
                <a:miter lim="800000"/>
                <a:headEnd/>
                <a:tailEnd/>
              </a:ln>
              <a:effectLst>
                <a:outerShdw dist="17961" dir="2700000" algn="ctr" rotWithShape="0">
                  <a:schemeClr val="bg1"/>
                </a:outerShdw>
              </a:effectLst>
            </p:spPr>
            <p:txBody>
              <a:bodyPr wrap="square">
                <a:spAutoFit/>
              </a:bodyPr>
              <a:lstStyle/>
              <a:p>
                <a:pPr algn="l">
                  <a:lnSpc>
                    <a:spcPct val="85000"/>
                  </a:lnSpc>
                </a:pPr>
                <a:r>
                  <a:rPr lang="zh-CN" altLang="en-US" sz="3300" dirty="0" smtClean="0">
                    <a:solidFill>
                      <a:srgbClr val="FF3300"/>
                    </a:solidFill>
                    <a:ea typeface="华文新魏" pitchFamily="2" charset="-122"/>
                  </a:rPr>
                  <a:t>使用</a:t>
                </a:r>
                <a:endParaRPr lang="zh-CN" altLang="en-US" sz="3300" dirty="0">
                  <a:solidFill>
                    <a:srgbClr val="FF3300"/>
                  </a:solidFill>
                  <a:ea typeface="华文新魏" pitchFamily="2" charset="-122"/>
                </a:endParaRPr>
              </a:p>
            </p:txBody>
          </p:sp>
        </p:grpSp>
      </p:grpSp>
      <p:grpSp>
        <p:nvGrpSpPr>
          <p:cNvPr id="26" name="组合 25"/>
          <p:cNvGrpSpPr/>
          <p:nvPr/>
        </p:nvGrpSpPr>
        <p:grpSpPr>
          <a:xfrm>
            <a:off x="251520" y="4149080"/>
            <a:ext cx="6768832" cy="1584176"/>
            <a:chOff x="251520" y="4149080"/>
            <a:chExt cx="6768832" cy="1584176"/>
          </a:xfrm>
        </p:grpSpPr>
        <p:sp>
          <p:nvSpPr>
            <p:cNvPr id="12" name="Rectangle 12"/>
            <p:cNvSpPr>
              <a:spLocks noChangeArrowheads="1"/>
            </p:cNvSpPr>
            <p:nvPr/>
          </p:nvSpPr>
          <p:spPr bwMode="auto">
            <a:xfrm>
              <a:off x="251520" y="4149080"/>
              <a:ext cx="5112568" cy="1584176"/>
            </a:xfrm>
            <a:prstGeom prst="rect">
              <a:avLst/>
            </a:prstGeom>
            <a:noFill/>
            <a:ln w="31750">
              <a:solidFill>
                <a:schemeClr val="accent1"/>
              </a:solidFill>
              <a:miter lim="800000"/>
              <a:headEnd/>
              <a:tailEnd/>
            </a:ln>
            <a:effectLst>
              <a:outerShdw dist="63500" dir="3187806" algn="ctr" rotWithShape="0">
                <a:srgbClr val="C0C0C0"/>
              </a:outerShdw>
            </a:effectLst>
          </p:spPr>
          <p:txBody>
            <a:bodyPr wrap="none" anchor="ctr"/>
            <a:lstStyle/>
            <a:p>
              <a:endParaRPr lang="zh-CN" altLang="en-US"/>
            </a:p>
          </p:txBody>
        </p:sp>
        <p:sp>
          <p:nvSpPr>
            <p:cNvPr id="18" name="Oval 14"/>
            <p:cNvSpPr>
              <a:spLocks noChangeArrowheads="1"/>
            </p:cNvSpPr>
            <p:nvPr/>
          </p:nvSpPr>
          <p:spPr bwMode="auto">
            <a:xfrm>
              <a:off x="5804709" y="4509120"/>
              <a:ext cx="1152128" cy="492125"/>
            </a:xfrm>
            <a:prstGeom prst="ellipse">
              <a:avLst/>
            </a:prstGeom>
            <a:solidFill>
              <a:srgbClr val="CCFFCC"/>
            </a:solidFill>
            <a:ln w="12700">
              <a:noFill/>
              <a:round/>
              <a:headEnd/>
              <a:tailEnd/>
            </a:ln>
            <a:effectLst>
              <a:outerShdw dist="35921" dir="2700000" algn="ctr" rotWithShape="0">
                <a:srgbClr val="C0C0C0"/>
              </a:outerShdw>
            </a:effectLst>
          </p:spPr>
          <p:txBody>
            <a:bodyPr wrap="none" anchor="ctr"/>
            <a:lstStyle/>
            <a:p>
              <a:endParaRPr lang="zh-CN" altLang="en-US"/>
            </a:p>
          </p:txBody>
        </p:sp>
        <p:sp>
          <p:nvSpPr>
            <p:cNvPr id="20" name="Text Box 15"/>
            <p:cNvSpPr txBox="1">
              <a:spLocks noChangeArrowheads="1"/>
            </p:cNvSpPr>
            <p:nvPr/>
          </p:nvSpPr>
          <p:spPr bwMode="auto">
            <a:xfrm rot="11849">
              <a:off x="5877616" y="4511087"/>
              <a:ext cx="1142736" cy="523990"/>
            </a:xfrm>
            <a:prstGeom prst="rect">
              <a:avLst/>
            </a:prstGeom>
            <a:noFill/>
            <a:ln w="12700">
              <a:noFill/>
              <a:miter lim="800000"/>
              <a:headEnd/>
              <a:tailEnd/>
            </a:ln>
            <a:effectLst>
              <a:outerShdw dist="17961" dir="2700000" algn="ctr" rotWithShape="0">
                <a:schemeClr val="bg1"/>
              </a:outerShdw>
            </a:effectLst>
          </p:spPr>
          <p:txBody>
            <a:bodyPr wrap="square">
              <a:spAutoFit/>
            </a:bodyPr>
            <a:lstStyle/>
            <a:p>
              <a:pPr algn="l">
                <a:lnSpc>
                  <a:spcPct val="85000"/>
                </a:lnSpc>
              </a:pPr>
              <a:r>
                <a:rPr lang="zh-CN" altLang="en-US" sz="3300" dirty="0" smtClean="0">
                  <a:solidFill>
                    <a:srgbClr val="FF3300"/>
                  </a:solidFill>
                  <a:ea typeface="华文新魏" pitchFamily="2" charset="-122"/>
                </a:rPr>
                <a:t>使用</a:t>
              </a:r>
              <a:endParaRPr lang="zh-CN" altLang="en-US" sz="3300" dirty="0">
                <a:solidFill>
                  <a:srgbClr val="FF3300"/>
                </a:solidFill>
                <a:ea typeface="华文新魏" pitchFamily="2" charset="-122"/>
              </a:endParaRPr>
            </a:p>
          </p:txBody>
        </p:sp>
      </p:grpSp>
      <p:grpSp>
        <p:nvGrpSpPr>
          <p:cNvPr id="27" name="组合 26"/>
          <p:cNvGrpSpPr/>
          <p:nvPr/>
        </p:nvGrpSpPr>
        <p:grpSpPr>
          <a:xfrm>
            <a:off x="251520" y="5921896"/>
            <a:ext cx="6777325" cy="747464"/>
            <a:chOff x="251520" y="5921896"/>
            <a:chExt cx="6777325" cy="747464"/>
          </a:xfrm>
        </p:grpSpPr>
        <p:sp>
          <p:nvSpPr>
            <p:cNvPr id="13" name="Rectangle 12"/>
            <p:cNvSpPr>
              <a:spLocks noChangeArrowheads="1"/>
            </p:cNvSpPr>
            <p:nvPr/>
          </p:nvSpPr>
          <p:spPr bwMode="auto">
            <a:xfrm>
              <a:off x="251520" y="5921896"/>
              <a:ext cx="5112568" cy="747464"/>
            </a:xfrm>
            <a:prstGeom prst="rect">
              <a:avLst/>
            </a:prstGeom>
            <a:noFill/>
            <a:ln w="31750">
              <a:solidFill>
                <a:schemeClr val="accent1"/>
              </a:solidFill>
              <a:miter lim="800000"/>
              <a:headEnd/>
              <a:tailEnd/>
            </a:ln>
            <a:effectLst>
              <a:outerShdw dist="63500" dir="3187806" algn="ctr" rotWithShape="0">
                <a:srgbClr val="C0C0C0"/>
              </a:outerShdw>
            </a:effectLst>
          </p:spPr>
          <p:txBody>
            <a:bodyPr wrap="none" anchor="ctr"/>
            <a:lstStyle/>
            <a:p>
              <a:endParaRPr lang="zh-CN" altLang="en-US"/>
            </a:p>
          </p:txBody>
        </p:sp>
        <p:sp>
          <p:nvSpPr>
            <p:cNvPr id="19" name="Oval 14"/>
            <p:cNvSpPr>
              <a:spLocks noChangeArrowheads="1"/>
            </p:cNvSpPr>
            <p:nvPr/>
          </p:nvSpPr>
          <p:spPr bwMode="auto">
            <a:xfrm>
              <a:off x="5804709" y="6066511"/>
              <a:ext cx="1224136" cy="492125"/>
            </a:xfrm>
            <a:prstGeom prst="ellipse">
              <a:avLst/>
            </a:prstGeom>
            <a:solidFill>
              <a:srgbClr val="CCFFCC"/>
            </a:solidFill>
            <a:ln w="12700">
              <a:noFill/>
              <a:round/>
              <a:headEnd/>
              <a:tailEnd/>
            </a:ln>
            <a:effectLst>
              <a:outerShdw dist="35921" dir="2700000" algn="ctr" rotWithShape="0">
                <a:srgbClr val="C0C0C0"/>
              </a:outerShdw>
            </a:effectLst>
          </p:spPr>
          <p:txBody>
            <a:bodyPr wrap="none" anchor="ctr"/>
            <a:lstStyle/>
            <a:p>
              <a:endParaRPr lang="zh-CN" altLang="en-US"/>
            </a:p>
          </p:txBody>
        </p:sp>
        <p:sp>
          <p:nvSpPr>
            <p:cNvPr id="21" name="Text Box 15"/>
            <p:cNvSpPr txBox="1">
              <a:spLocks noChangeArrowheads="1"/>
            </p:cNvSpPr>
            <p:nvPr/>
          </p:nvSpPr>
          <p:spPr bwMode="auto">
            <a:xfrm rot="11849">
              <a:off x="5805608" y="6068604"/>
              <a:ext cx="1214836" cy="523990"/>
            </a:xfrm>
            <a:prstGeom prst="rect">
              <a:avLst/>
            </a:prstGeom>
            <a:noFill/>
            <a:ln w="12700">
              <a:noFill/>
              <a:miter lim="800000"/>
              <a:headEnd/>
              <a:tailEnd/>
            </a:ln>
            <a:effectLst>
              <a:outerShdw dist="17961" dir="2700000" algn="ctr" rotWithShape="0">
                <a:schemeClr val="bg1"/>
              </a:outerShdw>
            </a:effectLst>
          </p:spPr>
          <p:txBody>
            <a:bodyPr wrap="square">
              <a:spAutoFit/>
            </a:bodyPr>
            <a:lstStyle/>
            <a:p>
              <a:pPr algn="l">
                <a:lnSpc>
                  <a:spcPct val="85000"/>
                </a:lnSpc>
              </a:pPr>
              <a:r>
                <a:rPr lang="zh-CN" altLang="en-US" sz="3300" dirty="0" smtClean="0">
                  <a:solidFill>
                    <a:srgbClr val="FF3300"/>
                  </a:solidFill>
                  <a:ea typeface="华文新魏" pitchFamily="2" charset="-122"/>
                </a:rPr>
                <a:t>释放</a:t>
              </a:r>
              <a:endParaRPr lang="zh-CN" altLang="en-US" sz="3300" dirty="0">
                <a:solidFill>
                  <a:srgbClr val="FF3300"/>
                </a:solidFill>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0484"/>
                                        </p:tgtEl>
                                        <p:attrNameLst>
                                          <p:attrName>style.visibility</p:attrName>
                                        </p:attrNameLst>
                                      </p:cBhvr>
                                      <p:to>
                                        <p:strVal val="visible"/>
                                      </p:to>
                                    </p:set>
                                    <p:animEffect transition="in" filter="strips(downLeft)">
                                      <p:cBhvr>
                                        <p:cTn id="13" dur="500"/>
                                        <p:tgtEl>
                                          <p:spTgt spid="2048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strips(downLeft)">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strips(downLeft)">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strips(downLeft)">
                                      <p:cBhvr>
                                        <p:cTn id="28" dur="500"/>
                                        <p:tgtEl>
                                          <p:spTgt spid="26"/>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nodeType="click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strips(downLeft)">
                                      <p:cBhvr>
                                        <p:cTn id="3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灯片编号占位符 2"/>
          <p:cNvSpPr>
            <a:spLocks noGrp="1"/>
          </p:cNvSpPr>
          <p:nvPr>
            <p:ph type="sldNum" sz="quarter" idx="10"/>
          </p:nvPr>
        </p:nvSpPr>
        <p:spPr>
          <a:noFill/>
        </p:spPr>
        <p:txBody>
          <a:bodyPr/>
          <a:lstStyle/>
          <a:p>
            <a:fld id="{D908793A-73C9-474F-ACFC-A25FC20588F7}" type="slidenum">
              <a:rPr lang="en-US" altLang="zh-CN"/>
              <a:pPr/>
              <a:t>36</a:t>
            </a:fld>
            <a:endParaRPr lang="en-US" altLang="zh-CN"/>
          </a:p>
        </p:txBody>
      </p:sp>
      <p:sp>
        <p:nvSpPr>
          <p:cNvPr id="20484" name="Text Box 3"/>
          <p:cNvSpPr txBox="1">
            <a:spLocks noChangeArrowheads="1"/>
          </p:cNvSpPr>
          <p:nvPr/>
        </p:nvSpPr>
        <p:spPr bwMode="auto">
          <a:xfrm>
            <a:off x="323528" y="1225689"/>
            <a:ext cx="8711872" cy="4524315"/>
          </a:xfrm>
          <a:prstGeom prst="rect">
            <a:avLst/>
          </a:prstGeom>
          <a:noFill/>
          <a:ln w="9525">
            <a:noFill/>
            <a:miter lim="800000"/>
            <a:headEnd/>
            <a:tailEnd/>
          </a:ln>
        </p:spPr>
        <p:txBody>
          <a:bodyPr wrap="none">
            <a:spAutoFit/>
          </a:bodyPr>
          <a:lstStyle/>
          <a:p>
            <a:r>
              <a:rPr lang="en-US" altLang="zh-CN" b="1" dirty="0" err="1">
                <a:solidFill>
                  <a:srgbClr val="0033CC"/>
                </a:solidFill>
                <a:ea typeface="宋体" pitchFamily="2" charset="-122"/>
              </a:rPr>
              <a:t>pthread_mutex_t</a:t>
            </a:r>
            <a:r>
              <a:rPr lang="en-US" altLang="zh-CN" b="1" dirty="0">
                <a:solidFill>
                  <a:srgbClr val="0033CC"/>
                </a:solidFill>
                <a:ea typeface="宋体" pitchFamily="2" charset="-122"/>
              </a:rPr>
              <a:t> </a:t>
            </a:r>
            <a:r>
              <a:rPr lang="en-US" altLang="zh-CN" b="1" dirty="0" err="1" smtClean="0">
                <a:solidFill>
                  <a:srgbClr val="0033CC"/>
                </a:solidFill>
                <a:ea typeface="宋体" pitchFamily="2" charset="-122"/>
              </a:rPr>
              <a:t>mutex</a:t>
            </a:r>
            <a:r>
              <a:rPr lang="en-US" altLang="zh-CN" b="1" dirty="0" smtClean="0">
                <a:solidFill>
                  <a:srgbClr val="0033CC"/>
                </a:solidFill>
              </a:rPr>
              <a:t> = PTHREAD_MUTEX_INITIALIZER;</a:t>
            </a:r>
            <a:endParaRPr lang="en-US" altLang="zh-CN" b="1" dirty="0">
              <a:solidFill>
                <a:srgbClr val="0033CC"/>
              </a:solidFill>
            </a:endParaRPr>
          </a:p>
          <a:p>
            <a:endParaRPr lang="en-US" altLang="zh-CN" b="1" dirty="0">
              <a:solidFill>
                <a:srgbClr val="0033CC"/>
              </a:solidFill>
              <a:ea typeface="宋体" pitchFamily="2" charset="-122"/>
            </a:endParaRPr>
          </a:p>
          <a:p>
            <a:r>
              <a:rPr lang="en-US" altLang="zh-CN" b="1" dirty="0">
                <a:solidFill>
                  <a:schemeClr val="accent2"/>
                </a:solidFill>
                <a:ea typeface="宋体" pitchFamily="2" charset="-122"/>
              </a:rPr>
              <a:t>THREAD A:</a:t>
            </a:r>
          </a:p>
          <a:p>
            <a:r>
              <a:rPr lang="en-US" altLang="zh-CN" b="1" dirty="0" err="1">
                <a:solidFill>
                  <a:srgbClr val="0033CC"/>
                </a:solidFill>
                <a:ea typeface="宋体" pitchFamily="2" charset="-122"/>
              </a:rPr>
              <a:t>pthread_mutex_lock</a:t>
            </a:r>
            <a:r>
              <a:rPr lang="en-US" altLang="zh-CN" b="1" dirty="0">
                <a:solidFill>
                  <a:srgbClr val="0033CC"/>
                </a:solidFill>
                <a:ea typeface="宋体" pitchFamily="2" charset="-122"/>
              </a:rPr>
              <a:t>(&amp;</a:t>
            </a:r>
            <a:r>
              <a:rPr lang="en-US" altLang="zh-CN" b="1" dirty="0" err="1">
                <a:solidFill>
                  <a:srgbClr val="0033CC"/>
                </a:solidFill>
                <a:ea typeface="宋体" pitchFamily="2" charset="-122"/>
              </a:rPr>
              <a:t>mutex</a:t>
            </a:r>
            <a:r>
              <a:rPr lang="en-US" altLang="zh-CN" b="1" dirty="0">
                <a:solidFill>
                  <a:srgbClr val="0033CC"/>
                </a:solidFill>
                <a:ea typeface="宋体" pitchFamily="2" charset="-122"/>
              </a:rPr>
              <a:t>);</a:t>
            </a:r>
          </a:p>
          <a:p>
            <a:r>
              <a:rPr lang="en-US" altLang="zh-CN" b="1" dirty="0" err="1" smtClean="0">
                <a:solidFill>
                  <a:srgbClr val="0033CC"/>
                </a:solidFill>
              </a:rPr>
              <a:t>c</a:t>
            </a:r>
            <a:r>
              <a:rPr lang="en-US" altLang="zh-CN" b="1" dirty="0" err="1" smtClean="0">
                <a:solidFill>
                  <a:srgbClr val="0033CC"/>
                </a:solidFill>
                <a:ea typeface="宋体" pitchFamily="2" charset="-122"/>
              </a:rPr>
              <a:t>nt</a:t>
            </a:r>
            <a:r>
              <a:rPr lang="en-US" altLang="zh-CN" b="1" dirty="0" smtClean="0">
                <a:solidFill>
                  <a:srgbClr val="0033CC"/>
                </a:solidFill>
                <a:ea typeface="宋体" pitchFamily="2" charset="-122"/>
              </a:rPr>
              <a:t>++;</a:t>
            </a:r>
            <a:endParaRPr lang="en-US" altLang="zh-CN" b="1" dirty="0">
              <a:solidFill>
                <a:srgbClr val="0033CC"/>
              </a:solidFill>
              <a:ea typeface="宋体" pitchFamily="2" charset="-122"/>
            </a:endParaRPr>
          </a:p>
          <a:p>
            <a:r>
              <a:rPr lang="en-US" altLang="zh-CN" b="1" dirty="0" err="1">
                <a:solidFill>
                  <a:srgbClr val="0033CC"/>
                </a:solidFill>
                <a:ea typeface="宋体" pitchFamily="2" charset="-122"/>
              </a:rPr>
              <a:t>pthread_mutex_unlock</a:t>
            </a:r>
            <a:r>
              <a:rPr lang="en-US" altLang="zh-CN" b="1" dirty="0">
                <a:solidFill>
                  <a:srgbClr val="0033CC"/>
                </a:solidFill>
                <a:ea typeface="宋体" pitchFamily="2" charset="-122"/>
              </a:rPr>
              <a:t>(&amp;</a:t>
            </a:r>
            <a:r>
              <a:rPr lang="en-US" altLang="zh-CN" b="1" dirty="0" err="1">
                <a:solidFill>
                  <a:srgbClr val="0033CC"/>
                </a:solidFill>
                <a:ea typeface="宋体" pitchFamily="2" charset="-122"/>
              </a:rPr>
              <a:t>mutex</a:t>
            </a:r>
            <a:r>
              <a:rPr lang="en-US" altLang="zh-CN" b="1" dirty="0">
                <a:solidFill>
                  <a:srgbClr val="0033CC"/>
                </a:solidFill>
                <a:ea typeface="宋体" pitchFamily="2" charset="-122"/>
              </a:rPr>
              <a:t>);</a:t>
            </a:r>
          </a:p>
          <a:p>
            <a:endParaRPr lang="en-US" altLang="zh-CN" b="1" dirty="0">
              <a:solidFill>
                <a:srgbClr val="0033CC"/>
              </a:solidFill>
              <a:ea typeface="宋体" pitchFamily="2" charset="-122"/>
            </a:endParaRPr>
          </a:p>
          <a:p>
            <a:r>
              <a:rPr lang="en-US" altLang="zh-CN" b="1" dirty="0">
                <a:solidFill>
                  <a:schemeClr val="accent2"/>
                </a:solidFill>
                <a:ea typeface="宋体" pitchFamily="2" charset="-122"/>
              </a:rPr>
              <a:t>THREAD B:</a:t>
            </a:r>
          </a:p>
          <a:p>
            <a:r>
              <a:rPr lang="en-US" altLang="zh-CN" b="1" dirty="0" err="1">
                <a:solidFill>
                  <a:srgbClr val="0033CC"/>
                </a:solidFill>
                <a:ea typeface="宋体" pitchFamily="2" charset="-122"/>
              </a:rPr>
              <a:t>pthread_mutex_lock</a:t>
            </a:r>
            <a:r>
              <a:rPr lang="en-US" altLang="zh-CN" b="1" dirty="0">
                <a:solidFill>
                  <a:srgbClr val="0033CC"/>
                </a:solidFill>
                <a:ea typeface="宋体" pitchFamily="2" charset="-122"/>
              </a:rPr>
              <a:t>(&amp;</a:t>
            </a:r>
            <a:r>
              <a:rPr lang="en-US" altLang="zh-CN" b="1" dirty="0" err="1">
                <a:solidFill>
                  <a:srgbClr val="0033CC"/>
                </a:solidFill>
                <a:ea typeface="宋体" pitchFamily="2" charset="-122"/>
              </a:rPr>
              <a:t>mutex</a:t>
            </a:r>
            <a:r>
              <a:rPr lang="en-US" altLang="zh-CN" b="1" dirty="0">
                <a:solidFill>
                  <a:srgbClr val="0033CC"/>
                </a:solidFill>
                <a:ea typeface="宋体" pitchFamily="2" charset="-122"/>
              </a:rPr>
              <a:t>);</a:t>
            </a:r>
          </a:p>
          <a:p>
            <a:r>
              <a:rPr lang="en-US" altLang="zh-CN" b="1" dirty="0" err="1" smtClean="0">
                <a:solidFill>
                  <a:srgbClr val="0033CC"/>
                </a:solidFill>
              </a:rPr>
              <a:t>cnt</a:t>
            </a:r>
            <a:r>
              <a:rPr lang="en-US" altLang="zh-CN" b="1" dirty="0" smtClean="0">
                <a:solidFill>
                  <a:srgbClr val="0033CC"/>
                </a:solidFill>
              </a:rPr>
              <a:t>--</a:t>
            </a:r>
            <a:r>
              <a:rPr lang="en-US" altLang="zh-CN" b="1" dirty="0" smtClean="0">
                <a:solidFill>
                  <a:srgbClr val="0033CC"/>
                </a:solidFill>
                <a:ea typeface="宋体" pitchFamily="2" charset="-122"/>
              </a:rPr>
              <a:t>;</a:t>
            </a:r>
            <a:endParaRPr lang="en-US" altLang="zh-CN" b="1" dirty="0">
              <a:solidFill>
                <a:srgbClr val="0033CC"/>
              </a:solidFill>
              <a:ea typeface="宋体" pitchFamily="2" charset="-122"/>
            </a:endParaRPr>
          </a:p>
          <a:p>
            <a:r>
              <a:rPr lang="en-US" altLang="zh-CN" b="1" dirty="0" err="1">
                <a:solidFill>
                  <a:srgbClr val="0033CC"/>
                </a:solidFill>
                <a:ea typeface="宋体" pitchFamily="2" charset="-122"/>
              </a:rPr>
              <a:t>pthread_mutex_unlock</a:t>
            </a:r>
            <a:r>
              <a:rPr lang="en-US" altLang="zh-CN" b="1" dirty="0">
                <a:solidFill>
                  <a:srgbClr val="0033CC"/>
                </a:solidFill>
                <a:ea typeface="宋体" pitchFamily="2" charset="-122"/>
              </a:rPr>
              <a:t>(&amp;</a:t>
            </a:r>
            <a:r>
              <a:rPr lang="en-US" altLang="zh-CN" b="1" dirty="0" err="1">
                <a:solidFill>
                  <a:srgbClr val="0033CC"/>
                </a:solidFill>
                <a:ea typeface="宋体" pitchFamily="2" charset="-122"/>
              </a:rPr>
              <a:t>mutex</a:t>
            </a:r>
            <a:r>
              <a:rPr lang="en-US" altLang="zh-CN" b="1" dirty="0" smtClean="0">
                <a:solidFill>
                  <a:srgbClr val="0033CC"/>
                </a:solidFill>
                <a:ea typeface="宋体" pitchFamily="2" charset="-122"/>
              </a:rPr>
              <a:t>);</a:t>
            </a:r>
          </a:p>
          <a:p>
            <a:endParaRPr lang="en-US" altLang="zh-CN" b="1" dirty="0" smtClean="0">
              <a:solidFill>
                <a:srgbClr val="0033CC"/>
              </a:solidFill>
            </a:endParaRPr>
          </a:p>
        </p:txBody>
      </p:sp>
      <p:grpSp>
        <p:nvGrpSpPr>
          <p:cNvPr id="2" name="Group 125"/>
          <p:cNvGrpSpPr>
            <a:grpSpLocks/>
          </p:cNvGrpSpPr>
          <p:nvPr/>
        </p:nvGrpSpPr>
        <p:grpSpPr bwMode="auto">
          <a:xfrm>
            <a:off x="2339752" y="188640"/>
            <a:ext cx="2447925" cy="1008063"/>
            <a:chOff x="-840" y="346"/>
            <a:chExt cx="1542" cy="635"/>
          </a:xfrm>
        </p:grpSpPr>
        <p:sp>
          <p:nvSpPr>
            <p:cNvPr id="6" name="Freeform 126"/>
            <p:cNvSpPr>
              <a:spLocks/>
            </p:cNvSpPr>
            <p:nvPr/>
          </p:nvSpPr>
          <p:spPr bwMode="auto">
            <a:xfrm>
              <a:off x="-840" y="346"/>
              <a:ext cx="1542" cy="635"/>
            </a:xfrm>
            <a:custGeom>
              <a:avLst/>
              <a:gdLst/>
              <a:ahLst/>
              <a:cxnLst>
                <a:cxn ang="0">
                  <a:pos x="636" y="22"/>
                </a:cxn>
                <a:cxn ang="0">
                  <a:pos x="456" y="44"/>
                </a:cxn>
                <a:cxn ang="0">
                  <a:pos x="329" y="74"/>
                </a:cxn>
                <a:cxn ang="0">
                  <a:pos x="142" y="127"/>
                </a:cxn>
                <a:cxn ang="0">
                  <a:pos x="60" y="156"/>
                </a:cxn>
                <a:cxn ang="0">
                  <a:pos x="37" y="441"/>
                </a:cxn>
                <a:cxn ang="0">
                  <a:pos x="0" y="516"/>
                </a:cxn>
                <a:cxn ang="0">
                  <a:pos x="299" y="635"/>
                </a:cxn>
                <a:cxn ang="0">
                  <a:pos x="860" y="635"/>
                </a:cxn>
                <a:cxn ang="0">
                  <a:pos x="935" y="605"/>
                </a:cxn>
                <a:cxn ang="0">
                  <a:pos x="980" y="575"/>
                </a:cxn>
                <a:cxn ang="0">
                  <a:pos x="1040" y="403"/>
                </a:cxn>
                <a:cxn ang="0">
                  <a:pos x="1010" y="179"/>
                </a:cxn>
                <a:cxn ang="0">
                  <a:pos x="987" y="156"/>
                </a:cxn>
                <a:cxn ang="0">
                  <a:pos x="853" y="141"/>
                </a:cxn>
                <a:cxn ang="0">
                  <a:pos x="830" y="89"/>
                </a:cxn>
                <a:cxn ang="0">
                  <a:pos x="636" y="22"/>
                </a:cxn>
              </a:cxnLst>
              <a:rect l="0" t="0" r="r" b="b"/>
              <a:pathLst>
                <a:path w="1040" h="688">
                  <a:moveTo>
                    <a:pt x="636" y="22"/>
                  </a:moveTo>
                  <a:cubicBezTo>
                    <a:pt x="555" y="26"/>
                    <a:pt x="521" y="24"/>
                    <a:pt x="456" y="44"/>
                  </a:cubicBezTo>
                  <a:cubicBezTo>
                    <a:pt x="415" y="72"/>
                    <a:pt x="382" y="69"/>
                    <a:pt x="329" y="74"/>
                  </a:cubicBezTo>
                  <a:cubicBezTo>
                    <a:pt x="269" y="115"/>
                    <a:pt x="215" y="121"/>
                    <a:pt x="142" y="127"/>
                  </a:cubicBezTo>
                  <a:cubicBezTo>
                    <a:pt x="108" y="133"/>
                    <a:pt x="88" y="137"/>
                    <a:pt x="60" y="156"/>
                  </a:cubicBezTo>
                  <a:cubicBezTo>
                    <a:pt x="28" y="247"/>
                    <a:pt x="58" y="347"/>
                    <a:pt x="37" y="441"/>
                  </a:cubicBezTo>
                  <a:cubicBezTo>
                    <a:pt x="31" y="467"/>
                    <a:pt x="9" y="491"/>
                    <a:pt x="0" y="516"/>
                  </a:cubicBezTo>
                  <a:cubicBezTo>
                    <a:pt x="42" y="632"/>
                    <a:pt x="201" y="629"/>
                    <a:pt x="299" y="635"/>
                  </a:cubicBezTo>
                  <a:cubicBezTo>
                    <a:pt x="499" y="688"/>
                    <a:pt x="341" y="649"/>
                    <a:pt x="860" y="635"/>
                  </a:cubicBezTo>
                  <a:cubicBezTo>
                    <a:pt x="882" y="634"/>
                    <a:pt x="916" y="616"/>
                    <a:pt x="935" y="605"/>
                  </a:cubicBezTo>
                  <a:cubicBezTo>
                    <a:pt x="951" y="596"/>
                    <a:pt x="980" y="575"/>
                    <a:pt x="980" y="575"/>
                  </a:cubicBezTo>
                  <a:cubicBezTo>
                    <a:pt x="998" y="517"/>
                    <a:pt x="1020" y="461"/>
                    <a:pt x="1040" y="403"/>
                  </a:cubicBezTo>
                  <a:cubicBezTo>
                    <a:pt x="1039" y="386"/>
                    <a:pt x="1017" y="204"/>
                    <a:pt x="1010" y="179"/>
                  </a:cubicBezTo>
                  <a:cubicBezTo>
                    <a:pt x="1007" y="169"/>
                    <a:pt x="997" y="160"/>
                    <a:pt x="987" y="156"/>
                  </a:cubicBezTo>
                  <a:cubicBezTo>
                    <a:pt x="945" y="141"/>
                    <a:pt x="898" y="146"/>
                    <a:pt x="853" y="141"/>
                  </a:cubicBezTo>
                  <a:cubicBezTo>
                    <a:pt x="844" y="107"/>
                    <a:pt x="850" y="117"/>
                    <a:pt x="830" y="89"/>
                  </a:cubicBezTo>
                  <a:cubicBezTo>
                    <a:pt x="768" y="0"/>
                    <a:pt x="776" y="29"/>
                    <a:pt x="636" y="22"/>
                  </a:cubicBezTo>
                  <a:close/>
                </a:path>
              </a:pathLst>
            </a:custGeom>
            <a:solidFill>
              <a:srgbClr val="FFFF99"/>
            </a:solidFill>
            <a:ln w="82550" cap="flat" cmpd="sng">
              <a:solidFill>
                <a:srgbClr val="00E6E1"/>
              </a:solidFill>
              <a:prstDash val="solid"/>
              <a:round/>
              <a:headEnd/>
              <a:tailEnd/>
            </a:ln>
            <a:effectLst>
              <a:outerShdw dist="45791" dir="2021404" algn="ctr" rotWithShape="0">
                <a:srgbClr val="B2B2B2"/>
              </a:outerShdw>
            </a:effectLst>
          </p:spPr>
          <p:txBody>
            <a:bodyPr wrap="none" anchor="ctr"/>
            <a:lstStyle/>
            <a:p>
              <a:endParaRPr lang="zh-CN" altLang="en-US"/>
            </a:p>
          </p:txBody>
        </p:sp>
        <p:sp>
          <p:nvSpPr>
            <p:cNvPr id="8" name="Text Box 128"/>
            <p:cNvSpPr txBox="1">
              <a:spLocks noChangeArrowheads="1"/>
            </p:cNvSpPr>
            <p:nvPr/>
          </p:nvSpPr>
          <p:spPr bwMode="auto">
            <a:xfrm>
              <a:off x="-749" y="482"/>
              <a:ext cx="1304" cy="407"/>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r>
                <a:rPr lang="zh-CN" altLang="en-US" sz="2800" dirty="0" smtClean="0">
                  <a:solidFill>
                    <a:srgbClr val="FF0000"/>
                  </a:solidFill>
                  <a:ea typeface="黑体" pitchFamily="2" charset="-122"/>
                </a:rPr>
                <a:t>调用方式</a:t>
              </a:r>
              <a:r>
                <a:rPr lang="en-US" altLang="zh-CN" sz="3600" dirty="0" smtClean="0">
                  <a:solidFill>
                    <a:srgbClr val="FF0000"/>
                  </a:solidFill>
                  <a:ea typeface="黑体" pitchFamily="2" charset="-122"/>
                </a:rPr>
                <a:t>2</a:t>
              </a:r>
              <a:endParaRPr lang="zh-CN" altLang="en-US" sz="3600" dirty="0">
                <a:solidFill>
                  <a:srgbClr val="FF0000"/>
                </a:solidFill>
                <a:ea typeface="黑体" pitchFamily="2" charset="-122"/>
              </a:endParaRPr>
            </a:p>
          </p:txBody>
        </p:sp>
      </p:grpSp>
      <p:grpSp>
        <p:nvGrpSpPr>
          <p:cNvPr id="3" name="组合 23"/>
          <p:cNvGrpSpPr/>
          <p:nvPr/>
        </p:nvGrpSpPr>
        <p:grpSpPr>
          <a:xfrm>
            <a:off x="251520" y="551407"/>
            <a:ext cx="8640960" cy="1293417"/>
            <a:chOff x="251520" y="551407"/>
            <a:chExt cx="8640960" cy="1581449"/>
          </a:xfrm>
        </p:grpSpPr>
        <p:sp>
          <p:nvSpPr>
            <p:cNvPr id="14" name="Oval 14"/>
            <p:cNvSpPr>
              <a:spLocks noChangeArrowheads="1"/>
            </p:cNvSpPr>
            <p:nvPr/>
          </p:nvSpPr>
          <p:spPr bwMode="auto">
            <a:xfrm>
              <a:off x="6444208" y="620688"/>
              <a:ext cx="1617105" cy="492125"/>
            </a:xfrm>
            <a:prstGeom prst="ellipse">
              <a:avLst/>
            </a:prstGeom>
            <a:solidFill>
              <a:srgbClr val="CCFFCC"/>
            </a:solidFill>
            <a:ln w="12700">
              <a:noFill/>
              <a:round/>
              <a:headEnd/>
              <a:tailEnd/>
            </a:ln>
            <a:effectLst>
              <a:outerShdw dist="35921" dir="2700000" algn="ctr" rotWithShape="0">
                <a:srgbClr val="C0C0C0"/>
              </a:outerShdw>
            </a:effectLst>
          </p:spPr>
          <p:txBody>
            <a:bodyPr wrap="none" anchor="ctr"/>
            <a:lstStyle/>
            <a:p>
              <a:endParaRPr lang="zh-CN" altLang="en-US"/>
            </a:p>
          </p:txBody>
        </p:sp>
        <p:grpSp>
          <p:nvGrpSpPr>
            <p:cNvPr id="4" name="组合 21"/>
            <p:cNvGrpSpPr/>
            <p:nvPr/>
          </p:nvGrpSpPr>
          <p:grpSpPr>
            <a:xfrm>
              <a:off x="251520" y="551407"/>
              <a:ext cx="8640960" cy="1581449"/>
              <a:chOff x="251520" y="551407"/>
              <a:chExt cx="8640960" cy="1581449"/>
            </a:xfrm>
          </p:grpSpPr>
          <p:sp>
            <p:nvSpPr>
              <p:cNvPr id="10" name="Rectangle 12"/>
              <p:cNvSpPr>
                <a:spLocks noChangeArrowheads="1"/>
              </p:cNvSpPr>
              <p:nvPr/>
            </p:nvSpPr>
            <p:spPr bwMode="auto">
              <a:xfrm>
                <a:off x="251520" y="1196752"/>
                <a:ext cx="8640960" cy="936104"/>
              </a:xfrm>
              <a:prstGeom prst="rect">
                <a:avLst/>
              </a:prstGeom>
              <a:noFill/>
              <a:ln w="31750">
                <a:solidFill>
                  <a:schemeClr val="accent1"/>
                </a:solidFill>
                <a:miter lim="800000"/>
                <a:headEnd/>
                <a:tailEnd/>
              </a:ln>
              <a:effectLst>
                <a:outerShdw dist="63500" dir="3187806" algn="ctr" rotWithShape="0">
                  <a:srgbClr val="C0C0C0"/>
                </a:outerShdw>
              </a:effectLst>
            </p:spPr>
            <p:txBody>
              <a:bodyPr wrap="none" anchor="ctr"/>
              <a:lstStyle/>
              <a:p>
                <a:endParaRPr lang="zh-CN" altLang="en-US"/>
              </a:p>
            </p:txBody>
          </p:sp>
          <p:sp>
            <p:nvSpPr>
              <p:cNvPr id="15" name="Text Box 15"/>
              <p:cNvSpPr txBox="1">
                <a:spLocks noChangeArrowheads="1"/>
              </p:cNvSpPr>
              <p:nvPr/>
            </p:nvSpPr>
            <p:spPr bwMode="auto">
              <a:xfrm rot="11849">
                <a:off x="6445107" y="551407"/>
                <a:ext cx="1583193" cy="523990"/>
              </a:xfrm>
              <a:prstGeom prst="rect">
                <a:avLst/>
              </a:prstGeom>
              <a:noFill/>
              <a:ln w="12700">
                <a:noFill/>
                <a:miter lim="800000"/>
                <a:headEnd/>
                <a:tailEnd/>
              </a:ln>
              <a:effectLst>
                <a:outerShdw dist="17961" dir="2700000" algn="ctr" rotWithShape="0">
                  <a:schemeClr val="bg1"/>
                </a:outerShdw>
              </a:effectLst>
            </p:spPr>
            <p:txBody>
              <a:bodyPr wrap="square">
                <a:spAutoFit/>
              </a:bodyPr>
              <a:lstStyle/>
              <a:p>
                <a:pPr algn="l">
                  <a:lnSpc>
                    <a:spcPct val="85000"/>
                  </a:lnSpc>
                </a:pPr>
                <a:r>
                  <a:rPr lang="zh-CN" altLang="en-US" sz="3300" dirty="0" smtClean="0">
                    <a:solidFill>
                      <a:srgbClr val="FF3300"/>
                    </a:solidFill>
                    <a:ea typeface="华文新魏" pitchFamily="2" charset="-122"/>
                  </a:rPr>
                  <a:t>初始化</a:t>
                </a:r>
                <a:endParaRPr lang="zh-CN" altLang="en-US" sz="3300" dirty="0">
                  <a:solidFill>
                    <a:srgbClr val="FF3300"/>
                  </a:solidFill>
                  <a:ea typeface="华文新魏" pitchFamily="2" charset="-122"/>
                </a:endParaRPr>
              </a:p>
            </p:txBody>
          </p:sp>
        </p:grpSp>
      </p:grpSp>
      <p:grpSp>
        <p:nvGrpSpPr>
          <p:cNvPr id="5" name="组合 24"/>
          <p:cNvGrpSpPr/>
          <p:nvPr/>
        </p:nvGrpSpPr>
        <p:grpSpPr>
          <a:xfrm>
            <a:off x="251520" y="2348880"/>
            <a:ext cx="6768752" cy="1296144"/>
            <a:chOff x="251520" y="2348880"/>
            <a:chExt cx="6768752" cy="1296144"/>
          </a:xfrm>
        </p:grpSpPr>
        <p:sp>
          <p:nvSpPr>
            <p:cNvPr id="17" name="Oval 14"/>
            <p:cNvSpPr>
              <a:spLocks noChangeArrowheads="1"/>
            </p:cNvSpPr>
            <p:nvPr/>
          </p:nvSpPr>
          <p:spPr bwMode="auto">
            <a:xfrm>
              <a:off x="5796136" y="2766324"/>
              <a:ext cx="1224136" cy="492125"/>
            </a:xfrm>
            <a:prstGeom prst="ellipse">
              <a:avLst/>
            </a:prstGeom>
            <a:solidFill>
              <a:srgbClr val="CCFFCC"/>
            </a:solidFill>
            <a:ln w="12700">
              <a:noFill/>
              <a:round/>
              <a:headEnd/>
              <a:tailEnd/>
            </a:ln>
            <a:effectLst>
              <a:outerShdw dist="35921" dir="2700000" algn="ctr" rotWithShape="0">
                <a:srgbClr val="C0C0C0"/>
              </a:outerShdw>
            </a:effectLst>
          </p:spPr>
          <p:txBody>
            <a:bodyPr wrap="none" anchor="ctr"/>
            <a:lstStyle/>
            <a:p>
              <a:endParaRPr lang="zh-CN" altLang="en-US"/>
            </a:p>
          </p:txBody>
        </p:sp>
        <p:grpSp>
          <p:nvGrpSpPr>
            <p:cNvPr id="7" name="组合 22"/>
            <p:cNvGrpSpPr/>
            <p:nvPr/>
          </p:nvGrpSpPr>
          <p:grpSpPr>
            <a:xfrm>
              <a:off x="251520" y="2348880"/>
              <a:ext cx="6696667" cy="1296144"/>
              <a:chOff x="251520" y="2348880"/>
              <a:chExt cx="6696667" cy="1296144"/>
            </a:xfrm>
          </p:grpSpPr>
          <p:sp>
            <p:nvSpPr>
              <p:cNvPr id="11" name="Rectangle 12"/>
              <p:cNvSpPr>
                <a:spLocks noChangeArrowheads="1"/>
              </p:cNvSpPr>
              <p:nvPr/>
            </p:nvSpPr>
            <p:spPr bwMode="auto">
              <a:xfrm>
                <a:off x="251520" y="2348880"/>
                <a:ext cx="5112568" cy="1296144"/>
              </a:xfrm>
              <a:prstGeom prst="rect">
                <a:avLst/>
              </a:prstGeom>
              <a:noFill/>
              <a:ln w="31750">
                <a:solidFill>
                  <a:schemeClr val="accent1"/>
                </a:solidFill>
                <a:miter lim="800000"/>
                <a:headEnd/>
                <a:tailEnd/>
              </a:ln>
              <a:effectLst>
                <a:outerShdw dist="63500" dir="3187806" algn="ctr" rotWithShape="0">
                  <a:srgbClr val="C0C0C0"/>
                </a:outerShdw>
              </a:effectLst>
            </p:spPr>
            <p:txBody>
              <a:bodyPr wrap="none" anchor="ctr"/>
              <a:lstStyle/>
              <a:p>
                <a:endParaRPr lang="zh-CN" altLang="en-US"/>
              </a:p>
            </p:txBody>
          </p:sp>
          <p:sp>
            <p:nvSpPr>
              <p:cNvPr id="16" name="Text Box 15"/>
              <p:cNvSpPr txBox="1">
                <a:spLocks noChangeArrowheads="1"/>
              </p:cNvSpPr>
              <p:nvPr/>
            </p:nvSpPr>
            <p:spPr bwMode="auto">
              <a:xfrm rot="11849">
                <a:off x="5869043" y="2756251"/>
                <a:ext cx="1079144" cy="523990"/>
              </a:xfrm>
              <a:prstGeom prst="rect">
                <a:avLst/>
              </a:prstGeom>
              <a:noFill/>
              <a:ln w="12700">
                <a:noFill/>
                <a:miter lim="800000"/>
                <a:headEnd/>
                <a:tailEnd/>
              </a:ln>
              <a:effectLst>
                <a:outerShdw dist="17961" dir="2700000" algn="ctr" rotWithShape="0">
                  <a:schemeClr val="bg1"/>
                </a:outerShdw>
              </a:effectLst>
            </p:spPr>
            <p:txBody>
              <a:bodyPr wrap="square">
                <a:spAutoFit/>
              </a:bodyPr>
              <a:lstStyle/>
              <a:p>
                <a:pPr algn="l">
                  <a:lnSpc>
                    <a:spcPct val="85000"/>
                  </a:lnSpc>
                </a:pPr>
                <a:r>
                  <a:rPr lang="zh-CN" altLang="en-US" sz="3300" dirty="0" smtClean="0">
                    <a:solidFill>
                      <a:srgbClr val="FF3300"/>
                    </a:solidFill>
                    <a:ea typeface="华文新魏" pitchFamily="2" charset="-122"/>
                  </a:rPr>
                  <a:t>使用</a:t>
                </a:r>
                <a:endParaRPr lang="zh-CN" altLang="en-US" sz="3300" dirty="0">
                  <a:solidFill>
                    <a:srgbClr val="FF3300"/>
                  </a:solidFill>
                  <a:ea typeface="华文新魏" pitchFamily="2" charset="-122"/>
                </a:endParaRPr>
              </a:p>
            </p:txBody>
          </p:sp>
        </p:grpSp>
      </p:grpSp>
      <p:grpSp>
        <p:nvGrpSpPr>
          <p:cNvPr id="9" name="组合 25"/>
          <p:cNvGrpSpPr/>
          <p:nvPr/>
        </p:nvGrpSpPr>
        <p:grpSpPr>
          <a:xfrm>
            <a:off x="251520" y="4149080"/>
            <a:ext cx="6768832" cy="1296144"/>
            <a:chOff x="251520" y="4149080"/>
            <a:chExt cx="6768832" cy="1296144"/>
          </a:xfrm>
        </p:grpSpPr>
        <p:sp>
          <p:nvSpPr>
            <p:cNvPr id="12" name="Rectangle 12"/>
            <p:cNvSpPr>
              <a:spLocks noChangeArrowheads="1"/>
            </p:cNvSpPr>
            <p:nvPr/>
          </p:nvSpPr>
          <p:spPr bwMode="auto">
            <a:xfrm>
              <a:off x="251520" y="4149080"/>
              <a:ext cx="5112568" cy="1296144"/>
            </a:xfrm>
            <a:prstGeom prst="rect">
              <a:avLst/>
            </a:prstGeom>
            <a:noFill/>
            <a:ln w="31750">
              <a:solidFill>
                <a:schemeClr val="accent1"/>
              </a:solidFill>
              <a:miter lim="800000"/>
              <a:headEnd/>
              <a:tailEnd/>
            </a:ln>
            <a:effectLst>
              <a:outerShdw dist="63500" dir="3187806" algn="ctr" rotWithShape="0">
                <a:srgbClr val="C0C0C0"/>
              </a:outerShdw>
            </a:effectLst>
          </p:spPr>
          <p:txBody>
            <a:bodyPr wrap="none" anchor="ctr"/>
            <a:lstStyle/>
            <a:p>
              <a:endParaRPr lang="zh-CN" altLang="en-US"/>
            </a:p>
          </p:txBody>
        </p:sp>
        <p:sp>
          <p:nvSpPr>
            <p:cNvPr id="18" name="Oval 14"/>
            <p:cNvSpPr>
              <a:spLocks noChangeArrowheads="1"/>
            </p:cNvSpPr>
            <p:nvPr/>
          </p:nvSpPr>
          <p:spPr bwMode="auto">
            <a:xfrm>
              <a:off x="5804709" y="4509120"/>
              <a:ext cx="1152128" cy="492125"/>
            </a:xfrm>
            <a:prstGeom prst="ellipse">
              <a:avLst/>
            </a:prstGeom>
            <a:solidFill>
              <a:srgbClr val="CCFFCC"/>
            </a:solidFill>
            <a:ln w="12700">
              <a:noFill/>
              <a:round/>
              <a:headEnd/>
              <a:tailEnd/>
            </a:ln>
            <a:effectLst>
              <a:outerShdw dist="35921" dir="2700000" algn="ctr" rotWithShape="0">
                <a:srgbClr val="C0C0C0"/>
              </a:outerShdw>
            </a:effectLst>
          </p:spPr>
          <p:txBody>
            <a:bodyPr wrap="none" anchor="ctr"/>
            <a:lstStyle/>
            <a:p>
              <a:endParaRPr lang="zh-CN" altLang="en-US"/>
            </a:p>
          </p:txBody>
        </p:sp>
        <p:sp>
          <p:nvSpPr>
            <p:cNvPr id="20" name="Text Box 15"/>
            <p:cNvSpPr txBox="1">
              <a:spLocks noChangeArrowheads="1"/>
            </p:cNvSpPr>
            <p:nvPr/>
          </p:nvSpPr>
          <p:spPr bwMode="auto">
            <a:xfrm rot="11849">
              <a:off x="5877616" y="4511087"/>
              <a:ext cx="1142736" cy="523990"/>
            </a:xfrm>
            <a:prstGeom prst="rect">
              <a:avLst/>
            </a:prstGeom>
            <a:noFill/>
            <a:ln w="12700">
              <a:noFill/>
              <a:miter lim="800000"/>
              <a:headEnd/>
              <a:tailEnd/>
            </a:ln>
            <a:effectLst>
              <a:outerShdw dist="17961" dir="2700000" algn="ctr" rotWithShape="0">
                <a:schemeClr val="bg1"/>
              </a:outerShdw>
            </a:effectLst>
          </p:spPr>
          <p:txBody>
            <a:bodyPr wrap="square">
              <a:spAutoFit/>
            </a:bodyPr>
            <a:lstStyle/>
            <a:p>
              <a:pPr algn="l">
                <a:lnSpc>
                  <a:spcPct val="85000"/>
                </a:lnSpc>
              </a:pPr>
              <a:r>
                <a:rPr lang="zh-CN" altLang="en-US" sz="3300" dirty="0" smtClean="0">
                  <a:solidFill>
                    <a:srgbClr val="FF3300"/>
                  </a:solidFill>
                  <a:ea typeface="华文新魏" pitchFamily="2" charset="-122"/>
                </a:rPr>
                <a:t>使用</a:t>
              </a:r>
              <a:endParaRPr lang="zh-CN" altLang="en-US" sz="3300" dirty="0">
                <a:solidFill>
                  <a:srgbClr val="FF3300"/>
                </a:solidFill>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0484"/>
                                        </p:tgtEl>
                                        <p:attrNameLst>
                                          <p:attrName>style.visibility</p:attrName>
                                        </p:attrNameLst>
                                      </p:cBhvr>
                                      <p:to>
                                        <p:strVal val="visible"/>
                                      </p:to>
                                    </p:set>
                                    <p:animEffect transition="in" filter="strips(downLeft)">
                                      <p:cBhvr>
                                        <p:cTn id="13" dur="500"/>
                                        <p:tgtEl>
                                          <p:spTgt spid="2048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strips(downLeft)">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strips(downLeft)">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strips(downLeft)">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536" y="980728"/>
            <a:ext cx="6768752" cy="5755422"/>
          </a:xfrm>
          <a:prstGeom prst="rect">
            <a:avLst/>
          </a:prstGeom>
        </p:spPr>
        <p:txBody>
          <a:bodyPr wrap="square">
            <a:spAutoFit/>
          </a:bodyPr>
          <a:lstStyle/>
          <a:p>
            <a:r>
              <a:rPr lang="en-US" altLang="zh-CN" sz="2000" b="1" dirty="0" smtClean="0">
                <a:solidFill>
                  <a:srgbClr val="0033CC"/>
                </a:solidFill>
              </a:rPr>
              <a:t>#define  N 100000</a:t>
            </a:r>
          </a:p>
          <a:p>
            <a:r>
              <a:rPr lang="en-US" altLang="zh-CN" sz="2000" b="1" dirty="0" smtClean="0">
                <a:solidFill>
                  <a:srgbClr val="0033CC"/>
                </a:solidFill>
              </a:rPr>
              <a:t>volatile </a:t>
            </a:r>
            <a:r>
              <a:rPr lang="en-US" altLang="zh-CN" sz="2000" b="1" dirty="0" err="1" smtClean="0">
                <a:solidFill>
                  <a:srgbClr val="0033CC"/>
                </a:solidFill>
              </a:rPr>
              <a:t>int</a:t>
            </a:r>
            <a:r>
              <a:rPr lang="en-US" altLang="zh-CN" sz="2000" b="1" dirty="0" smtClean="0">
                <a:solidFill>
                  <a:srgbClr val="0033CC"/>
                </a:solidFill>
              </a:rPr>
              <a:t> </a:t>
            </a:r>
            <a:r>
              <a:rPr lang="en-US" altLang="zh-CN" sz="2000" b="1" dirty="0" err="1" smtClean="0">
                <a:solidFill>
                  <a:srgbClr val="0033CC"/>
                </a:solidFill>
              </a:rPr>
              <a:t>cnt</a:t>
            </a:r>
            <a:r>
              <a:rPr lang="en-US" altLang="zh-CN" sz="2000" b="1" dirty="0" smtClean="0">
                <a:solidFill>
                  <a:srgbClr val="0033CC"/>
                </a:solidFill>
              </a:rPr>
              <a:t> = 0; /* </a:t>
            </a:r>
            <a:r>
              <a:rPr lang="zh-CN" altLang="en-US" sz="2000" b="1" dirty="0" smtClean="0">
                <a:solidFill>
                  <a:srgbClr val="0033CC"/>
                </a:solidFill>
              </a:rPr>
              <a:t>计数器</a:t>
            </a:r>
            <a:r>
              <a:rPr lang="en-US" altLang="zh-CN" sz="2000" b="1" dirty="0" smtClean="0">
                <a:solidFill>
                  <a:srgbClr val="0033CC"/>
                </a:solidFill>
              </a:rPr>
              <a:t>*/</a:t>
            </a:r>
          </a:p>
          <a:p>
            <a:endParaRPr lang="en-US" altLang="zh-CN" sz="1600" b="1" dirty="0" smtClean="0">
              <a:solidFill>
                <a:srgbClr val="0033CC"/>
              </a:solidFill>
            </a:endParaRPr>
          </a:p>
          <a:p>
            <a:r>
              <a:rPr lang="en-US" altLang="zh-CN" sz="2000" b="1" dirty="0" smtClean="0">
                <a:solidFill>
                  <a:srgbClr val="0033CC"/>
                </a:solidFill>
              </a:rPr>
              <a:t>void *thread(void *</a:t>
            </a:r>
            <a:r>
              <a:rPr lang="en-US" altLang="zh-CN" sz="2000" b="1" dirty="0" err="1" smtClean="0">
                <a:solidFill>
                  <a:srgbClr val="0033CC"/>
                </a:solidFill>
              </a:rPr>
              <a:t>arg</a:t>
            </a:r>
            <a:r>
              <a:rPr lang="en-US" altLang="zh-CN" sz="2000" b="1" dirty="0" smtClean="0">
                <a:solidFill>
                  <a:srgbClr val="0033CC"/>
                </a:solidFill>
              </a:rPr>
              <a:t>);</a:t>
            </a:r>
          </a:p>
          <a:p>
            <a:endParaRPr lang="en-US" altLang="zh-CN" sz="1600" b="1" dirty="0" smtClean="0">
              <a:solidFill>
                <a:srgbClr val="0033CC"/>
              </a:solidFill>
            </a:endParaRPr>
          </a:p>
          <a:p>
            <a:r>
              <a:rPr lang="en-US" altLang="zh-CN" sz="2000" b="1" dirty="0" err="1" smtClean="0">
                <a:solidFill>
                  <a:srgbClr val="0033CC"/>
                </a:solidFill>
              </a:rPr>
              <a:t>int</a:t>
            </a:r>
            <a:r>
              <a:rPr lang="en-US" altLang="zh-CN" sz="2000" b="1" dirty="0" smtClean="0">
                <a:solidFill>
                  <a:srgbClr val="0033CC"/>
                </a:solidFill>
              </a:rPr>
              <a:t> main() {</a:t>
            </a:r>
          </a:p>
          <a:p>
            <a:r>
              <a:rPr lang="en-US" altLang="zh-CN" sz="2000" b="1" dirty="0" smtClean="0">
                <a:solidFill>
                  <a:srgbClr val="0033CC"/>
                </a:solidFill>
              </a:rPr>
              <a:t>        </a:t>
            </a:r>
            <a:r>
              <a:rPr lang="en-US" altLang="zh-CN" sz="2000" b="1" dirty="0" err="1" smtClean="0">
                <a:solidFill>
                  <a:srgbClr val="0033CC"/>
                </a:solidFill>
              </a:rPr>
              <a:t>pthread_t</a:t>
            </a:r>
            <a:r>
              <a:rPr lang="en-US" altLang="zh-CN" sz="2000" b="1" dirty="0" smtClean="0">
                <a:solidFill>
                  <a:srgbClr val="0033CC"/>
                </a:solidFill>
              </a:rPr>
              <a:t> tid1, tid2;</a:t>
            </a:r>
          </a:p>
          <a:p>
            <a:endParaRPr lang="en-US" altLang="zh-CN" sz="1600" b="1" dirty="0" smtClean="0">
              <a:solidFill>
                <a:srgbClr val="0033CC"/>
              </a:solidFill>
            </a:endParaRPr>
          </a:p>
          <a:p>
            <a:r>
              <a:rPr lang="en-US" altLang="zh-CN" sz="1600" b="1" dirty="0" smtClean="0">
                <a:solidFill>
                  <a:srgbClr val="0033CC"/>
                </a:solidFill>
              </a:rPr>
              <a:t>        /*</a:t>
            </a:r>
            <a:r>
              <a:rPr lang="zh-CN" altLang="en-US" sz="1600" b="1" dirty="0" smtClean="0">
                <a:solidFill>
                  <a:srgbClr val="0033CC"/>
                </a:solidFill>
              </a:rPr>
              <a:t>创建线程并等待它们结束</a:t>
            </a:r>
            <a:r>
              <a:rPr lang="en-US" altLang="zh-CN" sz="1600" b="1" dirty="0" smtClean="0">
                <a:solidFill>
                  <a:srgbClr val="0033CC"/>
                </a:solidFill>
              </a:rPr>
              <a:t>*/</a:t>
            </a:r>
          </a:p>
          <a:p>
            <a:r>
              <a:rPr lang="en-US" altLang="zh-CN" sz="2000" b="1" dirty="0" smtClean="0">
                <a:solidFill>
                  <a:srgbClr val="0033CC"/>
                </a:solidFill>
              </a:rPr>
              <a:t>        </a:t>
            </a:r>
            <a:r>
              <a:rPr lang="en-US" altLang="zh-CN" sz="2000" b="1" dirty="0" err="1" smtClean="0">
                <a:solidFill>
                  <a:srgbClr val="0033CC"/>
                </a:solidFill>
              </a:rPr>
              <a:t>pthread_create</a:t>
            </a:r>
            <a:r>
              <a:rPr lang="en-US" altLang="zh-CN" sz="2000" b="1" dirty="0" smtClean="0">
                <a:solidFill>
                  <a:srgbClr val="0033CC"/>
                </a:solidFill>
              </a:rPr>
              <a:t>(&amp;tid1, NULL, thread, NULL);</a:t>
            </a:r>
          </a:p>
          <a:p>
            <a:r>
              <a:rPr lang="en-US" altLang="zh-CN" sz="2000" b="1" dirty="0" smtClean="0">
                <a:solidFill>
                  <a:srgbClr val="0033CC"/>
                </a:solidFill>
              </a:rPr>
              <a:t>        </a:t>
            </a:r>
            <a:r>
              <a:rPr lang="en-US" altLang="zh-CN" sz="2000" b="1" dirty="0" err="1" smtClean="0">
                <a:solidFill>
                  <a:srgbClr val="0033CC"/>
                </a:solidFill>
              </a:rPr>
              <a:t>pthread_create</a:t>
            </a:r>
            <a:r>
              <a:rPr lang="en-US" altLang="zh-CN" sz="2000" b="1" dirty="0" smtClean="0">
                <a:solidFill>
                  <a:srgbClr val="0033CC"/>
                </a:solidFill>
              </a:rPr>
              <a:t>(&amp;tid2, NULL, thread, NULL);</a:t>
            </a:r>
          </a:p>
          <a:p>
            <a:endParaRPr lang="en-US" altLang="zh-CN" sz="1600" b="1" dirty="0" smtClean="0">
              <a:solidFill>
                <a:srgbClr val="0033CC"/>
              </a:solidFill>
            </a:endParaRPr>
          </a:p>
          <a:p>
            <a:r>
              <a:rPr lang="en-US" altLang="zh-CN" sz="2000" b="1" dirty="0" smtClean="0">
                <a:solidFill>
                  <a:srgbClr val="0033CC"/>
                </a:solidFill>
              </a:rPr>
              <a:t>        </a:t>
            </a:r>
            <a:r>
              <a:rPr lang="en-US" altLang="zh-CN" sz="2000" b="1" dirty="0" err="1" smtClean="0">
                <a:solidFill>
                  <a:srgbClr val="0033CC"/>
                </a:solidFill>
              </a:rPr>
              <a:t>pthread_join</a:t>
            </a:r>
            <a:r>
              <a:rPr lang="en-US" altLang="zh-CN" sz="2000" b="1" dirty="0" smtClean="0">
                <a:solidFill>
                  <a:srgbClr val="0033CC"/>
                </a:solidFill>
              </a:rPr>
              <a:t>(tid1, NULL);</a:t>
            </a:r>
          </a:p>
          <a:p>
            <a:r>
              <a:rPr lang="en-US" altLang="zh-CN" sz="2000" b="1" dirty="0" smtClean="0">
                <a:solidFill>
                  <a:srgbClr val="0033CC"/>
                </a:solidFill>
              </a:rPr>
              <a:t>        </a:t>
            </a:r>
            <a:r>
              <a:rPr lang="en-US" altLang="zh-CN" sz="2000" b="1" dirty="0" err="1" smtClean="0">
                <a:solidFill>
                  <a:srgbClr val="0033CC"/>
                </a:solidFill>
              </a:rPr>
              <a:t>pthread_join</a:t>
            </a:r>
            <a:r>
              <a:rPr lang="en-US" altLang="zh-CN" sz="2000" b="1" dirty="0" smtClean="0">
                <a:solidFill>
                  <a:srgbClr val="0033CC"/>
                </a:solidFill>
              </a:rPr>
              <a:t>(tid2, NULL);</a:t>
            </a:r>
          </a:p>
          <a:p>
            <a:endParaRPr lang="en-US" altLang="zh-CN" sz="1600" b="1" dirty="0" smtClean="0">
              <a:solidFill>
                <a:srgbClr val="0033CC"/>
              </a:solidFill>
            </a:endParaRPr>
          </a:p>
          <a:p>
            <a:r>
              <a:rPr lang="en-US" altLang="zh-CN" sz="1600" b="1" dirty="0" smtClean="0">
                <a:solidFill>
                  <a:srgbClr val="0033CC"/>
                </a:solidFill>
              </a:rPr>
              <a:t>        /*</a:t>
            </a:r>
            <a:r>
              <a:rPr lang="zh-CN" altLang="en-US" sz="1600" b="1" dirty="0" smtClean="0">
                <a:solidFill>
                  <a:srgbClr val="0033CC"/>
                </a:solidFill>
              </a:rPr>
              <a:t>打印结果</a:t>
            </a:r>
            <a:r>
              <a:rPr lang="en-US" altLang="zh-CN" sz="1600" b="1" dirty="0" smtClean="0">
                <a:solidFill>
                  <a:srgbClr val="0033CC"/>
                </a:solidFill>
              </a:rPr>
              <a:t>*/</a:t>
            </a:r>
          </a:p>
          <a:p>
            <a:r>
              <a:rPr lang="en-US" altLang="zh-CN" sz="2000" b="1" dirty="0" smtClean="0">
                <a:solidFill>
                  <a:srgbClr val="0033CC"/>
                </a:solidFill>
              </a:rPr>
              <a:t>        </a:t>
            </a:r>
            <a:r>
              <a:rPr lang="en-US" altLang="zh-CN" sz="2000" b="1" dirty="0" err="1" smtClean="0">
                <a:solidFill>
                  <a:schemeClr val="accent6"/>
                </a:solidFill>
              </a:rPr>
              <a:t>printf</a:t>
            </a:r>
            <a:r>
              <a:rPr lang="en-US" altLang="zh-CN" sz="2000" b="1" dirty="0" smtClean="0">
                <a:solidFill>
                  <a:schemeClr val="accent6"/>
                </a:solidFill>
              </a:rPr>
              <a:t>("</a:t>
            </a:r>
            <a:r>
              <a:rPr lang="en-US" altLang="zh-CN" sz="2000" b="1" dirty="0" err="1" smtClean="0">
                <a:solidFill>
                  <a:schemeClr val="accent6"/>
                </a:solidFill>
              </a:rPr>
              <a:t>cnt</a:t>
            </a:r>
            <a:r>
              <a:rPr lang="en-US" altLang="zh-CN" sz="2000" b="1" dirty="0" smtClean="0">
                <a:solidFill>
                  <a:schemeClr val="accent6"/>
                </a:solidFill>
              </a:rPr>
              <a:t> = %d\n", </a:t>
            </a:r>
            <a:r>
              <a:rPr lang="en-US" altLang="zh-CN" sz="2000" b="1" dirty="0" err="1" smtClean="0">
                <a:solidFill>
                  <a:schemeClr val="accent6"/>
                </a:solidFill>
              </a:rPr>
              <a:t>cnt</a:t>
            </a:r>
            <a:r>
              <a:rPr lang="en-US" altLang="zh-CN" sz="2000" b="1" dirty="0" smtClean="0">
                <a:solidFill>
                  <a:schemeClr val="accent6"/>
                </a:solidFill>
              </a:rPr>
              <a:t>);</a:t>
            </a:r>
          </a:p>
          <a:p>
            <a:endParaRPr lang="en-US" altLang="zh-CN" sz="1600" b="1" dirty="0" smtClean="0">
              <a:solidFill>
                <a:srgbClr val="0033CC"/>
              </a:solidFill>
            </a:endParaRPr>
          </a:p>
          <a:p>
            <a:r>
              <a:rPr lang="en-US" altLang="zh-CN" sz="2000" b="1" dirty="0" smtClean="0">
                <a:solidFill>
                  <a:srgbClr val="0033CC"/>
                </a:solidFill>
              </a:rPr>
              <a:t>        return 0;</a:t>
            </a:r>
          </a:p>
          <a:p>
            <a:r>
              <a:rPr lang="en-US" altLang="zh-CN" sz="2000" b="1" dirty="0" smtClean="0">
                <a:solidFill>
                  <a:srgbClr val="0033CC"/>
                </a:solidFill>
              </a:rPr>
              <a:t>}</a:t>
            </a:r>
            <a:endParaRPr lang="en-US" altLang="zh-CN" sz="2000" b="1" dirty="0">
              <a:solidFill>
                <a:srgbClr val="0033CC"/>
              </a:solidFill>
            </a:endParaRPr>
          </a:p>
        </p:txBody>
      </p:sp>
      <p:grpSp>
        <p:nvGrpSpPr>
          <p:cNvPr id="2" name="Group 30"/>
          <p:cNvGrpSpPr>
            <a:grpSpLocks/>
          </p:cNvGrpSpPr>
          <p:nvPr/>
        </p:nvGrpSpPr>
        <p:grpSpPr bwMode="auto">
          <a:xfrm>
            <a:off x="4860032" y="-27384"/>
            <a:ext cx="4176272" cy="3602762"/>
            <a:chOff x="1500" y="275"/>
            <a:chExt cx="3065" cy="2289"/>
          </a:xfrm>
        </p:grpSpPr>
        <p:sp>
          <p:nvSpPr>
            <p:cNvPr id="10" name="Freeform 3"/>
            <p:cNvSpPr>
              <a:spLocks/>
            </p:cNvSpPr>
            <p:nvPr/>
          </p:nvSpPr>
          <p:spPr bwMode="auto">
            <a:xfrm>
              <a:off x="1500" y="275"/>
              <a:ext cx="3039" cy="2287"/>
            </a:xfrm>
            <a:custGeom>
              <a:avLst/>
              <a:gdLst/>
              <a:ahLst/>
              <a:cxnLst>
                <a:cxn ang="0">
                  <a:pos x="77" y="138"/>
                </a:cxn>
                <a:cxn ang="0">
                  <a:pos x="814" y="149"/>
                </a:cxn>
                <a:cxn ang="0">
                  <a:pos x="998" y="103"/>
                </a:cxn>
                <a:cxn ang="0">
                  <a:pos x="1333" y="115"/>
                </a:cxn>
                <a:cxn ang="0">
                  <a:pos x="1655" y="80"/>
                </a:cxn>
                <a:cxn ang="0">
                  <a:pos x="3003" y="69"/>
                </a:cxn>
                <a:cxn ang="0">
                  <a:pos x="3683" y="80"/>
                </a:cxn>
                <a:cxn ang="0">
                  <a:pos x="4420" y="23"/>
                </a:cxn>
                <a:cxn ang="0">
                  <a:pos x="4466" y="34"/>
                </a:cxn>
                <a:cxn ang="0">
                  <a:pos x="4454" y="852"/>
                </a:cxn>
                <a:cxn ang="0">
                  <a:pos x="4397" y="1140"/>
                </a:cxn>
                <a:cxn ang="0">
                  <a:pos x="4374" y="1290"/>
                </a:cxn>
                <a:cxn ang="0">
                  <a:pos x="4316" y="1301"/>
                </a:cxn>
                <a:cxn ang="0">
                  <a:pos x="3613" y="1347"/>
                </a:cxn>
                <a:cxn ang="0">
                  <a:pos x="2830" y="1347"/>
                </a:cxn>
                <a:cxn ang="0">
                  <a:pos x="2220" y="1359"/>
                </a:cxn>
                <a:cxn ang="0">
                  <a:pos x="88" y="1347"/>
                </a:cxn>
                <a:cxn ang="0">
                  <a:pos x="111" y="1301"/>
                </a:cxn>
                <a:cxn ang="0">
                  <a:pos x="100" y="1221"/>
                </a:cxn>
                <a:cxn ang="0">
                  <a:pos x="77" y="1175"/>
                </a:cxn>
                <a:cxn ang="0">
                  <a:pos x="54" y="1083"/>
                </a:cxn>
                <a:cxn ang="0">
                  <a:pos x="77" y="795"/>
                </a:cxn>
                <a:cxn ang="0">
                  <a:pos x="111" y="668"/>
                </a:cxn>
                <a:cxn ang="0">
                  <a:pos x="123" y="633"/>
                </a:cxn>
                <a:cxn ang="0">
                  <a:pos x="42" y="288"/>
                </a:cxn>
                <a:cxn ang="0">
                  <a:pos x="77" y="138"/>
                </a:cxn>
              </a:cxnLst>
              <a:rect l="0" t="0" r="r" b="b"/>
              <a:pathLst>
                <a:path w="4477" h="1464">
                  <a:moveTo>
                    <a:pt x="77" y="138"/>
                  </a:moveTo>
                  <a:cubicBezTo>
                    <a:pt x="323" y="142"/>
                    <a:pt x="568" y="149"/>
                    <a:pt x="814" y="149"/>
                  </a:cubicBezTo>
                  <a:cubicBezTo>
                    <a:pt x="896" y="149"/>
                    <a:pt x="937" y="144"/>
                    <a:pt x="998" y="103"/>
                  </a:cubicBezTo>
                  <a:cubicBezTo>
                    <a:pt x="1134" y="115"/>
                    <a:pt x="1195" y="125"/>
                    <a:pt x="1333" y="115"/>
                  </a:cubicBezTo>
                  <a:cubicBezTo>
                    <a:pt x="1437" y="88"/>
                    <a:pt x="1655" y="80"/>
                    <a:pt x="1655" y="80"/>
                  </a:cubicBezTo>
                  <a:cubicBezTo>
                    <a:pt x="2078" y="0"/>
                    <a:pt x="2560" y="84"/>
                    <a:pt x="3003" y="69"/>
                  </a:cubicBezTo>
                  <a:cubicBezTo>
                    <a:pt x="3230" y="51"/>
                    <a:pt x="3457" y="49"/>
                    <a:pt x="3683" y="80"/>
                  </a:cubicBezTo>
                  <a:cubicBezTo>
                    <a:pt x="3914" y="74"/>
                    <a:pt x="4190" y="95"/>
                    <a:pt x="4420" y="23"/>
                  </a:cubicBezTo>
                  <a:cubicBezTo>
                    <a:pt x="4435" y="27"/>
                    <a:pt x="4465" y="18"/>
                    <a:pt x="4466" y="34"/>
                  </a:cubicBezTo>
                  <a:cubicBezTo>
                    <a:pt x="4477" y="306"/>
                    <a:pt x="4460" y="579"/>
                    <a:pt x="4454" y="852"/>
                  </a:cubicBezTo>
                  <a:cubicBezTo>
                    <a:pt x="4452" y="947"/>
                    <a:pt x="4452" y="1058"/>
                    <a:pt x="4397" y="1140"/>
                  </a:cubicBezTo>
                  <a:cubicBezTo>
                    <a:pt x="4389" y="1190"/>
                    <a:pt x="4397" y="1245"/>
                    <a:pt x="4374" y="1290"/>
                  </a:cubicBezTo>
                  <a:cubicBezTo>
                    <a:pt x="4365" y="1308"/>
                    <a:pt x="4336" y="1299"/>
                    <a:pt x="4316" y="1301"/>
                  </a:cubicBezTo>
                  <a:cubicBezTo>
                    <a:pt x="4083" y="1320"/>
                    <a:pt x="3847" y="1336"/>
                    <a:pt x="3613" y="1347"/>
                  </a:cubicBezTo>
                  <a:cubicBezTo>
                    <a:pt x="3280" y="1390"/>
                    <a:pt x="3648" y="1347"/>
                    <a:pt x="2830" y="1347"/>
                  </a:cubicBezTo>
                  <a:cubicBezTo>
                    <a:pt x="2627" y="1347"/>
                    <a:pt x="2423" y="1355"/>
                    <a:pt x="2220" y="1359"/>
                  </a:cubicBezTo>
                  <a:cubicBezTo>
                    <a:pt x="1513" y="1464"/>
                    <a:pt x="791" y="1459"/>
                    <a:pt x="88" y="1347"/>
                  </a:cubicBezTo>
                  <a:cubicBezTo>
                    <a:pt x="50" y="1230"/>
                    <a:pt x="89" y="1389"/>
                    <a:pt x="111" y="1301"/>
                  </a:cubicBezTo>
                  <a:cubicBezTo>
                    <a:pt x="118" y="1275"/>
                    <a:pt x="107" y="1247"/>
                    <a:pt x="100" y="1221"/>
                  </a:cubicBezTo>
                  <a:cubicBezTo>
                    <a:pt x="96" y="1204"/>
                    <a:pt x="82" y="1191"/>
                    <a:pt x="77" y="1175"/>
                  </a:cubicBezTo>
                  <a:cubicBezTo>
                    <a:pt x="67" y="1145"/>
                    <a:pt x="54" y="1083"/>
                    <a:pt x="54" y="1083"/>
                  </a:cubicBezTo>
                  <a:cubicBezTo>
                    <a:pt x="72" y="682"/>
                    <a:pt x="43" y="947"/>
                    <a:pt x="77" y="795"/>
                  </a:cubicBezTo>
                  <a:cubicBezTo>
                    <a:pt x="100" y="693"/>
                    <a:pt x="73" y="781"/>
                    <a:pt x="111" y="668"/>
                  </a:cubicBezTo>
                  <a:cubicBezTo>
                    <a:pt x="115" y="656"/>
                    <a:pt x="123" y="633"/>
                    <a:pt x="123" y="633"/>
                  </a:cubicBezTo>
                  <a:cubicBezTo>
                    <a:pt x="109" y="515"/>
                    <a:pt x="96" y="396"/>
                    <a:pt x="42" y="288"/>
                  </a:cubicBezTo>
                  <a:cubicBezTo>
                    <a:pt x="30" y="226"/>
                    <a:pt x="0" y="162"/>
                    <a:pt x="77" y="138"/>
                  </a:cubicBezTo>
                  <a:close/>
                </a:path>
              </a:pathLst>
            </a:custGeom>
            <a:solidFill>
              <a:srgbClr val="FFFFCD"/>
            </a:solidFill>
            <a:ln w="12700" cap="sq" cmpd="sng">
              <a:noFill/>
              <a:prstDash val="solid"/>
              <a:round/>
              <a:headEnd type="none" w="sm" len="sm"/>
              <a:tailEnd type="none" w="sm" len="sm"/>
            </a:ln>
            <a:effectLst>
              <a:outerShdw dist="179605" dir="2700000" algn="ctr" rotWithShape="0">
                <a:srgbClr val="C0C0C0"/>
              </a:outerShdw>
            </a:effectLst>
          </p:spPr>
          <p:txBody>
            <a:bodyPr/>
            <a:lstStyle/>
            <a:p>
              <a:pPr algn="l"/>
              <a:endParaRPr lang="zh-CN" altLang="en-US">
                <a:effectLst/>
              </a:endParaRPr>
            </a:p>
          </p:txBody>
        </p:sp>
        <p:sp>
          <p:nvSpPr>
            <p:cNvPr id="11" name="Text Box 4"/>
            <p:cNvSpPr txBox="1">
              <a:spLocks noChangeArrowheads="1"/>
            </p:cNvSpPr>
            <p:nvPr/>
          </p:nvSpPr>
          <p:spPr bwMode="auto">
            <a:xfrm>
              <a:off x="1730" y="412"/>
              <a:ext cx="2835" cy="2152"/>
            </a:xfrm>
            <a:prstGeom prst="rect">
              <a:avLst/>
            </a:prstGeom>
            <a:noFill/>
            <a:ln w="12700" cap="sq">
              <a:noFill/>
              <a:miter lim="800000"/>
              <a:headEnd type="none" w="sm" len="sm"/>
              <a:tailEnd type="none" w="sm" len="sm"/>
            </a:ln>
            <a:effectLst/>
          </p:spPr>
          <p:txBody>
            <a:bodyPr wrap="square">
              <a:spAutoFit/>
            </a:bodyPr>
            <a:lstStyle/>
            <a:p>
              <a:r>
                <a:rPr lang="en-US" altLang="zh-CN" sz="1600" b="1" dirty="0" smtClean="0">
                  <a:solidFill>
                    <a:srgbClr val="002BB6"/>
                  </a:solidFill>
                  <a:ea typeface="宋体" charset="-122"/>
                  <a:cs typeface="Times New Roman" pitchFamily="18" charset="0"/>
                </a:rPr>
                <a:t>/*</a:t>
              </a:r>
              <a:r>
                <a:rPr lang="zh-CN" altLang="en-US" sz="1600" b="1" dirty="0" smtClean="0">
                  <a:solidFill>
                    <a:srgbClr val="002BB6"/>
                  </a:solidFill>
                  <a:ea typeface="宋体" charset="-122"/>
                  <a:cs typeface="Times New Roman" pitchFamily="18" charset="0"/>
                </a:rPr>
                <a:t>线程函数</a:t>
              </a:r>
              <a:r>
                <a:rPr lang="en-US" altLang="zh-CN" sz="1600" b="1" dirty="0" smtClean="0">
                  <a:solidFill>
                    <a:srgbClr val="002BB6"/>
                  </a:solidFill>
                  <a:ea typeface="宋体" charset="-122"/>
                  <a:cs typeface="Times New Roman" pitchFamily="18" charset="0"/>
                </a:rPr>
                <a:t>*/</a:t>
              </a:r>
            </a:p>
            <a:p>
              <a:r>
                <a:rPr lang="en-US" altLang="zh-CN" sz="2000" b="1" dirty="0" smtClean="0">
                  <a:solidFill>
                    <a:srgbClr val="002BB6"/>
                  </a:solidFill>
                  <a:ea typeface="宋体" charset="-122"/>
                  <a:cs typeface="Times New Roman" pitchFamily="18" charset="0"/>
                </a:rPr>
                <a:t>void * thread(void *</a:t>
              </a:r>
              <a:r>
                <a:rPr lang="en-US" altLang="zh-CN" sz="2000" b="1" dirty="0" err="1" smtClean="0">
                  <a:solidFill>
                    <a:srgbClr val="002BB6"/>
                  </a:solidFill>
                  <a:ea typeface="宋体" charset="-122"/>
                  <a:cs typeface="Times New Roman" pitchFamily="18" charset="0"/>
                </a:rPr>
                <a:t>arg</a:t>
              </a:r>
              <a:r>
                <a:rPr lang="en-US" altLang="zh-CN" sz="2000" b="1" dirty="0" smtClean="0">
                  <a:solidFill>
                    <a:srgbClr val="002BB6"/>
                  </a:solidFill>
                  <a:ea typeface="宋体" charset="-122"/>
                  <a:cs typeface="Times New Roman" pitchFamily="18" charset="0"/>
                </a:rPr>
                <a:t>) {</a:t>
              </a:r>
            </a:p>
            <a:p>
              <a:r>
                <a:rPr lang="en-US" altLang="zh-CN" sz="2000" b="1" dirty="0" smtClean="0">
                  <a:solidFill>
                    <a:srgbClr val="002BB6"/>
                  </a:solidFill>
                  <a:ea typeface="宋体" charset="-122"/>
                  <a:cs typeface="Times New Roman" pitchFamily="18" charset="0"/>
                </a:rPr>
                <a:t>        </a:t>
              </a:r>
              <a:r>
                <a:rPr lang="en-US" altLang="zh-CN" sz="2000" b="1" dirty="0" err="1" smtClean="0">
                  <a:solidFill>
                    <a:srgbClr val="002BB6"/>
                  </a:solidFill>
                  <a:ea typeface="宋体" charset="-122"/>
                  <a:cs typeface="Times New Roman" pitchFamily="18" charset="0"/>
                </a:rPr>
                <a:t>int</a:t>
              </a:r>
              <a:r>
                <a:rPr lang="en-US" altLang="zh-CN" sz="2000" b="1" dirty="0" smtClean="0">
                  <a:solidFill>
                    <a:srgbClr val="002BB6"/>
                  </a:solidFill>
                  <a:ea typeface="宋体" charset="-122"/>
                  <a:cs typeface="Times New Roman" pitchFamily="18" charset="0"/>
                </a:rPr>
                <a:t>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a:t>
              </a:r>
            </a:p>
            <a:p>
              <a:endParaRPr lang="en-US" altLang="zh-CN" sz="2000" b="1" dirty="0" smtClean="0">
                <a:solidFill>
                  <a:srgbClr val="002BB6"/>
                </a:solidFill>
                <a:ea typeface="宋体" charset="-122"/>
                <a:cs typeface="Times New Roman" pitchFamily="18" charset="0"/>
              </a:endParaRPr>
            </a:p>
            <a:p>
              <a:r>
                <a:rPr lang="en-US" altLang="zh-CN" sz="2000" b="1" dirty="0" smtClean="0">
                  <a:solidFill>
                    <a:srgbClr val="002BB6"/>
                  </a:solidFill>
                  <a:ea typeface="宋体" charset="-122"/>
                  <a:cs typeface="Times New Roman" pitchFamily="18" charset="0"/>
                </a:rPr>
                <a:t>        for (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 = 0;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 &lt; N; </a:t>
              </a:r>
              <a:r>
                <a:rPr lang="en-US" altLang="zh-CN" sz="2000" b="1" dirty="0" err="1" smtClean="0">
                  <a:solidFill>
                    <a:srgbClr val="002BB6"/>
                  </a:solidFill>
                  <a:ea typeface="宋体" charset="-122"/>
                  <a:cs typeface="Times New Roman" pitchFamily="18" charset="0"/>
                </a:rPr>
                <a:t>i</a:t>
              </a:r>
              <a:r>
                <a:rPr lang="en-US" altLang="zh-CN" sz="2000" b="1" dirty="0" smtClean="0">
                  <a:solidFill>
                    <a:srgbClr val="002BB6"/>
                  </a:solidFill>
                  <a:ea typeface="宋体" charset="-122"/>
                  <a:cs typeface="Times New Roman" pitchFamily="18" charset="0"/>
                </a:rPr>
                <a:t>++) {</a:t>
              </a:r>
            </a:p>
            <a:p>
              <a:r>
                <a:rPr lang="en-US" altLang="zh-CN" sz="2000" b="1" dirty="0" smtClean="0">
                  <a:solidFill>
                    <a:srgbClr val="002BB6"/>
                  </a:solidFill>
                  <a:ea typeface="宋体" charset="-122"/>
                  <a:cs typeface="Times New Roman" pitchFamily="18" charset="0"/>
                </a:rPr>
                <a:t>                </a:t>
              </a:r>
              <a:br>
                <a:rPr lang="en-US" altLang="zh-CN" sz="2000" b="1" dirty="0" smtClean="0">
                  <a:solidFill>
                    <a:srgbClr val="002BB6"/>
                  </a:solidFill>
                  <a:ea typeface="宋体" charset="-122"/>
                  <a:cs typeface="Times New Roman" pitchFamily="18" charset="0"/>
                </a:rPr>
              </a:br>
              <a:r>
                <a:rPr lang="en-US" altLang="zh-CN" sz="2000" b="1" dirty="0" smtClean="0">
                  <a:solidFill>
                    <a:srgbClr val="002BB6"/>
                  </a:solidFill>
                  <a:ea typeface="宋体" charset="-122"/>
                  <a:cs typeface="Times New Roman" pitchFamily="18" charset="0"/>
                </a:rPr>
                <a:t>	</a:t>
              </a:r>
              <a:r>
                <a:rPr lang="en-US" altLang="zh-CN" sz="2000" b="1" dirty="0" err="1" smtClean="0">
                  <a:solidFill>
                    <a:srgbClr val="002BB6"/>
                  </a:solidFill>
                  <a:ea typeface="宋体" charset="-122"/>
                  <a:cs typeface="Times New Roman" pitchFamily="18" charset="0"/>
                </a:rPr>
                <a:t>cnt</a:t>
              </a:r>
              <a:r>
                <a:rPr lang="en-US" altLang="zh-CN" sz="2000" b="1" dirty="0" smtClean="0">
                  <a:solidFill>
                    <a:srgbClr val="002BB6"/>
                  </a:solidFill>
                  <a:ea typeface="宋体" charset="-122"/>
                  <a:cs typeface="Times New Roman" pitchFamily="18" charset="0"/>
                </a:rPr>
                <a:t>++;</a:t>
              </a:r>
            </a:p>
            <a:p>
              <a:r>
                <a:rPr lang="en-US" altLang="zh-CN" sz="2000" b="1" dirty="0" smtClean="0">
                  <a:solidFill>
                    <a:srgbClr val="002BB6"/>
                  </a:solidFill>
                  <a:ea typeface="宋体" charset="-122"/>
                  <a:cs typeface="Times New Roman" pitchFamily="18" charset="0"/>
                </a:rPr>
                <a:t>        </a:t>
              </a:r>
            </a:p>
            <a:p>
              <a:r>
                <a:rPr lang="en-US" altLang="zh-CN" sz="2000" b="1" dirty="0" smtClean="0">
                  <a:solidFill>
                    <a:srgbClr val="002BB6"/>
                  </a:solidFill>
                  <a:ea typeface="宋体" charset="-122"/>
                  <a:cs typeface="Times New Roman" pitchFamily="18" charset="0"/>
                </a:rPr>
                <a:t>        }</a:t>
              </a:r>
            </a:p>
            <a:p>
              <a:r>
                <a:rPr lang="en-US" altLang="zh-CN" sz="2000" b="1" dirty="0" smtClean="0">
                  <a:solidFill>
                    <a:srgbClr val="002BB6"/>
                  </a:solidFill>
                  <a:ea typeface="宋体" charset="-122"/>
                  <a:cs typeface="Times New Roman" pitchFamily="18" charset="0"/>
                </a:rPr>
                <a:t>        return NULL;</a:t>
              </a:r>
            </a:p>
            <a:p>
              <a:r>
                <a:rPr lang="en-US" altLang="zh-CN" sz="2000" b="1" dirty="0" smtClean="0">
                  <a:solidFill>
                    <a:srgbClr val="002BB6"/>
                  </a:solidFill>
                  <a:ea typeface="宋体" charset="-122"/>
                  <a:cs typeface="Times New Roman" pitchFamily="18" charset="0"/>
                </a:rPr>
                <a:t>}</a:t>
              </a:r>
            </a:p>
          </p:txBody>
        </p:sp>
      </p:grpSp>
      <p:grpSp>
        <p:nvGrpSpPr>
          <p:cNvPr id="6" name="Group 49"/>
          <p:cNvGrpSpPr>
            <a:grpSpLocks/>
          </p:cNvGrpSpPr>
          <p:nvPr/>
        </p:nvGrpSpPr>
        <p:grpSpPr bwMode="auto">
          <a:xfrm>
            <a:off x="375897" y="-84485"/>
            <a:ext cx="2467911" cy="1065213"/>
            <a:chOff x="404" y="53"/>
            <a:chExt cx="1248" cy="671"/>
          </a:xfrm>
        </p:grpSpPr>
        <p:sp>
          <p:nvSpPr>
            <p:cNvPr id="19" name="AutoShape 50"/>
            <p:cNvSpPr>
              <a:spLocks noChangeArrowheads="1"/>
            </p:cNvSpPr>
            <p:nvPr/>
          </p:nvSpPr>
          <p:spPr bwMode="auto">
            <a:xfrm>
              <a:off x="404" y="132"/>
              <a:ext cx="922" cy="592"/>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20" name="Rectangle 51"/>
            <p:cNvSpPr>
              <a:spLocks noChangeArrowheads="1"/>
            </p:cNvSpPr>
            <p:nvPr/>
          </p:nvSpPr>
          <p:spPr bwMode="auto">
            <a:xfrm rot="21536701">
              <a:off x="596" y="53"/>
              <a:ext cx="1056" cy="634"/>
            </a:xfrm>
            <a:prstGeom prst="rect">
              <a:avLst/>
            </a:prstGeom>
            <a:noFill/>
            <a:ln w="9525">
              <a:noFill/>
              <a:miter lim="800000"/>
              <a:headEnd/>
              <a:tailEnd/>
            </a:ln>
            <a:effectLst>
              <a:outerShdw dist="35921" dir="2700000" algn="ctr" rotWithShape="0">
                <a:schemeClr val="bg1"/>
              </a:outerShdw>
            </a:effectLst>
          </p:spPr>
          <p:txBody>
            <a:bodyPr>
              <a:spAutoFit/>
            </a:bodyPr>
            <a:lstStyle/>
            <a:p>
              <a:r>
                <a:rPr kumimoji="1" lang="zh-CN" altLang="en-US" sz="6000" baseline="0" dirty="0" smtClean="0">
                  <a:solidFill>
                    <a:srgbClr val="FF3300"/>
                  </a:solidFill>
                  <a:effectLst/>
                  <a:latin typeface="方正舒体" pitchFamily="2" charset="-122"/>
                  <a:ea typeface="华文新魏" pitchFamily="2" charset="-122"/>
                </a:rPr>
                <a:t>例</a:t>
              </a:r>
              <a:endParaRPr kumimoji="1" lang="zh-CN" altLang="en-US" sz="6000" baseline="0" dirty="0">
                <a:solidFill>
                  <a:srgbClr val="FF3300"/>
                </a:solidFill>
                <a:effectLst/>
                <a:latin typeface="黑体" pitchFamily="2" charset="-122"/>
                <a:ea typeface="华文新魏" pitchFamily="2" charset="-122"/>
              </a:endParaRPr>
            </a:p>
          </p:txBody>
        </p:sp>
      </p:grpSp>
      <p:grpSp>
        <p:nvGrpSpPr>
          <p:cNvPr id="7" name="Group 81"/>
          <p:cNvGrpSpPr>
            <a:grpSpLocks/>
          </p:cNvGrpSpPr>
          <p:nvPr/>
        </p:nvGrpSpPr>
        <p:grpSpPr bwMode="auto">
          <a:xfrm>
            <a:off x="5398667" y="5085184"/>
            <a:ext cx="2917749" cy="715002"/>
            <a:chOff x="3928" y="3060"/>
            <a:chExt cx="974" cy="413"/>
          </a:xfrm>
        </p:grpSpPr>
        <p:sp>
          <p:nvSpPr>
            <p:cNvPr id="22" name="Cloud"/>
            <p:cNvSpPr>
              <a:spLocks noChangeAspect="1" noEditPoints="1" noChangeArrowheads="1"/>
            </p:cNvSpPr>
            <p:nvPr/>
          </p:nvSpPr>
          <p:spPr bwMode="auto">
            <a:xfrm>
              <a:off x="3928" y="3088"/>
              <a:ext cx="889"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23" name="Rectangle 83"/>
            <p:cNvSpPr>
              <a:spLocks noChangeArrowheads="1"/>
            </p:cNvSpPr>
            <p:nvPr/>
          </p:nvSpPr>
          <p:spPr bwMode="auto">
            <a:xfrm>
              <a:off x="3952" y="3134"/>
              <a:ext cx="950"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baseline="0" dirty="0" smtClean="0">
                  <a:solidFill>
                    <a:srgbClr val="FF0000"/>
                  </a:solidFill>
                  <a:effectLst/>
                  <a:ea typeface="华文新魏" pitchFamily="2" charset="-122"/>
                </a:rPr>
                <a:t>:</a:t>
              </a:r>
              <a:r>
                <a:rPr lang="en-US" altLang="zh-CN" baseline="0" dirty="0" err="1" smtClean="0">
                  <a:solidFill>
                    <a:srgbClr val="FF0000"/>
                  </a:solidFill>
                  <a:effectLst/>
                  <a:ea typeface="华文新魏" pitchFamily="2" charset="-122"/>
                </a:rPr>
                <a:t>example_mutex</a:t>
              </a:r>
              <a:endParaRPr lang="zh-CN" altLang="en-US" baseline="0" dirty="0">
                <a:solidFill>
                  <a:srgbClr val="FF0000"/>
                </a:solidFill>
                <a:effectLst/>
                <a:ea typeface="华文新魏" pitchFamily="2" charset="-122"/>
              </a:endParaRPr>
            </a:p>
          </p:txBody>
        </p:sp>
        <p:sp>
          <p:nvSpPr>
            <p:cNvPr id="24"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grpSp>
        <p:nvGrpSpPr>
          <p:cNvPr id="21" name="Group 30"/>
          <p:cNvGrpSpPr>
            <a:grpSpLocks/>
          </p:cNvGrpSpPr>
          <p:nvPr/>
        </p:nvGrpSpPr>
        <p:grpSpPr bwMode="auto">
          <a:xfrm>
            <a:off x="1403648" y="2132859"/>
            <a:ext cx="3096820" cy="334528"/>
            <a:chOff x="3941" y="3575"/>
            <a:chExt cx="1824" cy="446"/>
          </a:xfrm>
        </p:grpSpPr>
        <p:sp>
          <p:nvSpPr>
            <p:cNvPr id="25" name="AutoShape 31"/>
            <p:cNvSpPr>
              <a:spLocks noChangeArrowheads="1"/>
            </p:cNvSpPr>
            <p:nvPr/>
          </p:nvSpPr>
          <p:spPr bwMode="auto">
            <a:xfrm>
              <a:off x="3941" y="3575"/>
              <a:ext cx="1824" cy="384"/>
            </a:xfrm>
            <a:prstGeom prst="wedgeRectCallout">
              <a:avLst>
                <a:gd name="adj1" fmla="val -66745"/>
                <a:gd name="adj2" fmla="val 13491"/>
              </a:avLst>
            </a:prstGeom>
            <a:noFill/>
            <a:ln w="38100">
              <a:solidFill>
                <a:srgbClr val="33CCCC"/>
              </a:solidFill>
              <a:miter lim="800000"/>
              <a:headEnd/>
              <a:tailEnd/>
            </a:ln>
            <a:effectLst/>
          </p:spPr>
          <p:txBody>
            <a:bodyPr anchor="ctr"/>
            <a:lstStyle/>
            <a:p>
              <a:endParaRPr lang="zh-CN" altLang="zh-CN"/>
            </a:p>
          </p:txBody>
        </p:sp>
        <p:sp>
          <p:nvSpPr>
            <p:cNvPr id="26" name="Rectangle 32"/>
            <p:cNvSpPr>
              <a:spLocks noChangeArrowheads="1"/>
            </p:cNvSpPr>
            <p:nvPr/>
          </p:nvSpPr>
          <p:spPr bwMode="auto">
            <a:xfrm>
              <a:off x="3941" y="3575"/>
              <a:ext cx="1824" cy="446"/>
            </a:xfrm>
            <a:prstGeom prst="rect">
              <a:avLst/>
            </a:prstGeom>
            <a:noFill/>
            <a:ln w="12700">
              <a:noFill/>
              <a:miter lim="800000"/>
              <a:headEnd/>
              <a:tailEnd/>
            </a:ln>
            <a:effectLst>
              <a:outerShdw dist="12700" sx="1000" sy="1000" algn="ctr" rotWithShape="0">
                <a:srgbClr val="000000"/>
              </a:outerShdw>
            </a:effectLst>
          </p:spPr>
          <p:txBody>
            <a:bodyPr wrap="square">
              <a:spAutoFit/>
            </a:bodyPr>
            <a:lstStyle/>
            <a:p>
              <a:pPr>
                <a:lnSpc>
                  <a:spcPct val="75000"/>
                </a:lnSpc>
              </a:pPr>
              <a:r>
                <a:rPr lang="en-US" altLang="zh-CN" sz="2100" b="1" dirty="0" err="1" smtClean="0">
                  <a:solidFill>
                    <a:schemeClr val="accent6"/>
                  </a:solidFill>
                  <a:latin typeface="+mn-lt"/>
                  <a:ea typeface="+mn-ea"/>
                </a:rPr>
                <a:t>pthread_mutex_t</a:t>
              </a:r>
              <a:r>
                <a:rPr lang="en-US" altLang="zh-CN" sz="2100" b="1" dirty="0" smtClean="0">
                  <a:solidFill>
                    <a:schemeClr val="accent6"/>
                  </a:solidFill>
                  <a:latin typeface="+mn-lt"/>
                  <a:ea typeface="+mn-ea"/>
                </a:rPr>
                <a:t> </a:t>
              </a:r>
              <a:r>
                <a:rPr lang="en-US" altLang="zh-CN" sz="2100" b="1" dirty="0" err="1" smtClean="0">
                  <a:solidFill>
                    <a:schemeClr val="accent6"/>
                  </a:solidFill>
                  <a:latin typeface="+mn-lt"/>
                  <a:ea typeface="+mn-ea"/>
                </a:rPr>
                <a:t>mutex</a:t>
              </a:r>
              <a:r>
                <a:rPr lang="en-US" altLang="zh-CN" sz="2100" b="1" dirty="0" smtClean="0">
                  <a:solidFill>
                    <a:schemeClr val="accent6"/>
                  </a:solidFill>
                  <a:latin typeface="+mn-lt"/>
                  <a:ea typeface="+mn-ea"/>
                </a:rPr>
                <a:t>;</a:t>
              </a:r>
              <a:endParaRPr lang="zh-CN" altLang="en-US" sz="2100" b="1" dirty="0">
                <a:solidFill>
                  <a:schemeClr val="accent6"/>
                </a:solidFill>
                <a:latin typeface="+mn-lt"/>
                <a:ea typeface="+mn-ea"/>
              </a:endParaRPr>
            </a:p>
          </p:txBody>
        </p:sp>
      </p:grpSp>
      <p:grpSp>
        <p:nvGrpSpPr>
          <p:cNvPr id="27" name="Group 30"/>
          <p:cNvGrpSpPr>
            <a:grpSpLocks/>
          </p:cNvGrpSpPr>
          <p:nvPr/>
        </p:nvGrpSpPr>
        <p:grpSpPr bwMode="auto">
          <a:xfrm>
            <a:off x="1259632" y="2984959"/>
            <a:ext cx="4031935" cy="300025"/>
            <a:chOff x="3941" y="3565"/>
            <a:chExt cx="1927" cy="400"/>
          </a:xfrm>
        </p:grpSpPr>
        <p:sp>
          <p:nvSpPr>
            <p:cNvPr id="28" name="AutoShape 31"/>
            <p:cNvSpPr>
              <a:spLocks noChangeArrowheads="1"/>
            </p:cNvSpPr>
            <p:nvPr/>
          </p:nvSpPr>
          <p:spPr bwMode="auto">
            <a:xfrm>
              <a:off x="3941" y="3575"/>
              <a:ext cx="1824" cy="384"/>
            </a:xfrm>
            <a:prstGeom prst="wedgeRectCallout">
              <a:avLst>
                <a:gd name="adj1" fmla="val -55004"/>
                <a:gd name="adj2" fmla="val 36721"/>
              </a:avLst>
            </a:prstGeom>
            <a:noFill/>
            <a:ln w="38100">
              <a:solidFill>
                <a:srgbClr val="33CCCC"/>
              </a:solidFill>
              <a:miter lim="800000"/>
              <a:headEnd/>
              <a:tailEnd/>
            </a:ln>
            <a:effectLst/>
          </p:spPr>
          <p:txBody>
            <a:bodyPr anchor="ctr"/>
            <a:lstStyle/>
            <a:p>
              <a:endParaRPr lang="zh-CN" altLang="zh-CN"/>
            </a:p>
          </p:txBody>
        </p:sp>
        <p:sp>
          <p:nvSpPr>
            <p:cNvPr id="29" name="Rectangle 32"/>
            <p:cNvSpPr>
              <a:spLocks noChangeArrowheads="1"/>
            </p:cNvSpPr>
            <p:nvPr/>
          </p:nvSpPr>
          <p:spPr bwMode="auto">
            <a:xfrm>
              <a:off x="3941" y="3565"/>
              <a:ext cx="1927" cy="400"/>
            </a:xfrm>
            <a:prstGeom prst="rect">
              <a:avLst/>
            </a:prstGeom>
            <a:noFill/>
            <a:ln w="12700">
              <a:noFill/>
              <a:miter lim="800000"/>
              <a:headEnd/>
              <a:tailEnd/>
            </a:ln>
            <a:effectLst>
              <a:outerShdw dist="12700" sx="1000" sy="1000" algn="ctr" rotWithShape="0">
                <a:srgbClr val="000000"/>
              </a:outerShdw>
            </a:effectLst>
          </p:spPr>
          <p:txBody>
            <a:bodyPr wrap="square">
              <a:spAutoFit/>
            </a:bodyPr>
            <a:lstStyle/>
            <a:p>
              <a:pPr>
                <a:lnSpc>
                  <a:spcPct val="75000"/>
                </a:lnSpc>
              </a:pPr>
              <a:r>
                <a:rPr lang="en-US" altLang="zh-CN" sz="1800" b="1" dirty="0" err="1" smtClean="0">
                  <a:solidFill>
                    <a:schemeClr val="accent6"/>
                  </a:solidFill>
                  <a:latin typeface="+mn-lt"/>
                  <a:ea typeface="+mn-ea"/>
                </a:rPr>
                <a:t>pthread_mutex_init</a:t>
              </a:r>
              <a:r>
                <a:rPr lang="en-US" altLang="zh-CN" sz="1800" b="1" dirty="0" smtClean="0">
                  <a:solidFill>
                    <a:schemeClr val="accent6"/>
                  </a:solidFill>
                  <a:latin typeface="+mn-lt"/>
                  <a:ea typeface="+mn-ea"/>
                </a:rPr>
                <a:t>(&amp;</a:t>
              </a:r>
              <a:r>
                <a:rPr lang="en-US" altLang="zh-CN" sz="1800" b="1" dirty="0" err="1" smtClean="0">
                  <a:solidFill>
                    <a:schemeClr val="accent6"/>
                  </a:solidFill>
                  <a:latin typeface="+mn-lt"/>
                  <a:ea typeface="+mn-ea"/>
                </a:rPr>
                <a:t>mutex</a:t>
              </a:r>
              <a:r>
                <a:rPr lang="en-US" altLang="zh-CN" sz="1800" b="1" dirty="0" smtClean="0">
                  <a:solidFill>
                    <a:schemeClr val="accent6"/>
                  </a:solidFill>
                  <a:latin typeface="+mn-lt"/>
                  <a:ea typeface="+mn-ea"/>
                </a:rPr>
                <a:t>, NULL);</a:t>
              </a:r>
              <a:endParaRPr lang="zh-CN" altLang="en-US" sz="1800" b="1" dirty="0">
                <a:solidFill>
                  <a:schemeClr val="accent6"/>
                </a:solidFill>
                <a:latin typeface="+mn-lt"/>
                <a:ea typeface="+mn-ea"/>
              </a:endParaRPr>
            </a:p>
          </p:txBody>
        </p:sp>
      </p:grpSp>
      <p:grpSp>
        <p:nvGrpSpPr>
          <p:cNvPr id="30" name="Group 30"/>
          <p:cNvGrpSpPr>
            <a:grpSpLocks/>
          </p:cNvGrpSpPr>
          <p:nvPr/>
        </p:nvGrpSpPr>
        <p:grpSpPr bwMode="auto">
          <a:xfrm>
            <a:off x="1187624" y="4941168"/>
            <a:ext cx="3672053" cy="300025"/>
            <a:chOff x="3941" y="3565"/>
            <a:chExt cx="1755" cy="400"/>
          </a:xfrm>
        </p:grpSpPr>
        <p:sp>
          <p:nvSpPr>
            <p:cNvPr id="31" name="AutoShape 31"/>
            <p:cNvSpPr>
              <a:spLocks noChangeArrowheads="1"/>
            </p:cNvSpPr>
            <p:nvPr/>
          </p:nvSpPr>
          <p:spPr bwMode="auto">
            <a:xfrm>
              <a:off x="3941" y="3575"/>
              <a:ext cx="1755" cy="384"/>
            </a:xfrm>
            <a:prstGeom prst="wedgeRectCallout">
              <a:avLst>
                <a:gd name="adj1" fmla="val -55004"/>
                <a:gd name="adj2" fmla="val 36721"/>
              </a:avLst>
            </a:prstGeom>
            <a:noFill/>
            <a:ln w="38100">
              <a:solidFill>
                <a:srgbClr val="33CCCC"/>
              </a:solidFill>
              <a:miter lim="800000"/>
              <a:headEnd/>
              <a:tailEnd/>
            </a:ln>
            <a:effectLst/>
          </p:spPr>
          <p:txBody>
            <a:bodyPr anchor="ctr"/>
            <a:lstStyle/>
            <a:p>
              <a:endParaRPr lang="zh-CN" altLang="zh-CN"/>
            </a:p>
          </p:txBody>
        </p:sp>
        <p:sp>
          <p:nvSpPr>
            <p:cNvPr id="32" name="Rectangle 32"/>
            <p:cNvSpPr>
              <a:spLocks noChangeArrowheads="1"/>
            </p:cNvSpPr>
            <p:nvPr/>
          </p:nvSpPr>
          <p:spPr bwMode="auto">
            <a:xfrm>
              <a:off x="3941" y="3565"/>
              <a:ext cx="1755" cy="400"/>
            </a:xfrm>
            <a:prstGeom prst="rect">
              <a:avLst/>
            </a:prstGeom>
            <a:noFill/>
            <a:ln w="12700">
              <a:noFill/>
              <a:miter lim="800000"/>
              <a:headEnd/>
              <a:tailEnd/>
            </a:ln>
            <a:effectLst>
              <a:outerShdw dist="12700" sx="1000" sy="1000" algn="ctr" rotWithShape="0">
                <a:srgbClr val="000000"/>
              </a:outerShdw>
            </a:effectLst>
          </p:spPr>
          <p:txBody>
            <a:bodyPr wrap="square">
              <a:spAutoFit/>
            </a:bodyPr>
            <a:lstStyle/>
            <a:p>
              <a:pPr>
                <a:lnSpc>
                  <a:spcPct val="75000"/>
                </a:lnSpc>
              </a:pPr>
              <a:r>
                <a:rPr lang="en-US" altLang="zh-CN" sz="1800" b="1" dirty="0" err="1" smtClean="0">
                  <a:solidFill>
                    <a:schemeClr val="accent6"/>
                  </a:solidFill>
                  <a:latin typeface="+mn-lt"/>
                  <a:ea typeface="+mn-ea"/>
                </a:rPr>
                <a:t>pthread_mutex_destroy</a:t>
              </a:r>
              <a:r>
                <a:rPr lang="en-US" altLang="zh-CN" sz="1800" b="1" dirty="0" smtClean="0">
                  <a:solidFill>
                    <a:schemeClr val="accent6"/>
                  </a:solidFill>
                  <a:latin typeface="+mn-lt"/>
                  <a:ea typeface="+mn-ea"/>
                </a:rPr>
                <a:t>(&amp;</a:t>
              </a:r>
              <a:r>
                <a:rPr lang="en-US" altLang="zh-CN" sz="1800" b="1" dirty="0" err="1" smtClean="0">
                  <a:solidFill>
                    <a:schemeClr val="accent6"/>
                  </a:solidFill>
                  <a:latin typeface="+mn-lt"/>
                  <a:ea typeface="+mn-ea"/>
                </a:rPr>
                <a:t>mutex</a:t>
              </a:r>
              <a:r>
                <a:rPr lang="en-US" altLang="zh-CN" sz="1800" b="1" dirty="0" smtClean="0">
                  <a:solidFill>
                    <a:schemeClr val="accent6"/>
                  </a:solidFill>
                  <a:latin typeface="+mn-lt"/>
                  <a:ea typeface="+mn-ea"/>
                </a:rPr>
                <a:t>);</a:t>
              </a:r>
              <a:endParaRPr lang="zh-CN" altLang="en-US" sz="1800" b="1" dirty="0">
                <a:solidFill>
                  <a:schemeClr val="accent6"/>
                </a:solidFill>
                <a:latin typeface="+mn-lt"/>
                <a:ea typeface="+mn-ea"/>
              </a:endParaRPr>
            </a:p>
          </p:txBody>
        </p:sp>
      </p:grpSp>
      <p:grpSp>
        <p:nvGrpSpPr>
          <p:cNvPr id="33" name="Group 30"/>
          <p:cNvGrpSpPr>
            <a:grpSpLocks/>
          </p:cNvGrpSpPr>
          <p:nvPr/>
        </p:nvGrpSpPr>
        <p:grpSpPr bwMode="auto">
          <a:xfrm>
            <a:off x="5507433" y="1772816"/>
            <a:ext cx="3241031" cy="300025"/>
            <a:chOff x="3941" y="3565"/>
            <a:chExt cx="1549" cy="400"/>
          </a:xfrm>
        </p:grpSpPr>
        <p:sp>
          <p:nvSpPr>
            <p:cNvPr id="34" name="AutoShape 31"/>
            <p:cNvSpPr>
              <a:spLocks noChangeArrowheads="1"/>
            </p:cNvSpPr>
            <p:nvPr/>
          </p:nvSpPr>
          <p:spPr bwMode="auto">
            <a:xfrm>
              <a:off x="3941" y="3575"/>
              <a:ext cx="1549" cy="384"/>
            </a:xfrm>
            <a:prstGeom prst="wedgeRectCallout">
              <a:avLst>
                <a:gd name="adj1" fmla="val -50753"/>
                <a:gd name="adj2" fmla="val -9738"/>
              </a:avLst>
            </a:prstGeom>
            <a:noFill/>
            <a:ln w="38100">
              <a:solidFill>
                <a:srgbClr val="33CCCC"/>
              </a:solidFill>
              <a:miter lim="800000"/>
              <a:headEnd/>
              <a:tailEnd/>
            </a:ln>
            <a:effectLst/>
          </p:spPr>
          <p:txBody>
            <a:bodyPr anchor="ctr"/>
            <a:lstStyle/>
            <a:p>
              <a:endParaRPr lang="zh-CN" altLang="zh-CN"/>
            </a:p>
          </p:txBody>
        </p:sp>
        <p:sp>
          <p:nvSpPr>
            <p:cNvPr id="35" name="Rectangle 32"/>
            <p:cNvSpPr>
              <a:spLocks noChangeArrowheads="1"/>
            </p:cNvSpPr>
            <p:nvPr/>
          </p:nvSpPr>
          <p:spPr bwMode="auto">
            <a:xfrm>
              <a:off x="3941" y="3565"/>
              <a:ext cx="1549" cy="400"/>
            </a:xfrm>
            <a:prstGeom prst="rect">
              <a:avLst/>
            </a:prstGeom>
            <a:noFill/>
            <a:ln w="12700">
              <a:noFill/>
              <a:miter lim="800000"/>
              <a:headEnd/>
              <a:tailEnd/>
            </a:ln>
            <a:effectLst>
              <a:outerShdw dist="12700" sx="1000" sy="1000" algn="ctr" rotWithShape="0">
                <a:srgbClr val="000000"/>
              </a:outerShdw>
            </a:effectLst>
          </p:spPr>
          <p:txBody>
            <a:bodyPr wrap="square">
              <a:spAutoFit/>
            </a:bodyPr>
            <a:lstStyle/>
            <a:p>
              <a:pPr>
                <a:lnSpc>
                  <a:spcPct val="75000"/>
                </a:lnSpc>
              </a:pPr>
              <a:r>
                <a:rPr lang="en-US" altLang="zh-CN" sz="1800" b="1" dirty="0" err="1" smtClean="0">
                  <a:solidFill>
                    <a:schemeClr val="accent6"/>
                  </a:solidFill>
                  <a:latin typeface="+mn-lt"/>
                  <a:ea typeface="+mn-ea"/>
                </a:rPr>
                <a:t>pthread_mutex_lock</a:t>
              </a:r>
              <a:r>
                <a:rPr lang="en-US" altLang="zh-CN" sz="1800" b="1" dirty="0" smtClean="0">
                  <a:solidFill>
                    <a:schemeClr val="accent6"/>
                  </a:solidFill>
                  <a:latin typeface="+mn-lt"/>
                  <a:ea typeface="+mn-ea"/>
                </a:rPr>
                <a:t>(&amp;</a:t>
              </a:r>
              <a:r>
                <a:rPr lang="en-US" altLang="zh-CN" sz="1800" b="1" dirty="0" err="1" smtClean="0">
                  <a:solidFill>
                    <a:schemeClr val="accent6"/>
                  </a:solidFill>
                  <a:latin typeface="+mn-lt"/>
                  <a:ea typeface="+mn-ea"/>
                </a:rPr>
                <a:t>mutex</a:t>
              </a:r>
              <a:r>
                <a:rPr lang="en-US" altLang="zh-CN" sz="1800" b="1" dirty="0" smtClean="0">
                  <a:solidFill>
                    <a:schemeClr val="accent6"/>
                  </a:solidFill>
                  <a:latin typeface="+mn-lt"/>
                  <a:ea typeface="+mn-ea"/>
                </a:rPr>
                <a:t>);</a:t>
              </a:r>
              <a:endParaRPr lang="zh-CN" altLang="en-US" sz="1800" b="1" dirty="0">
                <a:solidFill>
                  <a:schemeClr val="accent6"/>
                </a:solidFill>
                <a:latin typeface="+mn-lt"/>
                <a:ea typeface="+mn-ea"/>
              </a:endParaRPr>
            </a:p>
          </p:txBody>
        </p:sp>
      </p:grpSp>
      <p:grpSp>
        <p:nvGrpSpPr>
          <p:cNvPr id="36" name="Group 30"/>
          <p:cNvGrpSpPr>
            <a:grpSpLocks/>
          </p:cNvGrpSpPr>
          <p:nvPr/>
        </p:nvGrpSpPr>
        <p:grpSpPr bwMode="auto">
          <a:xfrm>
            <a:off x="5508104" y="2348880"/>
            <a:ext cx="3528392" cy="300025"/>
            <a:chOff x="3941" y="3565"/>
            <a:chExt cx="1549" cy="400"/>
          </a:xfrm>
        </p:grpSpPr>
        <p:sp>
          <p:nvSpPr>
            <p:cNvPr id="37" name="AutoShape 31"/>
            <p:cNvSpPr>
              <a:spLocks noChangeArrowheads="1"/>
            </p:cNvSpPr>
            <p:nvPr/>
          </p:nvSpPr>
          <p:spPr bwMode="auto">
            <a:xfrm>
              <a:off x="3941" y="3575"/>
              <a:ext cx="1549" cy="384"/>
            </a:xfrm>
            <a:prstGeom prst="wedgeRectCallout">
              <a:avLst>
                <a:gd name="adj1" fmla="val -50753"/>
                <a:gd name="adj2" fmla="val -9738"/>
              </a:avLst>
            </a:prstGeom>
            <a:noFill/>
            <a:ln w="38100">
              <a:solidFill>
                <a:srgbClr val="33CCCC"/>
              </a:solidFill>
              <a:miter lim="800000"/>
              <a:headEnd/>
              <a:tailEnd/>
            </a:ln>
            <a:effectLst/>
          </p:spPr>
          <p:txBody>
            <a:bodyPr anchor="ctr"/>
            <a:lstStyle/>
            <a:p>
              <a:endParaRPr lang="zh-CN" altLang="zh-CN"/>
            </a:p>
          </p:txBody>
        </p:sp>
        <p:sp>
          <p:nvSpPr>
            <p:cNvPr id="38" name="Rectangle 32"/>
            <p:cNvSpPr>
              <a:spLocks noChangeArrowheads="1"/>
            </p:cNvSpPr>
            <p:nvPr/>
          </p:nvSpPr>
          <p:spPr bwMode="auto">
            <a:xfrm>
              <a:off x="3941" y="3565"/>
              <a:ext cx="1549" cy="400"/>
            </a:xfrm>
            <a:prstGeom prst="rect">
              <a:avLst/>
            </a:prstGeom>
            <a:noFill/>
            <a:ln w="12700">
              <a:noFill/>
              <a:miter lim="800000"/>
              <a:headEnd/>
              <a:tailEnd/>
            </a:ln>
            <a:effectLst>
              <a:outerShdw dist="12700" sx="1000" sy="1000" algn="ctr" rotWithShape="0">
                <a:srgbClr val="000000"/>
              </a:outerShdw>
            </a:effectLst>
          </p:spPr>
          <p:txBody>
            <a:bodyPr wrap="square">
              <a:spAutoFit/>
            </a:bodyPr>
            <a:lstStyle/>
            <a:p>
              <a:pPr>
                <a:lnSpc>
                  <a:spcPct val="75000"/>
                </a:lnSpc>
              </a:pPr>
              <a:r>
                <a:rPr lang="en-US" altLang="zh-CN" sz="1800" b="1" dirty="0" err="1" smtClean="0">
                  <a:solidFill>
                    <a:schemeClr val="accent6"/>
                  </a:solidFill>
                  <a:latin typeface="+mn-lt"/>
                  <a:ea typeface="+mn-ea"/>
                </a:rPr>
                <a:t>pthread_mutex_unlock</a:t>
              </a:r>
              <a:r>
                <a:rPr lang="en-US" altLang="zh-CN" sz="1800" b="1" dirty="0" smtClean="0">
                  <a:solidFill>
                    <a:schemeClr val="accent6"/>
                  </a:solidFill>
                  <a:latin typeface="+mn-lt"/>
                  <a:ea typeface="+mn-ea"/>
                </a:rPr>
                <a:t>(&amp;</a:t>
              </a:r>
              <a:r>
                <a:rPr lang="en-US" altLang="zh-CN" sz="1800" b="1" dirty="0" err="1" smtClean="0">
                  <a:solidFill>
                    <a:schemeClr val="accent6"/>
                  </a:solidFill>
                  <a:latin typeface="+mn-lt"/>
                  <a:ea typeface="+mn-ea"/>
                </a:rPr>
                <a:t>mutex</a:t>
              </a:r>
              <a:r>
                <a:rPr lang="en-US" altLang="zh-CN" sz="1800" b="1" dirty="0" smtClean="0">
                  <a:solidFill>
                    <a:schemeClr val="accent6"/>
                  </a:solidFill>
                  <a:latin typeface="+mn-lt"/>
                  <a:ea typeface="+mn-ea"/>
                </a:rPr>
                <a:t>);</a:t>
              </a:r>
              <a:endParaRPr lang="zh-CN" altLang="en-US" sz="1800" b="1" dirty="0">
                <a:solidFill>
                  <a:schemeClr val="accent6"/>
                </a:solidFill>
                <a:latin typeface="+mn-lt"/>
                <a:ea typeface="+mn-ea"/>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out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right)">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wipe(right)">
                                      <p:cBhvr>
                                        <p:cTn id="27" dur="5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right)">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right)">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wipe(right)">
                                      <p:cBhvr>
                                        <p:cTn id="42" dur="500"/>
                                        <p:tgtEl>
                                          <p:spTgt spid="36"/>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dissolve">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54459" y="1571080"/>
            <a:ext cx="8405973" cy="3038003"/>
            <a:chOff x="54459" y="1571080"/>
            <a:chExt cx="8405973" cy="3038003"/>
          </a:xfrm>
        </p:grpSpPr>
        <p:grpSp>
          <p:nvGrpSpPr>
            <p:cNvPr id="7" name="Group 8"/>
            <p:cNvGrpSpPr>
              <a:grpSpLocks/>
            </p:cNvGrpSpPr>
            <p:nvPr/>
          </p:nvGrpSpPr>
          <p:grpSpPr bwMode="auto">
            <a:xfrm>
              <a:off x="899169" y="1944787"/>
              <a:ext cx="7561263" cy="2664296"/>
              <a:chOff x="904" y="734"/>
              <a:chExt cx="4763" cy="1749"/>
            </a:xfrm>
          </p:grpSpPr>
          <p:sp>
            <p:nvSpPr>
              <p:cNvPr id="8" name="Rectangle 6"/>
              <p:cNvSpPr>
                <a:spLocks noChangeArrowheads="1"/>
              </p:cNvSpPr>
              <p:nvPr/>
            </p:nvSpPr>
            <p:spPr bwMode="auto">
              <a:xfrm>
                <a:off x="904" y="734"/>
                <a:ext cx="4763" cy="1749"/>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9" name="Text Box 7"/>
              <p:cNvSpPr txBox="1">
                <a:spLocks noChangeArrowheads="1"/>
              </p:cNvSpPr>
              <p:nvPr/>
            </p:nvSpPr>
            <p:spPr bwMode="auto">
              <a:xfrm>
                <a:off x="904" y="1104"/>
                <a:ext cx="4717" cy="564"/>
              </a:xfrm>
              <a:prstGeom prst="rect">
                <a:avLst/>
              </a:prstGeom>
              <a:noFill/>
              <a:ln w="12700" cap="sq">
                <a:noFill/>
                <a:miter lim="800000"/>
                <a:headEnd/>
                <a:tailEnd/>
              </a:ln>
              <a:effectLst/>
            </p:spPr>
            <p:txBody>
              <a:bodyPr wrap="square">
                <a:spAutoFit/>
              </a:bodyPr>
              <a:lstStyle/>
              <a:p>
                <a:pPr>
                  <a:lnSpc>
                    <a:spcPct val="105000"/>
                  </a:lnSpc>
                </a:pPr>
                <a:r>
                  <a:rPr lang="zh-CN" altLang="en-US" sz="2000" dirty="0" smtClean="0">
                    <a:solidFill>
                      <a:schemeClr val="bg2">
                        <a:lumMod val="75000"/>
                      </a:schemeClr>
                    </a:solidFill>
                    <a:effectLst/>
                  </a:rPr>
                  <a:t>#</a:t>
                </a:r>
                <a:r>
                  <a:rPr lang="en-US" altLang="zh-CN" sz="2000" dirty="0" smtClean="0">
                    <a:solidFill>
                      <a:schemeClr val="bg2">
                        <a:lumMod val="75000"/>
                      </a:schemeClr>
                    </a:solidFill>
                    <a:effectLst/>
                  </a:rPr>
                  <a:t>include &lt;</a:t>
                </a:r>
                <a:r>
                  <a:rPr lang="en-US" altLang="zh-CN" sz="2000" dirty="0" err="1" smtClean="0">
                    <a:solidFill>
                      <a:schemeClr val="bg2">
                        <a:lumMod val="75000"/>
                      </a:schemeClr>
                    </a:solidFill>
                  </a:rPr>
                  <a:t>semaphore</a:t>
                </a:r>
                <a:r>
                  <a:rPr lang="en-US" altLang="zh-CN" sz="2000" dirty="0" err="1" smtClean="0">
                    <a:solidFill>
                      <a:schemeClr val="bg2">
                        <a:lumMod val="75000"/>
                      </a:schemeClr>
                    </a:solidFill>
                    <a:effectLst/>
                  </a:rPr>
                  <a:t>.h</a:t>
                </a:r>
                <a:r>
                  <a:rPr lang="en-US" altLang="zh-CN" sz="2000" dirty="0" smtClean="0">
                    <a:solidFill>
                      <a:schemeClr val="bg2">
                        <a:lumMod val="75000"/>
                      </a:schemeClr>
                    </a:solidFill>
                    <a:effectLst/>
                  </a:rPr>
                  <a:t>&gt;</a:t>
                </a:r>
              </a:p>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sem_init</a:t>
                </a:r>
                <a:r>
                  <a:rPr lang="en-US" altLang="zh-CN" sz="3600" b="1" baseline="-10000" dirty="0" smtClean="0">
                    <a:solidFill>
                      <a:srgbClr val="003399"/>
                    </a:solidFill>
                  </a:rPr>
                  <a:t>(</a:t>
                </a:r>
                <a:r>
                  <a:rPr lang="en-US" altLang="zh-CN" sz="3600" b="1" baseline="-10000" dirty="0" err="1" smtClean="0">
                    <a:solidFill>
                      <a:schemeClr val="accent2"/>
                    </a:solidFill>
                  </a:rPr>
                  <a:t>sem_t</a:t>
                </a:r>
                <a:r>
                  <a:rPr lang="en-US" altLang="zh-CN" sz="3600" b="1" baseline="-10000" dirty="0" smtClean="0">
                    <a:solidFill>
                      <a:srgbClr val="003399"/>
                    </a:solidFill>
                  </a:rPr>
                  <a:t> *</a:t>
                </a:r>
                <a:r>
                  <a:rPr lang="en-US" altLang="zh-CN" sz="3600" b="1" baseline="-10000" dirty="0" err="1" smtClean="0">
                    <a:solidFill>
                      <a:srgbClr val="003399"/>
                    </a:solidFill>
                  </a:rPr>
                  <a:t>sem</a:t>
                </a:r>
                <a:r>
                  <a:rPr lang="en-US" altLang="zh-CN" sz="3600" b="1" baseline="-10000" dirty="0" smtClean="0">
                    <a:solidFill>
                      <a:srgbClr val="003399"/>
                    </a:solidFill>
                  </a:rPr>
                  <a:t>,  0,  unsigned </a:t>
                </a:r>
                <a:r>
                  <a:rPr lang="en-US" altLang="zh-CN" sz="3600" b="1" baseline="-10000" dirty="0" err="1" smtClean="0">
                    <a:solidFill>
                      <a:srgbClr val="003399"/>
                    </a:solidFill>
                  </a:rPr>
                  <a:t>int</a:t>
                </a:r>
                <a:r>
                  <a:rPr lang="en-US" altLang="zh-CN" sz="3600" b="1" baseline="-10000" dirty="0" smtClean="0">
                    <a:solidFill>
                      <a:srgbClr val="003399"/>
                    </a:solidFill>
                  </a:rPr>
                  <a:t> value);</a:t>
                </a:r>
              </a:p>
            </p:txBody>
          </p:sp>
        </p:grpSp>
        <p:grpSp>
          <p:nvGrpSpPr>
            <p:cNvPr id="14" name="Group 12"/>
            <p:cNvGrpSpPr>
              <a:grpSpLocks/>
            </p:cNvGrpSpPr>
            <p:nvPr/>
          </p:nvGrpSpPr>
          <p:grpSpPr bwMode="auto">
            <a:xfrm>
              <a:off x="54459" y="1571080"/>
              <a:ext cx="4214734" cy="685801"/>
              <a:chOff x="457" y="625"/>
              <a:chExt cx="1860" cy="432"/>
            </a:xfrm>
          </p:grpSpPr>
          <p:sp>
            <p:nvSpPr>
              <p:cNvPr id="15" name="Oval 9"/>
              <p:cNvSpPr>
                <a:spLocks noChangeArrowheads="1"/>
              </p:cNvSpPr>
              <p:nvPr/>
            </p:nvSpPr>
            <p:spPr bwMode="auto">
              <a:xfrm rot="-632069">
                <a:off x="571" y="625"/>
                <a:ext cx="1621"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16" name="Rectangle 10"/>
              <p:cNvSpPr>
                <a:spLocks noChangeArrowheads="1"/>
              </p:cNvSpPr>
              <p:nvPr/>
            </p:nvSpPr>
            <p:spPr bwMode="auto">
              <a:xfrm rot="20967931">
                <a:off x="457" y="629"/>
                <a:ext cx="1860" cy="378"/>
              </a:xfrm>
              <a:prstGeom prst="rect">
                <a:avLst/>
              </a:prstGeom>
              <a:noFill/>
              <a:ln w="12700" cap="sq">
                <a:noFill/>
                <a:miter lim="800000"/>
                <a:headEnd/>
                <a:tailEnd/>
              </a:ln>
              <a:effectLst>
                <a:outerShdw dist="35921" dir="2700000" algn="ctr" rotWithShape="0">
                  <a:schemeClr val="bg1"/>
                </a:outerShdw>
              </a:effectLst>
            </p:spPr>
            <p:txBody>
              <a:bodyPr wrap="square">
                <a:spAutoFit/>
              </a:bodyPr>
              <a:lstStyle/>
              <a:p>
                <a:pPr algn="ctr"/>
                <a:r>
                  <a:rPr lang="zh-CN" altLang="en-US" sz="3300" b="1" i="1" dirty="0" smtClean="0">
                    <a:solidFill>
                      <a:srgbClr val="FFFF00"/>
                    </a:solidFill>
                    <a:ea typeface="黑体" pitchFamily="2" charset="-122"/>
                  </a:rPr>
                  <a:t>信号量</a:t>
                </a:r>
                <a:r>
                  <a:rPr lang="zh-CN" altLang="en-US" sz="3300" b="1" i="1" baseline="0" dirty="0" smtClean="0">
                    <a:solidFill>
                      <a:srgbClr val="FFFF00"/>
                    </a:solidFill>
                    <a:effectLst/>
                    <a:ea typeface="黑体" pitchFamily="2" charset="-122"/>
                  </a:rPr>
                  <a:t>初始化和销毁</a:t>
                </a:r>
                <a:endParaRPr lang="zh-CN" altLang="en-US" sz="3300" b="1" i="1" baseline="0" dirty="0">
                  <a:solidFill>
                    <a:srgbClr val="FFFF00"/>
                  </a:solidFill>
                  <a:effectLst/>
                  <a:ea typeface="黑体" pitchFamily="2" charset="-122"/>
                </a:endParaRPr>
              </a:p>
            </p:txBody>
          </p:sp>
        </p:grpSp>
      </p:grpSp>
      <p:grpSp>
        <p:nvGrpSpPr>
          <p:cNvPr id="4" name="Group 8"/>
          <p:cNvGrpSpPr>
            <a:grpSpLocks/>
          </p:cNvGrpSpPr>
          <p:nvPr/>
        </p:nvGrpSpPr>
        <p:grpSpPr bwMode="auto">
          <a:xfrm>
            <a:off x="179512" y="188640"/>
            <a:ext cx="4320480" cy="984251"/>
            <a:chOff x="357" y="660"/>
            <a:chExt cx="1180" cy="620"/>
          </a:xfrm>
        </p:grpSpPr>
        <p:sp>
          <p:nvSpPr>
            <p:cNvPr id="5" name="Oval 9"/>
            <p:cNvSpPr>
              <a:spLocks noChangeArrowheads="1"/>
            </p:cNvSpPr>
            <p:nvPr/>
          </p:nvSpPr>
          <p:spPr bwMode="auto">
            <a:xfrm>
              <a:off x="357" y="660"/>
              <a:ext cx="1180"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6" name="Text Box 10"/>
            <p:cNvSpPr txBox="1">
              <a:spLocks noChangeArrowheads="1"/>
            </p:cNvSpPr>
            <p:nvPr/>
          </p:nvSpPr>
          <p:spPr bwMode="auto">
            <a:xfrm>
              <a:off x="453" y="660"/>
              <a:ext cx="1059" cy="620"/>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r>
                <a:rPr lang="zh-CN" altLang="en-US" sz="2900" b="1" dirty="0" smtClean="0">
                  <a:solidFill>
                    <a:srgbClr val="FF3300"/>
                  </a:solidFill>
                  <a:latin typeface="黑体" pitchFamily="2" charset="-122"/>
                  <a:ea typeface="黑体" pitchFamily="2" charset="-122"/>
                </a:rPr>
                <a:t>二</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信号量</a:t>
              </a:r>
              <a:r>
                <a:rPr lang="en-US" altLang="zh-CN" sz="2900" b="1" dirty="0" smtClean="0">
                  <a:solidFill>
                    <a:srgbClr val="FF3300"/>
                  </a:solidFill>
                  <a:latin typeface="黑体" pitchFamily="2" charset="-122"/>
                  <a:ea typeface="黑体" pitchFamily="2" charset="-122"/>
                </a:rPr>
                <a:t>(semaphore)</a:t>
              </a:r>
              <a:endParaRPr lang="zh-CN" altLang="en-US" sz="2900" dirty="0">
                <a:solidFill>
                  <a:srgbClr val="FF3300"/>
                </a:solidFill>
                <a:latin typeface="黑体" pitchFamily="2" charset="-122"/>
                <a:ea typeface="黑体" pitchFamily="2" charset="-122"/>
              </a:endParaRPr>
            </a:p>
          </p:txBody>
        </p:sp>
      </p:grpSp>
      <p:grpSp>
        <p:nvGrpSpPr>
          <p:cNvPr id="10" name="Group 30"/>
          <p:cNvGrpSpPr>
            <a:grpSpLocks/>
          </p:cNvGrpSpPr>
          <p:nvPr/>
        </p:nvGrpSpPr>
        <p:grpSpPr bwMode="auto">
          <a:xfrm>
            <a:off x="3635896" y="2132857"/>
            <a:ext cx="2592288" cy="610477"/>
            <a:chOff x="3840" y="3393"/>
            <a:chExt cx="1824" cy="729"/>
          </a:xfrm>
        </p:grpSpPr>
        <p:sp>
          <p:nvSpPr>
            <p:cNvPr id="11" name="AutoShape 31"/>
            <p:cNvSpPr>
              <a:spLocks noChangeArrowheads="1"/>
            </p:cNvSpPr>
            <p:nvPr/>
          </p:nvSpPr>
          <p:spPr bwMode="auto">
            <a:xfrm>
              <a:off x="3840" y="3393"/>
              <a:ext cx="1824" cy="576"/>
            </a:xfrm>
            <a:prstGeom prst="wedgeRectCallout">
              <a:avLst>
                <a:gd name="adj1" fmla="val -64119"/>
                <a:gd name="adj2" fmla="val 138330"/>
              </a:avLst>
            </a:prstGeom>
            <a:noFill/>
            <a:ln w="57150">
              <a:solidFill>
                <a:srgbClr val="33CCCC"/>
              </a:solidFill>
              <a:miter lim="800000"/>
              <a:headEnd/>
              <a:tailEnd/>
            </a:ln>
            <a:effectLst/>
          </p:spPr>
          <p:txBody>
            <a:bodyPr anchor="ctr"/>
            <a:lstStyle/>
            <a:p>
              <a:endParaRPr lang="zh-CN" altLang="zh-CN"/>
            </a:p>
          </p:txBody>
        </p:sp>
        <p:sp>
          <p:nvSpPr>
            <p:cNvPr id="12" name="Rectangle 32"/>
            <p:cNvSpPr>
              <a:spLocks noChangeArrowheads="1"/>
            </p:cNvSpPr>
            <p:nvPr/>
          </p:nvSpPr>
          <p:spPr bwMode="auto">
            <a:xfrm>
              <a:off x="3879" y="3433"/>
              <a:ext cx="1768" cy="689"/>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sz="2100" b="1" dirty="0" smtClean="0">
                  <a:solidFill>
                    <a:srgbClr val="FF3300"/>
                  </a:solidFill>
                  <a:latin typeface="黑体" pitchFamily="2" charset="-122"/>
                  <a:ea typeface="黑体" pitchFamily="2" charset="-122"/>
                </a:rPr>
                <a:t>信号量变量类型</a:t>
              </a:r>
              <a:endParaRPr lang="zh-CN" altLang="en-US" sz="2100" b="1" dirty="0">
                <a:solidFill>
                  <a:srgbClr val="FF3300"/>
                </a:solidFill>
                <a:latin typeface="黑体" pitchFamily="2" charset="-122"/>
                <a:ea typeface="黑体" pitchFamily="2" charset="-122"/>
              </a:endParaRPr>
            </a:p>
          </p:txBody>
        </p:sp>
      </p:grpSp>
      <p:sp>
        <p:nvSpPr>
          <p:cNvPr id="13" name="矩形 12"/>
          <p:cNvSpPr/>
          <p:nvPr/>
        </p:nvSpPr>
        <p:spPr>
          <a:xfrm>
            <a:off x="899592" y="3789040"/>
            <a:ext cx="7128792" cy="461665"/>
          </a:xfrm>
          <a:prstGeom prst="rect">
            <a:avLst/>
          </a:prstGeom>
        </p:spPr>
        <p:txBody>
          <a:bodyPr wrap="square">
            <a:spAutoFit/>
          </a:bodyPr>
          <a:lstStyle/>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sem_destroy</a:t>
            </a:r>
            <a:r>
              <a:rPr lang="en-US" altLang="zh-CN" sz="3600" b="1" baseline="-10000" dirty="0" smtClean="0">
                <a:solidFill>
                  <a:srgbClr val="003399"/>
                </a:solidFill>
              </a:rPr>
              <a:t>(</a:t>
            </a:r>
            <a:r>
              <a:rPr lang="en-US" altLang="zh-CN" sz="3600" b="1" baseline="-10000" dirty="0" err="1" smtClean="0">
                <a:solidFill>
                  <a:srgbClr val="003399"/>
                </a:solidFill>
              </a:rPr>
              <a:t>sem_t</a:t>
            </a:r>
            <a:r>
              <a:rPr lang="en-US" altLang="zh-CN" sz="3600" b="1" baseline="-10000" dirty="0" smtClean="0">
                <a:solidFill>
                  <a:srgbClr val="003399"/>
                </a:solidFill>
              </a:rPr>
              <a:t> *</a:t>
            </a:r>
            <a:r>
              <a:rPr lang="en-US" altLang="zh-CN" sz="3600" b="1" baseline="-10000" dirty="0" err="1" smtClean="0">
                <a:solidFill>
                  <a:srgbClr val="003399"/>
                </a:solidFill>
              </a:rPr>
              <a:t>sem</a:t>
            </a:r>
            <a:r>
              <a:rPr lang="en-US" altLang="zh-CN" sz="3600" b="1" baseline="-10000" dirty="0" smtClean="0">
                <a:solidFill>
                  <a:srgbClr val="003399"/>
                </a:solidFill>
              </a:rPr>
              <a:t>);</a:t>
            </a:r>
          </a:p>
        </p:txBody>
      </p:sp>
      <p:grpSp>
        <p:nvGrpSpPr>
          <p:cNvPr id="17" name="Group 30"/>
          <p:cNvGrpSpPr>
            <a:grpSpLocks/>
          </p:cNvGrpSpPr>
          <p:nvPr/>
        </p:nvGrpSpPr>
        <p:grpSpPr bwMode="auto">
          <a:xfrm>
            <a:off x="3203848" y="4945354"/>
            <a:ext cx="4896544" cy="1101385"/>
            <a:chOff x="3746" y="3393"/>
            <a:chExt cx="2058" cy="790"/>
          </a:xfrm>
        </p:grpSpPr>
        <p:sp>
          <p:nvSpPr>
            <p:cNvPr id="18" name="AutoShape 31"/>
            <p:cNvSpPr>
              <a:spLocks noChangeArrowheads="1"/>
            </p:cNvSpPr>
            <p:nvPr/>
          </p:nvSpPr>
          <p:spPr bwMode="auto">
            <a:xfrm>
              <a:off x="3746" y="3393"/>
              <a:ext cx="2058" cy="790"/>
            </a:xfrm>
            <a:prstGeom prst="wedgeRectCallout">
              <a:avLst>
                <a:gd name="adj1" fmla="val -23058"/>
                <a:gd name="adj2" fmla="val -192937"/>
              </a:avLst>
            </a:prstGeom>
            <a:noFill/>
            <a:ln w="57150">
              <a:solidFill>
                <a:srgbClr val="33CCCC"/>
              </a:solidFill>
              <a:miter lim="800000"/>
              <a:headEnd/>
              <a:tailEnd/>
            </a:ln>
            <a:effectLst/>
          </p:spPr>
          <p:txBody>
            <a:bodyPr anchor="ctr"/>
            <a:lstStyle/>
            <a:p>
              <a:endParaRPr lang="zh-CN" altLang="zh-CN"/>
            </a:p>
          </p:txBody>
        </p:sp>
        <p:sp>
          <p:nvSpPr>
            <p:cNvPr id="19" name="Rectangle 32"/>
            <p:cNvSpPr>
              <a:spLocks noChangeArrowheads="1"/>
            </p:cNvSpPr>
            <p:nvPr/>
          </p:nvSpPr>
          <p:spPr bwMode="auto">
            <a:xfrm>
              <a:off x="3818" y="3474"/>
              <a:ext cx="1925" cy="662"/>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b="1" dirty="0" smtClean="0">
                  <a:solidFill>
                    <a:srgbClr val="FF3300"/>
                  </a:solidFill>
                  <a:latin typeface="黑体" pitchFamily="2" charset="-122"/>
                  <a:ea typeface="黑体" pitchFamily="2" charset="-122"/>
                </a:rPr>
                <a:t>为</a:t>
              </a:r>
              <a:r>
                <a:rPr lang="en-US" altLang="zh-CN" b="1" dirty="0" smtClean="0">
                  <a:solidFill>
                    <a:srgbClr val="FF3300"/>
                  </a:solidFill>
                  <a:latin typeface="黑体" pitchFamily="2" charset="-122"/>
                  <a:ea typeface="黑体" pitchFamily="2" charset="-122"/>
                </a:rPr>
                <a:t>0,</a:t>
              </a:r>
              <a:r>
                <a:rPr lang="zh-CN" altLang="en-US" b="1" dirty="0" smtClean="0">
                  <a:solidFill>
                    <a:srgbClr val="FF3300"/>
                  </a:solidFill>
                  <a:latin typeface="黑体" pitchFamily="2" charset="-122"/>
                  <a:ea typeface="黑体" pitchFamily="2" charset="-122"/>
                </a:rPr>
                <a:t>信号量可以被线程共享</a:t>
              </a:r>
              <a:endParaRPr lang="en-US" altLang="zh-CN" b="1" dirty="0" smtClean="0">
                <a:solidFill>
                  <a:srgbClr val="FF3300"/>
                </a:solidFill>
                <a:latin typeface="黑体" pitchFamily="2" charset="-122"/>
                <a:ea typeface="黑体" pitchFamily="2" charset="-122"/>
              </a:endParaRPr>
            </a:p>
            <a:p>
              <a:pPr algn="l">
                <a:lnSpc>
                  <a:spcPct val="75000"/>
                </a:lnSpc>
              </a:pPr>
              <a:endParaRPr lang="en-US" altLang="zh-CN" b="1" dirty="0" smtClean="0">
                <a:solidFill>
                  <a:srgbClr val="FF3300"/>
                </a:solidFill>
                <a:latin typeface="黑体" pitchFamily="2" charset="-122"/>
                <a:ea typeface="黑体" pitchFamily="2" charset="-122"/>
              </a:endParaRPr>
            </a:p>
            <a:p>
              <a:pPr algn="l">
                <a:lnSpc>
                  <a:spcPct val="75000"/>
                </a:lnSpc>
              </a:pPr>
              <a:r>
                <a:rPr lang="zh-CN" altLang="en-US" b="1" dirty="0" smtClean="0">
                  <a:solidFill>
                    <a:schemeClr val="bg2">
                      <a:lumMod val="75000"/>
                    </a:schemeClr>
                  </a:solidFill>
                  <a:latin typeface="黑体" pitchFamily="2" charset="-122"/>
                  <a:ea typeface="黑体" pitchFamily="2" charset="-122"/>
                </a:rPr>
                <a:t>非</a:t>
              </a:r>
              <a:r>
                <a:rPr lang="en-US" altLang="zh-CN" b="1" dirty="0" smtClean="0">
                  <a:solidFill>
                    <a:schemeClr val="bg2">
                      <a:lumMod val="75000"/>
                    </a:schemeClr>
                  </a:solidFill>
                  <a:latin typeface="黑体" pitchFamily="2" charset="-122"/>
                  <a:ea typeface="黑体" pitchFamily="2" charset="-122"/>
                </a:rPr>
                <a:t>0</a:t>
              </a:r>
              <a:r>
                <a:rPr lang="zh-CN" altLang="en-US" b="1" dirty="0" smtClean="0">
                  <a:solidFill>
                    <a:schemeClr val="bg2">
                      <a:lumMod val="75000"/>
                    </a:schemeClr>
                  </a:solidFill>
                  <a:latin typeface="黑体" pitchFamily="2" charset="-122"/>
                  <a:ea typeface="黑体" pitchFamily="2" charset="-122"/>
                </a:rPr>
                <a:t>，信号量可以被进程共享</a:t>
              </a:r>
              <a:endParaRPr lang="zh-CN" altLang="en-US" b="1" dirty="0">
                <a:solidFill>
                  <a:schemeClr val="bg2">
                    <a:lumMod val="75000"/>
                  </a:schemeClr>
                </a:solidFill>
                <a:latin typeface="黑体" pitchFamily="2" charset="-122"/>
                <a:ea typeface="黑体" pitchFamily="2" charset="-122"/>
              </a:endParaRPr>
            </a:p>
          </p:txBody>
        </p:sp>
      </p:grpSp>
      <p:grpSp>
        <p:nvGrpSpPr>
          <p:cNvPr id="21" name="Group 30"/>
          <p:cNvGrpSpPr>
            <a:grpSpLocks/>
          </p:cNvGrpSpPr>
          <p:nvPr/>
        </p:nvGrpSpPr>
        <p:grpSpPr bwMode="auto">
          <a:xfrm>
            <a:off x="6372200" y="980727"/>
            <a:ext cx="1944216" cy="482352"/>
            <a:chOff x="3840" y="3393"/>
            <a:chExt cx="1824" cy="576"/>
          </a:xfrm>
        </p:grpSpPr>
        <p:sp>
          <p:nvSpPr>
            <p:cNvPr id="22" name="AutoShape 31"/>
            <p:cNvSpPr>
              <a:spLocks noChangeArrowheads="1"/>
            </p:cNvSpPr>
            <p:nvPr/>
          </p:nvSpPr>
          <p:spPr bwMode="auto">
            <a:xfrm>
              <a:off x="3840" y="3393"/>
              <a:ext cx="1824" cy="576"/>
            </a:xfrm>
            <a:prstGeom prst="wedgeRectCallout">
              <a:avLst>
                <a:gd name="adj1" fmla="val -45192"/>
                <a:gd name="adj2" fmla="val 360267"/>
              </a:avLst>
            </a:prstGeom>
            <a:noFill/>
            <a:ln w="57150">
              <a:solidFill>
                <a:srgbClr val="33CCCC"/>
              </a:solidFill>
              <a:miter lim="800000"/>
              <a:headEnd/>
              <a:tailEnd/>
            </a:ln>
            <a:effectLst/>
          </p:spPr>
          <p:txBody>
            <a:bodyPr anchor="ctr"/>
            <a:lstStyle/>
            <a:p>
              <a:endParaRPr lang="zh-CN" altLang="zh-CN"/>
            </a:p>
          </p:txBody>
        </p:sp>
        <p:sp>
          <p:nvSpPr>
            <p:cNvPr id="23" name="Rectangle 32"/>
            <p:cNvSpPr>
              <a:spLocks noChangeArrowheads="1"/>
            </p:cNvSpPr>
            <p:nvPr/>
          </p:nvSpPr>
          <p:spPr bwMode="auto">
            <a:xfrm>
              <a:off x="3879" y="3509"/>
              <a:ext cx="1785" cy="400"/>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sz="2100" b="1" dirty="0" smtClean="0">
                  <a:solidFill>
                    <a:srgbClr val="FF3300"/>
                  </a:solidFill>
                  <a:latin typeface="黑体" pitchFamily="2" charset="-122"/>
                  <a:ea typeface="黑体" pitchFamily="2" charset="-122"/>
                </a:rPr>
                <a:t>信号量初始值</a:t>
              </a:r>
              <a:endParaRPr lang="zh-CN" altLang="en-US" sz="2100" b="1" dirty="0">
                <a:solidFill>
                  <a:srgbClr val="FF3300"/>
                </a:solidFill>
                <a:latin typeface="黑体" pitchFamily="2" charset="-122"/>
                <a:ea typeface="黑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strips(downRight)">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righ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trips(downRigh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righ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right)">
                                      <p:cBhvr>
                                        <p:cTn id="3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899592" y="1211038"/>
            <a:ext cx="7561263" cy="5170290"/>
            <a:chOff x="904" y="734"/>
            <a:chExt cx="4763" cy="1749"/>
          </a:xfrm>
        </p:grpSpPr>
        <p:sp>
          <p:nvSpPr>
            <p:cNvPr id="5" name="Rectangle 6"/>
            <p:cNvSpPr>
              <a:spLocks noChangeArrowheads="1"/>
            </p:cNvSpPr>
            <p:nvPr/>
          </p:nvSpPr>
          <p:spPr bwMode="auto">
            <a:xfrm>
              <a:off x="904" y="734"/>
              <a:ext cx="4763" cy="1749"/>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6" name="Text Box 7"/>
            <p:cNvSpPr txBox="1">
              <a:spLocks noChangeArrowheads="1"/>
            </p:cNvSpPr>
            <p:nvPr/>
          </p:nvSpPr>
          <p:spPr bwMode="auto">
            <a:xfrm>
              <a:off x="904" y="974"/>
              <a:ext cx="4717" cy="367"/>
            </a:xfrm>
            <a:prstGeom prst="rect">
              <a:avLst/>
            </a:prstGeom>
            <a:noFill/>
            <a:ln w="12700" cap="sq">
              <a:noFill/>
              <a:miter lim="800000"/>
              <a:headEnd/>
              <a:tailEnd/>
            </a:ln>
            <a:effectLst/>
          </p:spPr>
          <p:txBody>
            <a:bodyPr wrap="square">
              <a:spAutoFit/>
            </a:bodyPr>
            <a:lstStyle/>
            <a:p>
              <a:pPr algn="l">
                <a:lnSpc>
                  <a:spcPct val="105000"/>
                </a:lnSpc>
                <a:spcBef>
                  <a:spcPct val="0"/>
                </a:spcBef>
              </a:pPr>
              <a:r>
                <a:rPr lang="zh-CN" altLang="en-US" sz="2000" dirty="0" smtClean="0">
                  <a:solidFill>
                    <a:schemeClr val="bg2">
                      <a:lumMod val="75000"/>
                    </a:schemeClr>
                  </a:solidFill>
                  <a:effectLst/>
                </a:rPr>
                <a:t>#</a:t>
              </a:r>
              <a:r>
                <a:rPr lang="en-US" altLang="zh-CN" sz="2000" dirty="0" smtClean="0">
                  <a:solidFill>
                    <a:schemeClr val="bg2">
                      <a:lumMod val="75000"/>
                    </a:schemeClr>
                  </a:solidFill>
                  <a:effectLst/>
                </a:rPr>
                <a:t>include &lt;</a:t>
              </a:r>
              <a:r>
                <a:rPr lang="en-US" altLang="zh-CN" sz="2000" dirty="0" err="1" smtClean="0">
                  <a:solidFill>
                    <a:schemeClr val="bg2">
                      <a:lumMod val="75000"/>
                    </a:schemeClr>
                  </a:solidFill>
                </a:rPr>
                <a:t>semaphore</a:t>
              </a:r>
              <a:r>
                <a:rPr lang="en-US" altLang="zh-CN" sz="2000" dirty="0" err="1" smtClean="0">
                  <a:solidFill>
                    <a:schemeClr val="bg2">
                      <a:lumMod val="75000"/>
                    </a:schemeClr>
                  </a:solidFill>
                  <a:effectLst/>
                </a:rPr>
                <a:t>.h</a:t>
              </a:r>
              <a:r>
                <a:rPr lang="en-US" altLang="zh-CN" sz="2000" dirty="0" smtClean="0">
                  <a:solidFill>
                    <a:schemeClr val="bg2">
                      <a:lumMod val="75000"/>
                    </a:schemeClr>
                  </a:solidFill>
                  <a:effectLst/>
                </a:rPr>
                <a:t>&gt;</a:t>
              </a:r>
            </a:p>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chemeClr val="accent2"/>
                  </a:solidFill>
                </a:rPr>
                <a:t>sem_wait</a:t>
              </a:r>
              <a:r>
                <a:rPr lang="en-US" altLang="zh-CN" sz="3600" b="1" baseline="-10000" dirty="0" smtClean="0">
                  <a:solidFill>
                    <a:schemeClr val="accent2"/>
                  </a:solidFill>
                </a:rPr>
                <a:t> </a:t>
              </a:r>
              <a:r>
                <a:rPr lang="en-US" altLang="zh-CN" sz="3600" b="1" baseline="-10000" dirty="0" smtClean="0">
                  <a:solidFill>
                    <a:srgbClr val="003399"/>
                  </a:solidFill>
                </a:rPr>
                <a:t>(</a:t>
              </a:r>
              <a:r>
                <a:rPr lang="en-US" altLang="zh-CN" sz="3600" b="1" baseline="-10000" dirty="0" err="1" smtClean="0">
                  <a:solidFill>
                    <a:srgbClr val="003399"/>
                  </a:solidFill>
                </a:rPr>
                <a:t>sem_t</a:t>
              </a:r>
              <a:r>
                <a:rPr lang="en-US" altLang="zh-CN" sz="3600" b="1" baseline="-10000" dirty="0" smtClean="0">
                  <a:solidFill>
                    <a:srgbClr val="003399"/>
                  </a:solidFill>
                </a:rPr>
                <a:t> *</a:t>
              </a:r>
              <a:r>
                <a:rPr lang="en-US" altLang="zh-CN" sz="3600" b="1" baseline="-10000" dirty="0" err="1" smtClean="0">
                  <a:solidFill>
                    <a:srgbClr val="003399"/>
                  </a:solidFill>
                </a:rPr>
                <a:t>sem</a:t>
              </a:r>
              <a:r>
                <a:rPr lang="en-US" altLang="zh-CN" sz="3600" b="1" baseline="-10000" dirty="0" smtClean="0">
                  <a:solidFill>
                    <a:srgbClr val="003399"/>
                  </a:solidFill>
                </a:rPr>
                <a:t>);</a:t>
              </a:r>
            </a:p>
          </p:txBody>
        </p:sp>
      </p:grpSp>
      <p:grpSp>
        <p:nvGrpSpPr>
          <p:cNvPr id="3" name="Group 12"/>
          <p:cNvGrpSpPr>
            <a:grpSpLocks/>
          </p:cNvGrpSpPr>
          <p:nvPr/>
        </p:nvGrpSpPr>
        <p:grpSpPr bwMode="auto">
          <a:xfrm>
            <a:off x="260584" y="874242"/>
            <a:ext cx="2830217" cy="685800"/>
            <a:chOff x="516" y="685"/>
            <a:chExt cx="1249" cy="432"/>
          </a:xfrm>
        </p:grpSpPr>
        <p:sp>
          <p:nvSpPr>
            <p:cNvPr id="8" name="Oval 9"/>
            <p:cNvSpPr>
              <a:spLocks noChangeArrowheads="1"/>
            </p:cNvSpPr>
            <p:nvPr/>
          </p:nvSpPr>
          <p:spPr bwMode="auto">
            <a:xfrm rot="20967931">
              <a:off x="575" y="685"/>
              <a:ext cx="1160"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9" name="Rectangle 10"/>
            <p:cNvSpPr>
              <a:spLocks noChangeArrowheads="1"/>
            </p:cNvSpPr>
            <p:nvPr/>
          </p:nvSpPr>
          <p:spPr bwMode="auto">
            <a:xfrm rot="20967931">
              <a:off x="516" y="685"/>
              <a:ext cx="1249" cy="378"/>
            </a:xfrm>
            <a:prstGeom prst="rect">
              <a:avLst/>
            </a:prstGeom>
            <a:noFill/>
            <a:ln w="12700" cap="sq">
              <a:noFill/>
              <a:miter lim="800000"/>
              <a:headEnd/>
              <a:tailEnd/>
            </a:ln>
            <a:effectLst>
              <a:outerShdw dist="35921" dir="2700000" algn="ctr" rotWithShape="0">
                <a:schemeClr val="bg1"/>
              </a:outerShdw>
            </a:effectLst>
          </p:spPr>
          <p:txBody>
            <a:bodyPr wrap="square">
              <a:spAutoFit/>
            </a:bodyPr>
            <a:lstStyle/>
            <a:p>
              <a:pPr algn="ctr"/>
              <a:r>
                <a:rPr lang="en-US" altLang="zh-CN" sz="3300" b="1" i="1" dirty="0" smtClean="0">
                  <a:solidFill>
                    <a:srgbClr val="FFFF00"/>
                  </a:solidFill>
                  <a:ea typeface="黑体" pitchFamily="2" charset="-122"/>
                </a:rPr>
                <a:t>P</a:t>
              </a:r>
              <a:r>
                <a:rPr lang="zh-CN" altLang="en-US" sz="3300" b="1" i="1" dirty="0" smtClean="0">
                  <a:solidFill>
                    <a:srgbClr val="FFFF00"/>
                  </a:solidFill>
                  <a:ea typeface="黑体" pitchFamily="2" charset="-122"/>
                </a:rPr>
                <a:t>和</a:t>
              </a:r>
              <a:r>
                <a:rPr lang="en-US" altLang="zh-CN" sz="3300" b="1" i="1" dirty="0" smtClean="0">
                  <a:solidFill>
                    <a:srgbClr val="FFFF00"/>
                  </a:solidFill>
                  <a:ea typeface="黑体" pitchFamily="2" charset="-122"/>
                </a:rPr>
                <a:t>V</a:t>
              </a:r>
              <a:endParaRPr lang="zh-CN" altLang="en-US" sz="3300" b="1" i="1" baseline="0" dirty="0">
                <a:solidFill>
                  <a:srgbClr val="FFFF00"/>
                </a:solidFill>
                <a:effectLst/>
                <a:ea typeface="黑体" pitchFamily="2" charset="-122"/>
              </a:endParaRPr>
            </a:p>
          </p:txBody>
        </p:sp>
      </p:grpSp>
      <p:sp>
        <p:nvSpPr>
          <p:cNvPr id="10" name="矩形 9"/>
          <p:cNvSpPr/>
          <p:nvPr/>
        </p:nvSpPr>
        <p:spPr>
          <a:xfrm>
            <a:off x="971600" y="4983559"/>
            <a:ext cx="7416824" cy="461665"/>
          </a:xfrm>
          <a:prstGeom prst="rect">
            <a:avLst/>
          </a:prstGeom>
        </p:spPr>
        <p:txBody>
          <a:bodyPr wrap="square">
            <a:spAutoFit/>
          </a:bodyPr>
          <a:lstStyle/>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chemeClr val="accent2"/>
                </a:solidFill>
              </a:rPr>
              <a:t>sem_post</a:t>
            </a:r>
            <a:r>
              <a:rPr lang="en-US" altLang="zh-CN" sz="3600" b="1" baseline="-10000" dirty="0" smtClean="0">
                <a:solidFill>
                  <a:srgbClr val="003399"/>
                </a:solidFill>
              </a:rPr>
              <a:t>(</a:t>
            </a:r>
            <a:r>
              <a:rPr lang="en-US" altLang="zh-CN" sz="3600" b="1" baseline="-10000" dirty="0" err="1" smtClean="0">
                <a:solidFill>
                  <a:srgbClr val="003399"/>
                </a:solidFill>
              </a:rPr>
              <a:t>sem_t</a:t>
            </a:r>
            <a:r>
              <a:rPr lang="en-US" altLang="zh-CN" sz="3600" b="1" baseline="-10000" dirty="0" smtClean="0">
                <a:solidFill>
                  <a:srgbClr val="003399"/>
                </a:solidFill>
              </a:rPr>
              <a:t> *</a:t>
            </a:r>
            <a:r>
              <a:rPr lang="en-US" altLang="zh-CN" sz="3600" b="1" baseline="-10000" dirty="0" err="1" smtClean="0">
                <a:solidFill>
                  <a:srgbClr val="003399"/>
                </a:solidFill>
              </a:rPr>
              <a:t>sem</a:t>
            </a:r>
            <a:r>
              <a:rPr lang="en-US" altLang="zh-CN" sz="3600" b="1" baseline="-10000" dirty="0" smtClean="0">
                <a:solidFill>
                  <a:srgbClr val="003399"/>
                </a:solidFill>
              </a:rPr>
              <a:t>);</a:t>
            </a:r>
          </a:p>
        </p:txBody>
      </p:sp>
      <p:sp>
        <p:nvSpPr>
          <p:cNvPr id="11" name="矩形 10"/>
          <p:cNvSpPr/>
          <p:nvPr/>
        </p:nvSpPr>
        <p:spPr>
          <a:xfrm>
            <a:off x="899592" y="3759423"/>
            <a:ext cx="7344816" cy="461665"/>
          </a:xfrm>
          <a:prstGeom prst="rect">
            <a:avLst/>
          </a:prstGeom>
        </p:spPr>
        <p:txBody>
          <a:bodyPr wrap="square">
            <a:spAutoFit/>
          </a:bodyPr>
          <a:lstStyle/>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chemeClr val="accent2"/>
                </a:solidFill>
              </a:rPr>
              <a:t>sem_trywait</a:t>
            </a:r>
            <a:r>
              <a:rPr lang="en-US" altLang="zh-CN" sz="3600" b="1" baseline="-10000" dirty="0" smtClean="0">
                <a:solidFill>
                  <a:srgbClr val="003399"/>
                </a:solidFill>
              </a:rPr>
              <a:t>(</a:t>
            </a:r>
            <a:r>
              <a:rPr lang="en-US" altLang="zh-CN" sz="3600" b="1" baseline="-10000" dirty="0" err="1" smtClean="0">
                <a:solidFill>
                  <a:srgbClr val="003399"/>
                </a:solidFill>
              </a:rPr>
              <a:t>sem_t</a:t>
            </a:r>
            <a:r>
              <a:rPr lang="en-US" altLang="zh-CN" sz="3600" b="1" baseline="-10000" dirty="0" smtClean="0">
                <a:solidFill>
                  <a:srgbClr val="003399"/>
                </a:solidFill>
              </a:rPr>
              <a:t> *</a:t>
            </a:r>
            <a:r>
              <a:rPr lang="en-US" altLang="zh-CN" sz="3600" b="1" baseline="-10000" dirty="0" err="1" smtClean="0">
                <a:solidFill>
                  <a:srgbClr val="003399"/>
                </a:solidFill>
              </a:rPr>
              <a:t>sem</a:t>
            </a:r>
            <a:r>
              <a:rPr lang="en-US" altLang="zh-CN" sz="3600" b="1" baseline="-10000" dirty="0" smtClean="0">
                <a:solidFill>
                  <a:srgbClr val="003399"/>
                </a:solidFill>
              </a:rPr>
              <a:t>);</a:t>
            </a:r>
          </a:p>
        </p:txBody>
      </p:sp>
      <p:sp>
        <p:nvSpPr>
          <p:cNvPr id="12" name="Rectangle 74"/>
          <p:cNvSpPr>
            <a:spLocks noChangeArrowheads="1"/>
          </p:cNvSpPr>
          <p:nvPr/>
        </p:nvSpPr>
        <p:spPr bwMode="auto">
          <a:xfrm>
            <a:off x="1331640" y="2701369"/>
            <a:ext cx="6984776" cy="707886"/>
          </a:xfrm>
          <a:prstGeom prst="rect">
            <a:avLst/>
          </a:prstGeom>
          <a:noFill/>
          <a:ln w="12700">
            <a:noFill/>
            <a:miter lim="800000"/>
            <a:headEnd type="none" w="sm" len="sm"/>
            <a:tailEnd type="none" w="sm" len="sm"/>
          </a:ln>
          <a:effectLst/>
        </p:spPr>
        <p:txBody>
          <a:bodyPr wrap="square">
            <a:spAutoFit/>
          </a:bodyPr>
          <a:lstStyle/>
          <a:p>
            <a:r>
              <a:rPr lang="zh-CN" altLang="en-US" sz="2000" b="1" dirty="0" smtClean="0">
                <a:solidFill>
                  <a:schemeClr val="accent5">
                    <a:lumMod val="50000"/>
                  </a:schemeClr>
                </a:solidFill>
                <a:latin typeface="幼圆" pitchFamily="49" charset="-122"/>
                <a:ea typeface="幼圆" pitchFamily="49" charset="-122"/>
              </a:rPr>
              <a:t>如果信号量的值</a:t>
            </a:r>
            <a:r>
              <a:rPr lang="zh-CN" altLang="en-US" sz="2000" b="1" dirty="0" smtClean="0">
                <a:solidFill>
                  <a:srgbClr val="00B050"/>
                </a:solidFill>
                <a:latin typeface="华文楷体" pitchFamily="2" charset="-122"/>
                <a:ea typeface="华文楷体" pitchFamily="2" charset="-122"/>
              </a:rPr>
              <a:t>大于</a:t>
            </a:r>
            <a:r>
              <a:rPr lang="en-US" altLang="zh-CN" sz="2000" b="1" dirty="0" smtClean="0">
                <a:solidFill>
                  <a:srgbClr val="00B050"/>
                </a:solidFill>
                <a:latin typeface="华文楷体" pitchFamily="2" charset="-122"/>
                <a:ea typeface="华文楷体" pitchFamily="2" charset="-122"/>
              </a:rPr>
              <a:t>0</a:t>
            </a:r>
            <a:r>
              <a:rPr lang="en-US" altLang="zh-CN" sz="2000" b="1" dirty="0" smtClean="0">
                <a:solidFill>
                  <a:schemeClr val="accent5">
                    <a:lumMod val="50000"/>
                  </a:schemeClr>
                </a:solidFill>
                <a:latin typeface="幼圆" pitchFamily="49" charset="-122"/>
                <a:ea typeface="幼圆" pitchFamily="49" charset="-122"/>
              </a:rPr>
              <a:t>,</a:t>
            </a:r>
            <a:r>
              <a:rPr lang="zh-CN" altLang="en-US" sz="2000" b="1" dirty="0" smtClean="0">
                <a:solidFill>
                  <a:schemeClr val="accent5">
                    <a:lumMod val="50000"/>
                  </a:schemeClr>
                </a:solidFill>
                <a:latin typeface="幼圆" pitchFamily="49" charset="-122"/>
                <a:ea typeface="幼圆" pitchFamily="49" charset="-122"/>
              </a:rPr>
              <a:t>那么进行</a:t>
            </a:r>
            <a:r>
              <a:rPr lang="zh-CN" altLang="en-US" sz="2000" b="1" dirty="0" smtClean="0">
                <a:solidFill>
                  <a:srgbClr val="00B050"/>
                </a:solidFill>
                <a:latin typeface="华文楷体" pitchFamily="2" charset="-122"/>
                <a:ea typeface="华文楷体" pitchFamily="2" charset="-122"/>
              </a:rPr>
              <a:t>减一</a:t>
            </a:r>
            <a:r>
              <a:rPr lang="zh-CN" altLang="en-US" sz="2000" b="1" dirty="0" smtClean="0">
                <a:solidFill>
                  <a:schemeClr val="accent5">
                    <a:lumMod val="50000"/>
                  </a:schemeClr>
                </a:solidFill>
                <a:latin typeface="幼圆" pitchFamily="49" charset="-122"/>
                <a:ea typeface="幼圆" pitchFamily="49" charset="-122"/>
              </a:rPr>
              <a:t>的操作</a:t>
            </a:r>
            <a:r>
              <a:rPr lang="en-US" altLang="zh-CN" sz="2000" b="1" dirty="0" smtClean="0">
                <a:solidFill>
                  <a:schemeClr val="accent5">
                    <a:lumMod val="50000"/>
                  </a:schemeClr>
                </a:solidFill>
                <a:latin typeface="幼圆" pitchFamily="49" charset="-122"/>
                <a:ea typeface="幼圆" pitchFamily="49" charset="-122"/>
              </a:rPr>
              <a:t>,</a:t>
            </a:r>
            <a:r>
              <a:rPr lang="zh-CN" altLang="en-US" sz="2000" b="1" dirty="0" smtClean="0">
                <a:solidFill>
                  <a:schemeClr val="accent5">
                    <a:lumMod val="50000"/>
                  </a:schemeClr>
                </a:solidFill>
                <a:latin typeface="幼圆" pitchFamily="49" charset="-122"/>
                <a:ea typeface="幼圆" pitchFamily="49" charset="-122"/>
              </a:rPr>
              <a:t>函数</a:t>
            </a:r>
            <a:r>
              <a:rPr lang="zh-CN" altLang="en-US" sz="2000" b="1" dirty="0" smtClean="0">
                <a:solidFill>
                  <a:srgbClr val="00B050"/>
                </a:solidFill>
                <a:latin typeface="华文楷体" pitchFamily="2" charset="-122"/>
                <a:ea typeface="华文楷体" pitchFamily="2" charset="-122"/>
              </a:rPr>
              <a:t>立即返回</a:t>
            </a:r>
            <a:r>
              <a:rPr lang="en-US" altLang="zh-CN" sz="2000" b="1" dirty="0" smtClean="0">
                <a:solidFill>
                  <a:schemeClr val="accent5">
                    <a:lumMod val="50000"/>
                  </a:schemeClr>
                </a:solidFill>
                <a:latin typeface="幼圆" pitchFamily="49" charset="-122"/>
                <a:ea typeface="幼圆" pitchFamily="49" charset="-122"/>
              </a:rPr>
              <a:t>.</a:t>
            </a:r>
          </a:p>
          <a:p>
            <a:r>
              <a:rPr lang="zh-CN" altLang="en-US" sz="2000" b="1" dirty="0" smtClean="0">
                <a:solidFill>
                  <a:schemeClr val="accent5">
                    <a:lumMod val="50000"/>
                  </a:schemeClr>
                </a:solidFill>
                <a:latin typeface="幼圆" pitchFamily="49" charset="-122"/>
                <a:ea typeface="幼圆" pitchFamily="49" charset="-122"/>
              </a:rPr>
              <a:t>如果信号量当前</a:t>
            </a:r>
            <a:r>
              <a:rPr lang="zh-CN" altLang="en-US" sz="2000" b="1" dirty="0" smtClean="0">
                <a:solidFill>
                  <a:srgbClr val="00B050"/>
                </a:solidFill>
                <a:latin typeface="幼圆" pitchFamily="49" charset="-122"/>
                <a:ea typeface="幼圆" pitchFamily="49" charset="-122"/>
              </a:rPr>
              <a:t>等于</a:t>
            </a:r>
            <a:r>
              <a:rPr lang="en-US" altLang="zh-CN" sz="2000" b="1" dirty="0" smtClean="0">
                <a:solidFill>
                  <a:srgbClr val="00B050"/>
                </a:solidFill>
                <a:latin typeface="幼圆" pitchFamily="49" charset="-122"/>
                <a:ea typeface="幼圆" pitchFamily="49" charset="-122"/>
              </a:rPr>
              <a:t>0</a:t>
            </a:r>
            <a:r>
              <a:rPr lang="en-US" altLang="zh-CN" sz="2000" b="1" dirty="0" smtClean="0">
                <a:solidFill>
                  <a:schemeClr val="accent5">
                    <a:lumMod val="50000"/>
                  </a:schemeClr>
                </a:solidFill>
                <a:latin typeface="幼圆" pitchFamily="49" charset="-122"/>
                <a:ea typeface="幼圆" pitchFamily="49" charset="-122"/>
              </a:rPr>
              <a:t>,</a:t>
            </a:r>
            <a:r>
              <a:rPr lang="zh-CN" altLang="en-US" sz="2000" b="1" dirty="0" smtClean="0">
                <a:solidFill>
                  <a:schemeClr val="accent5">
                    <a:lumMod val="50000"/>
                  </a:schemeClr>
                </a:solidFill>
                <a:latin typeface="幼圆" pitchFamily="49" charset="-122"/>
                <a:ea typeface="幼圆" pitchFamily="49" charset="-122"/>
              </a:rPr>
              <a:t>那么调用就会</a:t>
            </a:r>
            <a:r>
              <a:rPr lang="zh-CN" altLang="en-US" sz="2000" b="1" dirty="0" smtClean="0">
                <a:solidFill>
                  <a:srgbClr val="00B050"/>
                </a:solidFill>
                <a:latin typeface="幼圆" pitchFamily="49" charset="-122"/>
                <a:ea typeface="幼圆" pitchFamily="49" charset="-122"/>
              </a:rPr>
              <a:t>阻塞</a:t>
            </a:r>
            <a:r>
              <a:rPr lang="zh-CN" altLang="en-US" sz="2000" b="1" dirty="0" smtClean="0">
                <a:solidFill>
                  <a:schemeClr val="accent5">
                    <a:lumMod val="50000"/>
                  </a:schemeClr>
                </a:solidFill>
                <a:latin typeface="幼圆" pitchFamily="49" charset="-122"/>
                <a:ea typeface="幼圆" pitchFamily="49" charset="-122"/>
              </a:rPr>
              <a:t>，直到</a:t>
            </a:r>
            <a:r>
              <a:rPr lang="zh-CN" altLang="en-US" sz="2000" b="1" dirty="0" smtClean="0">
                <a:solidFill>
                  <a:srgbClr val="00B050"/>
                </a:solidFill>
                <a:latin typeface="幼圆" pitchFamily="49" charset="-122"/>
                <a:ea typeface="幼圆" pitchFamily="49" charset="-122"/>
              </a:rPr>
              <a:t>信号量大于</a:t>
            </a:r>
            <a:r>
              <a:rPr lang="en-US" altLang="zh-CN" sz="2000" b="1" dirty="0" smtClean="0">
                <a:solidFill>
                  <a:srgbClr val="00B050"/>
                </a:solidFill>
                <a:latin typeface="幼圆" pitchFamily="49" charset="-122"/>
                <a:ea typeface="幼圆" pitchFamily="49" charset="-122"/>
              </a:rPr>
              <a:t>0</a:t>
            </a:r>
            <a:endParaRPr lang="zh-CN" altLang="en-US" sz="2000" b="1" dirty="0">
              <a:solidFill>
                <a:srgbClr val="00B050"/>
              </a:solidFill>
              <a:latin typeface="幼圆" pitchFamily="49" charset="-122"/>
              <a:ea typeface="幼圆" pitchFamily="49" charset="-122"/>
            </a:endParaRPr>
          </a:p>
        </p:txBody>
      </p:sp>
      <p:sp>
        <p:nvSpPr>
          <p:cNvPr id="13" name="Rectangle 74"/>
          <p:cNvSpPr>
            <a:spLocks noChangeArrowheads="1"/>
          </p:cNvSpPr>
          <p:nvPr/>
        </p:nvSpPr>
        <p:spPr bwMode="auto">
          <a:xfrm>
            <a:off x="1331640" y="4149080"/>
            <a:ext cx="7056784" cy="707886"/>
          </a:xfrm>
          <a:prstGeom prst="rect">
            <a:avLst/>
          </a:prstGeom>
          <a:noFill/>
          <a:ln w="12700">
            <a:noFill/>
            <a:miter lim="800000"/>
            <a:headEnd type="none" w="sm" len="sm"/>
            <a:tailEnd type="none" w="sm" len="sm"/>
          </a:ln>
          <a:effectLst/>
        </p:spPr>
        <p:txBody>
          <a:bodyPr wrap="square">
            <a:spAutoFit/>
          </a:bodyPr>
          <a:lstStyle/>
          <a:p>
            <a:r>
              <a:rPr lang="zh-CN" altLang="en-US" sz="2000" b="1" dirty="0" smtClean="0">
                <a:solidFill>
                  <a:schemeClr val="accent5">
                    <a:lumMod val="50000"/>
                  </a:schemeClr>
                </a:solidFill>
                <a:latin typeface="幼圆" pitchFamily="49" charset="-122"/>
                <a:ea typeface="幼圆" pitchFamily="49" charset="-122"/>
              </a:rPr>
              <a:t>如果信号量的值</a:t>
            </a:r>
            <a:r>
              <a:rPr lang="zh-CN" altLang="en-US" sz="2000" b="1" dirty="0" smtClean="0">
                <a:solidFill>
                  <a:srgbClr val="00B050"/>
                </a:solidFill>
                <a:latin typeface="华文楷体" pitchFamily="2" charset="-122"/>
                <a:ea typeface="华文楷体" pitchFamily="2" charset="-122"/>
              </a:rPr>
              <a:t>大于</a:t>
            </a:r>
            <a:r>
              <a:rPr lang="en-US" altLang="zh-CN" sz="2000" b="1" dirty="0" smtClean="0">
                <a:solidFill>
                  <a:srgbClr val="00B050"/>
                </a:solidFill>
                <a:latin typeface="华文楷体" pitchFamily="2" charset="-122"/>
                <a:ea typeface="华文楷体" pitchFamily="2" charset="-122"/>
              </a:rPr>
              <a:t>0</a:t>
            </a:r>
            <a:r>
              <a:rPr lang="en-US" altLang="zh-CN" sz="2000" b="1" dirty="0" smtClean="0">
                <a:solidFill>
                  <a:schemeClr val="accent5">
                    <a:lumMod val="50000"/>
                  </a:schemeClr>
                </a:solidFill>
                <a:latin typeface="幼圆" pitchFamily="49" charset="-122"/>
                <a:ea typeface="幼圆" pitchFamily="49" charset="-122"/>
              </a:rPr>
              <a:t>,</a:t>
            </a:r>
            <a:r>
              <a:rPr lang="zh-CN" altLang="en-US" sz="2000" b="1" dirty="0" smtClean="0">
                <a:solidFill>
                  <a:schemeClr val="accent5">
                    <a:lumMod val="50000"/>
                  </a:schemeClr>
                </a:solidFill>
                <a:latin typeface="幼圆" pitchFamily="49" charset="-122"/>
                <a:ea typeface="幼圆" pitchFamily="49" charset="-122"/>
              </a:rPr>
              <a:t>那么进行</a:t>
            </a:r>
            <a:r>
              <a:rPr lang="zh-CN" altLang="en-US" sz="2000" b="1" dirty="0" smtClean="0">
                <a:solidFill>
                  <a:srgbClr val="00B050"/>
                </a:solidFill>
                <a:latin typeface="华文楷体" pitchFamily="2" charset="-122"/>
                <a:ea typeface="华文楷体" pitchFamily="2" charset="-122"/>
              </a:rPr>
              <a:t>减一</a:t>
            </a:r>
            <a:r>
              <a:rPr lang="zh-CN" altLang="en-US" sz="2000" b="1" dirty="0" smtClean="0">
                <a:solidFill>
                  <a:schemeClr val="accent5">
                    <a:lumMod val="50000"/>
                  </a:schemeClr>
                </a:solidFill>
                <a:latin typeface="幼圆" pitchFamily="49" charset="-122"/>
                <a:ea typeface="幼圆" pitchFamily="49" charset="-122"/>
              </a:rPr>
              <a:t>的操作</a:t>
            </a:r>
            <a:r>
              <a:rPr lang="en-US" altLang="zh-CN" sz="2000" b="1" dirty="0" smtClean="0">
                <a:solidFill>
                  <a:schemeClr val="accent5">
                    <a:lumMod val="50000"/>
                  </a:schemeClr>
                </a:solidFill>
                <a:latin typeface="幼圆" pitchFamily="49" charset="-122"/>
                <a:ea typeface="幼圆" pitchFamily="49" charset="-122"/>
              </a:rPr>
              <a:t>,</a:t>
            </a:r>
            <a:r>
              <a:rPr lang="zh-CN" altLang="en-US" sz="2000" b="1" dirty="0" smtClean="0">
                <a:solidFill>
                  <a:schemeClr val="accent5">
                    <a:lumMod val="50000"/>
                  </a:schemeClr>
                </a:solidFill>
                <a:latin typeface="幼圆" pitchFamily="49" charset="-122"/>
                <a:ea typeface="幼圆" pitchFamily="49" charset="-122"/>
              </a:rPr>
              <a:t>函数</a:t>
            </a:r>
            <a:r>
              <a:rPr lang="zh-CN" altLang="en-US" sz="2000" b="1" dirty="0" smtClean="0">
                <a:solidFill>
                  <a:srgbClr val="00B050"/>
                </a:solidFill>
                <a:latin typeface="华文楷体" pitchFamily="2" charset="-122"/>
                <a:ea typeface="华文楷体" pitchFamily="2" charset="-122"/>
              </a:rPr>
              <a:t>立即返回</a:t>
            </a:r>
            <a:r>
              <a:rPr lang="en-US" altLang="zh-CN" sz="2000" b="1" dirty="0" smtClean="0">
                <a:solidFill>
                  <a:schemeClr val="accent5">
                    <a:lumMod val="50000"/>
                  </a:schemeClr>
                </a:solidFill>
                <a:latin typeface="幼圆" pitchFamily="49" charset="-122"/>
                <a:ea typeface="幼圆" pitchFamily="49" charset="-122"/>
              </a:rPr>
              <a:t>.</a:t>
            </a:r>
          </a:p>
          <a:p>
            <a:r>
              <a:rPr lang="zh-CN" altLang="en-US" sz="2000" b="1" dirty="0" smtClean="0">
                <a:solidFill>
                  <a:schemeClr val="accent5">
                    <a:lumMod val="50000"/>
                  </a:schemeClr>
                </a:solidFill>
                <a:latin typeface="幼圆" pitchFamily="49" charset="-122"/>
                <a:ea typeface="幼圆" pitchFamily="49" charset="-122"/>
              </a:rPr>
              <a:t>如果信号量当前</a:t>
            </a:r>
            <a:r>
              <a:rPr lang="zh-CN" altLang="en-US" sz="2000" b="1" dirty="0" smtClean="0">
                <a:solidFill>
                  <a:srgbClr val="00B050"/>
                </a:solidFill>
                <a:latin typeface="幼圆" pitchFamily="49" charset="-122"/>
                <a:ea typeface="幼圆" pitchFamily="49" charset="-122"/>
              </a:rPr>
              <a:t>等于</a:t>
            </a:r>
            <a:r>
              <a:rPr lang="en-US" altLang="zh-CN" sz="2000" b="1" dirty="0" smtClean="0">
                <a:solidFill>
                  <a:srgbClr val="00B050"/>
                </a:solidFill>
                <a:latin typeface="幼圆" pitchFamily="49" charset="-122"/>
                <a:ea typeface="幼圆" pitchFamily="49" charset="-122"/>
              </a:rPr>
              <a:t>0</a:t>
            </a:r>
            <a:r>
              <a:rPr lang="en-US" altLang="zh-CN" sz="2000" b="1" dirty="0" smtClean="0">
                <a:solidFill>
                  <a:schemeClr val="accent5">
                    <a:lumMod val="50000"/>
                  </a:schemeClr>
                </a:solidFill>
                <a:latin typeface="幼圆" pitchFamily="49" charset="-122"/>
                <a:ea typeface="幼圆" pitchFamily="49" charset="-122"/>
              </a:rPr>
              <a:t>,</a:t>
            </a:r>
            <a:r>
              <a:rPr lang="zh-CN" altLang="en-US" sz="2000" b="1" dirty="0" smtClean="0">
                <a:solidFill>
                  <a:schemeClr val="accent5">
                    <a:lumMod val="50000"/>
                  </a:schemeClr>
                </a:solidFill>
                <a:latin typeface="幼圆" pitchFamily="49" charset="-122"/>
                <a:ea typeface="幼圆" pitchFamily="49" charset="-122"/>
              </a:rPr>
              <a:t>函数</a:t>
            </a:r>
            <a:r>
              <a:rPr lang="zh-CN" altLang="en-US" sz="2000" b="1" dirty="0" smtClean="0">
                <a:solidFill>
                  <a:srgbClr val="00B050"/>
                </a:solidFill>
                <a:latin typeface="华文楷体" pitchFamily="2" charset="-122"/>
                <a:ea typeface="华文楷体" pitchFamily="2" charset="-122"/>
              </a:rPr>
              <a:t>立即返回</a:t>
            </a:r>
            <a:r>
              <a:rPr lang="zh-CN" altLang="en-US" sz="2000" b="1" dirty="0" smtClean="0">
                <a:solidFill>
                  <a:schemeClr val="accent5">
                    <a:lumMod val="50000"/>
                  </a:schemeClr>
                </a:solidFill>
                <a:latin typeface="幼圆" pitchFamily="49" charset="-122"/>
                <a:ea typeface="幼圆" pitchFamily="49" charset="-122"/>
              </a:rPr>
              <a:t>，</a:t>
            </a:r>
            <a:r>
              <a:rPr lang="en-US" altLang="zh-CN" sz="2000" b="1" dirty="0" err="1" smtClean="0">
                <a:solidFill>
                  <a:schemeClr val="accent5">
                    <a:lumMod val="50000"/>
                  </a:schemeClr>
                </a:solidFill>
                <a:latin typeface="幼圆" pitchFamily="49" charset="-122"/>
                <a:ea typeface="幼圆" pitchFamily="49" charset="-122"/>
              </a:rPr>
              <a:t>errno</a:t>
            </a:r>
            <a:r>
              <a:rPr lang="zh-CN" altLang="en-US" sz="2000" b="1" dirty="0" smtClean="0">
                <a:solidFill>
                  <a:schemeClr val="accent5">
                    <a:lumMod val="50000"/>
                  </a:schemeClr>
                </a:solidFill>
                <a:latin typeface="幼圆" pitchFamily="49" charset="-122"/>
                <a:ea typeface="幼圆" pitchFamily="49" charset="-122"/>
              </a:rPr>
              <a:t>等于</a:t>
            </a:r>
            <a:r>
              <a:rPr lang="en-US" altLang="zh-CN" sz="2000" b="1" dirty="0" smtClean="0">
                <a:solidFill>
                  <a:srgbClr val="00B050"/>
                </a:solidFill>
                <a:latin typeface="华文楷体" pitchFamily="2" charset="-122"/>
                <a:ea typeface="华文楷体" pitchFamily="2" charset="-122"/>
              </a:rPr>
              <a:t>EAGAIN</a:t>
            </a:r>
            <a:endParaRPr lang="zh-CN" altLang="en-US" sz="2000" b="1" dirty="0" smtClean="0">
              <a:solidFill>
                <a:srgbClr val="00B050"/>
              </a:solidFill>
              <a:latin typeface="华文楷体" pitchFamily="2" charset="-122"/>
              <a:ea typeface="华文楷体" pitchFamily="2" charset="-122"/>
            </a:endParaRPr>
          </a:p>
        </p:txBody>
      </p:sp>
      <p:sp>
        <p:nvSpPr>
          <p:cNvPr id="14" name="Rectangle 74"/>
          <p:cNvSpPr>
            <a:spLocks noChangeArrowheads="1"/>
          </p:cNvSpPr>
          <p:nvPr/>
        </p:nvSpPr>
        <p:spPr bwMode="auto">
          <a:xfrm>
            <a:off x="1547664" y="5477162"/>
            <a:ext cx="6336704" cy="707886"/>
          </a:xfrm>
          <a:prstGeom prst="rect">
            <a:avLst/>
          </a:prstGeom>
          <a:noFill/>
          <a:ln w="12700">
            <a:noFill/>
            <a:miter lim="800000"/>
            <a:headEnd type="none" w="sm" len="sm"/>
            <a:tailEnd type="none" w="sm" len="sm"/>
          </a:ln>
          <a:effectLst/>
        </p:spPr>
        <p:txBody>
          <a:bodyPr wrap="square">
            <a:spAutoFit/>
          </a:bodyPr>
          <a:lstStyle/>
          <a:p>
            <a:r>
              <a:rPr lang="zh-CN" altLang="en-US" sz="2000" b="1" dirty="0" smtClean="0">
                <a:solidFill>
                  <a:schemeClr val="accent5">
                    <a:lumMod val="50000"/>
                  </a:schemeClr>
                </a:solidFill>
                <a:latin typeface="幼圆" pitchFamily="49" charset="-122"/>
                <a:ea typeface="幼圆" pitchFamily="49" charset="-122"/>
              </a:rPr>
              <a:t>信号量的值增加</a:t>
            </a:r>
            <a:r>
              <a:rPr lang="en-US" altLang="zh-CN" sz="2000" b="1" dirty="0" smtClean="0">
                <a:solidFill>
                  <a:schemeClr val="accent5">
                    <a:lumMod val="50000"/>
                  </a:schemeClr>
                </a:solidFill>
                <a:latin typeface="幼圆" pitchFamily="49" charset="-122"/>
                <a:ea typeface="幼圆" pitchFamily="49" charset="-122"/>
              </a:rPr>
              <a:t>1</a:t>
            </a:r>
            <a:r>
              <a:rPr lang="zh-CN" altLang="en-US" sz="2000" b="1" dirty="0" smtClean="0">
                <a:solidFill>
                  <a:schemeClr val="accent5">
                    <a:lumMod val="50000"/>
                  </a:schemeClr>
                </a:solidFill>
                <a:latin typeface="幼圆" pitchFamily="49" charset="-122"/>
                <a:ea typeface="幼圆" pitchFamily="49" charset="-122"/>
              </a:rPr>
              <a:t>，阻塞在这个信号量上的一个线程将会被唤醒</a:t>
            </a:r>
          </a:p>
        </p:txBody>
      </p:sp>
      <p:grpSp>
        <p:nvGrpSpPr>
          <p:cNvPr id="27" name="组合 26"/>
          <p:cNvGrpSpPr/>
          <p:nvPr/>
        </p:nvGrpSpPr>
        <p:grpSpPr>
          <a:xfrm>
            <a:off x="3347864" y="3068960"/>
            <a:ext cx="4536504" cy="0"/>
            <a:chOff x="3347864" y="3068960"/>
            <a:chExt cx="4536504" cy="0"/>
          </a:xfrm>
        </p:grpSpPr>
        <p:cxnSp>
          <p:nvCxnSpPr>
            <p:cNvPr id="16" name="直接连接符 15"/>
            <p:cNvCxnSpPr/>
            <p:nvPr/>
          </p:nvCxnSpPr>
          <p:spPr bwMode="auto">
            <a:xfrm>
              <a:off x="3347864" y="3068960"/>
              <a:ext cx="504056" cy="0"/>
            </a:xfrm>
            <a:prstGeom prst="line">
              <a:avLst/>
            </a:prstGeom>
            <a:solidFill>
              <a:schemeClr val="accent1"/>
            </a:solidFill>
            <a:ln w="25400" cap="sq" cmpd="sng" algn="ctr">
              <a:solidFill>
                <a:srgbClr val="FF0000"/>
              </a:solidFill>
              <a:prstDash val="solid"/>
              <a:round/>
              <a:headEnd type="none" w="sm" len="sm"/>
              <a:tailEnd type="none" w="sm" len="sm"/>
            </a:ln>
            <a:effectLst/>
          </p:spPr>
        </p:cxnSp>
        <p:cxnSp>
          <p:nvCxnSpPr>
            <p:cNvPr id="17" name="直接连接符 16"/>
            <p:cNvCxnSpPr/>
            <p:nvPr/>
          </p:nvCxnSpPr>
          <p:spPr bwMode="auto">
            <a:xfrm>
              <a:off x="5076056" y="3068960"/>
              <a:ext cx="504056" cy="0"/>
            </a:xfrm>
            <a:prstGeom prst="line">
              <a:avLst/>
            </a:prstGeom>
            <a:solidFill>
              <a:schemeClr val="accent1"/>
            </a:solidFill>
            <a:ln w="25400" cap="sq" cmpd="sng" algn="ctr">
              <a:solidFill>
                <a:srgbClr val="FF0000"/>
              </a:solidFill>
              <a:prstDash val="solid"/>
              <a:round/>
              <a:headEnd type="none" w="sm" len="sm"/>
              <a:tailEnd type="none" w="sm" len="sm"/>
            </a:ln>
            <a:effectLst/>
          </p:spPr>
        </p:cxnSp>
        <p:cxnSp>
          <p:nvCxnSpPr>
            <p:cNvPr id="18" name="直接连接符 17"/>
            <p:cNvCxnSpPr/>
            <p:nvPr/>
          </p:nvCxnSpPr>
          <p:spPr bwMode="auto">
            <a:xfrm>
              <a:off x="7020272" y="3068960"/>
              <a:ext cx="864096" cy="0"/>
            </a:xfrm>
            <a:prstGeom prst="line">
              <a:avLst/>
            </a:prstGeom>
            <a:solidFill>
              <a:schemeClr val="accent1"/>
            </a:solidFill>
            <a:ln w="25400" cap="sq" cmpd="sng" algn="ctr">
              <a:solidFill>
                <a:srgbClr val="FF0000"/>
              </a:solidFill>
              <a:prstDash val="solid"/>
              <a:round/>
              <a:headEnd type="none" w="sm" len="sm"/>
              <a:tailEnd type="none" w="sm" len="sm"/>
            </a:ln>
            <a:effectLst/>
          </p:spPr>
        </p:cxnSp>
      </p:grpSp>
      <p:grpSp>
        <p:nvGrpSpPr>
          <p:cNvPr id="28" name="组合 27"/>
          <p:cNvGrpSpPr/>
          <p:nvPr/>
        </p:nvGrpSpPr>
        <p:grpSpPr>
          <a:xfrm>
            <a:off x="3275856" y="3356992"/>
            <a:ext cx="4896544" cy="0"/>
            <a:chOff x="3275856" y="3356992"/>
            <a:chExt cx="4896544" cy="0"/>
          </a:xfrm>
        </p:grpSpPr>
        <p:cxnSp>
          <p:nvCxnSpPr>
            <p:cNvPr id="20" name="直接连接符 19"/>
            <p:cNvCxnSpPr/>
            <p:nvPr/>
          </p:nvCxnSpPr>
          <p:spPr bwMode="auto">
            <a:xfrm>
              <a:off x="3275856" y="3356992"/>
              <a:ext cx="504056" cy="0"/>
            </a:xfrm>
            <a:prstGeom prst="line">
              <a:avLst/>
            </a:prstGeom>
            <a:solidFill>
              <a:schemeClr val="accent1"/>
            </a:solidFill>
            <a:ln w="25400" cap="sq" cmpd="sng" algn="ctr">
              <a:solidFill>
                <a:srgbClr val="FF0000"/>
              </a:solidFill>
              <a:prstDash val="solid"/>
              <a:round/>
              <a:headEnd type="none" w="sm" len="sm"/>
              <a:tailEnd type="none" w="sm" len="sm"/>
            </a:ln>
            <a:effectLst/>
          </p:spPr>
        </p:cxnSp>
        <p:cxnSp>
          <p:nvCxnSpPr>
            <p:cNvPr id="22" name="直接连接符 21"/>
            <p:cNvCxnSpPr/>
            <p:nvPr/>
          </p:nvCxnSpPr>
          <p:spPr bwMode="auto">
            <a:xfrm>
              <a:off x="5580112" y="3356992"/>
              <a:ext cx="432048" cy="0"/>
            </a:xfrm>
            <a:prstGeom prst="line">
              <a:avLst/>
            </a:prstGeom>
            <a:solidFill>
              <a:schemeClr val="accent1"/>
            </a:solidFill>
            <a:ln w="25400" cap="sq" cmpd="sng" algn="ctr">
              <a:solidFill>
                <a:srgbClr val="FF0000"/>
              </a:solidFill>
              <a:prstDash val="solid"/>
              <a:round/>
              <a:headEnd type="none" w="sm" len="sm"/>
              <a:tailEnd type="none" w="sm" len="sm"/>
            </a:ln>
            <a:effectLst/>
          </p:spPr>
        </p:cxnSp>
        <p:cxnSp>
          <p:nvCxnSpPr>
            <p:cNvPr id="24" name="直接连接符 23"/>
            <p:cNvCxnSpPr/>
            <p:nvPr/>
          </p:nvCxnSpPr>
          <p:spPr bwMode="auto">
            <a:xfrm>
              <a:off x="6948264" y="3356992"/>
              <a:ext cx="1224136" cy="0"/>
            </a:xfrm>
            <a:prstGeom prst="line">
              <a:avLst/>
            </a:prstGeom>
            <a:solidFill>
              <a:schemeClr val="accent1"/>
            </a:solidFill>
            <a:ln w="25400" cap="sq" cmpd="sng" algn="ctr">
              <a:solidFill>
                <a:srgbClr val="FF0000"/>
              </a:solidFill>
              <a:prstDash val="solid"/>
              <a:round/>
              <a:headEnd type="none" w="sm" len="sm"/>
              <a:tailEnd type="none" w="sm" len="sm"/>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righ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strips(downRight)">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strips(downRight)">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trips(downRigh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strips(downRight)">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right)">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utoUpdateAnimBg="0"/>
      <p:bldP spid="13" grpId="0" autoUpdateAnimBg="0"/>
      <p:bldP spid="1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1"/>
          <p:cNvGrpSpPr>
            <a:grpSpLocks/>
          </p:cNvGrpSpPr>
          <p:nvPr/>
        </p:nvGrpSpPr>
        <p:grpSpPr bwMode="auto">
          <a:xfrm>
            <a:off x="683568" y="548680"/>
            <a:ext cx="5114004" cy="609600"/>
            <a:chOff x="432" y="2983"/>
            <a:chExt cx="1574" cy="384"/>
          </a:xfrm>
        </p:grpSpPr>
        <p:sp>
          <p:nvSpPr>
            <p:cNvPr id="21" name="Oval 13"/>
            <p:cNvSpPr>
              <a:spLocks noChangeArrowheads="1"/>
            </p:cNvSpPr>
            <p:nvPr/>
          </p:nvSpPr>
          <p:spPr bwMode="auto">
            <a:xfrm>
              <a:off x="432" y="2983"/>
              <a:ext cx="1285" cy="384"/>
            </a:xfrm>
            <a:prstGeom prst="ellipse">
              <a:avLst/>
            </a:prstGeom>
            <a:solidFill>
              <a:srgbClr val="CCFFFF"/>
            </a:solidFill>
            <a:ln w="12700" cap="sq">
              <a:noFill/>
              <a:round/>
              <a:headEnd type="none" w="sm" len="sm"/>
              <a:tailEnd type="none" w="sm" len="sm"/>
            </a:ln>
            <a:effectLst>
              <a:outerShdw dist="35921" dir="2700000" algn="ctr" rotWithShape="0">
                <a:srgbClr val="B2B2B2"/>
              </a:outerShdw>
            </a:effectLst>
          </p:spPr>
          <p:txBody>
            <a:bodyPr wrap="none" anchor="ctr"/>
            <a:lstStyle/>
            <a:p>
              <a:endParaRPr lang="zh-CN" altLang="en-US"/>
            </a:p>
          </p:txBody>
        </p:sp>
        <p:sp>
          <p:nvSpPr>
            <p:cNvPr id="22" name="Rectangle 14"/>
            <p:cNvSpPr>
              <a:spLocks noChangeArrowheads="1"/>
            </p:cNvSpPr>
            <p:nvPr/>
          </p:nvSpPr>
          <p:spPr bwMode="auto">
            <a:xfrm>
              <a:off x="432" y="3003"/>
              <a:ext cx="1574" cy="291"/>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r>
                <a:rPr lang="zh-CN" altLang="en-US" b="1" dirty="0" smtClean="0">
                  <a:solidFill>
                    <a:srgbClr val="FF3300"/>
                  </a:solidFill>
                  <a:latin typeface="黑体" pitchFamily="2" charset="-122"/>
                  <a:ea typeface="黑体" pitchFamily="2" charset="-122"/>
                </a:rPr>
                <a:t>理解线程：</a:t>
              </a:r>
              <a:r>
                <a:rPr lang="zh-CN" altLang="en-US" sz="2000" b="1" dirty="0" smtClean="0">
                  <a:solidFill>
                    <a:schemeClr val="accent5">
                      <a:lumMod val="25000"/>
                    </a:schemeClr>
                  </a:solidFill>
                  <a:latin typeface="黑体" pitchFamily="2" charset="-122"/>
                  <a:ea typeface="黑体" pitchFamily="2" charset="-122"/>
                </a:rPr>
                <a:t>进程内独立的执行流</a:t>
              </a:r>
              <a:endParaRPr lang="zh-CN" altLang="en-US" sz="2000" b="1" dirty="0">
                <a:solidFill>
                  <a:schemeClr val="accent5">
                    <a:lumMod val="25000"/>
                  </a:schemeClr>
                </a:solidFill>
                <a:latin typeface="黑体" pitchFamily="2" charset="-122"/>
                <a:ea typeface="黑体" pitchFamily="2" charset="-122"/>
              </a:endParaRPr>
            </a:p>
          </p:txBody>
        </p:sp>
      </p:grpSp>
      <p:grpSp>
        <p:nvGrpSpPr>
          <p:cNvPr id="23" name="Group 9"/>
          <p:cNvGrpSpPr>
            <a:grpSpLocks/>
          </p:cNvGrpSpPr>
          <p:nvPr/>
        </p:nvGrpSpPr>
        <p:grpSpPr bwMode="auto">
          <a:xfrm>
            <a:off x="683568" y="1340767"/>
            <a:ext cx="8459788" cy="461963"/>
            <a:chOff x="1344" y="816"/>
            <a:chExt cx="5329" cy="291"/>
          </a:xfrm>
        </p:grpSpPr>
        <p:sp>
          <p:nvSpPr>
            <p:cNvPr id="25" name="Rectangle 10"/>
            <p:cNvSpPr>
              <a:spLocks noChangeArrowheads="1"/>
            </p:cNvSpPr>
            <p:nvPr/>
          </p:nvSpPr>
          <p:spPr bwMode="auto">
            <a:xfrm>
              <a:off x="1536" y="816"/>
              <a:ext cx="5137" cy="291"/>
            </a:xfrm>
            <a:prstGeom prst="rect">
              <a:avLst/>
            </a:prstGeom>
            <a:noFill/>
            <a:ln w="12700" cap="sq">
              <a:noFill/>
              <a:miter lim="800000"/>
              <a:headEnd type="none" w="sm" len="sm"/>
              <a:tailEnd type="none" w="sm" len="sm"/>
            </a:ln>
          </p:spPr>
          <p:txBody>
            <a:bodyPr wrap="square">
              <a:spAutoFit/>
            </a:bodyPr>
            <a:lstStyle/>
            <a:p>
              <a:pPr algn="l"/>
              <a:r>
                <a:rPr lang="zh-CN" altLang="en-US" b="1" dirty="0" smtClean="0">
                  <a:solidFill>
                    <a:srgbClr val="0033CC"/>
                  </a:solidFill>
                  <a:ea typeface="幼圆" pitchFamily="49" charset="-122"/>
                </a:rPr>
                <a:t>进程开始执行时只有一个线程，称为主线程（</a:t>
              </a:r>
              <a:r>
                <a:rPr lang="en-US" altLang="zh-CN" b="1" dirty="0" smtClean="0">
                  <a:solidFill>
                    <a:srgbClr val="0033CC"/>
                  </a:solidFill>
                  <a:ea typeface="幼圆" pitchFamily="49" charset="-122"/>
                </a:rPr>
                <a:t>main thread</a:t>
              </a:r>
              <a:r>
                <a:rPr lang="zh-CN" altLang="en-US" b="1" dirty="0" smtClean="0">
                  <a:solidFill>
                    <a:srgbClr val="0033CC"/>
                  </a:solidFill>
                  <a:ea typeface="幼圆" pitchFamily="49" charset="-122"/>
                </a:rPr>
                <a:t>）</a:t>
              </a:r>
              <a:endParaRPr lang="zh-CN" altLang="en-US" b="1" dirty="0">
                <a:solidFill>
                  <a:srgbClr val="0033CC"/>
                </a:solidFill>
                <a:effectLst/>
                <a:ea typeface="幼圆" pitchFamily="49" charset="-122"/>
              </a:endParaRPr>
            </a:p>
          </p:txBody>
        </p:sp>
        <p:grpSp>
          <p:nvGrpSpPr>
            <p:cNvPr id="26" name="Group 11"/>
            <p:cNvGrpSpPr>
              <a:grpSpLocks/>
            </p:cNvGrpSpPr>
            <p:nvPr/>
          </p:nvGrpSpPr>
          <p:grpSpPr bwMode="auto">
            <a:xfrm>
              <a:off x="1344" y="912"/>
              <a:ext cx="192" cy="169"/>
              <a:chOff x="4320" y="754"/>
              <a:chExt cx="240" cy="231"/>
            </a:xfrm>
          </p:grpSpPr>
          <p:sp>
            <p:nvSpPr>
              <p:cNvPr id="27" name="Freeform 12"/>
              <p:cNvSpPr>
                <a:spLocks/>
              </p:cNvSpPr>
              <p:nvPr/>
            </p:nvSpPr>
            <p:spPr bwMode="auto">
              <a:xfrm>
                <a:off x="4320" y="754"/>
                <a:ext cx="240" cy="231"/>
              </a:xfrm>
              <a:custGeom>
                <a:avLst/>
                <a:gdLst>
                  <a:gd name="T0" fmla="*/ 366 w 720"/>
                  <a:gd name="T1" fmla="*/ 0 h 693"/>
                  <a:gd name="T2" fmla="*/ 310 w 720"/>
                  <a:gd name="T3" fmla="*/ 203 h 693"/>
                  <a:gd name="T4" fmla="*/ 189 w 720"/>
                  <a:gd name="T5" fmla="*/ 162 h 693"/>
                  <a:gd name="T6" fmla="*/ 218 w 720"/>
                  <a:gd name="T7" fmla="*/ 285 h 693"/>
                  <a:gd name="T8" fmla="*/ 0 w 720"/>
                  <a:gd name="T9" fmla="*/ 339 h 693"/>
                  <a:gd name="T10" fmla="*/ 218 w 720"/>
                  <a:gd name="T11" fmla="*/ 395 h 693"/>
                  <a:gd name="T12" fmla="*/ 184 w 720"/>
                  <a:gd name="T13" fmla="*/ 521 h 693"/>
                  <a:gd name="T14" fmla="*/ 310 w 720"/>
                  <a:gd name="T15" fmla="*/ 487 h 693"/>
                  <a:gd name="T16" fmla="*/ 363 w 720"/>
                  <a:gd name="T17" fmla="*/ 693 h 693"/>
                  <a:gd name="T18" fmla="*/ 415 w 720"/>
                  <a:gd name="T19" fmla="*/ 487 h 693"/>
                  <a:gd name="T20" fmla="*/ 540 w 720"/>
                  <a:gd name="T21" fmla="*/ 526 h 693"/>
                  <a:gd name="T22" fmla="*/ 510 w 720"/>
                  <a:gd name="T23" fmla="*/ 399 h 693"/>
                  <a:gd name="T24" fmla="*/ 720 w 720"/>
                  <a:gd name="T25" fmla="*/ 341 h 693"/>
                  <a:gd name="T26" fmla="*/ 510 w 720"/>
                  <a:gd name="T27" fmla="*/ 293 h 693"/>
                  <a:gd name="T28" fmla="*/ 543 w 720"/>
                  <a:gd name="T29" fmla="*/ 163 h 693"/>
                  <a:gd name="T30" fmla="*/ 414 w 720"/>
                  <a:gd name="T31" fmla="*/ 204 h 693"/>
                  <a:gd name="T32" fmla="*/ 366 w 720"/>
                  <a:gd name="T33" fmla="*/ 0 h 6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20"/>
                  <a:gd name="T52" fmla="*/ 0 h 693"/>
                  <a:gd name="T53" fmla="*/ 720 w 720"/>
                  <a:gd name="T54" fmla="*/ 693 h 6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20" h="693">
                    <a:moveTo>
                      <a:pt x="366" y="0"/>
                    </a:moveTo>
                    <a:lnTo>
                      <a:pt x="310" y="203"/>
                    </a:lnTo>
                    <a:lnTo>
                      <a:pt x="189" y="162"/>
                    </a:lnTo>
                    <a:lnTo>
                      <a:pt x="218" y="285"/>
                    </a:lnTo>
                    <a:lnTo>
                      <a:pt x="0" y="339"/>
                    </a:lnTo>
                    <a:lnTo>
                      <a:pt x="218" y="395"/>
                    </a:lnTo>
                    <a:lnTo>
                      <a:pt x="184" y="521"/>
                    </a:lnTo>
                    <a:lnTo>
                      <a:pt x="310" y="487"/>
                    </a:lnTo>
                    <a:lnTo>
                      <a:pt x="363" y="693"/>
                    </a:lnTo>
                    <a:lnTo>
                      <a:pt x="415" y="487"/>
                    </a:lnTo>
                    <a:lnTo>
                      <a:pt x="540" y="526"/>
                    </a:lnTo>
                    <a:lnTo>
                      <a:pt x="510" y="399"/>
                    </a:lnTo>
                    <a:lnTo>
                      <a:pt x="720" y="341"/>
                    </a:lnTo>
                    <a:lnTo>
                      <a:pt x="510" y="293"/>
                    </a:lnTo>
                    <a:lnTo>
                      <a:pt x="543" y="163"/>
                    </a:lnTo>
                    <a:lnTo>
                      <a:pt x="414" y="204"/>
                    </a:lnTo>
                    <a:lnTo>
                      <a:pt x="366"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8" name="Freeform 13"/>
              <p:cNvSpPr>
                <a:spLocks/>
              </p:cNvSpPr>
              <p:nvPr/>
            </p:nvSpPr>
            <p:spPr bwMode="auto">
              <a:xfrm>
                <a:off x="4423" y="768"/>
                <a:ext cx="19" cy="100"/>
              </a:xfrm>
              <a:custGeom>
                <a:avLst/>
                <a:gdLst>
                  <a:gd name="T0" fmla="*/ 58 w 58"/>
                  <a:gd name="T1" fmla="*/ 0 h 298"/>
                  <a:gd name="T2" fmla="*/ 58 w 58"/>
                  <a:gd name="T3" fmla="*/ 298 h 298"/>
                  <a:gd name="T4" fmla="*/ 0 w 58"/>
                  <a:gd name="T5" fmla="*/ 244 h 298"/>
                  <a:gd name="T6" fmla="*/ 58 w 58"/>
                  <a:gd name="T7" fmla="*/ 0 h 298"/>
                  <a:gd name="T8" fmla="*/ 0 60000 65536"/>
                  <a:gd name="T9" fmla="*/ 0 60000 65536"/>
                  <a:gd name="T10" fmla="*/ 0 60000 65536"/>
                  <a:gd name="T11" fmla="*/ 0 60000 65536"/>
                  <a:gd name="T12" fmla="*/ 0 w 58"/>
                  <a:gd name="T13" fmla="*/ 0 h 298"/>
                  <a:gd name="T14" fmla="*/ 58 w 58"/>
                  <a:gd name="T15" fmla="*/ 298 h 298"/>
                </a:gdLst>
                <a:ahLst/>
                <a:cxnLst>
                  <a:cxn ang="T8">
                    <a:pos x="T0" y="T1"/>
                  </a:cxn>
                  <a:cxn ang="T9">
                    <a:pos x="T2" y="T3"/>
                  </a:cxn>
                  <a:cxn ang="T10">
                    <a:pos x="T4" y="T5"/>
                  </a:cxn>
                  <a:cxn ang="T11">
                    <a:pos x="T6" y="T7"/>
                  </a:cxn>
                </a:cxnLst>
                <a:rect l="T12" t="T13" r="T14" b="T15"/>
                <a:pathLst>
                  <a:path w="58" h="298">
                    <a:moveTo>
                      <a:pt x="58" y="0"/>
                    </a:moveTo>
                    <a:lnTo>
                      <a:pt x="58" y="298"/>
                    </a:lnTo>
                    <a:lnTo>
                      <a:pt x="0" y="244"/>
                    </a:lnTo>
                    <a:lnTo>
                      <a:pt x="58"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9" name="Freeform 14"/>
              <p:cNvSpPr>
                <a:spLocks/>
              </p:cNvSpPr>
              <p:nvPr/>
            </p:nvSpPr>
            <p:spPr bwMode="auto">
              <a:xfrm>
                <a:off x="4343" y="868"/>
                <a:ext cx="99" cy="19"/>
              </a:xfrm>
              <a:custGeom>
                <a:avLst/>
                <a:gdLst>
                  <a:gd name="T0" fmla="*/ 0 w 298"/>
                  <a:gd name="T1" fmla="*/ 0 h 59"/>
                  <a:gd name="T2" fmla="*/ 298 w 298"/>
                  <a:gd name="T3" fmla="*/ 0 h 59"/>
                  <a:gd name="T4" fmla="*/ 242 w 298"/>
                  <a:gd name="T5" fmla="*/ 59 h 59"/>
                  <a:gd name="T6" fmla="*/ 0 w 298"/>
                  <a:gd name="T7" fmla="*/ 0 h 59"/>
                  <a:gd name="T8" fmla="*/ 0 60000 65536"/>
                  <a:gd name="T9" fmla="*/ 0 60000 65536"/>
                  <a:gd name="T10" fmla="*/ 0 60000 65536"/>
                  <a:gd name="T11" fmla="*/ 0 60000 65536"/>
                  <a:gd name="T12" fmla="*/ 0 w 298"/>
                  <a:gd name="T13" fmla="*/ 0 h 59"/>
                  <a:gd name="T14" fmla="*/ 298 w 298"/>
                  <a:gd name="T15" fmla="*/ 59 h 59"/>
                </a:gdLst>
                <a:ahLst/>
                <a:cxnLst>
                  <a:cxn ang="T8">
                    <a:pos x="T0" y="T1"/>
                  </a:cxn>
                  <a:cxn ang="T9">
                    <a:pos x="T2" y="T3"/>
                  </a:cxn>
                  <a:cxn ang="T10">
                    <a:pos x="T4" y="T5"/>
                  </a:cxn>
                  <a:cxn ang="T11">
                    <a:pos x="T6" y="T7"/>
                  </a:cxn>
                </a:cxnLst>
                <a:rect l="T12" t="T13" r="T14" b="T15"/>
                <a:pathLst>
                  <a:path w="298" h="59">
                    <a:moveTo>
                      <a:pt x="0" y="0"/>
                    </a:moveTo>
                    <a:lnTo>
                      <a:pt x="298" y="0"/>
                    </a:lnTo>
                    <a:lnTo>
                      <a:pt x="242" y="59"/>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0" name="Freeform 15"/>
              <p:cNvSpPr>
                <a:spLocks/>
              </p:cNvSpPr>
              <p:nvPr/>
            </p:nvSpPr>
            <p:spPr bwMode="auto">
              <a:xfrm>
                <a:off x="4442" y="868"/>
                <a:ext cx="19" cy="99"/>
              </a:xfrm>
              <a:custGeom>
                <a:avLst/>
                <a:gdLst>
                  <a:gd name="T0" fmla="*/ 0 w 56"/>
                  <a:gd name="T1" fmla="*/ 297 h 297"/>
                  <a:gd name="T2" fmla="*/ 0 w 56"/>
                  <a:gd name="T3" fmla="*/ 0 h 297"/>
                  <a:gd name="T4" fmla="*/ 56 w 56"/>
                  <a:gd name="T5" fmla="*/ 56 h 297"/>
                  <a:gd name="T6" fmla="*/ 0 w 56"/>
                  <a:gd name="T7" fmla="*/ 297 h 297"/>
                  <a:gd name="T8" fmla="*/ 0 60000 65536"/>
                  <a:gd name="T9" fmla="*/ 0 60000 65536"/>
                  <a:gd name="T10" fmla="*/ 0 60000 65536"/>
                  <a:gd name="T11" fmla="*/ 0 60000 65536"/>
                  <a:gd name="T12" fmla="*/ 0 w 56"/>
                  <a:gd name="T13" fmla="*/ 0 h 297"/>
                  <a:gd name="T14" fmla="*/ 56 w 56"/>
                  <a:gd name="T15" fmla="*/ 297 h 297"/>
                </a:gdLst>
                <a:ahLst/>
                <a:cxnLst>
                  <a:cxn ang="T8">
                    <a:pos x="T0" y="T1"/>
                  </a:cxn>
                  <a:cxn ang="T9">
                    <a:pos x="T2" y="T3"/>
                  </a:cxn>
                  <a:cxn ang="T10">
                    <a:pos x="T4" y="T5"/>
                  </a:cxn>
                  <a:cxn ang="T11">
                    <a:pos x="T6" y="T7"/>
                  </a:cxn>
                </a:cxnLst>
                <a:rect l="T12" t="T13" r="T14" b="T15"/>
                <a:pathLst>
                  <a:path w="56" h="297">
                    <a:moveTo>
                      <a:pt x="0" y="297"/>
                    </a:moveTo>
                    <a:lnTo>
                      <a:pt x="0" y="0"/>
                    </a:lnTo>
                    <a:lnTo>
                      <a:pt x="56" y="56"/>
                    </a:lnTo>
                    <a:lnTo>
                      <a:pt x="0" y="29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1" name="Freeform 16"/>
              <p:cNvSpPr>
                <a:spLocks/>
              </p:cNvSpPr>
              <p:nvPr/>
            </p:nvSpPr>
            <p:spPr bwMode="auto">
              <a:xfrm>
                <a:off x="4442" y="849"/>
                <a:ext cx="99" cy="19"/>
              </a:xfrm>
              <a:custGeom>
                <a:avLst/>
                <a:gdLst>
                  <a:gd name="T0" fmla="*/ 297 w 297"/>
                  <a:gd name="T1" fmla="*/ 57 h 57"/>
                  <a:gd name="T2" fmla="*/ 0 w 297"/>
                  <a:gd name="T3" fmla="*/ 57 h 57"/>
                  <a:gd name="T4" fmla="*/ 55 w 297"/>
                  <a:gd name="T5" fmla="*/ 0 h 57"/>
                  <a:gd name="T6" fmla="*/ 297 w 297"/>
                  <a:gd name="T7" fmla="*/ 57 h 57"/>
                  <a:gd name="T8" fmla="*/ 0 60000 65536"/>
                  <a:gd name="T9" fmla="*/ 0 60000 65536"/>
                  <a:gd name="T10" fmla="*/ 0 60000 65536"/>
                  <a:gd name="T11" fmla="*/ 0 60000 65536"/>
                  <a:gd name="T12" fmla="*/ 0 w 297"/>
                  <a:gd name="T13" fmla="*/ 0 h 57"/>
                  <a:gd name="T14" fmla="*/ 297 w 297"/>
                  <a:gd name="T15" fmla="*/ 57 h 57"/>
                </a:gdLst>
                <a:ahLst/>
                <a:cxnLst>
                  <a:cxn ang="T8">
                    <a:pos x="T0" y="T1"/>
                  </a:cxn>
                  <a:cxn ang="T9">
                    <a:pos x="T2" y="T3"/>
                  </a:cxn>
                  <a:cxn ang="T10">
                    <a:pos x="T4" y="T5"/>
                  </a:cxn>
                  <a:cxn ang="T11">
                    <a:pos x="T6" y="T7"/>
                  </a:cxn>
                </a:cxnLst>
                <a:rect l="T12" t="T13" r="T14" b="T15"/>
                <a:pathLst>
                  <a:path w="297" h="57">
                    <a:moveTo>
                      <a:pt x="297" y="57"/>
                    </a:moveTo>
                    <a:lnTo>
                      <a:pt x="0" y="57"/>
                    </a:lnTo>
                    <a:lnTo>
                      <a:pt x="55" y="0"/>
                    </a:lnTo>
                    <a:lnTo>
                      <a:pt x="297" y="5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2" name="Freeform 17"/>
              <p:cNvSpPr>
                <a:spLocks/>
              </p:cNvSpPr>
              <p:nvPr/>
            </p:nvSpPr>
            <p:spPr bwMode="auto">
              <a:xfrm>
                <a:off x="4388" y="814"/>
                <a:ext cx="29" cy="34"/>
              </a:xfrm>
              <a:custGeom>
                <a:avLst/>
                <a:gdLst>
                  <a:gd name="T0" fmla="*/ 0 w 87"/>
                  <a:gd name="T1" fmla="*/ 0 h 102"/>
                  <a:gd name="T2" fmla="*/ 87 w 87"/>
                  <a:gd name="T3" fmla="*/ 88 h 102"/>
                  <a:gd name="T4" fmla="*/ 29 w 87"/>
                  <a:gd name="T5" fmla="*/ 102 h 102"/>
                  <a:gd name="T6" fmla="*/ 0 w 87"/>
                  <a:gd name="T7" fmla="*/ 0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0" y="0"/>
                    </a:moveTo>
                    <a:lnTo>
                      <a:pt x="87" y="88"/>
                    </a:lnTo>
                    <a:lnTo>
                      <a:pt x="29" y="102"/>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3" name="Freeform 18"/>
              <p:cNvSpPr>
                <a:spLocks/>
              </p:cNvSpPr>
              <p:nvPr/>
            </p:nvSpPr>
            <p:spPr bwMode="auto">
              <a:xfrm>
                <a:off x="4388" y="893"/>
                <a:ext cx="34" cy="28"/>
              </a:xfrm>
              <a:custGeom>
                <a:avLst/>
                <a:gdLst>
                  <a:gd name="T0" fmla="*/ 0 w 103"/>
                  <a:gd name="T1" fmla="*/ 84 h 84"/>
                  <a:gd name="T2" fmla="*/ 89 w 103"/>
                  <a:gd name="T3" fmla="*/ 0 h 84"/>
                  <a:gd name="T4" fmla="*/ 103 w 103"/>
                  <a:gd name="T5" fmla="*/ 56 h 84"/>
                  <a:gd name="T6" fmla="*/ 0 w 103"/>
                  <a:gd name="T7" fmla="*/ 84 h 84"/>
                  <a:gd name="T8" fmla="*/ 0 60000 65536"/>
                  <a:gd name="T9" fmla="*/ 0 60000 65536"/>
                  <a:gd name="T10" fmla="*/ 0 60000 65536"/>
                  <a:gd name="T11" fmla="*/ 0 60000 65536"/>
                  <a:gd name="T12" fmla="*/ 0 w 103"/>
                  <a:gd name="T13" fmla="*/ 0 h 84"/>
                  <a:gd name="T14" fmla="*/ 103 w 103"/>
                  <a:gd name="T15" fmla="*/ 84 h 84"/>
                </a:gdLst>
                <a:ahLst/>
                <a:cxnLst>
                  <a:cxn ang="T8">
                    <a:pos x="T0" y="T1"/>
                  </a:cxn>
                  <a:cxn ang="T9">
                    <a:pos x="T2" y="T3"/>
                  </a:cxn>
                  <a:cxn ang="T10">
                    <a:pos x="T4" y="T5"/>
                  </a:cxn>
                  <a:cxn ang="T11">
                    <a:pos x="T6" y="T7"/>
                  </a:cxn>
                </a:cxnLst>
                <a:rect l="T12" t="T13" r="T14" b="T15"/>
                <a:pathLst>
                  <a:path w="103" h="84">
                    <a:moveTo>
                      <a:pt x="0" y="84"/>
                    </a:moveTo>
                    <a:lnTo>
                      <a:pt x="89" y="0"/>
                    </a:lnTo>
                    <a:lnTo>
                      <a:pt x="103" y="56"/>
                    </a:lnTo>
                    <a:lnTo>
                      <a:pt x="0" y="84"/>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4" name="Freeform 19"/>
              <p:cNvSpPr>
                <a:spLocks/>
              </p:cNvSpPr>
              <p:nvPr/>
            </p:nvSpPr>
            <p:spPr bwMode="auto">
              <a:xfrm>
                <a:off x="4466" y="888"/>
                <a:ext cx="29" cy="34"/>
              </a:xfrm>
              <a:custGeom>
                <a:avLst/>
                <a:gdLst>
                  <a:gd name="T0" fmla="*/ 87 w 87"/>
                  <a:gd name="T1" fmla="*/ 102 h 102"/>
                  <a:gd name="T2" fmla="*/ 0 w 87"/>
                  <a:gd name="T3" fmla="*/ 14 h 102"/>
                  <a:gd name="T4" fmla="*/ 58 w 87"/>
                  <a:gd name="T5" fmla="*/ 0 h 102"/>
                  <a:gd name="T6" fmla="*/ 87 w 87"/>
                  <a:gd name="T7" fmla="*/ 102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87" y="102"/>
                    </a:moveTo>
                    <a:lnTo>
                      <a:pt x="0" y="14"/>
                    </a:lnTo>
                    <a:lnTo>
                      <a:pt x="58" y="0"/>
                    </a:lnTo>
                    <a:lnTo>
                      <a:pt x="87" y="102"/>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5" name="Freeform 20"/>
              <p:cNvSpPr>
                <a:spLocks/>
              </p:cNvSpPr>
              <p:nvPr/>
            </p:nvSpPr>
            <p:spPr bwMode="auto">
              <a:xfrm>
                <a:off x="4461" y="814"/>
                <a:ext cx="35" cy="29"/>
              </a:xfrm>
              <a:custGeom>
                <a:avLst/>
                <a:gdLst>
                  <a:gd name="T0" fmla="*/ 104 w 104"/>
                  <a:gd name="T1" fmla="*/ 0 h 87"/>
                  <a:gd name="T2" fmla="*/ 14 w 104"/>
                  <a:gd name="T3" fmla="*/ 87 h 87"/>
                  <a:gd name="T4" fmla="*/ 0 w 104"/>
                  <a:gd name="T5" fmla="*/ 29 h 87"/>
                  <a:gd name="T6" fmla="*/ 104 w 104"/>
                  <a:gd name="T7" fmla="*/ 0 h 87"/>
                  <a:gd name="T8" fmla="*/ 0 60000 65536"/>
                  <a:gd name="T9" fmla="*/ 0 60000 65536"/>
                  <a:gd name="T10" fmla="*/ 0 60000 65536"/>
                  <a:gd name="T11" fmla="*/ 0 60000 65536"/>
                  <a:gd name="T12" fmla="*/ 0 w 104"/>
                  <a:gd name="T13" fmla="*/ 0 h 87"/>
                  <a:gd name="T14" fmla="*/ 104 w 104"/>
                  <a:gd name="T15" fmla="*/ 87 h 87"/>
                </a:gdLst>
                <a:ahLst/>
                <a:cxnLst>
                  <a:cxn ang="T8">
                    <a:pos x="T0" y="T1"/>
                  </a:cxn>
                  <a:cxn ang="T9">
                    <a:pos x="T2" y="T3"/>
                  </a:cxn>
                  <a:cxn ang="T10">
                    <a:pos x="T4" y="T5"/>
                  </a:cxn>
                  <a:cxn ang="T11">
                    <a:pos x="T6" y="T7"/>
                  </a:cxn>
                </a:cxnLst>
                <a:rect l="T12" t="T13" r="T14" b="T15"/>
                <a:pathLst>
                  <a:path w="104" h="87">
                    <a:moveTo>
                      <a:pt x="104" y="0"/>
                    </a:moveTo>
                    <a:lnTo>
                      <a:pt x="14" y="87"/>
                    </a:lnTo>
                    <a:lnTo>
                      <a:pt x="0" y="29"/>
                    </a:lnTo>
                    <a:lnTo>
                      <a:pt x="104" y="0"/>
                    </a:lnTo>
                    <a:close/>
                  </a:path>
                </a:pathLst>
              </a:custGeom>
              <a:solidFill>
                <a:srgbClr val="FF0000"/>
              </a:solidFill>
              <a:ln w="15875">
                <a:solidFill>
                  <a:srgbClr val="339966"/>
                </a:solidFill>
                <a:round/>
                <a:headEnd/>
                <a:tailEnd/>
              </a:ln>
            </p:spPr>
            <p:txBody>
              <a:bodyPr/>
              <a:lstStyle/>
              <a:p>
                <a:endParaRPr lang="zh-CN" altLang="en-US">
                  <a:effectLst/>
                </a:endParaRPr>
              </a:p>
            </p:txBody>
          </p:sp>
        </p:grpSp>
      </p:grpSp>
      <p:grpSp>
        <p:nvGrpSpPr>
          <p:cNvPr id="53" name="Group 9"/>
          <p:cNvGrpSpPr>
            <a:grpSpLocks/>
          </p:cNvGrpSpPr>
          <p:nvPr/>
        </p:nvGrpSpPr>
        <p:grpSpPr bwMode="auto">
          <a:xfrm>
            <a:off x="683568" y="1670893"/>
            <a:ext cx="8459788" cy="461963"/>
            <a:chOff x="1344" y="816"/>
            <a:chExt cx="5329" cy="291"/>
          </a:xfrm>
        </p:grpSpPr>
        <p:sp>
          <p:nvSpPr>
            <p:cNvPr id="54" name="Rectangle 10"/>
            <p:cNvSpPr>
              <a:spLocks noChangeArrowheads="1"/>
            </p:cNvSpPr>
            <p:nvPr/>
          </p:nvSpPr>
          <p:spPr bwMode="auto">
            <a:xfrm>
              <a:off x="1536" y="816"/>
              <a:ext cx="5137" cy="291"/>
            </a:xfrm>
            <a:prstGeom prst="rect">
              <a:avLst/>
            </a:prstGeom>
            <a:noFill/>
            <a:ln w="12700" cap="sq">
              <a:noFill/>
              <a:miter lim="800000"/>
              <a:headEnd type="none" w="sm" len="sm"/>
              <a:tailEnd type="none" w="sm" len="sm"/>
            </a:ln>
          </p:spPr>
          <p:txBody>
            <a:bodyPr wrap="square">
              <a:spAutoFit/>
            </a:bodyPr>
            <a:lstStyle/>
            <a:p>
              <a:pPr algn="l"/>
              <a:r>
                <a:rPr lang="zh-CN" altLang="en-US" b="1" dirty="0" smtClean="0">
                  <a:solidFill>
                    <a:srgbClr val="0033CC"/>
                  </a:solidFill>
                  <a:effectLst/>
                  <a:ea typeface="幼圆" pitchFamily="49" charset="-122"/>
                </a:rPr>
                <a:t>独立执行：线程间互相独立，与进程类似</a:t>
              </a:r>
              <a:endParaRPr lang="zh-CN" altLang="en-US" b="1" dirty="0">
                <a:solidFill>
                  <a:srgbClr val="0033CC"/>
                </a:solidFill>
                <a:effectLst/>
                <a:ea typeface="幼圆" pitchFamily="49" charset="-122"/>
              </a:endParaRPr>
            </a:p>
          </p:txBody>
        </p:sp>
        <p:grpSp>
          <p:nvGrpSpPr>
            <p:cNvPr id="55" name="Group 11"/>
            <p:cNvGrpSpPr>
              <a:grpSpLocks/>
            </p:cNvGrpSpPr>
            <p:nvPr/>
          </p:nvGrpSpPr>
          <p:grpSpPr bwMode="auto">
            <a:xfrm>
              <a:off x="1344" y="912"/>
              <a:ext cx="192" cy="169"/>
              <a:chOff x="4320" y="754"/>
              <a:chExt cx="240" cy="231"/>
            </a:xfrm>
          </p:grpSpPr>
          <p:sp>
            <p:nvSpPr>
              <p:cNvPr id="56" name="Freeform 12"/>
              <p:cNvSpPr>
                <a:spLocks/>
              </p:cNvSpPr>
              <p:nvPr/>
            </p:nvSpPr>
            <p:spPr bwMode="auto">
              <a:xfrm>
                <a:off x="4320" y="754"/>
                <a:ext cx="240" cy="231"/>
              </a:xfrm>
              <a:custGeom>
                <a:avLst/>
                <a:gdLst>
                  <a:gd name="T0" fmla="*/ 366 w 720"/>
                  <a:gd name="T1" fmla="*/ 0 h 693"/>
                  <a:gd name="T2" fmla="*/ 310 w 720"/>
                  <a:gd name="T3" fmla="*/ 203 h 693"/>
                  <a:gd name="T4" fmla="*/ 189 w 720"/>
                  <a:gd name="T5" fmla="*/ 162 h 693"/>
                  <a:gd name="T6" fmla="*/ 218 w 720"/>
                  <a:gd name="T7" fmla="*/ 285 h 693"/>
                  <a:gd name="T8" fmla="*/ 0 w 720"/>
                  <a:gd name="T9" fmla="*/ 339 h 693"/>
                  <a:gd name="T10" fmla="*/ 218 w 720"/>
                  <a:gd name="T11" fmla="*/ 395 h 693"/>
                  <a:gd name="T12" fmla="*/ 184 w 720"/>
                  <a:gd name="T13" fmla="*/ 521 h 693"/>
                  <a:gd name="T14" fmla="*/ 310 w 720"/>
                  <a:gd name="T15" fmla="*/ 487 h 693"/>
                  <a:gd name="T16" fmla="*/ 363 w 720"/>
                  <a:gd name="T17" fmla="*/ 693 h 693"/>
                  <a:gd name="T18" fmla="*/ 415 w 720"/>
                  <a:gd name="T19" fmla="*/ 487 h 693"/>
                  <a:gd name="T20" fmla="*/ 540 w 720"/>
                  <a:gd name="T21" fmla="*/ 526 h 693"/>
                  <a:gd name="T22" fmla="*/ 510 w 720"/>
                  <a:gd name="T23" fmla="*/ 399 h 693"/>
                  <a:gd name="T24" fmla="*/ 720 w 720"/>
                  <a:gd name="T25" fmla="*/ 341 h 693"/>
                  <a:gd name="T26" fmla="*/ 510 w 720"/>
                  <a:gd name="T27" fmla="*/ 293 h 693"/>
                  <a:gd name="T28" fmla="*/ 543 w 720"/>
                  <a:gd name="T29" fmla="*/ 163 h 693"/>
                  <a:gd name="T30" fmla="*/ 414 w 720"/>
                  <a:gd name="T31" fmla="*/ 204 h 693"/>
                  <a:gd name="T32" fmla="*/ 366 w 720"/>
                  <a:gd name="T33" fmla="*/ 0 h 6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20"/>
                  <a:gd name="T52" fmla="*/ 0 h 693"/>
                  <a:gd name="T53" fmla="*/ 720 w 720"/>
                  <a:gd name="T54" fmla="*/ 693 h 6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20" h="693">
                    <a:moveTo>
                      <a:pt x="366" y="0"/>
                    </a:moveTo>
                    <a:lnTo>
                      <a:pt x="310" y="203"/>
                    </a:lnTo>
                    <a:lnTo>
                      <a:pt x="189" y="162"/>
                    </a:lnTo>
                    <a:lnTo>
                      <a:pt x="218" y="285"/>
                    </a:lnTo>
                    <a:lnTo>
                      <a:pt x="0" y="339"/>
                    </a:lnTo>
                    <a:lnTo>
                      <a:pt x="218" y="395"/>
                    </a:lnTo>
                    <a:lnTo>
                      <a:pt x="184" y="521"/>
                    </a:lnTo>
                    <a:lnTo>
                      <a:pt x="310" y="487"/>
                    </a:lnTo>
                    <a:lnTo>
                      <a:pt x="363" y="693"/>
                    </a:lnTo>
                    <a:lnTo>
                      <a:pt x="415" y="487"/>
                    </a:lnTo>
                    <a:lnTo>
                      <a:pt x="540" y="526"/>
                    </a:lnTo>
                    <a:lnTo>
                      <a:pt x="510" y="399"/>
                    </a:lnTo>
                    <a:lnTo>
                      <a:pt x="720" y="341"/>
                    </a:lnTo>
                    <a:lnTo>
                      <a:pt x="510" y="293"/>
                    </a:lnTo>
                    <a:lnTo>
                      <a:pt x="543" y="163"/>
                    </a:lnTo>
                    <a:lnTo>
                      <a:pt x="414" y="204"/>
                    </a:lnTo>
                    <a:lnTo>
                      <a:pt x="366"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57" name="Freeform 13"/>
              <p:cNvSpPr>
                <a:spLocks/>
              </p:cNvSpPr>
              <p:nvPr/>
            </p:nvSpPr>
            <p:spPr bwMode="auto">
              <a:xfrm>
                <a:off x="4423" y="768"/>
                <a:ext cx="19" cy="100"/>
              </a:xfrm>
              <a:custGeom>
                <a:avLst/>
                <a:gdLst>
                  <a:gd name="T0" fmla="*/ 58 w 58"/>
                  <a:gd name="T1" fmla="*/ 0 h 298"/>
                  <a:gd name="T2" fmla="*/ 58 w 58"/>
                  <a:gd name="T3" fmla="*/ 298 h 298"/>
                  <a:gd name="T4" fmla="*/ 0 w 58"/>
                  <a:gd name="T5" fmla="*/ 244 h 298"/>
                  <a:gd name="T6" fmla="*/ 58 w 58"/>
                  <a:gd name="T7" fmla="*/ 0 h 298"/>
                  <a:gd name="T8" fmla="*/ 0 60000 65536"/>
                  <a:gd name="T9" fmla="*/ 0 60000 65536"/>
                  <a:gd name="T10" fmla="*/ 0 60000 65536"/>
                  <a:gd name="T11" fmla="*/ 0 60000 65536"/>
                  <a:gd name="T12" fmla="*/ 0 w 58"/>
                  <a:gd name="T13" fmla="*/ 0 h 298"/>
                  <a:gd name="T14" fmla="*/ 58 w 58"/>
                  <a:gd name="T15" fmla="*/ 298 h 298"/>
                </a:gdLst>
                <a:ahLst/>
                <a:cxnLst>
                  <a:cxn ang="T8">
                    <a:pos x="T0" y="T1"/>
                  </a:cxn>
                  <a:cxn ang="T9">
                    <a:pos x="T2" y="T3"/>
                  </a:cxn>
                  <a:cxn ang="T10">
                    <a:pos x="T4" y="T5"/>
                  </a:cxn>
                  <a:cxn ang="T11">
                    <a:pos x="T6" y="T7"/>
                  </a:cxn>
                </a:cxnLst>
                <a:rect l="T12" t="T13" r="T14" b="T15"/>
                <a:pathLst>
                  <a:path w="58" h="298">
                    <a:moveTo>
                      <a:pt x="58" y="0"/>
                    </a:moveTo>
                    <a:lnTo>
                      <a:pt x="58" y="298"/>
                    </a:lnTo>
                    <a:lnTo>
                      <a:pt x="0" y="244"/>
                    </a:lnTo>
                    <a:lnTo>
                      <a:pt x="58"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58" name="Freeform 14"/>
              <p:cNvSpPr>
                <a:spLocks/>
              </p:cNvSpPr>
              <p:nvPr/>
            </p:nvSpPr>
            <p:spPr bwMode="auto">
              <a:xfrm>
                <a:off x="4343" y="868"/>
                <a:ext cx="99" cy="19"/>
              </a:xfrm>
              <a:custGeom>
                <a:avLst/>
                <a:gdLst>
                  <a:gd name="T0" fmla="*/ 0 w 298"/>
                  <a:gd name="T1" fmla="*/ 0 h 59"/>
                  <a:gd name="T2" fmla="*/ 298 w 298"/>
                  <a:gd name="T3" fmla="*/ 0 h 59"/>
                  <a:gd name="T4" fmla="*/ 242 w 298"/>
                  <a:gd name="T5" fmla="*/ 59 h 59"/>
                  <a:gd name="T6" fmla="*/ 0 w 298"/>
                  <a:gd name="T7" fmla="*/ 0 h 59"/>
                  <a:gd name="T8" fmla="*/ 0 60000 65536"/>
                  <a:gd name="T9" fmla="*/ 0 60000 65536"/>
                  <a:gd name="T10" fmla="*/ 0 60000 65536"/>
                  <a:gd name="T11" fmla="*/ 0 60000 65536"/>
                  <a:gd name="T12" fmla="*/ 0 w 298"/>
                  <a:gd name="T13" fmla="*/ 0 h 59"/>
                  <a:gd name="T14" fmla="*/ 298 w 298"/>
                  <a:gd name="T15" fmla="*/ 59 h 59"/>
                </a:gdLst>
                <a:ahLst/>
                <a:cxnLst>
                  <a:cxn ang="T8">
                    <a:pos x="T0" y="T1"/>
                  </a:cxn>
                  <a:cxn ang="T9">
                    <a:pos x="T2" y="T3"/>
                  </a:cxn>
                  <a:cxn ang="T10">
                    <a:pos x="T4" y="T5"/>
                  </a:cxn>
                  <a:cxn ang="T11">
                    <a:pos x="T6" y="T7"/>
                  </a:cxn>
                </a:cxnLst>
                <a:rect l="T12" t="T13" r="T14" b="T15"/>
                <a:pathLst>
                  <a:path w="298" h="59">
                    <a:moveTo>
                      <a:pt x="0" y="0"/>
                    </a:moveTo>
                    <a:lnTo>
                      <a:pt x="298" y="0"/>
                    </a:lnTo>
                    <a:lnTo>
                      <a:pt x="242" y="59"/>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59" name="Freeform 15"/>
              <p:cNvSpPr>
                <a:spLocks/>
              </p:cNvSpPr>
              <p:nvPr/>
            </p:nvSpPr>
            <p:spPr bwMode="auto">
              <a:xfrm>
                <a:off x="4442" y="868"/>
                <a:ext cx="19" cy="99"/>
              </a:xfrm>
              <a:custGeom>
                <a:avLst/>
                <a:gdLst>
                  <a:gd name="T0" fmla="*/ 0 w 56"/>
                  <a:gd name="T1" fmla="*/ 297 h 297"/>
                  <a:gd name="T2" fmla="*/ 0 w 56"/>
                  <a:gd name="T3" fmla="*/ 0 h 297"/>
                  <a:gd name="T4" fmla="*/ 56 w 56"/>
                  <a:gd name="T5" fmla="*/ 56 h 297"/>
                  <a:gd name="T6" fmla="*/ 0 w 56"/>
                  <a:gd name="T7" fmla="*/ 297 h 297"/>
                  <a:gd name="T8" fmla="*/ 0 60000 65536"/>
                  <a:gd name="T9" fmla="*/ 0 60000 65536"/>
                  <a:gd name="T10" fmla="*/ 0 60000 65536"/>
                  <a:gd name="T11" fmla="*/ 0 60000 65536"/>
                  <a:gd name="T12" fmla="*/ 0 w 56"/>
                  <a:gd name="T13" fmla="*/ 0 h 297"/>
                  <a:gd name="T14" fmla="*/ 56 w 56"/>
                  <a:gd name="T15" fmla="*/ 297 h 297"/>
                </a:gdLst>
                <a:ahLst/>
                <a:cxnLst>
                  <a:cxn ang="T8">
                    <a:pos x="T0" y="T1"/>
                  </a:cxn>
                  <a:cxn ang="T9">
                    <a:pos x="T2" y="T3"/>
                  </a:cxn>
                  <a:cxn ang="T10">
                    <a:pos x="T4" y="T5"/>
                  </a:cxn>
                  <a:cxn ang="T11">
                    <a:pos x="T6" y="T7"/>
                  </a:cxn>
                </a:cxnLst>
                <a:rect l="T12" t="T13" r="T14" b="T15"/>
                <a:pathLst>
                  <a:path w="56" h="297">
                    <a:moveTo>
                      <a:pt x="0" y="297"/>
                    </a:moveTo>
                    <a:lnTo>
                      <a:pt x="0" y="0"/>
                    </a:lnTo>
                    <a:lnTo>
                      <a:pt x="56" y="56"/>
                    </a:lnTo>
                    <a:lnTo>
                      <a:pt x="0" y="29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60" name="Freeform 16"/>
              <p:cNvSpPr>
                <a:spLocks/>
              </p:cNvSpPr>
              <p:nvPr/>
            </p:nvSpPr>
            <p:spPr bwMode="auto">
              <a:xfrm>
                <a:off x="4442" y="849"/>
                <a:ext cx="99" cy="19"/>
              </a:xfrm>
              <a:custGeom>
                <a:avLst/>
                <a:gdLst>
                  <a:gd name="T0" fmla="*/ 297 w 297"/>
                  <a:gd name="T1" fmla="*/ 57 h 57"/>
                  <a:gd name="T2" fmla="*/ 0 w 297"/>
                  <a:gd name="T3" fmla="*/ 57 h 57"/>
                  <a:gd name="T4" fmla="*/ 55 w 297"/>
                  <a:gd name="T5" fmla="*/ 0 h 57"/>
                  <a:gd name="T6" fmla="*/ 297 w 297"/>
                  <a:gd name="T7" fmla="*/ 57 h 57"/>
                  <a:gd name="T8" fmla="*/ 0 60000 65536"/>
                  <a:gd name="T9" fmla="*/ 0 60000 65536"/>
                  <a:gd name="T10" fmla="*/ 0 60000 65536"/>
                  <a:gd name="T11" fmla="*/ 0 60000 65536"/>
                  <a:gd name="T12" fmla="*/ 0 w 297"/>
                  <a:gd name="T13" fmla="*/ 0 h 57"/>
                  <a:gd name="T14" fmla="*/ 297 w 297"/>
                  <a:gd name="T15" fmla="*/ 57 h 57"/>
                </a:gdLst>
                <a:ahLst/>
                <a:cxnLst>
                  <a:cxn ang="T8">
                    <a:pos x="T0" y="T1"/>
                  </a:cxn>
                  <a:cxn ang="T9">
                    <a:pos x="T2" y="T3"/>
                  </a:cxn>
                  <a:cxn ang="T10">
                    <a:pos x="T4" y="T5"/>
                  </a:cxn>
                  <a:cxn ang="T11">
                    <a:pos x="T6" y="T7"/>
                  </a:cxn>
                </a:cxnLst>
                <a:rect l="T12" t="T13" r="T14" b="T15"/>
                <a:pathLst>
                  <a:path w="297" h="57">
                    <a:moveTo>
                      <a:pt x="297" y="57"/>
                    </a:moveTo>
                    <a:lnTo>
                      <a:pt x="0" y="57"/>
                    </a:lnTo>
                    <a:lnTo>
                      <a:pt x="55" y="0"/>
                    </a:lnTo>
                    <a:lnTo>
                      <a:pt x="297" y="5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61" name="Freeform 17"/>
              <p:cNvSpPr>
                <a:spLocks/>
              </p:cNvSpPr>
              <p:nvPr/>
            </p:nvSpPr>
            <p:spPr bwMode="auto">
              <a:xfrm>
                <a:off x="4388" y="814"/>
                <a:ext cx="29" cy="34"/>
              </a:xfrm>
              <a:custGeom>
                <a:avLst/>
                <a:gdLst>
                  <a:gd name="T0" fmla="*/ 0 w 87"/>
                  <a:gd name="T1" fmla="*/ 0 h 102"/>
                  <a:gd name="T2" fmla="*/ 87 w 87"/>
                  <a:gd name="T3" fmla="*/ 88 h 102"/>
                  <a:gd name="T4" fmla="*/ 29 w 87"/>
                  <a:gd name="T5" fmla="*/ 102 h 102"/>
                  <a:gd name="T6" fmla="*/ 0 w 87"/>
                  <a:gd name="T7" fmla="*/ 0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0" y="0"/>
                    </a:moveTo>
                    <a:lnTo>
                      <a:pt x="87" y="88"/>
                    </a:lnTo>
                    <a:lnTo>
                      <a:pt x="29" y="102"/>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62" name="Freeform 18"/>
              <p:cNvSpPr>
                <a:spLocks/>
              </p:cNvSpPr>
              <p:nvPr/>
            </p:nvSpPr>
            <p:spPr bwMode="auto">
              <a:xfrm>
                <a:off x="4388" y="893"/>
                <a:ext cx="34" cy="28"/>
              </a:xfrm>
              <a:custGeom>
                <a:avLst/>
                <a:gdLst>
                  <a:gd name="T0" fmla="*/ 0 w 103"/>
                  <a:gd name="T1" fmla="*/ 84 h 84"/>
                  <a:gd name="T2" fmla="*/ 89 w 103"/>
                  <a:gd name="T3" fmla="*/ 0 h 84"/>
                  <a:gd name="T4" fmla="*/ 103 w 103"/>
                  <a:gd name="T5" fmla="*/ 56 h 84"/>
                  <a:gd name="T6" fmla="*/ 0 w 103"/>
                  <a:gd name="T7" fmla="*/ 84 h 84"/>
                  <a:gd name="T8" fmla="*/ 0 60000 65536"/>
                  <a:gd name="T9" fmla="*/ 0 60000 65536"/>
                  <a:gd name="T10" fmla="*/ 0 60000 65536"/>
                  <a:gd name="T11" fmla="*/ 0 60000 65536"/>
                  <a:gd name="T12" fmla="*/ 0 w 103"/>
                  <a:gd name="T13" fmla="*/ 0 h 84"/>
                  <a:gd name="T14" fmla="*/ 103 w 103"/>
                  <a:gd name="T15" fmla="*/ 84 h 84"/>
                </a:gdLst>
                <a:ahLst/>
                <a:cxnLst>
                  <a:cxn ang="T8">
                    <a:pos x="T0" y="T1"/>
                  </a:cxn>
                  <a:cxn ang="T9">
                    <a:pos x="T2" y="T3"/>
                  </a:cxn>
                  <a:cxn ang="T10">
                    <a:pos x="T4" y="T5"/>
                  </a:cxn>
                  <a:cxn ang="T11">
                    <a:pos x="T6" y="T7"/>
                  </a:cxn>
                </a:cxnLst>
                <a:rect l="T12" t="T13" r="T14" b="T15"/>
                <a:pathLst>
                  <a:path w="103" h="84">
                    <a:moveTo>
                      <a:pt x="0" y="84"/>
                    </a:moveTo>
                    <a:lnTo>
                      <a:pt x="89" y="0"/>
                    </a:lnTo>
                    <a:lnTo>
                      <a:pt x="103" y="56"/>
                    </a:lnTo>
                    <a:lnTo>
                      <a:pt x="0" y="84"/>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63" name="Freeform 19"/>
              <p:cNvSpPr>
                <a:spLocks/>
              </p:cNvSpPr>
              <p:nvPr/>
            </p:nvSpPr>
            <p:spPr bwMode="auto">
              <a:xfrm>
                <a:off x="4466" y="888"/>
                <a:ext cx="29" cy="34"/>
              </a:xfrm>
              <a:custGeom>
                <a:avLst/>
                <a:gdLst>
                  <a:gd name="T0" fmla="*/ 87 w 87"/>
                  <a:gd name="T1" fmla="*/ 102 h 102"/>
                  <a:gd name="T2" fmla="*/ 0 w 87"/>
                  <a:gd name="T3" fmla="*/ 14 h 102"/>
                  <a:gd name="T4" fmla="*/ 58 w 87"/>
                  <a:gd name="T5" fmla="*/ 0 h 102"/>
                  <a:gd name="T6" fmla="*/ 87 w 87"/>
                  <a:gd name="T7" fmla="*/ 102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87" y="102"/>
                    </a:moveTo>
                    <a:lnTo>
                      <a:pt x="0" y="14"/>
                    </a:lnTo>
                    <a:lnTo>
                      <a:pt x="58" y="0"/>
                    </a:lnTo>
                    <a:lnTo>
                      <a:pt x="87" y="102"/>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64" name="Freeform 20"/>
              <p:cNvSpPr>
                <a:spLocks/>
              </p:cNvSpPr>
              <p:nvPr/>
            </p:nvSpPr>
            <p:spPr bwMode="auto">
              <a:xfrm>
                <a:off x="4461" y="814"/>
                <a:ext cx="35" cy="29"/>
              </a:xfrm>
              <a:custGeom>
                <a:avLst/>
                <a:gdLst>
                  <a:gd name="T0" fmla="*/ 104 w 104"/>
                  <a:gd name="T1" fmla="*/ 0 h 87"/>
                  <a:gd name="T2" fmla="*/ 14 w 104"/>
                  <a:gd name="T3" fmla="*/ 87 h 87"/>
                  <a:gd name="T4" fmla="*/ 0 w 104"/>
                  <a:gd name="T5" fmla="*/ 29 h 87"/>
                  <a:gd name="T6" fmla="*/ 104 w 104"/>
                  <a:gd name="T7" fmla="*/ 0 h 87"/>
                  <a:gd name="T8" fmla="*/ 0 60000 65536"/>
                  <a:gd name="T9" fmla="*/ 0 60000 65536"/>
                  <a:gd name="T10" fmla="*/ 0 60000 65536"/>
                  <a:gd name="T11" fmla="*/ 0 60000 65536"/>
                  <a:gd name="T12" fmla="*/ 0 w 104"/>
                  <a:gd name="T13" fmla="*/ 0 h 87"/>
                  <a:gd name="T14" fmla="*/ 104 w 104"/>
                  <a:gd name="T15" fmla="*/ 87 h 87"/>
                </a:gdLst>
                <a:ahLst/>
                <a:cxnLst>
                  <a:cxn ang="T8">
                    <a:pos x="T0" y="T1"/>
                  </a:cxn>
                  <a:cxn ang="T9">
                    <a:pos x="T2" y="T3"/>
                  </a:cxn>
                  <a:cxn ang="T10">
                    <a:pos x="T4" y="T5"/>
                  </a:cxn>
                  <a:cxn ang="T11">
                    <a:pos x="T6" y="T7"/>
                  </a:cxn>
                </a:cxnLst>
                <a:rect l="T12" t="T13" r="T14" b="T15"/>
                <a:pathLst>
                  <a:path w="104" h="87">
                    <a:moveTo>
                      <a:pt x="104" y="0"/>
                    </a:moveTo>
                    <a:lnTo>
                      <a:pt x="14" y="87"/>
                    </a:lnTo>
                    <a:lnTo>
                      <a:pt x="0" y="29"/>
                    </a:lnTo>
                    <a:lnTo>
                      <a:pt x="104" y="0"/>
                    </a:lnTo>
                    <a:close/>
                  </a:path>
                </a:pathLst>
              </a:custGeom>
              <a:solidFill>
                <a:srgbClr val="FF0000"/>
              </a:solidFill>
              <a:ln w="15875">
                <a:solidFill>
                  <a:srgbClr val="339966"/>
                </a:solidFill>
                <a:round/>
                <a:headEnd/>
                <a:tailEnd/>
              </a:ln>
            </p:spPr>
            <p:txBody>
              <a:bodyPr/>
              <a:lstStyle/>
              <a:p>
                <a:endParaRPr lang="zh-CN" altLang="en-US">
                  <a:effectLst/>
                </a:endParaRPr>
              </a:p>
            </p:txBody>
          </p:sp>
        </p:grpSp>
      </p:grpSp>
      <p:grpSp>
        <p:nvGrpSpPr>
          <p:cNvPr id="65" name="Group 9"/>
          <p:cNvGrpSpPr>
            <a:grpSpLocks/>
          </p:cNvGrpSpPr>
          <p:nvPr/>
        </p:nvGrpSpPr>
        <p:grpSpPr bwMode="auto">
          <a:xfrm>
            <a:off x="683568" y="2030933"/>
            <a:ext cx="8459788" cy="461963"/>
            <a:chOff x="1344" y="816"/>
            <a:chExt cx="5329" cy="291"/>
          </a:xfrm>
        </p:grpSpPr>
        <p:sp>
          <p:nvSpPr>
            <p:cNvPr id="66" name="Rectangle 10"/>
            <p:cNvSpPr>
              <a:spLocks noChangeArrowheads="1"/>
            </p:cNvSpPr>
            <p:nvPr/>
          </p:nvSpPr>
          <p:spPr bwMode="auto">
            <a:xfrm>
              <a:off x="1536" y="816"/>
              <a:ext cx="5137" cy="291"/>
            </a:xfrm>
            <a:prstGeom prst="rect">
              <a:avLst/>
            </a:prstGeom>
            <a:noFill/>
            <a:ln w="12700" cap="sq">
              <a:noFill/>
              <a:miter lim="800000"/>
              <a:headEnd type="none" w="sm" len="sm"/>
              <a:tailEnd type="none" w="sm" len="sm"/>
            </a:ln>
          </p:spPr>
          <p:txBody>
            <a:bodyPr wrap="square">
              <a:spAutoFit/>
            </a:bodyPr>
            <a:lstStyle/>
            <a:p>
              <a:r>
                <a:rPr lang="zh-CN" altLang="en-US" b="1" dirty="0" smtClean="0">
                  <a:solidFill>
                    <a:srgbClr val="0033CC"/>
                  </a:solidFill>
                  <a:effectLst/>
                  <a:ea typeface="幼圆" pitchFamily="49" charset="-122"/>
                </a:rPr>
                <a:t>共享地址空间：共享堆</a:t>
              </a:r>
              <a:r>
                <a:rPr lang="en-US" altLang="zh-CN" sz="1600" b="1" dirty="0" smtClean="0">
                  <a:solidFill>
                    <a:srgbClr val="FF0000"/>
                  </a:solidFill>
                  <a:effectLst/>
                  <a:ea typeface="幼圆" pitchFamily="49" charset="-122"/>
                </a:rPr>
                <a:t>(</a:t>
              </a:r>
              <a:r>
                <a:rPr lang="zh-CN" altLang="en-US" sz="1600" b="1" dirty="0" smtClean="0">
                  <a:solidFill>
                    <a:srgbClr val="FF0000"/>
                  </a:solidFill>
                  <a:effectLst/>
                  <a:ea typeface="幼圆" pitchFamily="49" charset="-122"/>
                </a:rPr>
                <a:t>指针</a:t>
              </a:r>
              <a:r>
                <a:rPr lang="en-US" altLang="zh-CN" sz="1600" b="1" dirty="0" smtClean="0">
                  <a:solidFill>
                    <a:srgbClr val="FF0000"/>
                  </a:solidFill>
                  <a:ea typeface="幼圆" pitchFamily="49" charset="-122"/>
                </a:rPr>
                <a:t>)</a:t>
              </a:r>
              <a:r>
                <a:rPr lang="zh-CN" altLang="en-US" b="1" dirty="0" smtClean="0">
                  <a:solidFill>
                    <a:srgbClr val="0033CC"/>
                  </a:solidFill>
                  <a:effectLst/>
                  <a:ea typeface="幼圆" pitchFamily="49" charset="-122"/>
                </a:rPr>
                <a:t>、数据段</a:t>
              </a:r>
              <a:r>
                <a:rPr lang="en-US" altLang="zh-CN" sz="1400" b="1" dirty="0" smtClean="0">
                  <a:solidFill>
                    <a:srgbClr val="FF0000"/>
                  </a:solidFill>
                  <a:ea typeface="幼圆" pitchFamily="49" charset="-122"/>
                </a:rPr>
                <a:t>(</a:t>
              </a:r>
              <a:r>
                <a:rPr lang="zh-CN" altLang="en-US" sz="1400" b="1" dirty="0" smtClean="0">
                  <a:solidFill>
                    <a:srgbClr val="FF0000"/>
                  </a:solidFill>
                  <a:ea typeface="幼圆" pitchFamily="49" charset="-122"/>
                </a:rPr>
                <a:t>静态变量、全局变量</a:t>
              </a:r>
              <a:r>
                <a:rPr lang="en-US" altLang="zh-CN" sz="1400" b="1" dirty="0" smtClean="0">
                  <a:solidFill>
                    <a:srgbClr val="FF0000"/>
                  </a:solidFill>
                  <a:ea typeface="幼圆" pitchFamily="49" charset="-122"/>
                </a:rPr>
                <a:t>) </a:t>
              </a:r>
              <a:r>
                <a:rPr lang="zh-CN" altLang="en-US" b="1" dirty="0" smtClean="0">
                  <a:solidFill>
                    <a:srgbClr val="0033CC"/>
                  </a:solidFill>
                  <a:effectLst/>
                  <a:ea typeface="幼圆" pitchFamily="49" charset="-122"/>
                </a:rPr>
                <a:t>、代码段</a:t>
              </a:r>
              <a:endParaRPr lang="zh-CN" altLang="en-US" sz="1600" b="1" dirty="0">
                <a:solidFill>
                  <a:srgbClr val="0033CC"/>
                </a:solidFill>
                <a:effectLst/>
                <a:ea typeface="幼圆" pitchFamily="49" charset="-122"/>
              </a:endParaRPr>
            </a:p>
          </p:txBody>
        </p:sp>
        <p:grpSp>
          <p:nvGrpSpPr>
            <p:cNvPr id="67" name="Group 11"/>
            <p:cNvGrpSpPr>
              <a:grpSpLocks/>
            </p:cNvGrpSpPr>
            <p:nvPr/>
          </p:nvGrpSpPr>
          <p:grpSpPr bwMode="auto">
            <a:xfrm>
              <a:off x="1344" y="912"/>
              <a:ext cx="192" cy="169"/>
              <a:chOff x="4320" y="754"/>
              <a:chExt cx="240" cy="231"/>
            </a:xfrm>
          </p:grpSpPr>
          <p:sp>
            <p:nvSpPr>
              <p:cNvPr id="68" name="Freeform 12"/>
              <p:cNvSpPr>
                <a:spLocks/>
              </p:cNvSpPr>
              <p:nvPr/>
            </p:nvSpPr>
            <p:spPr bwMode="auto">
              <a:xfrm>
                <a:off x="4320" y="754"/>
                <a:ext cx="240" cy="231"/>
              </a:xfrm>
              <a:custGeom>
                <a:avLst/>
                <a:gdLst>
                  <a:gd name="T0" fmla="*/ 366 w 720"/>
                  <a:gd name="T1" fmla="*/ 0 h 693"/>
                  <a:gd name="T2" fmla="*/ 310 w 720"/>
                  <a:gd name="T3" fmla="*/ 203 h 693"/>
                  <a:gd name="T4" fmla="*/ 189 w 720"/>
                  <a:gd name="T5" fmla="*/ 162 h 693"/>
                  <a:gd name="T6" fmla="*/ 218 w 720"/>
                  <a:gd name="T7" fmla="*/ 285 h 693"/>
                  <a:gd name="T8" fmla="*/ 0 w 720"/>
                  <a:gd name="T9" fmla="*/ 339 h 693"/>
                  <a:gd name="T10" fmla="*/ 218 w 720"/>
                  <a:gd name="T11" fmla="*/ 395 h 693"/>
                  <a:gd name="T12" fmla="*/ 184 w 720"/>
                  <a:gd name="T13" fmla="*/ 521 h 693"/>
                  <a:gd name="T14" fmla="*/ 310 w 720"/>
                  <a:gd name="T15" fmla="*/ 487 h 693"/>
                  <a:gd name="T16" fmla="*/ 363 w 720"/>
                  <a:gd name="T17" fmla="*/ 693 h 693"/>
                  <a:gd name="T18" fmla="*/ 415 w 720"/>
                  <a:gd name="T19" fmla="*/ 487 h 693"/>
                  <a:gd name="T20" fmla="*/ 540 w 720"/>
                  <a:gd name="T21" fmla="*/ 526 h 693"/>
                  <a:gd name="T22" fmla="*/ 510 w 720"/>
                  <a:gd name="T23" fmla="*/ 399 h 693"/>
                  <a:gd name="T24" fmla="*/ 720 w 720"/>
                  <a:gd name="T25" fmla="*/ 341 h 693"/>
                  <a:gd name="T26" fmla="*/ 510 w 720"/>
                  <a:gd name="T27" fmla="*/ 293 h 693"/>
                  <a:gd name="T28" fmla="*/ 543 w 720"/>
                  <a:gd name="T29" fmla="*/ 163 h 693"/>
                  <a:gd name="T30" fmla="*/ 414 w 720"/>
                  <a:gd name="T31" fmla="*/ 204 h 693"/>
                  <a:gd name="T32" fmla="*/ 366 w 720"/>
                  <a:gd name="T33" fmla="*/ 0 h 6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20"/>
                  <a:gd name="T52" fmla="*/ 0 h 693"/>
                  <a:gd name="T53" fmla="*/ 720 w 720"/>
                  <a:gd name="T54" fmla="*/ 693 h 6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20" h="693">
                    <a:moveTo>
                      <a:pt x="366" y="0"/>
                    </a:moveTo>
                    <a:lnTo>
                      <a:pt x="310" y="203"/>
                    </a:lnTo>
                    <a:lnTo>
                      <a:pt x="189" y="162"/>
                    </a:lnTo>
                    <a:lnTo>
                      <a:pt x="218" y="285"/>
                    </a:lnTo>
                    <a:lnTo>
                      <a:pt x="0" y="339"/>
                    </a:lnTo>
                    <a:lnTo>
                      <a:pt x="218" y="395"/>
                    </a:lnTo>
                    <a:lnTo>
                      <a:pt x="184" y="521"/>
                    </a:lnTo>
                    <a:lnTo>
                      <a:pt x="310" y="487"/>
                    </a:lnTo>
                    <a:lnTo>
                      <a:pt x="363" y="693"/>
                    </a:lnTo>
                    <a:lnTo>
                      <a:pt x="415" y="487"/>
                    </a:lnTo>
                    <a:lnTo>
                      <a:pt x="540" y="526"/>
                    </a:lnTo>
                    <a:lnTo>
                      <a:pt x="510" y="399"/>
                    </a:lnTo>
                    <a:lnTo>
                      <a:pt x="720" y="341"/>
                    </a:lnTo>
                    <a:lnTo>
                      <a:pt x="510" y="293"/>
                    </a:lnTo>
                    <a:lnTo>
                      <a:pt x="543" y="163"/>
                    </a:lnTo>
                    <a:lnTo>
                      <a:pt x="414" y="204"/>
                    </a:lnTo>
                    <a:lnTo>
                      <a:pt x="366"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69" name="Freeform 13"/>
              <p:cNvSpPr>
                <a:spLocks/>
              </p:cNvSpPr>
              <p:nvPr/>
            </p:nvSpPr>
            <p:spPr bwMode="auto">
              <a:xfrm>
                <a:off x="4423" y="768"/>
                <a:ext cx="19" cy="100"/>
              </a:xfrm>
              <a:custGeom>
                <a:avLst/>
                <a:gdLst>
                  <a:gd name="T0" fmla="*/ 58 w 58"/>
                  <a:gd name="T1" fmla="*/ 0 h 298"/>
                  <a:gd name="T2" fmla="*/ 58 w 58"/>
                  <a:gd name="T3" fmla="*/ 298 h 298"/>
                  <a:gd name="T4" fmla="*/ 0 w 58"/>
                  <a:gd name="T5" fmla="*/ 244 h 298"/>
                  <a:gd name="T6" fmla="*/ 58 w 58"/>
                  <a:gd name="T7" fmla="*/ 0 h 298"/>
                  <a:gd name="T8" fmla="*/ 0 60000 65536"/>
                  <a:gd name="T9" fmla="*/ 0 60000 65536"/>
                  <a:gd name="T10" fmla="*/ 0 60000 65536"/>
                  <a:gd name="T11" fmla="*/ 0 60000 65536"/>
                  <a:gd name="T12" fmla="*/ 0 w 58"/>
                  <a:gd name="T13" fmla="*/ 0 h 298"/>
                  <a:gd name="T14" fmla="*/ 58 w 58"/>
                  <a:gd name="T15" fmla="*/ 298 h 298"/>
                </a:gdLst>
                <a:ahLst/>
                <a:cxnLst>
                  <a:cxn ang="T8">
                    <a:pos x="T0" y="T1"/>
                  </a:cxn>
                  <a:cxn ang="T9">
                    <a:pos x="T2" y="T3"/>
                  </a:cxn>
                  <a:cxn ang="T10">
                    <a:pos x="T4" y="T5"/>
                  </a:cxn>
                  <a:cxn ang="T11">
                    <a:pos x="T6" y="T7"/>
                  </a:cxn>
                </a:cxnLst>
                <a:rect l="T12" t="T13" r="T14" b="T15"/>
                <a:pathLst>
                  <a:path w="58" h="298">
                    <a:moveTo>
                      <a:pt x="58" y="0"/>
                    </a:moveTo>
                    <a:lnTo>
                      <a:pt x="58" y="298"/>
                    </a:lnTo>
                    <a:lnTo>
                      <a:pt x="0" y="244"/>
                    </a:lnTo>
                    <a:lnTo>
                      <a:pt x="58"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70" name="Freeform 14"/>
              <p:cNvSpPr>
                <a:spLocks/>
              </p:cNvSpPr>
              <p:nvPr/>
            </p:nvSpPr>
            <p:spPr bwMode="auto">
              <a:xfrm>
                <a:off x="4343" y="868"/>
                <a:ext cx="99" cy="19"/>
              </a:xfrm>
              <a:custGeom>
                <a:avLst/>
                <a:gdLst>
                  <a:gd name="T0" fmla="*/ 0 w 298"/>
                  <a:gd name="T1" fmla="*/ 0 h 59"/>
                  <a:gd name="T2" fmla="*/ 298 w 298"/>
                  <a:gd name="T3" fmla="*/ 0 h 59"/>
                  <a:gd name="T4" fmla="*/ 242 w 298"/>
                  <a:gd name="T5" fmla="*/ 59 h 59"/>
                  <a:gd name="T6" fmla="*/ 0 w 298"/>
                  <a:gd name="T7" fmla="*/ 0 h 59"/>
                  <a:gd name="T8" fmla="*/ 0 60000 65536"/>
                  <a:gd name="T9" fmla="*/ 0 60000 65536"/>
                  <a:gd name="T10" fmla="*/ 0 60000 65536"/>
                  <a:gd name="T11" fmla="*/ 0 60000 65536"/>
                  <a:gd name="T12" fmla="*/ 0 w 298"/>
                  <a:gd name="T13" fmla="*/ 0 h 59"/>
                  <a:gd name="T14" fmla="*/ 298 w 298"/>
                  <a:gd name="T15" fmla="*/ 59 h 59"/>
                </a:gdLst>
                <a:ahLst/>
                <a:cxnLst>
                  <a:cxn ang="T8">
                    <a:pos x="T0" y="T1"/>
                  </a:cxn>
                  <a:cxn ang="T9">
                    <a:pos x="T2" y="T3"/>
                  </a:cxn>
                  <a:cxn ang="T10">
                    <a:pos x="T4" y="T5"/>
                  </a:cxn>
                  <a:cxn ang="T11">
                    <a:pos x="T6" y="T7"/>
                  </a:cxn>
                </a:cxnLst>
                <a:rect l="T12" t="T13" r="T14" b="T15"/>
                <a:pathLst>
                  <a:path w="298" h="59">
                    <a:moveTo>
                      <a:pt x="0" y="0"/>
                    </a:moveTo>
                    <a:lnTo>
                      <a:pt x="298" y="0"/>
                    </a:lnTo>
                    <a:lnTo>
                      <a:pt x="242" y="59"/>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71" name="Freeform 15"/>
              <p:cNvSpPr>
                <a:spLocks/>
              </p:cNvSpPr>
              <p:nvPr/>
            </p:nvSpPr>
            <p:spPr bwMode="auto">
              <a:xfrm>
                <a:off x="4442" y="868"/>
                <a:ext cx="19" cy="99"/>
              </a:xfrm>
              <a:custGeom>
                <a:avLst/>
                <a:gdLst>
                  <a:gd name="T0" fmla="*/ 0 w 56"/>
                  <a:gd name="T1" fmla="*/ 297 h 297"/>
                  <a:gd name="T2" fmla="*/ 0 w 56"/>
                  <a:gd name="T3" fmla="*/ 0 h 297"/>
                  <a:gd name="T4" fmla="*/ 56 w 56"/>
                  <a:gd name="T5" fmla="*/ 56 h 297"/>
                  <a:gd name="T6" fmla="*/ 0 w 56"/>
                  <a:gd name="T7" fmla="*/ 297 h 297"/>
                  <a:gd name="T8" fmla="*/ 0 60000 65536"/>
                  <a:gd name="T9" fmla="*/ 0 60000 65536"/>
                  <a:gd name="T10" fmla="*/ 0 60000 65536"/>
                  <a:gd name="T11" fmla="*/ 0 60000 65536"/>
                  <a:gd name="T12" fmla="*/ 0 w 56"/>
                  <a:gd name="T13" fmla="*/ 0 h 297"/>
                  <a:gd name="T14" fmla="*/ 56 w 56"/>
                  <a:gd name="T15" fmla="*/ 297 h 297"/>
                </a:gdLst>
                <a:ahLst/>
                <a:cxnLst>
                  <a:cxn ang="T8">
                    <a:pos x="T0" y="T1"/>
                  </a:cxn>
                  <a:cxn ang="T9">
                    <a:pos x="T2" y="T3"/>
                  </a:cxn>
                  <a:cxn ang="T10">
                    <a:pos x="T4" y="T5"/>
                  </a:cxn>
                  <a:cxn ang="T11">
                    <a:pos x="T6" y="T7"/>
                  </a:cxn>
                </a:cxnLst>
                <a:rect l="T12" t="T13" r="T14" b="T15"/>
                <a:pathLst>
                  <a:path w="56" h="297">
                    <a:moveTo>
                      <a:pt x="0" y="297"/>
                    </a:moveTo>
                    <a:lnTo>
                      <a:pt x="0" y="0"/>
                    </a:lnTo>
                    <a:lnTo>
                      <a:pt x="56" y="56"/>
                    </a:lnTo>
                    <a:lnTo>
                      <a:pt x="0" y="29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72" name="Freeform 16"/>
              <p:cNvSpPr>
                <a:spLocks/>
              </p:cNvSpPr>
              <p:nvPr/>
            </p:nvSpPr>
            <p:spPr bwMode="auto">
              <a:xfrm>
                <a:off x="4442" y="849"/>
                <a:ext cx="99" cy="19"/>
              </a:xfrm>
              <a:custGeom>
                <a:avLst/>
                <a:gdLst>
                  <a:gd name="T0" fmla="*/ 297 w 297"/>
                  <a:gd name="T1" fmla="*/ 57 h 57"/>
                  <a:gd name="T2" fmla="*/ 0 w 297"/>
                  <a:gd name="T3" fmla="*/ 57 h 57"/>
                  <a:gd name="T4" fmla="*/ 55 w 297"/>
                  <a:gd name="T5" fmla="*/ 0 h 57"/>
                  <a:gd name="T6" fmla="*/ 297 w 297"/>
                  <a:gd name="T7" fmla="*/ 57 h 57"/>
                  <a:gd name="T8" fmla="*/ 0 60000 65536"/>
                  <a:gd name="T9" fmla="*/ 0 60000 65536"/>
                  <a:gd name="T10" fmla="*/ 0 60000 65536"/>
                  <a:gd name="T11" fmla="*/ 0 60000 65536"/>
                  <a:gd name="T12" fmla="*/ 0 w 297"/>
                  <a:gd name="T13" fmla="*/ 0 h 57"/>
                  <a:gd name="T14" fmla="*/ 297 w 297"/>
                  <a:gd name="T15" fmla="*/ 57 h 57"/>
                </a:gdLst>
                <a:ahLst/>
                <a:cxnLst>
                  <a:cxn ang="T8">
                    <a:pos x="T0" y="T1"/>
                  </a:cxn>
                  <a:cxn ang="T9">
                    <a:pos x="T2" y="T3"/>
                  </a:cxn>
                  <a:cxn ang="T10">
                    <a:pos x="T4" y="T5"/>
                  </a:cxn>
                  <a:cxn ang="T11">
                    <a:pos x="T6" y="T7"/>
                  </a:cxn>
                </a:cxnLst>
                <a:rect l="T12" t="T13" r="T14" b="T15"/>
                <a:pathLst>
                  <a:path w="297" h="57">
                    <a:moveTo>
                      <a:pt x="297" y="57"/>
                    </a:moveTo>
                    <a:lnTo>
                      <a:pt x="0" y="57"/>
                    </a:lnTo>
                    <a:lnTo>
                      <a:pt x="55" y="0"/>
                    </a:lnTo>
                    <a:lnTo>
                      <a:pt x="297" y="5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73" name="Freeform 17"/>
              <p:cNvSpPr>
                <a:spLocks/>
              </p:cNvSpPr>
              <p:nvPr/>
            </p:nvSpPr>
            <p:spPr bwMode="auto">
              <a:xfrm>
                <a:off x="4388" y="814"/>
                <a:ext cx="29" cy="34"/>
              </a:xfrm>
              <a:custGeom>
                <a:avLst/>
                <a:gdLst>
                  <a:gd name="T0" fmla="*/ 0 w 87"/>
                  <a:gd name="T1" fmla="*/ 0 h 102"/>
                  <a:gd name="T2" fmla="*/ 87 w 87"/>
                  <a:gd name="T3" fmla="*/ 88 h 102"/>
                  <a:gd name="T4" fmla="*/ 29 w 87"/>
                  <a:gd name="T5" fmla="*/ 102 h 102"/>
                  <a:gd name="T6" fmla="*/ 0 w 87"/>
                  <a:gd name="T7" fmla="*/ 0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0" y="0"/>
                    </a:moveTo>
                    <a:lnTo>
                      <a:pt x="87" y="88"/>
                    </a:lnTo>
                    <a:lnTo>
                      <a:pt x="29" y="102"/>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74" name="Freeform 18"/>
              <p:cNvSpPr>
                <a:spLocks/>
              </p:cNvSpPr>
              <p:nvPr/>
            </p:nvSpPr>
            <p:spPr bwMode="auto">
              <a:xfrm>
                <a:off x="4388" y="893"/>
                <a:ext cx="34" cy="28"/>
              </a:xfrm>
              <a:custGeom>
                <a:avLst/>
                <a:gdLst>
                  <a:gd name="T0" fmla="*/ 0 w 103"/>
                  <a:gd name="T1" fmla="*/ 84 h 84"/>
                  <a:gd name="T2" fmla="*/ 89 w 103"/>
                  <a:gd name="T3" fmla="*/ 0 h 84"/>
                  <a:gd name="T4" fmla="*/ 103 w 103"/>
                  <a:gd name="T5" fmla="*/ 56 h 84"/>
                  <a:gd name="T6" fmla="*/ 0 w 103"/>
                  <a:gd name="T7" fmla="*/ 84 h 84"/>
                  <a:gd name="T8" fmla="*/ 0 60000 65536"/>
                  <a:gd name="T9" fmla="*/ 0 60000 65536"/>
                  <a:gd name="T10" fmla="*/ 0 60000 65536"/>
                  <a:gd name="T11" fmla="*/ 0 60000 65536"/>
                  <a:gd name="T12" fmla="*/ 0 w 103"/>
                  <a:gd name="T13" fmla="*/ 0 h 84"/>
                  <a:gd name="T14" fmla="*/ 103 w 103"/>
                  <a:gd name="T15" fmla="*/ 84 h 84"/>
                </a:gdLst>
                <a:ahLst/>
                <a:cxnLst>
                  <a:cxn ang="T8">
                    <a:pos x="T0" y="T1"/>
                  </a:cxn>
                  <a:cxn ang="T9">
                    <a:pos x="T2" y="T3"/>
                  </a:cxn>
                  <a:cxn ang="T10">
                    <a:pos x="T4" y="T5"/>
                  </a:cxn>
                  <a:cxn ang="T11">
                    <a:pos x="T6" y="T7"/>
                  </a:cxn>
                </a:cxnLst>
                <a:rect l="T12" t="T13" r="T14" b="T15"/>
                <a:pathLst>
                  <a:path w="103" h="84">
                    <a:moveTo>
                      <a:pt x="0" y="84"/>
                    </a:moveTo>
                    <a:lnTo>
                      <a:pt x="89" y="0"/>
                    </a:lnTo>
                    <a:lnTo>
                      <a:pt x="103" y="56"/>
                    </a:lnTo>
                    <a:lnTo>
                      <a:pt x="0" y="84"/>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75" name="Freeform 19"/>
              <p:cNvSpPr>
                <a:spLocks/>
              </p:cNvSpPr>
              <p:nvPr/>
            </p:nvSpPr>
            <p:spPr bwMode="auto">
              <a:xfrm>
                <a:off x="4466" y="888"/>
                <a:ext cx="29" cy="34"/>
              </a:xfrm>
              <a:custGeom>
                <a:avLst/>
                <a:gdLst>
                  <a:gd name="T0" fmla="*/ 87 w 87"/>
                  <a:gd name="T1" fmla="*/ 102 h 102"/>
                  <a:gd name="T2" fmla="*/ 0 w 87"/>
                  <a:gd name="T3" fmla="*/ 14 h 102"/>
                  <a:gd name="T4" fmla="*/ 58 w 87"/>
                  <a:gd name="T5" fmla="*/ 0 h 102"/>
                  <a:gd name="T6" fmla="*/ 87 w 87"/>
                  <a:gd name="T7" fmla="*/ 102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87" y="102"/>
                    </a:moveTo>
                    <a:lnTo>
                      <a:pt x="0" y="14"/>
                    </a:lnTo>
                    <a:lnTo>
                      <a:pt x="58" y="0"/>
                    </a:lnTo>
                    <a:lnTo>
                      <a:pt x="87" y="102"/>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76" name="Freeform 20"/>
              <p:cNvSpPr>
                <a:spLocks/>
              </p:cNvSpPr>
              <p:nvPr/>
            </p:nvSpPr>
            <p:spPr bwMode="auto">
              <a:xfrm>
                <a:off x="4461" y="814"/>
                <a:ext cx="35" cy="29"/>
              </a:xfrm>
              <a:custGeom>
                <a:avLst/>
                <a:gdLst>
                  <a:gd name="T0" fmla="*/ 104 w 104"/>
                  <a:gd name="T1" fmla="*/ 0 h 87"/>
                  <a:gd name="T2" fmla="*/ 14 w 104"/>
                  <a:gd name="T3" fmla="*/ 87 h 87"/>
                  <a:gd name="T4" fmla="*/ 0 w 104"/>
                  <a:gd name="T5" fmla="*/ 29 h 87"/>
                  <a:gd name="T6" fmla="*/ 104 w 104"/>
                  <a:gd name="T7" fmla="*/ 0 h 87"/>
                  <a:gd name="T8" fmla="*/ 0 60000 65536"/>
                  <a:gd name="T9" fmla="*/ 0 60000 65536"/>
                  <a:gd name="T10" fmla="*/ 0 60000 65536"/>
                  <a:gd name="T11" fmla="*/ 0 60000 65536"/>
                  <a:gd name="T12" fmla="*/ 0 w 104"/>
                  <a:gd name="T13" fmla="*/ 0 h 87"/>
                  <a:gd name="T14" fmla="*/ 104 w 104"/>
                  <a:gd name="T15" fmla="*/ 87 h 87"/>
                </a:gdLst>
                <a:ahLst/>
                <a:cxnLst>
                  <a:cxn ang="T8">
                    <a:pos x="T0" y="T1"/>
                  </a:cxn>
                  <a:cxn ang="T9">
                    <a:pos x="T2" y="T3"/>
                  </a:cxn>
                  <a:cxn ang="T10">
                    <a:pos x="T4" y="T5"/>
                  </a:cxn>
                  <a:cxn ang="T11">
                    <a:pos x="T6" y="T7"/>
                  </a:cxn>
                </a:cxnLst>
                <a:rect l="T12" t="T13" r="T14" b="T15"/>
                <a:pathLst>
                  <a:path w="104" h="87">
                    <a:moveTo>
                      <a:pt x="104" y="0"/>
                    </a:moveTo>
                    <a:lnTo>
                      <a:pt x="14" y="87"/>
                    </a:lnTo>
                    <a:lnTo>
                      <a:pt x="0" y="29"/>
                    </a:lnTo>
                    <a:lnTo>
                      <a:pt x="104" y="0"/>
                    </a:lnTo>
                    <a:close/>
                  </a:path>
                </a:pathLst>
              </a:custGeom>
              <a:solidFill>
                <a:srgbClr val="FF0000"/>
              </a:solidFill>
              <a:ln w="15875">
                <a:solidFill>
                  <a:srgbClr val="339966"/>
                </a:solidFill>
                <a:round/>
                <a:headEnd/>
                <a:tailEnd/>
              </a:ln>
            </p:spPr>
            <p:txBody>
              <a:bodyPr/>
              <a:lstStyle/>
              <a:p>
                <a:endParaRPr lang="zh-CN" altLang="en-US">
                  <a:effectLst/>
                </a:endParaRPr>
              </a:p>
            </p:txBody>
          </p:sp>
        </p:grpSp>
      </p:grpSp>
      <p:grpSp>
        <p:nvGrpSpPr>
          <p:cNvPr id="77" name="Group 9"/>
          <p:cNvGrpSpPr>
            <a:grpSpLocks/>
          </p:cNvGrpSpPr>
          <p:nvPr/>
        </p:nvGrpSpPr>
        <p:grpSpPr bwMode="auto">
          <a:xfrm>
            <a:off x="683568" y="2390973"/>
            <a:ext cx="8459788" cy="461963"/>
            <a:chOff x="1344" y="816"/>
            <a:chExt cx="5329" cy="291"/>
          </a:xfrm>
        </p:grpSpPr>
        <p:sp>
          <p:nvSpPr>
            <p:cNvPr id="78" name="Rectangle 10"/>
            <p:cNvSpPr>
              <a:spLocks noChangeArrowheads="1"/>
            </p:cNvSpPr>
            <p:nvPr/>
          </p:nvSpPr>
          <p:spPr bwMode="auto">
            <a:xfrm>
              <a:off x="1536" y="816"/>
              <a:ext cx="5137" cy="291"/>
            </a:xfrm>
            <a:prstGeom prst="rect">
              <a:avLst/>
            </a:prstGeom>
            <a:noFill/>
            <a:ln w="12700" cap="sq">
              <a:noFill/>
              <a:miter lim="800000"/>
              <a:headEnd type="none" w="sm" len="sm"/>
              <a:tailEnd type="none" w="sm" len="sm"/>
            </a:ln>
          </p:spPr>
          <p:txBody>
            <a:bodyPr wrap="square">
              <a:spAutoFit/>
            </a:bodyPr>
            <a:lstStyle/>
            <a:p>
              <a:pPr algn="l"/>
              <a:r>
                <a:rPr lang="zh-CN" altLang="en-US" b="1" dirty="0" smtClean="0">
                  <a:solidFill>
                    <a:srgbClr val="0033CC"/>
                  </a:solidFill>
                  <a:effectLst/>
                  <a:ea typeface="幼圆" pitchFamily="49" charset="-122"/>
                </a:rPr>
                <a:t>独立的栈：临时变量可间接共享</a:t>
              </a:r>
              <a:endParaRPr lang="zh-CN" altLang="en-US" b="1" dirty="0">
                <a:solidFill>
                  <a:srgbClr val="0033CC"/>
                </a:solidFill>
                <a:effectLst/>
                <a:ea typeface="幼圆" pitchFamily="49" charset="-122"/>
              </a:endParaRPr>
            </a:p>
          </p:txBody>
        </p:sp>
        <p:grpSp>
          <p:nvGrpSpPr>
            <p:cNvPr id="79" name="Group 11"/>
            <p:cNvGrpSpPr>
              <a:grpSpLocks/>
            </p:cNvGrpSpPr>
            <p:nvPr/>
          </p:nvGrpSpPr>
          <p:grpSpPr bwMode="auto">
            <a:xfrm>
              <a:off x="1344" y="912"/>
              <a:ext cx="192" cy="169"/>
              <a:chOff x="4320" y="754"/>
              <a:chExt cx="240" cy="231"/>
            </a:xfrm>
          </p:grpSpPr>
          <p:sp>
            <p:nvSpPr>
              <p:cNvPr id="80" name="Freeform 12"/>
              <p:cNvSpPr>
                <a:spLocks/>
              </p:cNvSpPr>
              <p:nvPr/>
            </p:nvSpPr>
            <p:spPr bwMode="auto">
              <a:xfrm>
                <a:off x="4320" y="754"/>
                <a:ext cx="240" cy="231"/>
              </a:xfrm>
              <a:custGeom>
                <a:avLst/>
                <a:gdLst>
                  <a:gd name="T0" fmla="*/ 366 w 720"/>
                  <a:gd name="T1" fmla="*/ 0 h 693"/>
                  <a:gd name="T2" fmla="*/ 310 w 720"/>
                  <a:gd name="T3" fmla="*/ 203 h 693"/>
                  <a:gd name="T4" fmla="*/ 189 w 720"/>
                  <a:gd name="T5" fmla="*/ 162 h 693"/>
                  <a:gd name="T6" fmla="*/ 218 w 720"/>
                  <a:gd name="T7" fmla="*/ 285 h 693"/>
                  <a:gd name="T8" fmla="*/ 0 w 720"/>
                  <a:gd name="T9" fmla="*/ 339 h 693"/>
                  <a:gd name="T10" fmla="*/ 218 w 720"/>
                  <a:gd name="T11" fmla="*/ 395 h 693"/>
                  <a:gd name="T12" fmla="*/ 184 w 720"/>
                  <a:gd name="T13" fmla="*/ 521 h 693"/>
                  <a:gd name="T14" fmla="*/ 310 w 720"/>
                  <a:gd name="T15" fmla="*/ 487 h 693"/>
                  <a:gd name="T16" fmla="*/ 363 w 720"/>
                  <a:gd name="T17" fmla="*/ 693 h 693"/>
                  <a:gd name="T18" fmla="*/ 415 w 720"/>
                  <a:gd name="T19" fmla="*/ 487 h 693"/>
                  <a:gd name="T20" fmla="*/ 540 w 720"/>
                  <a:gd name="T21" fmla="*/ 526 h 693"/>
                  <a:gd name="T22" fmla="*/ 510 w 720"/>
                  <a:gd name="T23" fmla="*/ 399 h 693"/>
                  <a:gd name="T24" fmla="*/ 720 w 720"/>
                  <a:gd name="T25" fmla="*/ 341 h 693"/>
                  <a:gd name="T26" fmla="*/ 510 w 720"/>
                  <a:gd name="T27" fmla="*/ 293 h 693"/>
                  <a:gd name="T28" fmla="*/ 543 w 720"/>
                  <a:gd name="T29" fmla="*/ 163 h 693"/>
                  <a:gd name="T30" fmla="*/ 414 w 720"/>
                  <a:gd name="T31" fmla="*/ 204 h 693"/>
                  <a:gd name="T32" fmla="*/ 366 w 720"/>
                  <a:gd name="T33" fmla="*/ 0 h 6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20"/>
                  <a:gd name="T52" fmla="*/ 0 h 693"/>
                  <a:gd name="T53" fmla="*/ 720 w 720"/>
                  <a:gd name="T54" fmla="*/ 693 h 6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20" h="693">
                    <a:moveTo>
                      <a:pt x="366" y="0"/>
                    </a:moveTo>
                    <a:lnTo>
                      <a:pt x="310" y="203"/>
                    </a:lnTo>
                    <a:lnTo>
                      <a:pt x="189" y="162"/>
                    </a:lnTo>
                    <a:lnTo>
                      <a:pt x="218" y="285"/>
                    </a:lnTo>
                    <a:lnTo>
                      <a:pt x="0" y="339"/>
                    </a:lnTo>
                    <a:lnTo>
                      <a:pt x="218" y="395"/>
                    </a:lnTo>
                    <a:lnTo>
                      <a:pt x="184" y="521"/>
                    </a:lnTo>
                    <a:lnTo>
                      <a:pt x="310" y="487"/>
                    </a:lnTo>
                    <a:lnTo>
                      <a:pt x="363" y="693"/>
                    </a:lnTo>
                    <a:lnTo>
                      <a:pt x="415" y="487"/>
                    </a:lnTo>
                    <a:lnTo>
                      <a:pt x="540" y="526"/>
                    </a:lnTo>
                    <a:lnTo>
                      <a:pt x="510" y="399"/>
                    </a:lnTo>
                    <a:lnTo>
                      <a:pt x="720" y="341"/>
                    </a:lnTo>
                    <a:lnTo>
                      <a:pt x="510" y="293"/>
                    </a:lnTo>
                    <a:lnTo>
                      <a:pt x="543" y="163"/>
                    </a:lnTo>
                    <a:lnTo>
                      <a:pt x="414" y="204"/>
                    </a:lnTo>
                    <a:lnTo>
                      <a:pt x="366"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81" name="Freeform 13"/>
              <p:cNvSpPr>
                <a:spLocks/>
              </p:cNvSpPr>
              <p:nvPr/>
            </p:nvSpPr>
            <p:spPr bwMode="auto">
              <a:xfrm>
                <a:off x="4423" y="768"/>
                <a:ext cx="19" cy="100"/>
              </a:xfrm>
              <a:custGeom>
                <a:avLst/>
                <a:gdLst>
                  <a:gd name="T0" fmla="*/ 58 w 58"/>
                  <a:gd name="T1" fmla="*/ 0 h 298"/>
                  <a:gd name="T2" fmla="*/ 58 w 58"/>
                  <a:gd name="T3" fmla="*/ 298 h 298"/>
                  <a:gd name="T4" fmla="*/ 0 w 58"/>
                  <a:gd name="T5" fmla="*/ 244 h 298"/>
                  <a:gd name="T6" fmla="*/ 58 w 58"/>
                  <a:gd name="T7" fmla="*/ 0 h 298"/>
                  <a:gd name="T8" fmla="*/ 0 60000 65536"/>
                  <a:gd name="T9" fmla="*/ 0 60000 65536"/>
                  <a:gd name="T10" fmla="*/ 0 60000 65536"/>
                  <a:gd name="T11" fmla="*/ 0 60000 65536"/>
                  <a:gd name="T12" fmla="*/ 0 w 58"/>
                  <a:gd name="T13" fmla="*/ 0 h 298"/>
                  <a:gd name="T14" fmla="*/ 58 w 58"/>
                  <a:gd name="T15" fmla="*/ 298 h 298"/>
                </a:gdLst>
                <a:ahLst/>
                <a:cxnLst>
                  <a:cxn ang="T8">
                    <a:pos x="T0" y="T1"/>
                  </a:cxn>
                  <a:cxn ang="T9">
                    <a:pos x="T2" y="T3"/>
                  </a:cxn>
                  <a:cxn ang="T10">
                    <a:pos x="T4" y="T5"/>
                  </a:cxn>
                  <a:cxn ang="T11">
                    <a:pos x="T6" y="T7"/>
                  </a:cxn>
                </a:cxnLst>
                <a:rect l="T12" t="T13" r="T14" b="T15"/>
                <a:pathLst>
                  <a:path w="58" h="298">
                    <a:moveTo>
                      <a:pt x="58" y="0"/>
                    </a:moveTo>
                    <a:lnTo>
                      <a:pt x="58" y="298"/>
                    </a:lnTo>
                    <a:lnTo>
                      <a:pt x="0" y="244"/>
                    </a:lnTo>
                    <a:lnTo>
                      <a:pt x="58"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82" name="Freeform 14"/>
              <p:cNvSpPr>
                <a:spLocks/>
              </p:cNvSpPr>
              <p:nvPr/>
            </p:nvSpPr>
            <p:spPr bwMode="auto">
              <a:xfrm>
                <a:off x="4343" y="868"/>
                <a:ext cx="99" cy="19"/>
              </a:xfrm>
              <a:custGeom>
                <a:avLst/>
                <a:gdLst>
                  <a:gd name="T0" fmla="*/ 0 w 298"/>
                  <a:gd name="T1" fmla="*/ 0 h 59"/>
                  <a:gd name="T2" fmla="*/ 298 w 298"/>
                  <a:gd name="T3" fmla="*/ 0 h 59"/>
                  <a:gd name="T4" fmla="*/ 242 w 298"/>
                  <a:gd name="T5" fmla="*/ 59 h 59"/>
                  <a:gd name="T6" fmla="*/ 0 w 298"/>
                  <a:gd name="T7" fmla="*/ 0 h 59"/>
                  <a:gd name="T8" fmla="*/ 0 60000 65536"/>
                  <a:gd name="T9" fmla="*/ 0 60000 65536"/>
                  <a:gd name="T10" fmla="*/ 0 60000 65536"/>
                  <a:gd name="T11" fmla="*/ 0 60000 65536"/>
                  <a:gd name="T12" fmla="*/ 0 w 298"/>
                  <a:gd name="T13" fmla="*/ 0 h 59"/>
                  <a:gd name="T14" fmla="*/ 298 w 298"/>
                  <a:gd name="T15" fmla="*/ 59 h 59"/>
                </a:gdLst>
                <a:ahLst/>
                <a:cxnLst>
                  <a:cxn ang="T8">
                    <a:pos x="T0" y="T1"/>
                  </a:cxn>
                  <a:cxn ang="T9">
                    <a:pos x="T2" y="T3"/>
                  </a:cxn>
                  <a:cxn ang="T10">
                    <a:pos x="T4" y="T5"/>
                  </a:cxn>
                  <a:cxn ang="T11">
                    <a:pos x="T6" y="T7"/>
                  </a:cxn>
                </a:cxnLst>
                <a:rect l="T12" t="T13" r="T14" b="T15"/>
                <a:pathLst>
                  <a:path w="298" h="59">
                    <a:moveTo>
                      <a:pt x="0" y="0"/>
                    </a:moveTo>
                    <a:lnTo>
                      <a:pt x="298" y="0"/>
                    </a:lnTo>
                    <a:lnTo>
                      <a:pt x="242" y="59"/>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83" name="Freeform 15"/>
              <p:cNvSpPr>
                <a:spLocks/>
              </p:cNvSpPr>
              <p:nvPr/>
            </p:nvSpPr>
            <p:spPr bwMode="auto">
              <a:xfrm>
                <a:off x="4442" y="868"/>
                <a:ext cx="19" cy="99"/>
              </a:xfrm>
              <a:custGeom>
                <a:avLst/>
                <a:gdLst>
                  <a:gd name="T0" fmla="*/ 0 w 56"/>
                  <a:gd name="T1" fmla="*/ 297 h 297"/>
                  <a:gd name="T2" fmla="*/ 0 w 56"/>
                  <a:gd name="T3" fmla="*/ 0 h 297"/>
                  <a:gd name="T4" fmla="*/ 56 w 56"/>
                  <a:gd name="T5" fmla="*/ 56 h 297"/>
                  <a:gd name="T6" fmla="*/ 0 w 56"/>
                  <a:gd name="T7" fmla="*/ 297 h 297"/>
                  <a:gd name="T8" fmla="*/ 0 60000 65536"/>
                  <a:gd name="T9" fmla="*/ 0 60000 65536"/>
                  <a:gd name="T10" fmla="*/ 0 60000 65536"/>
                  <a:gd name="T11" fmla="*/ 0 60000 65536"/>
                  <a:gd name="T12" fmla="*/ 0 w 56"/>
                  <a:gd name="T13" fmla="*/ 0 h 297"/>
                  <a:gd name="T14" fmla="*/ 56 w 56"/>
                  <a:gd name="T15" fmla="*/ 297 h 297"/>
                </a:gdLst>
                <a:ahLst/>
                <a:cxnLst>
                  <a:cxn ang="T8">
                    <a:pos x="T0" y="T1"/>
                  </a:cxn>
                  <a:cxn ang="T9">
                    <a:pos x="T2" y="T3"/>
                  </a:cxn>
                  <a:cxn ang="T10">
                    <a:pos x="T4" y="T5"/>
                  </a:cxn>
                  <a:cxn ang="T11">
                    <a:pos x="T6" y="T7"/>
                  </a:cxn>
                </a:cxnLst>
                <a:rect l="T12" t="T13" r="T14" b="T15"/>
                <a:pathLst>
                  <a:path w="56" h="297">
                    <a:moveTo>
                      <a:pt x="0" y="297"/>
                    </a:moveTo>
                    <a:lnTo>
                      <a:pt x="0" y="0"/>
                    </a:lnTo>
                    <a:lnTo>
                      <a:pt x="56" y="56"/>
                    </a:lnTo>
                    <a:lnTo>
                      <a:pt x="0" y="29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84" name="Freeform 16"/>
              <p:cNvSpPr>
                <a:spLocks/>
              </p:cNvSpPr>
              <p:nvPr/>
            </p:nvSpPr>
            <p:spPr bwMode="auto">
              <a:xfrm>
                <a:off x="4442" y="849"/>
                <a:ext cx="99" cy="19"/>
              </a:xfrm>
              <a:custGeom>
                <a:avLst/>
                <a:gdLst>
                  <a:gd name="T0" fmla="*/ 297 w 297"/>
                  <a:gd name="T1" fmla="*/ 57 h 57"/>
                  <a:gd name="T2" fmla="*/ 0 w 297"/>
                  <a:gd name="T3" fmla="*/ 57 h 57"/>
                  <a:gd name="T4" fmla="*/ 55 w 297"/>
                  <a:gd name="T5" fmla="*/ 0 h 57"/>
                  <a:gd name="T6" fmla="*/ 297 w 297"/>
                  <a:gd name="T7" fmla="*/ 57 h 57"/>
                  <a:gd name="T8" fmla="*/ 0 60000 65536"/>
                  <a:gd name="T9" fmla="*/ 0 60000 65536"/>
                  <a:gd name="T10" fmla="*/ 0 60000 65536"/>
                  <a:gd name="T11" fmla="*/ 0 60000 65536"/>
                  <a:gd name="T12" fmla="*/ 0 w 297"/>
                  <a:gd name="T13" fmla="*/ 0 h 57"/>
                  <a:gd name="T14" fmla="*/ 297 w 297"/>
                  <a:gd name="T15" fmla="*/ 57 h 57"/>
                </a:gdLst>
                <a:ahLst/>
                <a:cxnLst>
                  <a:cxn ang="T8">
                    <a:pos x="T0" y="T1"/>
                  </a:cxn>
                  <a:cxn ang="T9">
                    <a:pos x="T2" y="T3"/>
                  </a:cxn>
                  <a:cxn ang="T10">
                    <a:pos x="T4" y="T5"/>
                  </a:cxn>
                  <a:cxn ang="T11">
                    <a:pos x="T6" y="T7"/>
                  </a:cxn>
                </a:cxnLst>
                <a:rect l="T12" t="T13" r="T14" b="T15"/>
                <a:pathLst>
                  <a:path w="297" h="57">
                    <a:moveTo>
                      <a:pt x="297" y="57"/>
                    </a:moveTo>
                    <a:lnTo>
                      <a:pt x="0" y="57"/>
                    </a:lnTo>
                    <a:lnTo>
                      <a:pt x="55" y="0"/>
                    </a:lnTo>
                    <a:lnTo>
                      <a:pt x="297" y="5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85" name="Freeform 17"/>
              <p:cNvSpPr>
                <a:spLocks/>
              </p:cNvSpPr>
              <p:nvPr/>
            </p:nvSpPr>
            <p:spPr bwMode="auto">
              <a:xfrm>
                <a:off x="4388" y="814"/>
                <a:ext cx="29" cy="34"/>
              </a:xfrm>
              <a:custGeom>
                <a:avLst/>
                <a:gdLst>
                  <a:gd name="T0" fmla="*/ 0 w 87"/>
                  <a:gd name="T1" fmla="*/ 0 h 102"/>
                  <a:gd name="T2" fmla="*/ 87 w 87"/>
                  <a:gd name="T3" fmla="*/ 88 h 102"/>
                  <a:gd name="T4" fmla="*/ 29 w 87"/>
                  <a:gd name="T5" fmla="*/ 102 h 102"/>
                  <a:gd name="T6" fmla="*/ 0 w 87"/>
                  <a:gd name="T7" fmla="*/ 0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0" y="0"/>
                    </a:moveTo>
                    <a:lnTo>
                      <a:pt x="87" y="88"/>
                    </a:lnTo>
                    <a:lnTo>
                      <a:pt x="29" y="102"/>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86" name="Freeform 18"/>
              <p:cNvSpPr>
                <a:spLocks/>
              </p:cNvSpPr>
              <p:nvPr/>
            </p:nvSpPr>
            <p:spPr bwMode="auto">
              <a:xfrm>
                <a:off x="4388" y="893"/>
                <a:ext cx="34" cy="28"/>
              </a:xfrm>
              <a:custGeom>
                <a:avLst/>
                <a:gdLst>
                  <a:gd name="T0" fmla="*/ 0 w 103"/>
                  <a:gd name="T1" fmla="*/ 84 h 84"/>
                  <a:gd name="T2" fmla="*/ 89 w 103"/>
                  <a:gd name="T3" fmla="*/ 0 h 84"/>
                  <a:gd name="T4" fmla="*/ 103 w 103"/>
                  <a:gd name="T5" fmla="*/ 56 h 84"/>
                  <a:gd name="T6" fmla="*/ 0 w 103"/>
                  <a:gd name="T7" fmla="*/ 84 h 84"/>
                  <a:gd name="T8" fmla="*/ 0 60000 65536"/>
                  <a:gd name="T9" fmla="*/ 0 60000 65536"/>
                  <a:gd name="T10" fmla="*/ 0 60000 65536"/>
                  <a:gd name="T11" fmla="*/ 0 60000 65536"/>
                  <a:gd name="T12" fmla="*/ 0 w 103"/>
                  <a:gd name="T13" fmla="*/ 0 h 84"/>
                  <a:gd name="T14" fmla="*/ 103 w 103"/>
                  <a:gd name="T15" fmla="*/ 84 h 84"/>
                </a:gdLst>
                <a:ahLst/>
                <a:cxnLst>
                  <a:cxn ang="T8">
                    <a:pos x="T0" y="T1"/>
                  </a:cxn>
                  <a:cxn ang="T9">
                    <a:pos x="T2" y="T3"/>
                  </a:cxn>
                  <a:cxn ang="T10">
                    <a:pos x="T4" y="T5"/>
                  </a:cxn>
                  <a:cxn ang="T11">
                    <a:pos x="T6" y="T7"/>
                  </a:cxn>
                </a:cxnLst>
                <a:rect l="T12" t="T13" r="T14" b="T15"/>
                <a:pathLst>
                  <a:path w="103" h="84">
                    <a:moveTo>
                      <a:pt x="0" y="84"/>
                    </a:moveTo>
                    <a:lnTo>
                      <a:pt x="89" y="0"/>
                    </a:lnTo>
                    <a:lnTo>
                      <a:pt x="103" y="56"/>
                    </a:lnTo>
                    <a:lnTo>
                      <a:pt x="0" y="84"/>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87" name="Freeform 19"/>
              <p:cNvSpPr>
                <a:spLocks/>
              </p:cNvSpPr>
              <p:nvPr/>
            </p:nvSpPr>
            <p:spPr bwMode="auto">
              <a:xfrm>
                <a:off x="4466" y="888"/>
                <a:ext cx="29" cy="34"/>
              </a:xfrm>
              <a:custGeom>
                <a:avLst/>
                <a:gdLst>
                  <a:gd name="T0" fmla="*/ 87 w 87"/>
                  <a:gd name="T1" fmla="*/ 102 h 102"/>
                  <a:gd name="T2" fmla="*/ 0 w 87"/>
                  <a:gd name="T3" fmla="*/ 14 h 102"/>
                  <a:gd name="T4" fmla="*/ 58 w 87"/>
                  <a:gd name="T5" fmla="*/ 0 h 102"/>
                  <a:gd name="T6" fmla="*/ 87 w 87"/>
                  <a:gd name="T7" fmla="*/ 102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87" y="102"/>
                    </a:moveTo>
                    <a:lnTo>
                      <a:pt x="0" y="14"/>
                    </a:lnTo>
                    <a:lnTo>
                      <a:pt x="58" y="0"/>
                    </a:lnTo>
                    <a:lnTo>
                      <a:pt x="87" y="102"/>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88" name="Freeform 20"/>
              <p:cNvSpPr>
                <a:spLocks/>
              </p:cNvSpPr>
              <p:nvPr/>
            </p:nvSpPr>
            <p:spPr bwMode="auto">
              <a:xfrm>
                <a:off x="4461" y="814"/>
                <a:ext cx="35" cy="29"/>
              </a:xfrm>
              <a:custGeom>
                <a:avLst/>
                <a:gdLst>
                  <a:gd name="T0" fmla="*/ 104 w 104"/>
                  <a:gd name="T1" fmla="*/ 0 h 87"/>
                  <a:gd name="T2" fmla="*/ 14 w 104"/>
                  <a:gd name="T3" fmla="*/ 87 h 87"/>
                  <a:gd name="T4" fmla="*/ 0 w 104"/>
                  <a:gd name="T5" fmla="*/ 29 h 87"/>
                  <a:gd name="T6" fmla="*/ 104 w 104"/>
                  <a:gd name="T7" fmla="*/ 0 h 87"/>
                  <a:gd name="T8" fmla="*/ 0 60000 65536"/>
                  <a:gd name="T9" fmla="*/ 0 60000 65536"/>
                  <a:gd name="T10" fmla="*/ 0 60000 65536"/>
                  <a:gd name="T11" fmla="*/ 0 60000 65536"/>
                  <a:gd name="T12" fmla="*/ 0 w 104"/>
                  <a:gd name="T13" fmla="*/ 0 h 87"/>
                  <a:gd name="T14" fmla="*/ 104 w 104"/>
                  <a:gd name="T15" fmla="*/ 87 h 87"/>
                </a:gdLst>
                <a:ahLst/>
                <a:cxnLst>
                  <a:cxn ang="T8">
                    <a:pos x="T0" y="T1"/>
                  </a:cxn>
                  <a:cxn ang="T9">
                    <a:pos x="T2" y="T3"/>
                  </a:cxn>
                  <a:cxn ang="T10">
                    <a:pos x="T4" y="T5"/>
                  </a:cxn>
                  <a:cxn ang="T11">
                    <a:pos x="T6" y="T7"/>
                  </a:cxn>
                </a:cxnLst>
                <a:rect l="T12" t="T13" r="T14" b="T15"/>
                <a:pathLst>
                  <a:path w="104" h="87">
                    <a:moveTo>
                      <a:pt x="104" y="0"/>
                    </a:moveTo>
                    <a:lnTo>
                      <a:pt x="14" y="87"/>
                    </a:lnTo>
                    <a:lnTo>
                      <a:pt x="0" y="29"/>
                    </a:lnTo>
                    <a:lnTo>
                      <a:pt x="104" y="0"/>
                    </a:lnTo>
                    <a:close/>
                  </a:path>
                </a:pathLst>
              </a:custGeom>
              <a:solidFill>
                <a:srgbClr val="FF0000"/>
              </a:solidFill>
              <a:ln w="15875">
                <a:solidFill>
                  <a:srgbClr val="339966"/>
                </a:solidFill>
                <a:round/>
                <a:headEnd/>
                <a:tailEnd/>
              </a:ln>
            </p:spPr>
            <p:txBody>
              <a:bodyPr/>
              <a:lstStyle/>
              <a:p>
                <a:endParaRPr lang="zh-CN" altLang="en-US">
                  <a:effectLst/>
                </a:endParaRPr>
              </a:p>
            </p:txBody>
          </p:sp>
        </p:grpSp>
      </p:grpSp>
      <p:pic>
        <p:nvPicPr>
          <p:cNvPr id="532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9348" y="2788667"/>
            <a:ext cx="4286250" cy="3867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3251"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57106" y="2774732"/>
            <a:ext cx="4286250" cy="3790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矩形 1"/>
          <p:cNvSpPr/>
          <p:nvPr/>
        </p:nvSpPr>
        <p:spPr>
          <a:xfrm>
            <a:off x="813819" y="6424984"/>
            <a:ext cx="1169744" cy="461665"/>
          </a:xfrm>
          <a:prstGeom prst="rect">
            <a:avLst/>
          </a:prstGeom>
        </p:spPr>
        <p:txBody>
          <a:bodyPr wrap="none">
            <a:spAutoFit/>
          </a:bodyPr>
          <a:lstStyle/>
          <a:p>
            <a:r>
              <a:rPr lang="en-US" altLang="zh-CN" b="1" dirty="0" smtClean="0">
                <a:solidFill>
                  <a:schemeClr val="bg1"/>
                </a:solidFill>
              </a:rPr>
              <a:t>Process</a:t>
            </a:r>
            <a:endParaRPr lang="zh-CN" altLang="en-US" dirty="0">
              <a:solidFill>
                <a:schemeClr val="bg1"/>
              </a:solidFill>
            </a:endParaRPr>
          </a:p>
        </p:txBody>
      </p:sp>
      <p:sp>
        <p:nvSpPr>
          <p:cNvPr id="3" name="矩形 2"/>
          <p:cNvSpPr/>
          <p:nvPr/>
        </p:nvSpPr>
        <p:spPr>
          <a:xfrm>
            <a:off x="4884205" y="6380410"/>
            <a:ext cx="3836465" cy="461665"/>
          </a:xfrm>
          <a:prstGeom prst="rect">
            <a:avLst/>
          </a:prstGeom>
        </p:spPr>
        <p:txBody>
          <a:bodyPr wrap="square">
            <a:spAutoFit/>
          </a:bodyPr>
          <a:lstStyle/>
          <a:p>
            <a:r>
              <a:rPr lang="en-US" altLang="zh-CN" b="1" dirty="0" smtClean="0">
                <a:solidFill>
                  <a:schemeClr val="bg1"/>
                </a:solidFill>
              </a:rPr>
              <a:t>Threads Within a Process</a:t>
            </a:r>
            <a:endParaRPr lang="zh-CN" altLang="en-US" dirty="0">
              <a:solidFill>
                <a:schemeClr val="bg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lide(from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left)">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wipe(left)">
                                      <p:cBhvr>
                                        <p:cTn id="17" dur="500"/>
                                        <p:tgtEl>
                                          <p:spTgt spid="5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wipe(left)">
                                      <p:cBhvr>
                                        <p:cTn id="22" dur="500"/>
                                        <p:tgtEl>
                                          <p:spTgt spid="6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wipe(left)">
                                      <p:cBhvr>
                                        <p:cTn id="27"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850" name="Picture 2"/>
          <p:cNvPicPr>
            <a:picLocks noChangeAspect="1" noChangeArrowheads="1"/>
          </p:cNvPicPr>
          <p:nvPr/>
        </p:nvPicPr>
        <p:blipFill>
          <a:blip r:embed="rId3" cstate="print"/>
          <a:srcRect/>
          <a:stretch>
            <a:fillRect/>
          </a:stretch>
        </p:blipFill>
        <p:spPr bwMode="auto">
          <a:xfrm>
            <a:off x="683568" y="4221088"/>
            <a:ext cx="3810000" cy="695325"/>
          </a:xfrm>
          <a:prstGeom prst="rect">
            <a:avLst/>
          </a:prstGeom>
          <a:noFill/>
          <a:ln w="9525">
            <a:noFill/>
            <a:miter lim="800000"/>
            <a:headEnd/>
            <a:tailEnd/>
          </a:ln>
        </p:spPr>
      </p:pic>
      <p:grpSp>
        <p:nvGrpSpPr>
          <p:cNvPr id="5" name="Group 49"/>
          <p:cNvGrpSpPr>
            <a:grpSpLocks/>
          </p:cNvGrpSpPr>
          <p:nvPr/>
        </p:nvGrpSpPr>
        <p:grpSpPr bwMode="auto">
          <a:xfrm>
            <a:off x="827584" y="404664"/>
            <a:ext cx="2467911" cy="1065213"/>
            <a:chOff x="404" y="53"/>
            <a:chExt cx="1248" cy="671"/>
          </a:xfrm>
        </p:grpSpPr>
        <p:sp>
          <p:nvSpPr>
            <p:cNvPr id="6" name="AutoShape 50"/>
            <p:cNvSpPr>
              <a:spLocks noChangeArrowheads="1"/>
            </p:cNvSpPr>
            <p:nvPr/>
          </p:nvSpPr>
          <p:spPr bwMode="auto">
            <a:xfrm>
              <a:off x="404" y="132"/>
              <a:ext cx="922" cy="592"/>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7" name="Rectangle 51"/>
            <p:cNvSpPr>
              <a:spLocks noChangeArrowheads="1"/>
            </p:cNvSpPr>
            <p:nvPr/>
          </p:nvSpPr>
          <p:spPr bwMode="auto">
            <a:xfrm rot="21536701">
              <a:off x="596" y="53"/>
              <a:ext cx="1056" cy="634"/>
            </a:xfrm>
            <a:prstGeom prst="rect">
              <a:avLst/>
            </a:prstGeom>
            <a:noFill/>
            <a:ln w="9525">
              <a:noFill/>
              <a:miter lim="800000"/>
              <a:headEnd/>
              <a:tailEnd/>
            </a:ln>
            <a:effectLst>
              <a:outerShdw dist="35921" dir="2700000" algn="ctr" rotWithShape="0">
                <a:schemeClr val="bg1"/>
              </a:outerShdw>
            </a:effectLst>
          </p:spPr>
          <p:txBody>
            <a:bodyPr>
              <a:spAutoFit/>
            </a:bodyPr>
            <a:lstStyle/>
            <a:p>
              <a:r>
                <a:rPr kumimoji="1" lang="zh-CN" altLang="en-US" sz="6000" baseline="0" dirty="0" smtClean="0">
                  <a:solidFill>
                    <a:srgbClr val="FF3300"/>
                  </a:solidFill>
                  <a:effectLst/>
                  <a:latin typeface="方正舒体" pitchFamily="2" charset="-122"/>
                  <a:ea typeface="华文新魏" pitchFamily="2" charset="-122"/>
                </a:rPr>
                <a:t>例</a:t>
              </a:r>
              <a:endParaRPr kumimoji="1" lang="zh-CN" altLang="en-US" sz="6000" baseline="0" dirty="0">
                <a:solidFill>
                  <a:srgbClr val="FF3300"/>
                </a:solidFill>
                <a:effectLst/>
                <a:latin typeface="黑体" pitchFamily="2" charset="-122"/>
                <a:ea typeface="华文新魏" pitchFamily="2" charset="-122"/>
              </a:endParaRPr>
            </a:p>
          </p:txBody>
        </p:sp>
      </p:grpSp>
      <p:grpSp>
        <p:nvGrpSpPr>
          <p:cNvPr id="8" name="Group 8"/>
          <p:cNvGrpSpPr>
            <a:grpSpLocks/>
          </p:cNvGrpSpPr>
          <p:nvPr/>
        </p:nvGrpSpPr>
        <p:grpSpPr bwMode="auto">
          <a:xfrm>
            <a:off x="3131840" y="764704"/>
            <a:ext cx="3990975" cy="609600"/>
            <a:chOff x="229" y="561"/>
            <a:chExt cx="2514" cy="384"/>
          </a:xfrm>
        </p:grpSpPr>
        <p:sp>
          <p:nvSpPr>
            <p:cNvPr id="9" name="Cloud"/>
            <p:cNvSpPr>
              <a:spLocks noChangeAspect="1" noEditPoints="1" noChangeArrowheads="1"/>
            </p:cNvSpPr>
            <p:nvPr/>
          </p:nvSpPr>
          <p:spPr bwMode="auto">
            <a:xfrm>
              <a:off x="229" y="561"/>
              <a:ext cx="2507" cy="38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C5"/>
            </a:solidFill>
            <a:ln w="15875">
              <a:solidFill>
                <a:srgbClr val="969696"/>
              </a:solidFill>
              <a:miter lim="800000"/>
              <a:headEnd/>
              <a:tailEnd/>
            </a:ln>
            <a:effectLst>
              <a:outerShdw dist="113592" dir="1593903" algn="ctr" rotWithShape="0">
                <a:srgbClr val="B2B2B2"/>
              </a:outerShdw>
            </a:effectLst>
          </p:spPr>
          <p:txBody>
            <a:bodyPr/>
            <a:lstStyle/>
            <a:p>
              <a:endParaRPr lang="zh-CN" altLang="en-US"/>
            </a:p>
          </p:txBody>
        </p:sp>
        <p:sp>
          <p:nvSpPr>
            <p:cNvPr id="10" name="Text Box 7"/>
            <p:cNvSpPr txBox="1">
              <a:spLocks noChangeArrowheads="1"/>
            </p:cNvSpPr>
            <p:nvPr/>
          </p:nvSpPr>
          <p:spPr bwMode="auto">
            <a:xfrm>
              <a:off x="480" y="576"/>
              <a:ext cx="2263" cy="346"/>
            </a:xfrm>
            <a:prstGeom prst="rect">
              <a:avLst/>
            </a:prstGeom>
            <a:noFill/>
            <a:ln w="12700" cap="sq">
              <a:noFill/>
              <a:miter lim="800000"/>
              <a:headEnd type="none" w="sm" len="sm"/>
              <a:tailEnd type="none" w="sm" len="sm"/>
            </a:ln>
            <a:effectLst/>
          </p:spPr>
          <p:txBody>
            <a:bodyPr>
              <a:spAutoFit/>
            </a:bodyPr>
            <a:lstStyle/>
            <a:p>
              <a:pPr algn="l"/>
              <a:r>
                <a:rPr lang="zh-CN" altLang="en-US" sz="3000" dirty="0" smtClean="0">
                  <a:solidFill>
                    <a:srgbClr val="002D88"/>
                  </a:solidFill>
                  <a:latin typeface="黑体" pitchFamily="2" charset="-122"/>
                  <a:ea typeface="黑体" pitchFamily="2" charset="-122"/>
                </a:rPr>
                <a:t>生产者</a:t>
              </a:r>
              <a:r>
                <a:rPr lang="en-US" altLang="zh-CN" sz="3000" dirty="0" smtClean="0">
                  <a:solidFill>
                    <a:srgbClr val="002D88"/>
                  </a:solidFill>
                  <a:latin typeface="黑体" pitchFamily="2" charset="-122"/>
                  <a:ea typeface="黑体" pitchFamily="2" charset="-122"/>
                </a:rPr>
                <a:t>-</a:t>
              </a:r>
              <a:r>
                <a:rPr lang="zh-CN" altLang="en-US" sz="3000" dirty="0" smtClean="0">
                  <a:solidFill>
                    <a:srgbClr val="002D88"/>
                  </a:solidFill>
                  <a:latin typeface="黑体" pitchFamily="2" charset="-122"/>
                  <a:ea typeface="黑体" pitchFamily="2" charset="-122"/>
                </a:rPr>
                <a:t>消费者</a:t>
              </a:r>
              <a:endParaRPr lang="zh-CN" altLang="en-US" sz="3000" b="0" dirty="0">
                <a:solidFill>
                  <a:srgbClr val="002D88"/>
                </a:solidFill>
                <a:latin typeface="黑体" pitchFamily="2" charset="-122"/>
                <a:ea typeface="黑体" pitchFamily="2" charset="-122"/>
              </a:endParaRPr>
            </a:p>
          </p:txBody>
        </p:sp>
      </p:grpSp>
      <p:pic>
        <p:nvPicPr>
          <p:cNvPr id="206852" name="Picture 4"/>
          <p:cNvPicPr>
            <a:picLocks noChangeAspect="1" noChangeArrowheads="1"/>
          </p:cNvPicPr>
          <p:nvPr/>
        </p:nvPicPr>
        <p:blipFill>
          <a:blip r:embed="rId4" cstate="print"/>
          <a:srcRect/>
          <a:stretch>
            <a:fillRect/>
          </a:stretch>
        </p:blipFill>
        <p:spPr bwMode="auto">
          <a:xfrm>
            <a:off x="5220072" y="3933056"/>
            <a:ext cx="2520280" cy="2789110"/>
          </a:xfrm>
          <a:prstGeom prst="rect">
            <a:avLst/>
          </a:prstGeom>
          <a:noFill/>
          <a:ln w="9525">
            <a:noFill/>
            <a:miter lim="800000"/>
            <a:headEnd/>
            <a:tailEnd/>
          </a:ln>
        </p:spPr>
      </p:pic>
      <p:grpSp>
        <p:nvGrpSpPr>
          <p:cNvPr id="14" name="Group 23"/>
          <p:cNvGrpSpPr>
            <a:grpSpLocks/>
          </p:cNvGrpSpPr>
          <p:nvPr/>
        </p:nvGrpSpPr>
        <p:grpSpPr bwMode="auto">
          <a:xfrm>
            <a:off x="539552" y="1412776"/>
            <a:ext cx="7837487" cy="2303463"/>
            <a:chOff x="439" y="1248"/>
            <a:chExt cx="4937" cy="1451"/>
          </a:xfrm>
        </p:grpSpPr>
        <p:sp>
          <p:nvSpPr>
            <p:cNvPr id="15" name="Rectangle 24"/>
            <p:cNvSpPr>
              <a:spLocks noChangeArrowheads="1"/>
            </p:cNvSpPr>
            <p:nvPr/>
          </p:nvSpPr>
          <p:spPr bwMode="auto">
            <a:xfrm>
              <a:off x="439" y="1248"/>
              <a:ext cx="4911" cy="1451"/>
            </a:xfrm>
            <a:prstGeom prst="rect">
              <a:avLst/>
            </a:prstGeom>
            <a:solidFill>
              <a:srgbClr val="CCFFFF"/>
            </a:solidFill>
            <a:ln w="12700" cap="sq">
              <a:noFill/>
              <a:miter lim="800000"/>
              <a:headEnd type="none" w="sm" len="sm"/>
              <a:tailEnd type="none" w="sm" len="sm"/>
            </a:ln>
            <a:effectLst>
              <a:outerShdw dist="206741" dir="2550627" algn="ctr" rotWithShape="0">
                <a:srgbClr val="C0C0C0"/>
              </a:outerShdw>
            </a:effectLst>
          </p:spPr>
          <p:txBody>
            <a:bodyPr wrap="none" anchor="ctr"/>
            <a:lstStyle/>
            <a:p>
              <a:pPr>
                <a:defRPr/>
              </a:pPr>
              <a:endParaRPr lang="zh-CN" altLang="en-US"/>
            </a:p>
          </p:txBody>
        </p:sp>
        <p:sp>
          <p:nvSpPr>
            <p:cNvPr id="16" name="Text Box 25"/>
            <p:cNvSpPr txBox="1">
              <a:spLocks noChangeArrowheads="1"/>
            </p:cNvSpPr>
            <p:nvPr/>
          </p:nvSpPr>
          <p:spPr bwMode="auto">
            <a:xfrm>
              <a:off x="652" y="1293"/>
              <a:ext cx="4724" cy="1367"/>
            </a:xfrm>
            <a:prstGeom prst="rect">
              <a:avLst/>
            </a:prstGeom>
            <a:noFill/>
            <a:ln w="12700" cap="sq">
              <a:noFill/>
              <a:miter lim="800000"/>
              <a:headEnd type="none" w="sm" len="sm"/>
              <a:tailEnd type="none" w="sm" len="sm"/>
            </a:ln>
          </p:spPr>
          <p:txBody>
            <a:bodyPr wrap="square">
              <a:spAutoFit/>
            </a:bodyPr>
            <a:lstStyle/>
            <a:p>
              <a:r>
                <a:rPr kumimoji="1" lang="zh-CN" altLang="en-US" sz="2700" b="1" dirty="0" smtClean="0">
                  <a:solidFill>
                    <a:srgbClr val="003399"/>
                  </a:solidFill>
                  <a:latin typeface="幼圆" pitchFamily="49" charset="-122"/>
                  <a:ea typeface="幼圆" pitchFamily="49" charset="-122"/>
                </a:rPr>
                <a:t>    </a:t>
              </a:r>
              <a:r>
                <a:rPr lang="zh-CN" altLang="en-US" sz="2700" b="1" dirty="0" smtClean="0">
                  <a:solidFill>
                    <a:srgbClr val="003399"/>
                  </a:solidFill>
                  <a:latin typeface="幼圆" pitchFamily="49" charset="-122"/>
                  <a:ea typeface="幼圆" pitchFamily="49" charset="-122"/>
                </a:rPr>
                <a:t>“生产者”线程不断向共享缓冲区写人数据</a:t>
              </a:r>
              <a:r>
                <a:rPr lang="en-US" altLang="zh-CN" sz="2700" b="1" dirty="0" smtClean="0">
                  <a:solidFill>
                    <a:srgbClr val="003399"/>
                  </a:solidFill>
                  <a:latin typeface="幼圆" pitchFamily="49" charset="-122"/>
                  <a:ea typeface="幼圆" pitchFamily="49" charset="-122"/>
                </a:rPr>
                <a:t>(</a:t>
              </a:r>
              <a:r>
                <a:rPr lang="zh-CN" altLang="en-US" sz="2700" b="1" dirty="0" smtClean="0">
                  <a:solidFill>
                    <a:srgbClr val="003399"/>
                  </a:solidFill>
                  <a:latin typeface="幼圆" pitchFamily="49" charset="-122"/>
                  <a:ea typeface="幼圆" pitchFamily="49" charset="-122"/>
                </a:rPr>
                <a:t>即生产数据</a:t>
              </a:r>
              <a:r>
                <a:rPr lang="en-US" altLang="zh-CN" sz="2700" b="1" dirty="0" smtClean="0">
                  <a:solidFill>
                    <a:srgbClr val="003399"/>
                  </a:solidFill>
                  <a:latin typeface="幼圆" pitchFamily="49" charset="-122"/>
                  <a:ea typeface="幼圆" pitchFamily="49" charset="-122"/>
                </a:rPr>
                <a:t>)</a:t>
              </a:r>
              <a:r>
                <a:rPr lang="zh-CN" altLang="en-US" sz="2700" b="1" dirty="0" smtClean="0">
                  <a:solidFill>
                    <a:srgbClr val="003399"/>
                  </a:solidFill>
                  <a:latin typeface="幼圆" pitchFamily="49" charset="-122"/>
                  <a:ea typeface="幼圆" pitchFamily="49" charset="-122"/>
                </a:rPr>
                <a:t>，而“消费者”线程不断从共享缓冲区读出数据</a:t>
              </a:r>
              <a:r>
                <a:rPr lang="en-US" altLang="zh-CN" sz="2700" b="1" dirty="0" smtClean="0">
                  <a:solidFill>
                    <a:srgbClr val="003399"/>
                  </a:solidFill>
                  <a:latin typeface="幼圆" pitchFamily="49" charset="-122"/>
                  <a:ea typeface="幼圆" pitchFamily="49" charset="-122"/>
                </a:rPr>
                <a:t>(</a:t>
              </a:r>
              <a:r>
                <a:rPr lang="zh-CN" altLang="en-US" sz="2700" b="1" dirty="0" smtClean="0">
                  <a:solidFill>
                    <a:srgbClr val="003399"/>
                  </a:solidFill>
                  <a:latin typeface="幼圆" pitchFamily="49" charset="-122"/>
                  <a:ea typeface="幼圆" pitchFamily="49" charset="-122"/>
                </a:rPr>
                <a:t>即消费数据</a:t>
              </a:r>
              <a:r>
                <a:rPr lang="en-US" altLang="zh-CN" sz="2700" b="1" dirty="0" smtClean="0">
                  <a:solidFill>
                    <a:srgbClr val="003399"/>
                  </a:solidFill>
                  <a:latin typeface="幼圆" pitchFamily="49" charset="-122"/>
                  <a:ea typeface="幼圆" pitchFamily="49" charset="-122"/>
                </a:rPr>
                <a:t>)</a:t>
              </a:r>
              <a:r>
                <a:rPr lang="zh-CN" altLang="en-US" sz="2700" b="1" dirty="0" smtClean="0">
                  <a:solidFill>
                    <a:srgbClr val="003399"/>
                  </a:solidFill>
                  <a:latin typeface="幼圆" pitchFamily="49" charset="-122"/>
                  <a:ea typeface="幼圆" pitchFamily="49" charset="-122"/>
                </a:rPr>
                <a:t>；共享缓冲区共有</a:t>
              </a:r>
              <a:r>
                <a:rPr lang="en-US" altLang="zh-CN" sz="2700" b="1" dirty="0" smtClean="0">
                  <a:solidFill>
                    <a:srgbClr val="003399"/>
                  </a:solidFill>
                  <a:latin typeface="幼圆" pitchFamily="49" charset="-122"/>
                  <a:ea typeface="幼圆" pitchFamily="49" charset="-122"/>
                </a:rPr>
                <a:t>n</a:t>
              </a:r>
              <a:r>
                <a:rPr lang="zh-CN" altLang="en-US" sz="2700" b="1" dirty="0" smtClean="0">
                  <a:solidFill>
                    <a:srgbClr val="003399"/>
                  </a:solidFill>
                  <a:latin typeface="幼圆" pitchFamily="49" charset="-122"/>
                  <a:ea typeface="幼圆" pitchFamily="49" charset="-122"/>
                </a:rPr>
                <a:t>个；</a:t>
              </a:r>
              <a:r>
                <a:rPr lang="zh-CN" altLang="en-US" sz="2700" b="1" dirty="0" smtClean="0">
                  <a:solidFill>
                    <a:srgbClr val="FF0000"/>
                  </a:solidFill>
                  <a:latin typeface="幼圆" pitchFamily="49" charset="-122"/>
                  <a:ea typeface="幼圆" pitchFamily="49" charset="-122"/>
                </a:rPr>
                <a:t>任何时刻只能有一个线程可对共享缓冲区进行操作</a:t>
              </a:r>
              <a:r>
                <a:rPr kumimoji="1" lang="zh-CN" altLang="zh-CN" sz="2700" b="1" dirty="0" smtClean="0">
                  <a:solidFill>
                    <a:srgbClr val="003399"/>
                  </a:solidFill>
                  <a:latin typeface="幼圆" pitchFamily="49" charset="-122"/>
                  <a:ea typeface="幼圆" pitchFamily="49" charset="-122"/>
                </a:rPr>
                <a:t>。</a:t>
              </a:r>
              <a:endParaRPr kumimoji="1" lang="zh-CN" altLang="en-US" sz="2700" b="1" dirty="0">
                <a:solidFill>
                  <a:srgbClr val="003399"/>
                </a:solidFill>
                <a:latin typeface="幼圆" pitchFamily="49" charset="-122"/>
                <a:ea typeface="幼圆" pitchFamily="49" charset="-122"/>
              </a:endParaRPr>
            </a:p>
          </p:txBody>
        </p:sp>
      </p:grpSp>
      <p:sp>
        <p:nvSpPr>
          <p:cNvPr id="17" name="Freeform 98"/>
          <p:cNvSpPr>
            <a:spLocks/>
          </p:cNvSpPr>
          <p:nvPr/>
        </p:nvSpPr>
        <p:spPr bwMode="auto">
          <a:xfrm rot="2911774">
            <a:off x="2898313" y="4997695"/>
            <a:ext cx="1127794" cy="461665"/>
          </a:xfrm>
          <a:custGeom>
            <a:avLst/>
            <a:gdLst/>
            <a:ahLst/>
            <a:cxnLst>
              <a:cxn ang="0">
                <a:pos x="518" y="201"/>
              </a:cxn>
              <a:cxn ang="0">
                <a:pos x="474" y="244"/>
              </a:cxn>
              <a:cxn ang="0">
                <a:pos x="425" y="282"/>
              </a:cxn>
              <a:cxn ang="0">
                <a:pos x="369" y="313"/>
              </a:cxn>
              <a:cxn ang="0">
                <a:pos x="310" y="339"/>
              </a:cxn>
              <a:cxn ang="0">
                <a:pos x="279" y="349"/>
              </a:cxn>
              <a:cxn ang="0">
                <a:pos x="244" y="356"/>
              </a:cxn>
              <a:cxn ang="0">
                <a:pos x="208" y="361"/>
              </a:cxn>
              <a:cxn ang="0">
                <a:pos x="171" y="365"/>
              </a:cxn>
              <a:cxn ang="0">
                <a:pos x="132" y="368"/>
              </a:cxn>
              <a:cxn ang="0">
                <a:pos x="90" y="368"/>
              </a:cxn>
              <a:cxn ang="0">
                <a:pos x="46" y="368"/>
              </a:cxn>
              <a:cxn ang="0">
                <a:pos x="0" y="363"/>
              </a:cxn>
              <a:cxn ang="0">
                <a:pos x="39" y="358"/>
              </a:cxn>
              <a:cxn ang="0">
                <a:pos x="76" y="351"/>
              </a:cxn>
              <a:cxn ang="0">
                <a:pos x="110" y="342"/>
              </a:cxn>
              <a:cxn ang="0">
                <a:pos x="144" y="330"/>
              </a:cxn>
              <a:cxn ang="0">
                <a:pos x="174" y="318"/>
              </a:cxn>
              <a:cxn ang="0">
                <a:pos x="203" y="303"/>
              </a:cxn>
              <a:cxn ang="0">
                <a:pos x="232" y="289"/>
              </a:cxn>
              <a:cxn ang="0">
                <a:pos x="257" y="272"/>
              </a:cxn>
              <a:cxn ang="0">
                <a:pos x="281" y="253"/>
              </a:cxn>
              <a:cxn ang="0">
                <a:pos x="303" y="237"/>
              </a:cxn>
              <a:cxn ang="0">
                <a:pos x="323" y="218"/>
              </a:cxn>
              <a:cxn ang="0">
                <a:pos x="340" y="198"/>
              </a:cxn>
              <a:cxn ang="0">
                <a:pos x="357" y="179"/>
              </a:cxn>
              <a:cxn ang="0">
                <a:pos x="369" y="160"/>
              </a:cxn>
              <a:cxn ang="0">
                <a:pos x="381" y="141"/>
              </a:cxn>
              <a:cxn ang="0">
                <a:pos x="391" y="124"/>
              </a:cxn>
              <a:cxn ang="0">
                <a:pos x="350" y="81"/>
              </a:cxn>
              <a:cxn ang="0">
                <a:pos x="565" y="0"/>
              </a:cxn>
              <a:cxn ang="0">
                <a:pos x="565" y="249"/>
              </a:cxn>
              <a:cxn ang="0">
                <a:pos x="518" y="201"/>
              </a:cxn>
            </a:cxnLst>
            <a:rect l="0" t="0" r="r" b="b"/>
            <a:pathLst>
              <a:path w="566" h="369">
                <a:moveTo>
                  <a:pt x="518" y="201"/>
                </a:moveTo>
                <a:lnTo>
                  <a:pt x="474" y="244"/>
                </a:lnTo>
                <a:lnTo>
                  <a:pt x="425" y="282"/>
                </a:lnTo>
                <a:lnTo>
                  <a:pt x="369" y="313"/>
                </a:lnTo>
                <a:lnTo>
                  <a:pt x="310" y="339"/>
                </a:lnTo>
                <a:lnTo>
                  <a:pt x="279" y="349"/>
                </a:lnTo>
                <a:lnTo>
                  <a:pt x="244" y="356"/>
                </a:lnTo>
                <a:lnTo>
                  <a:pt x="208" y="361"/>
                </a:lnTo>
                <a:lnTo>
                  <a:pt x="171" y="365"/>
                </a:lnTo>
                <a:lnTo>
                  <a:pt x="132" y="368"/>
                </a:lnTo>
                <a:lnTo>
                  <a:pt x="90" y="368"/>
                </a:lnTo>
                <a:lnTo>
                  <a:pt x="46" y="368"/>
                </a:lnTo>
                <a:lnTo>
                  <a:pt x="0" y="363"/>
                </a:lnTo>
                <a:lnTo>
                  <a:pt x="39" y="358"/>
                </a:lnTo>
                <a:lnTo>
                  <a:pt x="76" y="351"/>
                </a:lnTo>
                <a:lnTo>
                  <a:pt x="110" y="342"/>
                </a:lnTo>
                <a:lnTo>
                  <a:pt x="144" y="330"/>
                </a:lnTo>
                <a:lnTo>
                  <a:pt x="174" y="318"/>
                </a:lnTo>
                <a:lnTo>
                  <a:pt x="203" y="303"/>
                </a:lnTo>
                <a:lnTo>
                  <a:pt x="232" y="289"/>
                </a:lnTo>
                <a:lnTo>
                  <a:pt x="257" y="272"/>
                </a:lnTo>
                <a:lnTo>
                  <a:pt x="281" y="253"/>
                </a:lnTo>
                <a:lnTo>
                  <a:pt x="303" y="237"/>
                </a:lnTo>
                <a:lnTo>
                  <a:pt x="323" y="218"/>
                </a:lnTo>
                <a:lnTo>
                  <a:pt x="340" y="198"/>
                </a:lnTo>
                <a:lnTo>
                  <a:pt x="357" y="179"/>
                </a:lnTo>
                <a:lnTo>
                  <a:pt x="369" y="160"/>
                </a:lnTo>
                <a:lnTo>
                  <a:pt x="381" y="141"/>
                </a:lnTo>
                <a:lnTo>
                  <a:pt x="391" y="124"/>
                </a:lnTo>
                <a:lnTo>
                  <a:pt x="350" y="81"/>
                </a:lnTo>
                <a:lnTo>
                  <a:pt x="565" y="0"/>
                </a:lnTo>
                <a:lnTo>
                  <a:pt x="565" y="249"/>
                </a:lnTo>
                <a:lnTo>
                  <a:pt x="518" y="201"/>
                </a:lnTo>
                <a:close/>
              </a:path>
            </a:pathLst>
          </a:custGeom>
          <a:solidFill>
            <a:srgbClr val="FF0000"/>
          </a:solidFill>
          <a:ln w="38100" cap="flat">
            <a:solidFill>
              <a:srgbClr val="FFFF00"/>
            </a:solidFill>
            <a:prstDash val="solid"/>
            <a:round/>
            <a:headEnd/>
            <a:tailEnd/>
          </a:ln>
          <a:effectLst/>
        </p:spPr>
        <p:txBody>
          <a:bodyPr wrap="square" anchor="ctr">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outVertic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sp>
        <p:nvSpPr>
          <p:cNvPr id="5" name="Rectangle 16"/>
          <p:cNvSpPr>
            <a:spLocks noChangeArrowheads="1"/>
          </p:cNvSpPr>
          <p:nvPr/>
        </p:nvSpPr>
        <p:spPr bwMode="auto">
          <a:xfrm>
            <a:off x="827584" y="836712"/>
            <a:ext cx="4968552" cy="646331"/>
          </a:xfrm>
          <a:prstGeom prst="rect">
            <a:avLst/>
          </a:prstGeom>
          <a:noFill/>
          <a:ln w="12700">
            <a:noFill/>
            <a:miter lim="800000"/>
            <a:headEnd/>
            <a:tailEnd/>
          </a:ln>
          <a:effectLst/>
        </p:spPr>
        <p:txBody>
          <a:bodyPr wrap="square">
            <a:spAutoFit/>
          </a:bodyPr>
          <a:lstStyle/>
          <a:p>
            <a:pPr algn="l"/>
            <a:r>
              <a:rPr lang="zh-CN" altLang="en-US" sz="3600" b="1" dirty="0" smtClean="0">
                <a:solidFill>
                  <a:schemeClr val="accent6">
                    <a:lumMod val="75000"/>
                  </a:schemeClr>
                </a:solidFill>
                <a:ea typeface="黑体" pitchFamily="2" charset="-122"/>
              </a:rPr>
              <a:t>设计要点（阻塞版本）：</a:t>
            </a:r>
            <a:endParaRPr lang="zh-CN" altLang="en-US" sz="3600" b="1" dirty="0">
              <a:solidFill>
                <a:schemeClr val="accent6">
                  <a:lumMod val="75000"/>
                </a:schemeClr>
              </a:solidFill>
              <a:ea typeface="黑体" pitchFamily="2" charset="-122"/>
            </a:endParaRPr>
          </a:p>
        </p:txBody>
      </p:sp>
      <p:grpSp>
        <p:nvGrpSpPr>
          <p:cNvPr id="7" name="Group 21"/>
          <p:cNvGrpSpPr>
            <a:grpSpLocks/>
          </p:cNvGrpSpPr>
          <p:nvPr/>
        </p:nvGrpSpPr>
        <p:grpSpPr bwMode="auto">
          <a:xfrm>
            <a:off x="1547664" y="1628800"/>
            <a:ext cx="5761038" cy="600074"/>
            <a:chOff x="864" y="1632"/>
            <a:chExt cx="3629" cy="378"/>
          </a:xfrm>
        </p:grpSpPr>
        <p:sp>
          <p:nvSpPr>
            <p:cNvPr id="8" name="Rectangle 16"/>
            <p:cNvSpPr>
              <a:spLocks noChangeArrowheads="1"/>
            </p:cNvSpPr>
            <p:nvPr/>
          </p:nvSpPr>
          <p:spPr bwMode="auto">
            <a:xfrm>
              <a:off x="1056" y="1632"/>
              <a:ext cx="3437" cy="378"/>
            </a:xfrm>
            <a:prstGeom prst="rect">
              <a:avLst/>
            </a:prstGeom>
            <a:noFill/>
            <a:ln w="12700">
              <a:noFill/>
              <a:miter lim="800000"/>
              <a:headEnd/>
              <a:tailEnd/>
            </a:ln>
            <a:effectLst/>
          </p:spPr>
          <p:txBody>
            <a:bodyPr wrap="square">
              <a:spAutoFit/>
            </a:bodyPr>
            <a:lstStyle/>
            <a:p>
              <a:pPr algn="l"/>
              <a:r>
                <a:rPr lang="zh-CN" altLang="en-US" sz="3200" b="1" dirty="0" smtClean="0">
                  <a:solidFill>
                    <a:srgbClr val="003399"/>
                  </a:solidFill>
                  <a:ea typeface="黑体" pitchFamily="2" charset="-122"/>
                </a:rPr>
                <a:t>缓冲区</a:t>
              </a:r>
              <a:r>
                <a:rPr lang="zh-CN" altLang="en-US" sz="3200" b="1" dirty="0" smtClean="0">
                  <a:solidFill>
                    <a:srgbClr val="FF0000"/>
                  </a:solidFill>
                  <a:ea typeface="黑体" pitchFamily="2" charset="-122"/>
                </a:rPr>
                <a:t>槽满</a:t>
              </a:r>
              <a:r>
                <a:rPr lang="zh-CN" altLang="en-US" sz="3200" b="1" dirty="0" smtClean="0">
                  <a:solidFill>
                    <a:srgbClr val="003399"/>
                  </a:solidFill>
                  <a:ea typeface="黑体" pitchFamily="2" charset="-122"/>
                </a:rPr>
                <a:t>，生产者要阻塞</a:t>
              </a:r>
              <a:endParaRPr lang="zh-CN" altLang="en-US" sz="3200" b="1" dirty="0">
                <a:solidFill>
                  <a:srgbClr val="003399"/>
                </a:solidFill>
                <a:ea typeface="黑体" pitchFamily="2" charset="-122"/>
              </a:endParaRPr>
            </a:p>
          </p:txBody>
        </p:sp>
        <p:sp>
          <p:nvSpPr>
            <p:cNvPr id="9"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b="1"/>
            </a:p>
          </p:txBody>
        </p:sp>
      </p:grpSp>
      <p:grpSp>
        <p:nvGrpSpPr>
          <p:cNvPr id="10" name="Group 21"/>
          <p:cNvGrpSpPr>
            <a:grpSpLocks/>
          </p:cNvGrpSpPr>
          <p:nvPr/>
        </p:nvGrpSpPr>
        <p:grpSpPr bwMode="auto">
          <a:xfrm>
            <a:off x="1547664" y="2628777"/>
            <a:ext cx="6553201" cy="584199"/>
            <a:chOff x="864" y="1632"/>
            <a:chExt cx="4128" cy="368"/>
          </a:xfrm>
        </p:grpSpPr>
        <p:sp>
          <p:nvSpPr>
            <p:cNvPr id="11" name="Rectangle 16"/>
            <p:cNvSpPr>
              <a:spLocks noChangeArrowheads="1"/>
            </p:cNvSpPr>
            <p:nvPr/>
          </p:nvSpPr>
          <p:spPr bwMode="auto">
            <a:xfrm>
              <a:off x="1056" y="1632"/>
              <a:ext cx="3936" cy="368"/>
            </a:xfrm>
            <a:prstGeom prst="rect">
              <a:avLst/>
            </a:prstGeom>
            <a:noFill/>
            <a:ln w="12700">
              <a:noFill/>
              <a:miter lim="800000"/>
              <a:headEnd/>
              <a:tailEnd/>
            </a:ln>
            <a:effectLst/>
          </p:spPr>
          <p:txBody>
            <a:bodyPr wrap="square">
              <a:spAutoFit/>
            </a:bodyPr>
            <a:lstStyle/>
            <a:p>
              <a:pPr algn="l"/>
              <a:r>
                <a:rPr lang="zh-CN" altLang="en-US" sz="3200" b="1" dirty="0" smtClean="0">
                  <a:solidFill>
                    <a:srgbClr val="003399"/>
                  </a:solidFill>
                  <a:ea typeface="黑体" pitchFamily="2" charset="-122"/>
                </a:rPr>
                <a:t>缓冲区所有</a:t>
              </a:r>
              <a:r>
                <a:rPr lang="zh-CN" altLang="en-US" sz="3200" b="1" dirty="0" smtClean="0">
                  <a:solidFill>
                    <a:srgbClr val="FF0000"/>
                  </a:solidFill>
                  <a:ea typeface="黑体" pitchFamily="2" charset="-122"/>
                </a:rPr>
                <a:t>槽空</a:t>
              </a:r>
              <a:r>
                <a:rPr lang="zh-CN" altLang="en-US" sz="3200" b="1" dirty="0" smtClean="0">
                  <a:solidFill>
                    <a:srgbClr val="003399"/>
                  </a:solidFill>
                  <a:ea typeface="黑体" pitchFamily="2" charset="-122"/>
                </a:rPr>
                <a:t>，消费者要阻塞</a:t>
              </a:r>
              <a:endParaRPr lang="zh-CN" altLang="en-US" sz="3200" b="1" dirty="0">
                <a:solidFill>
                  <a:srgbClr val="003399"/>
                </a:solidFill>
                <a:ea typeface="黑体" pitchFamily="2" charset="-122"/>
              </a:endParaRPr>
            </a:p>
          </p:txBody>
        </p:sp>
        <p:sp>
          <p:nvSpPr>
            <p:cNvPr id="12"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b="1"/>
            </a:p>
          </p:txBody>
        </p:sp>
      </p:grpSp>
      <p:grpSp>
        <p:nvGrpSpPr>
          <p:cNvPr id="13" name="Group 21"/>
          <p:cNvGrpSpPr>
            <a:grpSpLocks/>
          </p:cNvGrpSpPr>
          <p:nvPr/>
        </p:nvGrpSpPr>
        <p:grpSpPr bwMode="auto">
          <a:xfrm>
            <a:off x="1547664" y="3647233"/>
            <a:ext cx="6553201" cy="1077911"/>
            <a:chOff x="864" y="1632"/>
            <a:chExt cx="4128" cy="679"/>
          </a:xfrm>
        </p:grpSpPr>
        <p:sp>
          <p:nvSpPr>
            <p:cNvPr id="14" name="Rectangle 16"/>
            <p:cNvSpPr>
              <a:spLocks noChangeArrowheads="1"/>
            </p:cNvSpPr>
            <p:nvPr/>
          </p:nvSpPr>
          <p:spPr bwMode="auto">
            <a:xfrm>
              <a:off x="1056" y="1632"/>
              <a:ext cx="3936" cy="679"/>
            </a:xfrm>
            <a:prstGeom prst="rect">
              <a:avLst/>
            </a:prstGeom>
            <a:noFill/>
            <a:ln w="12700">
              <a:noFill/>
              <a:miter lim="800000"/>
              <a:headEnd/>
              <a:tailEnd/>
            </a:ln>
            <a:effectLst/>
          </p:spPr>
          <p:txBody>
            <a:bodyPr wrap="square">
              <a:spAutoFit/>
            </a:bodyPr>
            <a:lstStyle/>
            <a:p>
              <a:pPr algn="l"/>
              <a:r>
                <a:rPr lang="zh-CN" altLang="en-US" sz="3200" b="1" dirty="0" smtClean="0">
                  <a:solidFill>
                    <a:srgbClr val="003399"/>
                  </a:solidFill>
                  <a:ea typeface="黑体" pitchFamily="2" charset="-122"/>
                </a:rPr>
                <a:t>同一时刻只能有一个线程读或者写缓冲区</a:t>
              </a:r>
              <a:endParaRPr lang="zh-CN" altLang="en-US" sz="3200" b="1" dirty="0">
                <a:solidFill>
                  <a:srgbClr val="003399"/>
                </a:solidFill>
                <a:ea typeface="黑体" pitchFamily="2" charset="-122"/>
              </a:endParaRPr>
            </a:p>
          </p:txBody>
        </p:sp>
        <p:sp>
          <p:nvSpPr>
            <p:cNvPr id="15"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lide(from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slide(fromLeft)">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251520" y="260648"/>
            <a:ext cx="6552728" cy="2880320"/>
            <a:chOff x="251520" y="260648"/>
            <a:chExt cx="6552728" cy="2880320"/>
          </a:xfrm>
        </p:grpSpPr>
        <p:sp>
          <p:nvSpPr>
            <p:cNvPr id="6" name="Rectangle 6"/>
            <p:cNvSpPr>
              <a:spLocks noChangeArrowheads="1"/>
            </p:cNvSpPr>
            <p:nvPr/>
          </p:nvSpPr>
          <p:spPr bwMode="auto">
            <a:xfrm>
              <a:off x="251520" y="260648"/>
              <a:ext cx="6552728" cy="2880320"/>
            </a:xfrm>
            <a:prstGeom prst="rect">
              <a:avLst/>
            </a:prstGeom>
            <a:solidFill>
              <a:srgbClr val="CCFFCC"/>
            </a:solidFill>
            <a:ln w="12700" cap="sq">
              <a:noFill/>
              <a:miter lim="800000"/>
              <a:headEnd type="none" w="sm" len="sm"/>
              <a:tailEnd type="none" w="sm" len="sm"/>
            </a:ln>
            <a:effectLst>
              <a:outerShdw dist="188799" dir="2536421" algn="ctr" rotWithShape="0">
                <a:srgbClr val="C0C0C0"/>
              </a:outerShdw>
            </a:effectLst>
          </p:spPr>
          <p:txBody>
            <a:bodyPr wrap="none" anchor="ctr"/>
            <a:lstStyle/>
            <a:p>
              <a:pPr>
                <a:defRPr/>
              </a:pPr>
              <a:endParaRPr lang="zh-CN" altLang="en-US"/>
            </a:p>
          </p:txBody>
        </p:sp>
        <p:sp>
          <p:nvSpPr>
            <p:cNvPr id="4" name="矩形 3"/>
            <p:cNvSpPr/>
            <p:nvPr/>
          </p:nvSpPr>
          <p:spPr>
            <a:xfrm>
              <a:off x="323528" y="260648"/>
              <a:ext cx="6192688" cy="2862322"/>
            </a:xfrm>
            <a:prstGeom prst="rect">
              <a:avLst/>
            </a:prstGeom>
          </p:spPr>
          <p:txBody>
            <a:bodyPr wrap="square">
              <a:spAutoFit/>
            </a:bodyPr>
            <a:lstStyle/>
            <a:p>
              <a:r>
                <a:rPr lang="en-US" altLang="zh-CN" sz="2000" b="1" dirty="0" err="1" smtClean="0">
                  <a:solidFill>
                    <a:srgbClr val="0033CC"/>
                  </a:solidFill>
                </a:rPr>
                <a:t>typedef</a:t>
              </a:r>
              <a:r>
                <a:rPr lang="en-US" altLang="zh-CN" sz="2000" b="1" dirty="0" smtClean="0">
                  <a:solidFill>
                    <a:srgbClr val="0033CC"/>
                  </a:solidFill>
                </a:rPr>
                <a:t> </a:t>
              </a:r>
              <a:r>
                <a:rPr lang="en-US" altLang="zh-CN" sz="2000" b="1" dirty="0" err="1" smtClean="0">
                  <a:solidFill>
                    <a:srgbClr val="0033CC"/>
                  </a:solidFill>
                </a:rPr>
                <a:t>struct</a:t>
              </a:r>
              <a:r>
                <a:rPr lang="en-US" altLang="zh-CN" sz="2000" b="1" dirty="0" smtClean="0">
                  <a:solidFill>
                    <a:srgbClr val="0033CC"/>
                  </a:solidFill>
                </a:rPr>
                <a:t> {</a:t>
              </a:r>
            </a:p>
            <a:p>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a:t>
              </a:r>
              <a:r>
                <a:rPr lang="en-US" altLang="zh-CN" sz="2000" b="1" dirty="0" err="1" smtClean="0">
                  <a:solidFill>
                    <a:srgbClr val="0033CC"/>
                  </a:solidFill>
                </a:rPr>
                <a:t>buf</a:t>
              </a:r>
              <a:r>
                <a:rPr lang="en-US" altLang="zh-CN" sz="2000" b="1" dirty="0" smtClean="0">
                  <a:solidFill>
                    <a:srgbClr val="0033CC"/>
                  </a:solidFill>
                </a:rPr>
                <a:t>;       </a:t>
              </a:r>
            </a:p>
            <a:p>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n;          	</a:t>
              </a:r>
            </a:p>
            <a:p>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front;      </a:t>
              </a:r>
            </a:p>
            <a:p>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rear;       </a:t>
              </a:r>
            </a:p>
            <a:p>
              <a:r>
                <a:rPr lang="en-US" altLang="zh-CN" sz="2000" b="1" dirty="0" smtClean="0">
                  <a:solidFill>
                    <a:srgbClr val="0033CC"/>
                  </a:solidFill>
                </a:rPr>
                <a:t>        </a:t>
              </a:r>
              <a:r>
                <a:rPr lang="en-US" altLang="zh-CN" sz="2000" b="1" dirty="0" err="1" smtClean="0">
                  <a:solidFill>
                    <a:srgbClr val="0033CC"/>
                  </a:solidFill>
                </a:rPr>
                <a:t>sem_t</a:t>
              </a:r>
              <a:r>
                <a:rPr lang="en-US" altLang="zh-CN" sz="2000" b="1" dirty="0" smtClean="0">
                  <a:solidFill>
                    <a:srgbClr val="0033CC"/>
                  </a:solidFill>
                </a:rPr>
                <a:t> </a:t>
              </a:r>
              <a:r>
                <a:rPr lang="en-US" altLang="zh-CN" sz="2000" b="1" dirty="0" err="1" smtClean="0">
                  <a:solidFill>
                    <a:srgbClr val="FF0000"/>
                  </a:solidFill>
                </a:rPr>
                <a:t>mutex</a:t>
              </a:r>
              <a:r>
                <a:rPr lang="en-US" altLang="zh-CN" sz="2000" b="1" dirty="0" smtClean="0">
                  <a:solidFill>
                    <a:srgbClr val="0033CC"/>
                  </a:solidFill>
                </a:rPr>
                <a:t>;    /*protects accesses to </a:t>
              </a:r>
              <a:r>
                <a:rPr lang="en-US" altLang="zh-CN" sz="2000" b="1" dirty="0" err="1" smtClean="0">
                  <a:solidFill>
                    <a:srgbClr val="0033CC"/>
                  </a:solidFill>
                </a:rPr>
                <a:t>buf</a:t>
              </a:r>
              <a:r>
                <a:rPr lang="en-US" altLang="zh-CN" sz="2000" b="1" dirty="0" smtClean="0">
                  <a:solidFill>
                    <a:srgbClr val="0033CC"/>
                  </a:solidFill>
                </a:rPr>
                <a:t>*/</a:t>
              </a:r>
            </a:p>
            <a:p>
              <a:r>
                <a:rPr lang="en-US" altLang="zh-CN" sz="2000" b="1" dirty="0" smtClean="0">
                  <a:solidFill>
                    <a:srgbClr val="0033CC"/>
                  </a:solidFill>
                </a:rPr>
                <a:t>        </a:t>
              </a:r>
              <a:r>
                <a:rPr lang="en-US" altLang="zh-CN" sz="2000" b="1" dirty="0" err="1" smtClean="0">
                  <a:solidFill>
                    <a:srgbClr val="0033CC"/>
                  </a:solidFill>
                </a:rPr>
                <a:t>sem_t</a:t>
              </a:r>
              <a:r>
                <a:rPr lang="en-US" altLang="zh-CN" sz="2000" b="1" dirty="0" smtClean="0">
                  <a:solidFill>
                    <a:srgbClr val="0033CC"/>
                  </a:solidFill>
                </a:rPr>
                <a:t> </a:t>
              </a:r>
              <a:r>
                <a:rPr lang="en-US" altLang="zh-CN" sz="2000" b="1" dirty="0" err="1" smtClean="0">
                  <a:solidFill>
                    <a:schemeClr val="accent6"/>
                  </a:solidFill>
                </a:rPr>
                <a:t>nEmpty</a:t>
              </a:r>
              <a:r>
                <a:rPr lang="en-US" altLang="zh-CN" sz="2000" b="1" dirty="0" smtClean="0">
                  <a:solidFill>
                    <a:srgbClr val="0033CC"/>
                  </a:solidFill>
                </a:rPr>
                <a:t>;    /*counts available slots*/</a:t>
              </a:r>
            </a:p>
            <a:p>
              <a:r>
                <a:rPr lang="en-US" altLang="zh-CN" sz="2000" b="1" dirty="0" smtClean="0">
                  <a:solidFill>
                    <a:srgbClr val="0033CC"/>
                  </a:solidFill>
                </a:rPr>
                <a:t>        </a:t>
              </a:r>
              <a:r>
                <a:rPr lang="en-US" altLang="zh-CN" sz="2000" b="1" dirty="0" err="1" smtClean="0">
                  <a:solidFill>
                    <a:srgbClr val="0033CC"/>
                  </a:solidFill>
                </a:rPr>
                <a:t>sem_t</a:t>
              </a:r>
              <a:r>
                <a:rPr lang="en-US" altLang="zh-CN" sz="2000" b="1" dirty="0" smtClean="0">
                  <a:solidFill>
                    <a:srgbClr val="0033CC"/>
                  </a:solidFill>
                </a:rPr>
                <a:t> </a:t>
              </a:r>
              <a:r>
                <a:rPr lang="en-US" altLang="zh-CN" sz="2000" b="1" dirty="0" err="1" smtClean="0">
                  <a:solidFill>
                    <a:schemeClr val="accent2">
                      <a:lumMod val="50000"/>
                    </a:schemeClr>
                  </a:solidFill>
                </a:rPr>
                <a:t>nStored</a:t>
              </a:r>
              <a:r>
                <a:rPr lang="en-US" altLang="zh-CN" sz="2000" b="1" dirty="0" smtClean="0">
                  <a:solidFill>
                    <a:srgbClr val="0033CC"/>
                  </a:solidFill>
                </a:rPr>
                <a:t>;    /*counts available items*/</a:t>
              </a:r>
            </a:p>
            <a:p>
              <a:r>
                <a:rPr lang="en-US" altLang="zh-CN" sz="2000" b="1" dirty="0" smtClean="0">
                  <a:solidFill>
                    <a:srgbClr val="0033CC"/>
                  </a:solidFill>
                </a:rPr>
                <a:t>} </a:t>
              </a:r>
              <a:r>
                <a:rPr lang="en-US" altLang="zh-CN" sz="2000" b="1" dirty="0" err="1" smtClean="0">
                  <a:solidFill>
                    <a:srgbClr val="0033CC"/>
                  </a:solidFill>
                </a:rPr>
                <a:t>buf_t</a:t>
              </a:r>
              <a:r>
                <a:rPr lang="en-US" altLang="zh-CN" sz="2000" b="1" dirty="0" smtClean="0">
                  <a:solidFill>
                    <a:srgbClr val="0033CC"/>
                  </a:solidFill>
                </a:rPr>
                <a:t>;</a:t>
              </a:r>
              <a:endParaRPr lang="zh-CN" altLang="en-US" sz="2000" b="1" dirty="0">
                <a:solidFill>
                  <a:srgbClr val="0033CC"/>
                </a:solidFill>
              </a:endParaRPr>
            </a:p>
          </p:txBody>
        </p:sp>
      </p:grpSp>
      <p:grpSp>
        <p:nvGrpSpPr>
          <p:cNvPr id="10" name="组合 9"/>
          <p:cNvGrpSpPr/>
          <p:nvPr/>
        </p:nvGrpSpPr>
        <p:grpSpPr>
          <a:xfrm>
            <a:off x="251520" y="3645024"/>
            <a:ext cx="7416824" cy="2880320"/>
            <a:chOff x="251520" y="3645024"/>
            <a:chExt cx="7416824" cy="2880320"/>
          </a:xfrm>
        </p:grpSpPr>
        <p:sp>
          <p:nvSpPr>
            <p:cNvPr id="8" name="Rectangle 12"/>
            <p:cNvSpPr>
              <a:spLocks noChangeArrowheads="1"/>
            </p:cNvSpPr>
            <p:nvPr/>
          </p:nvSpPr>
          <p:spPr bwMode="auto">
            <a:xfrm>
              <a:off x="251520" y="3645024"/>
              <a:ext cx="7416824" cy="2880320"/>
            </a:xfrm>
            <a:prstGeom prst="rect">
              <a:avLst/>
            </a:prstGeom>
            <a:solidFill>
              <a:srgbClr val="E6CDFF"/>
            </a:solidFill>
            <a:ln w="12700" cap="sq">
              <a:noFill/>
              <a:miter lim="800000"/>
              <a:headEnd type="none" w="sm" len="sm"/>
              <a:tailEnd type="none" w="sm" len="sm"/>
            </a:ln>
            <a:effectLst>
              <a:outerShdw dist="197566" dir="2700000" algn="ctr" rotWithShape="0">
                <a:srgbClr val="C0C0C0"/>
              </a:outerShdw>
            </a:effectLst>
          </p:spPr>
          <p:txBody>
            <a:bodyPr wrap="none" anchor="ctr"/>
            <a:lstStyle/>
            <a:p>
              <a:pPr>
                <a:defRPr/>
              </a:pPr>
              <a:endParaRPr lang="zh-CN" altLang="en-US"/>
            </a:p>
          </p:txBody>
        </p:sp>
        <p:sp>
          <p:nvSpPr>
            <p:cNvPr id="5" name="矩形 4"/>
            <p:cNvSpPr/>
            <p:nvPr/>
          </p:nvSpPr>
          <p:spPr>
            <a:xfrm>
              <a:off x="251520" y="3645024"/>
              <a:ext cx="7272808" cy="2862322"/>
            </a:xfrm>
            <a:prstGeom prst="rect">
              <a:avLst/>
            </a:prstGeom>
          </p:spPr>
          <p:txBody>
            <a:bodyPr wrap="square">
              <a:spAutoFit/>
            </a:bodyPr>
            <a:lstStyle/>
            <a:p>
              <a:r>
                <a:rPr lang="en-US" altLang="zh-CN" sz="2000" b="1" dirty="0" smtClean="0">
                  <a:solidFill>
                    <a:srgbClr val="0033CC"/>
                  </a:solidFill>
                </a:rPr>
                <a:t>/*</a:t>
              </a:r>
              <a:r>
                <a:rPr lang="zh-CN" altLang="en-US" sz="2000" b="1" dirty="0" smtClean="0">
                  <a:solidFill>
                    <a:srgbClr val="0033CC"/>
                  </a:solidFill>
                </a:rPr>
                <a:t>初始换缓冲区，创建</a:t>
              </a:r>
              <a:r>
                <a:rPr lang="en-US" altLang="zh-CN" sz="2000" b="1" dirty="0" smtClean="0">
                  <a:solidFill>
                    <a:srgbClr val="0033CC"/>
                  </a:solidFill>
                </a:rPr>
                <a:t>n</a:t>
              </a:r>
              <a:r>
                <a:rPr lang="zh-CN" altLang="en-US" sz="2000" b="1" dirty="0" smtClean="0">
                  <a:solidFill>
                    <a:srgbClr val="0033CC"/>
                  </a:solidFill>
                </a:rPr>
                <a:t>个槽的空间</a:t>
              </a:r>
              <a:r>
                <a:rPr lang="en-US" altLang="zh-CN" sz="2000" b="1" dirty="0" smtClean="0">
                  <a:solidFill>
                    <a:srgbClr val="0033CC"/>
                  </a:solidFill>
                </a:rPr>
                <a:t>*/</a:t>
              </a:r>
            </a:p>
            <a:p>
              <a:r>
                <a:rPr lang="en-US" altLang="zh-CN" sz="2000" b="1" dirty="0" smtClean="0">
                  <a:solidFill>
                    <a:srgbClr val="0033CC"/>
                  </a:solidFill>
                </a:rPr>
                <a:t>void </a:t>
              </a:r>
              <a:r>
                <a:rPr lang="en-US" altLang="zh-CN" sz="2000" b="1" dirty="0" err="1" smtClean="0">
                  <a:solidFill>
                    <a:srgbClr val="0033CC"/>
                  </a:solidFill>
                </a:rPr>
                <a:t>buf_init</a:t>
              </a:r>
              <a:r>
                <a:rPr lang="en-US" altLang="zh-CN" sz="2000" b="1" dirty="0" smtClean="0">
                  <a:solidFill>
                    <a:srgbClr val="0033CC"/>
                  </a:solidFill>
                </a:rPr>
                <a:t>(</a:t>
              </a:r>
              <a:r>
                <a:rPr lang="en-US" altLang="zh-CN" sz="2000" b="1" dirty="0" err="1" smtClean="0">
                  <a:solidFill>
                    <a:srgbClr val="0033CC"/>
                  </a:solidFill>
                </a:rPr>
                <a:t>buf_t</a:t>
              </a:r>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a:t>
              </a:r>
              <a:r>
                <a:rPr lang="en-US" altLang="zh-CN" sz="2000" b="1" dirty="0" smtClean="0">
                  <a:solidFill>
                    <a:schemeClr val="accent6"/>
                  </a:solidFill>
                </a:rPr>
                <a:t>n</a:t>
              </a:r>
              <a:r>
                <a:rPr lang="en-US" altLang="zh-CN" sz="2000" b="1" dirty="0" smtClean="0">
                  <a:solidFill>
                    <a:srgbClr val="0033CC"/>
                  </a:solidFill>
                </a:rPr>
                <a:t>) {</a:t>
              </a:r>
            </a:p>
            <a:p>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-&gt;</a:t>
              </a:r>
              <a:r>
                <a:rPr lang="en-US" altLang="zh-CN" sz="2000" b="1" dirty="0" err="1" smtClean="0">
                  <a:solidFill>
                    <a:srgbClr val="0033CC"/>
                  </a:solidFill>
                </a:rPr>
                <a:t>buf</a:t>
              </a:r>
              <a:r>
                <a:rPr lang="en-US" altLang="zh-CN" sz="2000" b="1" dirty="0" smtClean="0">
                  <a:solidFill>
                    <a:srgbClr val="0033CC"/>
                  </a:solidFill>
                </a:rPr>
                <a:t> = </a:t>
              </a:r>
              <a:r>
                <a:rPr lang="en-US" altLang="zh-CN" sz="2000" b="1" dirty="0" err="1" smtClean="0">
                  <a:solidFill>
                    <a:srgbClr val="0033CC"/>
                  </a:solidFill>
                </a:rPr>
                <a:t>calloc</a:t>
              </a:r>
              <a:r>
                <a:rPr lang="en-US" altLang="zh-CN" sz="2000" b="1" dirty="0" smtClean="0">
                  <a:solidFill>
                    <a:srgbClr val="0033CC"/>
                  </a:solidFill>
                </a:rPr>
                <a:t>(n, </a:t>
              </a:r>
              <a:r>
                <a:rPr lang="en-US" altLang="zh-CN" sz="2000" b="1" dirty="0" err="1" smtClean="0">
                  <a:solidFill>
                    <a:srgbClr val="0033CC"/>
                  </a:solidFill>
                </a:rPr>
                <a:t>sizeof</a:t>
              </a:r>
              <a:r>
                <a:rPr lang="en-US" altLang="zh-CN" sz="2000" b="1" dirty="0" smtClean="0">
                  <a:solidFill>
                    <a:srgbClr val="0033CC"/>
                  </a:solidFill>
                </a:rPr>
                <a:t>(</a:t>
              </a:r>
              <a:r>
                <a:rPr lang="en-US" altLang="zh-CN" sz="2000" b="1" dirty="0" err="1" smtClean="0">
                  <a:solidFill>
                    <a:srgbClr val="0033CC"/>
                  </a:solidFill>
                </a:rPr>
                <a:t>int</a:t>
              </a:r>
              <a:r>
                <a:rPr lang="en-US" altLang="zh-CN" sz="2000" b="1" dirty="0" smtClean="0">
                  <a:solidFill>
                    <a:srgbClr val="0033CC"/>
                  </a:solidFill>
                </a:rPr>
                <a:t>));</a:t>
              </a:r>
            </a:p>
            <a:p>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-&gt;n = </a:t>
              </a:r>
              <a:r>
                <a:rPr lang="en-US" altLang="zh-CN" sz="2000" b="1" dirty="0" smtClean="0">
                  <a:solidFill>
                    <a:schemeClr val="accent6"/>
                  </a:solidFill>
                </a:rPr>
                <a:t>n</a:t>
              </a:r>
              <a:r>
                <a:rPr lang="en-US" altLang="zh-CN" sz="2000" b="1" dirty="0" smtClean="0">
                  <a:solidFill>
                    <a:srgbClr val="0033CC"/>
                  </a:solidFill>
                </a:rPr>
                <a:t>;</a:t>
              </a:r>
            </a:p>
            <a:p>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-&gt;front = </a:t>
              </a:r>
              <a:r>
                <a:rPr lang="en-US" altLang="zh-CN" sz="2000" b="1" dirty="0" err="1" smtClean="0">
                  <a:solidFill>
                    <a:srgbClr val="0033CC"/>
                  </a:solidFill>
                </a:rPr>
                <a:t>bp</a:t>
              </a:r>
              <a:r>
                <a:rPr lang="en-US" altLang="zh-CN" sz="2000" b="1" dirty="0" smtClean="0">
                  <a:solidFill>
                    <a:srgbClr val="0033CC"/>
                  </a:solidFill>
                </a:rPr>
                <a:t>-&gt;rear = 0;</a:t>
              </a:r>
            </a:p>
            <a:p>
              <a:r>
                <a:rPr lang="en-US" altLang="zh-CN" sz="2000" b="1" dirty="0" smtClean="0">
                  <a:solidFill>
                    <a:srgbClr val="0033CC"/>
                  </a:solidFill>
                </a:rPr>
                <a:t>        </a:t>
              </a:r>
              <a:r>
                <a:rPr lang="en-US" altLang="zh-CN" sz="2000" b="1" dirty="0" err="1" smtClean="0">
                  <a:solidFill>
                    <a:srgbClr val="0033CC"/>
                  </a:solidFill>
                </a:rPr>
                <a:t>sem_init</a:t>
              </a:r>
              <a:r>
                <a:rPr lang="en-US" altLang="zh-CN" sz="2000" b="1" dirty="0" smtClean="0">
                  <a:solidFill>
                    <a:srgbClr val="0033CC"/>
                  </a:solidFill>
                </a:rPr>
                <a:t>(&amp;</a:t>
              </a:r>
              <a:r>
                <a:rPr lang="en-US" altLang="zh-CN" sz="2000" b="1" dirty="0" err="1" smtClean="0">
                  <a:solidFill>
                    <a:srgbClr val="0033CC"/>
                  </a:solidFill>
                </a:rPr>
                <a:t>bp</a:t>
              </a:r>
              <a:r>
                <a:rPr lang="en-US" altLang="zh-CN" sz="2000" b="1" dirty="0" smtClean="0">
                  <a:solidFill>
                    <a:srgbClr val="0033CC"/>
                  </a:solidFill>
                </a:rPr>
                <a:t>-&gt;</a:t>
              </a:r>
              <a:r>
                <a:rPr lang="en-US" altLang="zh-CN" sz="2000" b="1" dirty="0" err="1" smtClean="0">
                  <a:solidFill>
                    <a:srgbClr val="FF0000"/>
                  </a:solidFill>
                </a:rPr>
                <a:t>mutex</a:t>
              </a:r>
              <a:r>
                <a:rPr lang="en-US" altLang="zh-CN" sz="2000" b="1" dirty="0" smtClean="0">
                  <a:solidFill>
                    <a:srgbClr val="0033CC"/>
                  </a:solidFill>
                </a:rPr>
                <a:t>, 0, 1);</a:t>
              </a:r>
            </a:p>
            <a:p>
              <a:r>
                <a:rPr lang="en-US" altLang="zh-CN" sz="2000" b="1" dirty="0" smtClean="0">
                  <a:solidFill>
                    <a:srgbClr val="0033CC"/>
                  </a:solidFill>
                </a:rPr>
                <a:t>        </a:t>
              </a:r>
              <a:r>
                <a:rPr lang="en-US" altLang="zh-CN" sz="2000" b="1" dirty="0" err="1" smtClean="0">
                  <a:solidFill>
                    <a:srgbClr val="0033CC"/>
                  </a:solidFill>
                </a:rPr>
                <a:t>sem_init</a:t>
              </a:r>
              <a:r>
                <a:rPr lang="en-US" altLang="zh-CN" sz="2000" b="1" dirty="0" smtClean="0">
                  <a:solidFill>
                    <a:srgbClr val="0033CC"/>
                  </a:solidFill>
                </a:rPr>
                <a:t>(&amp;</a:t>
              </a:r>
              <a:r>
                <a:rPr lang="en-US" altLang="zh-CN" sz="2000" b="1" dirty="0" err="1" smtClean="0">
                  <a:solidFill>
                    <a:schemeClr val="accent6"/>
                  </a:solidFill>
                </a:rPr>
                <a:t>bp</a:t>
              </a:r>
              <a:r>
                <a:rPr lang="en-US" altLang="zh-CN" sz="2000" b="1" dirty="0" smtClean="0">
                  <a:solidFill>
                    <a:schemeClr val="accent6"/>
                  </a:solidFill>
                </a:rPr>
                <a:t>-&gt;</a:t>
              </a:r>
              <a:r>
                <a:rPr lang="en-US" altLang="zh-CN" sz="2000" b="1" dirty="0" err="1" smtClean="0">
                  <a:solidFill>
                    <a:schemeClr val="accent6"/>
                  </a:solidFill>
                </a:rPr>
                <a:t>nEmpty</a:t>
              </a:r>
              <a:r>
                <a:rPr lang="en-US" altLang="zh-CN" sz="2000" b="1" dirty="0" smtClean="0">
                  <a:solidFill>
                    <a:srgbClr val="0033CC"/>
                  </a:solidFill>
                </a:rPr>
                <a:t>, 0, </a:t>
              </a:r>
              <a:r>
                <a:rPr lang="en-US" altLang="zh-CN" sz="2000" b="1" dirty="0" smtClean="0">
                  <a:solidFill>
                    <a:schemeClr val="accent6"/>
                  </a:solidFill>
                </a:rPr>
                <a:t>n</a:t>
              </a:r>
              <a:r>
                <a:rPr lang="en-US" altLang="zh-CN" sz="2000" b="1" dirty="0" smtClean="0">
                  <a:solidFill>
                    <a:srgbClr val="0033CC"/>
                  </a:solidFill>
                </a:rPr>
                <a:t>);</a:t>
              </a:r>
            </a:p>
            <a:p>
              <a:r>
                <a:rPr lang="en-US" altLang="zh-CN" sz="2000" b="1" dirty="0" smtClean="0">
                  <a:solidFill>
                    <a:srgbClr val="0033CC"/>
                  </a:solidFill>
                </a:rPr>
                <a:t>        </a:t>
              </a:r>
              <a:r>
                <a:rPr lang="en-US" altLang="zh-CN" sz="2000" b="1" dirty="0" err="1" smtClean="0">
                  <a:solidFill>
                    <a:srgbClr val="0033CC"/>
                  </a:solidFill>
                </a:rPr>
                <a:t>sem_init</a:t>
              </a:r>
              <a:r>
                <a:rPr lang="en-US" altLang="zh-CN" sz="2000" b="1" dirty="0" smtClean="0">
                  <a:solidFill>
                    <a:srgbClr val="0033CC"/>
                  </a:solidFill>
                </a:rPr>
                <a:t>(&amp;</a:t>
              </a:r>
              <a:r>
                <a:rPr lang="en-US" altLang="zh-CN" sz="2000" b="1" dirty="0" err="1" smtClean="0">
                  <a:solidFill>
                    <a:schemeClr val="accent2">
                      <a:lumMod val="50000"/>
                    </a:schemeClr>
                  </a:solidFill>
                </a:rPr>
                <a:t>bp</a:t>
              </a:r>
              <a:r>
                <a:rPr lang="en-US" altLang="zh-CN" sz="2000" b="1" dirty="0" smtClean="0">
                  <a:solidFill>
                    <a:schemeClr val="accent2">
                      <a:lumMod val="50000"/>
                    </a:schemeClr>
                  </a:solidFill>
                </a:rPr>
                <a:t>-&gt;</a:t>
              </a:r>
              <a:r>
                <a:rPr lang="en-US" altLang="zh-CN" sz="2000" b="1" dirty="0" err="1" smtClean="0">
                  <a:solidFill>
                    <a:schemeClr val="accent2">
                      <a:lumMod val="50000"/>
                    </a:schemeClr>
                  </a:solidFill>
                </a:rPr>
                <a:t>nStored</a:t>
              </a:r>
              <a:r>
                <a:rPr lang="en-US" altLang="zh-CN" sz="2000" b="1" dirty="0" smtClean="0">
                  <a:solidFill>
                    <a:srgbClr val="0033CC"/>
                  </a:solidFill>
                </a:rPr>
                <a:t>, 0, </a:t>
              </a:r>
              <a:r>
                <a:rPr lang="en-US" altLang="zh-CN" sz="2000" b="1" dirty="0" smtClean="0">
                  <a:solidFill>
                    <a:schemeClr val="accent2">
                      <a:lumMod val="50000"/>
                    </a:schemeClr>
                  </a:solidFill>
                </a:rPr>
                <a:t>0</a:t>
              </a:r>
              <a:r>
                <a:rPr lang="en-US" altLang="zh-CN" sz="2000" b="1" dirty="0" smtClean="0">
                  <a:solidFill>
                    <a:srgbClr val="0033CC"/>
                  </a:solidFill>
                </a:rPr>
                <a:t>);</a:t>
              </a:r>
            </a:p>
            <a:p>
              <a:r>
                <a:rPr lang="en-US" altLang="zh-CN" sz="2000" b="1" dirty="0" smtClean="0">
                  <a:solidFill>
                    <a:srgbClr val="0033CC"/>
                  </a:solidFill>
                </a:rPr>
                <a:t>}</a:t>
              </a:r>
              <a:endParaRPr lang="zh-CN" altLang="en-US" sz="2000" dirty="0"/>
            </a:p>
          </p:txBody>
        </p:sp>
      </p:grpSp>
      <p:grpSp>
        <p:nvGrpSpPr>
          <p:cNvPr id="11" name="Group 49"/>
          <p:cNvGrpSpPr>
            <a:grpSpLocks/>
          </p:cNvGrpSpPr>
          <p:nvPr/>
        </p:nvGrpSpPr>
        <p:grpSpPr bwMode="auto">
          <a:xfrm>
            <a:off x="6228184" y="32163"/>
            <a:ext cx="2519326" cy="1549856"/>
            <a:chOff x="404" y="8"/>
            <a:chExt cx="1274" cy="771"/>
          </a:xfrm>
        </p:grpSpPr>
        <p:sp>
          <p:nvSpPr>
            <p:cNvPr id="12" name="AutoShape 50"/>
            <p:cNvSpPr>
              <a:spLocks noChangeArrowheads="1"/>
            </p:cNvSpPr>
            <p:nvPr/>
          </p:nvSpPr>
          <p:spPr bwMode="auto">
            <a:xfrm>
              <a:off x="404" y="8"/>
              <a:ext cx="1274" cy="771"/>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13" name="Rectangle 51"/>
            <p:cNvSpPr>
              <a:spLocks noChangeArrowheads="1"/>
            </p:cNvSpPr>
            <p:nvPr/>
          </p:nvSpPr>
          <p:spPr bwMode="auto">
            <a:xfrm rot="21536701">
              <a:off x="557" y="167"/>
              <a:ext cx="1056" cy="536"/>
            </a:xfrm>
            <a:prstGeom prst="rect">
              <a:avLst/>
            </a:prstGeom>
            <a:noFill/>
            <a:ln w="9525">
              <a:noFill/>
              <a:miter lim="800000"/>
              <a:headEnd/>
              <a:tailEnd/>
            </a:ln>
            <a:effectLst>
              <a:outerShdw dist="35921" sx="1000" sy="1000" algn="ctr" rotWithShape="0">
                <a:schemeClr val="bg1"/>
              </a:outerShdw>
            </a:effectLst>
          </p:spPr>
          <p:txBody>
            <a:bodyPr>
              <a:spAutoFit/>
            </a:bodyPr>
            <a:lstStyle/>
            <a:p>
              <a:r>
                <a:rPr lang="zh-CN" altLang="en-US" sz="3200" b="1" dirty="0" smtClean="0">
                  <a:solidFill>
                    <a:srgbClr val="FF3300"/>
                  </a:solidFill>
                  <a:latin typeface="方正舒体" pitchFamily="2" charset="-122"/>
                  <a:ea typeface="华文新魏" pitchFamily="2" charset="-122"/>
                </a:rPr>
                <a:t>缓冲区数据结构</a:t>
              </a:r>
              <a:endParaRPr kumimoji="1" lang="zh-CN" altLang="en-US" sz="3200" b="1" baseline="0" dirty="0">
                <a:solidFill>
                  <a:srgbClr val="FF3300"/>
                </a:solidFill>
                <a:effectLst/>
                <a:latin typeface="黑体" pitchFamily="2" charset="-122"/>
                <a:ea typeface="华文新魏" pitchFamily="2" charset="-122"/>
              </a:endParaRPr>
            </a:p>
          </p:txBody>
        </p:sp>
      </p:grpSp>
      <p:grpSp>
        <p:nvGrpSpPr>
          <p:cNvPr id="14" name="Group 49"/>
          <p:cNvGrpSpPr>
            <a:grpSpLocks/>
          </p:cNvGrpSpPr>
          <p:nvPr/>
        </p:nvGrpSpPr>
        <p:grpSpPr bwMode="auto">
          <a:xfrm>
            <a:off x="5652487" y="3890840"/>
            <a:ext cx="3239993" cy="1435596"/>
            <a:chOff x="160" y="8"/>
            <a:chExt cx="1518" cy="771"/>
          </a:xfrm>
        </p:grpSpPr>
        <p:sp>
          <p:nvSpPr>
            <p:cNvPr id="15" name="AutoShape 50"/>
            <p:cNvSpPr>
              <a:spLocks noChangeArrowheads="1"/>
            </p:cNvSpPr>
            <p:nvPr/>
          </p:nvSpPr>
          <p:spPr bwMode="auto">
            <a:xfrm>
              <a:off x="160" y="8"/>
              <a:ext cx="1518" cy="771"/>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16" name="Rectangle 51"/>
            <p:cNvSpPr>
              <a:spLocks noChangeArrowheads="1"/>
            </p:cNvSpPr>
            <p:nvPr/>
          </p:nvSpPr>
          <p:spPr bwMode="auto">
            <a:xfrm rot="20869511">
              <a:off x="276" y="219"/>
              <a:ext cx="1264" cy="314"/>
            </a:xfrm>
            <a:prstGeom prst="rect">
              <a:avLst/>
            </a:prstGeom>
            <a:noFill/>
            <a:ln w="9525">
              <a:noFill/>
              <a:miter lim="800000"/>
              <a:headEnd/>
              <a:tailEnd/>
            </a:ln>
            <a:effectLst>
              <a:outerShdw dist="35921" sx="1000" sy="1000" algn="ctr" rotWithShape="0">
                <a:schemeClr val="bg1"/>
              </a:outerShdw>
            </a:effectLst>
          </p:spPr>
          <p:txBody>
            <a:bodyPr wrap="square">
              <a:spAutoFit/>
            </a:bodyPr>
            <a:lstStyle/>
            <a:p>
              <a:r>
                <a:rPr lang="zh-CN" altLang="en-US" sz="3200" b="1" dirty="0" smtClean="0">
                  <a:solidFill>
                    <a:srgbClr val="FF3300"/>
                  </a:solidFill>
                  <a:latin typeface="方正舒体" pitchFamily="2" charset="-122"/>
                  <a:ea typeface="华文新魏" pitchFamily="2" charset="-122"/>
                </a:rPr>
                <a:t>缓冲区初始化</a:t>
              </a:r>
              <a:endParaRPr kumimoji="1" lang="zh-CN" altLang="en-US" sz="3200" b="1" baseline="0" dirty="0">
                <a:solidFill>
                  <a:srgbClr val="FF3300"/>
                </a:solidFill>
                <a:effectLst/>
                <a:latin typeface="黑体" pitchFamily="2" charset="-122"/>
                <a:ea typeface="华文新魏" pitchFamily="2" charset="-122"/>
              </a:endParaRPr>
            </a:p>
          </p:txBody>
        </p:sp>
      </p:grpSp>
      <p:grpSp>
        <p:nvGrpSpPr>
          <p:cNvPr id="17" name="Group 12"/>
          <p:cNvGrpSpPr>
            <a:grpSpLocks/>
          </p:cNvGrpSpPr>
          <p:nvPr/>
        </p:nvGrpSpPr>
        <p:grpSpPr bwMode="auto">
          <a:xfrm>
            <a:off x="2483768" y="1103784"/>
            <a:ext cx="3810000" cy="381000"/>
            <a:chOff x="1200" y="3120"/>
            <a:chExt cx="2400" cy="240"/>
          </a:xfrm>
        </p:grpSpPr>
        <p:sp>
          <p:nvSpPr>
            <p:cNvPr id="18" name="Rectangle 13"/>
            <p:cNvSpPr>
              <a:spLocks noChangeArrowheads="1"/>
            </p:cNvSpPr>
            <p:nvPr/>
          </p:nvSpPr>
          <p:spPr bwMode="auto">
            <a:xfrm>
              <a:off x="120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sp>
          <p:nvSpPr>
            <p:cNvPr id="19" name="Rectangle 14"/>
            <p:cNvSpPr>
              <a:spLocks noChangeArrowheads="1"/>
            </p:cNvSpPr>
            <p:nvPr/>
          </p:nvSpPr>
          <p:spPr bwMode="auto">
            <a:xfrm>
              <a:off x="144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sp>
          <p:nvSpPr>
            <p:cNvPr id="20" name="Rectangle 15"/>
            <p:cNvSpPr>
              <a:spLocks noChangeArrowheads="1"/>
            </p:cNvSpPr>
            <p:nvPr/>
          </p:nvSpPr>
          <p:spPr bwMode="auto">
            <a:xfrm>
              <a:off x="168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sp>
          <p:nvSpPr>
            <p:cNvPr id="21" name="Rectangle 16"/>
            <p:cNvSpPr>
              <a:spLocks noChangeArrowheads="1"/>
            </p:cNvSpPr>
            <p:nvPr/>
          </p:nvSpPr>
          <p:spPr bwMode="auto">
            <a:xfrm>
              <a:off x="192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sp>
          <p:nvSpPr>
            <p:cNvPr id="22" name="Rectangle 17"/>
            <p:cNvSpPr>
              <a:spLocks noChangeArrowheads="1"/>
            </p:cNvSpPr>
            <p:nvPr/>
          </p:nvSpPr>
          <p:spPr bwMode="auto">
            <a:xfrm>
              <a:off x="216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sp>
          <p:nvSpPr>
            <p:cNvPr id="23" name="Rectangle 18"/>
            <p:cNvSpPr>
              <a:spLocks noChangeArrowheads="1"/>
            </p:cNvSpPr>
            <p:nvPr/>
          </p:nvSpPr>
          <p:spPr bwMode="auto">
            <a:xfrm>
              <a:off x="240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sp>
          <p:nvSpPr>
            <p:cNvPr id="24" name="Rectangle 19"/>
            <p:cNvSpPr>
              <a:spLocks noChangeArrowheads="1"/>
            </p:cNvSpPr>
            <p:nvPr/>
          </p:nvSpPr>
          <p:spPr bwMode="auto">
            <a:xfrm>
              <a:off x="264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sp>
          <p:nvSpPr>
            <p:cNvPr id="25" name="Rectangle 20"/>
            <p:cNvSpPr>
              <a:spLocks noChangeArrowheads="1"/>
            </p:cNvSpPr>
            <p:nvPr/>
          </p:nvSpPr>
          <p:spPr bwMode="auto">
            <a:xfrm>
              <a:off x="288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sp>
          <p:nvSpPr>
            <p:cNvPr id="26" name="Rectangle 21"/>
            <p:cNvSpPr>
              <a:spLocks noChangeArrowheads="1"/>
            </p:cNvSpPr>
            <p:nvPr/>
          </p:nvSpPr>
          <p:spPr bwMode="auto">
            <a:xfrm>
              <a:off x="312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sp>
          <p:nvSpPr>
            <p:cNvPr id="27" name="Rectangle 22"/>
            <p:cNvSpPr>
              <a:spLocks noChangeArrowheads="1"/>
            </p:cNvSpPr>
            <p:nvPr/>
          </p:nvSpPr>
          <p:spPr bwMode="auto">
            <a:xfrm>
              <a:off x="3360" y="3120"/>
              <a:ext cx="240" cy="240"/>
            </a:xfrm>
            <a:prstGeom prst="rect">
              <a:avLst/>
            </a:prstGeom>
            <a:noFill/>
            <a:ln w="22225" cap="sq">
              <a:solidFill>
                <a:srgbClr val="003300"/>
              </a:solidFill>
              <a:miter lim="800000"/>
              <a:headEnd type="none" w="sm" len="sm"/>
              <a:tailEnd type="none" w="sm" len="sm"/>
            </a:ln>
          </p:spPr>
          <p:txBody>
            <a:bodyPr wrap="none" anchor="ctr"/>
            <a:lstStyle/>
            <a:p>
              <a:endParaRPr lang="zh-CN" altLang="en-US"/>
            </a:p>
          </p:txBody>
        </p:sp>
      </p:grpSp>
      <p:grpSp>
        <p:nvGrpSpPr>
          <p:cNvPr id="28" name="Group 29"/>
          <p:cNvGrpSpPr>
            <a:grpSpLocks/>
          </p:cNvGrpSpPr>
          <p:nvPr/>
        </p:nvGrpSpPr>
        <p:grpSpPr bwMode="auto">
          <a:xfrm>
            <a:off x="2123728" y="332656"/>
            <a:ext cx="630238" cy="692150"/>
            <a:chOff x="2069" y="3120"/>
            <a:chExt cx="397" cy="436"/>
          </a:xfrm>
        </p:grpSpPr>
        <p:sp>
          <p:nvSpPr>
            <p:cNvPr id="29" name="Line 30"/>
            <p:cNvSpPr>
              <a:spLocks noChangeShapeType="1"/>
            </p:cNvSpPr>
            <p:nvPr/>
          </p:nvSpPr>
          <p:spPr bwMode="auto">
            <a:xfrm>
              <a:off x="2205" y="3392"/>
              <a:ext cx="91" cy="164"/>
            </a:xfrm>
            <a:prstGeom prst="line">
              <a:avLst/>
            </a:prstGeom>
            <a:noFill/>
            <a:ln w="38100" cap="sq">
              <a:solidFill>
                <a:srgbClr val="FF3300"/>
              </a:solidFill>
              <a:round/>
              <a:headEnd type="none" w="sm" len="sm"/>
              <a:tailEnd type="triangle" w="sm" len="sm"/>
            </a:ln>
          </p:spPr>
          <p:txBody>
            <a:bodyPr/>
            <a:lstStyle/>
            <a:p>
              <a:endParaRPr lang="zh-CN" altLang="en-US"/>
            </a:p>
          </p:txBody>
        </p:sp>
        <p:sp>
          <p:nvSpPr>
            <p:cNvPr id="30" name="Text Box 31"/>
            <p:cNvSpPr txBox="1">
              <a:spLocks noChangeArrowheads="1"/>
            </p:cNvSpPr>
            <p:nvPr/>
          </p:nvSpPr>
          <p:spPr bwMode="auto">
            <a:xfrm>
              <a:off x="2069" y="3120"/>
              <a:ext cx="397" cy="291"/>
            </a:xfrm>
            <a:prstGeom prst="rect">
              <a:avLst/>
            </a:prstGeom>
            <a:noFill/>
            <a:ln w="12700" cap="sq">
              <a:noFill/>
              <a:miter lim="800000"/>
              <a:headEnd type="none" w="sm" len="sm"/>
              <a:tailEnd type="none" w="sm" len="sm"/>
            </a:ln>
          </p:spPr>
          <p:txBody>
            <a:bodyPr wrap="none">
              <a:spAutoFit/>
            </a:bodyPr>
            <a:lstStyle/>
            <a:p>
              <a:r>
                <a:rPr lang="en-US" altLang="zh-CN" b="1" dirty="0" err="1" smtClean="0">
                  <a:solidFill>
                    <a:srgbClr val="FF3300"/>
                  </a:solidFill>
                </a:rPr>
                <a:t>buf</a:t>
              </a:r>
              <a:endParaRPr lang="en-US" altLang="zh-CN" sz="2400" b="1" dirty="0">
                <a:solidFill>
                  <a:srgbClr val="FF3300"/>
                </a:solidFill>
              </a:endParaRPr>
            </a:p>
          </p:txBody>
        </p:sp>
      </p:grpSp>
      <p:grpSp>
        <p:nvGrpSpPr>
          <p:cNvPr id="31" name="Group 29"/>
          <p:cNvGrpSpPr>
            <a:grpSpLocks/>
          </p:cNvGrpSpPr>
          <p:nvPr/>
        </p:nvGrpSpPr>
        <p:grpSpPr bwMode="auto">
          <a:xfrm>
            <a:off x="3779913" y="260648"/>
            <a:ext cx="741364" cy="692150"/>
            <a:chOff x="2069" y="3120"/>
            <a:chExt cx="467" cy="436"/>
          </a:xfrm>
        </p:grpSpPr>
        <p:sp>
          <p:nvSpPr>
            <p:cNvPr id="32" name="Line 30"/>
            <p:cNvSpPr>
              <a:spLocks noChangeShapeType="1"/>
            </p:cNvSpPr>
            <p:nvPr/>
          </p:nvSpPr>
          <p:spPr bwMode="auto">
            <a:xfrm>
              <a:off x="2296" y="3392"/>
              <a:ext cx="0" cy="164"/>
            </a:xfrm>
            <a:prstGeom prst="line">
              <a:avLst/>
            </a:prstGeom>
            <a:noFill/>
            <a:ln w="38100" cap="sq">
              <a:solidFill>
                <a:schemeClr val="accent6"/>
              </a:solidFill>
              <a:round/>
              <a:headEnd type="none" w="sm" len="sm"/>
              <a:tailEnd type="triangle" w="sm" len="sm"/>
            </a:ln>
          </p:spPr>
          <p:txBody>
            <a:bodyPr/>
            <a:lstStyle/>
            <a:p>
              <a:endParaRPr lang="zh-CN" altLang="en-US"/>
            </a:p>
          </p:txBody>
        </p:sp>
        <p:sp>
          <p:nvSpPr>
            <p:cNvPr id="33" name="Text Box 31"/>
            <p:cNvSpPr txBox="1">
              <a:spLocks noChangeArrowheads="1"/>
            </p:cNvSpPr>
            <p:nvPr/>
          </p:nvSpPr>
          <p:spPr bwMode="auto">
            <a:xfrm>
              <a:off x="2069" y="3120"/>
              <a:ext cx="467" cy="291"/>
            </a:xfrm>
            <a:prstGeom prst="rect">
              <a:avLst/>
            </a:prstGeom>
            <a:noFill/>
            <a:ln w="12700" cap="sq">
              <a:noFill/>
              <a:miter lim="800000"/>
              <a:headEnd type="none" w="sm" len="sm"/>
              <a:tailEnd type="none" w="sm" len="sm"/>
            </a:ln>
          </p:spPr>
          <p:txBody>
            <a:bodyPr wrap="none">
              <a:spAutoFit/>
            </a:bodyPr>
            <a:lstStyle/>
            <a:p>
              <a:r>
                <a:rPr lang="en-US" altLang="zh-CN" b="1" dirty="0" smtClean="0">
                  <a:solidFill>
                    <a:schemeClr val="accent6"/>
                  </a:solidFill>
                </a:rPr>
                <a:t>rear</a:t>
              </a:r>
              <a:endParaRPr lang="en-US" altLang="zh-CN" sz="2400" b="1" dirty="0">
                <a:solidFill>
                  <a:schemeClr val="accent6"/>
                </a:solidFill>
              </a:endParaRPr>
            </a:p>
          </p:txBody>
        </p:sp>
      </p:grpSp>
      <p:sp>
        <p:nvSpPr>
          <p:cNvPr id="34" name="Text Box 24"/>
          <p:cNvSpPr txBox="1">
            <a:spLocks noChangeArrowheads="1"/>
          </p:cNvSpPr>
          <p:nvPr/>
        </p:nvSpPr>
        <p:spPr bwMode="auto">
          <a:xfrm>
            <a:off x="3275856" y="980728"/>
            <a:ext cx="382588" cy="519113"/>
          </a:xfrm>
          <a:prstGeom prst="rect">
            <a:avLst/>
          </a:prstGeom>
          <a:noFill/>
          <a:ln w="12700" cap="sq">
            <a:noFill/>
            <a:miter lim="800000"/>
            <a:headEnd type="none" w="sm" len="sm"/>
            <a:tailEnd type="none" w="sm" len="sm"/>
          </a:ln>
        </p:spPr>
        <p:txBody>
          <a:bodyPr wrap="none">
            <a:spAutoFit/>
          </a:bodyPr>
          <a:lstStyle/>
          <a:p>
            <a:r>
              <a:rPr lang="en-US" altLang="zh-CN" sz="2800" b="1" dirty="0">
                <a:solidFill>
                  <a:srgbClr val="0000CC"/>
                </a:solidFill>
              </a:rPr>
              <a:t>b</a:t>
            </a:r>
          </a:p>
        </p:txBody>
      </p:sp>
      <p:sp>
        <p:nvSpPr>
          <p:cNvPr id="36" name="Text Box 24"/>
          <p:cNvSpPr txBox="1">
            <a:spLocks noChangeArrowheads="1"/>
          </p:cNvSpPr>
          <p:nvPr/>
        </p:nvSpPr>
        <p:spPr bwMode="auto">
          <a:xfrm>
            <a:off x="3635896" y="980728"/>
            <a:ext cx="343364" cy="523220"/>
          </a:xfrm>
          <a:prstGeom prst="rect">
            <a:avLst/>
          </a:prstGeom>
          <a:noFill/>
          <a:ln w="12700" cap="sq">
            <a:noFill/>
            <a:miter lim="800000"/>
            <a:headEnd type="none" w="sm" len="sm"/>
            <a:tailEnd type="none" w="sm" len="sm"/>
          </a:ln>
        </p:spPr>
        <p:txBody>
          <a:bodyPr wrap="none">
            <a:spAutoFit/>
          </a:bodyPr>
          <a:lstStyle/>
          <a:p>
            <a:r>
              <a:rPr lang="en-US" altLang="zh-CN" sz="2800" b="1" dirty="0" smtClean="0">
                <a:solidFill>
                  <a:srgbClr val="0000CC"/>
                </a:solidFill>
              </a:rPr>
              <a:t>c</a:t>
            </a:r>
            <a:endParaRPr lang="en-US" altLang="zh-CN" sz="2800" b="1" dirty="0">
              <a:solidFill>
                <a:srgbClr val="0000CC"/>
              </a:solidFill>
            </a:endParaRPr>
          </a:p>
        </p:txBody>
      </p:sp>
      <p:sp>
        <p:nvSpPr>
          <p:cNvPr id="37" name="Text Box 24"/>
          <p:cNvSpPr txBox="1">
            <a:spLocks noChangeArrowheads="1"/>
          </p:cNvSpPr>
          <p:nvPr/>
        </p:nvSpPr>
        <p:spPr bwMode="auto">
          <a:xfrm>
            <a:off x="3995936" y="980728"/>
            <a:ext cx="385042" cy="523220"/>
          </a:xfrm>
          <a:prstGeom prst="rect">
            <a:avLst/>
          </a:prstGeom>
          <a:noFill/>
          <a:ln w="12700" cap="sq">
            <a:noFill/>
            <a:miter lim="800000"/>
            <a:headEnd type="none" w="sm" len="sm"/>
            <a:tailEnd type="none" w="sm" len="sm"/>
          </a:ln>
        </p:spPr>
        <p:txBody>
          <a:bodyPr wrap="none">
            <a:spAutoFit/>
          </a:bodyPr>
          <a:lstStyle/>
          <a:p>
            <a:r>
              <a:rPr lang="en-US" altLang="zh-CN" sz="2800" b="1" dirty="0" smtClean="0">
                <a:solidFill>
                  <a:srgbClr val="0000CC"/>
                </a:solidFill>
              </a:rPr>
              <a:t>d</a:t>
            </a:r>
            <a:endParaRPr lang="en-US" altLang="zh-CN" sz="2800" b="1" dirty="0">
              <a:solidFill>
                <a:srgbClr val="0000CC"/>
              </a:solidFill>
            </a:endParaRPr>
          </a:p>
        </p:txBody>
      </p:sp>
      <p:grpSp>
        <p:nvGrpSpPr>
          <p:cNvPr id="38" name="Group 29"/>
          <p:cNvGrpSpPr>
            <a:grpSpLocks/>
          </p:cNvGrpSpPr>
          <p:nvPr/>
        </p:nvGrpSpPr>
        <p:grpSpPr bwMode="auto">
          <a:xfrm>
            <a:off x="3059832" y="260648"/>
            <a:ext cx="846139" cy="692150"/>
            <a:chOff x="2069" y="3120"/>
            <a:chExt cx="533" cy="436"/>
          </a:xfrm>
        </p:grpSpPr>
        <p:sp>
          <p:nvSpPr>
            <p:cNvPr id="39" name="Line 30"/>
            <p:cNvSpPr>
              <a:spLocks noChangeShapeType="1"/>
            </p:cNvSpPr>
            <p:nvPr/>
          </p:nvSpPr>
          <p:spPr bwMode="auto">
            <a:xfrm>
              <a:off x="2296" y="3392"/>
              <a:ext cx="0" cy="164"/>
            </a:xfrm>
            <a:prstGeom prst="line">
              <a:avLst/>
            </a:prstGeom>
            <a:noFill/>
            <a:ln w="38100" cap="sq">
              <a:solidFill>
                <a:schemeClr val="accent6"/>
              </a:solidFill>
              <a:round/>
              <a:headEnd type="none" w="sm" len="sm"/>
              <a:tailEnd type="triangle" w="sm" len="sm"/>
            </a:ln>
          </p:spPr>
          <p:txBody>
            <a:bodyPr/>
            <a:lstStyle/>
            <a:p>
              <a:endParaRPr lang="zh-CN" altLang="en-US"/>
            </a:p>
          </p:txBody>
        </p:sp>
        <p:sp>
          <p:nvSpPr>
            <p:cNvPr id="40" name="Text Box 31"/>
            <p:cNvSpPr txBox="1">
              <a:spLocks noChangeArrowheads="1"/>
            </p:cNvSpPr>
            <p:nvPr/>
          </p:nvSpPr>
          <p:spPr bwMode="auto">
            <a:xfrm>
              <a:off x="2069" y="3120"/>
              <a:ext cx="533" cy="291"/>
            </a:xfrm>
            <a:prstGeom prst="rect">
              <a:avLst/>
            </a:prstGeom>
            <a:noFill/>
            <a:ln w="12700" cap="sq">
              <a:noFill/>
              <a:miter lim="800000"/>
              <a:headEnd type="none" w="sm" len="sm"/>
              <a:tailEnd type="none" w="sm" len="sm"/>
            </a:ln>
          </p:spPr>
          <p:txBody>
            <a:bodyPr wrap="none">
              <a:spAutoFit/>
            </a:bodyPr>
            <a:lstStyle/>
            <a:p>
              <a:r>
                <a:rPr lang="en-US" altLang="zh-CN" sz="2400" b="1" dirty="0" smtClean="0">
                  <a:solidFill>
                    <a:schemeClr val="accent6"/>
                  </a:solidFill>
                </a:rPr>
                <a:t>front</a:t>
              </a:r>
              <a:endParaRPr lang="en-US" altLang="zh-CN" sz="2400" b="1" dirty="0">
                <a:solidFill>
                  <a:schemeClr val="accent6"/>
                </a:solidFill>
              </a:endParaRPr>
            </a:p>
          </p:txBody>
        </p:sp>
      </p:grpSp>
      <p:sp>
        <p:nvSpPr>
          <p:cNvPr id="41" name="Text Box 24"/>
          <p:cNvSpPr txBox="1">
            <a:spLocks noChangeArrowheads="1"/>
          </p:cNvSpPr>
          <p:nvPr/>
        </p:nvSpPr>
        <p:spPr bwMode="auto">
          <a:xfrm>
            <a:off x="2483768" y="1434262"/>
            <a:ext cx="287258" cy="338554"/>
          </a:xfrm>
          <a:prstGeom prst="rect">
            <a:avLst/>
          </a:prstGeom>
          <a:noFill/>
          <a:ln w="12700" cap="sq">
            <a:noFill/>
            <a:miter lim="800000"/>
            <a:headEnd type="none" w="sm" len="sm"/>
            <a:tailEnd type="none" w="sm" len="sm"/>
          </a:ln>
        </p:spPr>
        <p:txBody>
          <a:bodyPr wrap="none">
            <a:spAutoFit/>
          </a:bodyPr>
          <a:lstStyle/>
          <a:p>
            <a:r>
              <a:rPr lang="en-US" altLang="zh-CN" sz="1600" b="1" i="1" dirty="0" smtClean="0">
                <a:solidFill>
                  <a:srgbClr val="0000CC"/>
                </a:solidFill>
              </a:rPr>
              <a:t>0</a:t>
            </a:r>
            <a:endParaRPr lang="en-US" altLang="zh-CN" sz="1600" b="1" i="1" dirty="0">
              <a:solidFill>
                <a:srgbClr val="0000CC"/>
              </a:solidFill>
            </a:endParaRPr>
          </a:p>
        </p:txBody>
      </p:sp>
      <p:sp>
        <p:nvSpPr>
          <p:cNvPr id="42" name="Text Box 24"/>
          <p:cNvSpPr txBox="1">
            <a:spLocks noChangeArrowheads="1"/>
          </p:cNvSpPr>
          <p:nvPr/>
        </p:nvSpPr>
        <p:spPr bwMode="auto">
          <a:xfrm>
            <a:off x="2916590" y="1434262"/>
            <a:ext cx="287258" cy="338554"/>
          </a:xfrm>
          <a:prstGeom prst="rect">
            <a:avLst/>
          </a:prstGeom>
          <a:noFill/>
          <a:ln w="12700" cap="sq">
            <a:noFill/>
            <a:miter lim="800000"/>
            <a:headEnd type="none" w="sm" len="sm"/>
            <a:tailEnd type="none" w="sm" len="sm"/>
          </a:ln>
        </p:spPr>
        <p:txBody>
          <a:bodyPr wrap="none">
            <a:spAutoFit/>
          </a:bodyPr>
          <a:lstStyle/>
          <a:p>
            <a:r>
              <a:rPr lang="en-US" altLang="zh-CN" sz="1600" b="1" i="1" dirty="0" smtClean="0">
                <a:solidFill>
                  <a:srgbClr val="0000CC"/>
                </a:solidFill>
              </a:rPr>
              <a:t>1</a:t>
            </a:r>
            <a:endParaRPr lang="en-US" altLang="zh-CN" sz="1600" b="1" i="1" dirty="0">
              <a:solidFill>
                <a:srgbClr val="0000CC"/>
              </a:solidFill>
            </a:endParaRPr>
          </a:p>
        </p:txBody>
      </p:sp>
      <p:sp>
        <p:nvSpPr>
          <p:cNvPr id="43" name="Text Box 24"/>
          <p:cNvSpPr txBox="1">
            <a:spLocks noChangeArrowheads="1"/>
          </p:cNvSpPr>
          <p:nvPr/>
        </p:nvSpPr>
        <p:spPr bwMode="auto">
          <a:xfrm>
            <a:off x="3347864" y="1434262"/>
            <a:ext cx="287258" cy="338554"/>
          </a:xfrm>
          <a:prstGeom prst="rect">
            <a:avLst/>
          </a:prstGeom>
          <a:noFill/>
          <a:ln w="12700" cap="sq">
            <a:noFill/>
            <a:miter lim="800000"/>
            <a:headEnd type="none" w="sm" len="sm"/>
            <a:tailEnd type="none" w="sm" len="sm"/>
          </a:ln>
        </p:spPr>
        <p:txBody>
          <a:bodyPr wrap="none">
            <a:spAutoFit/>
          </a:bodyPr>
          <a:lstStyle/>
          <a:p>
            <a:r>
              <a:rPr lang="en-US" altLang="zh-CN" sz="1600" b="1" i="1" dirty="0" smtClean="0">
                <a:solidFill>
                  <a:srgbClr val="0000CC"/>
                </a:solidFill>
              </a:rPr>
              <a:t>2</a:t>
            </a:r>
            <a:endParaRPr lang="en-US" altLang="zh-CN" sz="1600" b="1" i="1" dirty="0">
              <a:solidFill>
                <a:srgbClr val="0000CC"/>
              </a:solidFill>
            </a:endParaRPr>
          </a:p>
        </p:txBody>
      </p:sp>
      <p:sp>
        <p:nvSpPr>
          <p:cNvPr id="44" name="Text Box 24"/>
          <p:cNvSpPr txBox="1">
            <a:spLocks noChangeArrowheads="1"/>
          </p:cNvSpPr>
          <p:nvPr/>
        </p:nvSpPr>
        <p:spPr bwMode="auto">
          <a:xfrm>
            <a:off x="5940926" y="1434262"/>
            <a:ext cx="470000" cy="338554"/>
          </a:xfrm>
          <a:prstGeom prst="rect">
            <a:avLst/>
          </a:prstGeom>
          <a:noFill/>
          <a:ln w="12700" cap="sq">
            <a:noFill/>
            <a:miter lim="800000"/>
            <a:headEnd type="none" w="sm" len="sm"/>
            <a:tailEnd type="none" w="sm" len="sm"/>
          </a:ln>
        </p:spPr>
        <p:txBody>
          <a:bodyPr wrap="none">
            <a:spAutoFit/>
          </a:bodyPr>
          <a:lstStyle/>
          <a:p>
            <a:r>
              <a:rPr lang="en-US" altLang="zh-CN" sz="1600" b="1" i="1" dirty="0" smtClean="0">
                <a:solidFill>
                  <a:srgbClr val="0000CC"/>
                </a:solidFill>
              </a:rPr>
              <a:t>n-1</a:t>
            </a:r>
            <a:endParaRPr lang="en-US" altLang="zh-CN" sz="1600" b="1" i="1" dirty="0">
              <a:solidFill>
                <a:srgbClr val="0000CC"/>
              </a:solidFill>
            </a:endParaRPr>
          </a:p>
        </p:txBody>
      </p:sp>
      <p:sp>
        <p:nvSpPr>
          <p:cNvPr id="45" name="Text Box 24"/>
          <p:cNvSpPr txBox="1">
            <a:spLocks noChangeArrowheads="1"/>
          </p:cNvSpPr>
          <p:nvPr/>
        </p:nvSpPr>
        <p:spPr bwMode="auto">
          <a:xfrm>
            <a:off x="3923928" y="1412776"/>
            <a:ext cx="595035" cy="338554"/>
          </a:xfrm>
          <a:prstGeom prst="rect">
            <a:avLst/>
          </a:prstGeom>
          <a:noFill/>
          <a:ln w="12700" cap="sq">
            <a:noFill/>
            <a:miter lim="800000"/>
            <a:headEnd type="none" w="sm" len="sm"/>
            <a:tailEnd type="none" w="sm" len="sm"/>
          </a:ln>
        </p:spPr>
        <p:txBody>
          <a:bodyPr wrap="none">
            <a:spAutoFit/>
          </a:bodyPr>
          <a:lstStyle/>
          <a:p>
            <a:r>
              <a:rPr lang="en-US" altLang="zh-CN" sz="1600" b="1" i="1" dirty="0" smtClean="0">
                <a:solidFill>
                  <a:srgbClr val="0000CC"/>
                </a:solidFill>
              </a:rPr>
              <a:t>……</a:t>
            </a:r>
            <a:endParaRPr lang="en-US" altLang="zh-CN" sz="1600" b="1" i="1" dirty="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0" y="1484783"/>
            <a:ext cx="4572000" cy="5152058"/>
            <a:chOff x="0" y="1844823"/>
            <a:chExt cx="4572000" cy="5152058"/>
          </a:xfrm>
        </p:grpSpPr>
        <p:sp>
          <p:nvSpPr>
            <p:cNvPr id="6" name="Rectangle 3"/>
            <p:cNvSpPr>
              <a:spLocks noChangeArrowheads="1"/>
            </p:cNvSpPr>
            <p:nvPr/>
          </p:nvSpPr>
          <p:spPr bwMode="auto">
            <a:xfrm>
              <a:off x="0" y="1844823"/>
              <a:ext cx="4572000" cy="5152057"/>
            </a:xfrm>
            <a:prstGeom prst="rect">
              <a:avLst/>
            </a:prstGeom>
            <a:solidFill>
              <a:srgbClr val="FFDEBD"/>
            </a:solidFill>
            <a:ln w="12700" cap="sq">
              <a:noFill/>
              <a:miter lim="800000"/>
              <a:headEnd type="none" w="sm" len="sm"/>
              <a:tailEnd type="none" w="sm" len="sm"/>
            </a:ln>
            <a:effectLst>
              <a:outerShdw dist="197566" dir="2700000" algn="ctr" rotWithShape="0">
                <a:srgbClr val="C0C0C0"/>
              </a:outerShdw>
            </a:effectLst>
          </p:spPr>
          <p:txBody>
            <a:bodyPr wrap="none" anchor="ctr"/>
            <a:lstStyle/>
            <a:p>
              <a:pPr>
                <a:defRPr/>
              </a:pPr>
              <a:endParaRPr lang="zh-CN" altLang="en-US"/>
            </a:p>
          </p:txBody>
        </p:sp>
        <p:sp>
          <p:nvSpPr>
            <p:cNvPr id="4" name="矩形 3"/>
            <p:cNvSpPr/>
            <p:nvPr/>
          </p:nvSpPr>
          <p:spPr>
            <a:xfrm>
              <a:off x="35496" y="1980123"/>
              <a:ext cx="4464496" cy="5016758"/>
            </a:xfrm>
            <a:prstGeom prst="rect">
              <a:avLst/>
            </a:prstGeom>
          </p:spPr>
          <p:txBody>
            <a:bodyPr wrap="square">
              <a:spAutoFit/>
            </a:bodyPr>
            <a:lstStyle/>
            <a:p>
              <a:r>
                <a:rPr lang="en-US" altLang="zh-CN" sz="2000" b="1" dirty="0" smtClean="0">
                  <a:solidFill>
                    <a:srgbClr val="0033CC"/>
                  </a:solidFill>
                </a:rPr>
                <a:t>/*</a:t>
              </a:r>
              <a:r>
                <a:rPr lang="zh-CN" altLang="en-US" sz="2000" b="1" dirty="0" smtClean="0">
                  <a:solidFill>
                    <a:srgbClr val="0033CC"/>
                  </a:solidFill>
                </a:rPr>
                <a:t>写一项到缓冲区尾部</a:t>
              </a:r>
              <a:r>
                <a:rPr lang="en-US" altLang="zh-CN" sz="2000" b="1" dirty="0" smtClean="0">
                  <a:solidFill>
                    <a:srgbClr val="0033CC"/>
                  </a:solidFill>
                </a:rPr>
                <a:t>*/</a:t>
              </a:r>
            </a:p>
            <a:p>
              <a:r>
                <a:rPr lang="en-US" altLang="zh-CN" sz="2000" b="1" dirty="0" smtClean="0">
                  <a:solidFill>
                    <a:srgbClr val="0033CC"/>
                  </a:solidFill>
                </a:rPr>
                <a:t>void </a:t>
              </a:r>
              <a:r>
                <a:rPr lang="en-US" altLang="zh-CN" sz="2000" b="1" dirty="0" err="1" smtClean="0">
                  <a:solidFill>
                    <a:srgbClr val="0033CC"/>
                  </a:solidFill>
                </a:rPr>
                <a:t>buf_</a:t>
              </a:r>
              <a:r>
                <a:rPr lang="en-US" altLang="zh-CN" sz="2000" b="1" dirty="0" err="1" smtClean="0">
                  <a:solidFill>
                    <a:schemeClr val="accent6"/>
                  </a:solidFill>
                </a:rPr>
                <a:t>write</a:t>
              </a:r>
              <a:r>
                <a:rPr lang="en-US" altLang="zh-CN" sz="2000" b="1" dirty="0" smtClean="0">
                  <a:solidFill>
                    <a:srgbClr val="0033CC"/>
                  </a:solidFill>
                </a:rPr>
                <a:t>(</a:t>
              </a:r>
              <a:r>
                <a:rPr lang="en-US" altLang="zh-CN" sz="2000" b="1" dirty="0" err="1" smtClean="0">
                  <a:solidFill>
                    <a:srgbClr val="0033CC"/>
                  </a:solidFill>
                </a:rPr>
                <a:t>buf_t</a:t>
              </a:r>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item) {</a:t>
              </a:r>
            </a:p>
            <a:p>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a:t>
              </a:r>
              <a:r>
                <a:rPr lang="en-US" altLang="zh-CN" sz="2000" b="1" dirty="0" err="1" smtClean="0">
                  <a:solidFill>
                    <a:srgbClr val="0033CC"/>
                  </a:solidFill>
                </a:rPr>
                <a:t>idx</a:t>
              </a:r>
              <a:r>
                <a:rPr lang="en-US" altLang="zh-CN" sz="2000" b="1" dirty="0" smtClean="0">
                  <a:solidFill>
                    <a:srgbClr val="0033CC"/>
                  </a:solidFill>
                </a:rPr>
                <a:t>;</a:t>
              </a:r>
            </a:p>
            <a:p>
              <a:r>
                <a:rPr lang="en-US" altLang="zh-CN" sz="2000" b="1" dirty="0" smtClean="0">
                  <a:solidFill>
                    <a:srgbClr val="0033CC"/>
                  </a:solidFill>
                </a:rPr>
                <a:t>        </a:t>
              </a:r>
            </a:p>
            <a:p>
              <a:endParaRPr lang="en-US" altLang="zh-CN" sz="2000" b="1" dirty="0" smtClean="0">
                <a:solidFill>
                  <a:srgbClr val="0033CC"/>
                </a:solidFill>
              </a:endParaRPr>
            </a:p>
            <a:p>
              <a:r>
                <a:rPr lang="en-US" altLang="zh-CN" sz="2000" b="1" dirty="0" smtClean="0">
                  <a:solidFill>
                    <a:srgbClr val="0033CC"/>
                  </a:solidFill>
                </a:rPr>
                <a:t>        </a:t>
              </a:r>
            </a:p>
            <a:p>
              <a:r>
                <a:rPr lang="en-US" altLang="zh-CN" sz="2000" b="1" dirty="0" smtClean="0">
                  <a:solidFill>
                    <a:srgbClr val="0033CC"/>
                  </a:solidFill>
                </a:rPr>
                <a:t>        </a:t>
              </a:r>
              <a:r>
                <a:rPr lang="en-US" altLang="zh-CN" sz="2000" b="1" dirty="0" err="1" smtClean="0">
                  <a:solidFill>
                    <a:srgbClr val="0033CC"/>
                  </a:solidFill>
                </a:rPr>
                <a:t>idx</a:t>
              </a:r>
              <a:r>
                <a:rPr lang="en-US" altLang="zh-CN" sz="2000" b="1" dirty="0" smtClean="0">
                  <a:solidFill>
                    <a:srgbClr val="0033CC"/>
                  </a:solidFill>
                </a:rPr>
                <a:t> = (</a:t>
              </a:r>
              <a:r>
                <a:rPr lang="en-US" altLang="zh-CN" sz="2000" b="1" dirty="0" err="1" smtClean="0">
                  <a:solidFill>
                    <a:srgbClr val="0033CC"/>
                  </a:solidFill>
                </a:rPr>
                <a:t>bp</a:t>
              </a:r>
              <a:r>
                <a:rPr lang="en-US" altLang="zh-CN" sz="2000" b="1" dirty="0" smtClean="0">
                  <a:solidFill>
                    <a:srgbClr val="0033CC"/>
                  </a:solidFill>
                </a:rPr>
                <a:t>-&gt;rear)++;</a:t>
              </a:r>
            </a:p>
            <a:p>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-&gt;rear = (</a:t>
              </a:r>
              <a:r>
                <a:rPr lang="en-US" altLang="zh-CN" sz="2000" b="1" dirty="0" err="1" smtClean="0">
                  <a:solidFill>
                    <a:srgbClr val="0033CC"/>
                  </a:solidFill>
                </a:rPr>
                <a:t>bp</a:t>
              </a:r>
              <a:r>
                <a:rPr lang="en-US" altLang="zh-CN" sz="2000" b="1" dirty="0" smtClean="0">
                  <a:solidFill>
                    <a:srgbClr val="0033CC"/>
                  </a:solidFill>
                </a:rPr>
                <a:t>-&gt;rear) % (</a:t>
              </a:r>
              <a:r>
                <a:rPr lang="en-US" altLang="zh-CN" sz="2000" b="1" dirty="0" err="1" smtClean="0">
                  <a:solidFill>
                    <a:srgbClr val="0033CC"/>
                  </a:solidFill>
                </a:rPr>
                <a:t>bp</a:t>
              </a:r>
              <a:r>
                <a:rPr lang="en-US" altLang="zh-CN" sz="2000" b="1" dirty="0" smtClean="0">
                  <a:solidFill>
                    <a:srgbClr val="0033CC"/>
                  </a:solidFill>
                </a:rPr>
                <a:t>-&gt;n);</a:t>
              </a:r>
            </a:p>
            <a:p>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-&gt;</a:t>
              </a:r>
              <a:r>
                <a:rPr lang="en-US" altLang="zh-CN" sz="2000" b="1" dirty="0" err="1" smtClean="0">
                  <a:solidFill>
                    <a:srgbClr val="0033CC"/>
                  </a:solidFill>
                </a:rPr>
                <a:t>buf</a:t>
              </a:r>
              <a:r>
                <a:rPr lang="en-US" altLang="zh-CN" sz="2000" b="1" dirty="0" smtClean="0">
                  <a:solidFill>
                    <a:srgbClr val="0033CC"/>
                  </a:solidFill>
                </a:rPr>
                <a:t>[</a:t>
              </a:r>
              <a:r>
                <a:rPr lang="en-US" altLang="zh-CN" sz="2000" b="1" dirty="0" err="1" smtClean="0">
                  <a:solidFill>
                    <a:srgbClr val="0033CC"/>
                  </a:solidFill>
                </a:rPr>
                <a:t>idx</a:t>
              </a:r>
              <a:r>
                <a:rPr lang="en-US" altLang="zh-CN" sz="2000" b="1" dirty="0" smtClean="0">
                  <a:solidFill>
                    <a:srgbClr val="0033CC"/>
                  </a:solidFill>
                </a:rPr>
                <a:t>] = item;</a:t>
              </a:r>
            </a:p>
            <a:p>
              <a:endParaRPr lang="en-US" altLang="zh-CN" sz="2000" b="1" dirty="0" smtClean="0">
                <a:solidFill>
                  <a:srgbClr val="0033CC"/>
                </a:solidFill>
              </a:endParaRPr>
            </a:p>
            <a:p>
              <a:endParaRPr lang="en-US" altLang="zh-CN" sz="2000" b="1" dirty="0" smtClean="0">
                <a:solidFill>
                  <a:srgbClr val="0033CC"/>
                </a:solidFill>
              </a:endParaRPr>
            </a:p>
            <a:p>
              <a:r>
                <a:rPr lang="en-US" altLang="zh-CN" sz="2000" b="1" dirty="0" smtClean="0">
                  <a:solidFill>
                    <a:srgbClr val="0033CC"/>
                  </a:solidFill>
                </a:rPr>
                <a:t>        </a:t>
              </a:r>
            </a:p>
            <a:p>
              <a:endParaRPr lang="en-US" altLang="zh-CN" sz="2000" b="1" dirty="0" smtClean="0">
                <a:solidFill>
                  <a:srgbClr val="0033CC"/>
                </a:solidFill>
              </a:endParaRPr>
            </a:p>
            <a:p>
              <a:r>
                <a:rPr lang="en-US" altLang="zh-CN" sz="2000" b="1" dirty="0" smtClean="0">
                  <a:solidFill>
                    <a:srgbClr val="0033CC"/>
                  </a:solidFill>
                </a:rPr>
                <a:t>        </a:t>
              </a:r>
            </a:p>
            <a:p>
              <a:r>
                <a:rPr lang="en-US" altLang="zh-CN" sz="2000" b="1" dirty="0" smtClean="0">
                  <a:solidFill>
                    <a:srgbClr val="0033CC"/>
                  </a:solidFill>
                </a:rPr>
                <a:t>}</a:t>
              </a:r>
            </a:p>
            <a:p>
              <a:endParaRPr lang="en-US" altLang="zh-CN" sz="2000" b="1" dirty="0" smtClean="0">
                <a:solidFill>
                  <a:srgbClr val="0033CC"/>
                </a:solidFill>
              </a:endParaRPr>
            </a:p>
          </p:txBody>
        </p:sp>
      </p:grpSp>
      <p:grpSp>
        <p:nvGrpSpPr>
          <p:cNvPr id="9" name="组合 8"/>
          <p:cNvGrpSpPr/>
          <p:nvPr/>
        </p:nvGrpSpPr>
        <p:grpSpPr>
          <a:xfrm>
            <a:off x="4572000" y="1484784"/>
            <a:ext cx="4572000" cy="5152057"/>
            <a:chOff x="4572000" y="1844824"/>
            <a:chExt cx="4572000" cy="5152057"/>
          </a:xfrm>
        </p:grpSpPr>
        <p:sp>
          <p:nvSpPr>
            <p:cNvPr id="8" name="Rectangle 25"/>
            <p:cNvSpPr>
              <a:spLocks noChangeArrowheads="1"/>
            </p:cNvSpPr>
            <p:nvPr/>
          </p:nvSpPr>
          <p:spPr bwMode="auto">
            <a:xfrm>
              <a:off x="4572000" y="1844824"/>
              <a:ext cx="4572000" cy="5152056"/>
            </a:xfrm>
            <a:prstGeom prst="rect">
              <a:avLst/>
            </a:prstGeom>
            <a:solidFill>
              <a:srgbClr val="FFFF99"/>
            </a:solidFill>
            <a:ln w="12700" cap="sq">
              <a:noFill/>
              <a:miter lim="800000"/>
              <a:headEnd type="none" w="sm" len="sm"/>
              <a:tailEnd type="none" w="sm" len="sm"/>
            </a:ln>
            <a:effectLst>
              <a:outerShdw dist="188799" dir="2536421" algn="ctr" rotWithShape="0">
                <a:srgbClr val="C0C0C0"/>
              </a:outerShdw>
            </a:effectLst>
          </p:spPr>
          <p:txBody>
            <a:bodyPr wrap="none" anchor="ctr"/>
            <a:lstStyle/>
            <a:p>
              <a:pPr>
                <a:defRPr/>
              </a:pPr>
              <a:endParaRPr lang="zh-CN" altLang="en-US"/>
            </a:p>
          </p:txBody>
        </p:sp>
        <p:sp>
          <p:nvSpPr>
            <p:cNvPr id="5" name="矩形 4"/>
            <p:cNvSpPr/>
            <p:nvPr/>
          </p:nvSpPr>
          <p:spPr>
            <a:xfrm>
              <a:off x="4572000" y="1980123"/>
              <a:ext cx="4499992" cy="5016758"/>
            </a:xfrm>
            <a:prstGeom prst="rect">
              <a:avLst/>
            </a:prstGeom>
          </p:spPr>
          <p:txBody>
            <a:bodyPr wrap="square">
              <a:spAutoFit/>
            </a:bodyPr>
            <a:lstStyle/>
            <a:p>
              <a:r>
                <a:rPr lang="en-US" altLang="zh-CN" sz="2000" b="1" dirty="0" smtClean="0">
                  <a:solidFill>
                    <a:srgbClr val="0033CC"/>
                  </a:solidFill>
                </a:rPr>
                <a:t>/*</a:t>
              </a:r>
              <a:r>
                <a:rPr lang="zh-CN" altLang="en-US" sz="2000" b="1" dirty="0" smtClean="0">
                  <a:solidFill>
                    <a:srgbClr val="0033CC"/>
                  </a:solidFill>
                </a:rPr>
                <a:t>读并删除缓冲区头部数据</a:t>
              </a:r>
              <a:r>
                <a:rPr lang="en-US" altLang="zh-CN" sz="2000" b="1" dirty="0" smtClean="0">
                  <a:solidFill>
                    <a:srgbClr val="0033CC"/>
                  </a:solidFill>
                </a:rPr>
                <a:t>*/</a:t>
              </a:r>
            </a:p>
            <a:p>
              <a:r>
                <a:rPr lang="en-US" altLang="zh-CN" sz="2000" b="1" dirty="0" err="1" smtClean="0">
                  <a:solidFill>
                    <a:srgbClr val="0033CC"/>
                  </a:solidFill>
                </a:rPr>
                <a:t>int</a:t>
              </a:r>
              <a:r>
                <a:rPr lang="en-US" altLang="zh-CN" sz="2000" b="1" dirty="0" smtClean="0">
                  <a:solidFill>
                    <a:srgbClr val="0033CC"/>
                  </a:solidFill>
                </a:rPr>
                <a:t> </a:t>
              </a:r>
              <a:r>
                <a:rPr lang="en-US" altLang="zh-CN" sz="2000" b="1" dirty="0" err="1" smtClean="0">
                  <a:solidFill>
                    <a:srgbClr val="0033CC"/>
                  </a:solidFill>
                </a:rPr>
                <a:t>buf_</a:t>
              </a:r>
              <a:r>
                <a:rPr lang="en-US" altLang="zh-CN" sz="2000" b="1" dirty="0" err="1" smtClean="0">
                  <a:solidFill>
                    <a:schemeClr val="accent6"/>
                  </a:solidFill>
                </a:rPr>
                <a:t>read</a:t>
              </a:r>
              <a:r>
                <a:rPr lang="en-US" altLang="zh-CN" sz="2000" b="1" dirty="0" smtClean="0">
                  <a:solidFill>
                    <a:srgbClr val="0033CC"/>
                  </a:solidFill>
                </a:rPr>
                <a:t>(</a:t>
              </a:r>
              <a:r>
                <a:rPr lang="en-US" altLang="zh-CN" sz="2000" b="1" dirty="0" err="1" smtClean="0">
                  <a:solidFill>
                    <a:srgbClr val="0033CC"/>
                  </a:solidFill>
                </a:rPr>
                <a:t>buf_t</a:t>
              </a:r>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 {</a:t>
              </a:r>
            </a:p>
            <a:p>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item, </a:t>
              </a:r>
              <a:r>
                <a:rPr lang="en-US" altLang="zh-CN" sz="2000" b="1" dirty="0" err="1" smtClean="0">
                  <a:solidFill>
                    <a:srgbClr val="0033CC"/>
                  </a:solidFill>
                </a:rPr>
                <a:t>idx</a:t>
              </a:r>
              <a:r>
                <a:rPr lang="en-US" altLang="zh-CN" sz="2000" b="1" dirty="0" smtClean="0">
                  <a:solidFill>
                    <a:srgbClr val="0033CC"/>
                  </a:solidFill>
                </a:rPr>
                <a:t>;</a:t>
              </a:r>
            </a:p>
            <a:p>
              <a:r>
                <a:rPr lang="en-US" altLang="zh-CN" sz="2000" b="1" dirty="0" smtClean="0">
                  <a:solidFill>
                    <a:srgbClr val="0033CC"/>
                  </a:solidFill>
                </a:rPr>
                <a:t>        </a:t>
              </a:r>
            </a:p>
            <a:p>
              <a:endParaRPr lang="en-US" altLang="zh-CN" sz="2000" b="1" dirty="0" smtClean="0">
                <a:solidFill>
                  <a:srgbClr val="0033CC"/>
                </a:solidFill>
              </a:endParaRPr>
            </a:p>
            <a:p>
              <a:r>
                <a:rPr lang="en-US" altLang="zh-CN" sz="2000" b="1" dirty="0" smtClean="0">
                  <a:solidFill>
                    <a:srgbClr val="0033CC"/>
                  </a:solidFill>
                </a:rPr>
                <a:t>        </a:t>
              </a:r>
            </a:p>
            <a:p>
              <a:r>
                <a:rPr lang="en-US" altLang="zh-CN" sz="2000" b="1" dirty="0" smtClean="0">
                  <a:solidFill>
                    <a:srgbClr val="0033CC"/>
                  </a:solidFill>
                </a:rPr>
                <a:t>        </a:t>
              </a:r>
              <a:r>
                <a:rPr lang="en-US" altLang="zh-CN" sz="2000" b="1" dirty="0" err="1" smtClean="0">
                  <a:solidFill>
                    <a:srgbClr val="0033CC"/>
                  </a:solidFill>
                </a:rPr>
                <a:t>idx</a:t>
              </a:r>
              <a:r>
                <a:rPr lang="en-US" altLang="zh-CN" sz="2000" b="1" dirty="0" smtClean="0">
                  <a:solidFill>
                    <a:srgbClr val="0033CC"/>
                  </a:solidFill>
                </a:rPr>
                <a:t> = (</a:t>
              </a:r>
              <a:r>
                <a:rPr lang="en-US" altLang="zh-CN" sz="2000" b="1" dirty="0" err="1" smtClean="0">
                  <a:solidFill>
                    <a:srgbClr val="0033CC"/>
                  </a:solidFill>
                </a:rPr>
                <a:t>bp</a:t>
              </a:r>
              <a:r>
                <a:rPr lang="en-US" altLang="zh-CN" sz="2000" b="1" dirty="0" smtClean="0">
                  <a:solidFill>
                    <a:srgbClr val="0033CC"/>
                  </a:solidFill>
                </a:rPr>
                <a:t>-&gt;front)++;</a:t>
              </a:r>
            </a:p>
            <a:p>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a:t>
              </a:r>
              <a:r>
                <a:rPr lang="en-US" altLang="zh-CN" sz="2000" b="1" dirty="0">
                  <a:solidFill>
                    <a:srgbClr val="0033CC"/>
                  </a:solidFill>
                </a:rPr>
                <a:t>&gt;front = </a:t>
              </a:r>
              <a:endParaRPr lang="en-US" altLang="zh-CN" sz="2000" b="1" dirty="0" smtClean="0">
                <a:solidFill>
                  <a:srgbClr val="0033CC"/>
                </a:solidFill>
              </a:endParaRPr>
            </a:p>
            <a:p>
              <a:r>
                <a:rPr lang="en-US" altLang="zh-CN" sz="2000" b="1" dirty="0" smtClean="0">
                  <a:solidFill>
                    <a:srgbClr val="0033CC"/>
                  </a:solidFill>
                </a:rPr>
                <a:t>               (</a:t>
              </a:r>
              <a:r>
                <a:rPr lang="en-US" altLang="zh-CN" sz="2000" b="1" dirty="0" err="1" smtClean="0">
                  <a:solidFill>
                    <a:srgbClr val="0033CC"/>
                  </a:solidFill>
                </a:rPr>
                <a:t>bp</a:t>
              </a:r>
              <a:r>
                <a:rPr lang="en-US" altLang="zh-CN" sz="2000" b="1" dirty="0" smtClean="0">
                  <a:solidFill>
                    <a:srgbClr val="0033CC"/>
                  </a:solidFill>
                </a:rPr>
                <a:t>-&gt;front ) % (</a:t>
              </a:r>
              <a:r>
                <a:rPr lang="en-US" altLang="zh-CN" sz="2000" b="1" dirty="0" err="1" smtClean="0">
                  <a:solidFill>
                    <a:srgbClr val="0033CC"/>
                  </a:solidFill>
                </a:rPr>
                <a:t>bp</a:t>
              </a:r>
              <a:r>
                <a:rPr lang="en-US" altLang="zh-CN" sz="2000" b="1" dirty="0" smtClean="0">
                  <a:solidFill>
                    <a:srgbClr val="0033CC"/>
                  </a:solidFill>
                </a:rPr>
                <a:t>-&gt;n);</a:t>
              </a:r>
            </a:p>
            <a:p>
              <a:r>
                <a:rPr lang="en-US" altLang="zh-CN" sz="2000" b="1" dirty="0" smtClean="0">
                  <a:solidFill>
                    <a:srgbClr val="0033CC"/>
                  </a:solidFill>
                </a:rPr>
                <a:t>        item = </a:t>
              </a:r>
              <a:r>
                <a:rPr lang="en-US" altLang="zh-CN" sz="2000" b="1" dirty="0" err="1" smtClean="0">
                  <a:solidFill>
                    <a:srgbClr val="0033CC"/>
                  </a:solidFill>
                </a:rPr>
                <a:t>bp</a:t>
              </a:r>
              <a:r>
                <a:rPr lang="en-US" altLang="zh-CN" sz="2000" b="1" dirty="0" smtClean="0">
                  <a:solidFill>
                    <a:srgbClr val="0033CC"/>
                  </a:solidFill>
                </a:rPr>
                <a:t>-&gt;</a:t>
              </a:r>
              <a:r>
                <a:rPr lang="en-US" altLang="zh-CN" sz="2000" b="1" dirty="0" err="1" smtClean="0">
                  <a:solidFill>
                    <a:srgbClr val="0033CC"/>
                  </a:solidFill>
                </a:rPr>
                <a:t>buf</a:t>
              </a:r>
              <a:r>
                <a:rPr lang="en-US" altLang="zh-CN" sz="2000" b="1" dirty="0" smtClean="0">
                  <a:solidFill>
                    <a:srgbClr val="0033CC"/>
                  </a:solidFill>
                </a:rPr>
                <a:t>[</a:t>
              </a:r>
              <a:r>
                <a:rPr lang="en-US" altLang="zh-CN" sz="2000" b="1" dirty="0" err="1" smtClean="0">
                  <a:solidFill>
                    <a:srgbClr val="0033CC"/>
                  </a:solidFill>
                </a:rPr>
                <a:t>idx</a:t>
              </a:r>
              <a:r>
                <a:rPr lang="en-US" altLang="zh-CN" sz="2000" b="1" dirty="0" smtClean="0">
                  <a:solidFill>
                    <a:srgbClr val="0033CC"/>
                  </a:solidFill>
                </a:rPr>
                <a:t>];</a:t>
              </a:r>
            </a:p>
            <a:p>
              <a:r>
                <a:rPr lang="en-US" altLang="zh-CN" sz="2000" b="1" dirty="0" smtClean="0">
                  <a:solidFill>
                    <a:srgbClr val="0033CC"/>
                  </a:solidFill>
                </a:rPr>
                <a:t>        </a:t>
              </a:r>
            </a:p>
            <a:p>
              <a:r>
                <a:rPr lang="en-US" altLang="zh-CN" sz="2000" b="1" dirty="0" smtClean="0">
                  <a:solidFill>
                    <a:srgbClr val="0033CC"/>
                  </a:solidFill>
                </a:rPr>
                <a:t>        </a:t>
              </a:r>
            </a:p>
            <a:p>
              <a:endParaRPr lang="en-US" altLang="zh-CN" sz="2000" b="1" dirty="0" smtClean="0">
                <a:solidFill>
                  <a:srgbClr val="0033CC"/>
                </a:solidFill>
              </a:endParaRPr>
            </a:p>
            <a:p>
              <a:r>
                <a:rPr lang="en-US" altLang="zh-CN" sz="2000" b="1" dirty="0" smtClean="0">
                  <a:solidFill>
                    <a:srgbClr val="0033CC"/>
                  </a:solidFill>
                </a:rPr>
                <a:t>        </a:t>
              </a:r>
            </a:p>
            <a:p>
              <a:r>
                <a:rPr lang="en-US" altLang="zh-CN" sz="2000" b="1" dirty="0" smtClean="0">
                  <a:solidFill>
                    <a:srgbClr val="0033CC"/>
                  </a:solidFill>
                </a:rPr>
                <a:t>        return item;</a:t>
              </a:r>
            </a:p>
            <a:p>
              <a:r>
                <a:rPr lang="en-US" altLang="zh-CN" sz="2000" b="1" dirty="0" smtClean="0">
                  <a:solidFill>
                    <a:srgbClr val="0033CC"/>
                  </a:solidFill>
                </a:rPr>
                <a:t>}</a:t>
              </a:r>
              <a:endParaRPr lang="en-US" altLang="zh-CN" sz="2000" b="1" dirty="0">
                <a:solidFill>
                  <a:srgbClr val="0033CC"/>
                </a:solidFill>
              </a:endParaRPr>
            </a:p>
          </p:txBody>
        </p:sp>
      </p:grpSp>
      <p:grpSp>
        <p:nvGrpSpPr>
          <p:cNvPr id="21" name="Group 49"/>
          <p:cNvGrpSpPr>
            <a:grpSpLocks/>
          </p:cNvGrpSpPr>
          <p:nvPr/>
        </p:nvGrpSpPr>
        <p:grpSpPr bwMode="auto">
          <a:xfrm>
            <a:off x="2627784" y="116632"/>
            <a:ext cx="4607721" cy="1223963"/>
            <a:chOff x="404" y="8"/>
            <a:chExt cx="1941" cy="771"/>
          </a:xfrm>
        </p:grpSpPr>
        <p:sp>
          <p:nvSpPr>
            <p:cNvPr id="22" name="AutoShape 50"/>
            <p:cNvSpPr>
              <a:spLocks noChangeArrowheads="1"/>
            </p:cNvSpPr>
            <p:nvPr/>
          </p:nvSpPr>
          <p:spPr bwMode="auto">
            <a:xfrm>
              <a:off x="404" y="8"/>
              <a:ext cx="1941" cy="771"/>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23" name="Rectangle 51"/>
            <p:cNvSpPr>
              <a:spLocks noChangeArrowheads="1"/>
            </p:cNvSpPr>
            <p:nvPr/>
          </p:nvSpPr>
          <p:spPr bwMode="auto">
            <a:xfrm rot="21536701">
              <a:off x="596" y="159"/>
              <a:ext cx="1599" cy="407"/>
            </a:xfrm>
            <a:prstGeom prst="rect">
              <a:avLst/>
            </a:prstGeom>
            <a:noFill/>
            <a:ln w="9525">
              <a:noFill/>
              <a:miter lim="800000"/>
              <a:headEnd/>
              <a:tailEnd/>
            </a:ln>
            <a:effectLst>
              <a:outerShdw dist="35921" sx="1000" sy="1000" algn="ctr" rotWithShape="0">
                <a:schemeClr val="bg1"/>
              </a:outerShdw>
            </a:effectLst>
          </p:spPr>
          <p:txBody>
            <a:bodyPr wrap="square">
              <a:spAutoFit/>
            </a:bodyPr>
            <a:lstStyle/>
            <a:p>
              <a:r>
                <a:rPr lang="zh-CN" altLang="en-US" sz="3600" b="1" dirty="0" smtClean="0">
                  <a:solidFill>
                    <a:srgbClr val="FF3300"/>
                  </a:solidFill>
                  <a:latin typeface="方正舒体" pitchFamily="2" charset="-122"/>
                  <a:ea typeface="华文新魏" pitchFamily="2" charset="-122"/>
                </a:rPr>
                <a:t>共享缓冲区读写</a:t>
              </a:r>
              <a:endParaRPr kumimoji="1" lang="zh-CN" altLang="en-US" sz="3600" b="1" baseline="0" dirty="0">
                <a:solidFill>
                  <a:srgbClr val="FF3300"/>
                </a:solidFill>
                <a:effectLst/>
                <a:latin typeface="黑体" pitchFamily="2" charset="-122"/>
                <a:ea typeface="华文新魏" pitchFamily="2" charset="-122"/>
              </a:endParaRPr>
            </a:p>
          </p:txBody>
        </p:sp>
      </p:grpSp>
      <p:grpSp>
        <p:nvGrpSpPr>
          <p:cNvPr id="30" name="组合 29"/>
          <p:cNvGrpSpPr/>
          <p:nvPr/>
        </p:nvGrpSpPr>
        <p:grpSpPr>
          <a:xfrm>
            <a:off x="539552" y="3140968"/>
            <a:ext cx="7704856" cy="1944216"/>
            <a:chOff x="539552" y="3501008"/>
            <a:chExt cx="7704856" cy="1944216"/>
          </a:xfrm>
        </p:grpSpPr>
        <p:grpSp>
          <p:nvGrpSpPr>
            <p:cNvPr id="24" name="组合 23"/>
            <p:cNvGrpSpPr/>
            <p:nvPr/>
          </p:nvGrpSpPr>
          <p:grpSpPr>
            <a:xfrm>
              <a:off x="539552" y="3501008"/>
              <a:ext cx="7704856" cy="1944216"/>
              <a:chOff x="539552" y="3501008"/>
              <a:chExt cx="7704856" cy="1944216"/>
            </a:xfrm>
          </p:grpSpPr>
          <p:sp>
            <p:nvSpPr>
              <p:cNvPr id="17" name="矩形 16"/>
              <p:cNvSpPr/>
              <p:nvPr/>
            </p:nvSpPr>
            <p:spPr bwMode="auto">
              <a:xfrm>
                <a:off x="539552" y="3501008"/>
                <a:ext cx="3240360" cy="360040"/>
              </a:xfrm>
              <a:prstGeom prst="rect">
                <a:avLst/>
              </a:prstGeom>
              <a:noFill/>
              <a:ln w="28575" cap="sq" cmpd="sng" algn="ctr">
                <a:solidFill>
                  <a:schemeClr val="bg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18" name="矩形 17"/>
              <p:cNvSpPr/>
              <p:nvPr/>
            </p:nvSpPr>
            <p:spPr bwMode="auto">
              <a:xfrm>
                <a:off x="539552" y="5013176"/>
                <a:ext cx="3240360" cy="360040"/>
              </a:xfrm>
              <a:prstGeom prst="rect">
                <a:avLst/>
              </a:prstGeom>
              <a:noFill/>
              <a:ln w="28575" cap="sq" cmpd="sng" algn="ctr">
                <a:solidFill>
                  <a:schemeClr val="bg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19" name="矩形 18"/>
              <p:cNvSpPr/>
              <p:nvPr/>
            </p:nvSpPr>
            <p:spPr bwMode="auto">
              <a:xfrm>
                <a:off x="5004048" y="3501008"/>
                <a:ext cx="3240360" cy="360040"/>
              </a:xfrm>
              <a:prstGeom prst="rect">
                <a:avLst/>
              </a:prstGeom>
              <a:noFill/>
              <a:ln w="28575" cap="sq" cmpd="sng" algn="ctr">
                <a:solidFill>
                  <a:schemeClr val="bg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20" name="矩形 19"/>
              <p:cNvSpPr/>
              <p:nvPr/>
            </p:nvSpPr>
            <p:spPr bwMode="auto">
              <a:xfrm>
                <a:off x="5004048" y="5085184"/>
                <a:ext cx="3240360" cy="360040"/>
              </a:xfrm>
              <a:prstGeom prst="rect">
                <a:avLst/>
              </a:prstGeom>
              <a:noFill/>
              <a:ln w="28575" cap="sq" cmpd="sng" algn="ctr">
                <a:solidFill>
                  <a:schemeClr val="bg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grpSp>
        <p:sp>
          <p:nvSpPr>
            <p:cNvPr id="25" name="矩形 24"/>
            <p:cNvSpPr/>
            <p:nvPr/>
          </p:nvSpPr>
          <p:spPr>
            <a:xfrm>
              <a:off x="611560" y="3501008"/>
              <a:ext cx="2952328" cy="400110"/>
            </a:xfrm>
            <a:prstGeom prst="rect">
              <a:avLst/>
            </a:prstGeom>
          </p:spPr>
          <p:txBody>
            <a:bodyPr wrap="square">
              <a:spAutoFit/>
            </a:bodyPr>
            <a:lstStyle/>
            <a:p>
              <a:r>
                <a:rPr lang="en-US" altLang="zh-CN" sz="2000" b="1" dirty="0" err="1" smtClean="0">
                  <a:solidFill>
                    <a:srgbClr val="0033CC"/>
                  </a:solidFill>
                </a:rPr>
                <a:t>sem_wait</a:t>
              </a:r>
              <a:r>
                <a:rPr lang="en-US" altLang="zh-CN" sz="2000" b="1" dirty="0" smtClean="0">
                  <a:solidFill>
                    <a:srgbClr val="0033CC"/>
                  </a:solidFill>
                </a:rPr>
                <a:t>(&amp;</a:t>
              </a:r>
              <a:r>
                <a:rPr lang="en-US" altLang="zh-CN" sz="2000" b="1" dirty="0" err="1" smtClean="0">
                  <a:solidFill>
                    <a:srgbClr val="0033CC"/>
                  </a:solidFill>
                </a:rPr>
                <a:t>bp</a:t>
              </a:r>
              <a:r>
                <a:rPr lang="en-US" altLang="zh-CN" sz="2000" b="1" dirty="0" smtClean="0">
                  <a:solidFill>
                    <a:srgbClr val="0033CC"/>
                  </a:solidFill>
                </a:rPr>
                <a:t>-&gt;</a:t>
              </a:r>
              <a:r>
                <a:rPr lang="en-US" altLang="zh-CN" sz="2000" b="1" dirty="0" err="1" smtClean="0">
                  <a:solidFill>
                    <a:srgbClr val="FF0000"/>
                  </a:solidFill>
                </a:rPr>
                <a:t>mutex</a:t>
              </a:r>
              <a:r>
                <a:rPr lang="en-US" altLang="zh-CN" sz="2000" b="1" dirty="0" smtClean="0">
                  <a:solidFill>
                    <a:srgbClr val="0033CC"/>
                  </a:solidFill>
                </a:rPr>
                <a:t>);</a:t>
              </a:r>
            </a:p>
          </p:txBody>
        </p:sp>
        <p:sp>
          <p:nvSpPr>
            <p:cNvPr id="26" name="矩形 25"/>
            <p:cNvSpPr/>
            <p:nvPr/>
          </p:nvSpPr>
          <p:spPr>
            <a:xfrm>
              <a:off x="539552" y="4973106"/>
              <a:ext cx="2952328" cy="400110"/>
            </a:xfrm>
            <a:prstGeom prst="rect">
              <a:avLst/>
            </a:prstGeom>
          </p:spPr>
          <p:txBody>
            <a:bodyPr wrap="square">
              <a:spAutoFit/>
            </a:bodyPr>
            <a:lstStyle/>
            <a:p>
              <a:r>
                <a:rPr lang="en-US" altLang="zh-CN" sz="2000" b="1" dirty="0" err="1" smtClean="0">
                  <a:solidFill>
                    <a:srgbClr val="0033CC"/>
                  </a:solidFill>
                </a:rPr>
                <a:t>sem_post</a:t>
              </a:r>
              <a:r>
                <a:rPr lang="en-US" altLang="zh-CN" sz="2000" b="1" dirty="0" smtClean="0">
                  <a:solidFill>
                    <a:srgbClr val="0033CC"/>
                  </a:solidFill>
                </a:rPr>
                <a:t>(&amp;</a:t>
              </a:r>
              <a:r>
                <a:rPr lang="en-US" altLang="zh-CN" sz="2000" b="1" dirty="0" err="1" smtClean="0">
                  <a:solidFill>
                    <a:srgbClr val="0033CC"/>
                  </a:solidFill>
                </a:rPr>
                <a:t>bp</a:t>
              </a:r>
              <a:r>
                <a:rPr lang="en-US" altLang="zh-CN" sz="2000" b="1" dirty="0" smtClean="0">
                  <a:solidFill>
                    <a:srgbClr val="0033CC"/>
                  </a:solidFill>
                </a:rPr>
                <a:t>-&gt;</a:t>
              </a:r>
              <a:r>
                <a:rPr lang="en-US" altLang="zh-CN" sz="2000" b="1" dirty="0" err="1" smtClean="0">
                  <a:solidFill>
                    <a:srgbClr val="FF0000"/>
                  </a:solidFill>
                </a:rPr>
                <a:t>mutex</a:t>
              </a:r>
              <a:r>
                <a:rPr lang="en-US" altLang="zh-CN" sz="2000" b="1" dirty="0" smtClean="0">
                  <a:solidFill>
                    <a:srgbClr val="0033CC"/>
                  </a:solidFill>
                </a:rPr>
                <a:t>);</a:t>
              </a:r>
            </a:p>
          </p:txBody>
        </p:sp>
        <p:sp>
          <p:nvSpPr>
            <p:cNvPr id="27" name="矩形 26"/>
            <p:cNvSpPr/>
            <p:nvPr/>
          </p:nvSpPr>
          <p:spPr>
            <a:xfrm>
              <a:off x="5076056" y="3501008"/>
              <a:ext cx="2952328" cy="400110"/>
            </a:xfrm>
            <a:prstGeom prst="rect">
              <a:avLst/>
            </a:prstGeom>
          </p:spPr>
          <p:txBody>
            <a:bodyPr wrap="square">
              <a:spAutoFit/>
            </a:bodyPr>
            <a:lstStyle/>
            <a:p>
              <a:r>
                <a:rPr lang="en-US" altLang="zh-CN" sz="2000" b="1" dirty="0" err="1" smtClean="0">
                  <a:solidFill>
                    <a:srgbClr val="0033CC"/>
                  </a:solidFill>
                </a:rPr>
                <a:t>sem_wait</a:t>
              </a:r>
              <a:r>
                <a:rPr lang="en-US" altLang="zh-CN" sz="2000" b="1" dirty="0" smtClean="0">
                  <a:solidFill>
                    <a:srgbClr val="0033CC"/>
                  </a:solidFill>
                </a:rPr>
                <a:t>(&amp;</a:t>
              </a:r>
              <a:r>
                <a:rPr lang="en-US" altLang="zh-CN" sz="2000" b="1" dirty="0" err="1" smtClean="0">
                  <a:solidFill>
                    <a:srgbClr val="0033CC"/>
                  </a:solidFill>
                </a:rPr>
                <a:t>bp</a:t>
              </a:r>
              <a:r>
                <a:rPr lang="en-US" altLang="zh-CN" sz="2000" b="1" dirty="0" smtClean="0">
                  <a:solidFill>
                    <a:srgbClr val="0033CC"/>
                  </a:solidFill>
                </a:rPr>
                <a:t>-&gt;</a:t>
              </a:r>
              <a:r>
                <a:rPr lang="en-US" altLang="zh-CN" sz="2000" b="1" dirty="0" err="1" smtClean="0">
                  <a:solidFill>
                    <a:srgbClr val="FF0000"/>
                  </a:solidFill>
                </a:rPr>
                <a:t>mutex</a:t>
              </a:r>
              <a:r>
                <a:rPr lang="en-US" altLang="zh-CN" sz="2000" b="1" dirty="0" smtClean="0">
                  <a:solidFill>
                    <a:srgbClr val="0033CC"/>
                  </a:solidFill>
                </a:rPr>
                <a:t>);</a:t>
              </a:r>
            </a:p>
          </p:txBody>
        </p:sp>
        <p:sp>
          <p:nvSpPr>
            <p:cNvPr id="29" name="矩形 28"/>
            <p:cNvSpPr/>
            <p:nvPr/>
          </p:nvSpPr>
          <p:spPr>
            <a:xfrm>
              <a:off x="5076056" y="5013176"/>
              <a:ext cx="2952328" cy="400110"/>
            </a:xfrm>
            <a:prstGeom prst="rect">
              <a:avLst/>
            </a:prstGeom>
          </p:spPr>
          <p:txBody>
            <a:bodyPr wrap="square">
              <a:spAutoFit/>
            </a:bodyPr>
            <a:lstStyle/>
            <a:p>
              <a:r>
                <a:rPr lang="en-US" altLang="zh-CN" sz="2000" b="1" dirty="0" err="1" smtClean="0">
                  <a:solidFill>
                    <a:srgbClr val="0033CC"/>
                  </a:solidFill>
                </a:rPr>
                <a:t>sem_post</a:t>
              </a:r>
              <a:r>
                <a:rPr lang="en-US" altLang="zh-CN" sz="2000" b="1" dirty="0" smtClean="0">
                  <a:solidFill>
                    <a:srgbClr val="0033CC"/>
                  </a:solidFill>
                </a:rPr>
                <a:t>(&amp;</a:t>
              </a:r>
              <a:r>
                <a:rPr lang="en-US" altLang="zh-CN" sz="2000" b="1" dirty="0" err="1" smtClean="0">
                  <a:solidFill>
                    <a:srgbClr val="0033CC"/>
                  </a:solidFill>
                </a:rPr>
                <a:t>bp</a:t>
              </a:r>
              <a:r>
                <a:rPr lang="en-US" altLang="zh-CN" sz="2000" b="1" dirty="0" smtClean="0">
                  <a:solidFill>
                    <a:srgbClr val="0033CC"/>
                  </a:solidFill>
                </a:rPr>
                <a:t>-&gt;</a:t>
              </a:r>
              <a:r>
                <a:rPr lang="en-US" altLang="zh-CN" sz="2000" b="1" dirty="0" err="1" smtClean="0">
                  <a:solidFill>
                    <a:srgbClr val="FF0000"/>
                  </a:solidFill>
                </a:rPr>
                <a:t>mutex</a:t>
              </a:r>
              <a:r>
                <a:rPr lang="en-US" altLang="zh-CN" sz="2000" b="1" dirty="0" smtClean="0">
                  <a:solidFill>
                    <a:srgbClr val="0033CC"/>
                  </a:solidFill>
                </a:rPr>
                <a:t>);</a:t>
              </a:r>
            </a:p>
          </p:txBody>
        </p:sp>
      </p:grpSp>
      <p:grpSp>
        <p:nvGrpSpPr>
          <p:cNvPr id="36" name="组合 35"/>
          <p:cNvGrpSpPr/>
          <p:nvPr/>
        </p:nvGrpSpPr>
        <p:grpSpPr>
          <a:xfrm>
            <a:off x="467544" y="2564904"/>
            <a:ext cx="8136904" cy="3096344"/>
            <a:chOff x="467544" y="2924944"/>
            <a:chExt cx="8136904" cy="3096344"/>
          </a:xfrm>
        </p:grpSpPr>
        <p:grpSp>
          <p:nvGrpSpPr>
            <p:cNvPr id="15" name="组合 14"/>
            <p:cNvGrpSpPr/>
            <p:nvPr/>
          </p:nvGrpSpPr>
          <p:grpSpPr>
            <a:xfrm>
              <a:off x="539552" y="2924944"/>
              <a:ext cx="7632848" cy="3096344"/>
              <a:chOff x="539552" y="2924944"/>
              <a:chExt cx="7632848" cy="3096344"/>
            </a:xfrm>
          </p:grpSpPr>
          <p:sp>
            <p:nvSpPr>
              <p:cNvPr id="12" name="矩形 11"/>
              <p:cNvSpPr/>
              <p:nvPr/>
            </p:nvSpPr>
            <p:spPr bwMode="auto">
              <a:xfrm>
                <a:off x="539552" y="5445224"/>
                <a:ext cx="3096344" cy="576064"/>
              </a:xfrm>
              <a:prstGeom prst="rect">
                <a:avLst/>
              </a:prstGeom>
              <a:noFill/>
              <a:ln w="28575" cap="sq"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13" name="矩形 12"/>
              <p:cNvSpPr/>
              <p:nvPr/>
            </p:nvSpPr>
            <p:spPr bwMode="auto">
              <a:xfrm>
                <a:off x="5076056" y="2924944"/>
                <a:ext cx="3096344" cy="504056"/>
              </a:xfrm>
              <a:prstGeom prst="rect">
                <a:avLst/>
              </a:prstGeom>
              <a:noFill/>
              <a:ln w="28575" cap="sq"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grpSp>
        <p:sp>
          <p:nvSpPr>
            <p:cNvPr id="32" name="矩形 31"/>
            <p:cNvSpPr/>
            <p:nvPr/>
          </p:nvSpPr>
          <p:spPr>
            <a:xfrm>
              <a:off x="467544" y="5549170"/>
              <a:ext cx="3528392" cy="400110"/>
            </a:xfrm>
            <a:prstGeom prst="rect">
              <a:avLst/>
            </a:prstGeom>
          </p:spPr>
          <p:txBody>
            <a:bodyPr wrap="square">
              <a:spAutoFit/>
            </a:bodyPr>
            <a:lstStyle/>
            <a:p>
              <a:r>
                <a:rPr lang="en-US" altLang="zh-CN" sz="2000" b="1" dirty="0" err="1" smtClean="0">
                  <a:solidFill>
                    <a:srgbClr val="0033CC"/>
                  </a:solidFill>
                </a:rPr>
                <a:t>sem_post</a:t>
              </a:r>
              <a:r>
                <a:rPr lang="en-US" altLang="zh-CN" sz="2000" b="1" dirty="0" smtClean="0">
                  <a:solidFill>
                    <a:srgbClr val="0033CC"/>
                  </a:solidFill>
                </a:rPr>
                <a:t>(&amp;</a:t>
              </a:r>
              <a:r>
                <a:rPr lang="en-US" altLang="zh-CN" sz="2000" b="1" dirty="0" err="1" smtClean="0">
                  <a:solidFill>
                    <a:srgbClr val="0033CC"/>
                  </a:solidFill>
                </a:rPr>
                <a:t>bp</a:t>
              </a:r>
              <a:r>
                <a:rPr lang="en-US" altLang="zh-CN" sz="2000" b="1" dirty="0" smtClean="0">
                  <a:solidFill>
                    <a:srgbClr val="0033CC"/>
                  </a:solidFill>
                </a:rPr>
                <a:t>-&gt; </a:t>
              </a:r>
              <a:r>
                <a:rPr lang="en-US" altLang="zh-CN" sz="2000" b="1" dirty="0" err="1" smtClean="0">
                  <a:solidFill>
                    <a:schemeClr val="accent2">
                      <a:lumMod val="50000"/>
                    </a:schemeClr>
                  </a:solidFill>
                </a:rPr>
                <a:t>nStored</a:t>
              </a:r>
              <a:r>
                <a:rPr lang="en-US" altLang="zh-CN" sz="2000" b="1" dirty="0" smtClean="0">
                  <a:solidFill>
                    <a:srgbClr val="0033CC"/>
                  </a:solidFill>
                </a:rPr>
                <a:t>);</a:t>
              </a:r>
            </a:p>
          </p:txBody>
        </p:sp>
        <p:sp>
          <p:nvSpPr>
            <p:cNvPr id="33" name="矩形 32"/>
            <p:cNvSpPr/>
            <p:nvPr/>
          </p:nvSpPr>
          <p:spPr>
            <a:xfrm>
              <a:off x="5076056" y="2996952"/>
              <a:ext cx="3528392" cy="400110"/>
            </a:xfrm>
            <a:prstGeom prst="rect">
              <a:avLst/>
            </a:prstGeom>
          </p:spPr>
          <p:txBody>
            <a:bodyPr wrap="square">
              <a:spAutoFit/>
            </a:bodyPr>
            <a:lstStyle/>
            <a:p>
              <a:r>
                <a:rPr lang="en-US" altLang="zh-CN" sz="2000" b="1" dirty="0" err="1" smtClean="0">
                  <a:solidFill>
                    <a:srgbClr val="0033CC"/>
                  </a:solidFill>
                </a:rPr>
                <a:t>sem_wait</a:t>
              </a:r>
              <a:r>
                <a:rPr lang="en-US" altLang="zh-CN" sz="2000" b="1" dirty="0" smtClean="0">
                  <a:solidFill>
                    <a:srgbClr val="0033CC"/>
                  </a:solidFill>
                </a:rPr>
                <a:t>(&amp;</a:t>
              </a:r>
              <a:r>
                <a:rPr lang="en-US" altLang="zh-CN" sz="2000" b="1" dirty="0" err="1" smtClean="0">
                  <a:solidFill>
                    <a:srgbClr val="0033CC"/>
                  </a:solidFill>
                </a:rPr>
                <a:t>bp</a:t>
              </a:r>
              <a:r>
                <a:rPr lang="en-US" altLang="zh-CN" sz="2000" b="1" dirty="0" smtClean="0">
                  <a:solidFill>
                    <a:srgbClr val="0033CC"/>
                  </a:solidFill>
                </a:rPr>
                <a:t>-&gt; </a:t>
              </a:r>
              <a:r>
                <a:rPr lang="en-US" altLang="zh-CN" sz="2000" b="1" dirty="0" err="1" smtClean="0">
                  <a:solidFill>
                    <a:schemeClr val="accent2">
                      <a:lumMod val="50000"/>
                    </a:schemeClr>
                  </a:solidFill>
                </a:rPr>
                <a:t>nStored</a:t>
              </a:r>
              <a:r>
                <a:rPr lang="en-US" altLang="zh-CN" sz="2000" b="1" dirty="0" smtClean="0">
                  <a:solidFill>
                    <a:srgbClr val="0033CC"/>
                  </a:solidFill>
                </a:rPr>
                <a:t>);</a:t>
              </a:r>
            </a:p>
          </p:txBody>
        </p:sp>
      </p:grpSp>
      <p:grpSp>
        <p:nvGrpSpPr>
          <p:cNvPr id="35" name="组合 34"/>
          <p:cNvGrpSpPr/>
          <p:nvPr/>
        </p:nvGrpSpPr>
        <p:grpSpPr>
          <a:xfrm>
            <a:off x="467544" y="2564904"/>
            <a:ext cx="8064896" cy="3096344"/>
            <a:chOff x="467544" y="2924944"/>
            <a:chExt cx="8064896" cy="3096344"/>
          </a:xfrm>
        </p:grpSpPr>
        <p:grpSp>
          <p:nvGrpSpPr>
            <p:cNvPr id="14" name="组合 13"/>
            <p:cNvGrpSpPr/>
            <p:nvPr/>
          </p:nvGrpSpPr>
          <p:grpSpPr>
            <a:xfrm>
              <a:off x="539552" y="2924944"/>
              <a:ext cx="7704856" cy="3096344"/>
              <a:chOff x="539552" y="2924944"/>
              <a:chExt cx="7704856" cy="3096344"/>
            </a:xfrm>
          </p:grpSpPr>
          <p:sp>
            <p:nvSpPr>
              <p:cNvPr id="10" name="矩形 9"/>
              <p:cNvSpPr/>
              <p:nvPr/>
            </p:nvSpPr>
            <p:spPr bwMode="auto">
              <a:xfrm>
                <a:off x="539552" y="2924944"/>
                <a:ext cx="3240360" cy="432048"/>
              </a:xfrm>
              <a:prstGeom prst="rect">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11" name="矩形 10"/>
              <p:cNvSpPr/>
              <p:nvPr/>
            </p:nvSpPr>
            <p:spPr bwMode="auto">
              <a:xfrm>
                <a:off x="5004048" y="5589240"/>
                <a:ext cx="3240360" cy="432048"/>
              </a:xfrm>
              <a:prstGeom prst="rect">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grpSp>
        <p:sp>
          <p:nvSpPr>
            <p:cNvPr id="31" name="矩形 30"/>
            <p:cNvSpPr/>
            <p:nvPr/>
          </p:nvSpPr>
          <p:spPr>
            <a:xfrm>
              <a:off x="467544" y="2924944"/>
              <a:ext cx="3168352" cy="400110"/>
            </a:xfrm>
            <a:prstGeom prst="rect">
              <a:avLst/>
            </a:prstGeom>
          </p:spPr>
          <p:txBody>
            <a:bodyPr wrap="square">
              <a:spAutoFit/>
            </a:bodyPr>
            <a:lstStyle/>
            <a:p>
              <a:r>
                <a:rPr lang="en-US" altLang="zh-CN" sz="2000" b="1" dirty="0" err="1" smtClean="0">
                  <a:solidFill>
                    <a:srgbClr val="0033CC"/>
                  </a:solidFill>
                </a:rPr>
                <a:t>sem_wait</a:t>
              </a:r>
              <a:r>
                <a:rPr lang="en-US" altLang="zh-CN" sz="2000" b="1" dirty="0" smtClean="0">
                  <a:solidFill>
                    <a:srgbClr val="0033CC"/>
                  </a:solidFill>
                </a:rPr>
                <a:t>(&amp;</a:t>
              </a:r>
              <a:r>
                <a:rPr lang="en-US" altLang="zh-CN" sz="2000" b="1" dirty="0" err="1" smtClean="0">
                  <a:solidFill>
                    <a:srgbClr val="0033CC"/>
                  </a:solidFill>
                </a:rPr>
                <a:t>bp</a:t>
              </a:r>
              <a:r>
                <a:rPr lang="en-US" altLang="zh-CN" sz="2000" b="1" dirty="0" smtClean="0">
                  <a:solidFill>
                    <a:srgbClr val="0033CC"/>
                  </a:solidFill>
                </a:rPr>
                <a:t>-&gt;</a:t>
              </a:r>
              <a:r>
                <a:rPr lang="en-US" altLang="zh-CN" sz="2000" b="1" dirty="0" err="1" smtClean="0">
                  <a:solidFill>
                    <a:schemeClr val="accent6"/>
                  </a:solidFill>
                </a:rPr>
                <a:t>nEmpty</a:t>
              </a:r>
              <a:r>
                <a:rPr lang="en-US" altLang="zh-CN" sz="2000" b="1" dirty="0" smtClean="0">
                  <a:solidFill>
                    <a:srgbClr val="0033CC"/>
                  </a:solidFill>
                </a:rPr>
                <a:t>);</a:t>
              </a:r>
            </a:p>
          </p:txBody>
        </p:sp>
        <p:sp>
          <p:nvSpPr>
            <p:cNvPr id="34" name="矩形 33"/>
            <p:cNvSpPr/>
            <p:nvPr/>
          </p:nvSpPr>
          <p:spPr>
            <a:xfrm>
              <a:off x="5004048" y="5549170"/>
              <a:ext cx="3528392" cy="400110"/>
            </a:xfrm>
            <a:prstGeom prst="rect">
              <a:avLst/>
            </a:prstGeom>
          </p:spPr>
          <p:txBody>
            <a:bodyPr wrap="square">
              <a:spAutoFit/>
            </a:bodyPr>
            <a:lstStyle/>
            <a:p>
              <a:r>
                <a:rPr lang="en-US" altLang="zh-CN" sz="2000" b="1" dirty="0" err="1" smtClean="0">
                  <a:solidFill>
                    <a:srgbClr val="0033CC"/>
                  </a:solidFill>
                </a:rPr>
                <a:t>sem_post</a:t>
              </a:r>
              <a:r>
                <a:rPr lang="en-US" altLang="zh-CN" sz="2000" b="1" dirty="0" smtClean="0">
                  <a:solidFill>
                    <a:srgbClr val="0033CC"/>
                  </a:solidFill>
                </a:rPr>
                <a:t>(&amp;</a:t>
              </a:r>
              <a:r>
                <a:rPr lang="en-US" altLang="zh-CN" sz="2000" b="1" dirty="0" err="1" smtClean="0">
                  <a:solidFill>
                    <a:srgbClr val="0033CC"/>
                  </a:solidFill>
                </a:rPr>
                <a:t>bp</a:t>
              </a:r>
              <a:r>
                <a:rPr lang="en-US" altLang="zh-CN" sz="2000" b="1" dirty="0" smtClean="0">
                  <a:solidFill>
                    <a:srgbClr val="0033CC"/>
                  </a:solidFill>
                </a:rPr>
                <a:t>-&gt; </a:t>
              </a:r>
              <a:r>
                <a:rPr lang="en-US" altLang="zh-CN" sz="2000" b="1" dirty="0" err="1" smtClean="0">
                  <a:solidFill>
                    <a:schemeClr val="accent6"/>
                  </a:solidFill>
                </a:rPr>
                <a:t>nEmpty</a:t>
              </a:r>
              <a:r>
                <a:rPr lang="en-US" altLang="zh-CN" sz="2000" b="1" dirty="0" smtClean="0">
                  <a:solidFill>
                    <a:srgbClr val="0033CC"/>
                  </a:solidFill>
                </a:rPr>
                <a:t>);</a:t>
              </a:r>
            </a:p>
          </p:txBody>
        </p:sp>
      </p:grpSp>
      <p:grpSp>
        <p:nvGrpSpPr>
          <p:cNvPr id="37" name="Group 81"/>
          <p:cNvGrpSpPr>
            <a:grpSpLocks/>
          </p:cNvGrpSpPr>
          <p:nvPr/>
        </p:nvGrpSpPr>
        <p:grpSpPr bwMode="auto">
          <a:xfrm>
            <a:off x="2" y="692696"/>
            <a:ext cx="2896780" cy="715002"/>
            <a:chOff x="3928" y="3060"/>
            <a:chExt cx="967" cy="413"/>
          </a:xfrm>
        </p:grpSpPr>
        <p:sp>
          <p:nvSpPr>
            <p:cNvPr id="38" name="Cloud"/>
            <p:cNvSpPr>
              <a:spLocks noChangeAspect="1" noEditPoints="1" noChangeArrowheads="1"/>
            </p:cNvSpPr>
            <p:nvPr/>
          </p:nvSpPr>
          <p:spPr bwMode="auto">
            <a:xfrm>
              <a:off x="3928" y="3088"/>
              <a:ext cx="889"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39" name="Rectangle 83"/>
            <p:cNvSpPr>
              <a:spLocks noChangeArrowheads="1"/>
            </p:cNvSpPr>
            <p:nvPr/>
          </p:nvSpPr>
          <p:spPr bwMode="auto">
            <a:xfrm>
              <a:off x="3952" y="3134"/>
              <a:ext cx="943"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baseline="0" dirty="0" smtClean="0">
                  <a:solidFill>
                    <a:srgbClr val="FF0000"/>
                  </a:solidFill>
                  <a:effectLst/>
                  <a:ea typeface="华文新魏" pitchFamily="2" charset="-122"/>
                </a:rPr>
                <a:t>:</a:t>
              </a:r>
              <a:r>
                <a:rPr lang="en-US" altLang="zh-CN" baseline="0" dirty="0" err="1" smtClean="0">
                  <a:solidFill>
                    <a:srgbClr val="FF0000"/>
                  </a:solidFill>
                  <a:effectLst/>
                  <a:ea typeface="华文新魏" pitchFamily="2" charset="-122"/>
                </a:rPr>
                <a:t>example_buffer</a:t>
              </a:r>
              <a:endParaRPr lang="zh-CN" altLang="en-US" baseline="0" dirty="0">
                <a:solidFill>
                  <a:srgbClr val="FF0000"/>
                </a:solidFill>
                <a:effectLst/>
                <a:ea typeface="华文新魏" pitchFamily="2" charset="-122"/>
              </a:endParaRPr>
            </a:p>
          </p:txBody>
        </p:sp>
        <p:sp>
          <p:nvSpPr>
            <p:cNvPr id="40"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down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strips(downRight)">
                                      <p:cBhvr>
                                        <p:cTn id="22" dur="20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strips(downLeft)">
                                      <p:cBhvr>
                                        <p:cTn id="27" dur="20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heel(4)">
                                      <p:cBhvr>
                                        <p:cTn id="32" dur="20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dissolve">
                                      <p:cBhvr>
                                        <p:cTn id="3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grpSp>
        <p:nvGrpSpPr>
          <p:cNvPr id="4" name="Group 8"/>
          <p:cNvGrpSpPr>
            <a:grpSpLocks/>
          </p:cNvGrpSpPr>
          <p:nvPr/>
        </p:nvGrpSpPr>
        <p:grpSpPr bwMode="auto">
          <a:xfrm>
            <a:off x="179512" y="188640"/>
            <a:ext cx="4320480" cy="576263"/>
            <a:chOff x="357" y="660"/>
            <a:chExt cx="1180" cy="363"/>
          </a:xfrm>
        </p:grpSpPr>
        <p:sp>
          <p:nvSpPr>
            <p:cNvPr id="5" name="Oval 9"/>
            <p:cNvSpPr>
              <a:spLocks noChangeArrowheads="1"/>
            </p:cNvSpPr>
            <p:nvPr/>
          </p:nvSpPr>
          <p:spPr bwMode="auto">
            <a:xfrm>
              <a:off x="357" y="660"/>
              <a:ext cx="1180"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6" name="Text Box 10"/>
            <p:cNvSpPr txBox="1">
              <a:spLocks noChangeArrowheads="1"/>
            </p:cNvSpPr>
            <p:nvPr/>
          </p:nvSpPr>
          <p:spPr bwMode="auto">
            <a:xfrm>
              <a:off x="453" y="660"/>
              <a:ext cx="1059" cy="339"/>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r>
                <a:rPr lang="zh-CN" altLang="en-US" sz="2900" b="1" dirty="0" smtClean="0">
                  <a:solidFill>
                    <a:srgbClr val="FF3300"/>
                  </a:solidFill>
                  <a:latin typeface="黑体" pitchFamily="2" charset="-122"/>
                  <a:ea typeface="黑体" pitchFamily="2" charset="-122"/>
                </a:rPr>
                <a:t>三</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条件变量</a:t>
              </a:r>
              <a:endParaRPr lang="zh-CN" altLang="en-US" sz="2900" dirty="0">
                <a:solidFill>
                  <a:srgbClr val="FF3300"/>
                </a:solidFill>
                <a:latin typeface="黑体" pitchFamily="2" charset="-122"/>
                <a:ea typeface="黑体" pitchFamily="2" charset="-122"/>
              </a:endParaRPr>
            </a:p>
          </p:txBody>
        </p:sp>
      </p:grpSp>
      <p:grpSp>
        <p:nvGrpSpPr>
          <p:cNvPr id="8" name="Group 5"/>
          <p:cNvGrpSpPr>
            <a:grpSpLocks/>
          </p:cNvGrpSpPr>
          <p:nvPr/>
        </p:nvGrpSpPr>
        <p:grpSpPr bwMode="auto">
          <a:xfrm>
            <a:off x="467544" y="836712"/>
            <a:ext cx="8020050" cy="2663827"/>
            <a:chOff x="384" y="1152"/>
            <a:chExt cx="5052" cy="1678"/>
          </a:xfrm>
        </p:grpSpPr>
        <p:sp>
          <p:nvSpPr>
            <p:cNvPr id="9" name="Rectangle 6"/>
            <p:cNvSpPr>
              <a:spLocks noChangeArrowheads="1"/>
            </p:cNvSpPr>
            <p:nvPr/>
          </p:nvSpPr>
          <p:spPr bwMode="auto">
            <a:xfrm>
              <a:off x="384" y="1152"/>
              <a:ext cx="5052" cy="1678"/>
            </a:xfrm>
            <a:prstGeom prst="rect">
              <a:avLst/>
            </a:prstGeom>
            <a:gradFill rotWithShape="0">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188799" dir="2536421" algn="ctr" rotWithShape="0">
                <a:srgbClr val="B2B2B2"/>
              </a:outerShdw>
            </a:effectLst>
          </p:spPr>
          <p:txBody>
            <a:bodyPr wrap="none" anchor="ctr"/>
            <a:lstStyle/>
            <a:p>
              <a:pPr>
                <a:defRPr/>
              </a:pPr>
              <a:endParaRPr lang="zh-CN" altLang="en-US"/>
            </a:p>
          </p:txBody>
        </p:sp>
        <p:sp>
          <p:nvSpPr>
            <p:cNvPr id="10" name="Text Box 7"/>
            <p:cNvSpPr txBox="1">
              <a:spLocks noChangeArrowheads="1"/>
            </p:cNvSpPr>
            <p:nvPr/>
          </p:nvSpPr>
          <p:spPr bwMode="auto">
            <a:xfrm>
              <a:off x="475" y="1238"/>
              <a:ext cx="4899" cy="1551"/>
            </a:xfrm>
            <a:prstGeom prst="rect">
              <a:avLst/>
            </a:prstGeom>
            <a:noFill/>
            <a:ln w="12700" cap="sq">
              <a:noFill/>
              <a:miter lim="800000"/>
              <a:headEnd type="none" w="sm" len="sm"/>
              <a:tailEnd type="none" w="sm" len="sm"/>
            </a:ln>
          </p:spPr>
          <p:txBody>
            <a:bodyPr wrap="square">
              <a:spAutoFit/>
            </a:bodyPr>
            <a:lstStyle/>
            <a:p>
              <a:r>
                <a:rPr kumimoji="1" lang="zh-CN" altLang="en-US" sz="2600" b="1" dirty="0">
                  <a:solidFill>
                    <a:srgbClr val="FFFFFF"/>
                  </a:solidFill>
                  <a:latin typeface="幼圆" pitchFamily="49" charset="-122"/>
                  <a:ea typeface="幼圆" pitchFamily="49" charset="-122"/>
                </a:rPr>
                <a:t>         </a:t>
              </a:r>
              <a:r>
                <a:rPr kumimoji="1" lang="zh-CN" altLang="en-US" sz="2600" b="1" dirty="0" smtClean="0">
                  <a:solidFill>
                    <a:srgbClr val="FFFFFF"/>
                  </a:solidFill>
                  <a:latin typeface="幼圆" pitchFamily="49" charset="-122"/>
                  <a:ea typeface="幼圆" pitchFamily="49" charset="-122"/>
                </a:rPr>
                <a:t>                  是一种</a:t>
              </a:r>
              <a:r>
                <a:rPr lang="zh-CN" altLang="en-US" sz="2600" b="1" dirty="0" smtClean="0">
                  <a:solidFill>
                    <a:srgbClr val="FFFFFF"/>
                  </a:solidFill>
                  <a:latin typeface="幼圆" pitchFamily="49" charset="-122"/>
                  <a:ea typeface="幼圆" pitchFamily="49" charset="-122"/>
                </a:rPr>
                <a:t>等待某事件发生的一种同步机制。即，线程挂起，直到共享数据上的某些条件得到满足。</a:t>
              </a:r>
              <a:endParaRPr lang="en-US" altLang="zh-CN" sz="2600" b="1" dirty="0" smtClean="0">
                <a:solidFill>
                  <a:srgbClr val="FFFFFF"/>
                </a:solidFill>
                <a:latin typeface="幼圆" pitchFamily="49" charset="-122"/>
                <a:ea typeface="幼圆" pitchFamily="49" charset="-122"/>
              </a:endParaRPr>
            </a:p>
            <a:p>
              <a:r>
                <a:rPr lang="zh-CN" altLang="en-US" sz="2800" b="1" dirty="0" smtClean="0">
                  <a:solidFill>
                    <a:schemeClr val="tx1">
                      <a:lumMod val="90000"/>
                    </a:schemeClr>
                  </a:solidFill>
                </a:rPr>
                <a:t>主要包括两个部分：</a:t>
              </a:r>
              <a:endParaRPr lang="en-US" altLang="zh-CN" sz="2800" b="1" dirty="0" smtClean="0">
                <a:solidFill>
                  <a:schemeClr val="tx1">
                    <a:lumMod val="90000"/>
                  </a:schemeClr>
                </a:solidFill>
              </a:endParaRPr>
            </a:p>
            <a:p>
              <a:r>
                <a:rPr lang="zh-CN" altLang="en-US" b="1" dirty="0" smtClean="0">
                  <a:solidFill>
                    <a:schemeClr val="tx1">
                      <a:lumMod val="90000"/>
                    </a:schemeClr>
                  </a:solidFill>
                </a:rPr>
                <a:t>一部分线程</a:t>
              </a:r>
              <a:r>
                <a:rPr lang="zh-CN" altLang="en-US" b="1" dirty="0" smtClean="0">
                  <a:solidFill>
                    <a:srgbClr val="FF0000"/>
                  </a:solidFill>
                </a:rPr>
                <a:t>等待</a:t>
              </a:r>
              <a:r>
                <a:rPr lang="en-US" altLang="zh-CN" b="1" dirty="0" smtClean="0">
                  <a:solidFill>
                    <a:schemeClr val="tx1">
                      <a:lumMod val="90000"/>
                    </a:schemeClr>
                  </a:solidFill>
                </a:rPr>
                <a:t>"</a:t>
              </a:r>
              <a:r>
                <a:rPr lang="zh-CN" altLang="en-US" b="1" dirty="0" smtClean="0">
                  <a:solidFill>
                    <a:schemeClr val="tx1">
                      <a:lumMod val="90000"/>
                    </a:schemeClr>
                  </a:solidFill>
                </a:rPr>
                <a:t>条件变量的条件成立</a:t>
              </a:r>
              <a:r>
                <a:rPr lang="en-US" altLang="zh-CN" b="1" dirty="0" smtClean="0">
                  <a:solidFill>
                    <a:schemeClr val="tx1">
                      <a:lumMod val="90000"/>
                    </a:schemeClr>
                  </a:solidFill>
                </a:rPr>
                <a:t>"</a:t>
              </a:r>
              <a:r>
                <a:rPr lang="zh-CN" altLang="en-US" b="1" dirty="0" smtClean="0">
                  <a:solidFill>
                    <a:schemeClr val="tx1">
                      <a:lumMod val="90000"/>
                    </a:schemeClr>
                  </a:solidFill>
                </a:rPr>
                <a:t>；</a:t>
              </a:r>
              <a:endParaRPr lang="en-US" altLang="zh-CN" b="1" dirty="0" smtClean="0">
                <a:solidFill>
                  <a:schemeClr val="tx1">
                    <a:lumMod val="90000"/>
                  </a:schemeClr>
                </a:solidFill>
              </a:endParaRPr>
            </a:p>
            <a:p>
              <a:r>
                <a:rPr lang="zh-CN" altLang="en-US" b="1" dirty="0" smtClean="0">
                  <a:solidFill>
                    <a:schemeClr val="tx1">
                      <a:lumMod val="90000"/>
                    </a:schemeClr>
                  </a:solidFill>
                </a:rPr>
                <a:t>一部分线程</a:t>
              </a:r>
              <a:r>
                <a:rPr lang="zh-CN" altLang="en-US" b="1" dirty="0" smtClean="0">
                  <a:solidFill>
                    <a:srgbClr val="FF0000"/>
                  </a:solidFill>
                </a:rPr>
                <a:t>判断</a:t>
              </a:r>
              <a:r>
                <a:rPr lang="en-US" altLang="zh-CN" b="1" dirty="0" smtClean="0">
                  <a:solidFill>
                    <a:schemeClr val="tx1">
                      <a:lumMod val="90000"/>
                    </a:schemeClr>
                  </a:solidFill>
                </a:rPr>
                <a:t>“</a:t>
              </a:r>
              <a:r>
                <a:rPr lang="zh-CN" altLang="en-US" b="1" dirty="0" smtClean="0">
                  <a:solidFill>
                    <a:schemeClr val="tx1">
                      <a:lumMod val="90000"/>
                    </a:schemeClr>
                  </a:solidFill>
                </a:rPr>
                <a:t>条件成立</a:t>
              </a:r>
              <a:r>
                <a:rPr lang="en-US" altLang="zh-CN" b="1" dirty="0" smtClean="0">
                  <a:solidFill>
                    <a:schemeClr val="tx1">
                      <a:lumMod val="90000"/>
                    </a:schemeClr>
                  </a:solidFill>
                </a:rPr>
                <a:t>”</a:t>
              </a:r>
              <a:r>
                <a:rPr lang="zh-CN" altLang="en-US" b="1" dirty="0" smtClean="0">
                  <a:solidFill>
                    <a:schemeClr val="tx1">
                      <a:lumMod val="90000"/>
                    </a:schemeClr>
                  </a:solidFill>
                </a:rPr>
                <a:t>，</a:t>
              </a:r>
              <a:r>
                <a:rPr lang="zh-CN" altLang="en-US" b="1" dirty="0" smtClean="0">
                  <a:solidFill>
                    <a:srgbClr val="FF0000"/>
                  </a:solidFill>
                </a:rPr>
                <a:t>唤醒</a:t>
              </a:r>
              <a:r>
                <a:rPr lang="zh-CN" altLang="en-US" b="1" dirty="0" smtClean="0">
                  <a:solidFill>
                    <a:schemeClr val="tx1">
                      <a:lumMod val="90000"/>
                    </a:schemeClr>
                  </a:solidFill>
                </a:rPr>
                <a:t>等待线程</a:t>
              </a:r>
              <a:r>
                <a:rPr lang="zh-CN" altLang="en-US" dirty="0" smtClean="0"/>
                <a:t>。</a:t>
              </a:r>
              <a:endParaRPr lang="zh-CN" altLang="en-US" b="1" dirty="0" smtClean="0">
                <a:solidFill>
                  <a:srgbClr val="FFFFFF"/>
                </a:solidFill>
                <a:latin typeface="幼圆" pitchFamily="49" charset="-122"/>
                <a:ea typeface="幼圆" pitchFamily="49" charset="-122"/>
              </a:endParaRPr>
            </a:p>
          </p:txBody>
        </p:sp>
        <p:sp>
          <p:nvSpPr>
            <p:cNvPr id="11" name="Rectangle 8"/>
            <p:cNvSpPr>
              <a:spLocks noChangeArrowheads="1"/>
            </p:cNvSpPr>
            <p:nvPr/>
          </p:nvSpPr>
          <p:spPr bwMode="auto">
            <a:xfrm>
              <a:off x="475" y="1165"/>
              <a:ext cx="2948" cy="378"/>
            </a:xfrm>
            <a:prstGeom prst="rect">
              <a:avLst/>
            </a:prstGeom>
            <a:noFill/>
            <a:ln w="12700" cap="sq">
              <a:noFill/>
              <a:miter lim="800000"/>
              <a:headEnd type="none" w="sm" len="sm"/>
              <a:tailEnd type="none" w="sm" len="sm"/>
            </a:ln>
            <a:effectLst>
              <a:outerShdw dist="45791" dir="2021404" algn="ctr" rotWithShape="0">
                <a:schemeClr val="bg1"/>
              </a:outerShdw>
            </a:effectLst>
          </p:spPr>
          <p:txBody>
            <a:bodyPr wrap="square">
              <a:spAutoFit/>
            </a:bodyPr>
            <a:lstStyle/>
            <a:p>
              <a:pPr>
                <a:defRPr/>
              </a:pPr>
              <a:r>
                <a:rPr kumimoji="1" lang="zh-CN" altLang="en-US" sz="3300" b="1" dirty="0" smtClean="0">
                  <a:solidFill>
                    <a:srgbClr val="FFFF00"/>
                  </a:solidFill>
                  <a:ea typeface="黑体" pitchFamily="2" charset="-122"/>
                </a:rPr>
                <a:t>条件变量（</a:t>
              </a:r>
              <a:r>
                <a:rPr lang="en-US" altLang="zh-CN" sz="2000" b="1" dirty="0" smtClean="0">
                  <a:solidFill>
                    <a:srgbClr val="FFFF00"/>
                  </a:solidFill>
                  <a:ea typeface="黑体" pitchFamily="2" charset="-122"/>
                </a:rPr>
                <a:t>Condition Variables</a:t>
              </a:r>
              <a:r>
                <a:rPr lang="zh-CN" altLang="en-US" sz="3300" b="1" dirty="0" smtClean="0">
                  <a:solidFill>
                    <a:srgbClr val="FFFF00"/>
                  </a:solidFill>
                  <a:ea typeface="黑体" pitchFamily="2" charset="-122"/>
                </a:rPr>
                <a:t>）</a:t>
              </a:r>
            </a:p>
          </p:txBody>
        </p:sp>
      </p:grpSp>
      <p:pic>
        <p:nvPicPr>
          <p:cNvPr id="210946" name="Picture 2" descr="cv"/>
          <p:cNvPicPr>
            <a:picLocks noChangeAspect="1" noChangeArrowheads="1"/>
          </p:cNvPicPr>
          <p:nvPr/>
        </p:nvPicPr>
        <p:blipFill>
          <a:blip r:embed="rId3" cstate="print"/>
          <a:srcRect/>
          <a:stretch>
            <a:fillRect/>
          </a:stretch>
        </p:blipFill>
        <p:spPr bwMode="auto">
          <a:xfrm>
            <a:off x="1403648" y="3717032"/>
            <a:ext cx="6305550" cy="3057526"/>
          </a:xfrm>
          <a:prstGeom prst="rect">
            <a:avLst/>
          </a:prstGeom>
          <a:noFill/>
        </p:spPr>
      </p:pic>
      <p:sp>
        <p:nvSpPr>
          <p:cNvPr id="14" name="椭圆形标注 13"/>
          <p:cNvSpPr/>
          <p:nvPr/>
        </p:nvSpPr>
        <p:spPr bwMode="auto">
          <a:xfrm>
            <a:off x="0" y="3501008"/>
            <a:ext cx="2699792" cy="1296144"/>
          </a:xfrm>
          <a:prstGeom prst="wedgeEllipseCallout">
            <a:avLst>
              <a:gd name="adj1" fmla="val 3421"/>
              <a:gd name="adj2" fmla="val 67490"/>
            </a:avLst>
          </a:prstGeom>
          <a:solidFill>
            <a:schemeClr val="accent6">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dirty="0" smtClean="0">
                <a:ln>
                  <a:noFill/>
                </a:ln>
                <a:solidFill>
                  <a:srgbClr val="FFFFFF"/>
                </a:solidFill>
                <a:effectLst/>
                <a:latin typeface="Times New Roman" pitchFamily="18" charset="0"/>
                <a:ea typeface="宋体" pitchFamily="2" charset="-122"/>
              </a:rPr>
              <a:t>该线程判断“条件成立”，发出唤醒信号</a:t>
            </a:r>
          </a:p>
        </p:txBody>
      </p:sp>
      <p:sp>
        <p:nvSpPr>
          <p:cNvPr id="15" name="椭圆形标注 14"/>
          <p:cNvSpPr/>
          <p:nvPr/>
        </p:nvSpPr>
        <p:spPr bwMode="auto">
          <a:xfrm>
            <a:off x="6660232" y="3933056"/>
            <a:ext cx="1692696" cy="936104"/>
          </a:xfrm>
          <a:prstGeom prst="wedgeEllipseCallout">
            <a:avLst>
              <a:gd name="adj1" fmla="val -62712"/>
              <a:gd name="adj2" fmla="val 51408"/>
            </a:avLst>
          </a:prstGeom>
          <a:solidFill>
            <a:schemeClr val="accent6">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dirty="0" smtClean="0">
                <a:ln>
                  <a:noFill/>
                </a:ln>
                <a:solidFill>
                  <a:srgbClr val="FFFFFF"/>
                </a:solidFill>
                <a:effectLst/>
                <a:latin typeface="Times New Roman" pitchFamily="18" charset="0"/>
                <a:ea typeface="宋体" pitchFamily="2" charset="-122"/>
              </a:rPr>
              <a:t>等待被唤醒</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210946"/>
                                        </p:tgtEl>
                                        <p:attrNameLst>
                                          <p:attrName>style.visibility</p:attrName>
                                        </p:attrNameLst>
                                      </p:cBhvr>
                                      <p:to>
                                        <p:strVal val="visible"/>
                                      </p:to>
                                    </p:set>
                                    <p:animEffect transition="in" filter="strips(downRight)">
                                      <p:cBhvr>
                                        <p:cTn id="17" dur="500"/>
                                        <p:tgtEl>
                                          <p:spTgt spid="21094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strips(downLef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strips(downLeft)">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9"/>
          <p:cNvGrpSpPr/>
          <p:nvPr/>
        </p:nvGrpSpPr>
        <p:grpSpPr>
          <a:xfrm>
            <a:off x="174557" y="1028925"/>
            <a:ext cx="8574801" cy="3191876"/>
            <a:chOff x="174557" y="1532980"/>
            <a:chExt cx="8574801" cy="3191876"/>
          </a:xfrm>
        </p:grpSpPr>
        <p:grpSp>
          <p:nvGrpSpPr>
            <p:cNvPr id="3" name="Group 8"/>
            <p:cNvGrpSpPr>
              <a:grpSpLocks/>
            </p:cNvGrpSpPr>
            <p:nvPr/>
          </p:nvGrpSpPr>
          <p:grpSpPr bwMode="auto">
            <a:xfrm>
              <a:off x="395932" y="1944787"/>
              <a:ext cx="8353426" cy="2780069"/>
              <a:chOff x="587" y="734"/>
              <a:chExt cx="5262" cy="1825"/>
            </a:xfrm>
          </p:grpSpPr>
          <p:sp>
            <p:nvSpPr>
              <p:cNvPr id="8" name="Rectangle 6"/>
              <p:cNvSpPr>
                <a:spLocks noChangeArrowheads="1"/>
              </p:cNvSpPr>
              <p:nvPr/>
            </p:nvSpPr>
            <p:spPr bwMode="auto">
              <a:xfrm>
                <a:off x="587" y="734"/>
                <a:ext cx="5262" cy="1825"/>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9" name="Text Box 7"/>
              <p:cNvSpPr txBox="1">
                <a:spLocks noChangeArrowheads="1"/>
              </p:cNvSpPr>
              <p:nvPr/>
            </p:nvSpPr>
            <p:spPr bwMode="auto">
              <a:xfrm>
                <a:off x="677" y="1104"/>
                <a:ext cx="5080" cy="952"/>
              </a:xfrm>
              <a:prstGeom prst="rect">
                <a:avLst/>
              </a:prstGeom>
              <a:noFill/>
              <a:ln w="12700" cap="sq">
                <a:noFill/>
                <a:miter lim="800000"/>
                <a:headEnd/>
                <a:tailEnd/>
              </a:ln>
              <a:effectLst/>
            </p:spPr>
            <p:txBody>
              <a:bodyPr wrap="square">
                <a:spAutoFit/>
              </a:bodyPr>
              <a:lstStyle/>
              <a:p>
                <a:pPr>
                  <a:lnSpc>
                    <a:spcPct val="105000"/>
                  </a:lnSpc>
                </a:pPr>
                <a:r>
                  <a:rPr lang="zh-CN" altLang="en-US" sz="2000" dirty="0" smtClean="0">
                    <a:solidFill>
                      <a:schemeClr val="bg2">
                        <a:lumMod val="75000"/>
                      </a:schemeClr>
                    </a:solidFill>
                    <a:effectLst/>
                  </a:rPr>
                  <a:t>#</a:t>
                </a:r>
                <a:r>
                  <a:rPr lang="en-US" altLang="zh-CN" sz="2000" dirty="0" smtClean="0">
                    <a:solidFill>
                      <a:schemeClr val="bg2">
                        <a:lumMod val="75000"/>
                      </a:schemeClr>
                    </a:solidFill>
                    <a:effectLst/>
                  </a:rPr>
                  <a:t>include &lt;</a:t>
                </a:r>
                <a:r>
                  <a:rPr lang="en-US" altLang="zh-CN" sz="2000" dirty="0" err="1" smtClean="0">
                    <a:solidFill>
                      <a:schemeClr val="bg2">
                        <a:lumMod val="75000"/>
                      </a:schemeClr>
                    </a:solidFill>
                    <a:effectLst/>
                  </a:rPr>
                  <a:t>pthread.h</a:t>
                </a:r>
                <a:r>
                  <a:rPr lang="en-US" altLang="zh-CN" sz="2000" dirty="0" smtClean="0">
                    <a:solidFill>
                      <a:schemeClr val="bg2">
                        <a:lumMod val="75000"/>
                      </a:schemeClr>
                    </a:solidFill>
                    <a:effectLst/>
                  </a:rPr>
                  <a:t>&gt;</a:t>
                </a:r>
              </a:p>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dirty="0" smtClean="0">
                    <a:solidFill>
                      <a:schemeClr val="bg1"/>
                    </a:solidFill>
                  </a:rPr>
                  <a:t> </a:t>
                </a:r>
                <a:r>
                  <a:rPr lang="en-US" altLang="zh-CN" sz="3600" b="1" baseline="-10000" dirty="0" err="1" smtClean="0">
                    <a:solidFill>
                      <a:srgbClr val="003399"/>
                    </a:solidFill>
                  </a:rPr>
                  <a:t>pthread_cond_init</a:t>
                </a:r>
                <a:r>
                  <a:rPr lang="en-US" altLang="zh-CN" sz="3600" b="1" baseline="-10000" dirty="0" smtClean="0">
                    <a:solidFill>
                      <a:srgbClr val="003399"/>
                    </a:solidFill>
                  </a:rPr>
                  <a:t>(</a:t>
                </a:r>
                <a:r>
                  <a:rPr lang="en-US" altLang="zh-CN" sz="3600" b="1" baseline="-10000" dirty="0" err="1" smtClean="0">
                    <a:solidFill>
                      <a:srgbClr val="003399"/>
                    </a:solidFill>
                  </a:rPr>
                  <a:t>pthread_cond_t</a:t>
                </a:r>
                <a:r>
                  <a:rPr lang="en-US" altLang="zh-CN" sz="3600" b="1" baseline="-10000" dirty="0" smtClean="0">
                    <a:solidFill>
                      <a:srgbClr val="003399"/>
                    </a:solidFill>
                  </a:rPr>
                  <a:t> *</a:t>
                </a:r>
                <a:r>
                  <a:rPr lang="en-US" altLang="zh-CN" sz="3600" b="1" baseline="-10000" dirty="0" err="1" smtClean="0">
                    <a:solidFill>
                      <a:srgbClr val="003399"/>
                    </a:solidFill>
                  </a:rPr>
                  <a:t>cond</a:t>
                </a:r>
                <a:r>
                  <a:rPr lang="en-US" altLang="zh-CN" sz="3600" b="1" baseline="-10000" dirty="0" smtClean="0">
                    <a:solidFill>
                      <a:srgbClr val="003399"/>
                    </a:solidFill>
                  </a:rPr>
                  <a:t>, 						</a:t>
                </a:r>
                <a:r>
                  <a:rPr lang="en-US" altLang="zh-CN" sz="3600" b="1" baseline="-10000" dirty="0" err="1" smtClean="0">
                    <a:solidFill>
                      <a:srgbClr val="003399"/>
                    </a:solidFill>
                  </a:rPr>
                  <a:t>pthread_condattr_t</a:t>
                </a:r>
                <a:r>
                  <a:rPr lang="en-US" altLang="zh-CN" sz="3600" b="1" baseline="-10000" dirty="0" smtClean="0">
                    <a:solidFill>
                      <a:srgbClr val="003399"/>
                    </a:solidFill>
                  </a:rPr>
                  <a:t> *</a:t>
                </a:r>
                <a:r>
                  <a:rPr lang="en-US" altLang="zh-CN" sz="3600" b="1" baseline="-10000" dirty="0" err="1" smtClean="0">
                    <a:solidFill>
                      <a:srgbClr val="003399"/>
                    </a:solidFill>
                  </a:rPr>
                  <a:t>cond_attr</a:t>
                </a:r>
                <a:r>
                  <a:rPr lang="en-US" altLang="zh-CN" sz="3600" b="1" baseline="-10000" dirty="0" smtClean="0">
                    <a:solidFill>
                      <a:srgbClr val="003399"/>
                    </a:solidFill>
                  </a:rPr>
                  <a:t>)</a:t>
                </a:r>
              </a:p>
            </p:txBody>
          </p:sp>
        </p:grpSp>
        <p:grpSp>
          <p:nvGrpSpPr>
            <p:cNvPr id="4" name="Group 12"/>
            <p:cNvGrpSpPr>
              <a:grpSpLocks/>
            </p:cNvGrpSpPr>
            <p:nvPr/>
          </p:nvGrpSpPr>
          <p:grpSpPr bwMode="auto">
            <a:xfrm>
              <a:off x="174557" y="1532980"/>
              <a:ext cx="4500250" cy="685800"/>
              <a:chOff x="510" y="601"/>
              <a:chExt cx="1986" cy="432"/>
            </a:xfrm>
          </p:grpSpPr>
          <p:sp>
            <p:nvSpPr>
              <p:cNvPr id="15" name="Oval 9"/>
              <p:cNvSpPr>
                <a:spLocks noChangeArrowheads="1"/>
              </p:cNvSpPr>
              <p:nvPr/>
            </p:nvSpPr>
            <p:spPr bwMode="auto">
              <a:xfrm rot="20967931">
                <a:off x="569" y="601"/>
                <a:ext cx="1803"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16" name="Rectangle 10"/>
              <p:cNvSpPr>
                <a:spLocks noChangeArrowheads="1"/>
              </p:cNvSpPr>
              <p:nvPr/>
            </p:nvSpPr>
            <p:spPr bwMode="auto">
              <a:xfrm rot="20967931">
                <a:off x="510" y="619"/>
                <a:ext cx="1986" cy="378"/>
              </a:xfrm>
              <a:prstGeom prst="rect">
                <a:avLst/>
              </a:prstGeom>
              <a:noFill/>
              <a:ln w="12700" cap="sq">
                <a:noFill/>
                <a:miter lim="800000"/>
                <a:headEnd/>
                <a:tailEnd/>
              </a:ln>
              <a:effectLst>
                <a:outerShdw dist="35921" dir="2700000" algn="ctr" rotWithShape="0">
                  <a:schemeClr val="bg1"/>
                </a:outerShdw>
              </a:effectLst>
            </p:spPr>
            <p:txBody>
              <a:bodyPr wrap="square">
                <a:spAutoFit/>
              </a:bodyPr>
              <a:lstStyle/>
              <a:p>
                <a:pPr algn="ctr"/>
                <a:r>
                  <a:rPr lang="zh-CN" altLang="en-US" sz="3300" b="1" i="1" dirty="0" smtClean="0">
                    <a:solidFill>
                      <a:srgbClr val="FFFF00"/>
                    </a:solidFill>
                    <a:ea typeface="黑体" pitchFamily="2" charset="-122"/>
                  </a:rPr>
                  <a:t>条件变量</a:t>
                </a:r>
                <a:r>
                  <a:rPr lang="zh-CN" altLang="en-US" sz="3300" b="1" i="1" baseline="0" dirty="0" smtClean="0">
                    <a:solidFill>
                      <a:srgbClr val="FFFF00"/>
                    </a:solidFill>
                    <a:effectLst/>
                    <a:ea typeface="黑体" pitchFamily="2" charset="-122"/>
                  </a:rPr>
                  <a:t>初始化和销毁</a:t>
                </a:r>
                <a:endParaRPr lang="zh-CN" altLang="en-US" sz="3300" b="1" i="1" baseline="0" dirty="0">
                  <a:solidFill>
                    <a:srgbClr val="FFFF00"/>
                  </a:solidFill>
                  <a:effectLst/>
                  <a:ea typeface="黑体" pitchFamily="2" charset="-122"/>
                </a:endParaRPr>
              </a:p>
            </p:txBody>
          </p:sp>
        </p:grpSp>
      </p:grpSp>
      <p:grpSp>
        <p:nvGrpSpPr>
          <p:cNvPr id="10" name="Group 30"/>
          <p:cNvGrpSpPr>
            <a:grpSpLocks/>
          </p:cNvGrpSpPr>
          <p:nvPr/>
        </p:nvGrpSpPr>
        <p:grpSpPr bwMode="auto">
          <a:xfrm>
            <a:off x="3635896" y="1628801"/>
            <a:ext cx="2592288" cy="482352"/>
            <a:chOff x="3840" y="3393"/>
            <a:chExt cx="1824" cy="576"/>
          </a:xfrm>
        </p:grpSpPr>
        <p:sp>
          <p:nvSpPr>
            <p:cNvPr id="11" name="AutoShape 31"/>
            <p:cNvSpPr>
              <a:spLocks noChangeArrowheads="1"/>
            </p:cNvSpPr>
            <p:nvPr/>
          </p:nvSpPr>
          <p:spPr bwMode="auto">
            <a:xfrm>
              <a:off x="3840" y="3393"/>
              <a:ext cx="1824" cy="576"/>
            </a:xfrm>
            <a:prstGeom prst="wedgeRectCallout">
              <a:avLst>
                <a:gd name="adj1" fmla="val -17231"/>
                <a:gd name="adj2" fmla="val 170696"/>
              </a:avLst>
            </a:prstGeom>
            <a:noFill/>
            <a:ln w="57150">
              <a:solidFill>
                <a:srgbClr val="33CCCC"/>
              </a:solidFill>
              <a:miter lim="800000"/>
              <a:headEnd/>
              <a:tailEnd/>
            </a:ln>
            <a:effectLst/>
          </p:spPr>
          <p:txBody>
            <a:bodyPr anchor="ctr"/>
            <a:lstStyle/>
            <a:p>
              <a:endParaRPr lang="zh-CN" altLang="zh-CN"/>
            </a:p>
          </p:txBody>
        </p:sp>
        <p:sp>
          <p:nvSpPr>
            <p:cNvPr id="12" name="Rectangle 32"/>
            <p:cNvSpPr>
              <a:spLocks noChangeArrowheads="1"/>
            </p:cNvSpPr>
            <p:nvPr/>
          </p:nvSpPr>
          <p:spPr bwMode="auto">
            <a:xfrm>
              <a:off x="3879" y="3433"/>
              <a:ext cx="1768" cy="400"/>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sz="2100" b="1" dirty="0" smtClean="0">
                  <a:solidFill>
                    <a:srgbClr val="FF3300"/>
                  </a:solidFill>
                  <a:latin typeface="黑体" pitchFamily="2" charset="-122"/>
                  <a:ea typeface="黑体" pitchFamily="2" charset="-122"/>
                </a:rPr>
                <a:t>条件变量类型</a:t>
              </a:r>
              <a:endParaRPr lang="zh-CN" altLang="en-US" sz="2100" b="1" dirty="0">
                <a:solidFill>
                  <a:srgbClr val="FF3300"/>
                </a:solidFill>
                <a:latin typeface="黑体" pitchFamily="2" charset="-122"/>
                <a:ea typeface="黑体" pitchFamily="2" charset="-122"/>
              </a:endParaRPr>
            </a:p>
          </p:txBody>
        </p:sp>
      </p:grpSp>
      <p:sp>
        <p:nvSpPr>
          <p:cNvPr id="13" name="矩形 12"/>
          <p:cNvSpPr/>
          <p:nvPr/>
        </p:nvSpPr>
        <p:spPr>
          <a:xfrm>
            <a:off x="539552" y="3508324"/>
            <a:ext cx="7128792" cy="424732"/>
          </a:xfrm>
          <a:prstGeom prst="rect">
            <a:avLst/>
          </a:prstGeom>
        </p:spPr>
        <p:txBody>
          <a:bodyPr wrap="square">
            <a:spAutoFit/>
          </a:bodyPr>
          <a:lstStyle/>
          <a:p>
            <a:pPr eaLnBrk="1" hangingPunct="1">
              <a:lnSpc>
                <a:spcPct val="90000"/>
              </a:lnSpc>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pthread_cond_destroy(pthread_cond_t</a:t>
            </a:r>
            <a:r>
              <a:rPr lang="en-US" altLang="zh-CN" sz="3600" b="1" baseline="-10000" dirty="0" smtClean="0">
                <a:solidFill>
                  <a:srgbClr val="003399"/>
                </a:solidFill>
              </a:rPr>
              <a:t> *</a:t>
            </a:r>
            <a:r>
              <a:rPr lang="en-US" altLang="zh-CN" sz="3600" b="1" baseline="-10000" dirty="0" err="1" smtClean="0">
                <a:solidFill>
                  <a:srgbClr val="003399"/>
                </a:solidFill>
              </a:rPr>
              <a:t>cond</a:t>
            </a:r>
            <a:r>
              <a:rPr lang="en-US" altLang="zh-CN" sz="3600" b="1" baseline="-10000" dirty="0" smtClean="0">
                <a:solidFill>
                  <a:srgbClr val="003399"/>
                </a:solidFill>
              </a:rPr>
              <a:t>);</a:t>
            </a:r>
          </a:p>
        </p:txBody>
      </p:sp>
      <p:grpSp>
        <p:nvGrpSpPr>
          <p:cNvPr id="14" name="Group 30"/>
          <p:cNvGrpSpPr>
            <a:grpSpLocks/>
          </p:cNvGrpSpPr>
          <p:nvPr/>
        </p:nvGrpSpPr>
        <p:grpSpPr bwMode="auto">
          <a:xfrm>
            <a:off x="5363939" y="5085180"/>
            <a:ext cx="3528542" cy="646889"/>
            <a:chOff x="4522" y="3393"/>
            <a:chExt cx="1282" cy="464"/>
          </a:xfrm>
        </p:grpSpPr>
        <p:sp>
          <p:nvSpPr>
            <p:cNvPr id="18" name="AutoShape 31"/>
            <p:cNvSpPr>
              <a:spLocks noChangeArrowheads="1"/>
            </p:cNvSpPr>
            <p:nvPr/>
          </p:nvSpPr>
          <p:spPr bwMode="auto">
            <a:xfrm>
              <a:off x="4522" y="3393"/>
              <a:ext cx="1282" cy="413"/>
            </a:xfrm>
            <a:prstGeom prst="wedgeRectCallout">
              <a:avLst>
                <a:gd name="adj1" fmla="val 26361"/>
                <a:gd name="adj2" fmla="val -332312"/>
              </a:avLst>
            </a:prstGeom>
            <a:noFill/>
            <a:ln w="57150">
              <a:solidFill>
                <a:srgbClr val="33CCCC"/>
              </a:solidFill>
              <a:miter lim="800000"/>
              <a:headEnd/>
              <a:tailEnd/>
            </a:ln>
            <a:effectLst/>
          </p:spPr>
          <p:txBody>
            <a:bodyPr anchor="ctr"/>
            <a:lstStyle/>
            <a:p>
              <a:endParaRPr lang="zh-CN" altLang="zh-CN"/>
            </a:p>
          </p:txBody>
        </p:sp>
        <p:sp>
          <p:nvSpPr>
            <p:cNvPr id="19" name="Rectangle 32"/>
            <p:cNvSpPr>
              <a:spLocks noChangeArrowheads="1"/>
            </p:cNvSpPr>
            <p:nvPr/>
          </p:nvSpPr>
          <p:spPr bwMode="auto">
            <a:xfrm>
              <a:off x="4522" y="3393"/>
              <a:ext cx="1282" cy="464"/>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b="1" dirty="0" smtClean="0">
                  <a:solidFill>
                    <a:srgbClr val="FF3300"/>
                  </a:solidFill>
                  <a:latin typeface="黑体" pitchFamily="2" charset="-122"/>
                  <a:ea typeface="黑体" pitchFamily="2" charset="-122"/>
                </a:rPr>
                <a:t>一般设置为</a:t>
              </a:r>
              <a:r>
                <a:rPr lang="en-US" altLang="zh-CN" b="1" dirty="0" smtClean="0">
                  <a:solidFill>
                    <a:srgbClr val="FF3300"/>
                  </a:solidFill>
                  <a:latin typeface="黑体" pitchFamily="2" charset="-122"/>
                  <a:ea typeface="黑体" pitchFamily="2" charset="-122"/>
                </a:rPr>
                <a:t>NULL</a:t>
              </a:r>
              <a:r>
                <a:rPr lang="zh-CN" altLang="en-US" b="1" dirty="0" smtClean="0">
                  <a:solidFill>
                    <a:srgbClr val="FF3300"/>
                  </a:solidFill>
                  <a:latin typeface="黑体" pitchFamily="2" charset="-122"/>
                  <a:ea typeface="黑体" pitchFamily="2" charset="-122"/>
                </a:rPr>
                <a:t>，使用缺省属性</a:t>
              </a:r>
              <a:endParaRPr lang="zh-CN" altLang="en-US" b="1" dirty="0">
                <a:solidFill>
                  <a:schemeClr val="bg2">
                    <a:lumMod val="75000"/>
                  </a:schemeClr>
                </a:solidFill>
                <a:latin typeface="黑体" pitchFamily="2" charset="-122"/>
                <a:ea typeface="黑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righ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righ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trips(downRight)">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899592" y="1051406"/>
            <a:ext cx="7561263" cy="3313834"/>
            <a:chOff x="904" y="680"/>
            <a:chExt cx="4763" cy="1121"/>
          </a:xfrm>
        </p:grpSpPr>
        <p:sp>
          <p:nvSpPr>
            <p:cNvPr id="5" name="Rectangle 6"/>
            <p:cNvSpPr>
              <a:spLocks noChangeArrowheads="1"/>
            </p:cNvSpPr>
            <p:nvPr/>
          </p:nvSpPr>
          <p:spPr bwMode="auto">
            <a:xfrm>
              <a:off x="904" y="680"/>
              <a:ext cx="4763" cy="1121"/>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6" name="Text Box 7"/>
            <p:cNvSpPr txBox="1">
              <a:spLocks noChangeArrowheads="1"/>
            </p:cNvSpPr>
            <p:nvPr/>
          </p:nvSpPr>
          <p:spPr bwMode="auto">
            <a:xfrm>
              <a:off x="904" y="900"/>
              <a:ext cx="4717" cy="415"/>
            </a:xfrm>
            <a:prstGeom prst="rect">
              <a:avLst/>
            </a:prstGeom>
            <a:noFill/>
            <a:ln w="12700" cap="sq">
              <a:noFill/>
              <a:miter lim="800000"/>
              <a:headEnd/>
              <a:tailEnd/>
            </a:ln>
            <a:effectLst/>
          </p:spPr>
          <p:txBody>
            <a:bodyPr wrap="square">
              <a:spAutoFit/>
            </a:bodyPr>
            <a:lstStyle/>
            <a:p>
              <a:pPr algn="l">
                <a:lnSpc>
                  <a:spcPct val="105000"/>
                </a:lnSpc>
                <a:spcBef>
                  <a:spcPct val="0"/>
                </a:spcBef>
              </a:pPr>
              <a:r>
                <a:rPr lang="zh-CN" altLang="en-US" sz="2000" dirty="0" smtClean="0">
                  <a:solidFill>
                    <a:schemeClr val="bg2">
                      <a:lumMod val="75000"/>
                    </a:schemeClr>
                  </a:solidFill>
                  <a:effectLst/>
                </a:rPr>
                <a:t>#</a:t>
              </a:r>
              <a:r>
                <a:rPr lang="en-US" altLang="zh-CN" sz="2000" dirty="0" smtClean="0">
                  <a:solidFill>
                    <a:schemeClr val="bg2">
                      <a:lumMod val="75000"/>
                    </a:schemeClr>
                  </a:solidFill>
                  <a:effectLst/>
                </a:rPr>
                <a:t>include &lt;</a:t>
              </a:r>
              <a:r>
                <a:rPr lang="en-US" altLang="zh-CN" sz="2000" dirty="0" err="1" smtClean="0">
                  <a:solidFill>
                    <a:schemeClr val="bg2">
                      <a:lumMod val="75000"/>
                    </a:schemeClr>
                  </a:solidFill>
                </a:rPr>
                <a:t>pthread</a:t>
              </a:r>
              <a:r>
                <a:rPr lang="en-US" altLang="zh-CN" sz="2000" dirty="0" err="1" smtClean="0">
                  <a:solidFill>
                    <a:schemeClr val="bg2">
                      <a:lumMod val="75000"/>
                    </a:schemeClr>
                  </a:solidFill>
                  <a:effectLst/>
                </a:rPr>
                <a:t>.h</a:t>
              </a:r>
              <a:r>
                <a:rPr lang="en-US" altLang="zh-CN" sz="2000" dirty="0" smtClean="0">
                  <a:solidFill>
                    <a:schemeClr val="bg2">
                      <a:lumMod val="75000"/>
                    </a:schemeClr>
                  </a:solidFill>
                  <a:effectLst/>
                </a:rPr>
                <a:t>&gt;</a:t>
              </a:r>
            </a:p>
            <a:p>
              <a:pPr marL="34290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pthread_cond_wait(</a:t>
              </a:r>
              <a:r>
                <a:rPr lang="en-US" altLang="zh-CN" sz="3600" b="1" baseline="-10000" dirty="0" err="1" smtClean="0">
                  <a:solidFill>
                    <a:schemeClr val="accent6"/>
                  </a:solidFill>
                </a:rPr>
                <a:t>pthread_cond_t</a:t>
              </a:r>
              <a:r>
                <a:rPr lang="en-US" altLang="zh-CN" sz="3600" b="1" baseline="-10000" dirty="0" smtClean="0">
                  <a:solidFill>
                    <a:srgbClr val="003399"/>
                  </a:solidFill>
                </a:rPr>
                <a:t> *</a:t>
              </a:r>
              <a:r>
                <a:rPr lang="en-US" altLang="zh-CN" sz="3600" b="1" baseline="-10000" dirty="0" err="1" smtClean="0">
                  <a:solidFill>
                    <a:srgbClr val="003399"/>
                  </a:solidFill>
                </a:rPr>
                <a:t>cond</a:t>
              </a:r>
              <a:r>
                <a:rPr lang="en-US" altLang="zh-CN" sz="3600" b="1" baseline="-10000" dirty="0" smtClean="0">
                  <a:solidFill>
                    <a:srgbClr val="003399"/>
                  </a:solidFill>
                </a:rPr>
                <a:t>, 					</a:t>
              </a:r>
              <a:r>
                <a:rPr lang="en-US" altLang="zh-CN" sz="3600" b="1" baseline="-10000" dirty="0" err="1" smtClean="0">
                  <a:solidFill>
                    <a:schemeClr val="accent6"/>
                  </a:solidFill>
                </a:rPr>
                <a:t>pthread_mutex_t</a:t>
              </a:r>
              <a:r>
                <a:rPr lang="en-US" altLang="zh-CN" sz="3600" b="1" baseline="-10000" dirty="0" smtClean="0">
                  <a:solidFill>
                    <a:srgbClr val="003399"/>
                  </a:solidFill>
                </a:rPr>
                <a:t> *</a:t>
              </a:r>
              <a:r>
                <a:rPr lang="en-US" altLang="zh-CN" sz="3600" b="1" baseline="-10000" dirty="0" err="1" smtClean="0">
                  <a:solidFill>
                    <a:srgbClr val="003399"/>
                  </a:solidFill>
                </a:rPr>
                <a:t>mutex</a:t>
              </a:r>
              <a:r>
                <a:rPr lang="en-US" altLang="zh-CN" sz="3600" b="1" baseline="-10000" dirty="0" smtClean="0">
                  <a:solidFill>
                    <a:srgbClr val="003399"/>
                  </a:solidFill>
                </a:rPr>
                <a:t>);</a:t>
              </a:r>
            </a:p>
          </p:txBody>
        </p:sp>
      </p:grpSp>
      <p:grpSp>
        <p:nvGrpSpPr>
          <p:cNvPr id="3" name="Group 12"/>
          <p:cNvGrpSpPr>
            <a:grpSpLocks/>
          </p:cNvGrpSpPr>
          <p:nvPr/>
        </p:nvGrpSpPr>
        <p:grpSpPr bwMode="auto">
          <a:xfrm>
            <a:off x="260584" y="874242"/>
            <a:ext cx="2830217" cy="685800"/>
            <a:chOff x="516" y="685"/>
            <a:chExt cx="1249" cy="432"/>
          </a:xfrm>
        </p:grpSpPr>
        <p:sp>
          <p:nvSpPr>
            <p:cNvPr id="8" name="Oval 9"/>
            <p:cNvSpPr>
              <a:spLocks noChangeArrowheads="1"/>
            </p:cNvSpPr>
            <p:nvPr/>
          </p:nvSpPr>
          <p:spPr bwMode="auto">
            <a:xfrm rot="20967931">
              <a:off x="575" y="685"/>
              <a:ext cx="1160"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9" name="Rectangle 10"/>
            <p:cNvSpPr>
              <a:spLocks noChangeArrowheads="1"/>
            </p:cNvSpPr>
            <p:nvPr/>
          </p:nvSpPr>
          <p:spPr bwMode="auto">
            <a:xfrm rot="20967931">
              <a:off x="516" y="685"/>
              <a:ext cx="1249" cy="378"/>
            </a:xfrm>
            <a:prstGeom prst="rect">
              <a:avLst/>
            </a:prstGeom>
            <a:noFill/>
            <a:ln w="12700" cap="sq">
              <a:noFill/>
              <a:miter lim="800000"/>
              <a:headEnd/>
              <a:tailEnd/>
            </a:ln>
            <a:effectLst>
              <a:outerShdw dist="35921" dir="2700000" algn="ctr" rotWithShape="0">
                <a:schemeClr val="bg1"/>
              </a:outerShdw>
            </a:effectLst>
          </p:spPr>
          <p:txBody>
            <a:bodyPr wrap="square">
              <a:spAutoFit/>
            </a:bodyPr>
            <a:lstStyle/>
            <a:p>
              <a:pPr algn="ctr"/>
              <a:r>
                <a:rPr lang="zh-CN" altLang="en-US" sz="3300" b="1" i="1" baseline="0" dirty="0" smtClean="0">
                  <a:solidFill>
                    <a:srgbClr val="FFFF00"/>
                  </a:solidFill>
                  <a:effectLst/>
                  <a:ea typeface="黑体" pitchFamily="2" charset="-122"/>
                </a:rPr>
                <a:t>等待条件成立</a:t>
              </a:r>
              <a:endParaRPr lang="zh-CN" altLang="en-US" sz="3300" b="1" i="1" baseline="0" dirty="0">
                <a:solidFill>
                  <a:srgbClr val="FFFF00"/>
                </a:solidFill>
                <a:effectLst/>
                <a:ea typeface="黑体" pitchFamily="2" charset="-122"/>
              </a:endParaRPr>
            </a:p>
          </p:txBody>
        </p:sp>
      </p:grpSp>
      <p:sp>
        <p:nvSpPr>
          <p:cNvPr id="11" name="矩形 10"/>
          <p:cNvSpPr/>
          <p:nvPr/>
        </p:nvSpPr>
        <p:spPr>
          <a:xfrm>
            <a:off x="971600" y="3140968"/>
            <a:ext cx="7344816" cy="1089529"/>
          </a:xfrm>
          <a:prstGeom prst="rect">
            <a:avLst/>
          </a:prstGeom>
        </p:spPr>
        <p:txBody>
          <a:bodyPr wrap="square">
            <a:spAutoFit/>
          </a:bodyPr>
          <a:lstStyle/>
          <a:p>
            <a:pPr eaLnBrk="1" hangingPunct="1">
              <a:lnSpc>
                <a:spcPct val="90000"/>
              </a:lnSpc>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pthread_cond_timedwait</a:t>
            </a:r>
            <a:r>
              <a:rPr lang="en-US" altLang="zh-CN" sz="3600" b="1" baseline="-10000" dirty="0" smtClean="0">
                <a:solidFill>
                  <a:srgbClr val="003399"/>
                </a:solidFill>
              </a:rPr>
              <a:t>(</a:t>
            </a:r>
            <a:r>
              <a:rPr lang="en-US" altLang="zh-CN" sz="3600" b="1" baseline="-10000" dirty="0" err="1" smtClean="0">
                <a:solidFill>
                  <a:schemeClr val="accent6"/>
                </a:solidFill>
              </a:rPr>
              <a:t>pthread_cond_t</a:t>
            </a:r>
            <a:r>
              <a:rPr lang="en-US" altLang="zh-CN" sz="3600" b="1" baseline="-10000" dirty="0" smtClean="0">
                <a:solidFill>
                  <a:srgbClr val="003399"/>
                </a:solidFill>
              </a:rPr>
              <a:t> *</a:t>
            </a:r>
            <a:r>
              <a:rPr lang="en-US" altLang="zh-CN" sz="3600" b="1" baseline="-10000" dirty="0" err="1" smtClean="0">
                <a:solidFill>
                  <a:srgbClr val="003399"/>
                </a:solidFill>
              </a:rPr>
              <a:t>cond</a:t>
            </a:r>
            <a:r>
              <a:rPr lang="en-US" altLang="zh-CN" sz="3600" b="1" baseline="-10000" dirty="0" smtClean="0">
                <a:solidFill>
                  <a:srgbClr val="003399"/>
                </a:solidFill>
              </a:rPr>
              <a:t>, 			</a:t>
            </a:r>
            <a:r>
              <a:rPr lang="en-US" altLang="zh-CN" sz="3600" b="1" baseline="-10000" dirty="0" err="1" smtClean="0">
                <a:solidFill>
                  <a:schemeClr val="accent6"/>
                </a:solidFill>
              </a:rPr>
              <a:t>pthread_mutex_t</a:t>
            </a:r>
            <a:r>
              <a:rPr lang="en-US" altLang="zh-CN" sz="3600" b="1" baseline="-10000" dirty="0" smtClean="0">
                <a:solidFill>
                  <a:srgbClr val="003399"/>
                </a:solidFill>
              </a:rPr>
              <a:t> *</a:t>
            </a:r>
            <a:r>
              <a:rPr lang="en-US" altLang="zh-CN" sz="3600" b="1" baseline="-10000" dirty="0" err="1" smtClean="0">
                <a:solidFill>
                  <a:srgbClr val="003399"/>
                </a:solidFill>
              </a:rPr>
              <a:t>mutex</a:t>
            </a:r>
            <a:r>
              <a:rPr lang="en-US" altLang="zh-CN" sz="3600" b="1" baseline="-10000" dirty="0" smtClean="0">
                <a:solidFill>
                  <a:srgbClr val="003399"/>
                </a:solidFill>
              </a:rPr>
              <a:t>, </a:t>
            </a:r>
          </a:p>
          <a:p>
            <a:pPr eaLnBrk="1" hangingPunct="1">
              <a:lnSpc>
                <a:spcPct val="90000"/>
              </a:lnSpc>
            </a:pPr>
            <a:r>
              <a:rPr lang="en-US" altLang="zh-CN" sz="3600" b="1" baseline="-10000" dirty="0" smtClean="0">
                <a:solidFill>
                  <a:srgbClr val="003399"/>
                </a:solidFill>
              </a:rPr>
              <a:t>			</a:t>
            </a:r>
            <a:r>
              <a:rPr lang="en-US" altLang="zh-CN" sz="3600" b="1" baseline="-10000" dirty="0" smtClean="0">
                <a:solidFill>
                  <a:schemeClr val="accent6"/>
                </a:solidFill>
              </a:rPr>
              <a:t>const </a:t>
            </a:r>
            <a:r>
              <a:rPr lang="en-US" altLang="zh-CN" sz="3600" b="1" baseline="-10000" dirty="0" err="1" smtClean="0">
                <a:solidFill>
                  <a:schemeClr val="accent6"/>
                </a:solidFill>
              </a:rPr>
              <a:t>struct</a:t>
            </a:r>
            <a:r>
              <a:rPr lang="en-US" altLang="zh-CN" sz="3600" b="1" baseline="-10000" dirty="0" smtClean="0">
                <a:solidFill>
                  <a:schemeClr val="accent6"/>
                </a:solidFill>
              </a:rPr>
              <a:t> </a:t>
            </a:r>
            <a:r>
              <a:rPr lang="en-US" altLang="zh-CN" sz="3600" b="1" baseline="-10000" dirty="0" err="1" smtClean="0">
                <a:solidFill>
                  <a:schemeClr val="accent6"/>
                </a:solidFill>
              </a:rPr>
              <a:t>timespec</a:t>
            </a:r>
            <a:r>
              <a:rPr lang="en-US" altLang="zh-CN" sz="3600" b="1" baseline="-10000" dirty="0" smtClean="0">
                <a:solidFill>
                  <a:schemeClr val="accent6"/>
                </a:solidFill>
              </a:rPr>
              <a:t> </a:t>
            </a:r>
            <a:r>
              <a:rPr lang="en-US" altLang="zh-CN" sz="3600" b="1" baseline="-10000" dirty="0" smtClean="0">
                <a:solidFill>
                  <a:srgbClr val="003399"/>
                </a:solidFill>
              </a:rPr>
              <a:t>*</a:t>
            </a:r>
            <a:r>
              <a:rPr lang="en-US" altLang="zh-CN" sz="3600" b="1" baseline="-10000" dirty="0" err="1" smtClean="0">
                <a:solidFill>
                  <a:srgbClr val="003399"/>
                </a:solidFill>
              </a:rPr>
              <a:t>abstime</a:t>
            </a:r>
            <a:r>
              <a:rPr lang="en-US" altLang="zh-CN" sz="3600" b="1" baseline="-10000" dirty="0" smtClean="0">
                <a:solidFill>
                  <a:srgbClr val="003399"/>
                </a:solidFill>
              </a:rPr>
              <a:t>);</a:t>
            </a:r>
          </a:p>
        </p:txBody>
      </p:sp>
      <p:grpSp>
        <p:nvGrpSpPr>
          <p:cNvPr id="23" name="Group 30"/>
          <p:cNvGrpSpPr>
            <a:grpSpLocks/>
          </p:cNvGrpSpPr>
          <p:nvPr/>
        </p:nvGrpSpPr>
        <p:grpSpPr bwMode="auto">
          <a:xfrm>
            <a:off x="3059832" y="5085185"/>
            <a:ext cx="2304256" cy="720080"/>
            <a:chOff x="3840" y="3393"/>
            <a:chExt cx="1824" cy="594"/>
          </a:xfrm>
        </p:grpSpPr>
        <p:sp>
          <p:nvSpPr>
            <p:cNvPr id="25" name="AutoShape 31"/>
            <p:cNvSpPr>
              <a:spLocks noChangeArrowheads="1"/>
            </p:cNvSpPr>
            <p:nvPr/>
          </p:nvSpPr>
          <p:spPr bwMode="auto">
            <a:xfrm>
              <a:off x="3840" y="3393"/>
              <a:ext cx="1824" cy="576"/>
            </a:xfrm>
            <a:prstGeom prst="wedgeRectCallout">
              <a:avLst>
                <a:gd name="adj1" fmla="val -26910"/>
                <a:gd name="adj2" fmla="val -246668"/>
              </a:avLst>
            </a:prstGeom>
            <a:noFill/>
            <a:ln w="57150">
              <a:solidFill>
                <a:srgbClr val="33CCCC"/>
              </a:solidFill>
              <a:miter lim="800000"/>
              <a:headEnd/>
              <a:tailEnd/>
            </a:ln>
            <a:effectLst/>
          </p:spPr>
          <p:txBody>
            <a:bodyPr anchor="ctr"/>
            <a:lstStyle/>
            <a:p>
              <a:endParaRPr lang="zh-CN" altLang="zh-CN"/>
            </a:p>
          </p:txBody>
        </p:sp>
        <p:sp>
          <p:nvSpPr>
            <p:cNvPr id="26" name="Rectangle 32"/>
            <p:cNvSpPr>
              <a:spLocks noChangeArrowheads="1"/>
            </p:cNvSpPr>
            <p:nvPr/>
          </p:nvSpPr>
          <p:spPr bwMode="auto">
            <a:xfrm>
              <a:off x="3879" y="3433"/>
              <a:ext cx="1768" cy="554"/>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sz="3200" b="1" dirty="0" smtClean="0">
                  <a:solidFill>
                    <a:srgbClr val="FF3300"/>
                  </a:solidFill>
                  <a:latin typeface="黑体" pitchFamily="2" charset="-122"/>
                  <a:ea typeface="黑体" pitchFamily="2" charset="-122"/>
                </a:rPr>
                <a:t>限时等待</a:t>
              </a:r>
              <a:endParaRPr lang="zh-CN" altLang="en-US" sz="3200" b="1" dirty="0">
                <a:solidFill>
                  <a:srgbClr val="FF3300"/>
                </a:solidFill>
                <a:latin typeface="黑体" pitchFamily="2" charset="-122"/>
                <a:ea typeface="黑体" pitchFamily="2" charset="-122"/>
              </a:endParaRPr>
            </a:p>
          </p:txBody>
        </p:sp>
      </p:grpSp>
      <p:grpSp>
        <p:nvGrpSpPr>
          <p:cNvPr id="28" name="Group 30"/>
          <p:cNvGrpSpPr>
            <a:grpSpLocks/>
          </p:cNvGrpSpPr>
          <p:nvPr/>
        </p:nvGrpSpPr>
        <p:grpSpPr bwMode="auto">
          <a:xfrm>
            <a:off x="4067944" y="1196752"/>
            <a:ext cx="4032448" cy="698259"/>
            <a:chOff x="3840" y="3393"/>
            <a:chExt cx="1824" cy="576"/>
          </a:xfrm>
        </p:grpSpPr>
        <p:sp>
          <p:nvSpPr>
            <p:cNvPr id="29" name="AutoShape 31"/>
            <p:cNvSpPr>
              <a:spLocks noChangeArrowheads="1"/>
            </p:cNvSpPr>
            <p:nvPr/>
          </p:nvSpPr>
          <p:spPr bwMode="auto">
            <a:xfrm>
              <a:off x="3840" y="3393"/>
              <a:ext cx="1824" cy="576"/>
            </a:xfrm>
            <a:prstGeom prst="wedgeRectCallout">
              <a:avLst>
                <a:gd name="adj1" fmla="val 33460"/>
                <a:gd name="adj2" fmla="val 144598"/>
              </a:avLst>
            </a:prstGeom>
            <a:noFill/>
            <a:ln w="57150">
              <a:solidFill>
                <a:srgbClr val="33CCCC"/>
              </a:solidFill>
              <a:miter lim="800000"/>
              <a:headEnd/>
              <a:tailEnd/>
            </a:ln>
            <a:effectLst/>
          </p:spPr>
          <p:txBody>
            <a:bodyPr anchor="ctr"/>
            <a:lstStyle/>
            <a:p>
              <a:endParaRPr lang="zh-CN" altLang="zh-CN"/>
            </a:p>
          </p:txBody>
        </p:sp>
        <p:sp>
          <p:nvSpPr>
            <p:cNvPr id="30" name="Rectangle 32"/>
            <p:cNvSpPr>
              <a:spLocks noChangeArrowheads="1"/>
            </p:cNvSpPr>
            <p:nvPr/>
          </p:nvSpPr>
          <p:spPr bwMode="auto">
            <a:xfrm>
              <a:off x="3879" y="3433"/>
              <a:ext cx="1768" cy="305"/>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b="1" dirty="0" smtClean="0">
                  <a:solidFill>
                    <a:srgbClr val="FF3300"/>
                  </a:solidFill>
                  <a:latin typeface="黑体" pitchFamily="2" charset="-122"/>
                  <a:ea typeface="黑体" pitchFamily="2" charset="-122"/>
                </a:rPr>
                <a:t>注意：</a:t>
              </a:r>
              <a:r>
                <a:rPr lang="zh-CN" altLang="en-US" b="1" dirty="0" smtClean="0">
                  <a:solidFill>
                    <a:schemeClr val="bg1"/>
                  </a:solidFill>
                  <a:latin typeface="黑体" pitchFamily="2" charset="-122"/>
                  <a:ea typeface="黑体" pitchFamily="2" charset="-122"/>
                </a:rPr>
                <a:t>互斥参数，为什么？</a:t>
              </a:r>
              <a:endParaRPr lang="zh-CN" altLang="en-US" b="1" dirty="0">
                <a:solidFill>
                  <a:schemeClr val="bg1"/>
                </a:solidFill>
                <a:latin typeface="黑体" pitchFamily="2" charset="-122"/>
                <a:ea typeface="黑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right)">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strips(downRigh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right)">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899592" y="1051406"/>
            <a:ext cx="7561263" cy="3313834"/>
            <a:chOff x="904" y="680"/>
            <a:chExt cx="4763" cy="1121"/>
          </a:xfrm>
        </p:grpSpPr>
        <p:sp>
          <p:nvSpPr>
            <p:cNvPr id="5" name="Rectangle 6"/>
            <p:cNvSpPr>
              <a:spLocks noChangeArrowheads="1"/>
            </p:cNvSpPr>
            <p:nvPr/>
          </p:nvSpPr>
          <p:spPr bwMode="auto">
            <a:xfrm>
              <a:off x="904" y="680"/>
              <a:ext cx="4763" cy="1121"/>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6" name="Text Box 7"/>
            <p:cNvSpPr txBox="1">
              <a:spLocks noChangeArrowheads="1"/>
            </p:cNvSpPr>
            <p:nvPr/>
          </p:nvSpPr>
          <p:spPr bwMode="auto">
            <a:xfrm>
              <a:off x="904" y="900"/>
              <a:ext cx="4717" cy="362"/>
            </a:xfrm>
            <a:prstGeom prst="rect">
              <a:avLst/>
            </a:prstGeom>
            <a:noFill/>
            <a:ln w="12700" cap="sq">
              <a:noFill/>
              <a:miter lim="800000"/>
              <a:headEnd/>
              <a:tailEnd/>
            </a:ln>
            <a:effectLst/>
          </p:spPr>
          <p:txBody>
            <a:bodyPr wrap="square">
              <a:spAutoFit/>
            </a:bodyPr>
            <a:lstStyle/>
            <a:p>
              <a:pPr algn="l">
                <a:lnSpc>
                  <a:spcPct val="105000"/>
                </a:lnSpc>
                <a:spcBef>
                  <a:spcPct val="0"/>
                </a:spcBef>
              </a:pPr>
              <a:r>
                <a:rPr lang="zh-CN" altLang="en-US" sz="2000" dirty="0" smtClean="0">
                  <a:solidFill>
                    <a:schemeClr val="bg2">
                      <a:lumMod val="75000"/>
                    </a:schemeClr>
                  </a:solidFill>
                  <a:effectLst/>
                </a:rPr>
                <a:t>#</a:t>
              </a:r>
              <a:r>
                <a:rPr lang="en-US" altLang="zh-CN" sz="2000" dirty="0" smtClean="0">
                  <a:solidFill>
                    <a:schemeClr val="bg2">
                      <a:lumMod val="75000"/>
                    </a:schemeClr>
                  </a:solidFill>
                  <a:effectLst/>
                </a:rPr>
                <a:t>include &lt;</a:t>
              </a:r>
              <a:r>
                <a:rPr lang="en-US" altLang="zh-CN" sz="2000" dirty="0" err="1" smtClean="0">
                  <a:solidFill>
                    <a:schemeClr val="bg2">
                      <a:lumMod val="75000"/>
                    </a:schemeClr>
                  </a:solidFill>
                </a:rPr>
                <a:t>pthread</a:t>
              </a:r>
              <a:r>
                <a:rPr lang="en-US" altLang="zh-CN" sz="2000" dirty="0" err="1" smtClean="0">
                  <a:solidFill>
                    <a:schemeClr val="bg2">
                      <a:lumMod val="75000"/>
                    </a:schemeClr>
                  </a:solidFill>
                  <a:effectLst/>
                </a:rPr>
                <a:t>.h</a:t>
              </a:r>
              <a:r>
                <a:rPr lang="en-US" altLang="zh-CN" sz="2000" dirty="0" smtClean="0">
                  <a:solidFill>
                    <a:schemeClr val="bg2">
                      <a:lumMod val="75000"/>
                    </a:schemeClr>
                  </a:solidFill>
                  <a:effectLst/>
                </a:rPr>
                <a:t>&gt;</a:t>
              </a:r>
            </a:p>
            <a:p>
              <a:pPr algn="l">
                <a:lnSpc>
                  <a:spcPct val="105000"/>
                </a:lnSpc>
                <a:spcBef>
                  <a:spcPct val="0"/>
                </a:spcBef>
              </a:pPr>
              <a:endParaRPr lang="en-US" altLang="zh-CN" sz="2000" dirty="0" smtClean="0">
                <a:solidFill>
                  <a:schemeClr val="bg2">
                    <a:lumMod val="75000"/>
                  </a:schemeClr>
                </a:solidFill>
                <a:effectLst/>
              </a:endParaRPr>
            </a:p>
            <a:p>
              <a:pPr eaLnBrk="1" hangingPunct="1">
                <a:lnSpc>
                  <a:spcPct val="90000"/>
                </a:lnSpc>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pthread_cond_signal</a:t>
              </a:r>
              <a:r>
                <a:rPr lang="en-US" altLang="zh-CN" sz="3600" b="1" baseline="-10000" dirty="0" smtClean="0">
                  <a:solidFill>
                    <a:srgbClr val="003399"/>
                  </a:solidFill>
                </a:rPr>
                <a:t>(</a:t>
              </a:r>
              <a:r>
                <a:rPr lang="en-US" altLang="zh-CN" sz="3600" b="1" baseline="-10000" dirty="0" err="1" smtClean="0">
                  <a:solidFill>
                    <a:schemeClr val="accent6"/>
                  </a:solidFill>
                </a:rPr>
                <a:t>pthread_cond_t</a:t>
              </a:r>
              <a:r>
                <a:rPr lang="en-US" altLang="zh-CN" sz="3600" b="1" baseline="-10000" dirty="0" smtClean="0">
                  <a:solidFill>
                    <a:srgbClr val="003399"/>
                  </a:solidFill>
                </a:rPr>
                <a:t> *</a:t>
              </a:r>
              <a:r>
                <a:rPr lang="en-US" altLang="zh-CN" sz="3600" b="1" baseline="-10000" dirty="0" err="1" smtClean="0">
                  <a:solidFill>
                    <a:srgbClr val="003399"/>
                  </a:solidFill>
                </a:rPr>
                <a:t>cond</a:t>
              </a:r>
              <a:r>
                <a:rPr lang="en-US" altLang="zh-CN" sz="3600" b="1" baseline="-10000" dirty="0" smtClean="0">
                  <a:solidFill>
                    <a:srgbClr val="003399"/>
                  </a:solidFill>
                </a:rPr>
                <a:t>);</a:t>
              </a:r>
            </a:p>
          </p:txBody>
        </p:sp>
      </p:grpSp>
      <p:grpSp>
        <p:nvGrpSpPr>
          <p:cNvPr id="3" name="Group 12"/>
          <p:cNvGrpSpPr>
            <a:grpSpLocks/>
          </p:cNvGrpSpPr>
          <p:nvPr/>
        </p:nvGrpSpPr>
        <p:grpSpPr bwMode="auto">
          <a:xfrm>
            <a:off x="260584" y="874242"/>
            <a:ext cx="2830217" cy="685800"/>
            <a:chOff x="516" y="685"/>
            <a:chExt cx="1249" cy="432"/>
          </a:xfrm>
        </p:grpSpPr>
        <p:sp>
          <p:nvSpPr>
            <p:cNvPr id="8" name="Oval 9"/>
            <p:cNvSpPr>
              <a:spLocks noChangeArrowheads="1"/>
            </p:cNvSpPr>
            <p:nvPr/>
          </p:nvSpPr>
          <p:spPr bwMode="auto">
            <a:xfrm rot="20967931">
              <a:off x="575" y="685"/>
              <a:ext cx="1160"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9" name="Rectangle 10"/>
            <p:cNvSpPr>
              <a:spLocks noChangeArrowheads="1"/>
            </p:cNvSpPr>
            <p:nvPr/>
          </p:nvSpPr>
          <p:spPr bwMode="auto">
            <a:xfrm rot="20967931">
              <a:off x="516" y="685"/>
              <a:ext cx="1249" cy="378"/>
            </a:xfrm>
            <a:prstGeom prst="rect">
              <a:avLst/>
            </a:prstGeom>
            <a:noFill/>
            <a:ln w="12700" cap="sq">
              <a:noFill/>
              <a:miter lim="800000"/>
              <a:headEnd/>
              <a:tailEnd/>
            </a:ln>
            <a:effectLst>
              <a:outerShdw dist="35921" dir="2700000" algn="ctr" rotWithShape="0">
                <a:schemeClr val="bg1"/>
              </a:outerShdw>
            </a:effectLst>
          </p:spPr>
          <p:txBody>
            <a:bodyPr wrap="square">
              <a:spAutoFit/>
            </a:bodyPr>
            <a:lstStyle/>
            <a:p>
              <a:pPr algn="ctr"/>
              <a:r>
                <a:rPr lang="zh-CN" altLang="en-US" sz="3300" b="1" i="1" dirty="0" smtClean="0">
                  <a:solidFill>
                    <a:srgbClr val="FFFF00"/>
                  </a:solidFill>
                  <a:ea typeface="黑体" pitchFamily="2" charset="-122"/>
                </a:rPr>
                <a:t>唤醒等待线程</a:t>
              </a:r>
              <a:endParaRPr lang="zh-CN" altLang="en-US" sz="3300" b="1" i="1" baseline="0" dirty="0">
                <a:solidFill>
                  <a:srgbClr val="FFFF00"/>
                </a:solidFill>
                <a:effectLst/>
                <a:ea typeface="黑体" pitchFamily="2" charset="-122"/>
              </a:endParaRPr>
            </a:p>
          </p:txBody>
        </p:sp>
      </p:grpSp>
      <p:sp>
        <p:nvSpPr>
          <p:cNvPr id="11" name="矩形 10"/>
          <p:cNvSpPr/>
          <p:nvPr/>
        </p:nvSpPr>
        <p:spPr>
          <a:xfrm>
            <a:off x="971600" y="3140968"/>
            <a:ext cx="7344816" cy="424732"/>
          </a:xfrm>
          <a:prstGeom prst="rect">
            <a:avLst/>
          </a:prstGeom>
        </p:spPr>
        <p:txBody>
          <a:bodyPr wrap="square">
            <a:spAutoFit/>
          </a:bodyPr>
          <a:lstStyle/>
          <a:p>
            <a:pPr eaLnBrk="1" hangingPunct="1">
              <a:lnSpc>
                <a:spcPct val="90000"/>
              </a:lnSpc>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pthread_cond_broadcast(</a:t>
            </a:r>
            <a:r>
              <a:rPr lang="en-US" altLang="zh-CN" sz="3600" b="1" baseline="-10000" dirty="0" err="1" smtClean="0">
                <a:solidFill>
                  <a:schemeClr val="accent6"/>
                </a:solidFill>
              </a:rPr>
              <a:t>pthread_cond_t</a:t>
            </a:r>
            <a:r>
              <a:rPr lang="en-US" altLang="zh-CN" sz="3600" b="1" baseline="-10000" dirty="0" smtClean="0">
                <a:solidFill>
                  <a:srgbClr val="003399"/>
                </a:solidFill>
              </a:rPr>
              <a:t> *</a:t>
            </a:r>
            <a:r>
              <a:rPr lang="en-US" altLang="zh-CN" sz="3600" b="1" baseline="-10000" dirty="0" err="1" smtClean="0">
                <a:solidFill>
                  <a:srgbClr val="003399"/>
                </a:solidFill>
              </a:rPr>
              <a:t>cond</a:t>
            </a:r>
            <a:r>
              <a:rPr lang="en-US" altLang="zh-CN" sz="3600" b="1" baseline="-10000" dirty="0" smtClean="0">
                <a:solidFill>
                  <a:srgbClr val="003399"/>
                </a:solidFill>
              </a:rPr>
              <a:t>);</a:t>
            </a:r>
          </a:p>
        </p:txBody>
      </p:sp>
      <p:grpSp>
        <p:nvGrpSpPr>
          <p:cNvPr id="4" name="Group 30"/>
          <p:cNvGrpSpPr>
            <a:grpSpLocks/>
          </p:cNvGrpSpPr>
          <p:nvPr/>
        </p:nvGrpSpPr>
        <p:grpSpPr bwMode="auto">
          <a:xfrm>
            <a:off x="2267744" y="5085187"/>
            <a:ext cx="6120680" cy="878886"/>
            <a:chOff x="3840" y="3393"/>
            <a:chExt cx="1824" cy="725"/>
          </a:xfrm>
        </p:grpSpPr>
        <p:sp>
          <p:nvSpPr>
            <p:cNvPr id="25" name="AutoShape 31"/>
            <p:cNvSpPr>
              <a:spLocks noChangeArrowheads="1"/>
            </p:cNvSpPr>
            <p:nvPr/>
          </p:nvSpPr>
          <p:spPr bwMode="auto">
            <a:xfrm>
              <a:off x="3840" y="3393"/>
              <a:ext cx="1824" cy="576"/>
            </a:xfrm>
            <a:prstGeom prst="wedgeRectCallout">
              <a:avLst>
                <a:gd name="adj1" fmla="val -26910"/>
                <a:gd name="adj2" fmla="val -246668"/>
              </a:avLst>
            </a:prstGeom>
            <a:noFill/>
            <a:ln w="57150">
              <a:solidFill>
                <a:srgbClr val="33CCCC"/>
              </a:solidFill>
              <a:miter lim="800000"/>
              <a:headEnd/>
              <a:tailEnd/>
            </a:ln>
            <a:effectLst/>
          </p:spPr>
          <p:txBody>
            <a:bodyPr anchor="ctr"/>
            <a:lstStyle/>
            <a:p>
              <a:endParaRPr lang="zh-CN" altLang="zh-CN"/>
            </a:p>
          </p:txBody>
        </p:sp>
        <p:sp>
          <p:nvSpPr>
            <p:cNvPr id="26" name="Rectangle 32"/>
            <p:cNvSpPr>
              <a:spLocks noChangeArrowheads="1"/>
            </p:cNvSpPr>
            <p:nvPr/>
          </p:nvSpPr>
          <p:spPr bwMode="auto">
            <a:xfrm>
              <a:off x="3879" y="3433"/>
              <a:ext cx="1768" cy="685"/>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nSpc>
                  <a:spcPct val="75000"/>
                </a:lnSpc>
              </a:pPr>
              <a:r>
                <a:rPr lang="zh-CN" altLang="en-US" sz="3200" b="1" dirty="0" smtClean="0">
                  <a:solidFill>
                    <a:srgbClr val="FF3300"/>
                  </a:solidFill>
                  <a:latin typeface="黑体" pitchFamily="2" charset="-122"/>
                  <a:ea typeface="黑体" pitchFamily="2" charset="-122"/>
                </a:rPr>
                <a:t>唤醒所有等待（条件成立）线程</a:t>
              </a:r>
              <a:endParaRPr lang="zh-CN" altLang="en-US" sz="3200" b="1" dirty="0">
                <a:solidFill>
                  <a:srgbClr val="FF3300"/>
                </a:solidFill>
                <a:latin typeface="黑体" pitchFamily="2" charset="-122"/>
                <a:ea typeface="黑体" pitchFamily="2" charset="-122"/>
              </a:endParaRPr>
            </a:p>
          </p:txBody>
        </p:sp>
      </p:grpSp>
      <p:grpSp>
        <p:nvGrpSpPr>
          <p:cNvPr id="7" name="Group 30"/>
          <p:cNvGrpSpPr>
            <a:grpSpLocks/>
          </p:cNvGrpSpPr>
          <p:nvPr/>
        </p:nvGrpSpPr>
        <p:grpSpPr bwMode="auto">
          <a:xfrm>
            <a:off x="3275856" y="1340768"/>
            <a:ext cx="4464496" cy="554001"/>
            <a:chOff x="3840" y="3512"/>
            <a:chExt cx="1833" cy="457"/>
          </a:xfrm>
        </p:grpSpPr>
        <p:sp>
          <p:nvSpPr>
            <p:cNvPr id="29" name="AutoShape 31"/>
            <p:cNvSpPr>
              <a:spLocks noChangeArrowheads="1"/>
            </p:cNvSpPr>
            <p:nvPr/>
          </p:nvSpPr>
          <p:spPr bwMode="auto">
            <a:xfrm>
              <a:off x="3840" y="3512"/>
              <a:ext cx="1824" cy="457"/>
            </a:xfrm>
            <a:prstGeom prst="wedgeRectCallout">
              <a:avLst>
                <a:gd name="adj1" fmla="val -41695"/>
                <a:gd name="adj2" fmla="val 142585"/>
              </a:avLst>
            </a:prstGeom>
            <a:noFill/>
            <a:ln w="57150">
              <a:solidFill>
                <a:srgbClr val="33CCCC"/>
              </a:solidFill>
              <a:miter lim="800000"/>
              <a:headEnd/>
              <a:tailEnd/>
            </a:ln>
            <a:effectLst/>
          </p:spPr>
          <p:txBody>
            <a:bodyPr anchor="ctr"/>
            <a:lstStyle/>
            <a:p>
              <a:endParaRPr lang="zh-CN" altLang="zh-CN"/>
            </a:p>
          </p:txBody>
        </p:sp>
        <p:sp>
          <p:nvSpPr>
            <p:cNvPr id="30" name="Rectangle 32"/>
            <p:cNvSpPr>
              <a:spLocks noChangeArrowheads="1"/>
            </p:cNvSpPr>
            <p:nvPr/>
          </p:nvSpPr>
          <p:spPr bwMode="auto">
            <a:xfrm>
              <a:off x="3905" y="3571"/>
              <a:ext cx="1768" cy="305"/>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lnSpc>
                  <a:spcPct val="75000"/>
                </a:lnSpc>
              </a:pPr>
              <a:r>
                <a:rPr lang="zh-CN" altLang="en-US" b="1" dirty="0" smtClean="0">
                  <a:solidFill>
                    <a:srgbClr val="FF3300"/>
                  </a:solidFill>
                  <a:latin typeface="黑体" pitchFamily="2" charset="-122"/>
                  <a:ea typeface="黑体" pitchFamily="2" charset="-122"/>
                </a:rPr>
                <a:t>唤醒一个等待</a:t>
              </a:r>
              <a:r>
                <a:rPr lang="en-US" altLang="zh-CN" b="1" dirty="0" smtClean="0">
                  <a:solidFill>
                    <a:srgbClr val="FF3300"/>
                  </a:solidFill>
                  <a:latin typeface="黑体" pitchFamily="2" charset="-122"/>
                  <a:ea typeface="黑体" pitchFamily="2" charset="-122"/>
                </a:rPr>
                <a:t>(</a:t>
              </a:r>
              <a:r>
                <a:rPr lang="zh-CN" altLang="en-US" b="1" dirty="0" smtClean="0">
                  <a:solidFill>
                    <a:srgbClr val="FF3300"/>
                  </a:solidFill>
                  <a:latin typeface="黑体" pitchFamily="2" charset="-122"/>
                  <a:ea typeface="黑体" pitchFamily="2" charset="-122"/>
                </a:rPr>
                <a:t>条件成立</a:t>
              </a:r>
              <a:r>
                <a:rPr lang="en-US" altLang="zh-CN" b="1" dirty="0" smtClean="0">
                  <a:solidFill>
                    <a:srgbClr val="FF3300"/>
                  </a:solidFill>
                  <a:latin typeface="黑体" pitchFamily="2" charset="-122"/>
                  <a:ea typeface="黑体" pitchFamily="2" charset="-122"/>
                </a:rPr>
                <a:t>)</a:t>
              </a:r>
              <a:r>
                <a:rPr lang="zh-CN" altLang="en-US" b="1" dirty="0" smtClean="0">
                  <a:solidFill>
                    <a:srgbClr val="FF3300"/>
                  </a:solidFill>
                  <a:latin typeface="黑体" pitchFamily="2" charset="-122"/>
                  <a:ea typeface="黑体" pitchFamily="2" charset="-122"/>
                </a:rPr>
                <a:t>线程</a:t>
              </a:r>
              <a:endParaRPr lang="zh-CN" altLang="en-US" b="1" dirty="0">
                <a:solidFill>
                  <a:schemeClr val="bg1"/>
                </a:solidFill>
                <a:latin typeface="黑体" pitchFamily="2" charset="-122"/>
                <a:ea typeface="黑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righ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strips(downRigh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righ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灯片编号占位符 2"/>
          <p:cNvSpPr>
            <a:spLocks noGrp="1"/>
          </p:cNvSpPr>
          <p:nvPr>
            <p:ph type="sldNum" sz="quarter" idx="10"/>
          </p:nvPr>
        </p:nvSpPr>
        <p:spPr>
          <a:noFill/>
        </p:spPr>
        <p:txBody>
          <a:bodyPr/>
          <a:lstStyle/>
          <a:p>
            <a:fld id="{68C60625-7793-4864-8ED2-4CB2CC5C6EE2}" type="slidenum">
              <a:rPr lang="en-US" altLang="zh-CN"/>
              <a:pPr/>
              <a:t>48</a:t>
            </a:fld>
            <a:endParaRPr lang="en-US" altLang="zh-CN"/>
          </a:p>
        </p:txBody>
      </p:sp>
      <p:grpSp>
        <p:nvGrpSpPr>
          <p:cNvPr id="5" name="Group 125"/>
          <p:cNvGrpSpPr>
            <a:grpSpLocks/>
          </p:cNvGrpSpPr>
          <p:nvPr/>
        </p:nvGrpSpPr>
        <p:grpSpPr bwMode="auto">
          <a:xfrm>
            <a:off x="1619672" y="116632"/>
            <a:ext cx="2447925" cy="1008063"/>
            <a:chOff x="-840" y="346"/>
            <a:chExt cx="1542" cy="635"/>
          </a:xfrm>
        </p:grpSpPr>
        <p:sp>
          <p:nvSpPr>
            <p:cNvPr id="6" name="Freeform 126"/>
            <p:cNvSpPr>
              <a:spLocks/>
            </p:cNvSpPr>
            <p:nvPr/>
          </p:nvSpPr>
          <p:spPr bwMode="auto">
            <a:xfrm>
              <a:off x="-840" y="346"/>
              <a:ext cx="1542" cy="635"/>
            </a:xfrm>
            <a:custGeom>
              <a:avLst/>
              <a:gdLst/>
              <a:ahLst/>
              <a:cxnLst>
                <a:cxn ang="0">
                  <a:pos x="636" y="22"/>
                </a:cxn>
                <a:cxn ang="0">
                  <a:pos x="456" y="44"/>
                </a:cxn>
                <a:cxn ang="0">
                  <a:pos x="329" y="74"/>
                </a:cxn>
                <a:cxn ang="0">
                  <a:pos x="142" y="127"/>
                </a:cxn>
                <a:cxn ang="0">
                  <a:pos x="60" y="156"/>
                </a:cxn>
                <a:cxn ang="0">
                  <a:pos x="37" y="441"/>
                </a:cxn>
                <a:cxn ang="0">
                  <a:pos x="0" y="516"/>
                </a:cxn>
                <a:cxn ang="0">
                  <a:pos x="299" y="635"/>
                </a:cxn>
                <a:cxn ang="0">
                  <a:pos x="860" y="635"/>
                </a:cxn>
                <a:cxn ang="0">
                  <a:pos x="935" y="605"/>
                </a:cxn>
                <a:cxn ang="0">
                  <a:pos x="980" y="575"/>
                </a:cxn>
                <a:cxn ang="0">
                  <a:pos x="1040" y="403"/>
                </a:cxn>
                <a:cxn ang="0">
                  <a:pos x="1010" y="179"/>
                </a:cxn>
                <a:cxn ang="0">
                  <a:pos x="987" y="156"/>
                </a:cxn>
                <a:cxn ang="0">
                  <a:pos x="853" y="141"/>
                </a:cxn>
                <a:cxn ang="0">
                  <a:pos x="830" y="89"/>
                </a:cxn>
                <a:cxn ang="0">
                  <a:pos x="636" y="22"/>
                </a:cxn>
              </a:cxnLst>
              <a:rect l="0" t="0" r="r" b="b"/>
              <a:pathLst>
                <a:path w="1040" h="688">
                  <a:moveTo>
                    <a:pt x="636" y="22"/>
                  </a:moveTo>
                  <a:cubicBezTo>
                    <a:pt x="555" y="26"/>
                    <a:pt x="521" y="24"/>
                    <a:pt x="456" y="44"/>
                  </a:cubicBezTo>
                  <a:cubicBezTo>
                    <a:pt x="415" y="72"/>
                    <a:pt x="382" y="69"/>
                    <a:pt x="329" y="74"/>
                  </a:cubicBezTo>
                  <a:cubicBezTo>
                    <a:pt x="269" y="115"/>
                    <a:pt x="215" y="121"/>
                    <a:pt x="142" y="127"/>
                  </a:cubicBezTo>
                  <a:cubicBezTo>
                    <a:pt x="108" y="133"/>
                    <a:pt x="88" y="137"/>
                    <a:pt x="60" y="156"/>
                  </a:cubicBezTo>
                  <a:cubicBezTo>
                    <a:pt x="28" y="247"/>
                    <a:pt x="58" y="347"/>
                    <a:pt x="37" y="441"/>
                  </a:cubicBezTo>
                  <a:cubicBezTo>
                    <a:pt x="31" y="467"/>
                    <a:pt x="9" y="491"/>
                    <a:pt x="0" y="516"/>
                  </a:cubicBezTo>
                  <a:cubicBezTo>
                    <a:pt x="42" y="632"/>
                    <a:pt x="201" y="629"/>
                    <a:pt x="299" y="635"/>
                  </a:cubicBezTo>
                  <a:cubicBezTo>
                    <a:pt x="499" y="688"/>
                    <a:pt x="341" y="649"/>
                    <a:pt x="860" y="635"/>
                  </a:cubicBezTo>
                  <a:cubicBezTo>
                    <a:pt x="882" y="634"/>
                    <a:pt x="916" y="616"/>
                    <a:pt x="935" y="605"/>
                  </a:cubicBezTo>
                  <a:cubicBezTo>
                    <a:pt x="951" y="596"/>
                    <a:pt x="980" y="575"/>
                    <a:pt x="980" y="575"/>
                  </a:cubicBezTo>
                  <a:cubicBezTo>
                    <a:pt x="998" y="517"/>
                    <a:pt x="1020" y="461"/>
                    <a:pt x="1040" y="403"/>
                  </a:cubicBezTo>
                  <a:cubicBezTo>
                    <a:pt x="1039" y="386"/>
                    <a:pt x="1017" y="204"/>
                    <a:pt x="1010" y="179"/>
                  </a:cubicBezTo>
                  <a:cubicBezTo>
                    <a:pt x="1007" y="169"/>
                    <a:pt x="997" y="160"/>
                    <a:pt x="987" y="156"/>
                  </a:cubicBezTo>
                  <a:cubicBezTo>
                    <a:pt x="945" y="141"/>
                    <a:pt x="898" y="146"/>
                    <a:pt x="853" y="141"/>
                  </a:cubicBezTo>
                  <a:cubicBezTo>
                    <a:pt x="844" y="107"/>
                    <a:pt x="850" y="117"/>
                    <a:pt x="830" y="89"/>
                  </a:cubicBezTo>
                  <a:cubicBezTo>
                    <a:pt x="768" y="0"/>
                    <a:pt x="776" y="29"/>
                    <a:pt x="636" y="22"/>
                  </a:cubicBezTo>
                  <a:close/>
                </a:path>
              </a:pathLst>
            </a:custGeom>
            <a:solidFill>
              <a:srgbClr val="FFFF99"/>
            </a:solidFill>
            <a:ln w="82550" cap="flat" cmpd="sng">
              <a:solidFill>
                <a:srgbClr val="00E6E1"/>
              </a:solidFill>
              <a:prstDash val="solid"/>
              <a:round/>
              <a:headEnd/>
              <a:tailEnd/>
            </a:ln>
            <a:effectLst>
              <a:outerShdw dist="45791" dir="2021404" algn="ctr" rotWithShape="0">
                <a:srgbClr val="B2B2B2"/>
              </a:outerShdw>
            </a:effectLst>
          </p:spPr>
          <p:txBody>
            <a:bodyPr wrap="none" anchor="ctr"/>
            <a:lstStyle/>
            <a:p>
              <a:endParaRPr lang="zh-CN" altLang="en-US"/>
            </a:p>
          </p:txBody>
        </p:sp>
        <p:sp>
          <p:nvSpPr>
            <p:cNvPr id="7" name="Text Box 128"/>
            <p:cNvSpPr txBox="1">
              <a:spLocks noChangeArrowheads="1"/>
            </p:cNvSpPr>
            <p:nvPr/>
          </p:nvSpPr>
          <p:spPr bwMode="auto">
            <a:xfrm>
              <a:off x="-522" y="482"/>
              <a:ext cx="1077" cy="330"/>
            </a:xfrm>
            <a:prstGeom prst="rect">
              <a:avLst/>
            </a:prstGeom>
            <a:noFill/>
            <a:ln w="12700">
              <a:noFill/>
              <a:miter lim="800000"/>
              <a:headEnd/>
              <a:tailEnd/>
            </a:ln>
            <a:effectLst>
              <a:outerShdw dist="12700" dir="5400000" algn="ctr" rotWithShape="0">
                <a:srgbClr val="000000"/>
              </a:outerShdw>
            </a:effectLst>
          </p:spPr>
          <p:txBody>
            <a:bodyPr>
              <a:spAutoFit/>
            </a:bodyPr>
            <a:lstStyle/>
            <a:p>
              <a:pPr algn="l"/>
              <a:r>
                <a:rPr lang="zh-CN" altLang="en-US" sz="2800" dirty="0" smtClean="0">
                  <a:solidFill>
                    <a:srgbClr val="FF0000"/>
                  </a:solidFill>
                  <a:ea typeface="黑体" pitchFamily="2" charset="-122"/>
                </a:rPr>
                <a:t>调用方式</a:t>
              </a:r>
              <a:endParaRPr lang="zh-CN" altLang="en-US" sz="2800" dirty="0">
                <a:solidFill>
                  <a:srgbClr val="FF0000"/>
                </a:solidFill>
                <a:ea typeface="黑体" pitchFamily="2" charset="-122"/>
              </a:endParaRPr>
            </a:p>
          </p:txBody>
        </p:sp>
      </p:grpSp>
      <p:sp>
        <p:nvSpPr>
          <p:cNvPr id="9" name="矩形 8"/>
          <p:cNvSpPr/>
          <p:nvPr/>
        </p:nvSpPr>
        <p:spPr>
          <a:xfrm>
            <a:off x="4572000" y="3218200"/>
            <a:ext cx="4572000" cy="1938992"/>
          </a:xfrm>
          <a:prstGeom prst="rect">
            <a:avLst/>
          </a:prstGeom>
          <a:ln>
            <a:solidFill>
              <a:schemeClr val="accent6">
                <a:lumMod val="75000"/>
              </a:schemeClr>
            </a:solidFill>
          </a:ln>
        </p:spPr>
        <p:txBody>
          <a:bodyPr wrap="square">
            <a:spAutoFit/>
          </a:bodyPr>
          <a:lstStyle/>
          <a:p>
            <a:r>
              <a:rPr lang="zh-CN" altLang="en-US" b="1" dirty="0" smtClean="0">
                <a:solidFill>
                  <a:schemeClr val="accent6"/>
                </a:solidFill>
              </a:rPr>
              <a:t>线程</a:t>
            </a:r>
            <a:r>
              <a:rPr lang="en-US" altLang="zh-CN" b="1" dirty="0" smtClean="0">
                <a:solidFill>
                  <a:schemeClr val="accent6"/>
                </a:solidFill>
              </a:rPr>
              <a:t> A</a:t>
            </a:r>
            <a:r>
              <a:rPr lang="zh-CN" altLang="en-US" b="1" dirty="0" smtClean="0">
                <a:solidFill>
                  <a:schemeClr val="accent6"/>
                </a:solidFill>
              </a:rPr>
              <a:t>、</a:t>
            </a:r>
            <a:r>
              <a:rPr lang="en-US" altLang="zh-CN" b="1" dirty="0" smtClean="0">
                <a:solidFill>
                  <a:schemeClr val="accent6"/>
                </a:solidFill>
              </a:rPr>
              <a:t>B……:</a:t>
            </a:r>
          </a:p>
          <a:p>
            <a:r>
              <a:rPr lang="en-US" altLang="zh-CN" b="1" dirty="0" err="1" smtClean="0">
                <a:solidFill>
                  <a:schemeClr val="accent2">
                    <a:lumMod val="50000"/>
                  </a:schemeClr>
                </a:solidFill>
              </a:rPr>
              <a:t>pthread_mutex_lock</a:t>
            </a:r>
            <a:r>
              <a:rPr lang="en-US" altLang="zh-CN" b="1" dirty="0" smtClean="0">
                <a:solidFill>
                  <a:schemeClr val="accent2">
                    <a:lumMod val="50000"/>
                  </a:schemeClr>
                </a:solidFill>
              </a:rPr>
              <a:t>(&amp;</a:t>
            </a:r>
            <a:r>
              <a:rPr lang="en-US" altLang="zh-CN" b="1" dirty="0" err="1" smtClean="0">
                <a:solidFill>
                  <a:schemeClr val="accent2">
                    <a:lumMod val="50000"/>
                  </a:schemeClr>
                </a:solidFill>
              </a:rPr>
              <a:t>mutex</a:t>
            </a:r>
            <a:r>
              <a:rPr lang="en-US" altLang="zh-CN" b="1" dirty="0" smtClean="0">
                <a:solidFill>
                  <a:schemeClr val="accent2">
                    <a:lumMod val="50000"/>
                  </a:schemeClr>
                </a:solidFill>
              </a:rPr>
              <a:t>);</a:t>
            </a:r>
          </a:p>
          <a:p>
            <a:r>
              <a:rPr lang="en-US" altLang="zh-CN" b="1" dirty="0" smtClean="0">
                <a:solidFill>
                  <a:srgbClr val="002060"/>
                </a:solidFill>
              </a:rPr>
              <a:t>while (count &lt;= 0)</a:t>
            </a:r>
          </a:p>
          <a:p>
            <a:r>
              <a:rPr lang="en-US" altLang="zh-CN" b="1" dirty="0" smtClean="0">
                <a:solidFill>
                  <a:srgbClr val="FF0000"/>
                </a:solidFill>
              </a:rPr>
              <a:t>     </a:t>
            </a:r>
            <a:r>
              <a:rPr lang="en-US" altLang="zh-CN" sz="2000" b="1" dirty="0" err="1" smtClean="0">
                <a:solidFill>
                  <a:srgbClr val="FF0000"/>
                </a:solidFill>
              </a:rPr>
              <a:t>pthread_cond_wait</a:t>
            </a:r>
            <a:r>
              <a:rPr lang="en-US" altLang="zh-CN" sz="2000" b="1" dirty="0" smtClean="0">
                <a:solidFill>
                  <a:srgbClr val="FF0000"/>
                </a:solidFill>
              </a:rPr>
              <a:t>(&amp;</a:t>
            </a:r>
            <a:r>
              <a:rPr lang="en-US" altLang="zh-CN" sz="2000" b="1" dirty="0" err="1" smtClean="0">
                <a:solidFill>
                  <a:srgbClr val="FF0000"/>
                </a:solidFill>
              </a:rPr>
              <a:t>cond</a:t>
            </a:r>
            <a:r>
              <a:rPr lang="en-US" altLang="zh-CN" sz="2000" b="1" dirty="0" smtClean="0">
                <a:solidFill>
                  <a:srgbClr val="FF0000"/>
                </a:solidFill>
              </a:rPr>
              <a:t>, &amp;</a:t>
            </a:r>
            <a:r>
              <a:rPr lang="en-US" altLang="zh-CN" sz="2000" b="1" dirty="0" err="1" smtClean="0">
                <a:solidFill>
                  <a:srgbClr val="FF0000"/>
                </a:solidFill>
              </a:rPr>
              <a:t>mutex</a:t>
            </a:r>
            <a:r>
              <a:rPr lang="en-US" altLang="zh-CN" sz="2000" b="1" dirty="0" smtClean="0">
                <a:solidFill>
                  <a:srgbClr val="FF0000"/>
                </a:solidFill>
              </a:rPr>
              <a:t>)</a:t>
            </a:r>
          </a:p>
          <a:p>
            <a:r>
              <a:rPr lang="en-US" altLang="zh-CN" b="1" dirty="0" err="1" smtClean="0">
                <a:solidFill>
                  <a:schemeClr val="accent2">
                    <a:lumMod val="50000"/>
                  </a:schemeClr>
                </a:solidFill>
              </a:rPr>
              <a:t>pthread_mutex_unlock</a:t>
            </a:r>
            <a:r>
              <a:rPr lang="en-US" altLang="zh-CN" b="1" dirty="0" smtClean="0">
                <a:solidFill>
                  <a:schemeClr val="accent2">
                    <a:lumMod val="50000"/>
                  </a:schemeClr>
                </a:solidFill>
              </a:rPr>
              <a:t>(&amp;</a:t>
            </a:r>
            <a:r>
              <a:rPr lang="en-US" altLang="zh-CN" b="1" dirty="0" err="1" smtClean="0">
                <a:solidFill>
                  <a:schemeClr val="accent2">
                    <a:lumMod val="50000"/>
                  </a:schemeClr>
                </a:solidFill>
              </a:rPr>
              <a:t>mutex</a:t>
            </a:r>
            <a:r>
              <a:rPr lang="en-US" altLang="zh-CN" b="1" dirty="0" smtClean="0">
                <a:solidFill>
                  <a:schemeClr val="accent2">
                    <a:lumMod val="50000"/>
                  </a:schemeClr>
                </a:solidFill>
              </a:rPr>
              <a:t>);</a:t>
            </a:r>
            <a:endParaRPr lang="en-US" altLang="zh-CN" b="1" dirty="0">
              <a:solidFill>
                <a:schemeClr val="accent2">
                  <a:lumMod val="50000"/>
                </a:schemeClr>
              </a:solidFill>
            </a:endParaRPr>
          </a:p>
        </p:txBody>
      </p:sp>
      <p:sp>
        <p:nvSpPr>
          <p:cNvPr id="10" name="矩形 9"/>
          <p:cNvSpPr/>
          <p:nvPr/>
        </p:nvSpPr>
        <p:spPr>
          <a:xfrm>
            <a:off x="179512" y="3248977"/>
            <a:ext cx="4320480" cy="1908215"/>
          </a:xfrm>
          <a:prstGeom prst="rect">
            <a:avLst/>
          </a:prstGeom>
          <a:ln>
            <a:solidFill>
              <a:schemeClr val="accent6">
                <a:lumMod val="75000"/>
              </a:schemeClr>
            </a:solidFill>
          </a:ln>
        </p:spPr>
        <p:txBody>
          <a:bodyPr wrap="square">
            <a:spAutoFit/>
          </a:bodyPr>
          <a:lstStyle/>
          <a:p>
            <a:r>
              <a:rPr lang="zh-CN" altLang="en-US" b="1" dirty="0" smtClean="0">
                <a:solidFill>
                  <a:schemeClr val="accent6"/>
                </a:solidFill>
              </a:rPr>
              <a:t>线程</a:t>
            </a:r>
            <a:r>
              <a:rPr lang="en-US" altLang="zh-CN" b="1" dirty="0" smtClean="0">
                <a:solidFill>
                  <a:schemeClr val="accent6"/>
                </a:solidFill>
              </a:rPr>
              <a:t> 1</a:t>
            </a:r>
            <a:r>
              <a:rPr lang="zh-CN" altLang="en-US" b="1" dirty="0" smtClean="0">
                <a:solidFill>
                  <a:schemeClr val="accent6"/>
                </a:solidFill>
              </a:rPr>
              <a:t>、</a:t>
            </a:r>
            <a:r>
              <a:rPr lang="en-US" altLang="zh-CN" b="1" dirty="0" smtClean="0">
                <a:solidFill>
                  <a:schemeClr val="accent6"/>
                </a:solidFill>
              </a:rPr>
              <a:t>2……:</a:t>
            </a:r>
          </a:p>
          <a:p>
            <a:r>
              <a:rPr lang="en-US" altLang="zh-CN" b="1" dirty="0" err="1" smtClean="0">
                <a:solidFill>
                  <a:schemeClr val="accent2">
                    <a:lumMod val="50000"/>
                  </a:schemeClr>
                </a:solidFill>
              </a:rPr>
              <a:t>pthread_mutex_lock</a:t>
            </a:r>
            <a:r>
              <a:rPr lang="en-US" altLang="zh-CN" b="1" dirty="0" smtClean="0">
                <a:solidFill>
                  <a:schemeClr val="accent2">
                    <a:lumMod val="50000"/>
                  </a:schemeClr>
                </a:solidFill>
              </a:rPr>
              <a:t>(&amp;</a:t>
            </a:r>
            <a:r>
              <a:rPr lang="en-US" altLang="zh-CN" b="1" dirty="0" err="1" smtClean="0">
                <a:solidFill>
                  <a:schemeClr val="accent2">
                    <a:lumMod val="50000"/>
                  </a:schemeClr>
                </a:solidFill>
              </a:rPr>
              <a:t>mutex</a:t>
            </a:r>
            <a:r>
              <a:rPr lang="en-US" altLang="zh-CN" b="1" dirty="0" smtClean="0">
                <a:solidFill>
                  <a:schemeClr val="accent2">
                    <a:lumMod val="50000"/>
                  </a:schemeClr>
                </a:solidFill>
              </a:rPr>
              <a:t>);</a:t>
            </a:r>
          </a:p>
          <a:p>
            <a:r>
              <a:rPr lang="en-US" altLang="zh-CN" b="1" dirty="0" smtClean="0">
                <a:solidFill>
                  <a:srgbClr val="002060"/>
                </a:solidFill>
              </a:rPr>
              <a:t>++ count;</a:t>
            </a:r>
          </a:p>
          <a:p>
            <a:r>
              <a:rPr lang="en-US" altLang="zh-CN" b="1" dirty="0" err="1" smtClean="0">
                <a:solidFill>
                  <a:srgbClr val="FF0000"/>
                </a:solidFill>
              </a:rPr>
              <a:t>pthread_cond_signal</a:t>
            </a:r>
            <a:r>
              <a:rPr lang="en-US" altLang="zh-CN" b="1" dirty="0" smtClean="0">
                <a:solidFill>
                  <a:srgbClr val="FF0000"/>
                </a:solidFill>
              </a:rPr>
              <a:t>(&amp;</a:t>
            </a:r>
            <a:r>
              <a:rPr lang="en-US" altLang="zh-CN" b="1" dirty="0" err="1" smtClean="0">
                <a:solidFill>
                  <a:srgbClr val="FF0000"/>
                </a:solidFill>
              </a:rPr>
              <a:t>cond</a:t>
            </a:r>
            <a:r>
              <a:rPr lang="en-US" altLang="zh-CN" b="1" dirty="0" smtClean="0">
                <a:solidFill>
                  <a:srgbClr val="FF0000"/>
                </a:solidFill>
              </a:rPr>
              <a:t>);</a:t>
            </a:r>
          </a:p>
          <a:p>
            <a:r>
              <a:rPr lang="en-US" altLang="zh-CN" sz="2200" b="1" dirty="0" err="1" smtClean="0">
                <a:solidFill>
                  <a:schemeClr val="accent2">
                    <a:lumMod val="50000"/>
                  </a:schemeClr>
                </a:solidFill>
              </a:rPr>
              <a:t>pthread_mutex_unlock</a:t>
            </a:r>
            <a:r>
              <a:rPr lang="en-US" altLang="zh-CN" sz="2200" b="1" dirty="0" smtClean="0">
                <a:solidFill>
                  <a:schemeClr val="accent2">
                    <a:lumMod val="50000"/>
                  </a:schemeClr>
                </a:solidFill>
              </a:rPr>
              <a:t>(&amp;</a:t>
            </a:r>
            <a:r>
              <a:rPr lang="en-US" altLang="zh-CN" sz="2200" b="1" dirty="0" err="1" smtClean="0">
                <a:solidFill>
                  <a:schemeClr val="accent2">
                    <a:lumMod val="50000"/>
                  </a:schemeClr>
                </a:solidFill>
              </a:rPr>
              <a:t>mutex</a:t>
            </a:r>
            <a:r>
              <a:rPr lang="en-US" altLang="zh-CN" sz="2200" b="1" dirty="0" smtClean="0">
                <a:solidFill>
                  <a:schemeClr val="accent2">
                    <a:lumMod val="50000"/>
                  </a:schemeClr>
                </a:solidFill>
              </a:rPr>
              <a:t>);</a:t>
            </a:r>
            <a:endParaRPr lang="en-US" altLang="zh-CN" sz="2200" b="1" dirty="0">
              <a:solidFill>
                <a:schemeClr val="accent2">
                  <a:lumMod val="50000"/>
                </a:schemeClr>
              </a:solidFill>
            </a:endParaRPr>
          </a:p>
        </p:txBody>
      </p:sp>
      <p:sp>
        <p:nvSpPr>
          <p:cNvPr id="11" name="矩形 10"/>
          <p:cNvSpPr/>
          <p:nvPr/>
        </p:nvSpPr>
        <p:spPr>
          <a:xfrm>
            <a:off x="179512" y="5733256"/>
            <a:ext cx="4330096" cy="892552"/>
          </a:xfrm>
          <a:prstGeom prst="rect">
            <a:avLst/>
          </a:prstGeom>
          <a:ln>
            <a:solidFill>
              <a:srgbClr val="0070C0"/>
            </a:solidFill>
          </a:ln>
        </p:spPr>
        <p:txBody>
          <a:bodyPr wrap="none">
            <a:spAutoFit/>
          </a:bodyPr>
          <a:lstStyle/>
          <a:p>
            <a:r>
              <a:rPr lang="zh-CN" altLang="en-US" b="1" dirty="0" smtClean="0">
                <a:solidFill>
                  <a:srgbClr val="002060"/>
                </a:solidFill>
              </a:rPr>
              <a:t>主线程</a:t>
            </a:r>
            <a:r>
              <a:rPr lang="zh-CN" altLang="en-US" sz="2800" b="1" dirty="0" smtClean="0">
                <a:solidFill>
                  <a:srgbClr val="002060"/>
                </a:solidFill>
              </a:rPr>
              <a:t>：</a:t>
            </a:r>
            <a:endParaRPr lang="en-US" altLang="zh-CN" b="1" dirty="0" smtClean="0">
              <a:solidFill>
                <a:srgbClr val="002060"/>
              </a:solidFill>
            </a:endParaRPr>
          </a:p>
          <a:p>
            <a:r>
              <a:rPr lang="en-US" altLang="zh-CN" b="1" dirty="0" err="1" smtClean="0">
                <a:solidFill>
                  <a:srgbClr val="002060"/>
                </a:solidFill>
              </a:rPr>
              <a:t>pthread_cond_destroy</a:t>
            </a:r>
            <a:r>
              <a:rPr lang="en-US" altLang="zh-CN" b="1" dirty="0" smtClean="0">
                <a:solidFill>
                  <a:srgbClr val="002060"/>
                </a:solidFill>
              </a:rPr>
              <a:t>(&amp;</a:t>
            </a:r>
            <a:r>
              <a:rPr lang="en-US" altLang="zh-CN" b="1" dirty="0" err="1" smtClean="0">
                <a:solidFill>
                  <a:srgbClr val="002060"/>
                </a:solidFill>
              </a:rPr>
              <a:t>cond</a:t>
            </a:r>
            <a:r>
              <a:rPr lang="en-US" altLang="zh-CN" b="1" dirty="0" smtClean="0">
                <a:solidFill>
                  <a:srgbClr val="002060"/>
                </a:solidFill>
              </a:rPr>
              <a:t>);</a:t>
            </a:r>
            <a:endParaRPr lang="en-US" altLang="zh-CN" b="1" dirty="0">
              <a:solidFill>
                <a:srgbClr val="002060"/>
              </a:solidFill>
            </a:endParaRPr>
          </a:p>
        </p:txBody>
      </p:sp>
      <p:sp>
        <p:nvSpPr>
          <p:cNvPr id="15" name="Text Box 4"/>
          <p:cNvSpPr txBox="1">
            <a:spLocks noChangeArrowheads="1"/>
          </p:cNvSpPr>
          <p:nvPr/>
        </p:nvSpPr>
        <p:spPr bwMode="auto">
          <a:xfrm>
            <a:off x="251520" y="2042845"/>
            <a:ext cx="4752528" cy="954107"/>
          </a:xfrm>
          <a:prstGeom prst="rect">
            <a:avLst/>
          </a:prstGeom>
          <a:noFill/>
          <a:ln w="12700" cap="sq">
            <a:solidFill>
              <a:srgbClr val="0070C0"/>
            </a:solidFill>
            <a:miter lim="800000"/>
            <a:headEnd type="none" w="sm" len="sm"/>
            <a:tailEnd type="none" w="sm" len="sm"/>
          </a:ln>
        </p:spPr>
        <p:txBody>
          <a:bodyPr wrap="square">
            <a:spAutoFit/>
          </a:bodyPr>
          <a:lstStyle/>
          <a:p>
            <a:r>
              <a:rPr lang="zh-CN" altLang="en-US" b="1" dirty="0" smtClean="0">
                <a:solidFill>
                  <a:srgbClr val="002060"/>
                </a:solidFill>
              </a:rPr>
              <a:t>主线程</a:t>
            </a:r>
            <a:r>
              <a:rPr lang="zh-CN" altLang="en-US" sz="2800" b="1" dirty="0" smtClean="0">
                <a:solidFill>
                  <a:srgbClr val="002060"/>
                </a:solidFill>
              </a:rPr>
              <a:t>：</a:t>
            </a:r>
            <a:endParaRPr lang="en-US" altLang="zh-CN" sz="2800" b="1" dirty="0" smtClean="0">
              <a:solidFill>
                <a:srgbClr val="002060"/>
              </a:solidFill>
            </a:endParaRPr>
          </a:p>
          <a:p>
            <a:r>
              <a:rPr lang="en-US" altLang="zh-CN" sz="2800" b="1" dirty="0" err="1" smtClean="0">
                <a:solidFill>
                  <a:srgbClr val="002060"/>
                </a:solidFill>
              </a:rPr>
              <a:t>pthread_cond_init</a:t>
            </a:r>
            <a:r>
              <a:rPr lang="en-US" altLang="zh-CN" sz="2800" b="1" dirty="0" smtClean="0">
                <a:solidFill>
                  <a:srgbClr val="002060"/>
                </a:solidFill>
              </a:rPr>
              <a:t>(&amp;</a:t>
            </a:r>
            <a:r>
              <a:rPr lang="en-US" altLang="zh-CN" sz="2800" b="1" dirty="0" err="1" smtClean="0">
                <a:solidFill>
                  <a:srgbClr val="002060"/>
                </a:solidFill>
              </a:rPr>
              <a:t>cond</a:t>
            </a:r>
            <a:r>
              <a:rPr lang="en-US" altLang="zh-CN" sz="2800" b="1" dirty="0" smtClean="0">
                <a:solidFill>
                  <a:srgbClr val="002060"/>
                </a:solidFill>
              </a:rPr>
              <a:t>);</a:t>
            </a:r>
            <a:endParaRPr lang="en-US" altLang="zh-CN" sz="2800" b="1" dirty="0">
              <a:solidFill>
                <a:srgbClr val="002060"/>
              </a:solidFill>
            </a:endParaRPr>
          </a:p>
        </p:txBody>
      </p:sp>
      <p:sp>
        <p:nvSpPr>
          <p:cNvPr id="16" name="矩形 15"/>
          <p:cNvSpPr/>
          <p:nvPr/>
        </p:nvSpPr>
        <p:spPr>
          <a:xfrm>
            <a:off x="323528" y="1052736"/>
            <a:ext cx="4536504" cy="954107"/>
          </a:xfrm>
          <a:prstGeom prst="rect">
            <a:avLst/>
          </a:prstGeom>
        </p:spPr>
        <p:txBody>
          <a:bodyPr wrap="square">
            <a:spAutoFit/>
          </a:bodyPr>
          <a:lstStyle/>
          <a:p>
            <a:r>
              <a:rPr lang="en-US" altLang="zh-CN" sz="2800" b="1" dirty="0" err="1" smtClean="0">
                <a:solidFill>
                  <a:srgbClr val="002060"/>
                </a:solidFill>
              </a:rPr>
              <a:t>pthread_cond_t</a:t>
            </a:r>
            <a:r>
              <a:rPr lang="en-US" altLang="zh-CN" b="1" dirty="0" smtClean="0">
                <a:solidFill>
                  <a:srgbClr val="002060"/>
                </a:solidFill>
              </a:rPr>
              <a:t> </a:t>
            </a:r>
            <a:r>
              <a:rPr lang="en-US" altLang="zh-CN" b="1" dirty="0" err="1" smtClean="0">
                <a:solidFill>
                  <a:srgbClr val="002060"/>
                </a:solidFill>
              </a:rPr>
              <a:t>cond</a:t>
            </a:r>
            <a:r>
              <a:rPr lang="en-US" altLang="zh-CN" b="1" dirty="0" smtClean="0">
                <a:solidFill>
                  <a:srgbClr val="002060"/>
                </a:solidFill>
              </a:rPr>
              <a:t>;</a:t>
            </a:r>
          </a:p>
          <a:p>
            <a:r>
              <a:rPr lang="en-US" altLang="zh-CN" sz="2800" b="1" dirty="0" err="1" smtClean="0">
                <a:solidFill>
                  <a:srgbClr val="002060"/>
                </a:solidFill>
              </a:rPr>
              <a:t>pthead_mutex_t</a:t>
            </a:r>
            <a:r>
              <a:rPr lang="en-US" altLang="zh-CN" b="1" dirty="0" smtClean="0">
                <a:solidFill>
                  <a:srgbClr val="002060"/>
                </a:solidFill>
              </a:rPr>
              <a:t> </a:t>
            </a:r>
            <a:r>
              <a:rPr lang="en-US" altLang="zh-CN" b="1" dirty="0" err="1" smtClean="0">
                <a:solidFill>
                  <a:srgbClr val="002060"/>
                </a:solidFill>
              </a:rPr>
              <a:t>mutex</a:t>
            </a:r>
            <a:r>
              <a:rPr lang="en-US" altLang="zh-CN" b="1" dirty="0" smtClean="0">
                <a:solidFill>
                  <a:srgbClr val="002060"/>
                </a:solidFill>
              </a:rPr>
              <a:t>;</a:t>
            </a:r>
          </a:p>
        </p:txBody>
      </p:sp>
      <p:grpSp>
        <p:nvGrpSpPr>
          <p:cNvPr id="28" name="Group 55"/>
          <p:cNvGrpSpPr>
            <a:grpSpLocks/>
          </p:cNvGrpSpPr>
          <p:nvPr/>
        </p:nvGrpSpPr>
        <p:grpSpPr bwMode="auto">
          <a:xfrm rot="607912">
            <a:off x="3276626" y="2011563"/>
            <a:ext cx="2057776" cy="1828511"/>
            <a:chOff x="3744" y="2448"/>
            <a:chExt cx="1448" cy="1153"/>
          </a:xfrm>
        </p:grpSpPr>
        <p:sp>
          <p:nvSpPr>
            <p:cNvPr id="29" name="Freeform 53"/>
            <p:cNvSpPr>
              <a:spLocks/>
            </p:cNvSpPr>
            <p:nvPr/>
          </p:nvSpPr>
          <p:spPr bwMode="auto">
            <a:xfrm rot="20992088">
              <a:off x="3744" y="2448"/>
              <a:ext cx="1441" cy="1153"/>
            </a:xfrm>
            <a:custGeom>
              <a:avLst/>
              <a:gdLst/>
              <a:ahLst/>
              <a:cxnLst>
                <a:cxn ang="0">
                  <a:pos x="11" y="221"/>
                </a:cxn>
                <a:cxn ang="0">
                  <a:pos x="70" y="136"/>
                </a:cxn>
                <a:cxn ang="0">
                  <a:pos x="180" y="72"/>
                </a:cxn>
                <a:cxn ang="0">
                  <a:pos x="340" y="28"/>
                </a:cxn>
                <a:cxn ang="0">
                  <a:pos x="551" y="5"/>
                </a:cxn>
                <a:cxn ang="0">
                  <a:pos x="807" y="1"/>
                </a:cxn>
                <a:cxn ang="0">
                  <a:pos x="1035" y="18"/>
                </a:cxn>
                <a:cxn ang="0">
                  <a:pos x="1212" y="55"/>
                </a:cxn>
                <a:cxn ang="0">
                  <a:pos x="1339" y="113"/>
                </a:cxn>
                <a:cxn ang="0">
                  <a:pos x="1415" y="190"/>
                </a:cxn>
                <a:cxn ang="0">
                  <a:pos x="1440" y="288"/>
                </a:cxn>
                <a:cxn ang="0">
                  <a:pos x="1425" y="386"/>
                </a:cxn>
                <a:cxn ang="0">
                  <a:pos x="1379" y="464"/>
                </a:cxn>
                <a:cxn ang="0">
                  <a:pos x="1303" y="521"/>
                </a:cxn>
                <a:cxn ang="0">
                  <a:pos x="1197" y="558"/>
                </a:cxn>
                <a:cxn ang="0">
                  <a:pos x="1060" y="575"/>
                </a:cxn>
                <a:cxn ang="0">
                  <a:pos x="903" y="581"/>
                </a:cxn>
                <a:cxn ang="0">
                  <a:pos x="759" y="604"/>
                </a:cxn>
                <a:cxn ang="0">
                  <a:pos x="630" y="648"/>
                </a:cxn>
                <a:cxn ang="0">
                  <a:pos x="516" y="712"/>
                </a:cxn>
                <a:cxn ang="0">
                  <a:pos x="417" y="797"/>
                </a:cxn>
                <a:cxn ang="0">
                  <a:pos x="334" y="899"/>
                </a:cxn>
                <a:cxn ang="0">
                  <a:pos x="266" y="990"/>
                </a:cxn>
                <a:cxn ang="0">
                  <a:pos x="212" y="1061"/>
                </a:cxn>
                <a:cxn ang="0">
                  <a:pos x="174" y="1112"/>
                </a:cxn>
                <a:cxn ang="0">
                  <a:pos x="152" y="1142"/>
                </a:cxn>
                <a:cxn ang="0">
                  <a:pos x="144" y="1152"/>
                </a:cxn>
                <a:cxn ang="0">
                  <a:pos x="148" y="1142"/>
                </a:cxn>
                <a:cxn ang="0">
                  <a:pos x="159" y="1112"/>
                </a:cxn>
                <a:cxn ang="0">
                  <a:pos x="178" y="1061"/>
                </a:cxn>
                <a:cxn ang="0">
                  <a:pos x="205" y="990"/>
                </a:cxn>
                <a:cxn ang="0">
                  <a:pos x="239" y="899"/>
                </a:cxn>
                <a:cxn ang="0">
                  <a:pos x="275" y="797"/>
                </a:cxn>
                <a:cxn ang="0">
                  <a:pos x="291" y="712"/>
                </a:cxn>
                <a:cxn ang="0">
                  <a:pos x="288" y="648"/>
                </a:cxn>
                <a:cxn ang="0">
                  <a:pos x="264" y="604"/>
                </a:cxn>
                <a:cxn ang="0">
                  <a:pos x="221" y="581"/>
                </a:cxn>
                <a:cxn ang="0">
                  <a:pos x="158" y="575"/>
                </a:cxn>
                <a:cxn ang="0">
                  <a:pos x="101" y="558"/>
                </a:cxn>
                <a:cxn ang="0">
                  <a:pos x="57" y="521"/>
                </a:cxn>
                <a:cxn ang="0">
                  <a:pos x="25" y="464"/>
                </a:cxn>
                <a:cxn ang="0">
                  <a:pos x="6" y="386"/>
                </a:cxn>
                <a:cxn ang="0">
                  <a:pos x="0" y="288"/>
                </a:cxn>
              </a:cxnLst>
              <a:rect l="0" t="0" r="r" b="b"/>
              <a:pathLst>
                <a:path w="1441" h="1153">
                  <a:moveTo>
                    <a:pt x="0" y="288"/>
                  </a:moveTo>
                  <a:lnTo>
                    <a:pt x="3" y="253"/>
                  </a:lnTo>
                  <a:lnTo>
                    <a:pt x="11" y="221"/>
                  </a:lnTo>
                  <a:lnTo>
                    <a:pt x="25" y="190"/>
                  </a:lnTo>
                  <a:lnTo>
                    <a:pt x="45" y="162"/>
                  </a:lnTo>
                  <a:lnTo>
                    <a:pt x="70" y="136"/>
                  </a:lnTo>
                  <a:lnTo>
                    <a:pt x="101" y="113"/>
                  </a:lnTo>
                  <a:lnTo>
                    <a:pt x="138" y="91"/>
                  </a:lnTo>
                  <a:lnTo>
                    <a:pt x="180" y="72"/>
                  </a:lnTo>
                  <a:lnTo>
                    <a:pt x="228" y="55"/>
                  </a:lnTo>
                  <a:lnTo>
                    <a:pt x="281" y="41"/>
                  </a:lnTo>
                  <a:lnTo>
                    <a:pt x="340" y="28"/>
                  </a:lnTo>
                  <a:lnTo>
                    <a:pt x="405" y="18"/>
                  </a:lnTo>
                  <a:lnTo>
                    <a:pt x="475" y="10"/>
                  </a:lnTo>
                  <a:lnTo>
                    <a:pt x="551" y="5"/>
                  </a:lnTo>
                  <a:lnTo>
                    <a:pt x="633" y="1"/>
                  </a:lnTo>
                  <a:lnTo>
                    <a:pt x="720" y="0"/>
                  </a:lnTo>
                  <a:lnTo>
                    <a:pt x="807" y="1"/>
                  </a:lnTo>
                  <a:lnTo>
                    <a:pt x="889" y="5"/>
                  </a:lnTo>
                  <a:lnTo>
                    <a:pt x="965" y="10"/>
                  </a:lnTo>
                  <a:lnTo>
                    <a:pt x="1035" y="18"/>
                  </a:lnTo>
                  <a:lnTo>
                    <a:pt x="1100" y="28"/>
                  </a:lnTo>
                  <a:lnTo>
                    <a:pt x="1159" y="41"/>
                  </a:lnTo>
                  <a:lnTo>
                    <a:pt x="1212" y="55"/>
                  </a:lnTo>
                  <a:lnTo>
                    <a:pt x="1260" y="72"/>
                  </a:lnTo>
                  <a:lnTo>
                    <a:pt x="1302" y="91"/>
                  </a:lnTo>
                  <a:lnTo>
                    <a:pt x="1339" y="113"/>
                  </a:lnTo>
                  <a:lnTo>
                    <a:pt x="1370" y="136"/>
                  </a:lnTo>
                  <a:lnTo>
                    <a:pt x="1395" y="162"/>
                  </a:lnTo>
                  <a:lnTo>
                    <a:pt x="1415" y="190"/>
                  </a:lnTo>
                  <a:lnTo>
                    <a:pt x="1429" y="221"/>
                  </a:lnTo>
                  <a:lnTo>
                    <a:pt x="1437" y="253"/>
                  </a:lnTo>
                  <a:lnTo>
                    <a:pt x="1440" y="288"/>
                  </a:lnTo>
                  <a:lnTo>
                    <a:pt x="1438" y="323"/>
                  </a:lnTo>
                  <a:lnTo>
                    <a:pt x="1433" y="356"/>
                  </a:lnTo>
                  <a:lnTo>
                    <a:pt x="1425" y="386"/>
                  </a:lnTo>
                  <a:lnTo>
                    <a:pt x="1413" y="414"/>
                  </a:lnTo>
                  <a:lnTo>
                    <a:pt x="1398" y="440"/>
                  </a:lnTo>
                  <a:lnTo>
                    <a:pt x="1379" y="464"/>
                  </a:lnTo>
                  <a:lnTo>
                    <a:pt x="1357" y="485"/>
                  </a:lnTo>
                  <a:lnTo>
                    <a:pt x="1332" y="504"/>
                  </a:lnTo>
                  <a:lnTo>
                    <a:pt x="1303" y="521"/>
                  </a:lnTo>
                  <a:lnTo>
                    <a:pt x="1271" y="536"/>
                  </a:lnTo>
                  <a:lnTo>
                    <a:pt x="1236" y="548"/>
                  </a:lnTo>
                  <a:lnTo>
                    <a:pt x="1197" y="558"/>
                  </a:lnTo>
                  <a:lnTo>
                    <a:pt x="1155" y="566"/>
                  </a:lnTo>
                  <a:lnTo>
                    <a:pt x="1109" y="572"/>
                  </a:lnTo>
                  <a:lnTo>
                    <a:pt x="1060" y="575"/>
                  </a:lnTo>
                  <a:lnTo>
                    <a:pt x="1008" y="576"/>
                  </a:lnTo>
                  <a:lnTo>
                    <a:pt x="955" y="577"/>
                  </a:lnTo>
                  <a:lnTo>
                    <a:pt x="903" y="581"/>
                  </a:lnTo>
                  <a:lnTo>
                    <a:pt x="854" y="586"/>
                  </a:lnTo>
                  <a:lnTo>
                    <a:pt x="806" y="594"/>
                  </a:lnTo>
                  <a:lnTo>
                    <a:pt x="759" y="604"/>
                  </a:lnTo>
                  <a:lnTo>
                    <a:pt x="714" y="617"/>
                  </a:lnTo>
                  <a:lnTo>
                    <a:pt x="671" y="631"/>
                  </a:lnTo>
                  <a:lnTo>
                    <a:pt x="630" y="648"/>
                  </a:lnTo>
                  <a:lnTo>
                    <a:pt x="590" y="667"/>
                  </a:lnTo>
                  <a:lnTo>
                    <a:pt x="552" y="689"/>
                  </a:lnTo>
                  <a:lnTo>
                    <a:pt x="516" y="712"/>
                  </a:lnTo>
                  <a:lnTo>
                    <a:pt x="482" y="738"/>
                  </a:lnTo>
                  <a:lnTo>
                    <a:pt x="449" y="766"/>
                  </a:lnTo>
                  <a:lnTo>
                    <a:pt x="417" y="797"/>
                  </a:lnTo>
                  <a:lnTo>
                    <a:pt x="388" y="829"/>
                  </a:lnTo>
                  <a:lnTo>
                    <a:pt x="360" y="864"/>
                  </a:lnTo>
                  <a:lnTo>
                    <a:pt x="334" y="899"/>
                  </a:lnTo>
                  <a:lnTo>
                    <a:pt x="309" y="932"/>
                  </a:lnTo>
                  <a:lnTo>
                    <a:pt x="287" y="962"/>
                  </a:lnTo>
                  <a:lnTo>
                    <a:pt x="266" y="990"/>
                  </a:lnTo>
                  <a:lnTo>
                    <a:pt x="246" y="1016"/>
                  </a:lnTo>
                  <a:lnTo>
                    <a:pt x="228" y="1040"/>
                  </a:lnTo>
                  <a:lnTo>
                    <a:pt x="212" y="1061"/>
                  </a:lnTo>
                  <a:lnTo>
                    <a:pt x="198" y="1080"/>
                  </a:lnTo>
                  <a:lnTo>
                    <a:pt x="185" y="1097"/>
                  </a:lnTo>
                  <a:lnTo>
                    <a:pt x="174" y="1112"/>
                  </a:lnTo>
                  <a:lnTo>
                    <a:pt x="165" y="1124"/>
                  </a:lnTo>
                  <a:lnTo>
                    <a:pt x="158" y="1134"/>
                  </a:lnTo>
                  <a:lnTo>
                    <a:pt x="152" y="1142"/>
                  </a:lnTo>
                  <a:lnTo>
                    <a:pt x="147" y="1148"/>
                  </a:lnTo>
                  <a:lnTo>
                    <a:pt x="145" y="1151"/>
                  </a:lnTo>
                  <a:lnTo>
                    <a:pt x="144" y="1152"/>
                  </a:lnTo>
                  <a:lnTo>
                    <a:pt x="144" y="1151"/>
                  </a:lnTo>
                  <a:lnTo>
                    <a:pt x="146" y="1148"/>
                  </a:lnTo>
                  <a:lnTo>
                    <a:pt x="148" y="1142"/>
                  </a:lnTo>
                  <a:lnTo>
                    <a:pt x="151" y="1134"/>
                  </a:lnTo>
                  <a:lnTo>
                    <a:pt x="155" y="1124"/>
                  </a:lnTo>
                  <a:lnTo>
                    <a:pt x="159" y="1112"/>
                  </a:lnTo>
                  <a:lnTo>
                    <a:pt x="165" y="1097"/>
                  </a:lnTo>
                  <a:lnTo>
                    <a:pt x="171" y="1080"/>
                  </a:lnTo>
                  <a:lnTo>
                    <a:pt x="178" y="1061"/>
                  </a:lnTo>
                  <a:lnTo>
                    <a:pt x="186" y="1040"/>
                  </a:lnTo>
                  <a:lnTo>
                    <a:pt x="195" y="1016"/>
                  </a:lnTo>
                  <a:lnTo>
                    <a:pt x="205" y="990"/>
                  </a:lnTo>
                  <a:lnTo>
                    <a:pt x="215" y="962"/>
                  </a:lnTo>
                  <a:lnTo>
                    <a:pt x="227" y="932"/>
                  </a:lnTo>
                  <a:lnTo>
                    <a:pt x="239" y="899"/>
                  </a:lnTo>
                  <a:lnTo>
                    <a:pt x="252" y="864"/>
                  </a:lnTo>
                  <a:lnTo>
                    <a:pt x="264" y="829"/>
                  </a:lnTo>
                  <a:lnTo>
                    <a:pt x="275" y="797"/>
                  </a:lnTo>
                  <a:lnTo>
                    <a:pt x="282" y="766"/>
                  </a:lnTo>
                  <a:lnTo>
                    <a:pt x="288" y="738"/>
                  </a:lnTo>
                  <a:lnTo>
                    <a:pt x="291" y="712"/>
                  </a:lnTo>
                  <a:lnTo>
                    <a:pt x="293" y="689"/>
                  </a:lnTo>
                  <a:lnTo>
                    <a:pt x="291" y="667"/>
                  </a:lnTo>
                  <a:lnTo>
                    <a:pt x="288" y="648"/>
                  </a:lnTo>
                  <a:lnTo>
                    <a:pt x="282" y="631"/>
                  </a:lnTo>
                  <a:lnTo>
                    <a:pt x="275" y="617"/>
                  </a:lnTo>
                  <a:lnTo>
                    <a:pt x="264" y="604"/>
                  </a:lnTo>
                  <a:lnTo>
                    <a:pt x="252" y="594"/>
                  </a:lnTo>
                  <a:lnTo>
                    <a:pt x="237" y="586"/>
                  </a:lnTo>
                  <a:lnTo>
                    <a:pt x="221" y="581"/>
                  </a:lnTo>
                  <a:lnTo>
                    <a:pt x="201" y="577"/>
                  </a:lnTo>
                  <a:lnTo>
                    <a:pt x="180" y="576"/>
                  </a:lnTo>
                  <a:lnTo>
                    <a:pt x="158" y="575"/>
                  </a:lnTo>
                  <a:lnTo>
                    <a:pt x="138" y="572"/>
                  </a:lnTo>
                  <a:lnTo>
                    <a:pt x="119" y="566"/>
                  </a:lnTo>
                  <a:lnTo>
                    <a:pt x="101" y="558"/>
                  </a:lnTo>
                  <a:lnTo>
                    <a:pt x="85" y="548"/>
                  </a:lnTo>
                  <a:lnTo>
                    <a:pt x="70" y="536"/>
                  </a:lnTo>
                  <a:lnTo>
                    <a:pt x="57" y="521"/>
                  </a:lnTo>
                  <a:lnTo>
                    <a:pt x="45" y="504"/>
                  </a:lnTo>
                  <a:lnTo>
                    <a:pt x="34" y="485"/>
                  </a:lnTo>
                  <a:lnTo>
                    <a:pt x="25" y="464"/>
                  </a:lnTo>
                  <a:lnTo>
                    <a:pt x="18" y="440"/>
                  </a:lnTo>
                  <a:lnTo>
                    <a:pt x="11" y="414"/>
                  </a:lnTo>
                  <a:lnTo>
                    <a:pt x="6" y="386"/>
                  </a:lnTo>
                  <a:lnTo>
                    <a:pt x="3" y="356"/>
                  </a:lnTo>
                  <a:lnTo>
                    <a:pt x="1" y="323"/>
                  </a:lnTo>
                  <a:lnTo>
                    <a:pt x="0" y="288"/>
                  </a:lnTo>
                  <a:close/>
                </a:path>
              </a:pathLst>
            </a:custGeom>
            <a:solidFill>
              <a:srgbClr val="CCFFCC"/>
            </a:solidFill>
            <a:ln w="38100" cap="flat">
              <a:noFill/>
              <a:prstDash val="solid"/>
              <a:round/>
              <a:headEnd/>
              <a:tailEnd/>
            </a:ln>
            <a:effectLst>
              <a:outerShdw dist="63500" dir="2212194" algn="ctr" rotWithShape="0">
                <a:srgbClr val="B2B2B2"/>
              </a:outerShdw>
            </a:effectLst>
          </p:spPr>
          <p:txBody>
            <a:bodyPr wrap="none" anchor="ctr">
              <a:spAutoFit/>
            </a:bodyPr>
            <a:lstStyle/>
            <a:p>
              <a:pPr>
                <a:defRPr/>
              </a:pPr>
              <a:endParaRPr lang="zh-CN" altLang="en-US"/>
            </a:p>
          </p:txBody>
        </p:sp>
        <p:sp>
          <p:nvSpPr>
            <p:cNvPr id="30" name="Rectangle 54"/>
            <p:cNvSpPr>
              <a:spLocks noChangeArrowheads="1"/>
            </p:cNvSpPr>
            <p:nvPr/>
          </p:nvSpPr>
          <p:spPr bwMode="auto">
            <a:xfrm rot="20992088">
              <a:off x="3756" y="2637"/>
              <a:ext cx="1436" cy="245"/>
            </a:xfrm>
            <a:prstGeom prst="rect">
              <a:avLst/>
            </a:prstGeom>
            <a:noFill/>
            <a:ln w="12700" cap="sq">
              <a:noFill/>
              <a:miter lim="800000"/>
              <a:headEnd/>
              <a:tailEnd/>
            </a:ln>
          </p:spPr>
          <p:txBody>
            <a:bodyPr wrap="none">
              <a:spAutoFit/>
            </a:bodyPr>
            <a:lstStyle/>
            <a:p>
              <a:pPr algn="ctr">
                <a:lnSpc>
                  <a:spcPct val="80000"/>
                </a:lnSpc>
              </a:pPr>
              <a:r>
                <a:rPr lang="zh-CN" altLang="en-US" b="1" dirty="0" smtClean="0">
                  <a:solidFill>
                    <a:srgbClr val="003399"/>
                  </a:solidFill>
                  <a:ea typeface="黑体" pitchFamily="2" charset="-122"/>
                </a:rPr>
                <a:t>保护共享变量</a:t>
              </a:r>
              <a:endParaRPr lang="zh-CN" altLang="en-US" b="1" dirty="0">
                <a:solidFill>
                  <a:srgbClr val="003399"/>
                </a:solidFill>
                <a:ea typeface="黑体" pitchFamily="2" charset="-122"/>
              </a:endParaRPr>
            </a:p>
          </p:txBody>
        </p:sp>
      </p:grpSp>
      <p:grpSp>
        <p:nvGrpSpPr>
          <p:cNvPr id="32" name="组合 31"/>
          <p:cNvGrpSpPr/>
          <p:nvPr/>
        </p:nvGrpSpPr>
        <p:grpSpPr>
          <a:xfrm>
            <a:off x="5219379" y="4338116"/>
            <a:ext cx="3924621" cy="1945804"/>
            <a:chOff x="5363395" y="-315416"/>
            <a:chExt cx="3924621" cy="1945804"/>
          </a:xfrm>
        </p:grpSpPr>
        <p:grpSp>
          <p:nvGrpSpPr>
            <p:cNvPr id="17" name="Group 67"/>
            <p:cNvGrpSpPr>
              <a:grpSpLocks/>
            </p:cNvGrpSpPr>
            <p:nvPr/>
          </p:nvGrpSpPr>
          <p:grpSpPr bwMode="auto">
            <a:xfrm>
              <a:off x="5363395" y="503262"/>
              <a:ext cx="3732213" cy="1127126"/>
              <a:chOff x="3068" y="-348"/>
              <a:chExt cx="2351" cy="710"/>
            </a:xfrm>
          </p:grpSpPr>
          <p:sp>
            <p:nvSpPr>
              <p:cNvPr id="18" name="AutoShape 20"/>
              <p:cNvSpPr>
                <a:spLocks noChangeArrowheads="1"/>
              </p:cNvSpPr>
              <p:nvPr/>
            </p:nvSpPr>
            <p:spPr bwMode="auto">
              <a:xfrm>
                <a:off x="3068" y="-348"/>
                <a:ext cx="2132" cy="480"/>
              </a:xfrm>
              <a:prstGeom prst="cloudCallout">
                <a:avLst>
                  <a:gd name="adj1" fmla="val 37350"/>
                  <a:gd name="adj2" fmla="val -137611"/>
                </a:avLst>
              </a:prstGeom>
              <a:solidFill>
                <a:srgbClr val="CCFFFF"/>
              </a:solidFill>
              <a:ln w="12700" cap="sq">
                <a:noFill/>
                <a:round/>
                <a:headEnd type="none" w="sm" len="sm"/>
                <a:tailEnd type="none" w="sm" len="sm"/>
              </a:ln>
              <a:effectLst>
                <a:outerShdw dist="63500" dir="2212194" algn="ctr" rotWithShape="0">
                  <a:srgbClr val="969696"/>
                </a:outerShdw>
              </a:effectLst>
            </p:spPr>
            <p:txBody>
              <a:bodyPr wrap="none" anchor="ctr"/>
              <a:lstStyle/>
              <a:p>
                <a:pPr algn="ctr">
                  <a:defRPr/>
                </a:pPr>
                <a:endParaRPr lang="zh-CN" altLang="en-US" sz="2400" b="1"/>
              </a:p>
            </p:txBody>
          </p:sp>
          <p:sp>
            <p:nvSpPr>
              <p:cNvPr id="19" name="Text Box 21"/>
              <p:cNvSpPr txBox="1">
                <a:spLocks noChangeArrowheads="1"/>
              </p:cNvSpPr>
              <p:nvPr/>
            </p:nvSpPr>
            <p:spPr bwMode="auto">
              <a:xfrm>
                <a:off x="3191" y="-257"/>
                <a:ext cx="2100" cy="252"/>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a:spAutoFit/>
              </a:bodyPr>
              <a:lstStyle/>
              <a:p>
                <a:pPr>
                  <a:defRPr/>
                </a:pPr>
                <a:r>
                  <a:rPr lang="zh-CN" altLang="en-US" sz="2000" b="1" dirty="0" smtClean="0">
                    <a:solidFill>
                      <a:srgbClr val="FF3300"/>
                    </a:solidFill>
                    <a:ea typeface="黑体" pitchFamily="2" charset="-122"/>
                  </a:rPr>
                  <a:t>为什么将</a:t>
                </a:r>
                <a:r>
                  <a:rPr lang="en-US" altLang="zh-CN" sz="2000" b="1" dirty="0" err="1" smtClean="0">
                    <a:solidFill>
                      <a:srgbClr val="FF3300"/>
                    </a:solidFill>
                    <a:ea typeface="黑体" pitchFamily="2" charset="-122"/>
                  </a:rPr>
                  <a:t>mutex</a:t>
                </a:r>
                <a:r>
                  <a:rPr lang="zh-CN" altLang="en-US" sz="2000" b="1" dirty="0" smtClean="0">
                    <a:solidFill>
                      <a:srgbClr val="FF3300"/>
                    </a:solidFill>
                    <a:ea typeface="黑体" pitchFamily="2" charset="-122"/>
                  </a:rPr>
                  <a:t>作为参数</a:t>
                </a:r>
                <a:endParaRPr lang="zh-CN" altLang="en-US" sz="2000" b="1" dirty="0">
                  <a:solidFill>
                    <a:srgbClr val="FF3300"/>
                  </a:solidFill>
                  <a:ea typeface="黑体" pitchFamily="2" charset="-122"/>
                </a:endParaRPr>
              </a:p>
            </p:txBody>
          </p:sp>
          <p:grpSp>
            <p:nvGrpSpPr>
              <p:cNvPr id="22" name="Group 25"/>
              <p:cNvGrpSpPr>
                <a:grpSpLocks/>
              </p:cNvGrpSpPr>
              <p:nvPr/>
            </p:nvGrpSpPr>
            <p:grpSpPr bwMode="auto">
              <a:xfrm>
                <a:off x="4940" y="25"/>
                <a:ext cx="479" cy="337"/>
                <a:chOff x="4261" y="130"/>
                <a:chExt cx="989" cy="765"/>
              </a:xfrm>
            </p:grpSpPr>
            <p:sp>
              <p:nvSpPr>
                <p:cNvPr id="25" name="Freeform 26"/>
                <p:cNvSpPr>
                  <a:spLocks/>
                </p:cNvSpPr>
                <p:nvPr/>
              </p:nvSpPr>
              <p:spPr bwMode="auto">
                <a:xfrm rot="421002">
                  <a:off x="4261" y="130"/>
                  <a:ext cx="989" cy="765"/>
                </a:xfrm>
                <a:custGeom>
                  <a:avLst/>
                  <a:gdLst/>
                  <a:ahLst/>
                  <a:cxnLst>
                    <a:cxn ang="0">
                      <a:pos x="150" y="185"/>
                    </a:cxn>
                    <a:cxn ang="0">
                      <a:pos x="194" y="138"/>
                    </a:cxn>
                    <a:cxn ang="0">
                      <a:pos x="272" y="167"/>
                    </a:cxn>
                    <a:cxn ang="0">
                      <a:pos x="265" y="244"/>
                    </a:cxn>
                    <a:cxn ang="0">
                      <a:pos x="171" y="304"/>
                    </a:cxn>
                    <a:cxn ang="0">
                      <a:pos x="153" y="474"/>
                    </a:cxn>
                    <a:cxn ang="0">
                      <a:pos x="171" y="527"/>
                    </a:cxn>
                    <a:cxn ang="0">
                      <a:pos x="140" y="585"/>
                    </a:cxn>
                    <a:cxn ang="0">
                      <a:pos x="147" y="645"/>
                    </a:cxn>
                    <a:cxn ang="0">
                      <a:pos x="213" y="683"/>
                    </a:cxn>
                    <a:cxn ang="0">
                      <a:pos x="300" y="656"/>
                    </a:cxn>
                    <a:cxn ang="0">
                      <a:pos x="328" y="585"/>
                    </a:cxn>
                    <a:cxn ang="0">
                      <a:pos x="293" y="518"/>
                    </a:cxn>
                    <a:cxn ang="0">
                      <a:pos x="331" y="480"/>
                    </a:cxn>
                    <a:cxn ang="0">
                      <a:pos x="331" y="387"/>
                    </a:cxn>
                    <a:cxn ang="0">
                      <a:pos x="429" y="308"/>
                    </a:cxn>
                    <a:cxn ang="0">
                      <a:pos x="439" y="188"/>
                    </a:cxn>
                    <a:cxn ang="0">
                      <a:pos x="376" y="59"/>
                    </a:cxn>
                    <a:cxn ang="0">
                      <a:pos x="251" y="0"/>
                    </a:cxn>
                    <a:cxn ang="0">
                      <a:pos x="112" y="38"/>
                    </a:cxn>
                    <a:cxn ang="0">
                      <a:pos x="31" y="115"/>
                    </a:cxn>
                    <a:cxn ang="0">
                      <a:pos x="0" y="234"/>
                    </a:cxn>
                    <a:cxn ang="0">
                      <a:pos x="4" y="304"/>
                    </a:cxn>
                    <a:cxn ang="0">
                      <a:pos x="147" y="296"/>
                    </a:cxn>
                    <a:cxn ang="0">
                      <a:pos x="150" y="185"/>
                    </a:cxn>
                  </a:cxnLst>
                  <a:rect l="0" t="0" r="r" b="b"/>
                  <a:pathLst>
                    <a:path w="439" h="683">
                      <a:moveTo>
                        <a:pt x="150" y="185"/>
                      </a:moveTo>
                      <a:lnTo>
                        <a:pt x="194" y="138"/>
                      </a:lnTo>
                      <a:lnTo>
                        <a:pt x="272" y="167"/>
                      </a:lnTo>
                      <a:lnTo>
                        <a:pt x="265" y="244"/>
                      </a:lnTo>
                      <a:lnTo>
                        <a:pt x="171" y="304"/>
                      </a:lnTo>
                      <a:lnTo>
                        <a:pt x="153" y="474"/>
                      </a:lnTo>
                      <a:lnTo>
                        <a:pt x="171" y="527"/>
                      </a:lnTo>
                      <a:lnTo>
                        <a:pt x="140" y="585"/>
                      </a:lnTo>
                      <a:lnTo>
                        <a:pt x="147" y="645"/>
                      </a:lnTo>
                      <a:lnTo>
                        <a:pt x="213" y="683"/>
                      </a:lnTo>
                      <a:lnTo>
                        <a:pt x="300" y="656"/>
                      </a:lnTo>
                      <a:lnTo>
                        <a:pt x="328" y="585"/>
                      </a:lnTo>
                      <a:lnTo>
                        <a:pt x="293" y="518"/>
                      </a:lnTo>
                      <a:lnTo>
                        <a:pt x="331" y="480"/>
                      </a:lnTo>
                      <a:lnTo>
                        <a:pt x="331" y="387"/>
                      </a:lnTo>
                      <a:lnTo>
                        <a:pt x="429" y="308"/>
                      </a:lnTo>
                      <a:lnTo>
                        <a:pt x="439" y="188"/>
                      </a:lnTo>
                      <a:lnTo>
                        <a:pt x="376" y="59"/>
                      </a:lnTo>
                      <a:lnTo>
                        <a:pt x="251" y="0"/>
                      </a:lnTo>
                      <a:lnTo>
                        <a:pt x="112" y="38"/>
                      </a:lnTo>
                      <a:lnTo>
                        <a:pt x="31" y="115"/>
                      </a:lnTo>
                      <a:lnTo>
                        <a:pt x="0" y="234"/>
                      </a:lnTo>
                      <a:lnTo>
                        <a:pt x="4" y="304"/>
                      </a:lnTo>
                      <a:lnTo>
                        <a:pt x="147" y="296"/>
                      </a:lnTo>
                      <a:lnTo>
                        <a:pt x="150" y="185"/>
                      </a:lnTo>
                      <a:close/>
                    </a:path>
                  </a:pathLst>
                </a:custGeom>
                <a:solidFill>
                  <a:srgbClr val="FFFF00"/>
                </a:solidFill>
                <a:ln w="9525">
                  <a:solidFill>
                    <a:srgbClr val="00FFFF"/>
                  </a:solidFill>
                  <a:round/>
                  <a:headEnd/>
                  <a:tailEnd/>
                </a:ln>
                <a:effectLst>
                  <a:outerShdw dist="28398" dir="3806097" algn="ctr" rotWithShape="0">
                    <a:srgbClr val="969696"/>
                  </a:outerShdw>
                </a:effectLst>
              </p:spPr>
              <p:txBody>
                <a:bodyPr/>
                <a:lstStyle/>
                <a:p>
                  <a:pPr>
                    <a:defRPr/>
                  </a:pPr>
                  <a:endParaRPr lang="zh-CN" altLang="en-US"/>
                </a:p>
              </p:txBody>
            </p:sp>
            <p:sp>
              <p:nvSpPr>
                <p:cNvPr id="26" name="Freeform 27"/>
                <p:cNvSpPr>
                  <a:spLocks/>
                </p:cNvSpPr>
                <p:nvPr/>
              </p:nvSpPr>
              <p:spPr bwMode="auto">
                <a:xfrm rot="421002">
                  <a:off x="4357" y="165"/>
                  <a:ext cx="884" cy="531"/>
                </a:xfrm>
                <a:custGeom>
                  <a:avLst/>
                  <a:gdLst/>
                  <a:ahLst/>
                  <a:cxnLst>
                    <a:cxn ang="0">
                      <a:pos x="0" y="241"/>
                    </a:cxn>
                    <a:cxn ang="0">
                      <a:pos x="57" y="230"/>
                    </a:cxn>
                    <a:cxn ang="0">
                      <a:pos x="89" y="241"/>
                    </a:cxn>
                    <a:cxn ang="0">
                      <a:pos x="87" y="175"/>
                    </a:cxn>
                    <a:cxn ang="0">
                      <a:pos x="111" y="101"/>
                    </a:cxn>
                    <a:cxn ang="0">
                      <a:pos x="206" y="74"/>
                    </a:cxn>
                    <a:cxn ang="0">
                      <a:pos x="251" y="105"/>
                    </a:cxn>
                    <a:cxn ang="0">
                      <a:pos x="299" y="153"/>
                    </a:cxn>
                    <a:cxn ang="0">
                      <a:pos x="285" y="237"/>
                    </a:cxn>
                    <a:cxn ang="0">
                      <a:pos x="195" y="276"/>
                    </a:cxn>
                    <a:cxn ang="0">
                      <a:pos x="171" y="335"/>
                    </a:cxn>
                    <a:cxn ang="0">
                      <a:pos x="178" y="395"/>
                    </a:cxn>
                    <a:cxn ang="0">
                      <a:pos x="166" y="477"/>
                    </a:cxn>
                    <a:cxn ang="0">
                      <a:pos x="256" y="477"/>
                    </a:cxn>
                    <a:cxn ang="0">
                      <a:pos x="268" y="416"/>
                    </a:cxn>
                    <a:cxn ang="0">
                      <a:pos x="261" y="345"/>
                    </a:cxn>
                    <a:cxn ang="0">
                      <a:pos x="316" y="307"/>
                    </a:cxn>
                    <a:cxn ang="0">
                      <a:pos x="358" y="287"/>
                    </a:cxn>
                    <a:cxn ang="0">
                      <a:pos x="390" y="196"/>
                    </a:cxn>
                    <a:cxn ang="0">
                      <a:pos x="361" y="98"/>
                    </a:cxn>
                    <a:cxn ang="0">
                      <a:pos x="264" y="0"/>
                    </a:cxn>
                    <a:cxn ang="0">
                      <a:pos x="146" y="8"/>
                    </a:cxn>
                    <a:cxn ang="0">
                      <a:pos x="51" y="67"/>
                    </a:cxn>
                    <a:cxn ang="0">
                      <a:pos x="10" y="140"/>
                    </a:cxn>
                    <a:cxn ang="0">
                      <a:pos x="0" y="241"/>
                    </a:cxn>
                  </a:cxnLst>
                  <a:rect l="0" t="0" r="r" b="b"/>
                  <a:pathLst>
                    <a:path w="390" h="477">
                      <a:moveTo>
                        <a:pt x="0" y="241"/>
                      </a:moveTo>
                      <a:lnTo>
                        <a:pt x="57" y="230"/>
                      </a:lnTo>
                      <a:lnTo>
                        <a:pt x="89" y="241"/>
                      </a:lnTo>
                      <a:lnTo>
                        <a:pt x="87" y="175"/>
                      </a:lnTo>
                      <a:lnTo>
                        <a:pt x="111" y="101"/>
                      </a:lnTo>
                      <a:lnTo>
                        <a:pt x="206" y="74"/>
                      </a:lnTo>
                      <a:lnTo>
                        <a:pt x="251" y="105"/>
                      </a:lnTo>
                      <a:lnTo>
                        <a:pt x="299" y="153"/>
                      </a:lnTo>
                      <a:lnTo>
                        <a:pt x="285" y="237"/>
                      </a:lnTo>
                      <a:lnTo>
                        <a:pt x="195" y="276"/>
                      </a:lnTo>
                      <a:lnTo>
                        <a:pt x="171" y="335"/>
                      </a:lnTo>
                      <a:lnTo>
                        <a:pt x="178" y="395"/>
                      </a:lnTo>
                      <a:lnTo>
                        <a:pt x="166" y="477"/>
                      </a:lnTo>
                      <a:lnTo>
                        <a:pt x="256" y="477"/>
                      </a:lnTo>
                      <a:lnTo>
                        <a:pt x="268" y="416"/>
                      </a:lnTo>
                      <a:lnTo>
                        <a:pt x="261" y="345"/>
                      </a:lnTo>
                      <a:lnTo>
                        <a:pt x="316" y="307"/>
                      </a:lnTo>
                      <a:lnTo>
                        <a:pt x="358" y="287"/>
                      </a:lnTo>
                      <a:lnTo>
                        <a:pt x="390" y="196"/>
                      </a:lnTo>
                      <a:lnTo>
                        <a:pt x="361" y="98"/>
                      </a:lnTo>
                      <a:lnTo>
                        <a:pt x="264" y="0"/>
                      </a:lnTo>
                      <a:lnTo>
                        <a:pt x="146" y="8"/>
                      </a:lnTo>
                      <a:lnTo>
                        <a:pt x="51" y="67"/>
                      </a:lnTo>
                      <a:lnTo>
                        <a:pt x="10" y="140"/>
                      </a:lnTo>
                      <a:lnTo>
                        <a:pt x="0" y="241"/>
                      </a:lnTo>
                      <a:close/>
                    </a:path>
                  </a:pathLst>
                </a:custGeom>
                <a:solidFill>
                  <a:srgbClr val="FF3300"/>
                </a:solidFill>
                <a:ln w="9525">
                  <a:solidFill>
                    <a:srgbClr val="FFCC00"/>
                  </a:solidFill>
                  <a:round/>
                  <a:headEnd/>
                  <a:tailEnd/>
                </a:ln>
                <a:effectLst>
                  <a:outerShdw dist="28398" dir="3806097" algn="ctr" rotWithShape="0">
                    <a:srgbClr val="969696"/>
                  </a:outerShdw>
                </a:effectLst>
              </p:spPr>
              <p:txBody>
                <a:bodyPr/>
                <a:lstStyle/>
                <a:p>
                  <a:pPr>
                    <a:defRPr/>
                  </a:pPr>
                  <a:endParaRPr lang="zh-CN" altLang="en-US"/>
                </a:p>
              </p:txBody>
            </p:sp>
            <p:sp>
              <p:nvSpPr>
                <p:cNvPr id="27" name="Freeform 28"/>
                <p:cNvSpPr>
                  <a:spLocks/>
                </p:cNvSpPr>
                <p:nvPr/>
              </p:nvSpPr>
              <p:spPr bwMode="auto">
                <a:xfrm rot="421002">
                  <a:off x="4617" y="744"/>
                  <a:ext cx="285" cy="122"/>
                </a:xfrm>
                <a:custGeom>
                  <a:avLst/>
                  <a:gdLst/>
                  <a:ahLst/>
                  <a:cxnLst>
                    <a:cxn ang="0">
                      <a:pos x="45" y="0"/>
                    </a:cxn>
                    <a:cxn ang="0">
                      <a:pos x="9" y="20"/>
                    </a:cxn>
                    <a:cxn ang="0">
                      <a:pos x="0" y="73"/>
                    </a:cxn>
                    <a:cxn ang="0">
                      <a:pos x="28" y="109"/>
                    </a:cxn>
                    <a:cxn ang="0">
                      <a:pos x="98" y="109"/>
                    </a:cxn>
                    <a:cxn ang="0">
                      <a:pos x="126" y="66"/>
                    </a:cxn>
                    <a:cxn ang="0">
                      <a:pos x="102" y="14"/>
                    </a:cxn>
                    <a:cxn ang="0">
                      <a:pos x="45" y="0"/>
                    </a:cxn>
                  </a:cxnLst>
                  <a:rect l="0" t="0" r="r" b="b"/>
                  <a:pathLst>
                    <a:path w="126" h="109">
                      <a:moveTo>
                        <a:pt x="45" y="0"/>
                      </a:moveTo>
                      <a:lnTo>
                        <a:pt x="9" y="20"/>
                      </a:lnTo>
                      <a:lnTo>
                        <a:pt x="0" y="73"/>
                      </a:lnTo>
                      <a:lnTo>
                        <a:pt x="28" y="109"/>
                      </a:lnTo>
                      <a:lnTo>
                        <a:pt x="98" y="109"/>
                      </a:lnTo>
                      <a:lnTo>
                        <a:pt x="126" y="66"/>
                      </a:lnTo>
                      <a:lnTo>
                        <a:pt x="102" y="14"/>
                      </a:lnTo>
                      <a:lnTo>
                        <a:pt x="45" y="0"/>
                      </a:lnTo>
                      <a:close/>
                    </a:path>
                  </a:pathLst>
                </a:custGeom>
                <a:solidFill>
                  <a:srgbClr val="FF3300"/>
                </a:solidFill>
                <a:ln w="9525">
                  <a:solidFill>
                    <a:srgbClr val="00FFFF"/>
                  </a:solidFill>
                  <a:round/>
                  <a:headEnd/>
                  <a:tailEnd/>
                </a:ln>
                <a:effectLst>
                  <a:outerShdw dist="28398" dir="3806097" algn="ctr" rotWithShape="0">
                    <a:srgbClr val="969696"/>
                  </a:outerShdw>
                </a:effectLst>
              </p:spPr>
              <p:txBody>
                <a:bodyPr/>
                <a:lstStyle/>
                <a:p>
                  <a:pPr>
                    <a:defRPr/>
                  </a:pPr>
                  <a:endParaRPr lang="zh-CN" altLang="en-US"/>
                </a:p>
              </p:txBody>
            </p:sp>
          </p:grpSp>
        </p:grpSp>
        <p:sp>
          <p:nvSpPr>
            <p:cNvPr id="31" name="Freeform 72"/>
            <p:cNvSpPr>
              <a:spLocks/>
            </p:cNvSpPr>
            <p:nvPr/>
          </p:nvSpPr>
          <p:spPr bwMode="auto">
            <a:xfrm>
              <a:off x="8100392" y="-315416"/>
              <a:ext cx="1187624" cy="504056"/>
            </a:xfrm>
            <a:custGeom>
              <a:avLst/>
              <a:gdLst>
                <a:gd name="T0" fmla="*/ 557 w 663"/>
                <a:gd name="T1" fmla="*/ 75 h 306"/>
                <a:gd name="T2" fmla="*/ 59 w 663"/>
                <a:gd name="T3" fmla="*/ 118 h 306"/>
                <a:gd name="T4" fmla="*/ 375 w 663"/>
                <a:gd name="T5" fmla="*/ 237 h 306"/>
                <a:gd name="T6" fmla="*/ 663 w 663"/>
                <a:gd name="T7" fmla="*/ 188 h 306"/>
                <a:gd name="T8" fmla="*/ 613 w 663"/>
                <a:gd name="T9" fmla="*/ 96 h 306"/>
                <a:gd name="T10" fmla="*/ 557 w 663"/>
                <a:gd name="T11" fmla="*/ 75 h 306"/>
                <a:gd name="T12" fmla="*/ 0 60000 65536"/>
                <a:gd name="T13" fmla="*/ 0 60000 65536"/>
                <a:gd name="T14" fmla="*/ 0 60000 65536"/>
                <a:gd name="T15" fmla="*/ 0 60000 65536"/>
                <a:gd name="T16" fmla="*/ 0 60000 65536"/>
                <a:gd name="T17" fmla="*/ 0 60000 65536"/>
                <a:gd name="T18" fmla="*/ 0 w 663"/>
                <a:gd name="T19" fmla="*/ 0 h 306"/>
                <a:gd name="T20" fmla="*/ 663 w 663"/>
                <a:gd name="T21" fmla="*/ 306 h 306"/>
              </a:gdLst>
              <a:ahLst/>
              <a:cxnLst>
                <a:cxn ang="T12">
                  <a:pos x="T0" y="T1"/>
                </a:cxn>
                <a:cxn ang="T13">
                  <a:pos x="T2" y="T3"/>
                </a:cxn>
                <a:cxn ang="T14">
                  <a:pos x="T4" y="T5"/>
                </a:cxn>
                <a:cxn ang="T15">
                  <a:pos x="T6" y="T7"/>
                </a:cxn>
                <a:cxn ang="T16">
                  <a:pos x="T8" y="T9"/>
                </a:cxn>
                <a:cxn ang="T17">
                  <a:pos x="T10" y="T11"/>
                </a:cxn>
              </a:cxnLst>
              <a:rect l="T18" t="T19" r="T20" b="T21"/>
              <a:pathLst>
                <a:path w="663" h="306">
                  <a:moveTo>
                    <a:pt x="557" y="75"/>
                  </a:moveTo>
                  <a:cubicBezTo>
                    <a:pt x="524" y="76"/>
                    <a:pt x="170" y="0"/>
                    <a:pt x="59" y="118"/>
                  </a:cubicBezTo>
                  <a:cubicBezTo>
                    <a:pt x="0" y="295"/>
                    <a:pt x="318" y="235"/>
                    <a:pt x="375" y="237"/>
                  </a:cubicBezTo>
                  <a:cubicBezTo>
                    <a:pt x="546" y="233"/>
                    <a:pt x="624" y="306"/>
                    <a:pt x="663" y="188"/>
                  </a:cubicBezTo>
                  <a:cubicBezTo>
                    <a:pt x="656" y="132"/>
                    <a:pt x="657" y="124"/>
                    <a:pt x="613" y="96"/>
                  </a:cubicBezTo>
                  <a:cubicBezTo>
                    <a:pt x="591" y="63"/>
                    <a:pt x="607" y="75"/>
                    <a:pt x="557" y="75"/>
                  </a:cubicBezTo>
                  <a:close/>
                </a:path>
              </a:pathLst>
            </a:custGeom>
            <a:noFill/>
            <a:ln w="50800" cap="sq" cmpd="sng">
              <a:solidFill>
                <a:srgbClr val="FF0000"/>
              </a:solidFill>
              <a:prstDash val="solid"/>
              <a:round/>
              <a:headEnd type="none" w="sm" len="sm"/>
              <a:tailEnd type="none" w="sm" len="sm"/>
            </a:ln>
          </p:spPr>
          <p:txBody>
            <a:bodyPr/>
            <a:lstStyle/>
            <a:p>
              <a:endParaRPr lang="zh-CN" altLang="en-US"/>
            </a:p>
          </p:txBody>
        </p:sp>
      </p:grpSp>
      <p:grpSp>
        <p:nvGrpSpPr>
          <p:cNvPr id="33" name="组合 32"/>
          <p:cNvGrpSpPr/>
          <p:nvPr/>
        </p:nvGrpSpPr>
        <p:grpSpPr>
          <a:xfrm>
            <a:off x="4499992" y="1700808"/>
            <a:ext cx="4309863" cy="2718023"/>
            <a:chOff x="4499993" y="1628800"/>
            <a:chExt cx="4309863" cy="2718023"/>
          </a:xfrm>
        </p:grpSpPr>
        <p:grpSp>
          <p:nvGrpSpPr>
            <p:cNvPr id="34" name="Group 67"/>
            <p:cNvGrpSpPr>
              <a:grpSpLocks/>
            </p:cNvGrpSpPr>
            <p:nvPr/>
          </p:nvGrpSpPr>
          <p:grpSpPr bwMode="auto">
            <a:xfrm>
              <a:off x="5076056" y="1628800"/>
              <a:ext cx="3733800" cy="1371600"/>
              <a:chOff x="2887" y="361"/>
              <a:chExt cx="2352" cy="864"/>
            </a:xfrm>
          </p:grpSpPr>
          <p:sp>
            <p:nvSpPr>
              <p:cNvPr id="36" name="AutoShape 20"/>
              <p:cNvSpPr>
                <a:spLocks noChangeArrowheads="1"/>
              </p:cNvSpPr>
              <p:nvPr/>
            </p:nvSpPr>
            <p:spPr bwMode="auto">
              <a:xfrm>
                <a:off x="2887" y="361"/>
                <a:ext cx="2352" cy="480"/>
              </a:xfrm>
              <a:prstGeom prst="cloudCallout">
                <a:avLst>
                  <a:gd name="adj1" fmla="val -44183"/>
                  <a:gd name="adj2" fmla="val 264827"/>
                </a:avLst>
              </a:prstGeom>
              <a:solidFill>
                <a:srgbClr val="CCFFFF"/>
              </a:solidFill>
              <a:ln w="12700" cap="sq">
                <a:noFill/>
                <a:round/>
                <a:headEnd type="none" w="sm" len="sm"/>
                <a:tailEnd type="none" w="sm" len="sm"/>
              </a:ln>
              <a:effectLst>
                <a:outerShdw dist="63500" dir="2212194" algn="ctr" rotWithShape="0">
                  <a:srgbClr val="969696"/>
                </a:outerShdw>
              </a:effectLst>
            </p:spPr>
            <p:txBody>
              <a:bodyPr wrap="none" anchor="ctr"/>
              <a:lstStyle/>
              <a:p>
                <a:pPr algn="ctr">
                  <a:defRPr/>
                </a:pPr>
                <a:endParaRPr lang="zh-CN" altLang="en-US" sz="2400" b="1"/>
              </a:p>
            </p:txBody>
          </p:sp>
          <p:sp>
            <p:nvSpPr>
              <p:cNvPr id="37" name="Text Box 21"/>
              <p:cNvSpPr txBox="1">
                <a:spLocks noChangeArrowheads="1"/>
              </p:cNvSpPr>
              <p:nvPr/>
            </p:nvSpPr>
            <p:spPr bwMode="auto">
              <a:xfrm>
                <a:off x="3043" y="444"/>
                <a:ext cx="2100" cy="252"/>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a:spAutoFit/>
              </a:bodyPr>
              <a:lstStyle/>
              <a:p>
                <a:pPr>
                  <a:defRPr/>
                </a:pPr>
                <a:r>
                  <a:rPr lang="zh-CN" altLang="en-US" sz="2000" b="1" dirty="0" smtClean="0">
                    <a:solidFill>
                      <a:srgbClr val="FF3300"/>
                    </a:solidFill>
                    <a:ea typeface="黑体" pitchFamily="2" charset="-122"/>
                  </a:rPr>
                  <a:t>为什么用</a:t>
                </a:r>
                <a:r>
                  <a:rPr lang="en-US" altLang="zh-CN" sz="2000" b="1" dirty="0" smtClean="0">
                    <a:solidFill>
                      <a:srgbClr val="FF3300"/>
                    </a:solidFill>
                    <a:ea typeface="黑体" pitchFamily="2" charset="-122"/>
                  </a:rPr>
                  <a:t>while</a:t>
                </a:r>
                <a:r>
                  <a:rPr lang="zh-CN" altLang="en-US" sz="2000" b="1" dirty="0" smtClean="0">
                    <a:solidFill>
                      <a:srgbClr val="FF3300"/>
                    </a:solidFill>
                    <a:ea typeface="黑体" pitchFamily="2" charset="-122"/>
                  </a:rPr>
                  <a:t>，而不用</a:t>
                </a:r>
                <a:r>
                  <a:rPr lang="en-US" altLang="zh-CN" sz="2000" b="1" dirty="0" smtClean="0">
                    <a:solidFill>
                      <a:srgbClr val="FF3300"/>
                    </a:solidFill>
                    <a:ea typeface="黑体" pitchFamily="2" charset="-122"/>
                  </a:rPr>
                  <a:t>if</a:t>
                </a:r>
                <a:endParaRPr lang="zh-CN" altLang="en-US" sz="2000" b="1" dirty="0">
                  <a:solidFill>
                    <a:srgbClr val="FF3300"/>
                  </a:solidFill>
                  <a:ea typeface="黑体" pitchFamily="2" charset="-122"/>
                </a:endParaRPr>
              </a:p>
            </p:txBody>
          </p:sp>
          <p:grpSp>
            <p:nvGrpSpPr>
              <p:cNvPr id="38" name="Group 25"/>
              <p:cNvGrpSpPr>
                <a:grpSpLocks/>
              </p:cNvGrpSpPr>
              <p:nvPr/>
            </p:nvGrpSpPr>
            <p:grpSpPr bwMode="auto">
              <a:xfrm>
                <a:off x="4327" y="889"/>
                <a:ext cx="480" cy="336"/>
                <a:chOff x="2995" y="2106"/>
                <a:chExt cx="989" cy="768"/>
              </a:xfrm>
            </p:grpSpPr>
            <p:sp>
              <p:nvSpPr>
                <p:cNvPr id="39" name="Freeform 26"/>
                <p:cNvSpPr>
                  <a:spLocks/>
                </p:cNvSpPr>
                <p:nvPr/>
              </p:nvSpPr>
              <p:spPr bwMode="auto">
                <a:xfrm rot="421002">
                  <a:off x="2995" y="2106"/>
                  <a:ext cx="989" cy="768"/>
                </a:xfrm>
                <a:custGeom>
                  <a:avLst/>
                  <a:gdLst/>
                  <a:ahLst/>
                  <a:cxnLst>
                    <a:cxn ang="0">
                      <a:pos x="150" y="185"/>
                    </a:cxn>
                    <a:cxn ang="0">
                      <a:pos x="194" y="138"/>
                    </a:cxn>
                    <a:cxn ang="0">
                      <a:pos x="272" y="167"/>
                    </a:cxn>
                    <a:cxn ang="0">
                      <a:pos x="265" y="244"/>
                    </a:cxn>
                    <a:cxn ang="0">
                      <a:pos x="171" y="304"/>
                    </a:cxn>
                    <a:cxn ang="0">
                      <a:pos x="153" y="474"/>
                    </a:cxn>
                    <a:cxn ang="0">
                      <a:pos x="171" y="527"/>
                    </a:cxn>
                    <a:cxn ang="0">
                      <a:pos x="140" y="585"/>
                    </a:cxn>
                    <a:cxn ang="0">
                      <a:pos x="147" y="645"/>
                    </a:cxn>
                    <a:cxn ang="0">
                      <a:pos x="213" y="683"/>
                    </a:cxn>
                    <a:cxn ang="0">
                      <a:pos x="300" y="656"/>
                    </a:cxn>
                    <a:cxn ang="0">
                      <a:pos x="328" y="585"/>
                    </a:cxn>
                    <a:cxn ang="0">
                      <a:pos x="293" y="518"/>
                    </a:cxn>
                    <a:cxn ang="0">
                      <a:pos x="331" y="480"/>
                    </a:cxn>
                    <a:cxn ang="0">
                      <a:pos x="331" y="387"/>
                    </a:cxn>
                    <a:cxn ang="0">
                      <a:pos x="429" y="308"/>
                    </a:cxn>
                    <a:cxn ang="0">
                      <a:pos x="439" y="188"/>
                    </a:cxn>
                    <a:cxn ang="0">
                      <a:pos x="376" y="59"/>
                    </a:cxn>
                    <a:cxn ang="0">
                      <a:pos x="251" y="0"/>
                    </a:cxn>
                    <a:cxn ang="0">
                      <a:pos x="112" y="38"/>
                    </a:cxn>
                    <a:cxn ang="0">
                      <a:pos x="31" y="115"/>
                    </a:cxn>
                    <a:cxn ang="0">
                      <a:pos x="0" y="234"/>
                    </a:cxn>
                    <a:cxn ang="0">
                      <a:pos x="4" y="304"/>
                    </a:cxn>
                    <a:cxn ang="0">
                      <a:pos x="147" y="296"/>
                    </a:cxn>
                    <a:cxn ang="0">
                      <a:pos x="150" y="185"/>
                    </a:cxn>
                  </a:cxnLst>
                  <a:rect l="0" t="0" r="r" b="b"/>
                  <a:pathLst>
                    <a:path w="439" h="683">
                      <a:moveTo>
                        <a:pt x="150" y="185"/>
                      </a:moveTo>
                      <a:lnTo>
                        <a:pt x="194" y="138"/>
                      </a:lnTo>
                      <a:lnTo>
                        <a:pt x="272" y="167"/>
                      </a:lnTo>
                      <a:lnTo>
                        <a:pt x="265" y="244"/>
                      </a:lnTo>
                      <a:lnTo>
                        <a:pt x="171" y="304"/>
                      </a:lnTo>
                      <a:lnTo>
                        <a:pt x="153" y="474"/>
                      </a:lnTo>
                      <a:lnTo>
                        <a:pt x="171" y="527"/>
                      </a:lnTo>
                      <a:lnTo>
                        <a:pt x="140" y="585"/>
                      </a:lnTo>
                      <a:lnTo>
                        <a:pt x="147" y="645"/>
                      </a:lnTo>
                      <a:lnTo>
                        <a:pt x="213" y="683"/>
                      </a:lnTo>
                      <a:lnTo>
                        <a:pt x="300" y="656"/>
                      </a:lnTo>
                      <a:lnTo>
                        <a:pt x="328" y="585"/>
                      </a:lnTo>
                      <a:lnTo>
                        <a:pt x="293" y="518"/>
                      </a:lnTo>
                      <a:lnTo>
                        <a:pt x="331" y="480"/>
                      </a:lnTo>
                      <a:lnTo>
                        <a:pt x="331" y="387"/>
                      </a:lnTo>
                      <a:lnTo>
                        <a:pt x="429" y="308"/>
                      </a:lnTo>
                      <a:lnTo>
                        <a:pt x="439" y="188"/>
                      </a:lnTo>
                      <a:lnTo>
                        <a:pt x="376" y="59"/>
                      </a:lnTo>
                      <a:lnTo>
                        <a:pt x="251" y="0"/>
                      </a:lnTo>
                      <a:lnTo>
                        <a:pt x="112" y="38"/>
                      </a:lnTo>
                      <a:lnTo>
                        <a:pt x="31" y="115"/>
                      </a:lnTo>
                      <a:lnTo>
                        <a:pt x="0" y="234"/>
                      </a:lnTo>
                      <a:lnTo>
                        <a:pt x="4" y="304"/>
                      </a:lnTo>
                      <a:lnTo>
                        <a:pt x="147" y="296"/>
                      </a:lnTo>
                      <a:lnTo>
                        <a:pt x="150" y="185"/>
                      </a:lnTo>
                      <a:close/>
                    </a:path>
                  </a:pathLst>
                </a:custGeom>
                <a:solidFill>
                  <a:srgbClr val="FFFF00"/>
                </a:solidFill>
                <a:ln w="9525">
                  <a:solidFill>
                    <a:srgbClr val="00FFFF"/>
                  </a:solidFill>
                  <a:round/>
                  <a:headEnd/>
                  <a:tailEnd/>
                </a:ln>
                <a:effectLst>
                  <a:outerShdw dist="28398" dir="3806097" algn="ctr" rotWithShape="0">
                    <a:srgbClr val="969696"/>
                  </a:outerShdw>
                </a:effectLst>
              </p:spPr>
              <p:txBody>
                <a:bodyPr/>
                <a:lstStyle/>
                <a:p>
                  <a:pPr>
                    <a:defRPr/>
                  </a:pPr>
                  <a:endParaRPr lang="zh-CN" altLang="en-US"/>
                </a:p>
              </p:txBody>
            </p:sp>
            <p:sp>
              <p:nvSpPr>
                <p:cNvPr id="40" name="Freeform 27"/>
                <p:cNvSpPr>
                  <a:spLocks/>
                </p:cNvSpPr>
                <p:nvPr/>
              </p:nvSpPr>
              <p:spPr bwMode="auto">
                <a:xfrm rot="421002">
                  <a:off x="3042" y="2106"/>
                  <a:ext cx="882" cy="535"/>
                </a:xfrm>
                <a:custGeom>
                  <a:avLst/>
                  <a:gdLst/>
                  <a:ahLst/>
                  <a:cxnLst>
                    <a:cxn ang="0">
                      <a:pos x="0" y="241"/>
                    </a:cxn>
                    <a:cxn ang="0">
                      <a:pos x="57" y="230"/>
                    </a:cxn>
                    <a:cxn ang="0">
                      <a:pos x="89" y="241"/>
                    </a:cxn>
                    <a:cxn ang="0">
                      <a:pos x="87" y="175"/>
                    </a:cxn>
                    <a:cxn ang="0">
                      <a:pos x="111" y="101"/>
                    </a:cxn>
                    <a:cxn ang="0">
                      <a:pos x="206" y="74"/>
                    </a:cxn>
                    <a:cxn ang="0">
                      <a:pos x="251" y="105"/>
                    </a:cxn>
                    <a:cxn ang="0">
                      <a:pos x="299" y="153"/>
                    </a:cxn>
                    <a:cxn ang="0">
                      <a:pos x="285" y="237"/>
                    </a:cxn>
                    <a:cxn ang="0">
                      <a:pos x="195" y="276"/>
                    </a:cxn>
                    <a:cxn ang="0">
                      <a:pos x="171" y="335"/>
                    </a:cxn>
                    <a:cxn ang="0">
                      <a:pos x="178" y="395"/>
                    </a:cxn>
                    <a:cxn ang="0">
                      <a:pos x="166" y="477"/>
                    </a:cxn>
                    <a:cxn ang="0">
                      <a:pos x="256" y="477"/>
                    </a:cxn>
                    <a:cxn ang="0">
                      <a:pos x="268" y="416"/>
                    </a:cxn>
                    <a:cxn ang="0">
                      <a:pos x="261" y="345"/>
                    </a:cxn>
                    <a:cxn ang="0">
                      <a:pos x="316" y="307"/>
                    </a:cxn>
                    <a:cxn ang="0">
                      <a:pos x="358" y="287"/>
                    </a:cxn>
                    <a:cxn ang="0">
                      <a:pos x="390" y="196"/>
                    </a:cxn>
                    <a:cxn ang="0">
                      <a:pos x="361" y="98"/>
                    </a:cxn>
                    <a:cxn ang="0">
                      <a:pos x="264" y="0"/>
                    </a:cxn>
                    <a:cxn ang="0">
                      <a:pos x="146" y="8"/>
                    </a:cxn>
                    <a:cxn ang="0">
                      <a:pos x="51" y="67"/>
                    </a:cxn>
                    <a:cxn ang="0">
                      <a:pos x="10" y="140"/>
                    </a:cxn>
                    <a:cxn ang="0">
                      <a:pos x="0" y="241"/>
                    </a:cxn>
                  </a:cxnLst>
                  <a:rect l="0" t="0" r="r" b="b"/>
                  <a:pathLst>
                    <a:path w="390" h="477">
                      <a:moveTo>
                        <a:pt x="0" y="241"/>
                      </a:moveTo>
                      <a:lnTo>
                        <a:pt x="57" y="230"/>
                      </a:lnTo>
                      <a:lnTo>
                        <a:pt x="89" y="241"/>
                      </a:lnTo>
                      <a:lnTo>
                        <a:pt x="87" y="175"/>
                      </a:lnTo>
                      <a:lnTo>
                        <a:pt x="111" y="101"/>
                      </a:lnTo>
                      <a:lnTo>
                        <a:pt x="206" y="74"/>
                      </a:lnTo>
                      <a:lnTo>
                        <a:pt x="251" y="105"/>
                      </a:lnTo>
                      <a:lnTo>
                        <a:pt x="299" y="153"/>
                      </a:lnTo>
                      <a:lnTo>
                        <a:pt x="285" y="237"/>
                      </a:lnTo>
                      <a:lnTo>
                        <a:pt x="195" y="276"/>
                      </a:lnTo>
                      <a:lnTo>
                        <a:pt x="171" y="335"/>
                      </a:lnTo>
                      <a:lnTo>
                        <a:pt x="178" y="395"/>
                      </a:lnTo>
                      <a:lnTo>
                        <a:pt x="166" y="477"/>
                      </a:lnTo>
                      <a:lnTo>
                        <a:pt x="256" y="477"/>
                      </a:lnTo>
                      <a:lnTo>
                        <a:pt x="268" y="416"/>
                      </a:lnTo>
                      <a:lnTo>
                        <a:pt x="261" y="345"/>
                      </a:lnTo>
                      <a:lnTo>
                        <a:pt x="316" y="307"/>
                      </a:lnTo>
                      <a:lnTo>
                        <a:pt x="358" y="287"/>
                      </a:lnTo>
                      <a:lnTo>
                        <a:pt x="390" y="196"/>
                      </a:lnTo>
                      <a:lnTo>
                        <a:pt x="361" y="98"/>
                      </a:lnTo>
                      <a:lnTo>
                        <a:pt x="264" y="0"/>
                      </a:lnTo>
                      <a:lnTo>
                        <a:pt x="146" y="8"/>
                      </a:lnTo>
                      <a:lnTo>
                        <a:pt x="51" y="67"/>
                      </a:lnTo>
                      <a:lnTo>
                        <a:pt x="10" y="140"/>
                      </a:lnTo>
                      <a:lnTo>
                        <a:pt x="0" y="241"/>
                      </a:lnTo>
                      <a:close/>
                    </a:path>
                  </a:pathLst>
                </a:custGeom>
                <a:solidFill>
                  <a:srgbClr val="FF3300"/>
                </a:solidFill>
                <a:ln w="9525">
                  <a:solidFill>
                    <a:srgbClr val="FFCC00"/>
                  </a:solidFill>
                  <a:round/>
                  <a:headEnd/>
                  <a:tailEnd/>
                </a:ln>
                <a:effectLst>
                  <a:outerShdw dist="28398" dir="3806097" algn="ctr" rotWithShape="0">
                    <a:srgbClr val="969696"/>
                  </a:outerShdw>
                </a:effectLst>
              </p:spPr>
              <p:txBody>
                <a:bodyPr/>
                <a:lstStyle/>
                <a:p>
                  <a:pPr>
                    <a:defRPr/>
                  </a:pPr>
                  <a:endParaRPr lang="zh-CN" altLang="en-US"/>
                </a:p>
              </p:txBody>
            </p:sp>
            <p:sp>
              <p:nvSpPr>
                <p:cNvPr id="41" name="Freeform 28"/>
                <p:cNvSpPr>
                  <a:spLocks/>
                </p:cNvSpPr>
                <p:nvPr/>
              </p:nvSpPr>
              <p:spPr bwMode="auto">
                <a:xfrm rot="421002">
                  <a:off x="3335" y="2712"/>
                  <a:ext cx="284" cy="123"/>
                </a:xfrm>
                <a:custGeom>
                  <a:avLst/>
                  <a:gdLst/>
                  <a:ahLst/>
                  <a:cxnLst>
                    <a:cxn ang="0">
                      <a:pos x="45" y="0"/>
                    </a:cxn>
                    <a:cxn ang="0">
                      <a:pos x="9" y="20"/>
                    </a:cxn>
                    <a:cxn ang="0">
                      <a:pos x="0" y="73"/>
                    </a:cxn>
                    <a:cxn ang="0">
                      <a:pos x="28" y="109"/>
                    </a:cxn>
                    <a:cxn ang="0">
                      <a:pos x="98" y="109"/>
                    </a:cxn>
                    <a:cxn ang="0">
                      <a:pos x="126" y="66"/>
                    </a:cxn>
                    <a:cxn ang="0">
                      <a:pos x="102" y="14"/>
                    </a:cxn>
                    <a:cxn ang="0">
                      <a:pos x="45" y="0"/>
                    </a:cxn>
                  </a:cxnLst>
                  <a:rect l="0" t="0" r="r" b="b"/>
                  <a:pathLst>
                    <a:path w="126" h="109">
                      <a:moveTo>
                        <a:pt x="45" y="0"/>
                      </a:moveTo>
                      <a:lnTo>
                        <a:pt x="9" y="20"/>
                      </a:lnTo>
                      <a:lnTo>
                        <a:pt x="0" y="73"/>
                      </a:lnTo>
                      <a:lnTo>
                        <a:pt x="28" y="109"/>
                      </a:lnTo>
                      <a:lnTo>
                        <a:pt x="98" y="109"/>
                      </a:lnTo>
                      <a:lnTo>
                        <a:pt x="126" y="66"/>
                      </a:lnTo>
                      <a:lnTo>
                        <a:pt x="102" y="14"/>
                      </a:lnTo>
                      <a:lnTo>
                        <a:pt x="45" y="0"/>
                      </a:lnTo>
                      <a:close/>
                    </a:path>
                  </a:pathLst>
                </a:custGeom>
                <a:solidFill>
                  <a:srgbClr val="FF3300"/>
                </a:solidFill>
                <a:ln w="9525">
                  <a:solidFill>
                    <a:srgbClr val="00FFFF"/>
                  </a:solidFill>
                  <a:round/>
                  <a:headEnd/>
                  <a:tailEnd/>
                </a:ln>
                <a:effectLst>
                  <a:outerShdw dist="28398" dir="3806097" algn="ctr" rotWithShape="0">
                    <a:srgbClr val="969696"/>
                  </a:outerShdw>
                </a:effectLst>
              </p:spPr>
              <p:txBody>
                <a:bodyPr/>
                <a:lstStyle/>
                <a:p>
                  <a:pPr>
                    <a:defRPr/>
                  </a:pPr>
                  <a:endParaRPr lang="zh-CN" altLang="en-US"/>
                </a:p>
              </p:txBody>
            </p:sp>
          </p:grpSp>
        </p:grpSp>
        <p:sp>
          <p:nvSpPr>
            <p:cNvPr id="35" name="Freeform 72"/>
            <p:cNvSpPr>
              <a:spLocks/>
            </p:cNvSpPr>
            <p:nvPr/>
          </p:nvSpPr>
          <p:spPr bwMode="auto">
            <a:xfrm>
              <a:off x="4499993" y="3861048"/>
              <a:ext cx="936104" cy="485775"/>
            </a:xfrm>
            <a:custGeom>
              <a:avLst/>
              <a:gdLst>
                <a:gd name="T0" fmla="*/ 557 w 663"/>
                <a:gd name="T1" fmla="*/ 75 h 306"/>
                <a:gd name="T2" fmla="*/ 59 w 663"/>
                <a:gd name="T3" fmla="*/ 118 h 306"/>
                <a:gd name="T4" fmla="*/ 375 w 663"/>
                <a:gd name="T5" fmla="*/ 237 h 306"/>
                <a:gd name="T6" fmla="*/ 663 w 663"/>
                <a:gd name="T7" fmla="*/ 188 h 306"/>
                <a:gd name="T8" fmla="*/ 613 w 663"/>
                <a:gd name="T9" fmla="*/ 96 h 306"/>
                <a:gd name="T10" fmla="*/ 557 w 663"/>
                <a:gd name="T11" fmla="*/ 75 h 306"/>
                <a:gd name="T12" fmla="*/ 0 60000 65536"/>
                <a:gd name="T13" fmla="*/ 0 60000 65536"/>
                <a:gd name="T14" fmla="*/ 0 60000 65536"/>
                <a:gd name="T15" fmla="*/ 0 60000 65536"/>
                <a:gd name="T16" fmla="*/ 0 60000 65536"/>
                <a:gd name="T17" fmla="*/ 0 60000 65536"/>
                <a:gd name="T18" fmla="*/ 0 w 663"/>
                <a:gd name="T19" fmla="*/ 0 h 306"/>
                <a:gd name="T20" fmla="*/ 663 w 663"/>
                <a:gd name="T21" fmla="*/ 306 h 306"/>
              </a:gdLst>
              <a:ahLst/>
              <a:cxnLst>
                <a:cxn ang="T12">
                  <a:pos x="T0" y="T1"/>
                </a:cxn>
                <a:cxn ang="T13">
                  <a:pos x="T2" y="T3"/>
                </a:cxn>
                <a:cxn ang="T14">
                  <a:pos x="T4" y="T5"/>
                </a:cxn>
                <a:cxn ang="T15">
                  <a:pos x="T6" y="T7"/>
                </a:cxn>
                <a:cxn ang="T16">
                  <a:pos x="T8" y="T9"/>
                </a:cxn>
                <a:cxn ang="T17">
                  <a:pos x="T10" y="T11"/>
                </a:cxn>
              </a:cxnLst>
              <a:rect l="T18" t="T19" r="T20" b="T21"/>
              <a:pathLst>
                <a:path w="663" h="306">
                  <a:moveTo>
                    <a:pt x="557" y="75"/>
                  </a:moveTo>
                  <a:cubicBezTo>
                    <a:pt x="524" y="76"/>
                    <a:pt x="170" y="0"/>
                    <a:pt x="59" y="118"/>
                  </a:cubicBezTo>
                  <a:cubicBezTo>
                    <a:pt x="0" y="295"/>
                    <a:pt x="318" y="235"/>
                    <a:pt x="375" y="237"/>
                  </a:cubicBezTo>
                  <a:cubicBezTo>
                    <a:pt x="546" y="233"/>
                    <a:pt x="624" y="306"/>
                    <a:pt x="663" y="188"/>
                  </a:cubicBezTo>
                  <a:cubicBezTo>
                    <a:pt x="656" y="132"/>
                    <a:pt x="657" y="124"/>
                    <a:pt x="613" y="96"/>
                  </a:cubicBezTo>
                  <a:cubicBezTo>
                    <a:pt x="591" y="63"/>
                    <a:pt x="607" y="75"/>
                    <a:pt x="557" y="75"/>
                  </a:cubicBezTo>
                  <a:close/>
                </a:path>
              </a:pathLst>
            </a:custGeom>
            <a:noFill/>
            <a:ln w="50800" cap="sq" cmpd="sng">
              <a:solidFill>
                <a:srgbClr val="FF0000"/>
              </a:solidFill>
              <a:prstDash val="solid"/>
              <a:round/>
              <a:headEnd type="none" w="sm" len="sm"/>
              <a:tailEnd type="none" w="sm" len="sm"/>
            </a:ln>
          </p:spPr>
          <p:txBody>
            <a:bodyPr/>
            <a:lstStyle/>
            <a:p>
              <a:endParaRPr lang="zh-CN" altLang="en-US"/>
            </a:p>
          </p:txBody>
        </p:sp>
      </p:grpSp>
      <p:grpSp>
        <p:nvGrpSpPr>
          <p:cNvPr id="42" name="Group 136"/>
          <p:cNvGrpSpPr>
            <a:grpSpLocks/>
          </p:cNvGrpSpPr>
          <p:nvPr/>
        </p:nvGrpSpPr>
        <p:grpSpPr bwMode="auto">
          <a:xfrm>
            <a:off x="4788024" y="404664"/>
            <a:ext cx="4176464" cy="1393155"/>
            <a:chOff x="384" y="576"/>
            <a:chExt cx="3456" cy="1104"/>
          </a:xfrm>
        </p:grpSpPr>
        <p:sp>
          <p:nvSpPr>
            <p:cNvPr id="43" name="Rectangle 134"/>
            <p:cNvSpPr>
              <a:spLocks noChangeArrowheads="1"/>
            </p:cNvSpPr>
            <p:nvPr/>
          </p:nvSpPr>
          <p:spPr bwMode="auto">
            <a:xfrm>
              <a:off x="384" y="576"/>
              <a:ext cx="3456" cy="1104"/>
            </a:xfrm>
            <a:prstGeom prst="rect">
              <a:avLst/>
            </a:prstGeom>
            <a:solidFill>
              <a:srgbClr val="CCECFF"/>
            </a:solidFill>
            <a:ln w="12700" cap="sq">
              <a:noFill/>
              <a:miter lim="800000"/>
              <a:headEnd type="none" w="sm" len="sm"/>
              <a:tailEnd type="none" w="sm" len="sm"/>
            </a:ln>
            <a:effectLst>
              <a:outerShdw dist="162639" dir="2319588" algn="ctr" rotWithShape="0">
                <a:srgbClr val="AEAEAE"/>
              </a:outerShdw>
            </a:effectLst>
          </p:spPr>
          <p:txBody>
            <a:bodyPr wrap="none" anchor="ctr"/>
            <a:lstStyle/>
            <a:p>
              <a:pPr>
                <a:defRPr/>
              </a:pPr>
              <a:endParaRPr lang="zh-CN" altLang="en-US"/>
            </a:p>
          </p:txBody>
        </p:sp>
        <p:sp>
          <p:nvSpPr>
            <p:cNvPr id="44" name="Text Box 135"/>
            <p:cNvSpPr txBox="1">
              <a:spLocks noChangeArrowheads="1"/>
            </p:cNvSpPr>
            <p:nvPr/>
          </p:nvSpPr>
          <p:spPr bwMode="auto">
            <a:xfrm>
              <a:off x="520" y="633"/>
              <a:ext cx="3264" cy="1012"/>
            </a:xfrm>
            <a:prstGeom prst="rect">
              <a:avLst/>
            </a:prstGeom>
            <a:noFill/>
            <a:ln w="12700" cap="sq">
              <a:noFill/>
              <a:miter lim="800000"/>
              <a:headEnd type="none" w="sm" len="sm"/>
              <a:tailEnd type="none" w="sm" len="sm"/>
            </a:ln>
          </p:spPr>
          <p:txBody>
            <a:bodyPr>
              <a:spAutoFit/>
            </a:bodyPr>
            <a:lstStyle/>
            <a:p>
              <a:pPr>
                <a:lnSpc>
                  <a:spcPct val="95000"/>
                </a:lnSpc>
              </a:pPr>
              <a:r>
                <a:rPr lang="en-US" altLang="zh-CN" sz="2700" b="1" dirty="0" err="1" smtClean="0">
                  <a:solidFill>
                    <a:srgbClr val="003399"/>
                  </a:solidFill>
                  <a:latin typeface="幼圆" pitchFamily="49" charset="-122"/>
                  <a:ea typeface="幼圆" pitchFamily="49" charset="-122"/>
                </a:rPr>
                <a:t>pthread_mutex_signal</a:t>
              </a:r>
              <a:r>
                <a:rPr lang="zh-CN" altLang="en-US" sz="2700" b="1" dirty="0" smtClean="0">
                  <a:solidFill>
                    <a:srgbClr val="003399"/>
                  </a:solidFill>
                  <a:latin typeface="幼圆" pitchFamily="49" charset="-122"/>
                  <a:ea typeface="幼圆" pitchFamily="49" charset="-122"/>
                </a:rPr>
                <a:t>为了实现的简单，可能会唤醒多个线程。</a:t>
              </a:r>
              <a:endParaRPr lang="zh-CN" altLang="en-US" sz="2700" b="1" dirty="0">
                <a:solidFill>
                  <a:srgbClr val="003399"/>
                </a:solidFill>
                <a:latin typeface="幼圆" pitchFamily="49" charset="-122"/>
                <a:ea typeface="幼圆" pitchFamily="49" charset="-122"/>
              </a:endParaRPr>
            </a:p>
          </p:txBody>
        </p:sp>
      </p:grpSp>
      <p:grpSp>
        <p:nvGrpSpPr>
          <p:cNvPr id="45" name="Group 136"/>
          <p:cNvGrpSpPr>
            <a:grpSpLocks/>
          </p:cNvGrpSpPr>
          <p:nvPr/>
        </p:nvGrpSpPr>
        <p:grpSpPr bwMode="auto">
          <a:xfrm>
            <a:off x="4427984" y="6021288"/>
            <a:ext cx="3960440" cy="575997"/>
            <a:chOff x="384" y="692"/>
            <a:chExt cx="3456" cy="760"/>
          </a:xfrm>
        </p:grpSpPr>
        <p:sp>
          <p:nvSpPr>
            <p:cNvPr id="46" name="Rectangle 134"/>
            <p:cNvSpPr>
              <a:spLocks noChangeArrowheads="1"/>
            </p:cNvSpPr>
            <p:nvPr/>
          </p:nvSpPr>
          <p:spPr bwMode="auto">
            <a:xfrm>
              <a:off x="384" y="692"/>
              <a:ext cx="3456" cy="760"/>
            </a:xfrm>
            <a:prstGeom prst="rect">
              <a:avLst/>
            </a:prstGeom>
            <a:solidFill>
              <a:srgbClr val="CCECFF"/>
            </a:solidFill>
            <a:ln w="12700" cap="sq">
              <a:noFill/>
              <a:miter lim="800000"/>
              <a:headEnd type="none" w="sm" len="sm"/>
              <a:tailEnd type="none" w="sm" len="sm"/>
            </a:ln>
            <a:effectLst>
              <a:outerShdw dist="162639" dir="2319588" algn="ctr" rotWithShape="0">
                <a:srgbClr val="AEAEAE"/>
              </a:outerShdw>
            </a:effectLst>
          </p:spPr>
          <p:txBody>
            <a:bodyPr wrap="none" anchor="ctr"/>
            <a:lstStyle/>
            <a:p>
              <a:pPr>
                <a:defRPr/>
              </a:pPr>
              <a:endParaRPr lang="zh-CN" altLang="en-US"/>
            </a:p>
          </p:txBody>
        </p:sp>
        <p:sp>
          <p:nvSpPr>
            <p:cNvPr id="47" name="Text Box 135"/>
            <p:cNvSpPr txBox="1">
              <a:spLocks noChangeArrowheads="1"/>
            </p:cNvSpPr>
            <p:nvPr/>
          </p:nvSpPr>
          <p:spPr bwMode="auto">
            <a:xfrm>
              <a:off x="510" y="787"/>
              <a:ext cx="3264" cy="508"/>
            </a:xfrm>
            <a:prstGeom prst="rect">
              <a:avLst/>
            </a:prstGeom>
            <a:noFill/>
            <a:ln w="12700" cap="sq">
              <a:noFill/>
              <a:miter lim="800000"/>
              <a:headEnd type="none" w="sm" len="sm"/>
              <a:tailEnd type="none" w="sm" len="sm"/>
            </a:ln>
          </p:spPr>
          <p:txBody>
            <a:bodyPr>
              <a:spAutoFit/>
            </a:bodyPr>
            <a:lstStyle/>
            <a:p>
              <a:pPr>
                <a:lnSpc>
                  <a:spcPct val="95000"/>
                </a:lnSpc>
              </a:pPr>
              <a:r>
                <a:rPr lang="zh-CN" altLang="en-US" sz="2000" b="1" dirty="0" smtClean="0">
                  <a:solidFill>
                    <a:srgbClr val="003399"/>
                  </a:solidFill>
                  <a:latin typeface="幼圆" pitchFamily="49" charset="-122"/>
                  <a:ea typeface="幼圆" pitchFamily="49" charset="-122"/>
                </a:rPr>
                <a:t>线程挂起前，</a:t>
              </a:r>
              <a:r>
                <a:rPr lang="en-US" altLang="zh-CN" sz="2000" b="1" dirty="0" smtClean="0">
                  <a:solidFill>
                    <a:srgbClr val="003399"/>
                  </a:solidFill>
                  <a:latin typeface="幼圆" pitchFamily="49" charset="-122"/>
                  <a:ea typeface="幼圆" pitchFamily="49" charset="-122"/>
                </a:rPr>
                <a:t>unlock </a:t>
              </a:r>
              <a:r>
                <a:rPr lang="en-US" altLang="zh-CN" sz="2000" b="1" dirty="0" err="1" smtClean="0">
                  <a:solidFill>
                    <a:srgbClr val="003399"/>
                  </a:solidFill>
                  <a:latin typeface="幼圆" pitchFamily="49" charset="-122"/>
                  <a:ea typeface="幼圆" pitchFamily="49" charset="-122"/>
                </a:rPr>
                <a:t>mutex</a:t>
              </a:r>
              <a:endParaRPr lang="zh-CN" altLang="en-US" sz="2000" b="1" dirty="0">
                <a:solidFill>
                  <a:srgbClr val="003399"/>
                </a:solidFill>
                <a:latin typeface="幼圆" pitchFamily="49" charset="-122"/>
                <a:ea typeface="幼圆" pitchFamily="49"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Righ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strips(downRight)">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strips(downRight)">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strips(downRight)">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strips(downRight)">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wipe(right)">
                                      <p:cBhvr>
                                        <p:cTn id="38" dur="500"/>
                                        <p:tgtEl>
                                          <p:spTgt spid="28"/>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3" fill="hold" nodeType="click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strips(upRight)">
                                      <p:cBhvr>
                                        <p:cTn id="43" dur="500"/>
                                        <p:tgtEl>
                                          <p:spTgt spid="33"/>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nodeType="clickEffect">
                                  <p:stCondLst>
                                    <p:cond delay="0"/>
                                  </p:stCondLst>
                                  <p:childTnLst>
                                    <p:set>
                                      <p:cBhvr>
                                        <p:cTn id="47" dur="1" fill="hold">
                                          <p:stCondLst>
                                            <p:cond delay="0"/>
                                          </p:stCondLst>
                                        </p:cTn>
                                        <p:tgtEl>
                                          <p:spTgt spid="42"/>
                                        </p:tgtEl>
                                        <p:attrNameLst>
                                          <p:attrName>style.visibility</p:attrName>
                                        </p:attrNameLst>
                                      </p:cBhvr>
                                      <p:to>
                                        <p:strVal val="visible"/>
                                      </p:to>
                                    </p:set>
                                    <p:anim calcmode="lin" valueType="num">
                                      <p:cBhvr additive="base">
                                        <p:cTn id="48" dur="500" fill="hold"/>
                                        <p:tgtEl>
                                          <p:spTgt spid="42"/>
                                        </p:tgtEl>
                                        <p:attrNameLst>
                                          <p:attrName>ppt_x</p:attrName>
                                        </p:attrNameLst>
                                      </p:cBhvr>
                                      <p:tavLst>
                                        <p:tav tm="0">
                                          <p:val>
                                            <p:strVal val="1+#ppt_w/2"/>
                                          </p:val>
                                        </p:tav>
                                        <p:tav tm="100000">
                                          <p:val>
                                            <p:strVal val="#ppt_x"/>
                                          </p:val>
                                        </p:tav>
                                      </p:tavLst>
                                    </p:anim>
                                    <p:anim calcmode="lin" valueType="num">
                                      <p:cBhvr additive="base">
                                        <p:cTn id="49"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8" presetClass="entr" presetSubtype="3" fill="hold" nodeType="click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strips(upRight)">
                                      <p:cBhvr>
                                        <p:cTn id="54" dur="500"/>
                                        <p:tgtEl>
                                          <p:spTgt spid="32"/>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nodeType="click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additive="base">
                                        <p:cTn id="59" dur="500" fill="hold"/>
                                        <p:tgtEl>
                                          <p:spTgt spid="45"/>
                                        </p:tgtEl>
                                        <p:attrNameLst>
                                          <p:attrName>ppt_x</p:attrName>
                                        </p:attrNameLst>
                                      </p:cBhvr>
                                      <p:tavLst>
                                        <p:tav tm="0">
                                          <p:val>
                                            <p:strVal val="1+#ppt_w/2"/>
                                          </p:val>
                                        </p:tav>
                                        <p:tav tm="100000">
                                          <p:val>
                                            <p:strVal val="#ppt_x"/>
                                          </p:val>
                                        </p:tav>
                                      </p:tavLst>
                                    </p:anim>
                                    <p:anim calcmode="lin" valueType="num">
                                      <p:cBhvr additive="base">
                                        <p:cTn id="60" dur="500" fill="hold"/>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5" grpId="0" animBg="1"/>
      <p:bldP spid="1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灯片编号占位符 2"/>
          <p:cNvSpPr>
            <a:spLocks noGrp="1"/>
          </p:cNvSpPr>
          <p:nvPr>
            <p:ph type="sldNum" sz="quarter" idx="10"/>
          </p:nvPr>
        </p:nvSpPr>
        <p:spPr>
          <a:noFill/>
        </p:spPr>
        <p:txBody>
          <a:bodyPr/>
          <a:lstStyle/>
          <a:p>
            <a:fld id="{68C60625-7793-4864-8ED2-4CB2CC5C6EE2}" type="slidenum">
              <a:rPr lang="en-US" altLang="zh-CN"/>
              <a:pPr/>
              <a:t>49</a:t>
            </a:fld>
            <a:endParaRPr lang="en-US" altLang="zh-CN"/>
          </a:p>
        </p:txBody>
      </p:sp>
      <p:grpSp>
        <p:nvGrpSpPr>
          <p:cNvPr id="2" name="Group 125"/>
          <p:cNvGrpSpPr>
            <a:grpSpLocks/>
          </p:cNvGrpSpPr>
          <p:nvPr/>
        </p:nvGrpSpPr>
        <p:grpSpPr bwMode="auto">
          <a:xfrm>
            <a:off x="1619672" y="116632"/>
            <a:ext cx="2447925" cy="1008063"/>
            <a:chOff x="-840" y="346"/>
            <a:chExt cx="1542" cy="635"/>
          </a:xfrm>
        </p:grpSpPr>
        <p:sp>
          <p:nvSpPr>
            <p:cNvPr id="6" name="Freeform 126"/>
            <p:cNvSpPr>
              <a:spLocks/>
            </p:cNvSpPr>
            <p:nvPr/>
          </p:nvSpPr>
          <p:spPr bwMode="auto">
            <a:xfrm>
              <a:off x="-840" y="346"/>
              <a:ext cx="1542" cy="635"/>
            </a:xfrm>
            <a:custGeom>
              <a:avLst/>
              <a:gdLst/>
              <a:ahLst/>
              <a:cxnLst>
                <a:cxn ang="0">
                  <a:pos x="636" y="22"/>
                </a:cxn>
                <a:cxn ang="0">
                  <a:pos x="456" y="44"/>
                </a:cxn>
                <a:cxn ang="0">
                  <a:pos x="329" y="74"/>
                </a:cxn>
                <a:cxn ang="0">
                  <a:pos x="142" y="127"/>
                </a:cxn>
                <a:cxn ang="0">
                  <a:pos x="60" y="156"/>
                </a:cxn>
                <a:cxn ang="0">
                  <a:pos x="37" y="441"/>
                </a:cxn>
                <a:cxn ang="0">
                  <a:pos x="0" y="516"/>
                </a:cxn>
                <a:cxn ang="0">
                  <a:pos x="299" y="635"/>
                </a:cxn>
                <a:cxn ang="0">
                  <a:pos x="860" y="635"/>
                </a:cxn>
                <a:cxn ang="0">
                  <a:pos x="935" y="605"/>
                </a:cxn>
                <a:cxn ang="0">
                  <a:pos x="980" y="575"/>
                </a:cxn>
                <a:cxn ang="0">
                  <a:pos x="1040" y="403"/>
                </a:cxn>
                <a:cxn ang="0">
                  <a:pos x="1010" y="179"/>
                </a:cxn>
                <a:cxn ang="0">
                  <a:pos x="987" y="156"/>
                </a:cxn>
                <a:cxn ang="0">
                  <a:pos x="853" y="141"/>
                </a:cxn>
                <a:cxn ang="0">
                  <a:pos x="830" y="89"/>
                </a:cxn>
                <a:cxn ang="0">
                  <a:pos x="636" y="22"/>
                </a:cxn>
              </a:cxnLst>
              <a:rect l="0" t="0" r="r" b="b"/>
              <a:pathLst>
                <a:path w="1040" h="688">
                  <a:moveTo>
                    <a:pt x="636" y="22"/>
                  </a:moveTo>
                  <a:cubicBezTo>
                    <a:pt x="555" y="26"/>
                    <a:pt x="521" y="24"/>
                    <a:pt x="456" y="44"/>
                  </a:cubicBezTo>
                  <a:cubicBezTo>
                    <a:pt x="415" y="72"/>
                    <a:pt x="382" y="69"/>
                    <a:pt x="329" y="74"/>
                  </a:cubicBezTo>
                  <a:cubicBezTo>
                    <a:pt x="269" y="115"/>
                    <a:pt x="215" y="121"/>
                    <a:pt x="142" y="127"/>
                  </a:cubicBezTo>
                  <a:cubicBezTo>
                    <a:pt x="108" y="133"/>
                    <a:pt x="88" y="137"/>
                    <a:pt x="60" y="156"/>
                  </a:cubicBezTo>
                  <a:cubicBezTo>
                    <a:pt x="28" y="247"/>
                    <a:pt x="58" y="347"/>
                    <a:pt x="37" y="441"/>
                  </a:cubicBezTo>
                  <a:cubicBezTo>
                    <a:pt x="31" y="467"/>
                    <a:pt x="9" y="491"/>
                    <a:pt x="0" y="516"/>
                  </a:cubicBezTo>
                  <a:cubicBezTo>
                    <a:pt x="42" y="632"/>
                    <a:pt x="201" y="629"/>
                    <a:pt x="299" y="635"/>
                  </a:cubicBezTo>
                  <a:cubicBezTo>
                    <a:pt x="499" y="688"/>
                    <a:pt x="341" y="649"/>
                    <a:pt x="860" y="635"/>
                  </a:cubicBezTo>
                  <a:cubicBezTo>
                    <a:pt x="882" y="634"/>
                    <a:pt x="916" y="616"/>
                    <a:pt x="935" y="605"/>
                  </a:cubicBezTo>
                  <a:cubicBezTo>
                    <a:pt x="951" y="596"/>
                    <a:pt x="980" y="575"/>
                    <a:pt x="980" y="575"/>
                  </a:cubicBezTo>
                  <a:cubicBezTo>
                    <a:pt x="998" y="517"/>
                    <a:pt x="1020" y="461"/>
                    <a:pt x="1040" y="403"/>
                  </a:cubicBezTo>
                  <a:cubicBezTo>
                    <a:pt x="1039" y="386"/>
                    <a:pt x="1017" y="204"/>
                    <a:pt x="1010" y="179"/>
                  </a:cubicBezTo>
                  <a:cubicBezTo>
                    <a:pt x="1007" y="169"/>
                    <a:pt x="997" y="160"/>
                    <a:pt x="987" y="156"/>
                  </a:cubicBezTo>
                  <a:cubicBezTo>
                    <a:pt x="945" y="141"/>
                    <a:pt x="898" y="146"/>
                    <a:pt x="853" y="141"/>
                  </a:cubicBezTo>
                  <a:cubicBezTo>
                    <a:pt x="844" y="107"/>
                    <a:pt x="850" y="117"/>
                    <a:pt x="830" y="89"/>
                  </a:cubicBezTo>
                  <a:cubicBezTo>
                    <a:pt x="768" y="0"/>
                    <a:pt x="776" y="29"/>
                    <a:pt x="636" y="22"/>
                  </a:cubicBezTo>
                  <a:close/>
                </a:path>
              </a:pathLst>
            </a:custGeom>
            <a:solidFill>
              <a:srgbClr val="FFFF99"/>
            </a:solidFill>
            <a:ln w="82550" cap="flat" cmpd="sng">
              <a:solidFill>
                <a:srgbClr val="00E6E1"/>
              </a:solidFill>
              <a:prstDash val="solid"/>
              <a:round/>
              <a:headEnd/>
              <a:tailEnd/>
            </a:ln>
            <a:effectLst>
              <a:outerShdw dist="45791" dir="2021404" algn="ctr" rotWithShape="0">
                <a:srgbClr val="B2B2B2"/>
              </a:outerShdw>
            </a:effectLst>
          </p:spPr>
          <p:txBody>
            <a:bodyPr wrap="none" anchor="ctr"/>
            <a:lstStyle/>
            <a:p>
              <a:endParaRPr lang="zh-CN" altLang="en-US"/>
            </a:p>
          </p:txBody>
        </p:sp>
        <p:sp>
          <p:nvSpPr>
            <p:cNvPr id="7" name="Text Box 128"/>
            <p:cNvSpPr txBox="1">
              <a:spLocks noChangeArrowheads="1"/>
            </p:cNvSpPr>
            <p:nvPr/>
          </p:nvSpPr>
          <p:spPr bwMode="auto">
            <a:xfrm>
              <a:off x="-522" y="482"/>
              <a:ext cx="1179" cy="407"/>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r>
                <a:rPr lang="zh-CN" altLang="en-US" sz="2800" dirty="0" smtClean="0">
                  <a:solidFill>
                    <a:srgbClr val="FF0000"/>
                  </a:solidFill>
                  <a:ea typeface="黑体" pitchFamily="2" charset="-122"/>
                </a:rPr>
                <a:t>调用方式</a:t>
              </a:r>
              <a:r>
                <a:rPr lang="en-US" altLang="zh-CN" sz="3600" dirty="0" smtClean="0">
                  <a:solidFill>
                    <a:srgbClr val="FF0000"/>
                  </a:solidFill>
                  <a:ea typeface="黑体" pitchFamily="2" charset="-122"/>
                </a:rPr>
                <a:t>2</a:t>
              </a:r>
              <a:endParaRPr lang="zh-CN" altLang="en-US" sz="3600" dirty="0">
                <a:solidFill>
                  <a:srgbClr val="FF0000"/>
                </a:solidFill>
                <a:ea typeface="黑体" pitchFamily="2" charset="-122"/>
              </a:endParaRPr>
            </a:p>
          </p:txBody>
        </p:sp>
      </p:grpSp>
      <p:sp>
        <p:nvSpPr>
          <p:cNvPr id="9" name="矩形 8"/>
          <p:cNvSpPr/>
          <p:nvPr/>
        </p:nvSpPr>
        <p:spPr>
          <a:xfrm>
            <a:off x="4572000" y="3218200"/>
            <a:ext cx="4572000" cy="1938992"/>
          </a:xfrm>
          <a:prstGeom prst="rect">
            <a:avLst/>
          </a:prstGeom>
          <a:ln>
            <a:solidFill>
              <a:schemeClr val="accent6">
                <a:lumMod val="75000"/>
              </a:schemeClr>
            </a:solidFill>
          </a:ln>
        </p:spPr>
        <p:txBody>
          <a:bodyPr wrap="square">
            <a:spAutoFit/>
          </a:bodyPr>
          <a:lstStyle/>
          <a:p>
            <a:r>
              <a:rPr lang="zh-CN" altLang="en-US" b="1" dirty="0" smtClean="0">
                <a:solidFill>
                  <a:schemeClr val="accent6"/>
                </a:solidFill>
              </a:rPr>
              <a:t>线程</a:t>
            </a:r>
            <a:r>
              <a:rPr lang="en-US" altLang="zh-CN" b="1" dirty="0" smtClean="0">
                <a:solidFill>
                  <a:schemeClr val="accent6"/>
                </a:solidFill>
              </a:rPr>
              <a:t> A</a:t>
            </a:r>
            <a:r>
              <a:rPr lang="zh-CN" altLang="en-US" b="1" dirty="0" smtClean="0">
                <a:solidFill>
                  <a:schemeClr val="accent6"/>
                </a:solidFill>
              </a:rPr>
              <a:t>、</a:t>
            </a:r>
            <a:r>
              <a:rPr lang="en-US" altLang="zh-CN" b="1" dirty="0" smtClean="0">
                <a:solidFill>
                  <a:schemeClr val="accent6"/>
                </a:solidFill>
              </a:rPr>
              <a:t>B……:</a:t>
            </a:r>
          </a:p>
          <a:p>
            <a:r>
              <a:rPr lang="en-US" altLang="zh-CN" b="1" dirty="0" err="1" smtClean="0">
                <a:solidFill>
                  <a:schemeClr val="accent2">
                    <a:lumMod val="50000"/>
                  </a:schemeClr>
                </a:solidFill>
              </a:rPr>
              <a:t>pthread_mutex_lock</a:t>
            </a:r>
            <a:r>
              <a:rPr lang="en-US" altLang="zh-CN" b="1" dirty="0" smtClean="0">
                <a:solidFill>
                  <a:schemeClr val="accent2">
                    <a:lumMod val="50000"/>
                  </a:schemeClr>
                </a:solidFill>
              </a:rPr>
              <a:t>(&amp;</a:t>
            </a:r>
            <a:r>
              <a:rPr lang="en-US" altLang="zh-CN" b="1" dirty="0" err="1" smtClean="0">
                <a:solidFill>
                  <a:schemeClr val="accent2">
                    <a:lumMod val="50000"/>
                  </a:schemeClr>
                </a:solidFill>
              </a:rPr>
              <a:t>mutex</a:t>
            </a:r>
            <a:r>
              <a:rPr lang="en-US" altLang="zh-CN" b="1" dirty="0" smtClean="0">
                <a:solidFill>
                  <a:schemeClr val="accent2">
                    <a:lumMod val="50000"/>
                  </a:schemeClr>
                </a:solidFill>
              </a:rPr>
              <a:t>);</a:t>
            </a:r>
          </a:p>
          <a:p>
            <a:r>
              <a:rPr lang="en-US" altLang="zh-CN" b="1" dirty="0" smtClean="0">
                <a:solidFill>
                  <a:srgbClr val="002060"/>
                </a:solidFill>
              </a:rPr>
              <a:t>while (count &lt;= 0)</a:t>
            </a:r>
          </a:p>
          <a:p>
            <a:r>
              <a:rPr lang="en-US" altLang="zh-CN" b="1" dirty="0" smtClean="0">
                <a:solidFill>
                  <a:srgbClr val="FF0000"/>
                </a:solidFill>
              </a:rPr>
              <a:t>     </a:t>
            </a:r>
            <a:r>
              <a:rPr lang="en-US" altLang="zh-CN" sz="2000" b="1" dirty="0" err="1" smtClean="0">
                <a:solidFill>
                  <a:srgbClr val="FF0000"/>
                </a:solidFill>
              </a:rPr>
              <a:t>pthread_cond_wait</a:t>
            </a:r>
            <a:r>
              <a:rPr lang="en-US" altLang="zh-CN" sz="2000" b="1" dirty="0" smtClean="0">
                <a:solidFill>
                  <a:srgbClr val="FF0000"/>
                </a:solidFill>
              </a:rPr>
              <a:t>(&amp;</a:t>
            </a:r>
            <a:r>
              <a:rPr lang="en-US" altLang="zh-CN" sz="2000" b="1" dirty="0" err="1" smtClean="0">
                <a:solidFill>
                  <a:srgbClr val="FF0000"/>
                </a:solidFill>
              </a:rPr>
              <a:t>cond</a:t>
            </a:r>
            <a:r>
              <a:rPr lang="en-US" altLang="zh-CN" sz="2000" b="1" dirty="0" smtClean="0">
                <a:solidFill>
                  <a:srgbClr val="FF0000"/>
                </a:solidFill>
              </a:rPr>
              <a:t>, &amp;</a:t>
            </a:r>
            <a:r>
              <a:rPr lang="en-US" altLang="zh-CN" sz="2000" b="1" dirty="0" err="1" smtClean="0">
                <a:solidFill>
                  <a:srgbClr val="FF0000"/>
                </a:solidFill>
              </a:rPr>
              <a:t>mutex</a:t>
            </a:r>
            <a:r>
              <a:rPr lang="en-US" altLang="zh-CN" sz="2000" b="1" dirty="0" smtClean="0">
                <a:solidFill>
                  <a:srgbClr val="FF0000"/>
                </a:solidFill>
              </a:rPr>
              <a:t>)</a:t>
            </a:r>
          </a:p>
          <a:p>
            <a:r>
              <a:rPr lang="en-US" altLang="zh-CN" b="1" dirty="0" err="1" smtClean="0">
                <a:solidFill>
                  <a:schemeClr val="accent2">
                    <a:lumMod val="50000"/>
                  </a:schemeClr>
                </a:solidFill>
              </a:rPr>
              <a:t>pthread_mutex_unlock</a:t>
            </a:r>
            <a:r>
              <a:rPr lang="en-US" altLang="zh-CN" b="1" dirty="0" smtClean="0">
                <a:solidFill>
                  <a:schemeClr val="accent2">
                    <a:lumMod val="50000"/>
                  </a:schemeClr>
                </a:solidFill>
              </a:rPr>
              <a:t>(&amp;</a:t>
            </a:r>
            <a:r>
              <a:rPr lang="en-US" altLang="zh-CN" b="1" dirty="0" err="1" smtClean="0">
                <a:solidFill>
                  <a:schemeClr val="accent2">
                    <a:lumMod val="50000"/>
                  </a:schemeClr>
                </a:solidFill>
              </a:rPr>
              <a:t>mutex</a:t>
            </a:r>
            <a:r>
              <a:rPr lang="en-US" altLang="zh-CN" b="1" dirty="0" smtClean="0">
                <a:solidFill>
                  <a:schemeClr val="accent2">
                    <a:lumMod val="50000"/>
                  </a:schemeClr>
                </a:solidFill>
              </a:rPr>
              <a:t>);</a:t>
            </a:r>
            <a:endParaRPr lang="en-US" altLang="zh-CN" b="1" dirty="0">
              <a:solidFill>
                <a:schemeClr val="accent2">
                  <a:lumMod val="50000"/>
                </a:schemeClr>
              </a:solidFill>
            </a:endParaRPr>
          </a:p>
        </p:txBody>
      </p:sp>
      <p:sp>
        <p:nvSpPr>
          <p:cNvPr id="10" name="矩形 9"/>
          <p:cNvSpPr/>
          <p:nvPr/>
        </p:nvSpPr>
        <p:spPr>
          <a:xfrm>
            <a:off x="179512" y="3248977"/>
            <a:ext cx="4320480" cy="1908215"/>
          </a:xfrm>
          <a:prstGeom prst="rect">
            <a:avLst/>
          </a:prstGeom>
          <a:ln>
            <a:solidFill>
              <a:schemeClr val="accent6">
                <a:lumMod val="75000"/>
              </a:schemeClr>
            </a:solidFill>
          </a:ln>
        </p:spPr>
        <p:txBody>
          <a:bodyPr wrap="square">
            <a:spAutoFit/>
          </a:bodyPr>
          <a:lstStyle/>
          <a:p>
            <a:r>
              <a:rPr lang="zh-CN" altLang="en-US" b="1" dirty="0" smtClean="0">
                <a:solidFill>
                  <a:schemeClr val="accent6"/>
                </a:solidFill>
              </a:rPr>
              <a:t>线程</a:t>
            </a:r>
            <a:r>
              <a:rPr lang="en-US" altLang="zh-CN" b="1" dirty="0" smtClean="0">
                <a:solidFill>
                  <a:schemeClr val="accent6"/>
                </a:solidFill>
              </a:rPr>
              <a:t> 1</a:t>
            </a:r>
            <a:r>
              <a:rPr lang="zh-CN" altLang="en-US" b="1" dirty="0" smtClean="0">
                <a:solidFill>
                  <a:schemeClr val="accent6"/>
                </a:solidFill>
              </a:rPr>
              <a:t>、</a:t>
            </a:r>
            <a:r>
              <a:rPr lang="en-US" altLang="zh-CN" b="1" dirty="0" smtClean="0">
                <a:solidFill>
                  <a:schemeClr val="accent6"/>
                </a:solidFill>
              </a:rPr>
              <a:t>2……:</a:t>
            </a:r>
          </a:p>
          <a:p>
            <a:r>
              <a:rPr lang="en-US" altLang="zh-CN" b="1" dirty="0" err="1" smtClean="0">
                <a:solidFill>
                  <a:schemeClr val="accent2">
                    <a:lumMod val="50000"/>
                  </a:schemeClr>
                </a:solidFill>
              </a:rPr>
              <a:t>pthread_mutex_lock</a:t>
            </a:r>
            <a:r>
              <a:rPr lang="en-US" altLang="zh-CN" b="1" dirty="0" smtClean="0">
                <a:solidFill>
                  <a:schemeClr val="accent2">
                    <a:lumMod val="50000"/>
                  </a:schemeClr>
                </a:solidFill>
              </a:rPr>
              <a:t>(&amp;</a:t>
            </a:r>
            <a:r>
              <a:rPr lang="en-US" altLang="zh-CN" b="1" dirty="0" err="1" smtClean="0">
                <a:solidFill>
                  <a:schemeClr val="accent2">
                    <a:lumMod val="50000"/>
                  </a:schemeClr>
                </a:solidFill>
              </a:rPr>
              <a:t>mutex</a:t>
            </a:r>
            <a:r>
              <a:rPr lang="en-US" altLang="zh-CN" b="1" dirty="0" smtClean="0">
                <a:solidFill>
                  <a:schemeClr val="accent2">
                    <a:lumMod val="50000"/>
                  </a:schemeClr>
                </a:solidFill>
              </a:rPr>
              <a:t>);</a:t>
            </a:r>
          </a:p>
          <a:p>
            <a:r>
              <a:rPr lang="en-US" altLang="zh-CN" b="1" dirty="0" smtClean="0">
                <a:solidFill>
                  <a:srgbClr val="002060"/>
                </a:solidFill>
              </a:rPr>
              <a:t>++ count;</a:t>
            </a:r>
          </a:p>
          <a:p>
            <a:r>
              <a:rPr lang="en-US" altLang="zh-CN" b="1" dirty="0" err="1" smtClean="0">
                <a:solidFill>
                  <a:srgbClr val="FF0000"/>
                </a:solidFill>
              </a:rPr>
              <a:t>pthread_cond_signal</a:t>
            </a:r>
            <a:r>
              <a:rPr lang="en-US" altLang="zh-CN" b="1" dirty="0" smtClean="0">
                <a:solidFill>
                  <a:srgbClr val="FF0000"/>
                </a:solidFill>
              </a:rPr>
              <a:t>(&amp;</a:t>
            </a:r>
            <a:r>
              <a:rPr lang="en-US" altLang="zh-CN" b="1" dirty="0" err="1" smtClean="0">
                <a:solidFill>
                  <a:srgbClr val="FF0000"/>
                </a:solidFill>
              </a:rPr>
              <a:t>cond</a:t>
            </a:r>
            <a:r>
              <a:rPr lang="en-US" altLang="zh-CN" b="1" dirty="0" smtClean="0">
                <a:solidFill>
                  <a:srgbClr val="FF0000"/>
                </a:solidFill>
              </a:rPr>
              <a:t>);</a:t>
            </a:r>
          </a:p>
          <a:p>
            <a:r>
              <a:rPr lang="en-US" altLang="zh-CN" sz="2200" b="1" dirty="0" err="1" smtClean="0">
                <a:solidFill>
                  <a:schemeClr val="accent2">
                    <a:lumMod val="50000"/>
                  </a:schemeClr>
                </a:solidFill>
              </a:rPr>
              <a:t>pthread_mutex_unlock</a:t>
            </a:r>
            <a:r>
              <a:rPr lang="en-US" altLang="zh-CN" sz="2200" b="1" dirty="0" smtClean="0">
                <a:solidFill>
                  <a:schemeClr val="accent2">
                    <a:lumMod val="50000"/>
                  </a:schemeClr>
                </a:solidFill>
              </a:rPr>
              <a:t>(&amp;</a:t>
            </a:r>
            <a:r>
              <a:rPr lang="en-US" altLang="zh-CN" sz="2200" b="1" dirty="0" err="1" smtClean="0">
                <a:solidFill>
                  <a:schemeClr val="accent2">
                    <a:lumMod val="50000"/>
                  </a:schemeClr>
                </a:solidFill>
              </a:rPr>
              <a:t>mutex</a:t>
            </a:r>
            <a:r>
              <a:rPr lang="en-US" altLang="zh-CN" sz="2200" b="1" dirty="0" smtClean="0">
                <a:solidFill>
                  <a:schemeClr val="accent2">
                    <a:lumMod val="50000"/>
                  </a:schemeClr>
                </a:solidFill>
              </a:rPr>
              <a:t>);</a:t>
            </a:r>
            <a:endParaRPr lang="en-US" altLang="zh-CN" sz="2200" b="1" dirty="0">
              <a:solidFill>
                <a:schemeClr val="accent2">
                  <a:lumMod val="50000"/>
                </a:schemeClr>
              </a:solidFill>
            </a:endParaRPr>
          </a:p>
        </p:txBody>
      </p:sp>
      <p:sp>
        <p:nvSpPr>
          <p:cNvPr id="16" name="矩形 15"/>
          <p:cNvSpPr/>
          <p:nvPr/>
        </p:nvSpPr>
        <p:spPr>
          <a:xfrm>
            <a:off x="179512" y="1484784"/>
            <a:ext cx="8496944" cy="830997"/>
          </a:xfrm>
          <a:prstGeom prst="rect">
            <a:avLst/>
          </a:prstGeom>
        </p:spPr>
        <p:txBody>
          <a:bodyPr wrap="square">
            <a:spAutoFit/>
          </a:bodyPr>
          <a:lstStyle/>
          <a:p>
            <a:r>
              <a:rPr lang="en-US" altLang="zh-CN" b="1" dirty="0" err="1" smtClean="0">
                <a:solidFill>
                  <a:srgbClr val="002060"/>
                </a:solidFill>
              </a:rPr>
              <a:t>pthread_cond_t</a:t>
            </a:r>
            <a:r>
              <a:rPr lang="en-US" altLang="zh-CN" b="1" dirty="0" smtClean="0">
                <a:solidFill>
                  <a:srgbClr val="002060"/>
                </a:solidFill>
              </a:rPr>
              <a:t> </a:t>
            </a:r>
            <a:r>
              <a:rPr lang="en-US" altLang="zh-CN" b="1" dirty="0" err="1" smtClean="0">
                <a:solidFill>
                  <a:srgbClr val="002060"/>
                </a:solidFill>
              </a:rPr>
              <a:t>cond</a:t>
            </a:r>
            <a:r>
              <a:rPr lang="en-US" altLang="zh-CN" b="1" dirty="0" smtClean="0">
                <a:solidFill>
                  <a:srgbClr val="002060"/>
                </a:solidFill>
              </a:rPr>
              <a:t> = </a:t>
            </a:r>
            <a:r>
              <a:rPr lang="en-US" altLang="zh-CN" b="1" dirty="0" smtClean="0">
                <a:solidFill>
                  <a:srgbClr val="00B050"/>
                </a:solidFill>
              </a:rPr>
              <a:t>PTHREAD_COND_INITIALIZER</a:t>
            </a:r>
            <a:r>
              <a:rPr lang="en-US" altLang="zh-CN" b="1" dirty="0" smtClean="0">
                <a:solidFill>
                  <a:srgbClr val="002060"/>
                </a:solidFill>
              </a:rPr>
              <a:t>;</a:t>
            </a:r>
          </a:p>
          <a:p>
            <a:r>
              <a:rPr lang="en-US" altLang="zh-CN" b="1" dirty="0" err="1" smtClean="0">
                <a:solidFill>
                  <a:srgbClr val="002060"/>
                </a:solidFill>
              </a:rPr>
              <a:t>pthead_mutex_t</a:t>
            </a:r>
            <a:r>
              <a:rPr lang="en-US" altLang="zh-CN" b="1" dirty="0" smtClean="0">
                <a:solidFill>
                  <a:srgbClr val="002060"/>
                </a:solidFill>
              </a:rPr>
              <a:t> </a:t>
            </a:r>
            <a:r>
              <a:rPr lang="en-US" altLang="zh-CN" b="1" dirty="0" err="1" smtClean="0">
                <a:solidFill>
                  <a:srgbClr val="002060"/>
                </a:solidFill>
              </a:rPr>
              <a:t>mutex</a:t>
            </a:r>
            <a:r>
              <a:rPr lang="en-US" altLang="zh-CN" b="1" dirty="0" smtClean="0">
                <a:solidFill>
                  <a:srgbClr val="002060"/>
                </a:solidFill>
              </a:rPr>
              <a:t> =</a:t>
            </a:r>
            <a:r>
              <a:rPr lang="en-US" altLang="zh-CN" b="1" dirty="0" smtClean="0">
                <a:solidFill>
                  <a:srgbClr val="00B050"/>
                </a:solidFill>
              </a:rPr>
              <a:t>PTHREAD_MUTEX_INITIALIZER</a:t>
            </a:r>
            <a:r>
              <a:rPr lang="en-US" altLang="zh-CN" b="1" dirty="0" smtClean="0">
                <a:solidFill>
                  <a:srgbClr val="00206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Righ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strips(downRight)">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strips(downRight)">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a:off x="4032250" y="41275"/>
            <a:ext cx="5099050" cy="854075"/>
          </a:xfrm>
          <a:prstGeom prst="rect">
            <a:avLst/>
          </a:prstGeom>
          <a:noFill/>
          <a:ln w="12700">
            <a:noFill/>
            <a:miter lim="800000"/>
            <a:headEnd/>
            <a:tailEnd/>
          </a:ln>
          <a:effectLst/>
        </p:spPr>
        <p:txBody>
          <a:bodyPr wrap="none" anchor="ctr"/>
          <a:lstStyle/>
          <a:p>
            <a:endParaRPr lang="zh-CN" altLang="en-US"/>
          </a:p>
        </p:txBody>
      </p:sp>
      <p:sp>
        <p:nvSpPr>
          <p:cNvPr id="45080" name="Line 24"/>
          <p:cNvSpPr>
            <a:spLocks noChangeShapeType="1"/>
          </p:cNvSpPr>
          <p:nvPr/>
        </p:nvSpPr>
        <p:spPr bwMode="auto">
          <a:xfrm>
            <a:off x="4079875" y="5319713"/>
            <a:ext cx="0" cy="538162"/>
          </a:xfrm>
          <a:prstGeom prst="line">
            <a:avLst/>
          </a:prstGeom>
          <a:noFill/>
          <a:ln w="12700">
            <a:solidFill>
              <a:schemeClr val="tx1"/>
            </a:solidFill>
            <a:round/>
            <a:headEnd/>
            <a:tailEnd/>
          </a:ln>
          <a:effectLst/>
        </p:spPr>
        <p:txBody>
          <a:bodyPr wrap="none" anchor="ctr"/>
          <a:lstStyle/>
          <a:p>
            <a:endParaRPr lang="zh-CN" altLang="en-US"/>
          </a:p>
        </p:txBody>
      </p:sp>
      <p:sp>
        <p:nvSpPr>
          <p:cNvPr id="45081" name="Line 25"/>
          <p:cNvSpPr>
            <a:spLocks noChangeShapeType="1"/>
          </p:cNvSpPr>
          <p:nvPr/>
        </p:nvSpPr>
        <p:spPr bwMode="auto">
          <a:xfrm flipH="1">
            <a:off x="2855913" y="5319713"/>
            <a:ext cx="1230312" cy="538162"/>
          </a:xfrm>
          <a:prstGeom prst="line">
            <a:avLst/>
          </a:prstGeom>
          <a:noFill/>
          <a:ln w="12700">
            <a:solidFill>
              <a:schemeClr val="tx1"/>
            </a:solidFill>
            <a:round/>
            <a:headEnd/>
            <a:tailEnd/>
          </a:ln>
          <a:effectLst/>
        </p:spPr>
        <p:txBody>
          <a:bodyPr wrap="none" anchor="ctr"/>
          <a:lstStyle/>
          <a:p>
            <a:endParaRPr lang="zh-CN" altLang="en-US"/>
          </a:p>
        </p:txBody>
      </p:sp>
      <p:sp>
        <p:nvSpPr>
          <p:cNvPr id="45082" name="Line 26"/>
          <p:cNvSpPr>
            <a:spLocks noChangeShapeType="1"/>
          </p:cNvSpPr>
          <p:nvPr/>
        </p:nvSpPr>
        <p:spPr bwMode="auto">
          <a:xfrm>
            <a:off x="4086225" y="5319713"/>
            <a:ext cx="1206500" cy="538162"/>
          </a:xfrm>
          <a:prstGeom prst="line">
            <a:avLst/>
          </a:prstGeom>
          <a:noFill/>
          <a:ln w="12700">
            <a:solidFill>
              <a:schemeClr val="tx1"/>
            </a:solidFill>
            <a:round/>
            <a:headEnd/>
            <a:tailEnd/>
          </a:ln>
          <a:effectLst/>
        </p:spPr>
        <p:txBody>
          <a:bodyPr wrap="none" anchor="ctr"/>
          <a:lstStyle/>
          <a:p>
            <a:endParaRPr lang="zh-CN" altLang="en-US"/>
          </a:p>
        </p:txBody>
      </p:sp>
      <p:grpSp>
        <p:nvGrpSpPr>
          <p:cNvPr id="29" name="Group 11"/>
          <p:cNvGrpSpPr>
            <a:grpSpLocks/>
          </p:cNvGrpSpPr>
          <p:nvPr/>
        </p:nvGrpSpPr>
        <p:grpSpPr bwMode="auto">
          <a:xfrm>
            <a:off x="683568" y="692696"/>
            <a:ext cx="3312368" cy="609600"/>
            <a:chOff x="432" y="2983"/>
            <a:chExt cx="953" cy="384"/>
          </a:xfrm>
        </p:grpSpPr>
        <p:sp>
          <p:nvSpPr>
            <p:cNvPr id="30" name="Oval 13"/>
            <p:cNvSpPr>
              <a:spLocks noChangeArrowheads="1"/>
            </p:cNvSpPr>
            <p:nvPr/>
          </p:nvSpPr>
          <p:spPr bwMode="auto">
            <a:xfrm>
              <a:off x="432" y="2983"/>
              <a:ext cx="953" cy="384"/>
            </a:xfrm>
            <a:prstGeom prst="ellipse">
              <a:avLst/>
            </a:prstGeom>
            <a:solidFill>
              <a:srgbClr val="CCFFFF"/>
            </a:solidFill>
            <a:ln w="12700" cap="sq">
              <a:noFill/>
              <a:round/>
              <a:headEnd type="none" w="sm" len="sm"/>
              <a:tailEnd type="none" w="sm" len="sm"/>
            </a:ln>
            <a:effectLst>
              <a:outerShdw dist="35921" dir="2700000" algn="ctr" rotWithShape="0">
                <a:srgbClr val="B2B2B2"/>
              </a:outerShdw>
            </a:effectLst>
          </p:spPr>
          <p:txBody>
            <a:bodyPr wrap="none" anchor="ctr"/>
            <a:lstStyle/>
            <a:p>
              <a:endParaRPr lang="zh-CN" altLang="en-US"/>
            </a:p>
          </p:txBody>
        </p:sp>
        <p:sp>
          <p:nvSpPr>
            <p:cNvPr id="31" name="Rectangle 14"/>
            <p:cNvSpPr>
              <a:spLocks noChangeArrowheads="1"/>
            </p:cNvSpPr>
            <p:nvPr/>
          </p:nvSpPr>
          <p:spPr bwMode="auto">
            <a:xfrm>
              <a:off x="432" y="3003"/>
              <a:ext cx="947" cy="291"/>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r>
                <a:rPr lang="zh-CN" altLang="en-US" b="1" dirty="0" smtClean="0">
                  <a:solidFill>
                    <a:srgbClr val="FF3300"/>
                  </a:solidFill>
                  <a:latin typeface="黑体" pitchFamily="2" charset="-122"/>
                  <a:ea typeface="黑体" pitchFamily="2" charset="-122"/>
                </a:rPr>
                <a:t>理解线程：</a:t>
              </a:r>
              <a:r>
                <a:rPr lang="zh-CN" altLang="en-US" b="1" dirty="0" smtClean="0">
                  <a:solidFill>
                    <a:schemeClr val="accent5">
                      <a:lumMod val="25000"/>
                    </a:schemeClr>
                  </a:solidFill>
                  <a:latin typeface="黑体" pitchFamily="2" charset="-122"/>
                  <a:ea typeface="黑体" pitchFamily="2" charset="-122"/>
                </a:rPr>
                <a:t>并行的函数</a:t>
              </a:r>
              <a:endParaRPr lang="zh-CN" altLang="en-US" b="1" dirty="0">
                <a:solidFill>
                  <a:schemeClr val="accent5">
                    <a:lumMod val="25000"/>
                  </a:schemeClr>
                </a:solidFill>
                <a:latin typeface="黑体" pitchFamily="2" charset="-122"/>
                <a:ea typeface="黑体" pitchFamily="2" charset="-122"/>
              </a:endParaRPr>
            </a:p>
          </p:txBody>
        </p:sp>
      </p:grpSp>
      <p:grpSp>
        <p:nvGrpSpPr>
          <p:cNvPr id="21" name="组合 20"/>
          <p:cNvGrpSpPr/>
          <p:nvPr/>
        </p:nvGrpSpPr>
        <p:grpSpPr>
          <a:xfrm>
            <a:off x="2195736" y="1916832"/>
            <a:ext cx="3756025" cy="3460948"/>
            <a:chOff x="2314575" y="1697038"/>
            <a:chExt cx="3756025" cy="3460948"/>
          </a:xfrm>
        </p:grpSpPr>
        <p:sp>
          <p:nvSpPr>
            <p:cNvPr id="45063" name="AutoShape 7"/>
            <p:cNvSpPr>
              <a:spLocks noChangeArrowheads="1"/>
            </p:cNvSpPr>
            <p:nvPr/>
          </p:nvSpPr>
          <p:spPr bwMode="auto">
            <a:xfrm>
              <a:off x="3178671" y="1697038"/>
              <a:ext cx="1805136" cy="538162"/>
            </a:xfrm>
            <a:prstGeom prst="octagon">
              <a:avLst>
                <a:gd name="adj" fmla="val 29282"/>
              </a:avLst>
            </a:prstGeom>
            <a:solidFill>
              <a:srgbClr val="316501"/>
            </a:solidFill>
            <a:ln w="12700">
              <a:solidFill>
                <a:schemeClr val="bg2"/>
              </a:solidFill>
              <a:miter lim="800000"/>
              <a:headEnd/>
              <a:tailEnd/>
            </a:ln>
            <a:effectLst>
              <a:outerShdw dist="107763" dir="2700000" algn="ctr" rotWithShape="0">
                <a:schemeClr val="bg2"/>
              </a:outerShdw>
            </a:effectLst>
          </p:spPr>
          <p:txBody>
            <a:bodyPr wrap="none" lIns="90488" tIns="44450" rIns="90488" bIns="44450" anchor="ctr"/>
            <a:lstStyle/>
            <a:p>
              <a:pPr algn="ctr"/>
              <a:r>
                <a:rPr lang="zh-CN" altLang="en-US" b="1" dirty="0" smtClean="0">
                  <a:ea typeface="宋体" pitchFamily="2" charset="-122"/>
                </a:rPr>
                <a:t>多线程进程</a:t>
              </a:r>
              <a:endParaRPr lang="en-US" altLang="zh-CN" b="1" dirty="0">
                <a:ea typeface="宋体" pitchFamily="2" charset="-122"/>
              </a:endParaRPr>
            </a:p>
          </p:txBody>
        </p:sp>
        <p:sp>
          <p:nvSpPr>
            <p:cNvPr id="45065" name="Rectangle 9"/>
            <p:cNvSpPr>
              <a:spLocks noChangeArrowheads="1"/>
            </p:cNvSpPr>
            <p:nvPr/>
          </p:nvSpPr>
          <p:spPr bwMode="auto">
            <a:xfrm>
              <a:off x="2314575" y="3019425"/>
              <a:ext cx="762000" cy="1198563"/>
            </a:xfrm>
            <a:prstGeom prst="rect">
              <a:avLst/>
            </a:prstGeom>
            <a:gradFill rotWithShape="0">
              <a:gsLst>
                <a:gs pos="0">
                  <a:srgbClr val="6E0043"/>
                </a:gs>
                <a:gs pos="100000">
                  <a:srgbClr val="6E0043">
                    <a:gamma/>
                    <a:tint val="0"/>
                    <a:invGamma/>
                  </a:srgbClr>
                </a:gs>
              </a:gsLst>
              <a:path path="shape">
                <a:fillToRect l="50000" t="50000" r="50000" b="50000"/>
              </a:path>
            </a:gradFill>
            <a:ln w="12700">
              <a:solidFill>
                <a:schemeClr val="bg2"/>
              </a:solidFill>
              <a:miter lim="800000"/>
              <a:headEnd/>
              <a:tailEnd/>
            </a:ln>
            <a:effectLst>
              <a:outerShdw dist="107763" dir="2700000" algn="ctr" rotWithShape="0">
                <a:schemeClr val="bg2"/>
              </a:outerShdw>
            </a:effectLst>
          </p:spPr>
          <p:txBody>
            <a:bodyPr wrap="none" lIns="90488" tIns="44450" rIns="90488" bIns="44450" anchor="ctr"/>
            <a:lstStyle/>
            <a:p>
              <a:r>
                <a:rPr lang="en-US" altLang="zh-CN" sz="1400" b="1">
                  <a:solidFill>
                    <a:schemeClr val="bg1"/>
                  </a:solidFill>
                  <a:ea typeface="宋体" pitchFamily="2" charset="-122"/>
                </a:rPr>
                <a:t>func1 ( )</a:t>
              </a:r>
            </a:p>
            <a:p>
              <a:r>
                <a:rPr lang="en-US" altLang="zh-CN" sz="1400" b="1">
                  <a:solidFill>
                    <a:schemeClr val="bg1"/>
                  </a:solidFill>
                  <a:ea typeface="宋体" pitchFamily="2" charset="-122"/>
                </a:rPr>
                <a:t>{</a:t>
              </a:r>
            </a:p>
            <a:p>
              <a:r>
                <a:rPr lang="en-US" altLang="zh-CN" sz="1400" b="1">
                  <a:solidFill>
                    <a:schemeClr val="bg1"/>
                  </a:solidFill>
                  <a:ea typeface="宋体" pitchFamily="2" charset="-122"/>
                </a:rPr>
                <a:t>....</a:t>
              </a:r>
            </a:p>
            <a:p>
              <a:r>
                <a:rPr lang="en-US" altLang="zh-CN" sz="1400" b="1">
                  <a:solidFill>
                    <a:schemeClr val="bg1"/>
                  </a:solidFill>
                  <a:ea typeface="宋体" pitchFamily="2" charset="-122"/>
                </a:rPr>
                <a:t>....</a:t>
              </a:r>
            </a:p>
            <a:p>
              <a:r>
                <a:rPr lang="en-US" altLang="zh-CN" sz="1400" b="1">
                  <a:solidFill>
                    <a:schemeClr val="bg1"/>
                  </a:solidFill>
                  <a:ea typeface="宋体" pitchFamily="2" charset="-122"/>
                </a:rPr>
                <a:t>}</a:t>
              </a:r>
            </a:p>
          </p:txBody>
        </p:sp>
        <p:sp>
          <p:nvSpPr>
            <p:cNvPr id="45066" name="Rectangle 10"/>
            <p:cNvSpPr>
              <a:spLocks noChangeArrowheads="1"/>
            </p:cNvSpPr>
            <p:nvPr/>
          </p:nvSpPr>
          <p:spPr bwMode="auto">
            <a:xfrm>
              <a:off x="3756025" y="3019425"/>
              <a:ext cx="762000" cy="1198563"/>
            </a:xfrm>
            <a:prstGeom prst="rect">
              <a:avLst/>
            </a:prstGeom>
            <a:gradFill rotWithShape="0">
              <a:gsLst>
                <a:gs pos="0">
                  <a:srgbClr val="6E0043"/>
                </a:gs>
                <a:gs pos="100000">
                  <a:srgbClr val="6E0043">
                    <a:gamma/>
                    <a:tint val="0"/>
                    <a:invGamma/>
                  </a:srgbClr>
                </a:gs>
              </a:gsLst>
              <a:path path="shape">
                <a:fillToRect l="50000" t="50000" r="50000" b="50000"/>
              </a:path>
            </a:gradFill>
            <a:ln w="12700">
              <a:solidFill>
                <a:schemeClr val="bg2"/>
              </a:solidFill>
              <a:miter lim="800000"/>
              <a:headEnd/>
              <a:tailEnd/>
            </a:ln>
            <a:effectLst>
              <a:outerShdw dist="107763" dir="2700000" algn="ctr" rotWithShape="0">
                <a:schemeClr val="bg2"/>
              </a:outerShdw>
            </a:effectLst>
          </p:spPr>
          <p:txBody>
            <a:bodyPr wrap="none" lIns="90488" tIns="44450" rIns="90488" bIns="44450" anchor="ctr"/>
            <a:lstStyle/>
            <a:p>
              <a:r>
                <a:rPr lang="en-US" altLang="zh-CN" sz="1400" b="1">
                  <a:solidFill>
                    <a:schemeClr val="bg1"/>
                  </a:solidFill>
                  <a:ea typeface="宋体" pitchFamily="2" charset="-122"/>
                </a:rPr>
                <a:t>func2 ( )</a:t>
              </a:r>
            </a:p>
            <a:p>
              <a:r>
                <a:rPr lang="en-US" altLang="zh-CN" sz="1400" b="1">
                  <a:solidFill>
                    <a:schemeClr val="bg1"/>
                  </a:solidFill>
                  <a:ea typeface="宋体" pitchFamily="2" charset="-122"/>
                </a:rPr>
                <a:t>{</a:t>
              </a:r>
            </a:p>
            <a:p>
              <a:r>
                <a:rPr lang="en-US" altLang="zh-CN" sz="1400" b="1">
                  <a:solidFill>
                    <a:schemeClr val="bg1"/>
                  </a:solidFill>
                  <a:ea typeface="宋体" pitchFamily="2" charset="-122"/>
                </a:rPr>
                <a:t>....</a:t>
              </a:r>
            </a:p>
            <a:p>
              <a:r>
                <a:rPr lang="en-US" altLang="zh-CN" sz="1400" b="1">
                  <a:solidFill>
                    <a:schemeClr val="bg1"/>
                  </a:solidFill>
                  <a:ea typeface="宋体" pitchFamily="2" charset="-122"/>
                </a:rPr>
                <a:t>....</a:t>
              </a:r>
            </a:p>
            <a:p>
              <a:r>
                <a:rPr lang="en-US" altLang="zh-CN" sz="1400" b="1">
                  <a:solidFill>
                    <a:schemeClr val="bg1"/>
                  </a:solidFill>
                  <a:ea typeface="宋体" pitchFamily="2" charset="-122"/>
                </a:rPr>
                <a:t>}</a:t>
              </a:r>
            </a:p>
          </p:txBody>
        </p:sp>
        <p:sp>
          <p:nvSpPr>
            <p:cNvPr id="45067" name="Rectangle 11"/>
            <p:cNvSpPr>
              <a:spLocks noChangeArrowheads="1"/>
            </p:cNvSpPr>
            <p:nvPr/>
          </p:nvSpPr>
          <p:spPr bwMode="auto">
            <a:xfrm>
              <a:off x="5305425" y="3035300"/>
              <a:ext cx="765175" cy="1182688"/>
            </a:xfrm>
            <a:prstGeom prst="rect">
              <a:avLst/>
            </a:prstGeom>
            <a:gradFill rotWithShape="0">
              <a:gsLst>
                <a:gs pos="0">
                  <a:srgbClr val="6E0043"/>
                </a:gs>
                <a:gs pos="100000">
                  <a:srgbClr val="6E0043">
                    <a:gamma/>
                    <a:tint val="0"/>
                    <a:invGamma/>
                  </a:srgbClr>
                </a:gs>
              </a:gsLst>
              <a:path path="shape">
                <a:fillToRect l="50000" t="50000" r="50000" b="50000"/>
              </a:path>
            </a:gradFill>
            <a:ln w="12700">
              <a:solidFill>
                <a:schemeClr val="bg2"/>
              </a:solidFill>
              <a:miter lim="800000"/>
              <a:headEnd/>
              <a:tailEnd/>
            </a:ln>
            <a:effectLst>
              <a:outerShdw dist="107763" dir="2700000" algn="ctr" rotWithShape="0">
                <a:schemeClr val="bg2"/>
              </a:outerShdw>
            </a:effectLst>
          </p:spPr>
          <p:txBody>
            <a:bodyPr wrap="none" lIns="90488" tIns="44450" rIns="90488" bIns="44450" anchor="ctr"/>
            <a:lstStyle/>
            <a:p>
              <a:r>
                <a:rPr lang="en-US" altLang="zh-CN" sz="1400" b="1">
                  <a:solidFill>
                    <a:schemeClr val="bg1"/>
                  </a:solidFill>
                  <a:ea typeface="宋体" pitchFamily="2" charset="-122"/>
                </a:rPr>
                <a:t>func3 ( )</a:t>
              </a:r>
            </a:p>
            <a:p>
              <a:r>
                <a:rPr lang="en-US" altLang="zh-CN" sz="1400" b="1">
                  <a:solidFill>
                    <a:schemeClr val="bg1"/>
                  </a:solidFill>
                  <a:ea typeface="宋体" pitchFamily="2" charset="-122"/>
                </a:rPr>
                <a:t>{</a:t>
              </a:r>
            </a:p>
            <a:p>
              <a:r>
                <a:rPr lang="en-US" altLang="zh-CN" sz="1400" b="1">
                  <a:solidFill>
                    <a:schemeClr val="bg1"/>
                  </a:solidFill>
                  <a:ea typeface="宋体" pitchFamily="2" charset="-122"/>
                </a:rPr>
                <a:t>....</a:t>
              </a:r>
            </a:p>
            <a:p>
              <a:r>
                <a:rPr lang="en-US" altLang="zh-CN" sz="1400" b="1">
                  <a:solidFill>
                    <a:schemeClr val="bg1"/>
                  </a:solidFill>
                  <a:ea typeface="宋体" pitchFamily="2" charset="-122"/>
                </a:rPr>
                <a:t>....</a:t>
              </a:r>
            </a:p>
            <a:p>
              <a:r>
                <a:rPr lang="en-US" altLang="zh-CN" sz="1400" b="1">
                  <a:solidFill>
                    <a:schemeClr val="bg1"/>
                  </a:solidFill>
                  <a:ea typeface="宋体" pitchFamily="2" charset="-122"/>
                </a:rPr>
                <a:t>}</a:t>
              </a:r>
            </a:p>
          </p:txBody>
        </p:sp>
        <p:sp>
          <p:nvSpPr>
            <p:cNvPr id="45068" name="Line 12"/>
            <p:cNvSpPr>
              <a:spLocks noChangeShapeType="1"/>
            </p:cNvSpPr>
            <p:nvPr/>
          </p:nvSpPr>
          <p:spPr bwMode="auto">
            <a:xfrm>
              <a:off x="4079875" y="2247900"/>
              <a:ext cx="0" cy="758825"/>
            </a:xfrm>
            <a:prstGeom prst="line">
              <a:avLst/>
            </a:prstGeom>
            <a:noFill/>
            <a:ln w="12700">
              <a:solidFill>
                <a:schemeClr val="bg1"/>
              </a:solidFill>
              <a:round/>
              <a:headEnd/>
              <a:tailEnd/>
            </a:ln>
            <a:effectLst/>
          </p:spPr>
          <p:txBody>
            <a:bodyPr wrap="none" anchor="ctr"/>
            <a:lstStyle/>
            <a:p>
              <a:endParaRPr lang="zh-CN" altLang="en-US"/>
            </a:p>
          </p:txBody>
        </p:sp>
        <p:sp>
          <p:nvSpPr>
            <p:cNvPr id="45069" name="Line 13"/>
            <p:cNvSpPr>
              <a:spLocks noChangeShapeType="1"/>
            </p:cNvSpPr>
            <p:nvPr/>
          </p:nvSpPr>
          <p:spPr bwMode="auto">
            <a:xfrm flipH="1">
              <a:off x="2509838" y="2266950"/>
              <a:ext cx="1576387" cy="736600"/>
            </a:xfrm>
            <a:prstGeom prst="line">
              <a:avLst/>
            </a:prstGeom>
            <a:noFill/>
            <a:ln w="12700">
              <a:solidFill>
                <a:schemeClr val="bg1"/>
              </a:solidFill>
              <a:round/>
              <a:headEnd/>
              <a:tailEnd/>
            </a:ln>
            <a:effectLst/>
          </p:spPr>
          <p:txBody>
            <a:bodyPr wrap="none" anchor="ctr"/>
            <a:lstStyle/>
            <a:p>
              <a:endParaRPr lang="zh-CN" altLang="en-US"/>
            </a:p>
          </p:txBody>
        </p:sp>
        <p:sp>
          <p:nvSpPr>
            <p:cNvPr id="45070" name="Line 14"/>
            <p:cNvSpPr>
              <a:spLocks noChangeShapeType="1"/>
            </p:cNvSpPr>
            <p:nvPr/>
          </p:nvSpPr>
          <p:spPr bwMode="auto">
            <a:xfrm>
              <a:off x="4086225" y="2247900"/>
              <a:ext cx="1760538" cy="758825"/>
            </a:xfrm>
            <a:prstGeom prst="line">
              <a:avLst/>
            </a:prstGeom>
            <a:noFill/>
            <a:ln w="12700">
              <a:solidFill>
                <a:schemeClr val="bg1"/>
              </a:solidFill>
              <a:round/>
              <a:headEnd/>
              <a:tailEnd/>
            </a:ln>
            <a:effectLst/>
          </p:spPr>
          <p:txBody>
            <a:bodyPr wrap="none" anchor="ctr"/>
            <a:lstStyle/>
            <a:p>
              <a:endParaRPr lang="zh-CN" altLang="en-US"/>
            </a:p>
          </p:txBody>
        </p:sp>
        <p:cxnSp>
          <p:nvCxnSpPr>
            <p:cNvPr id="34" name="直接箭头连接符 33"/>
            <p:cNvCxnSpPr/>
            <p:nvPr/>
          </p:nvCxnSpPr>
          <p:spPr bwMode="auto">
            <a:xfrm rot="5400000">
              <a:off x="2195736" y="4797152"/>
              <a:ext cx="720080" cy="1588"/>
            </a:xfrm>
            <a:prstGeom prst="straightConnector1">
              <a:avLst/>
            </a:prstGeom>
            <a:solidFill>
              <a:schemeClr val="accent1"/>
            </a:solidFill>
            <a:ln w="12700" cap="sq" cmpd="sng" algn="ctr">
              <a:solidFill>
                <a:srgbClr val="002060"/>
              </a:solidFill>
              <a:prstDash val="solid"/>
              <a:round/>
              <a:headEnd type="none" w="sm" len="sm"/>
              <a:tailEnd type="arrow"/>
            </a:ln>
            <a:effectLst/>
          </p:spPr>
        </p:cxnSp>
        <p:cxnSp>
          <p:nvCxnSpPr>
            <p:cNvPr id="38" name="直接箭头连接符 37"/>
            <p:cNvCxnSpPr/>
            <p:nvPr/>
          </p:nvCxnSpPr>
          <p:spPr bwMode="auto">
            <a:xfrm rot="5400000">
              <a:off x="3780706" y="4796358"/>
              <a:ext cx="720080" cy="1588"/>
            </a:xfrm>
            <a:prstGeom prst="straightConnector1">
              <a:avLst/>
            </a:prstGeom>
            <a:solidFill>
              <a:schemeClr val="accent1"/>
            </a:solidFill>
            <a:ln w="12700" cap="sq" cmpd="sng" algn="ctr">
              <a:solidFill>
                <a:srgbClr val="002060"/>
              </a:solidFill>
              <a:prstDash val="solid"/>
              <a:round/>
              <a:headEnd type="none" w="sm" len="sm"/>
              <a:tailEnd type="arrow"/>
            </a:ln>
            <a:effectLst/>
          </p:spPr>
        </p:cxnSp>
        <p:cxnSp>
          <p:nvCxnSpPr>
            <p:cNvPr id="39" name="直接箭头连接符 38"/>
            <p:cNvCxnSpPr/>
            <p:nvPr/>
          </p:nvCxnSpPr>
          <p:spPr bwMode="auto">
            <a:xfrm rot="5400000">
              <a:off x="5291286" y="4796358"/>
              <a:ext cx="720080" cy="1588"/>
            </a:xfrm>
            <a:prstGeom prst="straightConnector1">
              <a:avLst/>
            </a:prstGeom>
            <a:solidFill>
              <a:schemeClr val="accent1"/>
            </a:solidFill>
            <a:ln w="12700" cap="sq" cmpd="sng" algn="ctr">
              <a:solidFill>
                <a:srgbClr val="002060"/>
              </a:solidFill>
              <a:prstDash val="solid"/>
              <a:round/>
              <a:headEnd type="none" w="sm" len="sm"/>
              <a:tailEnd type="arrow"/>
            </a:ln>
            <a:effectLst/>
          </p:spPr>
        </p:cxn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lide(fromLeft)">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strips(downLeft)">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8"/>
          <p:cNvGrpSpPr/>
          <p:nvPr/>
        </p:nvGrpSpPr>
        <p:grpSpPr>
          <a:xfrm>
            <a:off x="251520" y="260648"/>
            <a:ext cx="6552728" cy="4032448"/>
            <a:chOff x="251520" y="260648"/>
            <a:chExt cx="6552728" cy="2880320"/>
          </a:xfrm>
        </p:grpSpPr>
        <p:sp>
          <p:nvSpPr>
            <p:cNvPr id="6" name="Rectangle 6"/>
            <p:cNvSpPr>
              <a:spLocks noChangeArrowheads="1"/>
            </p:cNvSpPr>
            <p:nvPr/>
          </p:nvSpPr>
          <p:spPr bwMode="auto">
            <a:xfrm>
              <a:off x="251520" y="260648"/>
              <a:ext cx="6552728" cy="2880320"/>
            </a:xfrm>
            <a:prstGeom prst="rect">
              <a:avLst/>
            </a:prstGeom>
            <a:solidFill>
              <a:srgbClr val="CCFFCC"/>
            </a:solidFill>
            <a:ln w="12700" cap="sq">
              <a:noFill/>
              <a:miter lim="800000"/>
              <a:headEnd type="none" w="sm" len="sm"/>
              <a:tailEnd type="none" w="sm" len="sm"/>
            </a:ln>
            <a:effectLst>
              <a:outerShdw dist="188799" dir="2536421" algn="ctr" rotWithShape="0">
                <a:srgbClr val="C0C0C0"/>
              </a:outerShdw>
            </a:effectLst>
          </p:spPr>
          <p:txBody>
            <a:bodyPr wrap="none" anchor="ctr"/>
            <a:lstStyle/>
            <a:p>
              <a:pPr>
                <a:defRPr/>
              </a:pPr>
              <a:endParaRPr lang="zh-CN" altLang="en-US"/>
            </a:p>
          </p:txBody>
        </p:sp>
        <p:sp>
          <p:nvSpPr>
            <p:cNvPr id="4" name="矩形 3"/>
            <p:cNvSpPr/>
            <p:nvPr/>
          </p:nvSpPr>
          <p:spPr>
            <a:xfrm>
              <a:off x="323528" y="260648"/>
              <a:ext cx="6192688" cy="1384994"/>
            </a:xfrm>
            <a:prstGeom prst="rect">
              <a:avLst/>
            </a:prstGeom>
          </p:spPr>
          <p:txBody>
            <a:bodyPr wrap="square">
              <a:spAutoFit/>
            </a:bodyPr>
            <a:lstStyle/>
            <a:p>
              <a:r>
                <a:rPr lang="en-US" altLang="zh-CN" sz="2000" b="1" dirty="0" smtClean="0">
                  <a:solidFill>
                    <a:srgbClr val="0033CC"/>
                  </a:solidFill>
                </a:rPr>
                <a:t>#define MAXMSGSIZE 128  	/*</a:t>
              </a:r>
              <a:r>
                <a:rPr lang="zh-CN" altLang="en-US" sz="2000" b="1" dirty="0" smtClean="0">
                  <a:solidFill>
                    <a:srgbClr val="0033CC"/>
                  </a:solidFill>
                </a:rPr>
                <a:t>消息最大长度</a:t>
              </a:r>
              <a:r>
                <a:rPr lang="en-US" altLang="zh-CN" sz="2000" b="1" dirty="0" smtClean="0">
                  <a:solidFill>
                    <a:srgbClr val="0033CC"/>
                  </a:solidFill>
                </a:rPr>
                <a:t>*/</a:t>
              </a:r>
            </a:p>
            <a:p>
              <a:r>
                <a:rPr lang="en-US" altLang="zh-CN" sz="2000" b="1" dirty="0" err="1" smtClean="0">
                  <a:solidFill>
                    <a:srgbClr val="0033CC"/>
                  </a:solidFill>
                </a:rPr>
                <a:t>typedef</a:t>
              </a:r>
              <a:r>
                <a:rPr lang="en-US" altLang="zh-CN" sz="2000" b="1" dirty="0" smtClean="0">
                  <a:solidFill>
                    <a:srgbClr val="0033CC"/>
                  </a:solidFill>
                </a:rPr>
                <a:t> </a:t>
              </a:r>
              <a:r>
                <a:rPr lang="en-US" altLang="zh-CN" sz="2000" b="1" dirty="0" err="1" smtClean="0">
                  <a:solidFill>
                    <a:srgbClr val="0033CC"/>
                  </a:solidFill>
                </a:rPr>
                <a:t>struct</a:t>
              </a:r>
              <a:r>
                <a:rPr lang="en-US" altLang="zh-CN" sz="2000" b="1" dirty="0" smtClean="0">
                  <a:solidFill>
                    <a:srgbClr val="0033CC"/>
                  </a:solidFill>
                </a:rPr>
                <a:t> </a:t>
              </a:r>
              <a:r>
                <a:rPr lang="en-US" altLang="zh-CN" sz="2000" b="1" dirty="0" err="1" smtClean="0">
                  <a:solidFill>
                    <a:srgbClr val="0033CC"/>
                  </a:solidFill>
                </a:rPr>
                <a:t>smsg_node</a:t>
              </a:r>
              <a:r>
                <a:rPr lang="en-US" altLang="zh-CN" sz="2000" b="1" dirty="0" smtClean="0">
                  <a:solidFill>
                    <a:srgbClr val="0033CC"/>
                  </a:solidFill>
                </a:rPr>
                <a:t> {</a:t>
              </a:r>
            </a:p>
            <a:p>
              <a:r>
                <a:rPr lang="en-US" altLang="zh-CN" sz="2000" b="1" dirty="0" smtClean="0">
                  <a:solidFill>
                    <a:srgbClr val="0033CC"/>
                  </a:solidFill>
                </a:rPr>
                <a:t>    </a:t>
              </a:r>
              <a:r>
                <a:rPr lang="en-US" altLang="zh-CN" sz="2000" b="1" dirty="0" err="1" smtClean="0">
                  <a:solidFill>
                    <a:srgbClr val="0033CC"/>
                  </a:solidFill>
                </a:rPr>
                <a:t>struct</a:t>
              </a:r>
              <a:r>
                <a:rPr lang="en-US" altLang="zh-CN" sz="2000" b="1" dirty="0" smtClean="0">
                  <a:solidFill>
                    <a:srgbClr val="0033CC"/>
                  </a:solidFill>
                </a:rPr>
                <a:t> </a:t>
              </a:r>
              <a:r>
                <a:rPr lang="en-US" altLang="zh-CN" sz="2000" b="1" dirty="0" err="1" smtClean="0">
                  <a:solidFill>
                    <a:srgbClr val="0033CC"/>
                  </a:solidFill>
                </a:rPr>
                <a:t>smsg_node</a:t>
              </a:r>
              <a:r>
                <a:rPr lang="en-US" altLang="zh-CN" sz="2000" b="1" dirty="0" smtClean="0">
                  <a:solidFill>
                    <a:srgbClr val="0033CC"/>
                  </a:solidFill>
                </a:rPr>
                <a:t> 	*</a:t>
              </a:r>
              <a:r>
                <a:rPr lang="en-US" altLang="zh-CN" sz="2000" b="1" dirty="0" err="1" smtClean="0">
                  <a:solidFill>
                    <a:schemeClr val="accent2"/>
                  </a:solidFill>
                </a:rPr>
                <a:t>m_next</a:t>
              </a:r>
              <a:r>
                <a:rPr lang="en-US" altLang="zh-CN" sz="2000" b="1" dirty="0" smtClean="0">
                  <a:solidFill>
                    <a:srgbClr val="0033CC"/>
                  </a:solidFill>
                </a:rPr>
                <a:t>;</a:t>
              </a:r>
            </a:p>
            <a:p>
              <a:r>
                <a:rPr lang="en-US" altLang="zh-CN" sz="2000" b="1" dirty="0" smtClean="0">
                  <a:solidFill>
                    <a:srgbClr val="0033CC"/>
                  </a:solidFill>
                </a:rPr>
                <a:t>    char 	</a:t>
              </a:r>
              <a:r>
                <a:rPr lang="en-US" altLang="zh-CN" sz="2000" b="1" dirty="0" smtClean="0">
                  <a:solidFill>
                    <a:schemeClr val="accent2"/>
                  </a:solidFill>
                </a:rPr>
                <a:t>data[MAXMSGSIZE]</a:t>
              </a:r>
              <a:r>
                <a:rPr lang="en-US" altLang="zh-CN" sz="2000" b="1" dirty="0" smtClean="0">
                  <a:solidFill>
                    <a:srgbClr val="0033CC"/>
                  </a:solidFill>
                </a:rPr>
                <a:t>;      /*</a:t>
              </a:r>
              <a:r>
                <a:rPr lang="zh-CN" altLang="en-US" sz="2000" b="1" dirty="0" smtClean="0">
                  <a:solidFill>
                    <a:srgbClr val="0033CC"/>
                  </a:solidFill>
                </a:rPr>
                <a:t>存放消息</a:t>
              </a:r>
              <a:r>
                <a:rPr lang="en-US" altLang="zh-CN" sz="2000" b="1" dirty="0" smtClean="0">
                  <a:solidFill>
                    <a:srgbClr val="0033CC"/>
                  </a:solidFill>
                </a:rPr>
                <a:t>*/</a:t>
              </a:r>
            </a:p>
            <a:p>
              <a:r>
                <a:rPr lang="en-US" altLang="zh-CN" sz="2000" b="1" dirty="0" smtClean="0">
                  <a:solidFill>
                    <a:srgbClr val="0033CC"/>
                  </a:solidFill>
                </a:rPr>
                <a:t>    </a:t>
              </a:r>
              <a:r>
                <a:rPr lang="en-US" altLang="zh-CN" sz="2000" b="1" dirty="0" err="1" smtClean="0">
                  <a:solidFill>
                    <a:srgbClr val="0033CC"/>
                  </a:solidFill>
                </a:rPr>
                <a:t>int</a:t>
              </a:r>
              <a:r>
                <a:rPr lang="en-US" altLang="zh-CN" sz="2000" b="1" dirty="0" smtClean="0">
                  <a:solidFill>
                    <a:srgbClr val="0033CC"/>
                  </a:solidFill>
                </a:rPr>
                <a:t> 	</a:t>
              </a:r>
              <a:r>
                <a:rPr lang="en-US" altLang="zh-CN" sz="2000" b="1" dirty="0" err="1" smtClean="0">
                  <a:solidFill>
                    <a:schemeClr val="accent2"/>
                  </a:solidFill>
                </a:rPr>
                <a:t>msg_size</a:t>
              </a:r>
              <a:r>
                <a:rPr lang="en-US" altLang="zh-CN" sz="2000" b="1" dirty="0" smtClean="0">
                  <a:solidFill>
                    <a:srgbClr val="0033CC"/>
                  </a:solidFill>
                </a:rPr>
                <a:t>;           		/*</a:t>
              </a:r>
              <a:r>
                <a:rPr lang="zh-CN" altLang="en-US" sz="2000" b="1" dirty="0" smtClean="0">
                  <a:solidFill>
                    <a:srgbClr val="0033CC"/>
                  </a:solidFill>
                </a:rPr>
                <a:t>实际消息长度</a:t>
              </a:r>
              <a:r>
                <a:rPr lang="en-US" altLang="zh-CN" sz="2000" b="1" dirty="0" smtClean="0">
                  <a:solidFill>
                    <a:srgbClr val="0033CC"/>
                  </a:solidFill>
                </a:rPr>
                <a:t>*/</a:t>
              </a:r>
            </a:p>
            <a:p>
              <a:r>
                <a:rPr lang="en-US" altLang="zh-CN" sz="2000" b="1" dirty="0" smtClean="0">
                  <a:solidFill>
                    <a:srgbClr val="0033CC"/>
                  </a:solidFill>
                </a:rPr>
                <a:t>} </a:t>
              </a:r>
              <a:r>
                <a:rPr lang="en-US" altLang="zh-CN" sz="2000" b="1" dirty="0" err="1" smtClean="0">
                  <a:solidFill>
                    <a:schemeClr val="bg1"/>
                  </a:solidFill>
                </a:rPr>
                <a:t>smsg_node_t</a:t>
              </a:r>
              <a:r>
                <a:rPr lang="en-US" altLang="zh-CN" sz="2000" b="1" dirty="0" smtClean="0">
                  <a:solidFill>
                    <a:srgbClr val="0033CC"/>
                  </a:solidFill>
                </a:rPr>
                <a:t>;</a:t>
              </a:r>
              <a:endParaRPr lang="zh-CN" altLang="en-US" sz="2000" b="1" dirty="0">
                <a:solidFill>
                  <a:srgbClr val="0033CC"/>
                </a:solidFill>
              </a:endParaRPr>
            </a:p>
          </p:txBody>
        </p:sp>
      </p:grpSp>
      <p:grpSp>
        <p:nvGrpSpPr>
          <p:cNvPr id="78" name="组合 77"/>
          <p:cNvGrpSpPr/>
          <p:nvPr/>
        </p:nvGrpSpPr>
        <p:grpSpPr>
          <a:xfrm>
            <a:off x="396231" y="4869163"/>
            <a:ext cx="7313467" cy="1512165"/>
            <a:chOff x="396231" y="4869163"/>
            <a:chExt cx="7313467" cy="1512165"/>
          </a:xfrm>
        </p:grpSpPr>
        <p:grpSp>
          <p:nvGrpSpPr>
            <p:cNvPr id="14" name="Group 29"/>
            <p:cNvGrpSpPr>
              <a:grpSpLocks/>
            </p:cNvGrpSpPr>
            <p:nvPr/>
          </p:nvGrpSpPr>
          <p:grpSpPr bwMode="auto">
            <a:xfrm>
              <a:off x="6876259" y="4869163"/>
              <a:ext cx="833439" cy="792163"/>
              <a:chOff x="2069" y="3120"/>
              <a:chExt cx="525" cy="499"/>
            </a:xfrm>
          </p:grpSpPr>
          <p:sp>
            <p:nvSpPr>
              <p:cNvPr id="32" name="Line 30"/>
              <p:cNvSpPr>
                <a:spLocks noChangeShapeType="1"/>
              </p:cNvSpPr>
              <p:nvPr/>
            </p:nvSpPr>
            <p:spPr bwMode="auto">
              <a:xfrm flipH="1">
                <a:off x="2114" y="3437"/>
                <a:ext cx="91" cy="182"/>
              </a:xfrm>
              <a:prstGeom prst="line">
                <a:avLst/>
              </a:prstGeom>
              <a:noFill/>
              <a:ln w="38100" cap="sq">
                <a:solidFill>
                  <a:schemeClr val="accent6"/>
                </a:solidFill>
                <a:round/>
                <a:headEnd type="none" w="sm" len="sm"/>
                <a:tailEnd type="triangle" w="sm" len="sm"/>
              </a:ln>
            </p:spPr>
            <p:txBody>
              <a:bodyPr/>
              <a:lstStyle/>
              <a:p>
                <a:endParaRPr lang="zh-CN" altLang="en-US"/>
              </a:p>
            </p:txBody>
          </p:sp>
          <p:sp>
            <p:nvSpPr>
              <p:cNvPr id="33" name="Text Box 31"/>
              <p:cNvSpPr txBox="1">
                <a:spLocks noChangeArrowheads="1"/>
              </p:cNvSpPr>
              <p:nvPr/>
            </p:nvSpPr>
            <p:spPr bwMode="auto">
              <a:xfrm>
                <a:off x="2069" y="3120"/>
                <a:ext cx="525" cy="310"/>
              </a:xfrm>
              <a:prstGeom prst="rect">
                <a:avLst/>
              </a:prstGeom>
              <a:noFill/>
              <a:ln w="12700" cap="sq">
                <a:noFill/>
                <a:miter lim="800000"/>
                <a:headEnd type="none" w="sm" len="sm"/>
                <a:tailEnd type="none" w="sm" len="sm"/>
              </a:ln>
            </p:spPr>
            <p:txBody>
              <a:bodyPr wrap="none">
                <a:spAutoFit/>
              </a:bodyPr>
              <a:lstStyle/>
              <a:p>
                <a:r>
                  <a:rPr lang="en-US" altLang="zh-CN" sz="2600" b="1" dirty="0" err="1" smtClean="0">
                    <a:solidFill>
                      <a:srgbClr val="FF0000"/>
                    </a:solidFill>
                  </a:rPr>
                  <a:t>qtail</a:t>
                </a:r>
                <a:endParaRPr lang="en-US" altLang="zh-CN" sz="2600" b="1" dirty="0">
                  <a:solidFill>
                    <a:srgbClr val="FF0000"/>
                  </a:solidFill>
                </a:endParaRPr>
              </a:p>
            </p:txBody>
          </p:sp>
        </p:grpSp>
        <p:grpSp>
          <p:nvGrpSpPr>
            <p:cNvPr id="49" name="Group 57"/>
            <p:cNvGrpSpPr>
              <a:grpSpLocks/>
            </p:cNvGrpSpPr>
            <p:nvPr/>
          </p:nvGrpSpPr>
          <p:grpSpPr bwMode="auto">
            <a:xfrm>
              <a:off x="396231" y="5116091"/>
              <a:ext cx="6724651" cy="1265237"/>
              <a:chOff x="657" y="1480"/>
              <a:chExt cx="4236" cy="797"/>
            </a:xfrm>
          </p:grpSpPr>
          <p:grpSp>
            <p:nvGrpSpPr>
              <p:cNvPr id="50" name="Group 36"/>
              <p:cNvGrpSpPr>
                <a:grpSpLocks/>
              </p:cNvGrpSpPr>
              <p:nvPr/>
            </p:nvGrpSpPr>
            <p:grpSpPr bwMode="auto">
              <a:xfrm>
                <a:off x="1383" y="1933"/>
                <a:ext cx="635" cy="272"/>
                <a:chOff x="1565" y="1933"/>
                <a:chExt cx="635" cy="272"/>
              </a:xfrm>
            </p:grpSpPr>
            <p:sp>
              <p:nvSpPr>
                <p:cNvPr id="70" name="Rectangle 34"/>
                <p:cNvSpPr>
                  <a:spLocks noChangeArrowheads="1"/>
                </p:cNvSpPr>
                <p:nvPr/>
              </p:nvSpPr>
              <p:spPr bwMode="auto">
                <a:xfrm>
                  <a:off x="1565" y="1933"/>
                  <a:ext cx="408" cy="272"/>
                </a:xfrm>
                <a:prstGeom prst="rect">
                  <a:avLst/>
                </a:prstGeom>
                <a:noFill/>
                <a:ln w="25400" cap="sq">
                  <a:solidFill>
                    <a:srgbClr val="000000"/>
                  </a:solidFill>
                  <a:miter lim="800000"/>
                  <a:headEnd type="none" w="sm" len="sm"/>
                  <a:tailEnd type="none" w="sm" len="sm"/>
                </a:ln>
                <a:effectLst/>
              </p:spPr>
              <p:txBody>
                <a:bodyPr wrap="none" anchor="ctr"/>
                <a:lstStyle/>
                <a:p>
                  <a:endParaRPr lang="zh-CN" altLang="en-US"/>
                </a:p>
              </p:txBody>
            </p:sp>
            <p:sp>
              <p:nvSpPr>
                <p:cNvPr id="71" name="Rectangle 35"/>
                <p:cNvSpPr>
                  <a:spLocks noChangeArrowheads="1"/>
                </p:cNvSpPr>
                <p:nvPr/>
              </p:nvSpPr>
              <p:spPr bwMode="auto">
                <a:xfrm>
                  <a:off x="1974" y="1933"/>
                  <a:ext cx="226" cy="272"/>
                </a:xfrm>
                <a:prstGeom prst="rect">
                  <a:avLst/>
                </a:prstGeom>
                <a:noFill/>
                <a:ln w="25400" cap="sq">
                  <a:solidFill>
                    <a:srgbClr val="000000"/>
                  </a:solidFill>
                  <a:miter lim="800000"/>
                  <a:headEnd type="none" w="sm" len="sm"/>
                  <a:tailEnd type="none" w="sm" len="sm"/>
                </a:ln>
                <a:effectLst/>
              </p:spPr>
              <p:txBody>
                <a:bodyPr wrap="none" anchor="ctr"/>
                <a:lstStyle/>
                <a:p>
                  <a:endParaRPr lang="zh-CN" altLang="en-US"/>
                </a:p>
              </p:txBody>
            </p:sp>
          </p:grpSp>
          <p:grpSp>
            <p:nvGrpSpPr>
              <p:cNvPr id="51" name="Group 37"/>
              <p:cNvGrpSpPr>
                <a:grpSpLocks/>
              </p:cNvGrpSpPr>
              <p:nvPr/>
            </p:nvGrpSpPr>
            <p:grpSpPr bwMode="auto">
              <a:xfrm>
                <a:off x="2336" y="1933"/>
                <a:ext cx="635" cy="272"/>
                <a:chOff x="1565" y="1933"/>
                <a:chExt cx="635" cy="272"/>
              </a:xfrm>
            </p:grpSpPr>
            <p:sp>
              <p:nvSpPr>
                <p:cNvPr id="68" name="Rectangle 38"/>
                <p:cNvSpPr>
                  <a:spLocks noChangeArrowheads="1"/>
                </p:cNvSpPr>
                <p:nvPr/>
              </p:nvSpPr>
              <p:spPr bwMode="auto">
                <a:xfrm>
                  <a:off x="1565" y="1933"/>
                  <a:ext cx="408" cy="272"/>
                </a:xfrm>
                <a:prstGeom prst="rect">
                  <a:avLst/>
                </a:prstGeom>
                <a:noFill/>
                <a:ln w="25400" cap="sq">
                  <a:solidFill>
                    <a:srgbClr val="000000"/>
                  </a:solidFill>
                  <a:miter lim="800000"/>
                  <a:headEnd type="none" w="sm" len="sm"/>
                  <a:tailEnd type="none" w="sm" len="sm"/>
                </a:ln>
                <a:effectLst/>
              </p:spPr>
              <p:txBody>
                <a:bodyPr wrap="none" anchor="ctr"/>
                <a:lstStyle/>
                <a:p>
                  <a:endParaRPr lang="zh-CN" altLang="en-US"/>
                </a:p>
              </p:txBody>
            </p:sp>
            <p:sp>
              <p:nvSpPr>
                <p:cNvPr id="69" name="Rectangle 39"/>
                <p:cNvSpPr>
                  <a:spLocks noChangeArrowheads="1"/>
                </p:cNvSpPr>
                <p:nvPr/>
              </p:nvSpPr>
              <p:spPr bwMode="auto">
                <a:xfrm>
                  <a:off x="1974" y="1933"/>
                  <a:ext cx="226" cy="272"/>
                </a:xfrm>
                <a:prstGeom prst="rect">
                  <a:avLst/>
                </a:prstGeom>
                <a:noFill/>
                <a:ln w="25400" cap="sq">
                  <a:solidFill>
                    <a:srgbClr val="000000"/>
                  </a:solidFill>
                  <a:miter lim="800000"/>
                  <a:headEnd type="none" w="sm" len="sm"/>
                  <a:tailEnd type="none" w="sm" len="sm"/>
                </a:ln>
                <a:effectLst/>
              </p:spPr>
              <p:txBody>
                <a:bodyPr wrap="none" anchor="ctr"/>
                <a:lstStyle/>
                <a:p>
                  <a:endParaRPr lang="zh-CN" altLang="en-US"/>
                </a:p>
              </p:txBody>
            </p:sp>
          </p:grpSp>
          <p:grpSp>
            <p:nvGrpSpPr>
              <p:cNvPr id="52" name="Group 40"/>
              <p:cNvGrpSpPr>
                <a:grpSpLocks/>
              </p:cNvGrpSpPr>
              <p:nvPr/>
            </p:nvGrpSpPr>
            <p:grpSpPr bwMode="auto">
              <a:xfrm>
                <a:off x="3291" y="1933"/>
                <a:ext cx="635" cy="272"/>
                <a:chOff x="1565" y="1933"/>
                <a:chExt cx="635" cy="272"/>
              </a:xfrm>
            </p:grpSpPr>
            <p:sp>
              <p:nvSpPr>
                <p:cNvPr id="66" name="Rectangle 41"/>
                <p:cNvSpPr>
                  <a:spLocks noChangeArrowheads="1"/>
                </p:cNvSpPr>
                <p:nvPr/>
              </p:nvSpPr>
              <p:spPr bwMode="auto">
                <a:xfrm>
                  <a:off x="1565" y="1933"/>
                  <a:ext cx="408" cy="272"/>
                </a:xfrm>
                <a:prstGeom prst="rect">
                  <a:avLst/>
                </a:prstGeom>
                <a:noFill/>
                <a:ln w="25400" cap="sq">
                  <a:solidFill>
                    <a:srgbClr val="000000"/>
                  </a:solidFill>
                  <a:miter lim="800000"/>
                  <a:headEnd type="none" w="sm" len="sm"/>
                  <a:tailEnd type="none" w="sm" len="sm"/>
                </a:ln>
                <a:effectLst/>
              </p:spPr>
              <p:txBody>
                <a:bodyPr wrap="none" anchor="ctr"/>
                <a:lstStyle/>
                <a:p>
                  <a:endParaRPr lang="zh-CN" altLang="en-US"/>
                </a:p>
              </p:txBody>
            </p:sp>
            <p:sp>
              <p:nvSpPr>
                <p:cNvPr id="67" name="Rectangle 42"/>
                <p:cNvSpPr>
                  <a:spLocks noChangeArrowheads="1"/>
                </p:cNvSpPr>
                <p:nvPr/>
              </p:nvSpPr>
              <p:spPr bwMode="auto">
                <a:xfrm>
                  <a:off x="1974" y="1933"/>
                  <a:ext cx="226" cy="272"/>
                </a:xfrm>
                <a:prstGeom prst="rect">
                  <a:avLst/>
                </a:prstGeom>
                <a:noFill/>
                <a:ln w="25400" cap="sq">
                  <a:solidFill>
                    <a:srgbClr val="000000"/>
                  </a:solidFill>
                  <a:miter lim="800000"/>
                  <a:headEnd type="none" w="sm" len="sm"/>
                  <a:tailEnd type="none" w="sm" len="sm"/>
                </a:ln>
                <a:effectLst/>
              </p:spPr>
              <p:txBody>
                <a:bodyPr wrap="none" anchor="ctr"/>
                <a:lstStyle/>
                <a:p>
                  <a:endParaRPr lang="zh-CN" altLang="en-US"/>
                </a:p>
              </p:txBody>
            </p:sp>
          </p:grpSp>
          <p:grpSp>
            <p:nvGrpSpPr>
              <p:cNvPr id="53" name="Group 43"/>
              <p:cNvGrpSpPr>
                <a:grpSpLocks/>
              </p:cNvGrpSpPr>
              <p:nvPr/>
            </p:nvGrpSpPr>
            <p:grpSpPr bwMode="auto">
              <a:xfrm>
                <a:off x="4238" y="1933"/>
                <a:ext cx="635" cy="272"/>
                <a:chOff x="1565" y="1933"/>
                <a:chExt cx="635" cy="272"/>
              </a:xfrm>
            </p:grpSpPr>
            <p:sp>
              <p:nvSpPr>
                <p:cNvPr id="64" name="Rectangle 44"/>
                <p:cNvSpPr>
                  <a:spLocks noChangeArrowheads="1"/>
                </p:cNvSpPr>
                <p:nvPr/>
              </p:nvSpPr>
              <p:spPr bwMode="auto">
                <a:xfrm>
                  <a:off x="1565" y="1933"/>
                  <a:ext cx="408" cy="272"/>
                </a:xfrm>
                <a:prstGeom prst="rect">
                  <a:avLst/>
                </a:prstGeom>
                <a:noFill/>
                <a:ln w="25400" cap="sq">
                  <a:solidFill>
                    <a:srgbClr val="000000"/>
                  </a:solidFill>
                  <a:miter lim="800000"/>
                  <a:headEnd type="none" w="sm" len="sm"/>
                  <a:tailEnd type="none" w="sm" len="sm"/>
                </a:ln>
                <a:effectLst/>
              </p:spPr>
              <p:txBody>
                <a:bodyPr wrap="none" anchor="ctr"/>
                <a:lstStyle/>
                <a:p>
                  <a:endParaRPr lang="zh-CN" altLang="en-US"/>
                </a:p>
              </p:txBody>
            </p:sp>
            <p:sp>
              <p:nvSpPr>
                <p:cNvPr id="65" name="Rectangle 45"/>
                <p:cNvSpPr>
                  <a:spLocks noChangeArrowheads="1"/>
                </p:cNvSpPr>
                <p:nvPr/>
              </p:nvSpPr>
              <p:spPr bwMode="auto">
                <a:xfrm>
                  <a:off x="1974" y="1933"/>
                  <a:ext cx="226" cy="272"/>
                </a:xfrm>
                <a:prstGeom prst="rect">
                  <a:avLst/>
                </a:prstGeom>
                <a:noFill/>
                <a:ln w="25400" cap="sq">
                  <a:solidFill>
                    <a:srgbClr val="000000"/>
                  </a:solidFill>
                  <a:miter lim="800000"/>
                  <a:headEnd type="none" w="sm" len="sm"/>
                  <a:tailEnd type="none" w="sm" len="sm"/>
                </a:ln>
                <a:effectLst/>
              </p:spPr>
              <p:txBody>
                <a:bodyPr wrap="none" anchor="ctr"/>
                <a:lstStyle/>
                <a:p>
                  <a:endParaRPr lang="zh-CN" altLang="en-US"/>
                </a:p>
              </p:txBody>
            </p:sp>
          </p:grpSp>
          <p:sp>
            <p:nvSpPr>
              <p:cNvPr id="54" name="Line 47"/>
              <p:cNvSpPr>
                <a:spLocks noChangeShapeType="1"/>
              </p:cNvSpPr>
              <p:nvPr/>
            </p:nvSpPr>
            <p:spPr bwMode="auto">
              <a:xfrm>
                <a:off x="1919" y="2064"/>
                <a:ext cx="409" cy="0"/>
              </a:xfrm>
              <a:prstGeom prst="line">
                <a:avLst/>
              </a:prstGeom>
              <a:noFill/>
              <a:ln w="28575" cap="sq">
                <a:solidFill>
                  <a:srgbClr val="000080"/>
                </a:solidFill>
                <a:round/>
                <a:headEnd type="none" w="sm" len="sm"/>
                <a:tailEnd type="triangle" w="med" len="med"/>
              </a:ln>
              <a:effectLst/>
            </p:spPr>
            <p:txBody>
              <a:bodyPr/>
              <a:lstStyle/>
              <a:p>
                <a:endParaRPr lang="zh-CN" altLang="en-US"/>
              </a:p>
            </p:txBody>
          </p:sp>
          <p:sp>
            <p:nvSpPr>
              <p:cNvPr id="55" name="Line 48"/>
              <p:cNvSpPr>
                <a:spLocks noChangeShapeType="1"/>
              </p:cNvSpPr>
              <p:nvPr/>
            </p:nvSpPr>
            <p:spPr bwMode="auto">
              <a:xfrm>
                <a:off x="2855" y="2069"/>
                <a:ext cx="409" cy="0"/>
              </a:xfrm>
              <a:prstGeom prst="line">
                <a:avLst/>
              </a:prstGeom>
              <a:noFill/>
              <a:ln w="28575" cap="sq">
                <a:solidFill>
                  <a:srgbClr val="003366"/>
                </a:solidFill>
                <a:round/>
                <a:headEnd type="none" w="sm" len="sm"/>
                <a:tailEnd type="triangle" w="med" len="med"/>
              </a:ln>
              <a:effectLst/>
            </p:spPr>
            <p:txBody>
              <a:bodyPr/>
              <a:lstStyle/>
              <a:p>
                <a:endParaRPr lang="zh-CN" altLang="en-US"/>
              </a:p>
            </p:txBody>
          </p:sp>
          <p:sp>
            <p:nvSpPr>
              <p:cNvPr id="56" name="Line 49"/>
              <p:cNvSpPr>
                <a:spLocks noChangeShapeType="1"/>
              </p:cNvSpPr>
              <p:nvPr/>
            </p:nvSpPr>
            <p:spPr bwMode="auto">
              <a:xfrm>
                <a:off x="3810" y="2069"/>
                <a:ext cx="409" cy="0"/>
              </a:xfrm>
              <a:prstGeom prst="line">
                <a:avLst/>
              </a:prstGeom>
              <a:noFill/>
              <a:ln w="28575" cap="sq">
                <a:solidFill>
                  <a:srgbClr val="000080"/>
                </a:solidFill>
                <a:round/>
                <a:headEnd type="none" w="sm" len="sm"/>
                <a:tailEnd type="triangle" w="med" len="med"/>
              </a:ln>
              <a:effectLst/>
            </p:spPr>
            <p:txBody>
              <a:bodyPr/>
              <a:lstStyle/>
              <a:p>
                <a:endParaRPr lang="zh-CN" altLang="en-US"/>
              </a:p>
            </p:txBody>
          </p:sp>
          <p:sp>
            <p:nvSpPr>
              <p:cNvPr id="57" name="Text Box 50"/>
              <p:cNvSpPr txBox="1">
                <a:spLocks noChangeArrowheads="1"/>
              </p:cNvSpPr>
              <p:nvPr/>
            </p:nvSpPr>
            <p:spPr bwMode="auto">
              <a:xfrm>
                <a:off x="4628" y="1912"/>
                <a:ext cx="265" cy="365"/>
              </a:xfrm>
              <a:prstGeom prst="rect">
                <a:avLst/>
              </a:prstGeom>
              <a:noFill/>
              <a:ln w="12700" cap="sq">
                <a:noFill/>
                <a:miter lim="800000"/>
                <a:headEnd type="none" w="sm" len="sm"/>
                <a:tailEnd type="none" w="sm" len="sm"/>
              </a:ln>
              <a:effectLst/>
            </p:spPr>
            <p:txBody>
              <a:bodyPr wrap="none">
                <a:spAutoFit/>
              </a:bodyPr>
              <a:lstStyle/>
              <a:p>
                <a:r>
                  <a:rPr lang="en-US" altLang="zh-CN" b="1">
                    <a:solidFill>
                      <a:srgbClr val="003399"/>
                    </a:solidFill>
                  </a:rPr>
                  <a:t>^</a:t>
                </a:r>
              </a:p>
            </p:txBody>
          </p:sp>
          <p:sp>
            <p:nvSpPr>
              <p:cNvPr id="58" name="Rectangle 51"/>
              <p:cNvSpPr>
                <a:spLocks noChangeArrowheads="1"/>
              </p:cNvSpPr>
              <p:nvPr/>
            </p:nvSpPr>
            <p:spPr bwMode="auto">
              <a:xfrm>
                <a:off x="4313" y="1902"/>
                <a:ext cx="278" cy="327"/>
              </a:xfrm>
              <a:prstGeom prst="rect">
                <a:avLst/>
              </a:prstGeom>
              <a:noFill/>
              <a:ln w="12700" cap="sq">
                <a:noFill/>
                <a:miter lim="800000"/>
                <a:headEnd type="none" w="sm" len="sm"/>
                <a:tailEnd type="none" w="sm" len="sm"/>
              </a:ln>
              <a:effectLst/>
            </p:spPr>
            <p:txBody>
              <a:bodyPr wrap="none">
                <a:spAutoFit/>
              </a:bodyPr>
              <a:lstStyle/>
              <a:p>
                <a:r>
                  <a:rPr kumimoji="1" lang="en-US" altLang="en-US" sz="2800" b="1">
                    <a:solidFill>
                      <a:srgbClr val="FF3300"/>
                    </a:solidFill>
                  </a:rPr>
                  <a:t>A</a:t>
                </a:r>
                <a:endParaRPr kumimoji="1" lang="zh-CN" altLang="en-US" sz="2800" b="1">
                  <a:solidFill>
                    <a:srgbClr val="FF3300"/>
                  </a:solidFill>
                </a:endParaRPr>
              </a:p>
            </p:txBody>
          </p:sp>
          <p:sp>
            <p:nvSpPr>
              <p:cNvPr id="59" name="Rectangle 52"/>
              <p:cNvSpPr>
                <a:spLocks noChangeArrowheads="1"/>
              </p:cNvSpPr>
              <p:nvPr/>
            </p:nvSpPr>
            <p:spPr bwMode="auto">
              <a:xfrm>
                <a:off x="3360" y="1912"/>
                <a:ext cx="265" cy="327"/>
              </a:xfrm>
              <a:prstGeom prst="rect">
                <a:avLst/>
              </a:prstGeom>
              <a:noFill/>
              <a:ln w="12700" cap="sq">
                <a:noFill/>
                <a:miter lim="800000"/>
                <a:headEnd type="none" w="sm" len="sm"/>
                <a:tailEnd type="none" w="sm" len="sm"/>
              </a:ln>
              <a:effectLst/>
            </p:spPr>
            <p:txBody>
              <a:bodyPr wrap="none">
                <a:spAutoFit/>
              </a:bodyPr>
              <a:lstStyle/>
              <a:p>
                <a:r>
                  <a:rPr kumimoji="1" lang="en-US" altLang="zh-CN" sz="2800" b="1">
                    <a:solidFill>
                      <a:srgbClr val="FF3300"/>
                    </a:solidFill>
                  </a:rPr>
                  <a:t>B</a:t>
                </a:r>
                <a:endParaRPr kumimoji="1" lang="zh-CN" altLang="en-US" sz="2800" b="1">
                  <a:solidFill>
                    <a:srgbClr val="FF3300"/>
                  </a:solidFill>
                </a:endParaRPr>
              </a:p>
            </p:txBody>
          </p:sp>
          <p:sp>
            <p:nvSpPr>
              <p:cNvPr id="60" name="Rectangle 53"/>
              <p:cNvSpPr>
                <a:spLocks noChangeArrowheads="1"/>
              </p:cNvSpPr>
              <p:nvPr/>
            </p:nvSpPr>
            <p:spPr bwMode="auto">
              <a:xfrm>
                <a:off x="2402" y="1904"/>
                <a:ext cx="278" cy="327"/>
              </a:xfrm>
              <a:prstGeom prst="rect">
                <a:avLst/>
              </a:prstGeom>
              <a:noFill/>
              <a:ln w="12700" cap="sq">
                <a:noFill/>
                <a:miter lim="800000"/>
                <a:headEnd type="none" w="sm" len="sm"/>
                <a:tailEnd type="none" w="sm" len="sm"/>
              </a:ln>
              <a:effectLst/>
            </p:spPr>
            <p:txBody>
              <a:bodyPr wrap="none">
                <a:spAutoFit/>
              </a:bodyPr>
              <a:lstStyle/>
              <a:p>
                <a:r>
                  <a:rPr kumimoji="1" lang="en-US" altLang="zh-CN" sz="2800" b="1">
                    <a:solidFill>
                      <a:srgbClr val="FF3300"/>
                    </a:solidFill>
                  </a:rPr>
                  <a:t>C</a:t>
                </a:r>
                <a:endParaRPr kumimoji="1" lang="zh-CN" altLang="en-US" sz="2800" b="1">
                  <a:solidFill>
                    <a:srgbClr val="FF3300"/>
                  </a:solidFill>
                </a:endParaRPr>
              </a:p>
            </p:txBody>
          </p:sp>
          <p:sp>
            <p:nvSpPr>
              <p:cNvPr id="61" name="Rectangle 54"/>
              <p:cNvSpPr>
                <a:spLocks noChangeArrowheads="1"/>
              </p:cNvSpPr>
              <p:nvPr/>
            </p:nvSpPr>
            <p:spPr bwMode="auto">
              <a:xfrm>
                <a:off x="1450" y="1901"/>
                <a:ext cx="278" cy="327"/>
              </a:xfrm>
              <a:prstGeom prst="rect">
                <a:avLst/>
              </a:prstGeom>
              <a:noFill/>
              <a:ln w="12700" cap="sq">
                <a:noFill/>
                <a:miter lim="800000"/>
                <a:headEnd type="none" w="sm" len="sm"/>
                <a:tailEnd type="none" w="sm" len="sm"/>
              </a:ln>
              <a:effectLst/>
            </p:spPr>
            <p:txBody>
              <a:bodyPr wrap="none">
                <a:spAutoFit/>
              </a:bodyPr>
              <a:lstStyle/>
              <a:p>
                <a:r>
                  <a:rPr kumimoji="1" lang="en-US" altLang="zh-CN" sz="2800" b="1">
                    <a:solidFill>
                      <a:srgbClr val="FF3300"/>
                    </a:solidFill>
                  </a:rPr>
                  <a:t>D</a:t>
                </a:r>
                <a:endParaRPr kumimoji="1" lang="zh-CN" altLang="en-US" sz="2800" b="1">
                  <a:solidFill>
                    <a:srgbClr val="FF3300"/>
                  </a:solidFill>
                </a:endParaRPr>
              </a:p>
            </p:txBody>
          </p:sp>
          <p:sp>
            <p:nvSpPr>
              <p:cNvPr id="62" name="Rectangle 55"/>
              <p:cNvSpPr>
                <a:spLocks noChangeArrowheads="1"/>
              </p:cNvSpPr>
              <p:nvPr/>
            </p:nvSpPr>
            <p:spPr bwMode="auto">
              <a:xfrm>
                <a:off x="657" y="1480"/>
                <a:ext cx="726" cy="310"/>
              </a:xfrm>
              <a:prstGeom prst="rect">
                <a:avLst/>
              </a:prstGeom>
              <a:noFill/>
              <a:ln w="12700" cap="sq">
                <a:noFill/>
                <a:miter lim="800000"/>
                <a:headEnd type="none" w="sm" len="sm"/>
                <a:tailEnd type="none" w="sm" len="sm"/>
              </a:ln>
              <a:effectLst/>
            </p:spPr>
            <p:txBody>
              <a:bodyPr wrap="square">
                <a:spAutoFit/>
              </a:bodyPr>
              <a:lstStyle/>
              <a:p>
                <a:r>
                  <a:rPr kumimoji="1" lang="en-US" altLang="zh-CN" sz="2600" b="1" dirty="0" err="1" smtClean="0">
                    <a:solidFill>
                      <a:srgbClr val="FF0000"/>
                    </a:solidFill>
                  </a:rPr>
                  <a:t>qhead</a:t>
                </a:r>
                <a:endParaRPr kumimoji="1" lang="zh-CN" altLang="en-US" sz="2600" b="1" dirty="0">
                  <a:solidFill>
                    <a:srgbClr val="FF0000"/>
                  </a:solidFill>
                </a:endParaRPr>
              </a:p>
            </p:txBody>
          </p:sp>
          <p:sp>
            <p:nvSpPr>
              <p:cNvPr id="63" name="Line 56"/>
              <p:cNvSpPr>
                <a:spLocks noChangeShapeType="1"/>
              </p:cNvSpPr>
              <p:nvPr/>
            </p:nvSpPr>
            <p:spPr bwMode="auto">
              <a:xfrm>
                <a:off x="1172" y="1784"/>
                <a:ext cx="182" cy="136"/>
              </a:xfrm>
              <a:prstGeom prst="line">
                <a:avLst/>
              </a:prstGeom>
              <a:noFill/>
              <a:ln w="25400" cap="sq">
                <a:solidFill>
                  <a:srgbClr val="FF0000"/>
                </a:solidFill>
                <a:round/>
                <a:headEnd type="none" w="sm" len="sm"/>
                <a:tailEnd type="triangle" w="med" len="lg"/>
              </a:ln>
              <a:effectLst/>
            </p:spPr>
            <p:txBody>
              <a:bodyPr/>
              <a:lstStyle/>
              <a:p>
                <a:endParaRPr lang="zh-CN" altLang="en-US"/>
              </a:p>
            </p:txBody>
          </p:sp>
        </p:grpSp>
      </p:grpSp>
      <p:sp>
        <p:nvSpPr>
          <p:cNvPr id="72" name="矩形 71"/>
          <p:cNvSpPr/>
          <p:nvPr/>
        </p:nvSpPr>
        <p:spPr>
          <a:xfrm>
            <a:off x="395536" y="2564904"/>
            <a:ext cx="6336704" cy="1631216"/>
          </a:xfrm>
          <a:prstGeom prst="rect">
            <a:avLst/>
          </a:prstGeom>
        </p:spPr>
        <p:txBody>
          <a:bodyPr wrap="square">
            <a:spAutoFit/>
          </a:bodyPr>
          <a:lstStyle/>
          <a:p>
            <a:r>
              <a:rPr lang="en-US" altLang="zh-CN" sz="2000" b="1" dirty="0" err="1" smtClean="0">
                <a:solidFill>
                  <a:srgbClr val="002060"/>
                </a:solidFill>
              </a:rPr>
              <a:t>smsg_node_t</a:t>
            </a:r>
            <a:r>
              <a:rPr lang="en-US" altLang="zh-CN" sz="2000" b="1" dirty="0" smtClean="0">
                <a:solidFill>
                  <a:srgbClr val="002060"/>
                </a:solidFill>
              </a:rPr>
              <a:t> *</a:t>
            </a:r>
            <a:r>
              <a:rPr lang="en-US" altLang="zh-CN" sz="2000" b="1" dirty="0" err="1" smtClean="0">
                <a:solidFill>
                  <a:schemeClr val="accent6"/>
                </a:solidFill>
              </a:rPr>
              <a:t>qtail</a:t>
            </a:r>
            <a:r>
              <a:rPr lang="en-US" altLang="zh-CN" sz="2000" b="1" dirty="0" smtClean="0">
                <a:solidFill>
                  <a:srgbClr val="002060"/>
                </a:solidFill>
              </a:rPr>
              <a:t> = NULL;      /*queue tail*/</a:t>
            </a:r>
          </a:p>
          <a:p>
            <a:r>
              <a:rPr lang="en-US" altLang="zh-CN" sz="2000" b="1" dirty="0" err="1" smtClean="0">
                <a:solidFill>
                  <a:srgbClr val="002060"/>
                </a:solidFill>
              </a:rPr>
              <a:t>smsg_node_t</a:t>
            </a:r>
            <a:r>
              <a:rPr lang="en-US" altLang="zh-CN" sz="2000" b="1" dirty="0" smtClean="0">
                <a:solidFill>
                  <a:srgbClr val="002060"/>
                </a:solidFill>
              </a:rPr>
              <a:t> *</a:t>
            </a:r>
            <a:r>
              <a:rPr lang="en-US" altLang="zh-CN" sz="2000" b="1" dirty="0" err="1" smtClean="0">
                <a:solidFill>
                  <a:schemeClr val="accent6"/>
                </a:solidFill>
              </a:rPr>
              <a:t>qhead</a:t>
            </a:r>
            <a:r>
              <a:rPr lang="en-US" altLang="zh-CN" sz="2000" b="1" dirty="0" smtClean="0">
                <a:solidFill>
                  <a:srgbClr val="002060"/>
                </a:solidFill>
              </a:rPr>
              <a:t> = NULL;      /*queue head*/</a:t>
            </a:r>
          </a:p>
          <a:p>
            <a:endParaRPr lang="en-US" altLang="zh-CN" sz="2000" b="1" dirty="0" smtClean="0">
              <a:solidFill>
                <a:srgbClr val="002060"/>
              </a:solidFill>
            </a:endParaRPr>
          </a:p>
          <a:p>
            <a:r>
              <a:rPr lang="en-US" altLang="zh-CN" sz="2000" b="1" dirty="0" err="1" smtClean="0">
                <a:solidFill>
                  <a:srgbClr val="002060"/>
                </a:solidFill>
              </a:rPr>
              <a:t>pthread_cond_t</a:t>
            </a:r>
            <a:r>
              <a:rPr lang="en-US" altLang="zh-CN" sz="2000" b="1" dirty="0" smtClean="0">
                <a:solidFill>
                  <a:srgbClr val="002060"/>
                </a:solidFill>
              </a:rPr>
              <a:t> </a:t>
            </a:r>
            <a:r>
              <a:rPr lang="en-US" altLang="zh-CN" sz="2000" b="1" dirty="0" err="1" smtClean="0">
                <a:solidFill>
                  <a:schemeClr val="accent6"/>
                </a:solidFill>
              </a:rPr>
              <a:t>qready</a:t>
            </a:r>
            <a:r>
              <a:rPr lang="en-US" altLang="zh-CN" sz="2000" b="1" dirty="0" smtClean="0">
                <a:solidFill>
                  <a:srgbClr val="002060"/>
                </a:solidFill>
              </a:rPr>
              <a:t> = </a:t>
            </a:r>
            <a:r>
              <a:rPr lang="en-US" altLang="zh-CN" sz="1600" b="1" dirty="0" smtClean="0">
                <a:solidFill>
                  <a:schemeClr val="accent6">
                    <a:lumMod val="75000"/>
                  </a:schemeClr>
                </a:solidFill>
              </a:rPr>
              <a:t>PTHREAD_COND_INITIALIZER</a:t>
            </a:r>
            <a:r>
              <a:rPr lang="en-US" altLang="zh-CN" sz="1600" b="1" dirty="0" smtClean="0">
                <a:solidFill>
                  <a:srgbClr val="002060"/>
                </a:solidFill>
              </a:rPr>
              <a:t>;</a:t>
            </a:r>
          </a:p>
          <a:p>
            <a:r>
              <a:rPr lang="en-US" altLang="zh-CN" sz="2000" b="1" dirty="0" err="1" smtClean="0">
                <a:solidFill>
                  <a:srgbClr val="002060"/>
                </a:solidFill>
              </a:rPr>
              <a:t>pthread_mutex_t</a:t>
            </a:r>
            <a:r>
              <a:rPr lang="en-US" altLang="zh-CN" sz="2000" b="1" dirty="0" smtClean="0">
                <a:solidFill>
                  <a:srgbClr val="002060"/>
                </a:solidFill>
              </a:rPr>
              <a:t> </a:t>
            </a:r>
            <a:r>
              <a:rPr lang="en-US" altLang="zh-CN" sz="2000" b="1" dirty="0" err="1" smtClean="0">
                <a:solidFill>
                  <a:schemeClr val="accent6"/>
                </a:solidFill>
              </a:rPr>
              <a:t>qlock</a:t>
            </a:r>
            <a:r>
              <a:rPr lang="en-US" altLang="zh-CN" sz="2000" b="1" dirty="0" smtClean="0">
                <a:solidFill>
                  <a:srgbClr val="002060"/>
                </a:solidFill>
              </a:rPr>
              <a:t> = </a:t>
            </a:r>
            <a:r>
              <a:rPr lang="en-US" altLang="zh-CN" sz="1600" b="1" dirty="0" smtClean="0">
                <a:solidFill>
                  <a:schemeClr val="accent6">
                    <a:lumMod val="75000"/>
                  </a:schemeClr>
                </a:solidFill>
              </a:rPr>
              <a:t>PTHREAD_MUTEX_INITIALIZER</a:t>
            </a:r>
            <a:r>
              <a:rPr lang="en-US" altLang="zh-CN" sz="1600" b="1" dirty="0" smtClean="0">
                <a:solidFill>
                  <a:srgbClr val="002060"/>
                </a:solidFill>
              </a:rPr>
              <a:t>;</a:t>
            </a:r>
            <a:endParaRPr lang="en-US" altLang="zh-CN" sz="1600" b="1" dirty="0">
              <a:solidFill>
                <a:srgbClr val="002060"/>
              </a:solidFill>
            </a:endParaRPr>
          </a:p>
        </p:txBody>
      </p:sp>
      <p:grpSp>
        <p:nvGrpSpPr>
          <p:cNvPr id="77" name="组合 76"/>
          <p:cNvGrpSpPr/>
          <p:nvPr/>
        </p:nvGrpSpPr>
        <p:grpSpPr>
          <a:xfrm>
            <a:off x="6876256" y="260648"/>
            <a:ext cx="2160240" cy="2045438"/>
            <a:chOff x="6876256" y="260648"/>
            <a:chExt cx="2160240" cy="2045438"/>
          </a:xfrm>
        </p:grpSpPr>
        <p:grpSp>
          <p:nvGrpSpPr>
            <p:cNvPr id="46" name="Group 49"/>
            <p:cNvGrpSpPr>
              <a:grpSpLocks/>
            </p:cNvGrpSpPr>
            <p:nvPr/>
          </p:nvGrpSpPr>
          <p:grpSpPr bwMode="auto">
            <a:xfrm>
              <a:off x="6876256" y="260648"/>
              <a:ext cx="1928359" cy="1065213"/>
              <a:chOff x="404" y="53"/>
              <a:chExt cx="1248" cy="671"/>
            </a:xfrm>
          </p:grpSpPr>
          <p:sp>
            <p:nvSpPr>
              <p:cNvPr id="47" name="AutoShape 50"/>
              <p:cNvSpPr>
                <a:spLocks noChangeArrowheads="1"/>
              </p:cNvSpPr>
              <p:nvPr/>
            </p:nvSpPr>
            <p:spPr bwMode="auto">
              <a:xfrm>
                <a:off x="404" y="132"/>
                <a:ext cx="922" cy="592"/>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48" name="Rectangle 51"/>
              <p:cNvSpPr>
                <a:spLocks noChangeArrowheads="1"/>
              </p:cNvSpPr>
              <p:nvPr/>
            </p:nvSpPr>
            <p:spPr bwMode="auto">
              <a:xfrm rot="21536701">
                <a:off x="596" y="53"/>
                <a:ext cx="1056" cy="634"/>
              </a:xfrm>
              <a:prstGeom prst="rect">
                <a:avLst/>
              </a:prstGeom>
              <a:noFill/>
              <a:ln w="9525">
                <a:noFill/>
                <a:miter lim="800000"/>
                <a:headEnd/>
                <a:tailEnd/>
              </a:ln>
              <a:effectLst>
                <a:outerShdw dist="35921" dir="2700000" algn="ctr" rotWithShape="0">
                  <a:schemeClr val="bg1"/>
                </a:outerShdw>
              </a:effectLst>
            </p:spPr>
            <p:txBody>
              <a:bodyPr>
                <a:spAutoFit/>
              </a:bodyPr>
              <a:lstStyle/>
              <a:p>
                <a:r>
                  <a:rPr kumimoji="1" lang="zh-CN" altLang="en-US" sz="6000" baseline="0" dirty="0" smtClean="0">
                    <a:solidFill>
                      <a:srgbClr val="FF3300"/>
                    </a:solidFill>
                    <a:effectLst/>
                    <a:latin typeface="方正舒体" pitchFamily="2" charset="-122"/>
                    <a:ea typeface="华文新魏" pitchFamily="2" charset="-122"/>
                  </a:rPr>
                  <a:t>例</a:t>
                </a:r>
                <a:endParaRPr kumimoji="1" lang="zh-CN" altLang="en-US" sz="6000" baseline="0" dirty="0">
                  <a:solidFill>
                    <a:srgbClr val="FF3300"/>
                  </a:solidFill>
                  <a:effectLst/>
                  <a:latin typeface="黑体" pitchFamily="2" charset="-122"/>
                  <a:ea typeface="华文新魏" pitchFamily="2" charset="-122"/>
                </a:endParaRPr>
              </a:p>
            </p:txBody>
          </p:sp>
        </p:grpSp>
        <p:grpSp>
          <p:nvGrpSpPr>
            <p:cNvPr id="74" name="Group 52"/>
            <p:cNvGrpSpPr>
              <a:grpSpLocks/>
            </p:cNvGrpSpPr>
            <p:nvPr/>
          </p:nvGrpSpPr>
          <p:grpSpPr bwMode="auto">
            <a:xfrm>
              <a:off x="6876256" y="1412776"/>
              <a:ext cx="2160240" cy="893310"/>
              <a:chOff x="2064" y="3657"/>
              <a:chExt cx="1570" cy="332"/>
            </a:xfrm>
          </p:grpSpPr>
          <p:sp>
            <p:nvSpPr>
              <p:cNvPr id="75" name="Rectangle 50"/>
              <p:cNvSpPr>
                <a:spLocks noChangeArrowheads="1"/>
              </p:cNvSpPr>
              <p:nvPr/>
            </p:nvSpPr>
            <p:spPr bwMode="auto">
              <a:xfrm>
                <a:off x="2064" y="3660"/>
                <a:ext cx="1542" cy="317"/>
              </a:xfrm>
              <a:prstGeom prst="rect">
                <a:avLst/>
              </a:prstGeom>
              <a:solidFill>
                <a:srgbClr val="3BDAFF"/>
              </a:solidFill>
              <a:ln w="12700" cap="sq">
                <a:noFill/>
                <a:miter lim="800000"/>
                <a:headEnd type="none" w="sm" len="sm"/>
                <a:tailEnd type="none" w="sm" len="sm"/>
              </a:ln>
              <a:effectLst>
                <a:outerShdw dist="63500" dir="3187806" algn="ctr" rotWithShape="0">
                  <a:srgbClr val="C9C9C9"/>
                </a:outerShdw>
              </a:effectLst>
            </p:spPr>
            <p:txBody>
              <a:bodyPr wrap="none" anchor="ctr"/>
              <a:lstStyle/>
              <a:p>
                <a:endParaRPr lang="zh-CN" altLang="en-US"/>
              </a:p>
            </p:txBody>
          </p:sp>
          <p:sp>
            <p:nvSpPr>
              <p:cNvPr id="76" name="Text Box 51"/>
              <p:cNvSpPr txBox="1">
                <a:spLocks noChangeArrowheads="1"/>
              </p:cNvSpPr>
              <p:nvPr/>
            </p:nvSpPr>
            <p:spPr bwMode="auto">
              <a:xfrm>
                <a:off x="2106" y="3657"/>
                <a:ext cx="1528" cy="332"/>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r>
                  <a:rPr lang="zh-CN" altLang="en-US" sz="2600" b="1" dirty="0" smtClean="0">
                    <a:solidFill>
                      <a:srgbClr val="FF0000"/>
                    </a:solidFill>
                    <a:ea typeface="黑体" pitchFamily="2" charset="-122"/>
                  </a:rPr>
                  <a:t>简单的消息队列</a:t>
                </a:r>
                <a:endParaRPr lang="zh-CN" altLang="en-US" sz="2600" b="1" dirty="0">
                  <a:solidFill>
                    <a:srgbClr val="FF0000"/>
                  </a:solidFill>
                  <a:ea typeface="黑体" pitchFamily="2" charset="-122"/>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strips(downRight)">
                                      <p:cBhvr>
                                        <p:cTn id="12" dur="500"/>
                                        <p:tgtEl>
                                          <p:spTgt spid="7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strips(downRight)">
                                      <p:cBhvr>
                                        <p:cTn id="17"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6"/>
          <p:cNvGrpSpPr/>
          <p:nvPr/>
        </p:nvGrpSpPr>
        <p:grpSpPr>
          <a:xfrm>
            <a:off x="0" y="836712"/>
            <a:ext cx="4283968" cy="5723968"/>
            <a:chOff x="0" y="1844824"/>
            <a:chExt cx="4283968" cy="5054733"/>
          </a:xfrm>
        </p:grpSpPr>
        <p:sp>
          <p:nvSpPr>
            <p:cNvPr id="6" name="Rectangle 3"/>
            <p:cNvSpPr>
              <a:spLocks noChangeArrowheads="1"/>
            </p:cNvSpPr>
            <p:nvPr/>
          </p:nvSpPr>
          <p:spPr bwMode="auto">
            <a:xfrm>
              <a:off x="0" y="1844824"/>
              <a:ext cx="4283968" cy="4680520"/>
            </a:xfrm>
            <a:prstGeom prst="rect">
              <a:avLst/>
            </a:prstGeom>
            <a:solidFill>
              <a:srgbClr val="FFDEBD"/>
            </a:solidFill>
            <a:ln w="12700" cap="sq">
              <a:noFill/>
              <a:miter lim="800000"/>
              <a:headEnd type="none" w="sm" len="sm"/>
              <a:tailEnd type="none" w="sm" len="sm"/>
            </a:ln>
            <a:effectLst>
              <a:outerShdw dist="197566" dir="2700000" algn="ctr" rotWithShape="0">
                <a:srgbClr val="C0C0C0"/>
              </a:outerShdw>
            </a:effectLst>
          </p:spPr>
          <p:txBody>
            <a:bodyPr wrap="none" anchor="ctr"/>
            <a:lstStyle/>
            <a:p>
              <a:pPr>
                <a:defRPr/>
              </a:pPr>
              <a:endParaRPr lang="zh-CN" altLang="en-US"/>
            </a:p>
          </p:txBody>
        </p:sp>
        <p:sp>
          <p:nvSpPr>
            <p:cNvPr id="4" name="矩形 3"/>
            <p:cNvSpPr/>
            <p:nvPr/>
          </p:nvSpPr>
          <p:spPr>
            <a:xfrm>
              <a:off x="35496" y="1980123"/>
              <a:ext cx="4176464" cy="4919434"/>
            </a:xfrm>
            <a:prstGeom prst="rect">
              <a:avLst/>
            </a:prstGeom>
          </p:spPr>
          <p:txBody>
            <a:bodyPr wrap="square">
              <a:spAutoFit/>
            </a:bodyPr>
            <a:lstStyle/>
            <a:p>
              <a:r>
                <a:rPr lang="en-US" altLang="zh-CN" sz="1800" b="1" dirty="0" smtClean="0">
                  <a:solidFill>
                    <a:srgbClr val="0033CC"/>
                  </a:solidFill>
                </a:rPr>
                <a:t>/*</a:t>
              </a:r>
              <a:r>
                <a:rPr lang="zh-CN" altLang="en-US" sz="1800" b="1" dirty="0" smtClean="0">
                  <a:solidFill>
                    <a:srgbClr val="0033CC"/>
                  </a:solidFill>
                </a:rPr>
                <a:t>写一项到队列尾部</a:t>
              </a:r>
              <a:r>
                <a:rPr lang="en-US" altLang="zh-CN" sz="1800" b="1" dirty="0" smtClean="0">
                  <a:solidFill>
                    <a:srgbClr val="0033CC"/>
                  </a:solidFill>
                </a:rPr>
                <a:t>*/</a:t>
              </a:r>
            </a:p>
            <a:p>
              <a:r>
                <a:rPr lang="en-US" altLang="zh-CN" sz="1800" b="1" dirty="0" smtClean="0">
                  <a:solidFill>
                    <a:schemeClr val="accent2"/>
                  </a:solidFill>
                </a:rPr>
                <a:t>void </a:t>
              </a:r>
              <a:r>
                <a:rPr lang="en-US" altLang="zh-CN" sz="1800" b="1" dirty="0" err="1" smtClean="0">
                  <a:solidFill>
                    <a:schemeClr val="accent2"/>
                  </a:solidFill>
                </a:rPr>
                <a:t>msg_send</a:t>
              </a:r>
              <a:r>
                <a:rPr lang="en-US" altLang="zh-CN" sz="1800" b="1" dirty="0" smtClean="0">
                  <a:solidFill>
                    <a:schemeClr val="accent2"/>
                  </a:solidFill>
                </a:rPr>
                <a:t>(const char *</a:t>
              </a:r>
              <a:r>
                <a:rPr lang="en-US" altLang="zh-CN" sz="1800" b="1" dirty="0" err="1" smtClean="0">
                  <a:solidFill>
                    <a:schemeClr val="accent2"/>
                  </a:solidFill>
                </a:rPr>
                <a:t>msg_ptr</a:t>
              </a:r>
              <a:r>
                <a:rPr lang="en-US" altLang="zh-CN" sz="1800" b="1" dirty="0" smtClean="0">
                  <a:solidFill>
                    <a:schemeClr val="accent2"/>
                  </a:solidFill>
                </a:rPr>
                <a:t>, </a:t>
              </a:r>
            </a:p>
            <a:p>
              <a:r>
                <a:rPr lang="en-US" altLang="zh-CN" sz="1800" b="1" dirty="0" smtClean="0">
                  <a:solidFill>
                    <a:schemeClr val="accent2"/>
                  </a:solidFill>
                </a:rPr>
                <a:t>			</a:t>
              </a:r>
              <a:r>
                <a:rPr lang="en-US" altLang="zh-CN" sz="1800" b="1" dirty="0" err="1" smtClean="0">
                  <a:solidFill>
                    <a:schemeClr val="accent2"/>
                  </a:solidFill>
                </a:rPr>
                <a:t>int</a:t>
              </a:r>
              <a:r>
                <a:rPr lang="en-US" altLang="zh-CN" sz="1800" b="1" dirty="0" smtClean="0">
                  <a:solidFill>
                    <a:schemeClr val="accent2"/>
                  </a:solidFill>
                </a:rPr>
                <a:t>  </a:t>
              </a:r>
              <a:r>
                <a:rPr lang="en-US" altLang="zh-CN" sz="1800" b="1" dirty="0" err="1" smtClean="0">
                  <a:solidFill>
                    <a:schemeClr val="accent2"/>
                  </a:solidFill>
                </a:rPr>
                <a:t>msg_size</a:t>
              </a:r>
              <a:r>
                <a:rPr lang="en-US" altLang="zh-CN" sz="1800" b="1" dirty="0" smtClean="0">
                  <a:solidFill>
                    <a:schemeClr val="accent2"/>
                  </a:solidFill>
                </a:rPr>
                <a:t>) </a:t>
              </a:r>
            </a:p>
            <a:p>
              <a:r>
                <a:rPr lang="en-US" altLang="zh-CN" sz="1800" b="1" dirty="0" smtClean="0">
                  <a:solidFill>
                    <a:srgbClr val="0033CC"/>
                  </a:solidFill>
                </a:rPr>
                <a:t>{</a:t>
              </a:r>
            </a:p>
            <a:p>
              <a:r>
                <a:rPr lang="en-US" altLang="zh-CN" sz="1800" b="1" dirty="0" smtClean="0">
                  <a:solidFill>
                    <a:srgbClr val="0033CC"/>
                  </a:solidFill>
                </a:rPr>
                <a:t>      </a:t>
              </a:r>
              <a:r>
                <a:rPr lang="en-US" altLang="zh-CN" sz="1600" b="1" dirty="0" err="1" smtClean="0">
                  <a:solidFill>
                    <a:schemeClr val="bg1">
                      <a:lumMod val="75000"/>
                      <a:lumOff val="25000"/>
                    </a:schemeClr>
                  </a:solidFill>
                </a:rPr>
                <a:t>smsg_node_t</a:t>
              </a:r>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msg</a:t>
              </a:r>
              <a:r>
                <a:rPr lang="en-US" altLang="zh-CN" sz="1600" b="1" dirty="0" smtClean="0">
                  <a:solidFill>
                    <a:schemeClr val="bg1">
                      <a:lumMod val="75000"/>
                      <a:lumOff val="25000"/>
                    </a:schemeClr>
                  </a:solidFill>
                </a:rPr>
                <a:t> = </a:t>
              </a:r>
              <a:r>
                <a:rPr lang="en-US" altLang="zh-CN" sz="1600" b="1" dirty="0" err="1" smtClean="0">
                  <a:solidFill>
                    <a:schemeClr val="bg1">
                      <a:lumMod val="75000"/>
                      <a:lumOff val="25000"/>
                    </a:schemeClr>
                  </a:solidFill>
                </a:rPr>
                <a:t>malloc</a:t>
              </a:r>
              <a:r>
                <a:rPr lang="en-US" altLang="zh-CN" sz="1600" b="1" dirty="0" smtClean="0">
                  <a:solidFill>
                    <a:schemeClr val="bg1">
                      <a:lumMod val="75000"/>
                      <a:lumOff val="25000"/>
                    </a:schemeClr>
                  </a:solidFill>
                </a:rPr>
                <a:t>(…);</a:t>
              </a:r>
            </a:p>
            <a:p>
              <a:r>
                <a:rPr lang="en-US" altLang="zh-CN" sz="1800" b="1" dirty="0" smtClean="0">
                  <a:solidFill>
                    <a:schemeClr val="bg1">
                      <a:lumMod val="75000"/>
                      <a:lumOff val="25000"/>
                    </a:schemeClr>
                  </a:solidFill>
                </a:rPr>
                <a:t>     </a:t>
              </a:r>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memcpy</a:t>
              </a:r>
              <a:r>
                <a:rPr lang="en-US" altLang="zh-CN" sz="1600" b="1" dirty="0" smtClean="0">
                  <a:solidFill>
                    <a:schemeClr val="bg1">
                      <a:lumMod val="75000"/>
                      <a:lumOff val="25000"/>
                    </a:schemeClr>
                  </a:solidFill>
                </a:rPr>
                <a:t>(</a:t>
              </a:r>
              <a:r>
                <a:rPr lang="en-US" altLang="zh-CN" sz="1600" b="1" dirty="0" err="1" smtClean="0">
                  <a:solidFill>
                    <a:schemeClr val="bg1">
                      <a:lumMod val="75000"/>
                      <a:lumOff val="25000"/>
                    </a:schemeClr>
                  </a:solidFill>
                </a:rPr>
                <a:t>msg</a:t>
              </a:r>
              <a:r>
                <a:rPr lang="en-US" altLang="zh-CN" sz="1600" b="1" dirty="0" smtClean="0">
                  <a:solidFill>
                    <a:schemeClr val="bg1">
                      <a:lumMod val="75000"/>
                      <a:lumOff val="25000"/>
                    </a:schemeClr>
                  </a:solidFill>
                </a:rPr>
                <a:t>-&gt;data, </a:t>
              </a:r>
              <a:r>
                <a:rPr lang="en-US" altLang="zh-CN" sz="1600" b="1" dirty="0" err="1" smtClean="0">
                  <a:solidFill>
                    <a:schemeClr val="bg1">
                      <a:lumMod val="75000"/>
                      <a:lumOff val="25000"/>
                    </a:schemeClr>
                  </a:solidFill>
                </a:rPr>
                <a:t>msg_ptr</a:t>
              </a:r>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msg_size</a:t>
              </a:r>
              <a:r>
                <a:rPr lang="en-US" altLang="zh-CN" sz="1600" b="1" dirty="0" smtClean="0">
                  <a:solidFill>
                    <a:schemeClr val="bg1">
                      <a:lumMod val="75000"/>
                      <a:lumOff val="25000"/>
                    </a:schemeClr>
                  </a:solidFill>
                </a:rPr>
                <a:t>);</a:t>
              </a:r>
            </a:p>
            <a:p>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msg</a:t>
              </a:r>
              <a:r>
                <a:rPr lang="en-US" altLang="zh-CN" sz="1600" b="1" dirty="0" smtClean="0">
                  <a:solidFill>
                    <a:schemeClr val="bg1">
                      <a:lumMod val="75000"/>
                      <a:lumOff val="25000"/>
                    </a:schemeClr>
                  </a:solidFill>
                </a:rPr>
                <a:t>-&gt;</a:t>
              </a:r>
              <a:r>
                <a:rPr lang="en-US" altLang="zh-CN" sz="1600" b="1" dirty="0" err="1" smtClean="0">
                  <a:solidFill>
                    <a:schemeClr val="bg1">
                      <a:lumMod val="75000"/>
                      <a:lumOff val="25000"/>
                    </a:schemeClr>
                  </a:solidFill>
                </a:rPr>
                <a:t>msg_size</a:t>
              </a:r>
              <a:r>
                <a:rPr lang="en-US" altLang="zh-CN" sz="1600" b="1" dirty="0" smtClean="0">
                  <a:solidFill>
                    <a:schemeClr val="bg1">
                      <a:lumMod val="75000"/>
                      <a:lumOff val="25000"/>
                    </a:schemeClr>
                  </a:solidFill>
                </a:rPr>
                <a:t> = </a:t>
              </a:r>
              <a:r>
                <a:rPr lang="en-US" altLang="zh-CN" sz="1600" b="1" dirty="0" err="1" smtClean="0">
                  <a:solidFill>
                    <a:schemeClr val="bg1">
                      <a:lumMod val="75000"/>
                      <a:lumOff val="25000"/>
                    </a:schemeClr>
                  </a:solidFill>
                </a:rPr>
                <a:t>msg_size</a:t>
              </a:r>
              <a:r>
                <a:rPr lang="en-US" altLang="zh-CN" sz="1600" b="1" dirty="0" smtClean="0">
                  <a:solidFill>
                    <a:schemeClr val="bg1">
                      <a:lumMod val="75000"/>
                      <a:lumOff val="25000"/>
                    </a:schemeClr>
                  </a:solidFill>
                </a:rPr>
                <a:t>;</a:t>
              </a:r>
            </a:p>
            <a:p>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msg</a:t>
              </a:r>
              <a:r>
                <a:rPr lang="en-US" altLang="zh-CN" sz="1600" b="1" dirty="0" smtClean="0">
                  <a:solidFill>
                    <a:schemeClr val="bg1">
                      <a:lumMod val="75000"/>
                      <a:lumOff val="25000"/>
                    </a:schemeClr>
                  </a:solidFill>
                </a:rPr>
                <a:t>-&gt;</a:t>
              </a:r>
              <a:r>
                <a:rPr lang="en-US" altLang="zh-CN" sz="1600" b="1" dirty="0" err="1" smtClean="0">
                  <a:solidFill>
                    <a:schemeClr val="bg1">
                      <a:lumMod val="75000"/>
                      <a:lumOff val="25000"/>
                    </a:schemeClr>
                  </a:solidFill>
                </a:rPr>
                <a:t>m_next</a:t>
              </a:r>
              <a:r>
                <a:rPr lang="en-US" altLang="zh-CN" sz="1600" b="1" dirty="0" smtClean="0">
                  <a:solidFill>
                    <a:schemeClr val="bg1">
                      <a:lumMod val="75000"/>
                      <a:lumOff val="25000"/>
                    </a:schemeClr>
                  </a:solidFill>
                </a:rPr>
                <a:t> = NULL;</a:t>
              </a:r>
            </a:p>
            <a:p>
              <a:endParaRPr lang="en-US" altLang="zh-CN" sz="1800" b="1" dirty="0" smtClean="0">
                <a:solidFill>
                  <a:srgbClr val="0033CC"/>
                </a:solidFill>
              </a:endParaRPr>
            </a:p>
            <a:p>
              <a:r>
                <a:rPr lang="en-US" altLang="zh-CN" sz="1800" b="1" dirty="0" smtClean="0">
                  <a:solidFill>
                    <a:srgbClr val="0033CC"/>
                  </a:solidFill>
                </a:rPr>
                <a:t>        </a:t>
              </a:r>
              <a:r>
                <a:rPr lang="en-US" altLang="zh-CN" sz="1800" b="1" dirty="0" err="1" smtClean="0">
                  <a:solidFill>
                    <a:srgbClr val="0033CC"/>
                  </a:solidFill>
                </a:rPr>
                <a:t>pthread_mutex_lock</a:t>
              </a:r>
              <a:r>
                <a:rPr lang="en-US" altLang="zh-CN" sz="1800" b="1" dirty="0" smtClean="0">
                  <a:solidFill>
                    <a:srgbClr val="0033CC"/>
                  </a:solidFill>
                </a:rPr>
                <a:t>(&amp;</a:t>
              </a:r>
              <a:r>
                <a:rPr lang="en-US" altLang="zh-CN" sz="1800" b="1" dirty="0" err="1" smtClean="0">
                  <a:solidFill>
                    <a:srgbClr val="0033CC"/>
                  </a:solidFill>
                </a:rPr>
                <a:t>qlock</a:t>
              </a:r>
              <a:r>
                <a:rPr lang="en-US" altLang="zh-CN" sz="1800" b="1" dirty="0" smtClean="0">
                  <a:solidFill>
                    <a:srgbClr val="0033CC"/>
                  </a:solidFill>
                </a:rPr>
                <a:t>);</a:t>
              </a:r>
            </a:p>
            <a:p>
              <a:r>
                <a:rPr lang="en-US" altLang="zh-CN" sz="1600" b="1" dirty="0" smtClean="0">
                  <a:solidFill>
                    <a:schemeClr val="bg1">
                      <a:lumMod val="75000"/>
                      <a:lumOff val="25000"/>
                    </a:schemeClr>
                  </a:solidFill>
                </a:rPr>
                <a:t>        if(</a:t>
              </a:r>
              <a:r>
                <a:rPr lang="en-US" altLang="zh-CN" sz="1600" b="1" dirty="0" err="1" smtClean="0">
                  <a:solidFill>
                    <a:schemeClr val="bg1">
                      <a:lumMod val="75000"/>
                      <a:lumOff val="25000"/>
                    </a:schemeClr>
                  </a:solidFill>
                </a:rPr>
                <a:t>qtail</a:t>
              </a:r>
              <a:r>
                <a:rPr lang="en-US" altLang="zh-CN" sz="1600" b="1" dirty="0" smtClean="0">
                  <a:solidFill>
                    <a:schemeClr val="bg1">
                      <a:lumMod val="75000"/>
                      <a:lumOff val="25000"/>
                    </a:schemeClr>
                  </a:solidFill>
                </a:rPr>
                <a:t> != NULL) {</a:t>
              </a:r>
            </a:p>
            <a:p>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qtail</a:t>
              </a:r>
              <a:r>
                <a:rPr lang="en-US" altLang="zh-CN" sz="1600" b="1" dirty="0" smtClean="0">
                  <a:solidFill>
                    <a:schemeClr val="bg1">
                      <a:lumMod val="75000"/>
                      <a:lumOff val="25000"/>
                    </a:schemeClr>
                  </a:solidFill>
                </a:rPr>
                <a:t>-&gt;</a:t>
              </a:r>
              <a:r>
                <a:rPr lang="en-US" altLang="zh-CN" sz="1600" b="1" dirty="0" err="1" smtClean="0">
                  <a:solidFill>
                    <a:schemeClr val="bg1">
                      <a:lumMod val="75000"/>
                      <a:lumOff val="25000"/>
                    </a:schemeClr>
                  </a:solidFill>
                </a:rPr>
                <a:t>m_next</a:t>
              </a:r>
              <a:r>
                <a:rPr lang="en-US" altLang="zh-CN" sz="1600" b="1" dirty="0" smtClean="0">
                  <a:solidFill>
                    <a:schemeClr val="bg1">
                      <a:lumMod val="75000"/>
                      <a:lumOff val="25000"/>
                    </a:schemeClr>
                  </a:solidFill>
                </a:rPr>
                <a:t> = </a:t>
              </a:r>
              <a:r>
                <a:rPr lang="en-US" altLang="zh-CN" sz="1600" b="1" dirty="0" err="1" smtClean="0">
                  <a:solidFill>
                    <a:schemeClr val="bg1">
                      <a:lumMod val="75000"/>
                      <a:lumOff val="25000"/>
                    </a:schemeClr>
                  </a:solidFill>
                </a:rPr>
                <a:t>msg</a:t>
              </a:r>
              <a:r>
                <a:rPr lang="en-US" altLang="zh-CN" sz="1600" b="1" dirty="0" smtClean="0">
                  <a:solidFill>
                    <a:schemeClr val="bg1">
                      <a:lumMod val="75000"/>
                      <a:lumOff val="25000"/>
                    </a:schemeClr>
                  </a:solidFill>
                </a:rPr>
                <a:t>;</a:t>
              </a:r>
            </a:p>
            <a:p>
              <a:r>
                <a:rPr lang="en-US" altLang="zh-CN" sz="1600" b="1" dirty="0" smtClean="0">
                  <a:solidFill>
                    <a:schemeClr val="bg1">
                      <a:lumMod val="75000"/>
                      <a:lumOff val="25000"/>
                    </a:schemeClr>
                  </a:solidFill>
                </a:rPr>
                <a:t>        }</a:t>
              </a:r>
            </a:p>
            <a:p>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qtail</a:t>
              </a:r>
              <a:r>
                <a:rPr lang="en-US" altLang="zh-CN" sz="1600" b="1" dirty="0" smtClean="0">
                  <a:solidFill>
                    <a:schemeClr val="bg1">
                      <a:lumMod val="75000"/>
                      <a:lumOff val="25000"/>
                    </a:schemeClr>
                  </a:solidFill>
                </a:rPr>
                <a:t> = </a:t>
              </a:r>
              <a:r>
                <a:rPr lang="en-US" altLang="zh-CN" sz="1600" b="1" dirty="0" err="1" smtClean="0">
                  <a:solidFill>
                    <a:schemeClr val="bg1">
                      <a:lumMod val="75000"/>
                      <a:lumOff val="25000"/>
                    </a:schemeClr>
                  </a:solidFill>
                </a:rPr>
                <a:t>msg</a:t>
              </a:r>
              <a:r>
                <a:rPr lang="en-US" altLang="zh-CN" sz="1600" b="1" dirty="0" smtClean="0">
                  <a:solidFill>
                    <a:schemeClr val="bg1">
                      <a:lumMod val="75000"/>
                      <a:lumOff val="25000"/>
                    </a:schemeClr>
                  </a:solidFill>
                </a:rPr>
                <a:t>;</a:t>
              </a:r>
            </a:p>
            <a:p>
              <a:r>
                <a:rPr lang="en-US" altLang="zh-CN" sz="1600" b="1" dirty="0" smtClean="0">
                  <a:solidFill>
                    <a:schemeClr val="bg1">
                      <a:lumMod val="75000"/>
                      <a:lumOff val="25000"/>
                    </a:schemeClr>
                  </a:solidFill>
                </a:rPr>
                <a:t>        if(</a:t>
              </a:r>
              <a:r>
                <a:rPr lang="en-US" altLang="zh-CN" sz="1600" b="1" dirty="0" err="1" smtClean="0">
                  <a:solidFill>
                    <a:schemeClr val="bg1">
                      <a:lumMod val="75000"/>
                      <a:lumOff val="25000"/>
                    </a:schemeClr>
                  </a:solidFill>
                </a:rPr>
                <a:t>qhead</a:t>
              </a:r>
              <a:r>
                <a:rPr lang="en-US" altLang="zh-CN" sz="1600" b="1" dirty="0" smtClean="0">
                  <a:solidFill>
                    <a:schemeClr val="bg1">
                      <a:lumMod val="75000"/>
                      <a:lumOff val="25000"/>
                    </a:schemeClr>
                  </a:solidFill>
                </a:rPr>
                <a:t> == NULL)</a:t>
              </a:r>
            </a:p>
            <a:p>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qhead</a:t>
              </a:r>
              <a:r>
                <a:rPr lang="en-US" altLang="zh-CN" sz="1600" b="1" dirty="0" smtClean="0">
                  <a:solidFill>
                    <a:schemeClr val="bg1">
                      <a:lumMod val="75000"/>
                      <a:lumOff val="25000"/>
                    </a:schemeClr>
                  </a:solidFill>
                </a:rPr>
                <a:t> = </a:t>
              </a:r>
              <a:r>
                <a:rPr lang="en-US" altLang="zh-CN" sz="1600" b="1" dirty="0" err="1" smtClean="0">
                  <a:solidFill>
                    <a:schemeClr val="bg1">
                      <a:lumMod val="75000"/>
                      <a:lumOff val="25000"/>
                    </a:schemeClr>
                  </a:solidFill>
                </a:rPr>
                <a:t>msg</a:t>
              </a:r>
              <a:r>
                <a:rPr lang="en-US" altLang="zh-CN" sz="1600" b="1" dirty="0" smtClean="0">
                  <a:solidFill>
                    <a:schemeClr val="bg1">
                      <a:lumMod val="75000"/>
                      <a:lumOff val="25000"/>
                    </a:schemeClr>
                  </a:solidFill>
                </a:rPr>
                <a:t>;</a:t>
              </a:r>
            </a:p>
            <a:p>
              <a:r>
                <a:rPr lang="en-US" altLang="zh-CN" sz="1800" b="1" dirty="0" smtClean="0">
                  <a:solidFill>
                    <a:srgbClr val="0033CC"/>
                  </a:solidFill>
                </a:rPr>
                <a:t>        </a:t>
              </a:r>
              <a:r>
                <a:rPr lang="en-US" altLang="zh-CN" sz="1800" b="1" dirty="0" err="1" smtClean="0">
                  <a:solidFill>
                    <a:srgbClr val="0033CC"/>
                  </a:solidFill>
                </a:rPr>
                <a:t>pthread_mutex_unlock</a:t>
              </a:r>
              <a:r>
                <a:rPr lang="en-US" altLang="zh-CN" sz="1800" b="1" dirty="0" smtClean="0">
                  <a:solidFill>
                    <a:srgbClr val="0033CC"/>
                  </a:solidFill>
                </a:rPr>
                <a:t>(&amp;</a:t>
              </a:r>
              <a:r>
                <a:rPr lang="en-US" altLang="zh-CN" sz="1800" b="1" dirty="0" err="1" smtClean="0">
                  <a:solidFill>
                    <a:srgbClr val="0033CC"/>
                  </a:solidFill>
                </a:rPr>
                <a:t>qlock</a:t>
              </a:r>
              <a:r>
                <a:rPr lang="en-US" altLang="zh-CN" sz="1800" b="1" dirty="0" smtClean="0">
                  <a:solidFill>
                    <a:srgbClr val="0033CC"/>
                  </a:solidFill>
                </a:rPr>
                <a:t>);</a:t>
              </a:r>
            </a:p>
            <a:p>
              <a:r>
                <a:rPr lang="en-US" altLang="zh-CN" sz="1800" b="1" dirty="0" smtClean="0">
                  <a:solidFill>
                    <a:srgbClr val="0033CC"/>
                  </a:solidFill>
                </a:rPr>
                <a:t>        </a:t>
              </a:r>
              <a:r>
                <a:rPr lang="en-US" altLang="zh-CN" sz="1800" b="1" dirty="0" err="1" smtClean="0">
                  <a:solidFill>
                    <a:srgbClr val="0033CC"/>
                  </a:solidFill>
                </a:rPr>
                <a:t>pthread_cond_signal</a:t>
              </a:r>
              <a:r>
                <a:rPr lang="en-US" altLang="zh-CN" sz="1800" b="1" dirty="0" smtClean="0">
                  <a:solidFill>
                    <a:srgbClr val="0033CC"/>
                  </a:solidFill>
                </a:rPr>
                <a:t>(&amp;</a:t>
              </a:r>
              <a:r>
                <a:rPr lang="en-US" altLang="zh-CN" sz="1800" b="1" dirty="0" err="1" smtClean="0">
                  <a:solidFill>
                    <a:srgbClr val="0033CC"/>
                  </a:solidFill>
                </a:rPr>
                <a:t>qready</a:t>
              </a:r>
              <a:r>
                <a:rPr lang="en-US" altLang="zh-CN" sz="1800" b="1" dirty="0" smtClean="0">
                  <a:solidFill>
                    <a:srgbClr val="0033CC"/>
                  </a:solidFill>
                </a:rPr>
                <a:t>);</a:t>
              </a:r>
            </a:p>
            <a:p>
              <a:r>
                <a:rPr lang="en-US" altLang="zh-CN" sz="1800" b="1" dirty="0" smtClean="0">
                  <a:solidFill>
                    <a:srgbClr val="0033CC"/>
                  </a:solidFill>
                </a:rPr>
                <a:t>}</a:t>
              </a:r>
            </a:p>
            <a:p>
              <a:endParaRPr lang="en-US" altLang="zh-CN" sz="1800" b="1" dirty="0" smtClean="0">
                <a:solidFill>
                  <a:srgbClr val="0033CC"/>
                </a:solidFill>
              </a:endParaRPr>
            </a:p>
          </p:txBody>
        </p:sp>
      </p:grpSp>
      <p:grpSp>
        <p:nvGrpSpPr>
          <p:cNvPr id="3" name="组合 8"/>
          <p:cNvGrpSpPr/>
          <p:nvPr/>
        </p:nvGrpSpPr>
        <p:grpSpPr>
          <a:xfrm>
            <a:off x="4427984" y="692696"/>
            <a:ext cx="4716016" cy="6165304"/>
            <a:chOff x="4427984" y="1844824"/>
            <a:chExt cx="4716016" cy="5182503"/>
          </a:xfrm>
        </p:grpSpPr>
        <p:sp>
          <p:nvSpPr>
            <p:cNvPr id="8" name="Rectangle 25"/>
            <p:cNvSpPr>
              <a:spLocks noChangeArrowheads="1"/>
            </p:cNvSpPr>
            <p:nvPr/>
          </p:nvSpPr>
          <p:spPr bwMode="auto">
            <a:xfrm>
              <a:off x="4427984" y="1844824"/>
              <a:ext cx="4716016" cy="5182503"/>
            </a:xfrm>
            <a:prstGeom prst="rect">
              <a:avLst/>
            </a:prstGeom>
            <a:solidFill>
              <a:srgbClr val="FFFF99"/>
            </a:solidFill>
            <a:ln w="12700" cap="sq">
              <a:noFill/>
              <a:miter lim="800000"/>
              <a:headEnd type="none" w="sm" len="sm"/>
              <a:tailEnd type="none" w="sm" len="sm"/>
            </a:ln>
            <a:effectLst>
              <a:outerShdw dist="188799" dir="2536421" algn="ctr" rotWithShape="0">
                <a:srgbClr val="C0C0C0"/>
              </a:outerShdw>
            </a:effectLst>
          </p:spPr>
          <p:txBody>
            <a:bodyPr wrap="none" anchor="ctr"/>
            <a:lstStyle/>
            <a:p>
              <a:pPr>
                <a:defRPr/>
              </a:pPr>
              <a:endParaRPr lang="zh-CN" altLang="en-US"/>
            </a:p>
          </p:txBody>
        </p:sp>
        <p:sp>
          <p:nvSpPr>
            <p:cNvPr id="5" name="矩形 4"/>
            <p:cNvSpPr/>
            <p:nvPr/>
          </p:nvSpPr>
          <p:spPr>
            <a:xfrm>
              <a:off x="4499992" y="2086941"/>
              <a:ext cx="4499992" cy="4812088"/>
            </a:xfrm>
            <a:prstGeom prst="rect">
              <a:avLst/>
            </a:prstGeom>
          </p:spPr>
          <p:txBody>
            <a:bodyPr wrap="square">
              <a:spAutoFit/>
            </a:bodyPr>
            <a:lstStyle/>
            <a:p>
              <a:r>
                <a:rPr lang="en-US" altLang="zh-CN" sz="1600" b="1" dirty="0" smtClean="0">
                  <a:solidFill>
                    <a:srgbClr val="0033CC"/>
                  </a:solidFill>
                </a:rPr>
                <a:t>/*</a:t>
              </a:r>
              <a:r>
                <a:rPr lang="zh-CN" altLang="en-US" sz="1600" b="1" dirty="0" smtClean="0">
                  <a:solidFill>
                    <a:srgbClr val="0033CC"/>
                  </a:solidFill>
                </a:rPr>
                <a:t>从队列头部取一个消息</a:t>
              </a:r>
              <a:r>
                <a:rPr lang="en-US" altLang="zh-CN" sz="1600" b="1" dirty="0" smtClean="0">
                  <a:solidFill>
                    <a:srgbClr val="0033CC"/>
                  </a:solidFill>
                </a:rPr>
                <a:t>*/</a:t>
              </a:r>
            </a:p>
            <a:p>
              <a:r>
                <a:rPr lang="en-US" altLang="zh-CN" sz="1800" b="1" dirty="0" smtClean="0">
                  <a:solidFill>
                    <a:schemeClr val="accent2"/>
                  </a:solidFill>
                </a:rPr>
                <a:t>void </a:t>
              </a:r>
              <a:r>
                <a:rPr lang="en-US" altLang="zh-CN" sz="1800" b="1" dirty="0" err="1" smtClean="0">
                  <a:solidFill>
                    <a:schemeClr val="accent2"/>
                  </a:solidFill>
                </a:rPr>
                <a:t>msg_receive</a:t>
              </a:r>
              <a:r>
                <a:rPr lang="en-US" altLang="zh-CN" sz="1800" b="1" dirty="0" smtClean="0">
                  <a:solidFill>
                    <a:schemeClr val="accent2"/>
                  </a:solidFill>
                </a:rPr>
                <a:t>(char * </a:t>
              </a:r>
              <a:r>
                <a:rPr lang="en-US" altLang="zh-CN" sz="1800" b="1" dirty="0" err="1" smtClean="0">
                  <a:solidFill>
                    <a:schemeClr val="accent2"/>
                  </a:solidFill>
                </a:rPr>
                <a:t>msg_ptr</a:t>
              </a:r>
              <a:r>
                <a:rPr lang="en-US" altLang="zh-CN" sz="1800" b="1" dirty="0" smtClean="0">
                  <a:solidFill>
                    <a:schemeClr val="accent2"/>
                  </a:solidFill>
                </a:rPr>
                <a:t>, </a:t>
              </a:r>
            </a:p>
            <a:p>
              <a:r>
                <a:rPr lang="en-US" altLang="zh-CN" sz="1800" b="1" dirty="0" smtClean="0">
                  <a:solidFill>
                    <a:schemeClr val="accent2"/>
                  </a:solidFill>
                </a:rPr>
                <a:t>			</a:t>
              </a:r>
              <a:r>
                <a:rPr lang="en-US" altLang="zh-CN" sz="1800" b="1" dirty="0" err="1" smtClean="0">
                  <a:solidFill>
                    <a:schemeClr val="accent2"/>
                  </a:solidFill>
                </a:rPr>
                <a:t>int</a:t>
              </a:r>
              <a:r>
                <a:rPr lang="en-US" altLang="zh-CN" sz="1800" b="1" dirty="0" smtClean="0">
                  <a:solidFill>
                    <a:schemeClr val="accent2"/>
                  </a:solidFill>
                </a:rPr>
                <a:t>* </a:t>
              </a:r>
              <a:r>
                <a:rPr lang="en-US" altLang="zh-CN" sz="1800" b="1" dirty="0" err="1" smtClean="0">
                  <a:solidFill>
                    <a:schemeClr val="accent2"/>
                  </a:solidFill>
                </a:rPr>
                <a:t>msg_size</a:t>
              </a:r>
              <a:r>
                <a:rPr lang="en-US" altLang="zh-CN" sz="1800" b="1" dirty="0" smtClean="0">
                  <a:solidFill>
                    <a:schemeClr val="accent2"/>
                  </a:solidFill>
                </a:rPr>
                <a:t>)</a:t>
              </a:r>
            </a:p>
            <a:p>
              <a:r>
                <a:rPr lang="en-US" altLang="zh-CN" sz="1600" b="1" dirty="0" smtClean="0">
                  <a:solidFill>
                    <a:srgbClr val="0033CC"/>
                  </a:solidFill>
                </a:rPr>
                <a:t>{</a:t>
              </a:r>
            </a:p>
            <a:p>
              <a:r>
                <a:rPr lang="en-US" altLang="zh-CN" sz="1600" b="1" dirty="0" smtClean="0">
                  <a:solidFill>
                    <a:srgbClr val="0033CC"/>
                  </a:solidFill>
                </a:rPr>
                <a:t>        </a:t>
              </a:r>
              <a:r>
                <a:rPr lang="en-US" altLang="zh-CN" sz="1600" b="1" dirty="0" err="1" smtClean="0">
                  <a:solidFill>
                    <a:schemeClr val="bg1">
                      <a:lumMod val="75000"/>
                      <a:lumOff val="25000"/>
                    </a:schemeClr>
                  </a:solidFill>
                </a:rPr>
                <a:t>smsg_node_t</a:t>
              </a:r>
              <a:r>
                <a:rPr lang="en-US" altLang="zh-CN" sz="1600" b="1" dirty="0" smtClean="0">
                  <a:solidFill>
                    <a:schemeClr val="bg1">
                      <a:lumMod val="75000"/>
                      <a:lumOff val="25000"/>
                    </a:schemeClr>
                  </a:solidFill>
                </a:rPr>
                <a:t> *mp;</a:t>
              </a:r>
            </a:p>
            <a:p>
              <a:endParaRPr lang="en-US" altLang="zh-CN" sz="1600" b="1" dirty="0" smtClean="0">
                <a:solidFill>
                  <a:schemeClr val="bg1">
                    <a:lumMod val="75000"/>
                    <a:lumOff val="25000"/>
                  </a:schemeClr>
                </a:solidFill>
              </a:endParaRPr>
            </a:p>
            <a:p>
              <a:r>
                <a:rPr lang="en-US" altLang="zh-CN" sz="1800" b="1" dirty="0" smtClean="0">
                  <a:solidFill>
                    <a:srgbClr val="0033CC"/>
                  </a:solidFill>
                </a:rPr>
                <a:t>        </a:t>
              </a:r>
              <a:r>
                <a:rPr lang="en-US" altLang="zh-CN" sz="1800" b="1" dirty="0" err="1" smtClean="0">
                  <a:solidFill>
                    <a:srgbClr val="0033CC"/>
                  </a:solidFill>
                </a:rPr>
                <a:t>pthread_mutex_lock</a:t>
              </a:r>
              <a:r>
                <a:rPr lang="en-US" altLang="zh-CN" sz="1800" b="1" dirty="0" smtClean="0">
                  <a:solidFill>
                    <a:srgbClr val="0033CC"/>
                  </a:solidFill>
                </a:rPr>
                <a:t>(&amp;</a:t>
              </a:r>
              <a:r>
                <a:rPr lang="en-US" altLang="zh-CN" sz="1800" b="1" dirty="0" err="1" smtClean="0">
                  <a:solidFill>
                    <a:srgbClr val="0033CC"/>
                  </a:solidFill>
                </a:rPr>
                <a:t>qlock</a:t>
              </a:r>
              <a:r>
                <a:rPr lang="en-US" altLang="zh-CN" sz="1800" b="1" dirty="0" smtClean="0">
                  <a:solidFill>
                    <a:srgbClr val="0033CC"/>
                  </a:solidFill>
                </a:rPr>
                <a:t>);</a:t>
              </a:r>
            </a:p>
            <a:p>
              <a:r>
                <a:rPr lang="en-US" altLang="zh-CN" sz="1800" b="1" dirty="0" smtClean="0">
                  <a:solidFill>
                    <a:srgbClr val="0033CC"/>
                  </a:solidFill>
                </a:rPr>
                <a:t>        while (</a:t>
              </a:r>
              <a:r>
                <a:rPr lang="en-US" altLang="zh-CN" sz="1800" b="1" dirty="0" err="1" smtClean="0">
                  <a:solidFill>
                    <a:srgbClr val="0033CC"/>
                  </a:solidFill>
                </a:rPr>
                <a:t>qhead</a:t>
              </a:r>
              <a:r>
                <a:rPr lang="en-US" altLang="zh-CN" sz="1800" b="1" dirty="0" smtClean="0">
                  <a:solidFill>
                    <a:srgbClr val="0033CC"/>
                  </a:solidFill>
                </a:rPr>
                <a:t> == NULL)</a:t>
              </a:r>
            </a:p>
            <a:p>
              <a:r>
                <a:rPr lang="en-US" altLang="zh-CN" sz="1800" b="1" dirty="0" smtClean="0">
                  <a:solidFill>
                    <a:srgbClr val="0033CC"/>
                  </a:solidFill>
                </a:rPr>
                <a:t>            	</a:t>
              </a:r>
              <a:r>
                <a:rPr lang="en-US" altLang="zh-CN" sz="1800" b="1" dirty="0" err="1" smtClean="0">
                  <a:solidFill>
                    <a:srgbClr val="0033CC"/>
                  </a:solidFill>
                </a:rPr>
                <a:t>pthread_cond_wait</a:t>
              </a:r>
              <a:r>
                <a:rPr lang="en-US" altLang="zh-CN" sz="1800" b="1" dirty="0" smtClean="0">
                  <a:solidFill>
                    <a:srgbClr val="0033CC"/>
                  </a:solidFill>
                </a:rPr>
                <a:t>(</a:t>
              </a:r>
              <a:r>
                <a:rPr lang="en-US" altLang="zh-CN" sz="1600" b="1" dirty="0" smtClean="0">
                  <a:solidFill>
                    <a:srgbClr val="0033CC"/>
                  </a:solidFill>
                </a:rPr>
                <a:t>&amp;</a:t>
              </a:r>
              <a:r>
                <a:rPr lang="en-US" altLang="zh-CN" sz="1600" b="1" dirty="0" err="1" smtClean="0">
                  <a:solidFill>
                    <a:srgbClr val="0033CC"/>
                  </a:solidFill>
                </a:rPr>
                <a:t>qready</a:t>
              </a:r>
              <a:r>
                <a:rPr lang="en-US" altLang="zh-CN" sz="1600" b="1" dirty="0" smtClean="0">
                  <a:solidFill>
                    <a:srgbClr val="0033CC"/>
                  </a:solidFill>
                </a:rPr>
                <a:t>, &amp;</a:t>
              </a:r>
              <a:r>
                <a:rPr lang="en-US" altLang="zh-CN" sz="1600" b="1" dirty="0" err="1" smtClean="0">
                  <a:solidFill>
                    <a:srgbClr val="0033CC"/>
                  </a:solidFill>
                </a:rPr>
                <a:t>qlock</a:t>
              </a:r>
              <a:r>
                <a:rPr lang="en-US" altLang="zh-CN" sz="1800" b="1" dirty="0" smtClean="0">
                  <a:solidFill>
                    <a:srgbClr val="0033CC"/>
                  </a:solidFill>
                </a:rPr>
                <a:t>);</a:t>
              </a:r>
            </a:p>
            <a:p>
              <a:endParaRPr lang="en-US" altLang="zh-CN" sz="1600" b="1" dirty="0" smtClean="0">
                <a:solidFill>
                  <a:srgbClr val="0033CC"/>
                </a:solidFill>
              </a:endParaRPr>
            </a:p>
            <a:p>
              <a:r>
                <a:rPr lang="en-US" altLang="zh-CN" sz="1600" b="1" dirty="0" smtClean="0">
                  <a:solidFill>
                    <a:schemeClr val="bg1">
                      <a:lumMod val="75000"/>
                      <a:lumOff val="25000"/>
                    </a:schemeClr>
                  </a:solidFill>
                </a:rPr>
                <a:t>        mp = </a:t>
              </a:r>
              <a:r>
                <a:rPr lang="en-US" altLang="zh-CN" sz="1600" b="1" dirty="0" err="1" smtClean="0">
                  <a:solidFill>
                    <a:schemeClr val="bg1">
                      <a:lumMod val="75000"/>
                      <a:lumOff val="25000"/>
                    </a:schemeClr>
                  </a:solidFill>
                </a:rPr>
                <a:t>qhead</a:t>
              </a:r>
              <a:r>
                <a:rPr lang="en-US" altLang="zh-CN" sz="1600" b="1" dirty="0" smtClean="0">
                  <a:solidFill>
                    <a:schemeClr val="bg1">
                      <a:lumMod val="75000"/>
                      <a:lumOff val="25000"/>
                    </a:schemeClr>
                  </a:solidFill>
                </a:rPr>
                <a:t>;</a:t>
              </a:r>
            </a:p>
            <a:p>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qhead</a:t>
              </a:r>
              <a:r>
                <a:rPr lang="en-US" altLang="zh-CN" sz="1600" b="1" dirty="0" smtClean="0">
                  <a:solidFill>
                    <a:schemeClr val="bg1">
                      <a:lumMod val="75000"/>
                      <a:lumOff val="25000"/>
                    </a:schemeClr>
                  </a:solidFill>
                </a:rPr>
                <a:t> = </a:t>
              </a:r>
              <a:r>
                <a:rPr lang="en-US" altLang="zh-CN" sz="1600" b="1" dirty="0" err="1" smtClean="0">
                  <a:solidFill>
                    <a:schemeClr val="bg1">
                      <a:lumMod val="75000"/>
                      <a:lumOff val="25000"/>
                    </a:schemeClr>
                  </a:solidFill>
                </a:rPr>
                <a:t>qhead</a:t>
              </a:r>
              <a:r>
                <a:rPr lang="en-US" altLang="zh-CN" sz="1600" b="1" dirty="0" smtClean="0">
                  <a:solidFill>
                    <a:schemeClr val="bg1">
                      <a:lumMod val="75000"/>
                      <a:lumOff val="25000"/>
                    </a:schemeClr>
                  </a:solidFill>
                </a:rPr>
                <a:t>-&gt;</a:t>
              </a:r>
              <a:r>
                <a:rPr lang="en-US" altLang="zh-CN" sz="1600" b="1" dirty="0" err="1" smtClean="0">
                  <a:solidFill>
                    <a:schemeClr val="bg1">
                      <a:lumMod val="75000"/>
                      <a:lumOff val="25000"/>
                    </a:schemeClr>
                  </a:solidFill>
                </a:rPr>
                <a:t>m_next</a:t>
              </a:r>
              <a:r>
                <a:rPr lang="en-US" altLang="zh-CN" sz="1600" b="1" dirty="0" smtClean="0">
                  <a:solidFill>
                    <a:schemeClr val="bg1">
                      <a:lumMod val="75000"/>
                      <a:lumOff val="25000"/>
                    </a:schemeClr>
                  </a:solidFill>
                </a:rPr>
                <a:t>;</a:t>
              </a:r>
            </a:p>
            <a:p>
              <a:r>
                <a:rPr lang="en-US" altLang="zh-CN" sz="1600" b="1" dirty="0" smtClean="0">
                  <a:solidFill>
                    <a:schemeClr val="bg1">
                      <a:lumMod val="75000"/>
                      <a:lumOff val="25000"/>
                    </a:schemeClr>
                  </a:solidFill>
                </a:rPr>
                <a:t>        if(mp == </a:t>
              </a:r>
              <a:r>
                <a:rPr lang="en-US" altLang="zh-CN" sz="1600" b="1" dirty="0" err="1" smtClean="0">
                  <a:solidFill>
                    <a:schemeClr val="bg1">
                      <a:lumMod val="75000"/>
                      <a:lumOff val="25000"/>
                    </a:schemeClr>
                  </a:solidFill>
                </a:rPr>
                <a:t>qtail</a:t>
              </a:r>
              <a:r>
                <a:rPr lang="en-US" altLang="zh-CN" sz="1600" b="1" dirty="0" smtClean="0">
                  <a:solidFill>
                    <a:schemeClr val="bg1">
                      <a:lumMod val="75000"/>
                      <a:lumOff val="25000"/>
                    </a:schemeClr>
                  </a:solidFill>
                </a:rPr>
                <a:t>)</a:t>
              </a:r>
            </a:p>
            <a:p>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qtail</a:t>
              </a:r>
              <a:r>
                <a:rPr lang="en-US" altLang="zh-CN" sz="1600" b="1" dirty="0" smtClean="0">
                  <a:solidFill>
                    <a:schemeClr val="bg1">
                      <a:lumMod val="75000"/>
                      <a:lumOff val="25000"/>
                    </a:schemeClr>
                  </a:solidFill>
                </a:rPr>
                <a:t> = NULL;</a:t>
              </a:r>
            </a:p>
            <a:p>
              <a:r>
                <a:rPr lang="en-US" altLang="zh-CN" sz="1600" b="1" dirty="0" smtClean="0">
                  <a:solidFill>
                    <a:srgbClr val="0033CC"/>
                  </a:solidFill>
                </a:rPr>
                <a:t>        </a:t>
              </a:r>
              <a:r>
                <a:rPr lang="en-US" altLang="zh-CN" sz="1800" b="1" dirty="0" err="1" smtClean="0">
                  <a:solidFill>
                    <a:srgbClr val="0033CC"/>
                  </a:solidFill>
                </a:rPr>
                <a:t>pthread_mutex_unlock</a:t>
              </a:r>
              <a:r>
                <a:rPr lang="en-US" altLang="zh-CN" sz="1800" b="1" dirty="0" smtClean="0">
                  <a:solidFill>
                    <a:srgbClr val="0033CC"/>
                  </a:solidFill>
                </a:rPr>
                <a:t>(&amp;</a:t>
              </a:r>
              <a:r>
                <a:rPr lang="en-US" altLang="zh-CN" sz="1800" b="1" dirty="0" err="1" smtClean="0">
                  <a:solidFill>
                    <a:srgbClr val="0033CC"/>
                  </a:solidFill>
                </a:rPr>
                <a:t>qlock</a:t>
              </a:r>
              <a:r>
                <a:rPr lang="en-US" altLang="zh-CN" sz="1800" b="1" dirty="0" smtClean="0">
                  <a:solidFill>
                    <a:srgbClr val="0033CC"/>
                  </a:solidFill>
                </a:rPr>
                <a:t>);</a:t>
              </a:r>
            </a:p>
            <a:p>
              <a:endParaRPr lang="en-US" altLang="zh-CN" sz="1600" b="1" dirty="0" smtClean="0">
                <a:solidFill>
                  <a:srgbClr val="0033CC"/>
                </a:solidFill>
              </a:endParaRPr>
            </a:p>
            <a:p>
              <a:r>
                <a:rPr lang="en-US" altLang="zh-CN" sz="1600" b="1" dirty="0" smtClean="0">
                  <a:solidFill>
                    <a:srgbClr val="0033CC"/>
                  </a:solidFill>
                </a:rPr>
                <a:t>       </a:t>
              </a:r>
              <a:r>
                <a:rPr lang="en-US" altLang="zh-CN" sz="1600" b="1" dirty="0" smtClean="0">
                  <a:solidFill>
                    <a:schemeClr val="bg1">
                      <a:lumMod val="75000"/>
                      <a:lumOff val="25000"/>
                    </a:schemeClr>
                  </a:solidFill>
                </a:rPr>
                <a:t> /* now process the message mp */</a:t>
              </a:r>
            </a:p>
            <a:p>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msg_size</a:t>
              </a:r>
              <a:r>
                <a:rPr lang="en-US" altLang="zh-CN" sz="1600" b="1" dirty="0" smtClean="0">
                  <a:solidFill>
                    <a:schemeClr val="bg1">
                      <a:lumMod val="75000"/>
                      <a:lumOff val="25000"/>
                    </a:schemeClr>
                  </a:solidFill>
                </a:rPr>
                <a:t> = mp-&gt;</a:t>
              </a:r>
              <a:r>
                <a:rPr lang="en-US" altLang="zh-CN" sz="1600" b="1" dirty="0" err="1" smtClean="0">
                  <a:solidFill>
                    <a:schemeClr val="bg1">
                      <a:lumMod val="75000"/>
                      <a:lumOff val="25000"/>
                    </a:schemeClr>
                  </a:solidFill>
                </a:rPr>
                <a:t>msg_size</a:t>
              </a:r>
              <a:r>
                <a:rPr lang="en-US" altLang="zh-CN" sz="1600" b="1" dirty="0" smtClean="0">
                  <a:solidFill>
                    <a:schemeClr val="bg1">
                      <a:lumMod val="75000"/>
                      <a:lumOff val="25000"/>
                    </a:schemeClr>
                  </a:solidFill>
                </a:rPr>
                <a:t>;</a:t>
              </a:r>
            </a:p>
            <a:p>
              <a:r>
                <a:rPr lang="en-US" altLang="zh-CN" sz="1600" b="1" dirty="0" smtClean="0">
                  <a:solidFill>
                    <a:schemeClr val="bg1">
                      <a:lumMod val="75000"/>
                      <a:lumOff val="25000"/>
                    </a:schemeClr>
                  </a:solidFill>
                </a:rPr>
                <a:t>        </a:t>
              </a:r>
              <a:r>
                <a:rPr lang="en-US" altLang="zh-CN" sz="1600" b="1" dirty="0" err="1" smtClean="0">
                  <a:solidFill>
                    <a:schemeClr val="bg1">
                      <a:lumMod val="75000"/>
                      <a:lumOff val="25000"/>
                    </a:schemeClr>
                  </a:solidFill>
                </a:rPr>
                <a:t>memcpy</a:t>
              </a:r>
              <a:r>
                <a:rPr lang="en-US" altLang="zh-CN" sz="1600" b="1" dirty="0" smtClean="0">
                  <a:solidFill>
                    <a:schemeClr val="bg1">
                      <a:lumMod val="75000"/>
                      <a:lumOff val="25000"/>
                    </a:schemeClr>
                  </a:solidFill>
                </a:rPr>
                <a:t>(</a:t>
              </a:r>
              <a:r>
                <a:rPr lang="en-US" altLang="zh-CN" sz="1600" b="1" dirty="0" err="1" smtClean="0">
                  <a:solidFill>
                    <a:schemeClr val="bg1">
                      <a:lumMod val="75000"/>
                      <a:lumOff val="25000"/>
                    </a:schemeClr>
                  </a:solidFill>
                </a:rPr>
                <a:t>msg_ptr</a:t>
              </a:r>
              <a:r>
                <a:rPr lang="en-US" altLang="zh-CN" sz="1600" b="1" dirty="0" smtClean="0">
                  <a:solidFill>
                    <a:schemeClr val="bg1">
                      <a:lumMod val="75000"/>
                      <a:lumOff val="25000"/>
                    </a:schemeClr>
                  </a:solidFill>
                </a:rPr>
                <a:t>, mp-&gt;data, mp-&gt;</a:t>
              </a:r>
              <a:r>
                <a:rPr lang="en-US" altLang="zh-CN" sz="1600" b="1" dirty="0" err="1" smtClean="0">
                  <a:solidFill>
                    <a:schemeClr val="bg1">
                      <a:lumMod val="75000"/>
                      <a:lumOff val="25000"/>
                    </a:schemeClr>
                  </a:solidFill>
                </a:rPr>
                <a:t>msg_size</a:t>
              </a:r>
              <a:r>
                <a:rPr lang="en-US" altLang="zh-CN" sz="1600" b="1" dirty="0" smtClean="0">
                  <a:solidFill>
                    <a:schemeClr val="bg1">
                      <a:lumMod val="75000"/>
                      <a:lumOff val="25000"/>
                    </a:schemeClr>
                  </a:solidFill>
                </a:rPr>
                <a:t>);</a:t>
              </a:r>
            </a:p>
            <a:p>
              <a:r>
                <a:rPr lang="en-US" altLang="zh-CN" sz="1600" b="1" dirty="0" smtClean="0">
                  <a:solidFill>
                    <a:schemeClr val="bg1">
                      <a:lumMod val="75000"/>
                      <a:lumOff val="25000"/>
                    </a:schemeClr>
                  </a:solidFill>
                </a:rPr>
                <a:t>        free(mp);</a:t>
              </a:r>
            </a:p>
            <a:p>
              <a:r>
                <a:rPr lang="en-US" altLang="zh-CN" sz="1600" b="1" dirty="0" smtClean="0">
                  <a:solidFill>
                    <a:srgbClr val="0033CC"/>
                  </a:solidFill>
                </a:rPr>
                <a:t>}</a:t>
              </a:r>
            </a:p>
          </p:txBody>
        </p:sp>
      </p:grpSp>
      <p:grpSp>
        <p:nvGrpSpPr>
          <p:cNvPr id="7" name="Group 49"/>
          <p:cNvGrpSpPr>
            <a:grpSpLocks/>
          </p:cNvGrpSpPr>
          <p:nvPr/>
        </p:nvGrpSpPr>
        <p:grpSpPr bwMode="auto">
          <a:xfrm>
            <a:off x="2483768" y="0"/>
            <a:ext cx="3528392" cy="1124744"/>
            <a:chOff x="404" y="8"/>
            <a:chExt cx="1791" cy="771"/>
          </a:xfrm>
        </p:grpSpPr>
        <p:sp>
          <p:nvSpPr>
            <p:cNvPr id="22" name="AutoShape 50"/>
            <p:cNvSpPr>
              <a:spLocks noChangeArrowheads="1"/>
            </p:cNvSpPr>
            <p:nvPr/>
          </p:nvSpPr>
          <p:spPr bwMode="auto">
            <a:xfrm>
              <a:off x="404" y="8"/>
              <a:ext cx="1365" cy="771"/>
            </a:xfrm>
            <a:prstGeom prst="irregularSeal2">
              <a:avLst/>
            </a:prstGeom>
            <a:solidFill>
              <a:srgbClr val="CCFFFF"/>
            </a:solidFill>
            <a:ln w="69850" cap="sq">
              <a:solidFill>
                <a:srgbClr val="FFCC00"/>
              </a:solidFill>
              <a:miter lim="800000"/>
              <a:headEnd/>
              <a:tailEnd/>
            </a:ln>
            <a:effectLst>
              <a:outerShdw dist="137372" dir="2021404" algn="ctr" rotWithShape="0">
                <a:srgbClr val="B9B9B9"/>
              </a:outerShdw>
            </a:effectLst>
          </p:spPr>
          <p:txBody>
            <a:bodyPr wrap="none" anchor="ctr"/>
            <a:lstStyle/>
            <a:p>
              <a:endParaRPr lang="zh-CN" altLang="en-US"/>
            </a:p>
          </p:txBody>
        </p:sp>
        <p:sp>
          <p:nvSpPr>
            <p:cNvPr id="23" name="Rectangle 51"/>
            <p:cNvSpPr>
              <a:spLocks noChangeArrowheads="1"/>
            </p:cNvSpPr>
            <p:nvPr/>
          </p:nvSpPr>
          <p:spPr bwMode="auto">
            <a:xfrm rot="21536701">
              <a:off x="596" y="159"/>
              <a:ext cx="1599" cy="407"/>
            </a:xfrm>
            <a:prstGeom prst="rect">
              <a:avLst/>
            </a:prstGeom>
            <a:noFill/>
            <a:ln w="9525">
              <a:noFill/>
              <a:miter lim="800000"/>
              <a:headEnd/>
              <a:tailEnd/>
            </a:ln>
            <a:effectLst>
              <a:outerShdw dist="35921" dir="2700000" algn="ctr" rotWithShape="0">
                <a:schemeClr val="bg1"/>
              </a:outerShdw>
            </a:effectLst>
          </p:spPr>
          <p:txBody>
            <a:bodyPr wrap="square">
              <a:spAutoFit/>
            </a:bodyPr>
            <a:lstStyle/>
            <a:p>
              <a:r>
                <a:rPr kumimoji="1" lang="zh-CN" altLang="en-US" sz="3600" baseline="0" dirty="0" smtClean="0">
                  <a:solidFill>
                    <a:srgbClr val="FF3300"/>
                  </a:solidFill>
                  <a:effectLst/>
                  <a:latin typeface="黑体" pitchFamily="2" charset="-122"/>
                  <a:ea typeface="华文新魏" pitchFamily="2" charset="-122"/>
                </a:rPr>
                <a:t>队列操作</a:t>
              </a:r>
              <a:endParaRPr kumimoji="1" lang="zh-CN" altLang="en-US" sz="3600" baseline="0" dirty="0">
                <a:solidFill>
                  <a:srgbClr val="FF3300"/>
                </a:solidFill>
                <a:effectLst/>
                <a:latin typeface="黑体" pitchFamily="2" charset="-122"/>
                <a:ea typeface="华文新魏" pitchFamily="2" charset="-122"/>
              </a:endParaRPr>
            </a:p>
          </p:txBody>
        </p:sp>
      </p:grpSp>
      <p:grpSp>
        <p:nvGrpSpPr>
          <p:cNvPr id="35" name="Group 81"/>
          <p:cNvGrpSpPr>
            <a:grpSpLocks/>
          </p:cNvGrpSpPr>
          <p:nvPr/>
        </p:nvGrpSpPr>
        <p:grpSpPr bwMode="auto">
          <a:xfrm>
            <a:off x="5868142" y="0"/>
            <a:ext cx="3295199" cy="715002"/>
            <a:chOff x="3928" y="3060"/>
            <a:chExt cx="1100" cy="413"/>
          </a:xfrm>
        </p:grpSpPr>
        <p:sp>
          <p:nvSpPr>
            <p:cNvPr id="36" name="Cloud"/>
            <p:cNvSpPr>
              <a:spLocks noChangeAspect="1" noEditPoints="1" noChangeArrowheads="1"/>
            </p:cNvSpPr>
            <p:nvPr/>
          </p:nvSpPr>
          <p:spPr bwMode="auto">
            <a:xfrm>
              <a:off x="3928" y="3088"/>
              <a:ext cx="1094"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37" name="Rectangle 83"/>
            <p:cNvSpPr>
              <a:spLocks noChangeArrowheads="1"/>
            </p:cNvSpPr>
            <p:nvPr/>
          </p:nvSpPr>
          <p:spPr bwMode="auto">
            <a:xfrm>
              <a:off x="3952" y="3134"/>
              <a:ext cx="1076"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baseline="0" dirty="0" smtClean="0">
                  <a:solidFill>
                    <a:srgbClr val="FF0000"/>
                  </a:solidFill>
                  <a:effectLst/>
                  <a:ea typeface="华文新魏" pitchFamily="2" charset="-122"/>
                </a:rPr>
                <a:t>:</a:t>
              </a:r>
              <a:r>
                <a:rPr lang="en-US" altLang="zh-CN" baseline="0" dirty="0" err="1" smtClean="0">
                  <a:solidFill>
                    <a:srgbClr val="FF0000"/>
                  </a:solidFill>
                  <a:effectLst/>
                  <a:ea typeface="华文新魏" pitchFamily="2" charset="-122"/>
                </a:rPr>
                <a:t>example_mq</a:t>
              </a:r>
              <a:r>
                <a:rPr lang="en-US" altLang="zh-CN" dirty="0" err="1" smtClean="0">
                  <a:solidFill>
                    <a:srgbClr val="FF0000"/>
                  </a:solidFill>
                  <a:ea typeface="华文新魏" pitchFamily="2" charset="-122"/>
                </a:rPr>
                <a:t>_cond</a:t>
              </a:r>
              <a:endParaRPr lang="zh-CN" altLang="en-US" baseline="0" dirty="0">
                <a:solidFill>
                  <a:srgbClr val="FF0000"/>
                </a:solidFill>
                <a:effectLst/>
                <a:ea typeface="华文新魏" pitchFamily="2" charset="-122"/>
              </a:endParaRPr>
            </a:p>
          </p:txBody>
        </p:sp>
        <p:sp>
          <p:nvSpPr>
            <p:cNvPr id="38"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trips(down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dissolve">
                                      <p:cBhvr>
                                        <p:cTn id="2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组合 67"/>
          <p:cNvGrpSpPr/>
          <p:nvPr/>
        </p:nvGrpSpPr>
        <p:grpSpPr>
          <a:xfrm>
            <a:off x="251520" y="2924944"/>
            <a:ext cx="5472608" cy="647700"/>
            <a:chOff x="251520" y="2924944"/>
            <a:chExt cx="5472608" cy="647700"/>
          </a:xfrm>
        </p:grpSpPr>
        <p:grpSp>
          <p:nvGrpSpPr>
            <p:cNvPr id="65" name="Group 31"/>
            <p:cNvGrpSpPr>
              <a:grpSpLocks/>
            </p:cNvGrpSpPr>
            <p:nvPr/>
          </p:nvGrpSpPr>
          <p:grpSpPr bwMode="auto">
            <a:xfrm>
              <a:off x="251520" y="2924944"/>
              <a:ext cx="5472608" cy="647700"/>
              <a:chOff x="336" y="2448"/>
              <a:chExt cx="3120" cy="408"/>
            </a:xfrm>
          </p:grpSpPr>
          <p:sp>
            <p:nvSpPr>
              <p:cNvPr id="66" name="AutoShape 6"/>
              <p:cNvSpPr>
                <a:spLocks noChangeArrowheads="1"/>
              </p:cNvSpPr>
              <p:nvPr/>
            </p:nvSpPr>
            <p:spPr bwMode="auto">
              <a:xfrm>
                <a:off x="336" y="2448"/>
                <a:ext cx="3048" cy="408"/>
              </a:xfrm>
              <a:prstGeom prst="cloudCallout">
                <a:avLst>
                  <a:gd name="adj1" fmla="val -7875"/>
                  <a:gd name="adj2" fmla="val 40194"/>
                </a:avLst>
              </a:prstGeom>
              <a:gradFill rotWithShape="0">
                <a:gsLst>
                  <a:gs pos="0">
                    <a:srgbClr val="33CCCC">
                      <a:gamma/>
                      <a:shade val="46275"/>
                      <a:invGamma/>
                    </a:srgbClr>
                  </a:gs>
                  <a:gs pos="50000">
                    <a:srgbClr val="33CCCC"/>
                  </a:gs>
                  <a:gs pos="100000">
                    <a:srgbClr val="33CCCC">
                      <a:gamma/>
                      <a:shade val="46275"/>
                      <a:invGamma/>
                    </a:srgbClr>
                  </a:gs>
                </a:gsLst>
                <a:lin ang="2700000" scaled="1"/>
              </a:gradFill>
              <a:ln w="12700" cap="sq">
                <a:noFill/>
                <a:round/>
                <a:headEnd type="none" w="sm" len="sm"/>
                <a:tailEnd type="none" w="sm" len="sm"/>
              </a:ln>
              <a:effectLst>
                <a:outerShdw dist="96720" dir="1391915" algn="ctr" rotWithShape="0">
                  <a:srgbClr val="808080"/>
                </a:outerShdw>
              </a:effectLst>
            </p:spPr>
            <p:txBody>
              <a:bodyPr/>
              <a:lstStyle/>
              <a:p>
                <a:pPr algn="ctr"/>
                <a:endParaRPr lang="zh-CN" altLang="en-US" sz="2400" b="1"/>
              </a:p>
            </p:txBody>
          </p:sp>
          <p:sp>
            <p:nvSpPr>
              <p:cNvPr id="67" name="Text Box 7"/>
              <p:cNvSpPr txBox="1">
                <a:spLocks noChangeArrowheads="1"/>
              </p:cNvSpPr>
              <p:nvPr/>
            </p:nvSpPr>
            <p:spPr bwMode="auto">
              <a:xfrm>
                <a:off x="516" y="2480"/>
                <a:ext cx="2940" cy="359"/>
              </a:xfrm>
              <a:prstGeom prst="rect">
                <a:avLst/>
              </a:prstGeom>
              <a:noFill/>
              <a:ln w="12700" cap="sq">
                <a:noFill/>
                <a:miter lim="800000"/>
                <a:headEnd type="none" w="sm" len="sm"/>
                <a:tailEnd type="none" w="sm" len="sm"/>
              </a:ln>
              <a:effectLst>
                <a:outerShdw dist="28398" dir="1593903" algn="ctr" rotWithShape="0">
                  <a:srgbClr val="000000"/>
                </a:outerShdw>
              </a:effectLst>
            </p:spPr>
            <p:txBody>
              <a:bodyPr>
                <a:spAutoFit/>
              </a:bodyPr>
              <a:lstStyle/>
              <a:p>
                <a:pPr eaLnBrk="1" hangingPunct="1"/>
                <a:endParaRPr kumimoji="1" lang="zh-CN" altLang="en-US" sz="3100" b="1" dirty="0">
                  <a:solidFill>
                    <a:srgbClr val="FFFF00"/>
                  </a:solidFill>
                </a:endParaRPr>
              </a:p>
            </p:txBody>
          </p:sp>
        </p:grpSp>
        <p:sp>
          <p:nvSpPr>
            <p:cNvPr id="3" name="矩形 2"/>
            <p:cNvSpPr/>
            <p:nvPr/>
          </p:nvSpPr>
          <p:spPr>
            <a:xfrm>
              <a:off x="611560" y="2924944"/>
              <a:ext cx="4536504" cy="569387"/>
            </a:xfrm>
            <a:prstGeom prst="rect">
              <a:avLst/>
            </a:prstGeom>
          </p:spPr>
          <p:txBody>
            <a:bodyPr wrap="square">
              <a:spAutoFit/>
            </a:bodyPr>
            <a:lstStyle/>
            <a:p>
              <a:r>
                <a:rPr lang="zh-CN" altLang="en-US" sz="3100" b="1" dirty="0" smtClean="0">
                  <a:solidFill>
                    <a:srgbClr val="FFFF00"/>
                  </a:solidFill>
                  <a:ea typeface="楷体_GB2312" pitchFamily="49" charset="-122"/>
                </a:rPr>
                <a:t>什么时候发生唤醒丢失？</a:t>
              </a:r>
            </a:p>
          </p:txBody>
        </p:sp>
      </p:grpSp>
      <p:grpSp>
        <p:nvGrpSpPr>
          <p:cNvPr id="4" name="Group 5"/>
          <p:cNvGrpSpPr>
            <a:grpSpLocks/>
          </p:cNvGrpSpPr>
          <p:nvPr/>
        </p:nvGrpSpPr>
        <p:grpSpPr bwMode="auto">
          <a:xfrm>
            <a:off x="1907704" y="1700808"/>
            <a:ext cx="3407071" cy="1089108"/>
            <a:chOff x="540" y="239"/>
            <a:chExt cx="1451" cy="976"/>
          </a:xfrm>
        </p:grpSpPr>
        <p:sp>
          <p:nvSpPr>
            <p:cNvPr id="5" name="AutoShape 6"/>
            <p:cNvSpPr>
              <a:spLocks noChangeArrowheads="1"/>
            </p:cNvSpPr>
            <p:nvPr/>
          </p:nvSpPr>
          <p:spPr bwMode="auto">
            <a:xfrm rot="364945">
              <a:off x="540" y="239"/>
              <a:ext cx="1451" cy="976"/>
            </a:xfrm>
            <a:prstGeom prst="irregularSeal2">
              <a:avLst/>
            </a:prstGeom>
            <a:gradFill rotWithShape="0">
              <a:gsLst>
                <a:gs pos="0">
                  <a:srgbClr val="FF3300">
                    <a:gamma/>
                    <a:shade val="46275"/>
                    <a:invGamma/>
                  </a:srgbClr>
                </a:gs>
                <a:gs pos="100000">
                  <a:srgbClr val="FF3300"/>
                </a:gs>
              </a:gsLst>
              <a:path path="shape">
                <a:fillToRect l="50000" t="50000" r="50000" b="50000"/>
              </a:path>
            </a:gradFill>
            <a:ln w="12700" cap="sq">
              <a:noFill/>
              <a:miter lim="800000"/>
              <a:headEnd type="none" w="sm" len="sm"/>
              <a:tailEnd type="none" w="sm" len="sm"/>
            </a:ln>
            <a:effectLst>
              <a:outerShdw dist="141990" dir="1593903" algn="ctr" rotWithShape="0">
                <a:schemeClr val="bg2"/>
              </a:outerShdw>
            </a:effectLst>
          </p:spPr>
          <p:txBody>
            <a:bodyPr wrap="none" anchor="ctr"/>
            <a:lstStyle/>
            <a:p>
              <a:endParaRPr lang="zh-CN" altLang="en-US"/>
            </a:p>
          </p:txBody>
        </p:sp>
        <p:sp>
          <p:nvSpPr>
            <p:cNvPr id="6" name="Text Box 7"/>
            <p:cNvSpPr txBox="1">
              <a:spLocks noChangeArrowheads="1"/>
            </p:cNvSpPr>
            <p:nvPr/>
          </p:nvSpPr>
          <p:spPr bwMode="auto">
            <a:xfrm>
              <a:off x="547" y="393"/>
              <a:ext cx="1319" cy="579"/>
            </a:xfrm>
            <a:prstGeom prst="rect">
              <a:avLst/>
            </a:prstGeom>
            <a:noFill/>
            <a:ln w="12700" cap="sq">
              <a:noFill/>
              <a:miter lim="800000"/>
              <a:headEnd type="none" w="sm" len="sm"/>
              <a:tailEnd type="none" w="sm" len="sm"/>
            </a:ln>
            <a:effectLst>
              <a:outerShdw dist="45791" dir="2021404" algn="ctr" rotWithShape="0">
                <a:schemeClr val="bg2"/>
              </a:outerShdw>
            </a:effectLst>
          </p:spPr>
          <p:txBody>
            <a:bodyPr wrap="square">
              <a:spAutoFit/>
            </a:bodyPr>
            <a:lstStyle/>
            <a:p>
              <a:r>
                <a:rPr lang="zh-CN" altLang="en-US" sz="3600" b="1" i="1" dirty="0" smtClean="0">
                  <a:solidFill>
                    <a:srgbClr val="FFFF00"/>
                  </a:solidFill>
                  <a:ea typeface="黑体" pitchFamily="2" charset="-122"/>
                </a:rPr>
                <a:t>唤醒丢失问题</a:t>
              </a:r>
              <a:endParaRPr lang="zh-CN" altLang="en-US" sz="3600" b="1" dirty="0"/>
            </a:p>
          </p:txBody>
        </p:sp>
      </p:grpSp>
      <p:grpSp>
        <p:nvGrpSpPr>
          <p:cNvPr id="62" name="组合 61"/>
          <p:cNvGrpSpPr/>
          <p:nvPr/>
        </p:nvGrpSpPr>
        <p:grpSpPr>
          <a:xfrm>
            <a:off x="899592" y="332656"/>
            <a:ext cx="5976664" cy="1080120"/>
            <a:chOff x="1187624" y="332656"/>
            <a:chExt cx="5976664" cy="1080120"/>
          </a:xfrm>
        </p:grpSpPr>
        <p:pic>
          <p:nvPicPr>
            <p:cNvPr id="167939" name="Picture 3" descr="C:\Users\zch\AppData\Local\Microsoft\Windows\Temporary Internet Files\Content.IE5\K9DWQUGJ\MC900434411[1].wmf"/>
            <p:cNvPicPr>
              <a:picLocks noChangeAspect="1" noChangeArrowheads="1"/>
            </p:cNvPicPr>
            <p:nvPr/>
          </p:nvPicPr>
          <p:blipFill>
            <a:blip r:embed="rId3" cstate="print"/>
            <a:srcRect/>
            <a:stretch>
              <a:fillRect/>
            </a:stretch>
          </p:blipFill>
          <p:spPr bwMode="auto">
            <a:xfrm>
              <a:off x="1187624" y="332656"/>
              <a:ext cx="864096" cy="972108"/>
            </a:xfrm>
            <a:prstGeom prst="rect">
              <a:avLst/>
            </a:prstGeom>
            <a:noFill/>
          </p:spPr>
        </p:pic>
        <p:sp>
          <p:nvSpPr>
            <p:cNvPr id="61" name="云形标注 60"/>
            <p:cNvSpPr/>
            <p:nvPr/>
          </p:nvSpPr>
          <p:spPr bwMode="auto">
            <a:xfrm>
              <a:off x="2123728" y="548680"/>
              <a:ext cx="5040560" cy="864096"/>
            </a:xfrm>
            <a:prstGeom prst="cloudCallout">
              <a:avLst>
                <a:gd name="adj1" fmla="val -59032"/>
                <a:gd name="adj2" fmla="val -39020"/>
              </a:avLst>
            </a:prstGeom>
            <a:solidFill>
              <a:schemeClr val="accent2"/>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kumimoji="1" lang="zh-CN" altLang="en-US" sz="1800" b="1" i="0" u="none" strike="noStrike" cap="none" normalizeH="0" baseline="0" dirty="0" smtClean="0">
                  <a:ln>
                    <a:noFill/>
                  </a:ln>
                  <a:effectLst/>
                  <a:latin typeface="Times New Roman" pitchFamily="18" charset="0"/>
                  <a:ea typeface="宋体" pitchFamily="2" charset="-122"/>
                </a:rPr>
                <a:t>调用</a:t>
              </a:r>
              <a:r>
                <a:rPr lang="en-US" altLang="zh-CN" sz="1800" b="1" dirty="0" err="1" smtClean="0"/>
                <a:t>pthread_cond_signal</a:t>
              </a:r>
              <a:r>
                <a:rPr lang="zh-CN" altLang="en-US" sz="1800" b="1" dirty="0" smtClean="0"/>
                <a:t>，必然会唤醒一个线程吗？</a:t>
              </a:r>
              <a:endParaRPr kumimoji="1" lang="zh-CN" altLang="en-US" sz="1800" b="1" i="0" u="none" strike="noStrike" cap="none" normalizeH="0" baseline="0" dirty="0" smtClean="0">
                <a:ln>
                  <a:noFill/>
                </a:ln>
                <a:effectLst/>
                <a:latin typeface="Times New Roman" pitchFamily="18" charset="0"/>
                <a:ea typeface="宋体" pitchFamily="2" charset="-122"/>
              </a:endParaRPr>
            </a:p>
          </p:txBody>
        </p:sp>
      </p:grpSp>
      <p:sp>
        <p:nvSpPr>
          <p:cNvPr id="63" name="矩形 62"/>
          <p:cNvSpPr/>
          <p:nvPr/>
        </p:nvSpPr>
        <p:spPr>
          <a:xfrm>
            <a:off x="539552" y="4163596"/>
            <a:ext cx="6552728" cy="1569660"/>
          </a:xfrm>
          <a:prstGeom prst="rect">
            <a:avLst/>
          </a:prstGeom>
        </p:spPr>
        <p:txBody>
          <a:bodyPr wrap="square">
            <a:spAutoFit/>
          </a:bodyPr>
          <a:lstStyle/>
          <a:p>
            <a:r>
              <a:rPr lang="en-US" altLang="zh-CN" b="1" dirty="0" smtClean="0">
                <a:solidFill>
                  <a:srgbClr val="000092"/>
                </a:solidFill>
                <a:ea typeface="楷体_GB2312" pitchFamily="49" charset="-122"/>
              </a:rPr>
              <a:t>2. </a:t>
            </a:r>
            <a:r>
              <a:rPr lang="zh-CN" altLang="en-US" b="1" dirty="0" smtClean="0">
                <a:solidFill>
                  <a:srgbClr val="000092"/>
                </a:solidFill>
                <a:ea typeface="楷体_GB2312" pitchFamily="49" charset="-122"/>
              </a:rPr>
              <a:t>一个线程调用</a:t>
            </a:r>
            <a:r>
              <a:rPr lang="en-US" altLang="zh-CN" b="1" dirty="0" err="1" smtClean="0">
                <a:solidFill>
                  <a:srgbClr val="000092"/>
                </a:solidFill>
                <a:ea typeface="楷体_GB2312" pitchFamily="49" charset="-122"/>
              </a:rPr>
              <a:t>pthread_cond_signal</a:t>
            </a:r>
            <a:r>
              <a:rPr lang="en-US" altLang="zh-CN" b="1" dirty="0" smtClean="0">
                <a:solidFill>
                  <a:srgbClr val="000092"/>
                </a:solidFill>
                <a:ea typeface="楷体_GB2312" pitchFamily="49" charset="-122"/>
              </a:rPr>
              <a:t>(broadcast)</a:t>
            </a:r>
            <a:r>
              <a:rPr lang="zh-CN" altLang="en-US" b="1" dirty="0" smtClean="0">
                <a:solidFill>
                  <a:srgbClr val="000092"/>
                </a:solidFill>
                <a:ea typeface="楷体_GB2312" pitchFamily="49" charset="-122"/>
              </a:rPr>
              <a:t> 函数，另一个线程正处在</a:t>
            </a:r>
            <a:r>
              <a:rPr lang="zh-CN" altLang="en-US" b="1" dirty="0" smtClean="0">
                <a:solidFill>
                  <a:srgbClr val="FF0000"/>
                </a:solidFill>
                <a:ea typeface="楷体_GB2312" pitchFamily="49" charset="-122"/>
              </a:rPr>
              <a:t>测试条件变量</a:t>
            </a:r>
            <a:r>
              <a:rPr lang="zh-CN" altLang="en-US" b="1" dirty="0" smtClean="0">
                <a:solidFill>
                  <a:srgbClr val="000092"/>
                </a:solidFill>
                <a:ea typeface="楷体_GB2312" pitchFamily="49" charset="-122"/>
              </a:rPr>
              <a:t>和</a:t>
            </a:r>
            <a:r>
              <a:rPr lang="zh-CN" altLang="en-US" b="1" dirty="0" smtClean="0">
                <a:solidFill>
                  <a:srgbClr val="FF0000"/>
                </a:solidFill>
                <a:ea typeface="楷体_GB2312" pitchFamily="49" charset="-122"/>
              </a:rPr>
              <a:t>调用</a:t>
            </a:r>
            <a:r>
              <a:rPr lang="en-US" altLang="zh-CN" b="1" dirty="0" err="1" smtClean="0">
                <a:solidFill>
                  <a:srgbClr val="FF0000"/>
                </a:solidFill>
                <a:ea typeface="楷体_GB2312" pitchFamily="49" charset="-122"/>
              </a:rPr>
              <a:t>pthread_cond_wait</a:t>
            </a:r>
            <a:r>
              <a:rPr lang="zh-CN" altLang="en-US" b="1" dirty="0" smtClean="0">
                <a:solidFill>
                  <a:srgbClr val="FF0000"/>
                </a:solidFill>
                <a:ea typeface="楷体_GB2312" pitchFamily="49" charset="-122"/>
              </a:rPr>
              <a:t>函数</a:t>
            </a:r>
            <a:r>
              <a:rPr lang="zh-CN" altLang="en-US" b="1" i="1" dirty="0" smtClean="0">
                <a:solidFill>
                  <a:schemeClr val="accent6"/>
                </a:solidFill>
                <a:ea typeface="楷体_GB2312"/>
              </a:rPr>
              <a:t>之间</a:t>
            </a:r>
            <a:r>
              <a:rPr lang="zh-CN" altLang="en-US" b="1" dirty="0" smtClean="0">
                <a:solidFill>
                  <a:srgbClr val="000092"/>
                </a:solidFill>
                <a:ea typeface="楷体_GB2312" pitchFamily="49" charset="-122"/>
              </a:rPr>
              <a:t/>
            </a:r>
            <a:br>
              <a:rPr lang="zh-CN" altLang="en-US" b="1" dirty="0" smtClean="0">
                <a:solidFill>
                  <a:srgbClr val="000092"/>
                </a:solidFill>
                <a:ea typeface="楷体_GB2312" pitchFamily="49" charset="-122"/>
              </a:rPr>
            </a:br>
            <a:endParaRPr lang="zh-CN" altLang="en-US" b="1" dirty="0">
              <a:solidFill>
                <a:srgbClr val="000092"/>
              </a:solidFill>
              <a:ea typeface="楷体_GB2312" pitchFamily="49" charset="-122"/>
            </a:endParaRPr>
          </a:p>
        </p:txBody>
      </p:sp>
      <p:sp>
        <p:nvSpPr>
          <p:cNvPr id="64" name="矩形 63"/>
          <p:cNvSpPr/>
          <p:nvPr/>
        </p:nvSpPr>
        <p:spPr>
          <a:xfrm>
            <a:off x="539552" y="3687415"/>
            <a:ext cx="5616624" cy="461665"/>
          </a:xfrm>
          <a:prstGeom prst="rect">
            <a:avLst/>
          </a:prstGeom>
        </p:spPr>
        <p:txBody>
          <a:bodyPr wrap="square">
            <a:spAutoFit/>
          </a:bodyPr>
          <a:lstStyle/>
          <a:p>
            <a:r>
              <a:rPr lang="en-US" altLang="zh-CN" b="1" dirty="0" smtClean="0">
                <a:solidFill>
                  <a:srgbClr val="000092"/>
                </a:solidFill>
                <a:ea typeface="楷体_GB2312" pitchFamily="49" charset="-122"/>
              </a:rPr>
              <a:t>1.</a:t>
            </a:r>
            <a:r>
              <a:rPr lang="zh-CN" altLang="en-US" b="1" dirty="0" smtClean="0">
                <a:solidFill>
                  <a:srgbClr val="000092"/>
                </a:solidFill>
                <a:ea typeface="楷体_GB2312" pitchFamily="49" charset="-122"/>
              </a:rPr>
              <a:t>没有线程正在处在阻塞等待的状态下</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strips(downLeft)">
                                      <p:cBhvr>
                                        <p:cTn id="7" dur="5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strips(downLeft)">
                                      <p:cBhvr>
                                        <p:cTn id="17" dur="500"/>
                                        <p:tgtEl>
                                          <p:spTgt spid="6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strips(downRight)">
                                      <p:cBhvr>
                                        <p:cTn id="22" dur="500"/>
                                        <p:tgtEl>
                                          <p:spTgt spid="64"/>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3"/>
                                        </p:tgtEl>
                                        <p:attrNameLst>
                                          <p:attrName>style.visibility</p:attrName>
                                        </p:attrNameLst>
                                      </p:cBhvr>
                                      <p:to>
                                        <p:strVal val="visible"/>
                                      </p:to>
                                    </p:set>
                                    <p:animEffect transition="in" filter="strips(downRight)">
                                      <p:cBhvr>
                                        <p:cTn id="2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
          <p:cNvGrpSpPr>
            <a:grpSpLocks/>
          </p:cNvGrpSpPr>
          <p:nvPr/>
        </p:nvGrpSpPr>
        <p:grpSpPr bwMode="auto">
          <a:xfrm>
            <a:off x="179512" y="188641"/>
            <a:ext cx="4228944" cy="584201"/>
            <a:chOff x="357" y="660"/>
            <a:chExt cx="1155" cy="368"/>
          </a:xfrm>
        </p:grpSpPr>
        <p:sp>
          <p:nvSpPr>
            <p:cNvPr id="4" name="Oval 9"/>
            <p:cNvSpPr>
              <a:spLocks noChangeArrowheads="1"/>
            </p:cNvSpPr>
            <p:nvPr/>
          </p:nvSpPr>
          <p:spPr bwMode="auto">
            <a:xfrm>
              <a:off x="357" y="660"/>
              <a:ext cx="846"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5" name="Text Box 10"/>
            <p:cNvSpPr txBox="1">
              <a:spLocks noChangeArrowheads="1"/>
            </p:cNvSpPr>
            <p:nvPr/>
          </p:nvSpPr>
          <p:spPr bwMode="auto">
            <a:xfrm>
              <a:off x="453" y="660"/>
              <a:ext cx="1059" cy="368"/>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r>
                <a:rPr lang="zh-CN" altLang="en-US" sz="2900" b="1" dirty="0" smtClean="0">
                  <a:solidFill>
                    <a:srgbClr val="FF3300"/>
                  </a:solidFill>
                  <a:latin typeface="黑体" pitchFamily="2" charset="-122"/>
                  <a:ea typeface="黑体" pitchFamily="2" charset="-122"/>
                </a:rPr>
                <a:t>四</a:t>
              </a:r>
              <a:r>
                <a:rPr lang="en-US" altLang="zh-CN" sz="2900" b="1" dirty="0" smtClean="0">
                  <a:solidFill>
                    <a:srgbClr val="FF3300"/>
                  </a:solidFill>
                  <a:latin typeface="黑体" pitchFamily="2" charset="-122"/>
                  <a:ea typeface="黑体" pitchFamily="2" charset="-122"/>
                </a:rPr>
                <a:t>.</a:t>
              </a:r>
              <a:r>
                <a:rPr lang="en-US" altLang="zh-CN" sz="3200" b="1" dirty="0" smtClean="0"/>
                <a:t> </a:t>
              </a:r>
              <a:r>
                <a:rPr lang="en-US" altLang="zh-CN" sz="2900" b="1" dirty="0" smtClean="0">
                  <a:solidFill>
                    <a:srgbClr val="FF3300"/>
                  </a:solidFill>
                  <a:latin typeface="黑体" pitchFamily="2" charset="-122"/>
                  <a:ea typeface="黑体" pitchFamily="2" charset="-122"/>
                </a:rPr>
                <a:t>CAS</a:t>
              </a:r>
              <a:r>
                <a:rPr lang="zh-CN" altLang="en-US" sz="2900" b="1" dirty="0" smtClean="0">
                  <a:solidFill>
                    <a:srgbClr val="FF3300"/>
                  </a:solidFill>
                  <a:latin typeface="黑体" pitchFamily="2" charset="-122"/>
                  <a:ea typeface="黑体" pitchFamily="2" charset="-122"/>
                </a:rPr>
                <a:t>指令</a:t>
              </a:r>
              <a:endParaRPr lang="zh-CN" altLang="en-US" sz="2900" b="1" dirty="0">
                <a:solidFill>
                  <a:srgbClr val="FF3300"/>
                </a:solidFill>
                <a:latin typeface="黑体" pitchFamily="2" charset="-122"/>
                <a:ea typeface="黑体" pitchFamily="2" charset="-122"/>
              </a:endParaRPr>
            </a:p>
          </p:txBody>
        </p:sp>
      </p:grpSp>
      <p:grpSp>
        <p:nvGrpSpPr>
          <p:cNvPr id="6" name="Group 5"/>
          <p:cNvGrpSpPr>
            <a:grpSpLocks/>
          </p:cNvGrpSpPr>
          <p:nvPr/>
        </p:nvGrpSpPr>
        <p:grpSpPr bwMode="auto">
          <a:xfrm>
            <a:off x="467544" y="836712"/>
            <a:ext cx="8020050" cy="2168527"/>
            <a:chOff x="384" y="1152"/>
            <a:chExt cx="5052" cy="1366"/>
          </a:xfrm>
        </p:grpSpPr>
        <p:sp>
          <p:nvSpPr>
            <p:cNvPr id="7" name="Rectangle 6"/>
            <p:cNvSpPr>
              <a:spLocks noChangeArrowheads="1"/>
            </p:cNvSpPr>
            <p:nvPr/>
          </p:nvSpPr>
          <p:spPr bwMode="auto">
            <a:xfrm>
              <a:off x="384" y="1152"/>
              <a:ext cx="5052" cy="1315"/>
            </a:xfrm>
            <a:prstGeom prst="rect">
              <a:avLst/>
            </a:prstGeom>
            <a:gradFill rotWithShape="0">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188799" dir="2536421" algn="ctr" rotWithShape="0">
                <a:srgbClr val="B2B2B2"/>
              </a:outerShdw>
            </a:effectLst>
          </p:spPr>
          <p:txBody>
            <a:bodyPr wrap="none" anchor="ctr"/>
            <a:lstStyle/>
            <a:p>
              <a:pPr>
                <a:defRPr/>
              </a:pPr>
              <a:endParaRPr lang="zh-CN" altLang="en-US"/>
            </a:p>
          </p:txBody>
        </p:sp>
        <p:sp>
          <p:nvSpPr>
            <p:cNvPr id="8" name="Text Box 7"/>
            <p:cNvSpPr txBox="1">
              <a:spLocks noChangeArrowheads="1"/>
            </p:cNvSpPr>
            <p:nvPr/>
          </p:nvSpPr>
          <p:spPr bwMode="auto">
            <a:xfrm>
              <a:off x="475" y="1238"/>
              <a:ext cx="4899" cy="1280"/>
            </a:xfrm>
            <a:prstGeom prst="rect">
              <a:avLst/>
            </a:prstGeom>
            <a:noFill/>
            <a:ln w="12700" cap="sq">
              <a:noFill/>
              <a:miter lim="800000"/>
              <a:headEnd type="none" w="sm" len="sm"/>
              <a:tailEnd type="none" w="sm" len="sm"/>
            </a:ln>
          </p:spPr>
          <p:txBody>
            <a:bodyPr wrap="square">
              <a:spAutoFit/>
            </a:bodyPr>
            <a:lstStyle/>
            <a:p>
              <a:r>
                <a:rPr lang="en-US" altLang="zh-CN" sz="2600" b="1" dirty="0" smtClean="0">
                  <a:solidFill>
                    <a:srgbClr val="FFFFFF"/>
                  </a:solidFill>
                  <a:latin typeface="幼圆" pitchFamily="49" charset="-122"/>
                  <a:ea typeface="幼圆" pitchFamily="49" charset="-122"/>
                </a:rPr>
                <a:t>		  compare-and-swap</a:t>
              </a:r>
              <a:r>
                <a:rPr lang="zh-CN" altLang="en-US" sz="2600" b="1" dirty="0" smtClean="0">
                  <a:solidFill>
                    <a:srgbClr val="FFFFFF"/>
                  </a:solidFill>
                  <a:latin typeface="幼圆" pitchFamily="49" charset="-122"/>
                  <a:ea typeface="幼圆" pitchFamily="49" charset="-122"/>
                </a:rPr>
                <a:t>指令（</a:t>
              </a:r>
              <a:r>
                <a:rPr lang="en-US" altLang="zh-CN" sz="2800" dirty="0" smtClean="0"/>
                <a:t> </a:t>
              </a:r>
              <a:r>
                <a:rPr lang="en-US" altLang="zh-CN" sz="2600" b="1" dirty="0" smtClean="0">
                  <a:solidFill>
                    <a:srgbClr val="FFFFFF"/>
                  </a:solidFill>
                  <a:latin typeface="幼圆" pitchFamily="49" charset="-122"/>
                  <a:ea typeface="幼圆" pitchFamily="49" charset="-122"/>
                </a:rPr>
                <a:t>CMPXCHG</a:t>
              </a:r>
              <a:r>
                <a:rPr lang="en-US" altLang="zh-CN" sz="2800" dirty="0" smtClean="0"/>
                <a:t> </a:t>
              </a:r>
              <a:r>
                <a:rPr lang="zh-CN" altLang="en-US" sz="2600" b="1" dirty="0" smtClean="0">
                  <a:solidFill>
                    <a:srgbClr val="FFFFFF"/>
                  </a:solidFill>
                  <a:latin typeface="幼圆" pitchFamily="49" charset="-122"/>
                  <a:ea typeface="幼圆" pitchFamily="49" charset="-122"/>
                </a:rPr>
                <a:t>），同步机制实现的基石。</a:t>
              </a:r>
              <a:endParaRPr lang="en-US" altLang="zh-CN" sz="2600" b="1" dirty="0" smtClean="0">
                <a:solidFill>
                  <a:srgbClr val="FFFFFF"/>
                </a:solidFill>
                <a:latin typeface="幼圆" pitchFamily="49" charset="-122"/>
                <a:ea typeface="幼圆" pitchFamily="49" charset="-122"/>
              </a:endParaRPr>
            </a:p>
            <a:p>
              <a:r>
                <a:rPr lang="zh-CN" altLang="en-US" b="1" dirty="0" smtClean="0">
                  <a:solidFill>
                    <a:schemeClr val="tx1">
                      <a:lumMod val="90000"/>
                    </a:schemeClr>
                  </a:solidFill>
                </a:rPr>
                <a:t>指令语义：将寄存器内的值与给定值</a:t>
              </a:r>
              <a:r>
                <a:rPr lang="en-US" altLang="zh-CN" b="1" dirty="0" smtClean="0">
                  <a:solidFill>
                    <a:schemeClr val="tx1">
                      <a:lumMod val="90000"/>
                    </a:schemeClr>
                  </a:solidFill>
                </a:rPr>
                <a:t>(</a:t>
              </a:r>
              <a:r>
                <a:rPr lang="en-US" altLang="zh-CN" b="1" dirty="0" err="1" smtClean="0">
                  <a:solidFill>
                    <a:schemeClr val="tx1">
                      <a:lumMod val="90000"/>
                    </a:schemeClr>
                  </a:solidFill>
                </a:rPr>
                <a:t>oldval</a:t>
              </a:r>
              <a:r>
                <a:rPr lang="en-US" altLang="zh-CN" b="1" dirty="0" smtClean="0">
                  <a:solidFill>
                    <a:schemeClr val="tx1">
                      <a:lumMod val="90000"/>
                    </a:schemeClr>
                  </a:solidFill>
                </a:rPr>
                <a:t>)</a:t>
              </a:r>
              <a:r>
                <a:rPr lang="zh-CN" altLang="en-US" b="1" dirty="0" smtClean="0">
                  <a:solidFill>
                    <a:schemeClr val="tx1">
                      <a:lumMod val="90000"/>
                    </a:schemeClr>
                  </a:solidFill>
                </a:rPr>
                <a:t>比较，当前且仅当相等时，寄存器内的值被赋一个新的值</a:t>
              </a:r>
              <a:r>
                <a:rPr lang="en-US" altLang="zh-CN" b="1" dirty="0" smtClean="0">
                  <a:solidFill>
                    <a:schemeClr val="tx1">
                      <a:lumMod val="90000"/>
                    </a:schemeClr>
                  </a:solidFill>
                </a:rPr>
                <a:t>(</a:t>
              </a:r>
              <a:r>
                <a:rPr lang="en-US" altLang="zh-CN" b="1" dirty="0" err="1" smtClean="0">
                  <a:solidFill>
                    <a:schemeClr val="tx1">
                      <a:lumMod val="90000"/>
                    </a:schemeClr>
                  </a:solidFill>
                </a:rPr>
                <a:t>newval</a:t>
              </a:r>
              <a:r>
                <a:rPr lang="en-US" altLang="zh-CN" b="1" dirty="0" smtClean="0">
                  <a:solidFill>
                    <a:schemeClr val="tx1">
                      <a:lumMod val="90000"/>
                    </a:schemeClr>
                  </a:solidFill>
                </a:rPr>
                <a:t>)</a:t>
              </a:r>
              <a:r>
                <a:rPr lang="zh-CN" altLang="en-US" b="1" dirty="0" smtClean="0">
                  <a:solidFill>
                    <a:schemeClr val="tx1">
                      <a:lumMod val="90000"/>
                    </a:schemeClr>
                  </a:solidFill>
                </a:rPr>
                <a:t>，返回寄存器内存放的旧值</a:t>
              </a:r>
              <a:r>
                <a:rPr lang="en-US" altLang="zh-CN" b="1" dirty="0" smtClean="0">
                  <a:solidFill>
                    <a:schemeClr val="tx1">
                      <a:lumMod val="90000"/>
                    </a:schemeClr>
                  </a:solidFill>
                </a:rPr>
                <a:t>(*</a:t>
              </a:r>
              <a:r>
                <a:rPr lang="en-US" altLang="zh-CN" b="1" dirty="0" err="1" smtClean="0">
                  <a:solidFill>
                    <a:schemeClr val="tx1">
                      <a:lumMod val="90000"/>
                    </a:schemeClr>
                  </a:solidFill>
                </a:rPr>
                <a:t>reg</a:t>
              </a:r>
              <a:r>
                <a:rPr lang="en-US" altLang="zh-CN" b="1" dirty="0" smtClean="0">
                  <a:solidFill>
                    <a:schemeClr val="tx1">
                      <a:lumMod val="90000"/>
                    </a:schemeClr>
                  </a:solidFill>
                </a:rPr>
                <a:t>)</a:t>
              </a:r>
              <a:r>
                <a:rPr lang="zh-CN" altLang="en-US" b="1" dirty="0" smtClean="0">
                  <a:solidFill>
                    <a:schemeClr val="tx1">
                      <a:lumMod val="90000"/>
                    </a:schemeClr>
                  </a:solidFill>
                </a:rPr>
                <a:t>。</a:t>
              </a:r>
              <a:endParaRPr lang="en-US" altLang="zh-CN" b="1" dirty="0" smtClean="0">
                <a:solidFill>
                  <a:schemeClr val="tx1">
                    <a:lumMod val="90000"/>
                  </a:schemeClr>
                </a:solidFill>
              </a:endParaRPr>
            </a:p>
          </p:txBody>
        </p:sp>
        <p:sp>
          <p:nvSpPr>
            <p:cNvPr id="9" name="Rectangle 8"/>
            <p:cNvSpPr>
              <a:spLocks noChangeArrowheads="1"/>
            </p:cNvSpPr>
            <p:nvPr/>
          </p:nvSpPr>
          <p:spPr bwMode="auto">
            <a:xfrm>
              <a:off x="475" y="1165"/>
              <a:ext cx="2948" cy="378"/>
            </a:xfrm>
            <a:prstGeom prst="rect">
              <a:avLst/>
            </a:prstGeom>
            <a:noFill/>
            <a:ln w="12700" cap="sq">
              <a:noFill/>
              <a:miter lim="800000"/>
              <a:headEnd type="none" w="sm" len="sm"/>
              <a:tailEnd type="none" w="sm" len="sm"/>
            </a:ln>
            <a:effectLst>
              <a:outerShdw dist="45791" dir="2021404" algn="ctr" rotWithShape="0">
                <a:schemeClr val="bg1"/>
              </a:outerShdw>
            </a:effectLst>
          </p:spPr>
          <p:txBody>
            <a:bodyPr wrap="square">
              <a:spAutoFit/>
            </a:bodyPr>
            <a:lstStyle/>
            <a:p>
              <a:pPr>
                <a:defRPr/>
              </a:pPr>
              <a:r>
                <a:rPr kumimoji="1" lang="en-US" altLang="zh-CN" sz="3300" b="1" dirty="0" smtClean="0">
                  <a:solidFill>
                    <a:srgbClr val="FFFF00"/>
                  </a:solidFill>
                  <a:ea typeface="黑体" pitchFamily="2" charset="-122"/>
                </a:rPr>
                <a:t>CAS</a:t>
              </a:r>
              <a:r>
                <a:rPr lang="zh-CN" altLang="en-US" sz="3300" b="1" dirty="0" smtClean="0">
                  <a:solidFill>
                    <a:srgbClr val="FFFF00"/>
                  </a:solidFill>
                  <a:ea typeface="黑体" pitchFamily="2" charset="-122"/>
                </a:rPr>
                <a:t>指令：</a:t>
              </a:r>
            </a:p>
          </p:txBody>
        </p:sp>
      </p:grpSp>
      <p:grpSp>
        <p:nvGrpSpPr>
          <p:cNvPr id="11" name="Group 52"/>
          <p:cNvGrpSpPr>
            <a:grpSpLocks/>
          </p:cNvGrpSpPr>
          <p:nvPr/>
        </p:nvGrpSpPr>
        <p:grpSpPr bwMode="auto">
          <a:xfrm>
            <a:off x="0" y="3340224"/>
            <a:ext cx="9036496" cy="3583903"/>
            <a:chOff x="240" y="1776"/>
            <a:chExt cx="5184" cy="2427"/>
          </a:xfrm>
        </p:grpSpPr>
        <p:sp>
          <p:nvSpPr>
            <p:cNvPr id="12" name="Rectangle 32"/>
            <p:cNvSpPr>
              <a:spLocks noChangeArrowheads="1"/>
            </p:cNvSpPr>
            <p:nvPr/>
          </p:nvSpPr>
          <p:spPr bwMode="auto">
            <a:xfrm>
              <a:off x="240" y="1776"/>
              <a:ext cx="5184" cy="2352"/>
            </a:xfrm>
            <a:prstGeom prst="rect">
              <a:avLst/>
            </a:prstGeom>
            <a:solidFill>
              <a:srgbClr val="FFFFD5"/>
            </a:solidFill>
            <a:ln w="12700" cap="sq">
              <a:noFill/>
              <a:miter lim="800000"/>
              <a:headEnd type="none" w="sm" len="sm"/>
              <a:tailEnd type="none" w="sm" len="sm"/>
            </a:ln>
            <a:effectLst>
              <a:outerShdw dist="198380" dir="2388334" algn="ctr" rotWithShape="0">
                <a:srgbClr val="B2B2B2"/>
              </a:outerShdw>
            </a:effectLst>
          </p:spPr>
          <p:txBody>
            <a:bodyPr wrap="none" anchor="ctr"/>
            <a:lstStyle/>
            <a:p>
              <a:endParaRPr lang="zh-CN" altLang="en-US"/>
            </a:p>
          </p:txBody>
        </p:sp>
        <p:sp>
          <p:nvSpPr>
            <p:cNvPr id="13" name="Text Box 33"/>
            <p:cNvSpPr txBox="1">
              <a:spLocks noChangeArrowheads="1"/>
            </p:cNvSpPr>
            <p:nvPr/>
          </p:nvSpPr>
          <p:spPr bwMode="auto">
            <a:xfrm>
              <a:off x="384" y="1942"/>
              <a:ext cx="4896" cy="2261"/>
            </a:xfrm>
            <a:prstGeom prst="rect">
              <a:avLst/>
            </a:prstGeom>
            <a:noFill/>
            <a:ln w="12700" cap="sq">
              <a:noFill/>
              <a:miter lim="800000"/>
              <a:headEnd type="none" w="sm" len="sm"/>
              <a:tailEnd type="none" w="sm" len="sm"/>
            </a:ln>
            <a:effectLst/>
          </p:spPr>
          <p:txBody>
            <a:bodyPr>
              <a:spAutoFit/>
            </a:bodyPr>
            <a:lstStyle/>
            <a:p>
              <a:r>
                <a:rPr lang="en-US" altLang="zh-CN" sz="2800" b="1" dirty="0" err="1" smtClean="0">
                  <a:solidFill>
                    <a:srgbClr val="003399"/>
                  </a:solidFill>
                </a:rPr>
                <a:t>int</a:t>
              </a:r>
              <a:r>
                <a:rPr lang="en-US" altLang="zh-CN" sz="2800" b="1" dirty="0" smtClean="0">
                  <a:solidFill>
                    <a:srgbClr val="003399"/>
                  </a:solidFill>
                </a:rPr>
                <a:t> </a:t>
              </a:r>
              <a:r>
                <a:rPr lang="en-US" altLang="zh-CN" sz="2800" b="1" dirty="0" err="1" smtClean="0">
                  <a:solidFill>
                    <a:srgbClr val="003399"/>
                  </a:solidFill>
                </a:rPr>
                <a:t>compare_and_swap</a:t>
              </a:r>
              <a:r>
                <a:rPr lang="en-US" altLang="zh-CN" sz="2800" b="1" dirty="0" smtClean="0">
                  <a:solidFill>
                    <a:srgbClr val="003399"/>
                  </a:solidFill>
                </a:rPr>
                <a:t> (</a:t>
              </a:r>
              <a:r>
                <a:rPr lang="en-US" altLang="zh-CN" sz="2800" b="1" dirty="0" err="1" smtClean="0">
                  <a:solidFill>
                    <a:srgbClr val="003399"/>
                  </a:solidFill>
                </a:rPr>
                <a:t>int</a:t>
              </a:r>
              <a:r>
                <a:rPr lang="en-US" altLang="zh-CN" sz="2800" b="1" dirty="0" smtClean="0">
                  <a:solidFill>
                    <a:srgbClr val="003399"/>
                  </a:solidFill>
                </a:rPr>
                <a:t>* </a:t>
              </a:r>
              <a:r>
                <a:rPr lang="en-US" altLang="zh-CN" sz="2800" b="1" dirty="0" err="1" smtClean="0">
                  <a:solidFill>
                    <a:srgbClr val="003399"/>
                  </a:solidFill>
                </a:rPr>
                <a:t>reg</a:t>
              </a:r>
              <a:r>
                <a:rPr lang="en-US" altLang="zh-CN" sz="2800" b="1" dirty="0" smtClean="0">
                  <a:solidFill>
                    <a:srgbClr val="003399"/>
                  </a:solidFill>
                </a:rPr>
                <a:t>, </a:t>
              </a:r>
              <a:r>
                <a:rPr lang="en-US" altLang="zh-CN" sz="2800" b="1" dirty="0" err="1" smtClean="0">
                  <a:solidFill>
                    <a:srgbClr val="003399"/>
                  </a:solidFill>
                </a:rPr>
                <a:t>int</a:t>
              </a:r>
              <a:r>
                <a:rPr lang="en-US" altLang="zh-CN" sz="2800" b="1" dirty="0" smtClean="0">
                  <a:solidFill>
                    <a:srgbClr val="003399"/>
                  </a:solidFill>
                </a:rPr>
                <a:t> </a:t>
              </a:r>
              <a:r>
                <a:rPr lang="en-US" altLang="zh-CN" sz="2800" b="1" dirty="0" err="1" smtClean="0">
                  <a:solidFill>
                    <a:schemeClr val="accent2"/>
                  </a:solidFill>
                </a:rPr>
                <a:t>oldval</a:t>
              </a:r>
              <a:r>
                <a:rPr lang="en-US" altLang="zh-CN" sz="2800" b="1" dirty="0" smtClean="0">
                  <a:solidFill>
                    <a:srgbClr val="003399"/>
                  </a:solidFill>
                </a:rPr>
                <a:t>, </a:t>
              </a:r>
              <a:r>
                <a:rPr lang="en-US" altLang="zh-CN" sz="2800" b="1" dirty="0" err="1" smtClean="0">
                  <a:solidFill>
                    <a:srgbClr val="003399"/>
                  </a:solidFill>
                </a:rPr>
                <a:t>int</a:t>
              </a:r>
              <a:r>
                <a:rPr lang="en-US" altLang="zh-CN" sz="2800" b="1" dirty="0" smtClean="0">
                  <a:solidFill>
                    <a:srgbClr val="003399"/>
                  </a:solidFill>
                </a:rPr>
                <a:t> </a:t>
              </a:r>
              <a:r>
                <a:rPr lang="en-US" altLang="zh-CN" sz="2800" b="1" dirty="0" err="1" smtClean="0">
                  <a:solidFill>
                    <a:srgbClr val="00B050"/>
                  </a:solidFill>
                </a:rPr>
                <a:t>newval</a:t>
              </a:r>
              <a:r>
                <a:rPr lang="en-US" altLang="zh-CN" sz="2800" b="1" dirty="0" smtClean="0">
                  <a:solidFill>
                    <a:srgbClr val="003399"/>
                  </a:solidFill>
                </a:rPr>
                <a:t>) { </a:t>
              </a:r>
            </a:p>
            <a:p>
              <a:r>
                <a:rPr lang="en-US" altLang="zh-CN" sz="2800" b="1" dirty="0" smtClean="0">
                  <a:solidFill>
                    <a:srgbClr val="003399"/>
                  </a:solidFill>
                </a:rPr>
                <a:t>	 </a:t>
              </a:r>
              <a:r>
                <a:rPr lang="en-US" altLang="zh-CN" sz="2800" b="1" dirty="0" err="1" smtClean="0">
                  <a:solidFill>
                    <a:srgbClr val="003399"/>
                  </a:solidFill>
                </a:rPr>
                <a:t>int</a:t>
              </a:r>
              <a:r>
                <a:rPr lang="en-US" altLang="zh-CN" sz="2800" b="1" dirty="0" smtClean="0">
                  <a:solidFill>
                    <a:srgbClr val="003399"/>
                  </a:solidFill>
                </a:rPr>
                <a:t> </a:t>
              </a:r>
              <a:r>
                <a:rPr lang="en-US" altLang="zh-CN" sz="2800" b="1" dirty="0" err="1" smtClean="0">
                  <a:solidFill>
                    <a:srgbClr val="003399"/>
                  </a:solidFill>
                </a:rPr>
                <a:t>old_reg_val</a:t>
              </a:r>
              <a:r>
                <a:rPr lang="en-US" altLang="zh-CN" sz="2800" b="1" dirty="0" smtClean="0">
                  <a:solidFill>
                    <a:srgbClr val="003399"/>
                  </a:solidFill>
                </a:rPr>
                <a:t> = *</a:t>
              </a:r>
              <a:r>
                <a:rPr lang="en-US" altLang="zh-CN" sz="2800" b="1" dirty="0" err="1" smtClean="0">
                  <a:solidFill>
                    <a:srgbClr val="003399"/>
                  </a:solidFill>
                </a:rPr>
                <a:t>reg</a:t>
              </a:r>
              <a:r>
                <a:rPr lang="en-US" altLang="zh-CN" sz="2800" b="1" dirty="0" smtClean="0">
                  <a:solidFill>
                    <a:srgbClr val="003399"/>
                  </a:solidFill>
                </a:rPr>
                <a:t>;</a:t>
              </a:r>
            </a:p>
            <a:p>
              <a:r>
                <a:rPr lang="en-US" altLang="zh-CN" sz="2800" b="1" dirty="0" smtClean="0">
                  <a:solidFill>
                    <a:srgbClr val="003399"/>
                  </a:solidFill>
                </a:rPr>
                <a:t>	 if (</a:t>
              </a:r>
              <a:r>
                <a:rPr lang="en-US" altLang="zh-CN" sz="2800" b="1" dirty="0" err="1" smtClean="0">
                  <a:solidFill>
                    <a:srgbClr val="003399"/>
                  </a:solidFill>
                </a:rPr>
                <a:t>old_reg_val</a:t>
              </a:r>
              <a:r>
                <a:rPr lang="en-US" altLang="zh-CN" sz="2800" b="1" dirty="0" smtClean="0">
                  <a:solidFill>
                    <a:srgbClr val="003399"/>
                  </a:solidFill>
                </a:rPr>
                <a:t> == </a:t>
              </a:r>
              <a:r>
                <a:rPr lang="en-US" altLang="zh-CN" sz="2800" b="1" dirty="0" err="1" smtClean="0">
                  <a:solidFill>
                    <a:schemeClr val="accent2"/>
                  </a:solidFill>
                </a:rPr>
                <a:t>oldval</a:t>
              </a:r>
              <a:r>
                <a:rPr lang="en-US" altLang="zh-CN" sz="2800" b="1" dirty="0" smtClean="0">
                  <a:solidFill>
                    <a:srgbClr val="003399"/>
                  </a:solidFill>
                </a:rPr>
                <a:t>) </a:t>
              </a:r>
            </a:p>
            <a:p>
              <a:r>
                <a:rPr lang="en-US" altLang="zh-CN" sz="2800" b="1" dirty="0" smtClean="0">
                  <a:solidFill>
                    <a:srgbClr val="003399"/>
                  </a:solidFill>
                </a:rPr>
                <a:t>		*</a:t>
              </a:r>
              <a:r>
                <a:rPr lang="en-US" altLang="zh-CN" sz="2800" b="1" dirty="0" err="1" smtClean="0">
                  <a:solidFill>
                    <a:srgbClr val="003399"/>
                  </a:solidFill>
                </a:rPr>
                <a:t>reg</a:t>
              </a:r>
              <a:r>
                <a:rPr lang="en-US" altLang="zh-CN" sz="2800" b="1" dirty="0" smtClean="0">
                  <a:solidFill>
                    <a:srgbClr val="003399"/>
                  </a:solidFill>
                </a:rPr>
                <a:t> = </a:t>
              </a:r>
              <a:r>
                <a:rPr lang="en-US" altLang="zh-CN" sz="2800" b="1" dirty="0" err="1" smtClean="0">
                  <a:solidFill>
                    <a:srgbClr val="00B050"/>
                  </a:solidFill>
                </a:rPr>
                <a:t>newval</a:t>
              </a:r>
              <a:r>
                <a:rPr lang="en-US" altLang="zh-CN" sz="2800" b="1" dirty="0" smtClean="0">
                  <a:solidFill>
                    <a:srgbClr val="003399"/>
                  </a:solidFill>
                </a:rPr>
                <a:t>; </a:t>
              </a:r>
            </a:p>
            <a:p>
              <a:r>
                <a:rPr lang="en-US" altLang="zh-CN" sz="2800" b="1" dirty="0" smtClean="0">
                  <a:solidFill>
                    <a:srgbClr val="003399"/>
                  </a:solidFill>
                </a:rPr>
                <a:t>	return </a:t>
              </a:r>
              <a:r>
                <a:rPr lang="en-US" altLang="zh-CN" sz="2800" b="1" dirty="0" err="1" smtClean="0">
                  <a:solidFill>
                    <a:srgbClr val="FF0000"/>
                  </a:solidFill>
                </a:rPr>
                <a:t>old_reg_val</a:t>
              </a:r>
              <a:r>
                <a:rPr lang="en-US" altLang="zh-CN" sz="2800" b="1" dirty="0" smtClean="0">
                  <a:solidFill>
                    <a:srgbClr val="003399"/>
                  </a:solidFill>
                </a:rPr>
                <a:t>; </a:t>
              </a:r>
            </a:p>
            <a:p>
              <a:r>
                <a:rPr lang="en-US" altLang="zh-CN" sz="2800" b="1" dirty="0" smtClean="0">
                  <a:solidFill>
                    <a:srgbClr val="003399"/>
                  </a:solidFill>
                </a:rPr>
                <a:t>} </a:t>
              </a:r>
              <a:endParaRPr lang="zh-CN" altLang="en-US" sz="2800" b="1" dirty="0" smtClean="0">
                <a:solidFill>
                  <a:srgbClr val="003399"/>
                </a:solidFill>
              </a:endParaRPr>
            </a:p>
            <a:p>
              <a:pPr eaLnBrk="1" hangingPunct="1">
                <a:lnSpc>
                  <a:spcPct val="60000"/>
                </a:lnSpc>
              </a:pPr>
              <a:endParaRPr lang="en-US" altLang="zh-CN" sz="2500" b="1" dirty="0">
                <a:solidFill>
                  <a:srgbClr val="003399"/>
                </a:solidFill>
              </a:endParaRPr>
            </a:p>
          </p:txBody>
        </p:sp>
      </p:grpSp>
      <p:grpSp>
        <p:nvGrpSpPr>
          <p:cNvPr id="14" name="Group 51"/>
          <p:cNvGrpSpPr>
            <a:grpSpLocks/>
          </p:cNvGrpSpPr>
          <p:nvPr/>
        </p:nvGrpSpPr>
        <p:grpSpPr bwMode="auto">
          <a:xfrm>
            <a:off x="179623" y="2924250"/>
            <a:ext cx="3168426" cy="720725"/>
            <a:chOff x="3117" y="288"/>
            <a:chExt cx="1278" cy="454"/>
          </a:xfrm>
        </p:grpSpPr>
        <p:sp>
          <p:nvSpPr>
            <p:cNvPr id="15" name="Freeform 52"/>
            <p:cNvSpPr>
              <a:spLocks/>
            </p:cNvSpPr>
            <p:nvPr/>
          </p:nvSpPr>
          <p:spPr bwMode="auto">
            <a:xfrm>
              <a:off x="3117" y="288"/>
              <a:ext cx="1278" cy="454"/>
            </a:xfrm>
            <a:custGeom>
              <a:avLst/>
              <a:gdLst/>
              <a:ahLst/>
              <a:cxnLst>
                <a:cxn ang="0">
                  <a:pos x="22" y="34"/>
                </a:cxn>
                <a:cxn ang="0">
                  <a:pos x="0" y="147"/>
                </a:cxn>
                <a:cxn ang="0">
                  <a:pos x="11" y="373"/>
                </a:cxn>
                <a:cxn ang="0">
                  <a:pos x="22" y="429"/>
                </a:cxn>
                <a:cxn ang="0">
                  <a:pos x="68" y="440"/>
                </a:cxn>
                <a:cxn ang="0">
                  <a:pos x="305" y="452"/>
                </a:cxn>
                <a:cxn ang="0">
                  <a:pos x="937" y="440"/>
                </a:cxn>
                <a:cxn ang="0">
                  <a:pos x="960" y="407"/>
                </a:cxn>
                <a:cxn ang="0">
                  <a:pos x="1028" y="384"/>
                </a:cxn>
                <a:cxn ang="0">
                  <a:pos x="1095" y="271"/>
                </a:cxn>
                <a:cxn ang="0">
                  <a:pos x="1084" y="68"/>
                </a:cxn>
                <a:cxn ang="0">
                  <a:pos x="1028" y="56"/>
                </a:cxn>
                <a:cxn ang="0">
                  <a:pos x="960" y="23"/>
                </a:cxn>
                <a:cxn ang="0">
                  <a:pos x="881" y="0"/>
                </a:cxn>
                <a:cxn ang="0">
                  <a:pos x="373" y="11"/>
                </a:cxn>
                <a:cxn ang="0">
                  <a:pos x="68" y="45"/>
                </a:cxn>
                <a:cxn ang="0">
                  <a:pos x="22" y="34"/>
                </a:cxn>
              </a:cxnLst>
              <a:rect l="0" t="0" r="r" b="b"/>
              <a:pathLst>
                <a:path w="1104" h="517">
                  <a:moveTo>
                    <a:pt x="22" y="34"/>
                  </a:moveTo>
                  <a:cubicBezTo>
                    <a:pt x="16" y="72"/>
                    <a:pt x="0" y="109"/>
                    <a:pt x="0" y="147"/>
                  </a:cubicBezTo>
                  <a:cubicBezTo>
                    <a:pt x="0" y="222"/>
                    <a:pt x="5" y="298"/>
                    <a:pt x="11" y="373"/>
                  </a:cubicBezTo>
                  <a:cubicBezTo>
                    <a:pt x="12" y="392"/>
                    <a:pt x="10" y="415"/>
                    <a:pt x="22" y="429"/>
                  </a:cubicBezTo>
                  <a:cubicBezTo>
                    <a:pt x="32" y="441"/>
                    <a:pt x="52" y="439"/>
                    <a:pt x="68" y="440"/>
                  </a:cubicBezTo>
                  <a:cubicBezTo>
                    <a:pt x="147" y="446"/>
                    <a:pt x="226" y="448"/>
                    <a:pt x="305" y="452"/>
                  </a:cubicBezTo>
                  <a:cubicBezTo>
                    <a:pt x="507" y="517"/>
                    <a:pt x="737" y="510"/>
                    <a:pt x="937" y="440"/>
                  </a:cubicBezTo>
                  <a:cubicBezTo>
                    <a:pt x="945" y="429"/>
                    <a:pt x="949" y="414"/>
                    <a:pt x="960" y="407"/>
                  </a:cubicBezTo>
                  <a:cubicBezTo>
                    <a:pt x="980" y="394"/>
                    <a:pt x="1028" y="384"/>
                    <a:pt x="1028" y="384"/>
                  </a:cubicBezTo>
                  <a:cubicBezTo>
                    <a:pt x="1059" y="336"/>
                    <a:pt x="1081" y="329"/>
                    <a:pt x="1095" y="271"/>
                  </a:cubicBezTo>
                  <a:cubicBezTo>
                    <a:pt x="1091" y="203"/>
                    <a:pt x="1104" y="133"/>
                    <a:pt x="1084" y="68"/>
                  </a:cubicBezTo>
                  <a:cubicBezTo>
                    <a:pt x="1078" y="50"/>
                    <a:pt x="1046" y="61"/>
                    <a:pt x="1028" y="56"/>
                  </a:cubicBezTo>
                  <a:cubicBezTo>
                    <a:pt x="951" y="36"/>
                    <a:pt x="1038" y="57"/>
                    <a:pt x="960" y="23"/>
                  </a:cubicBezTo>
                  <a:cubicBezTo>
                    <a:pt x="935" y="12"/>
                    <a:pt x="907" y="8"/>
                    <a:pt x="881" y="0"/>
                  </a:cubicBezTo>
                  <a:cubicBezTo>
                    <a:pt x="712" y="4"/>
                    <a:pt x="542" y="4"/>
                    <a:pt x="373" y="11"/>
                  </a:cubicBezTo>
                  <a:cubicBezTo>
                    <a:pt x="275" y="15"/>
                    <a:pt x="166" y="39"/>
                    <a:pt x="68" y="45"/>
                  </a:cubicBezTo>
                  <a:cubicBezTo>
                    <a:pt x="26" y="59"/>
                    <a:pt x="40" y="66"/>
                    <a:pt x="22" y="34"/>
                  </a:cubicBezTo>
                  <a:close/>
                </a:path>
              </a:pathLst>
            </a:custGeom>
            <a:gradFill rotWithShape="0">
              <a:gsLst>
                <a:gs pos="0">
                  <a:srgbClr val="FF3300"/>
                </a:gs>
                <a:gs pos="50000">
                  <a:srgbClr val="FF3300">
                    <a:gamma/>
                    <a:shade val="46275"/>
                    <a:invGamma/>
                  </a:srgbClr>
                </a:gs>
                <a:gs pos="100000">
                  <a:srgbClr val="FF3300"/>
                </a:gs>
              </a:gsLst>
              <a:lin ang="18900000" scaled="1"/>
            </a:gradFill>
            <a:ln w="12700" cap="sq" cmpd="sng">
              <a:noFill/>
              <a:prstDash val="solid"/>
              <a:round/>
              <a:headEnd type="none" w="sm" len="sm"/>
              <a:tailEnd type="none" w="sm" len="sm"/>
            </a:ln>
            <a:effectLst>
              <a:outerShdw dist="71842" dir="2700000" algn="ctr" rotWithShape="0">
                <a:srgbClr val="B2B2B2"/>
              </a:outerShdw>
            </a:effectLst>
          </p:spPr>
          <p:txBody>
            <a:bodyPr/>
            <a:lstStyle/>
            <a:p>
              <a:endParaRPr lang="zh-CN" altLang="en-US"/>
            </a:p>
          </p:txBody>
        </p:sp>
        <p:sp>
          <p:nvSpPr>
            <p:cNvPr id="16" name="Rectangle 53"/>
            <p:cNvSpPr>
              <a:spLocks noChangeArrowheads="1"/>
            </p:cNvSpPr>
            <p:nvPr/>
          </p:nvSpPr>
          <p:spPr bwMode="auto">
            <a:xfrm>
              <a:off x="3146" y="379"/>
              <a:ext cx="1191" cy="256"/>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pPr>
                <a:lnSpc>
                  <a:spcPct val="85000"/>
                </a:lnSpc>
              </a:pPr>
              <a:r>
                <a:rPr lang="en-US" altLang="zh-CN" sz="2400" b="1" dirty="0" smtClean="0">
                  <a:solidFill>
                    <a:srgbClr val="FFFF23"/>
                  </a:solidFill>
                  <a:ea typeface="黑体" pitchFamily="2" charset="-122"/>
                </a:rPr>
                <a:t>C</a:t>
              </a:r>
              <a:r>
                <a:rPr lang="zh-CN" altLang="en-US" sz="2400" b="1" dirty="0" smtClean="0">
                  <a:solidFill>
                    <a:srgbClr val="FFFF23"/>
                  </a:solidFill>
                  <a:ea typeface="黑体" pitchFamily="2" charset="-122"/>
                </a:rPr>
                <a:t>语言表达</a:t>
              </a:r>
              <a:r>
                <a:rPr lang="en-US" altLang="zh-CN" sz="2400" b="1" dirty="0" smtClean="0">
                  <a:solidFill>
                    <a:srgbClr val="FFFF23"/>
                  </a:solidFill>
                  <a:ea typeface="黑体" pitchFamily="2" charset="-122"/>
                </a:rPr>
                <a:t>CAS</a:t>
              </a:r>
              <a:r>
                <a:rPr lang="zh-CN" altLang="en-US" sz="2400" b="1" dirty="0" smtClean="0">
                  <a:solidFill>
                    <a:srgbClr val="FFFF23"/>
                  </a:solidFill>
                  <a:ea typeface="黑体" pitchFamily="2" charset="-122"/>
                </a:rPr>
                <a:t>指令</a:t>
              </a:r>
              <a:endParaRPr lang="zh-CN" altLang="en-US" sz="2400" b="1" dirty="0">
                <a:solidFill>
                  <a:srgbClr val="FFFF23"/>
                </a:solidFill>
                <a:ea typeface="黑体" pitchFamily="2" charset="-122"/>
              </a:endParaRPr>
            </a:p>
          </p:txBody>
        </p:sp>
      </p:grpSp>
      <p:grpSp>
        <p:nvGrpSpPr>
          <p:cNvPr id="20" name="Group 15"/>
          <p:cNvGrpSpPr>
            <a:grpSpLocks/>
          </p:cNvGrpSpPr>
          <p:nvPr/>
        </p:nvGrpSpPr>
        <p:grpSpPr bwMode="auto">
          <a:xfrm>
            <a:off x="5154612" y="4653136"/>
            <a:ext cx="3989388" cy="1440160"/>
            <a:chOff x="1728" y="3624"/>
            <a:chExt cx="2513" cy="508"/>
          </a:xfrm>
        </p:grpSpPr>
        <p:sp>
          <p:nvSpPr>
            <p:cNvPr id="21" name="AutoShape 16"/>
            <p:cNvSpPr>
              <a:spLocks noChangeArrowheads="1"/>
            </p:cNvSpPr>
            <p:nvPr/>
          </p:nvSpPr>
          <p:spPr bwMode="auto">
            <a:xfrm>
              <a:off x="1728" y="3624"/>
              <a:ext cx="2513" cy="508"/>
            </a:xfrm>
            <a:prstGeom prst="star16">
              <a:avLst>
                <a:gd name="adj" fmla="val 35375"/>
              </a:avLst>
            </a:prstGeom>
            <a:gradFill rotWithShape="0">
              <a:gsLst>
                <a:gs pos="0">
                  <a:srgbClr val="FF0000">
                    <a:gamma/>
                    <a:shade val="46275"/>
                    <a:invGamma/>
                  </a:srgbClr>
                </a:gs>
                <a:gs pos="50000">
                  <a:srgbClr val="FF0000"/>
                </a:gs>
                <a:gs pos="100000">
                  <a:srgbClr val="FF0000">
                    <a:gamma/>
                    <a:shade val="46275"/>
                    <a:invGamma/>
                  </a:srgbClr>
                </a:gs>
              </a:gsLst>
              <a:lin ang="18900000" scaled="1"/>
            </a:gradFill>
            <a:ln w="25400">
              <a:noFill/>
              <a:miter lim="800000"/>
              <a:headEnd type="none" w="sm" len="sm"/>
              <a:tailEnd type="none" w="sm" len="sm"/>
            </a:ln>
            <a:effectLst>
              <a:outerShdw dist="127000" dir="2212194" algn="ctr" rotWithShape="0">
                <a:srgbClr val="969696"/>
              </a:outerShdw>
            </a:effectLst>
          </p:spPr>
          <p:txBody>
            <a:bodyPr wrap="none" anchor="ctr"/>
            <a:lstStyle/>
            <a:p>
              <a:pPr>
                <a:defRPr/>
              </a:pPr>
              <a:endParaRPr lang="zh-CN" altLang="en-US"/>
            </a:p>
          </p:txBody>
        </p:sp>
        <p:sp>
          <p:nvSpPr>
            <p:cNvPr id="22" name="Rectangle 17"/>
            <p:cNvSpPr>
              <a:spLocks noChangeArrowheads="1"/>
            </p:cNvSpPr>
            <p:nvPr/>
          </p:nvSpPr>
          <p:spPr bwMode="auto">
            <a:xfrm>
              <a:off x="2159" y="3697"/>
              <a:ext cx="1855" cy="337"/>
            </a:xfrm>
            <a:prstGeom prst="rect">
              <a:avLst/>
            </a:prstGeom>
            <a:noFill/>
            <a:ln w="12700" cap="sq">
              <a:noFill/>
              <a:miter lim="800000"/>
              <a:headEnd type="none" w="sm" len="sm"/>
              <a:tailEnd type="none" w="sm" len="sm"/>
            </a:ln>
            <a:effectLst>
              <a:outerShdw dist="28398" dir="3806097" algn="ctr" rotWithShape="0">
                <a:srgbClr val="000000"/>
              </a:outerShdw>
            </a:effectLst>
          </p:spPr>
          <p:txBody>
            <a:bodyPr>
              <a:spAutoFit/>
            </a:bodyPr>
            <a:lstStyle/>
            <a:p>
              <a:pPr>
                <a:spcBef>
                  <a:spcPct val="15000"/>
                </a:spcBef>
                <a:defRPr/>
              </a:pPr>
              <a:r>
                <a:rPr lang="zh-CN" altLang="en-US" sz="2800" b="1" dirty="0" smtClean="0">
                  <a:solidFill>
                    <a:srgbClr val="FFFFFF"/>
                  </a:solidFill>
                </a:rPr>
                <a:t>三步操作由</a:t>
              </a:r>
              <a:r>
                <a:rPr lang="en-US" altLang="zh-CN" sz="2800" b="1" dirty="0" smtClean="0">
                  <a:solidFill>
                    <a:srgbClr val="FFFFFF"/>
                  </a:solidFill>
                </a:rPr>
                <a:t>CAS</a:t>
              </a:r>
              <a:r>
                <a:rPr lang="zh-CN" altLang="en-US" sz="2800" b="1" dirty="0" smtClean="0">
                  <a:solidFill>
                    <a:srgbClr val="FFFFFF"/>
                  </a:solidFill>
                </a:rPr>
                <a:t>一条指令完成</a:t>
              </a:r>
              <a:endParaRPr lang="en-US" altLang="zh-CN" sz="2800" b="1" dirty="0">
                <a:solidFill>
                  <a:srgbClr val="FFFFFF"/>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528"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 calcmode="lin" valueType="num">
                                      <p:cBhvr>
                                        <p:cTn id="19" dur="500" fill="hold"/>
                                        <p:tgtEl>
                                          <p:spTgt spid="14"/>
                                        </p:tgtEl>
                                        <p:attrNameLst>
                                          <p:attrName>ppt_x</p:attrName>
                                        </p:attrNameLst>
                                      </p:cBhvr>
                                      <p:tavLst>
                                        <p:tav tm="0">
                                          <p:val>
                                            <p:fltVal val="0.5"/>
                                          </p:val>
                                        </p:tav>
                                        <p:tav tm="100000">
                                          <p:val>
                                            <p:strVal val="#ppt_x"/>
                                          </p:val>
                                        </p:tav>
                                      </p:tavLst>
                                    </p:anim>
                                    <p:anim calcmode="lin" valueType="num">
                                      <p:cBhvr>
                                        <p:cTn id="20" dur="500" fill="hold"/>
                                        <p:tgtEl>
                                          <p:spTgt spid="14"/>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ssolv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3" presetClass="entr" presetSubtype="288" fill="hold" nodeType="clickEffect">
                                  <p:stCondLst>
                                    <p:cond delay="0"/>
                                  </p:stCondLst>
                                  <p:childTnLst>
                                    <p:set>
                                      <p:cBhvr>
                                        <p:cTn id="29" dur="1" fill="hold">
                                          <p:stCondLst>
                                            <p:cond delay="0"/>
                                          </p:stCondLst>
                                        </p:cTn>
                                        <p:tgtEl>
                                          <p:spTgt spid="20"/>
                                        </p:tgtEl>
                                        <p:attrNameLst>
                                          <p:attrName>style.visibility</p:attrName>
                                        </p:attrNameLst>
                                      </p:cBhvr>
                                      <p:to>
                                        <p:strVal val="visible"/>
                                      </p:to>
                                    </p:set>
                                    <p:anim calcmode="lin" valueType="num">
                                      <p:cBhvr>
                                        <p:cTn id="30" dur="500" fill="hold"/>
                                        <p:tgtEl>
                                          <p:spTgt spid="20"/>
                                        </p:tgtEl>
                                        <p:attrNameLst>
                                          <p:attrName>ppt_w</p:attrName>
                                        </p:attrNameLst>
                                      </p:cBhvr>
                                      <p:tavLst>
                                        <p:tav tm="0">
                                          <p:val>
                                            <p:strVal val="4/3*#ppt_w"/>
                                          </p:val>
                                        </p:tav>
                                        <p:tav tm="100000">
                                          <p:val>
                                            <p:strVal val="#ppt_w"/>
                                          </p:val>
                                        </p:tav>
                                      </p:tavLst>
                                    </p:anim>
                                    <p:anim calcmode="lin" valueType="num">
                                      <p:cBhvr>
                                        <p:cTn id="31" dur="500" fill="hold"/>
                                        <p:tgtEl>
                                          <p:spTgt spid="20"/>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611560" y="2787352"/>
            <a:ext cx="7924800" cy="3810000"/>
            <a:chOff x="611560" y="2852936"/>
            <a:chExt cx="7924800" cy="3810000"/>
          </a:xfrm>
        </p:grpSpPr>
        <p:sp>
          <p:nvSpPr>
            <p:cNvPr id="12" name="Rectangle 43"/>
            <p:cNvSpPr>
              <a:spLocks noChangeArrowheads="1"/>
            </p:cNvSpPr>
            <p:nvPr/>
          </p:nvSpPr>
          <p:spPr bwMode="auto">
            <a:xfrm>
              <a:off x="611560" y="2852936"/>
              <a:ext cx="7924800" cy="3810000"/>
            </a:xfrm>
            <a:prstGeom prst="rect">
              <a:avLst/>
            </a:prstGeom>
            <a:solidFill>
              <a:srgbClr val="E1FFE1"/>
            </a:solidFill>
            <a:ln w="12700" cap="sq">
              <a:noFill/>
              <a:miter lim="800000"/>
              <a:headEnd type="none" w="sm" len="sm"/>
              <a:tailEnd type="none" w="sm" len="sm"/>
            </a:ln>
            <a:effectLst>
              <a:outerShdw dist="188799" dir="2536421" algn="ctr" rotWithShape="0">
                <a:srgbClr val="C5C5C5"/>
              </a:outerShdw>
            </a:effectLst>
          </p:spPr>
          <p:txBody>
            <a:bodyPr wrap="none" anchor="ctr"/>
            <a:lstStyle/>
            <a:p>
              <a:pPr>
                <a:defRPr/>
              </a:pPr>
              <a:endParaRPr lang="zh-CN" altLang="en-US"/>
            </a:p>
          </p:txBody>
        </p:sp>
        <p:sp>
          <p:nvSpPr>
            <p:cNvPr id="14" name="Text Box 44"/>
            <p:cNvSpPr txBox="1">
              <a:spLocks noChangeArrowheads="1"/>
            </p:cNvSpPr>
            <p:nvPr/>
          </p:nvSpPr>
          <p:spPr bwMode="auto">
            <a:xfrm>
              <a:off x="827584" y="2924944"/>
              <a:ext cx="6768752" cy="365549"/>
            </a:xfrm>
            <a:prstGeom prst="rect">
              <a:avLst/>
            </a:prstGeom>
            <a:noFill/>
            <a:ln w="12700" cap="sq">
              <a:noFill/>
              <a:miter lim="800000"/>
              <a:headEnd type="none" w="sm" len="sm"/>
              <a:tailEnd type="none" w="sm" len="sm"/>
            </a:ln>
          </p:spPr>
          <p:txBody>
            <a:bodyPr wrap="square">
              <a:spAutoFit/>
            </a:bodyPr>
            <a:lstStyle/>
            <a:p>
              <a:pPr eaLnBrk="1" hangingPunct="1">
                <a:lnSpc>
                  <a:spcPct val="70000"/>
                </a:lnSpc>
              </a:pPr>
              <a:r>
                <a:rPr lang="en-US" altLang="zh-CN" sz="2500" b="1" dirty="0" err="1" smtClean="0">
                  <a:solidFill>
                    <a:srgbClr val="002D88"/>
                  </a:solidFill>
                </a:rPr>
                <a:t>int</a:t>
              </a:r>
              <a:r>
                <a:rPr lang="en-US" altLang="zh-CN" sz="2500" b="1" dirty="0" smtClean="0">
                  <a:solidFill>
                    <a:srgbClr val="002D88"/>
                  </a:solidFill>
                </a:rPr>
                <a:t> </a:t>
              </a:r>
              <a:r>
                <a:rPr lang="en-US" altLang="zh-CN" sz="2500" b="1" dirty="0" err="1" smtClean="0">
                  <a:solidFill>
                    <a:srgbClr val="002D88"/>
                  </a:solidFill>
                </a:rPr>
                <a:t>reg</a:t>
              </a:r>
              <a:r>
                <a:rPr lang="en-US" altLang="zh-CN" sz="2500" b="1" dirty="0" smtClean="0">
                  <a:solidFill>
                    <a:srgbClr val="002D88"/>
                  </a:solidFill>
                </a:rPr>
                <a:t> = 1</a:t>
              </a:r>
              <a:r>
                <a:rPr lang="zh-CN" altLang="en-US" sz="2500" b="1" dirty="0" smtClean="0">
                  <a:solidFill>
                    <a:srgbClr val="002D88"/>
                  </a:solidFill>
                </a:rPr>
                <a:t>；</a:t>
              </a:r>
              <a:r>
                <a:rPr lang="en-US" altLang="zh-CN" sz="2500" b="1" dirty="0" smtClean="0">
                  <a:solidFill>
                    <a:schemeClr val="bg2">
                      <a:lumMod val="75000"/>
                    </a:schemeClr>
                  </a:solidFill>
                </a:rPr>
                <a:t>//</a:t>
              </a:r>
              <a:r>
                <a:rPr lang="zh-CN" altLang="en-US" sz="2500" b="1" dirty="0" smtClean="0">
                  <a:solidFill>
                    <a:schemeClr val="bg2">
                      <a:lumMod val="75000"/>
                    </a:schemeClr>
                  </a:solidFill>
                </a:rPr>
                <a:t>对比</a:t>
              </a:r>
              <a:r>
                <a:rPr lang="en-US" altLang="zh-CN" sz="2500" b="1" dirty="0" err="1" smtClean="0">
                  <a:solidFill>
                    <a:schemeClr val="bg2">
                      <a:lumMod val="75000"/>
                    </a:schemeClr>
                  </a:solidFill>
                </a:rPr>
                <a:t>pthread_mutex_t</a:t>
              </a:r>
              <a:r>
                <a:rPr lang="en-US" altLang="zh-CN" sz="2500" b="1" dirty="0" smtClean="0">
                  <a:solidFill>
                    <a:schemeClr val="bg2">
                      <a:lumMod val="75000"/>
                    </a:schemeClr>
                  </a:solidFill>
                </a:rPr>
                <a:t> </a:t>
              </a:r>
              <a:r>
                <a:rPr lang="en-US" altLang="zh-CN" sz="2500" b="1" dirty="0" err="1" smtClean="0">
                  <a:solidFill>
                    <a:schemeClr val="bg2">
                      <a:lumMod val="75000"/>
                    </a:schemeClr>
                  </a:solidFill>
                </a:rPr>
                <a:t>mutex</a:t>
              </a:r>
              <a:endParaRPr lang="en-US" altLang="zh-CN" sz="2500" b="1" dirty="0">
                <a:solidFill>
                  <a:schemeClr val="bg2">
                    <a:lumMod val="75000"/>
                  </a:schemeClr>
                </a:solidFill>
              </a:endParaRPr>
            </a:p>
          </p:txBody>
        </p:sp>
      </p:grpSp>
      <p:grpSp>
        <p:nvGrpSpPr>
          <p:cNvPr id="16" name="组合 15"/>
          <p:cNvGrpSpPr/>
          <p:nvPr/>
        </p:nvGrpSpPr>
        <p:grpSpPr>
          <a:xfrm>
            <a:off x="611560" y="692696"/>
            <a:ext cx="8136904" cy="1541785"/>
            <a:chOff x="467544" y="1052736"/>
            <a:chExt cx="8136904" cy="1541785"/>
          </a:xfrm>
        </p:grpSpPr>
        <p:grpSp>
          <p:nvGrpSpPr>
            <p:cNvPr id="3" name="Group 89"/>
            <p:cNvGrpSpPr>
              <a:grpSpLocks/>
            </p:cNvGrpSpPr>
            <p:nvPr/>
          </p:nvGrpSpPr>
          <p:grpSpPr bwMode="auto">
            <a:xfrm>
              <a:off x="467544" y="1052736"/>
              <a:ext cx="6632797" cy="838200"/>
              <a:chOff x="364" y="1535"/>
              <a:chExt cx="3951" cy="528"/>
            </a:xfrm>
          </p:grpSpPr>
          <p:sp>
            <p:nvSpPr>
              <p:cNvPr id="4" name="AutoShape 65"/>
              <p:cNvSpPr>
                <a:spLocks noChangeArrowheads="1"/>
              </p:cNvSpPr>
              <p:nvPr/>
            </p:nvSpPr>
            <p:spPr bwMode="auto">
              <a:xfrm>
                <a:off x="364" y="1580"/>
                <a:ext cx="3356" cy="480"/>
              </a:xfrm>
              <a:prstGeom prst="cloudCallout">
                <a:avLst>
                  <a:gd name="adj1" fmla="val 36579"/>
                  <a:gd name="adj2" fmla="val 109375"/>
                </a:avLst>
              </a:prstGeom>
              <a:solidFill>
                <a:srgbClr val="CCFFFF"/>
              </a:solidFill>
              <a:ln w="38100" cap="sq">
                <a:solidFill>
                  <a:srgbClr val="B5FFF1"/>
                </a:solidFill>
                <a:round/>
                <a:headEnd type="none" w="sm" len="sm"/>
                <a:tailEnd type="none" w="sm" len="sm"/>
              </a:ln>
              <a:effectLst>
                <a:outerShdw dist="113592" dir="1593903" algn="ctr" rotWithShape="0">
                  <a:srgbClr val="B2B2B2"/>
                </a:outerShdw>
              </a:effectLst>
            </p:spPr>
            <p:txBody>
              <a:bodyPr/>
              <a:lstStyle/>
              <a:p>
                <a:pPr algn="ctr">
                  <a:defRPr/>
                </a:pPr>
                <a:endParaRPr lang="zh-CN" altLang="en-US"/>
              </a:p>
            </p:txBody>
          </p:sp>
          <p:sp>
            <p:nvSpPr>
              <p:cNvPr id="5" name="Text Box 66"/>
              <p:cNvSpPr txBox="1">
                <a:spLocks noChangeArrowheads="1"/>
              </p:cNvSpPr>
              <p:nvPr/>
            </p:nvSpPr>
            <p:spPr bwMode="auto">
              <a:xfrm>
                <a:off x="454" y="1580"/>
                <a:ext cx="3510" cy="465"/>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none">
                <a:spAutoFit/>
              </a:bodyPr>
              <a:lstStyle/>
              <a:p>
                <a:pPr>
                  <a:defRPr/>
                </a:pPr>
                <a:r>
                  <a:rPr lang="zh-CN" altLang="en-US" sz="4200" b="1" dirty="0" smtClean="0">
                    <a:solidFill>
                      <a:srgbClr val="FF3300"/>
                    </a:solidFill>
                    <a:ea typeface="华文新魏" pitchFamily="2" charset="-122"/>
                  </a:rPr>
                  <a:t>如何使用</a:t>
                </a:r>
                <a:r>
                  <a:rPr lang="en-US" altLang="zh-CN" sz="4200" b="1" dirty="0" smtClean="0">
                    <a:solidFill>
                      <a:srgbClr val="FF3300"/>
                    </a:solidFill>
                    <a:ea typeface="华文新魏" pitchFamily="2" charset="-122"/>
                  </a:rPr>
                  <a:t>CAS</a:t>
                </a:r>
                <a:r>
                  <a:rPr lang="zh-CN" altLang="en-US" sz="4200" b="1" dirty="0" smtClean="0">
                    <a:solidFill>
                      <a:srgbClr val="FF3300"/>
                    </a:solidFill>
                    <a:ea typeface="华文新魏" pitchFamily="2" charset="-122"/>
                  </a:rPr>
                  <a:t>实现互斥</a:t>
                </a:r>
                <a:endParaRPr lang="zh-CN" altLang="en-US" sz="4200" b="1" dirty="0">
                  <a:solidFill>
                    <a:srgbClr val="FF3300"/>
                  </a:solidFill>
                  <a:ea typeface="华文新魏" pitchFamily="2" charset="-122"/>
                </a:endParaRPr>
              </a:p>
            </p:txBody>
          </p:sp>
          <p:grpSp>
            <p:nvGrpSpPr>
              <p:cNvPr id="6" name="Group 67"/>
              <p:cNvGrpSpPr>
                <a:grpSpLocks/>
              </p:cNvGrpSpPr>
              <p:nvPr/>
            </p:nvGrpSpPr>
            <p:grpSpPr bwMode="auto">
              <a:xfrm rot="474251">
                <a:off x="3602" y="1535"/>
                <a:ext cx="713" cy="528"/>
                <a:chOff x="2995" y="2106"/>
                <a:chExt cx="989" cy="768"/>
              </a:xfrm>
            </p:grpSpPr>
            <p:sp>
              <p:nvSpPr>
                <p:cNvPr id="7" name="Freeform 68"/>
                <p:cNvSpPr>
                  <a:spLocks/>
                </p:cNvSpPr>
                <p:nvPr/>
              </p:nvSpPr>
              <p:spPr bwMode="auto">
                <a:xfrm rot="421002">
                  <a:off x="2995" y="2106"/>
                  <a:ext cx="989" cy="768"/>
                </a:xfrm>
                <a:custGeom>
                  <a:avLst/>
                  <a:gdLst/>
                  <a:ahLst/>
                  <a:cxnLst>
                    <a:cxn ang="0">
                      <a:pos x="150" y="185"/>
                    </a:cxn>
                    <a:cxn ang="0">
                      <a:pos x="194" y="138"/>
                    </a:cxn>
                    <a:cxn ang="0">
                      <a:pos x="272" y="167"/>
                    </a:cxn>
                    <a:cxn ang="0">
                      <a:pos x="265" y="244"/>
                    </a:cxn>
                    <a:cxn ang="0">
                      <a:pos x="171" y="304"/>
                    </a:cxn>
                    <a:cxn ang="0">
                      <a:pos x="153" y="474"/>
                    </a:cxn>
                    <a:cxn ang="0">
                      <a:pos x="171" y="527"/>
                    </a:cxn>
                    <a:cxn ang="0">
                      <a:pos x="140" y="585"/>
                    </a:cxn>
                    <a:cxn ang="0">
                      <a:pos x="147" y="645"/>
                    </a:cxn>
                    <a:cxn ang="0">
                      <a:pos x="213" y="683"/>
                    </a:cxn>
                    <a:cxn ang="0">
                      <a:pos x="300" y="656"/>
                    </a:cxn>
                    <a:cxn ang="0">
                      <a:pos x="328" y="585"/>
                    </a:cxn>
                    <a:cxn ang="0">
                      <a:pos x="293" y="518"/>
                    </a:cxn>
                    <a:cxn ang="0">
                      <a:pos x="331" y="480"/>
                    </a:cxn>
                    <a:cxn ang="0">
                      <a:pos x="331" y="387"/>
                    </a:cxn>
                    <a:cxn ang="0">
                      <a:pos x="429" y="308"/>
                    </a:cxn>
                    <a:cxn ang="0">
                      <a:pos x="439" y="188"/>
                    </a:cxn>
                    <a:cxn ang="0">
                      <a:pos x="376" y="59"/>
                    </a:cxn>
                    <a:cxn ang="0">
                      <a:pos x="251" y="0"/>
                    </a:cxn>
                    <a:cxn ang="0">
                      <a:pos x="112" y="38"/>
                    </a:cxn>
                    <a:cxn ang="0">
                      <a:pos x="31" y="115"/>
                    </a:cxn>
                    <a:cxn ang="0">
                      <a:pos x="0" y="234"/>
                    </a:cxn>
                    <a:cxn ang="0">
                      <a:pos x="4" y="304"/>
                    </a:cxn>
                    <a:cxn ang="0">
                      <a:pos x="147" y="296"/>
                    </a:cxn>
                    <a:cxn ang="0">
                      <a:pos x="150" y="185"/>
                    </a:cxn>
                  </a:cxnLst>
                  <a:rect l="0" t="0" r="r" b="b"/>
                  <a:pathLst>
                    <a:path w="439" h="683">
                      <a:moveTo>
                        <a:pt x="150" y="185"/>
                      </a:moveTo>
                      <a:lnTo>
                        <a:pt x="194" y="138"/>
                      </a:lnTo>
                      <a:lnTo>
                        <a:pt x="272" y="167"/>
                      </a:lnTo>
                      <a:lnTo>
                        <a:pt x="265" y="244"/>
                      </a:lnTo>
                      <a:lnTo>
                        <a:pt x="171" y="304"/>
                      </a:lnTo>
                      <a:lnTo>
                        <a:pt x="153" y="474"/>
                      </a:lnTo>
                      <a:lnTo>
                        <a:pt x="171" y="527"/>
                      </a:lnTo>
                      <a:lnTo>
                        <a:pt x="140" y="585"/>
                      </a:lnTo>
                      <a:lnTo>
                        <a:pt x="147" y="645"/>
                      </a:lnTo>
                      <a:lnTo>
                        <a:pt x="213" y="683"/>
                      </a:lnTo>
                      <a:lnTo>
                        <a:pt x="300" y="656"/>
                      </a:lnTo>
                      <a:lnTo>
                        <a:pt x="328" y="585"/>
                      </a:lnTo>
                      <a:lnTo>
                        <a:pt x="293" y="518"/>
                      </a:lnTo>
                      <a:lnTo>
                        <a:pt x="331" y="480"/>
                      </a:lnTo>
                      <a:lnTo>
                        <a:pt x="331" y="387"/>
                      </a:lnTo>
                      <a:lnTo>
                        <a:pt x="429" y="308"/>
                      </a:lnTo>
                      <a:lnTo>
                        <a:pt x="439" y="188"/>
                      </a:lnTo>
                      <a:lnTo>
                        <a:pt x="376" y="59"/>
                      </a:lnTo>
                      <a:lnTo>
                        <a:pt x="251" y="0"/>
                      </a:lnTo>
                      <a:lnTo>
                        <a:pt x="112" y="38"/>
                      </a:lnTo>
                      <a:lnTo>
                        <a:pt x="31" y="115"/>
                      </a:lnTo>
                      <a:lnTo>
                        <a:pt x="0" y="234"/>
                      </a:lnTo>
                      <a:lnTo>
                        <a:pt x="4" y="304"/>
                      </a:lnTo>
                      <a:lnTo>
                        <a:pt x="147" y="296"/>
                      </a:lnTo>
                      <a:lnTo>
                        <a:pt x="150" y="185"/>
                      </a:lnTo>
                      <a:close/>
                    </a:path>
                  </a:pathLst>
                </a:custGeom>
                <a:solidFill>
                  <a:srgbClr val="FFFF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sp>
              <p:nvSpPr>
                <p:cNvPr id="8" name="Freeform 69"/>
                <p:cNvSpPr>
                  <a:spLocks/>
                </p:cNvSpPr>
                <p:nvPr/>
              </p:nvSpPr>
              <p:spPr bwMode="auto">
                <a:xfrm rot="421002">
                  <a:off x="3043" y="2106"/>
                  <a:ext cx="881" cy="535"/>
                </a:xfrm>
                <a:custGeom>
                  <a:avLst/>
                  <a:gdLst/>
                  <a:ahLst/>
                  <a:cxnLst>
                    <a:cxn ang="0">
                      <a:pos x="0" y="241"/>
                    </a:cxn>
                    <a:cxn ang="0">
                      <a:pos x="57" y="230"/>
                    </a:cxn>
                    <a:cxn ang="0">
                      <a:pos x="89" y="241"/>
                    </a:cxn>
                    <a:cxn ang="0">
                      <a:pos x="87" y="175"/>
                    </a:cxn>
                    <a:cxn ang="0">
                      <a:pos x="111" y="101"/>
                    </a:cxn>
                    <a:cxn ang="0">
                      <a:pos x="206" y="74"/>
                    </a:cxn>
                    <a:cxn ang="0">
                      <a:pos x="251" y="105"/>
                    </a:cxn>
                    <a:cxn ang="0">
                      <a:pos x="299" y="153"/>
                    </a:cxn>
                    <a:cxn ang="0">
                      <a:pos x="285" y="237"/>
                    </a:cxn>
                    <a:cxn ang="0">
                      <a:pos x="195" y="276"/>
                    </a:cxn>
                    <a:cxn ang="0">
                      <a:pos x="171" y="335"/>
                    </a:cxn>
                    <a:cxn ang="0">
                      <a:pos x="178" y="395"/>
                    </a:cxn>
                    <a:cxn ang="0">
                      <a:pos x="166" y="477"/>
                    </a:cxn>
                    <a:cxn ang="0">
                      <a:pos x="256" y="477"/>
                    </a:cxn>
                    <a:cxn ang="0">
                      <a:pos x="268" y="416"/>
                    </a:cxn>
                    <a:cxn ang="0">
                      <a:pos x="261" y="345"/>
                    </a:cxn>
                    <a:cxn ang="0">
                      <a:pos x="316" y="307"/>
                    </a:cxn>
                    <a:cxn ang="0">
                      <a:pos x="358" y="287"/>
                    </a:cxn>
                    <a:cxn ang="0">
                      <a:pos x="390" y="196"/>
                    </a:cxn>
                    <a:cxn ang="0">
                      <a:pos x="361" y="98"/>
                    </a:cxn>
                    <a:cxn ang="0">
                      <a:pos x="264" y="0"/>
                    </a:cxn>
                    <a:cxn ang="0">
                      <a:pos x="146" y="8"/>
                    </a:cxn>
                    <a:cxn ang="0">
                      <a:pos x="51" y="67"/>
                    </a:cxn>
                    <a:cxn ang="0">
                      <a:pos x="10" y="140"/>
                    </a:cxn>
                    <a:cxn ang="0">
                      <a:pos x="0" y="241"/>
                    </a:cxn>
                  </a:cxnLst>
                  <a:rect l="0" t="0" r="r" b="b"/>
                  <a:pathLst>
                    <a:path w="390" h="477">
                      <a:moveTo>
                        <a:pt x="0" y="241"/>
                      </a:moveTo>
                      <a:lnTo>
                        <a:pt x="57" y="230"/>
                      </a:lnTo>
                      <a:lnTo>
                        <a:pt x="89" y="241"/>
                      </a:lnTo>
                      <a:lnTo>
                        <a:pt x="87" y="175"/>
                      </a:lnTo>
                      <a:lnTo>
                        <a:pt x="111" y="101"/>
                      </a:lnTo>
                      <a:lnTo>
                        <a:pt x="206" y="74"/>
                      </a:lnTo>
                      <a:lnTo>
                        <a:pt x="251" y="105"/>
                      </a:lnTo>
                      <a:lnTo>
                        <a:pt x="299" y="153"/>
                      </a:lnTo>
                      <a:lnTo>
                        <a:pt x="285" y="237"/>
                      </a:lnTo>
                      <a:lnTo>
                        <a:pt x="195" y="276"/>
                      </a:lnTo>
                      <a:lnTo>
                        <a:pt x="171" y="335"/>
                      </a:lnTo>
                      <a:lnTo>
                        <a:pt x="178" y="395"/>
                      </a:lnTo>
                      <a:lnTo>
                        <a:pt x="166" y="477"/>
                      </a:lnTo>
                      <a:lnTo>
                        <a:pt x="256" y="477"/>
                      </a:lnTo>
                      <a:lnTo>
                        <a:pt x="268" y="416"/>
                      </a:lnTo>
                      <a:lnTo>
                        <a:pt x="261" y="345"/>
                      </a:lnTo>
                      <a:lnTo>
                        <a:pt x="316" y="307"/>
                      </a:lnTo>
                      <a:lnTo>
                        <a:pt x="358" y="287"/>
                      </a:lnTo>
                      <a:lnTo>
                        <a:pt x="390" y="196"/>
                      </a:lnTo>
                      <a:lnTo>
                        <a:pt x="361" y="98"/>
                      </a:lnTo>
                      <a:lnTo>
                        <a:pt x="264" y="0"/>
                      </a:lnTo>
                      <a:lnTo>
                        <a:pt x="146" y="8"/>
                      </a:lnTo>
                      <a:lnTo>
                        <a:pt x="51" y="67"/>
                      </a:lnTo>
                      <a:lnTo>
                        <a:pt x="10" y="140"/>
                      </a:lnTo>
                      <a:lnTo>
                        <a:pt x="0" y="241"/>
                      </a:lnTo>
                      <a:close/>
                    </a:path>
                  </a:pathLst>
                </a:custGeom>
                <a:solidFill>
                  <a:srgbClr val="FF3300"/>
                </a:solidFill>
                <a:ln w="9525">
                  <a:solidFill>
                    <a:srgbClr val="FFCC00"/>
                  </a:solidFill>
                  <a:round/>
                  <a:headEnd/>
                  <a:tailEnd/>
                </a:ln>
                <a:effectLst>
                  <a:outerShdw dist="45791" dir="2021404" algn="ctr" rotWithShape="0">
                    <a:srgbClr val="808080"/>
                  </a:outerShdw>
                </a:effectLst>
              </p:spPr>
              <p:txBody>
                <a:bodyPr/>
                <a:lstStyle/>
                <a:p>
                  <a:pPr>
                    <a:defRPr/>
                  </a:pPr>
                  <a:endParaRPr lang="zh-CN" altLang="en-US"/>
                </a:p>
              </p:txBody>
            </p:sp>
            <p:sp>
              <p:nvSpPr>
                <p:cNvPr id="9" name="Freeform 70"/>
                <p:cNvSpPr>
                  <a:spLocks/>
                </p:cNvSpPr>
                <p:nvPr/>
              </p:nvSpPr>
              <p:spPr bwMode="auto">
                <a:xfrm rot="421002">
                  <a:off x="3334" y="2711"/>
                  <a:ext cx="284" cy="122"/>
                </a:xfrm>
                <a:custGeom>
                  <a:avLst/>
                  <a:gdLst/>
                  <a:ahLst/>
                  <a:cxnLst>
                    <a:cxn ang="0">
                      <a:pos x="45" y="0"/>
                    </a:cxn>
                    <a:cxn ang="0">
                      <a:pos x="9" y="20"/>
                    </a:cxn>
                    <a:cxn ang="0">
                      <a:pos x="0" y="73"/>
                    </a:cxn>
                    <a:cxn ang="0">
                      <a:pos x="28" y="109"/>
                    </a:cxn>
                    <a:cxn ang="0">
                      <a:pos x="98" y="109"/>
                    </a:cxn>
                    <a:cxn ang="0">
                      <a:pos x="126" y="66"/>
                    </a:cxn>
                    <a:cxn ang="0">
                      <a:pos x="102" y="14"/>
                    </a:cxn>
                    <a:cxn ang="0">
                      <a:pos x="45" y="0"/>
                    </a:cxn>
                  </a:cxnLst>
                  <a:rect l="0" t="0" r="r" b="b"/>
                  <a:pathLst>
                    <a:path w="126" h="109">
                      <a:moveTo>
                        <a:pt x="45" y="0"/>
                      </a:moveTo>
                      <a:lnTo>
                        <a:pt x="9" y="20"/>
                      </a:lnTo>
                      <a:lnTo>
                        <a:pt x="0" y="73"/>
                      </a:lnTo>
                      <a:lnTo>
                        <a:pt x="28" y="109"/>
                      </a:lnTo>
                      <a:lnTo>
                        <a:pt x="98" y="109"/>
                      </a:lnTo>
                      <a:lnTo>
                        <a:pt x="126" y="66"/>
                      </a:lnTo>
                      <a:lnTo>
                        <a:pt x="102" y="14"/>
                      </a:lnTo>
                      <a:lnTo>
                        <a:pt x="45" y="0"/>
                      </a:lnTo>
                      <a:close/>
                    </a:path>
                  </a:pathLst>
                </a:custGeom>
                <a:solidFill>
                  <a:srgbClr val="FF33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grpSp>
        </p:grpSp>
        <p:sp>
          <p:nvSpPr>
            <p:cNvPr id="10" name="矩形 9"/>
            <p:cNvSpPr/>
            <p:nvPr/>
          </p:nvSpPr>
          <p:spPr>
            <a:xfrm>
              <a:off x="683568" y="2132856"/>
              <a:ext cx="7920880" cy="461665"/>
            </a:xfrm>
            <a:prstGeom prst="rect">
              <a:avLst/>
            </a:prstGeom>
          </p:spPr>
          <p:txBody>
            <a:bodyPr wrap="square">
              <a:spAutoFit/>
            </a:bodyPr>
            <a:lstStyle/>
            <a:p>
              <a:r>
                <a:rPr lang="en-US" altLang="zh-CN" b="1" dirty="0" err="1" smtClean="0">
                  <a:solidFill>
                    <a:schemeClr val="accent6"/>
                  </a:solidFill>
                </a:rPr>
                <a:t>int</a:t>
              </a:r>
              <a:r>
                <a:rPr lang="en-US" altLang="zh-CN" b="1" dirty="0" smtClean="0">
                  <a:solidFill>
                    <a:schemeClr val="accent6"/>
                  </a:solidFill>
                </a:rPr>
                <a:t> </a:t>
              </a:r>
              <a:r>
                <a:rPr lang="en-US" altLang="zh-CN" b="1" dirty="0" err="1" smtClean="0">
                  <a:solidFill>
                    <a:schemeClr val="accent6"/>
                  </a:solidFill>
                </a:rPr>
                <a:t>compare_and_swap</a:t>
              </a:r>
              <a:r>
                <a:rPr lang="en-US" altLang="zh-CN" b="1" dirty="0" smtClean="0">
                  <a:solidFill>
                    <a:schemeClr val="accent6"/>
                  </a:solidFill>
                </a:rPr>
                <a:t> (</a:t>
              </a:r>
              <a:r>
                <a:rPr lang="en-US" altLang="zh-CN" b="1" dirty="0" err="1" smtClean="0">
                  <a:solidFill>
                    <a:schemeClr val="accent6"/>
                  </a:solidFill>
                </a:rPr>
                <a:t>int</a:t>
              </a:r>
              <a:r>
                <a:rPr lang="en-US" altLang="zh-CN" b="1" dirty="0" smtClean="0">
                  <a:solidFill>
                    <a:schemeClr val="accent6"/>
                  </a:solidFill>
                </a:rPr>
                <a:t>* </a:t>
              </a:r>
              <a:r>
                <a:rPr lang="en-US" altLang="zh-CN" b="1" dirty="0" err="1" smtClean="0">
                  <a:solidFill>
                    <a:schemeClr val="accent6"/>
                  </a:solidFill>
                </a:rPr>
                <a:t>reg</a:t>
              </a:r>
              <a:r>
                <a:rPr lang="en-US" altLang="zh-CN" b="1" dirty="0" smtClean="0">
                  <a:solidFill>
                    <a:schemeClr val="accent6"/>
                  </a:solidFill>
                </a:rPr>
                <a:t>, </a:t>
              </a:r>
              <a:r>
                <a:rPr lang="en-US" altLang="zh-CN" b="1" dirty="0" err="1" smtClean="0">
                  <a:solidFill>
                    <a:schemeClr val="accent6"/>
                  </a:solidFill>
                </a:rPr>
                <a:t>int</a:t>
              </a:r>
              <a:r>
                <a:rPr lang="en-US" altLang="zh-CN" b="1" dirty="0" smtClean="0">
                  <a:solidFill>
                    <a:schemeClr val="accent6"/>
                  </a:solidFill>
                </a:rPr>
                <a:t> </a:t>
              </a:r>
              <a:r>
                <a:rPr lang="en-US" altLang="zh-CN" b="1" dirty="0" err="1" smtClean="0">
                  <a:solidFill>
                    <a:schemeClr val="accent6"/>
                  </a:solidFill>
                </a:rPr>
                <a:t>oldval</a:t>
              </a:r>
              <a:r>
                <a:rPr lang="en-US" altLang="zh-CN" b="1" dirty="0" smtClean="0">
                  <a:solidFill>
                    <a:schemeClr val="accent6"/>
                  </a:solidFill>
                </a:rPr>
                <a:t>, </a:t>
              </a:r>
              <a:r>
                <a:rPr lang="en-US" altLang="zh-CN" b="1" dirty="0" err="1" smtClean="0">
                  <a:solidFill>
                    <a:schemeClr val="accent6"/>
                  </a:solidFill>
                </a:rPr>
                <a:t>int</a:t>
              </a:r>
              <a:r>
                <a:rPr lang="en-US" altLang="zh-CN" b="1" dirty="0" smtClean="0">
                  <a:solidFill>
                    <a:schemeClr val="accent6"/>
                  </a:solidFill>
                </a:rPr>
                <a:t> </a:t>
              </a:r>
              <a:r>
                <a:rPr lang="en-US" altLang="zh-CN" b="1" dirty="0" err="1" smtClean="0">
                  <a:solidFill>
                    <a:schemeClr val="accent6"/>
                  </a:solidFill>
                </a:rPr>
                <a:t>newval</a:t>
              </a:r>
              <a:r>
                <a:rPr lang="en-US" altLang="zh-CN" b="1" dirty="0" smtClean="0">
                  <a:solidFill>
                    <a:schemeClr val="accent6"/>
                  </a:solidFill>
                </a:rPr>
                <a:t>) </a:t>
              </a:r>
              <a:endParaRPr lang="zh-CN" altLang="en-US" dirty="0">
                <a:solidFill>
                  <a:schemeClr val="accent6"/>
                </a:solidFill>
              </a:endParaRPr>
            </a:p>
          </p:txBody>
        </p:sp>
      </p:grpSp>
      <p:sp>
        <p:nvSpPr>
          <p:cNvPr id="13" name="Text Box 44"/>
          <p:cNvSpPr txBox="1">
            <a:spLocks noChangeArrowheads="1"/>
          </p:cNvSpPr>
          <p:nvPr/>
        </p:nvSpPr>
        <p:spPr bwMode="auto">
          <a:xfrm>
            <a:off x="755576" y="3429000"/>
            <a:ext cx="7687816" cy="1977464"/>
          </a:xfrm>
          <a:prstGeom prst="rect">
            <a:avLst/>
          </a:prstGeom>
          <a:noFill/>
          <a:ln w="12700" cap="sq">
            <a:noFill/>
            <a:miter lim="800000"/>
            <a:headEnd type="none" w="sm" len="sm"/>
            <a:tailEnd type="none" w="sm" len="sm"/>
          </a:ln>
        </p:spPr>
        <p:txBody>
          <a:bodyPr wrap="square">
            <a:spAutoFit/>
          </a:bodyPr>
          <a:lstStyle/>
          <a:p>
            <a:pPr eaLnBrk="1" hangingPunct="1">
              <a:lnSpc>
                <a:spcPct val="70000"/>
              </a:lnSpc>
            </a:pPr>
            <a:r>
              <a:rPr lang="en-US" altLang="zh-CN" sz="2500" b="1" dirty="0" smtClean="0">
                <a:solidFill>
                  <a:srgbClr val="002D88"/>
                </a:solidFill>
              </a:rPr>
              <a:t>void </a:t>
            </a:r>
            <a:r>
              <a:rPr lang="en-US" altLang="zh-CN" sz="2500" b="1" dirty="0" err="1" smtClean="0">
                <a:solidFill>
                  <a:srgbClr val="FF0000"/>
                </a:solidFill>
              </a:rPr>
              <a:t>mutex_lock</a:t>
            </a:r>
            <a:r>
              <a:rPr lang="en-US" altLang="zh-CN" sz="2500" b="1" dirty="0" smtClean="0">
                <a:solidFill>
                  <a:srgbClr val="002D88"/>
                </a:solidFill>
              </a:rPr>
              <a:t>() {</a:t>
            </a:r>
          </a:p>
          <a:p>
            <a:pPr eaLnBrk="1" hangingPunct="1">
              <a:lnSpc>
                <a:spcPct val="70000"/>
              </a:lnSpc>
            </a:pPr>
            <a:endParaRPr lang="en-US" altLang="zh-CN" sz="2500" b="1" dirty="0" smtClean="0">
              <a:solidFill>
                <a:srgbClr val="002D88"/>
              </a:solidFill>
            </a:endParaRPr>
          </a:p>
          <a:p>
            <a:pPr eaLnBrk="1" hangingPunct="1">
              <a:lnSpc>
                <a:spcPct val="70000"/>
              </a:lnSpc>
            </a:pPr>
            <a:endParaRPr lang="en-US" altLang="zh-CN" sz="2500" b="1" dirty="0">
              <a:solidFill>
                <a:srgbClr val="002D88"/>
              </a:solidFill>
            </a:endParaRPr>
          </a:p>
          <a:p>
            <a:pPr eaLnBrk="1" hangingPunct="1">
              <a:lnSpc>
                <a:spcPct val="70000"/>
              </a:lnSpc>
            </a:pPr>
            <a:endParaRPr lang="en-US" altLang="zh-CN" sz="2500" b="1" dirty="0" smtClean="0">
              <a:solidFill>
                <a:srgbClr val="002D88"/>
              </a:solidFill>
            </a:endParaRPr>
          </a:p>
          <a:p>
            <a:pPr eaLnBrk="1" hangingPunct="1">
              <a:lnSpc>
                <a:spcPct val="70000"/>
              </a:lnSpc>
            </a:pPr>
            <a:endParaRPr lang="en-US" altLang="zh-CN" sz="2500" b="1" dirty="0">
              <a:solidFill>
                <a:srgbClr val="002D88"/>
              </a:solidFill>
            </a:endParaRPr>
          </a:p>
          <a:p>
            <a:pPr eaLnBrk="1" hangingPunct="1">
              <a:lnSpc>
                <a:spcPct val="70000"/>
              </a:lnSpc>
            </a:pPr>
            <a:endParaRPr lang="en-US" altLang="zh-CN" sz="2500" b="1" dirty="0" smtClean="0">
              <a:solidFill>
                <a:srgbClr val="002D88"/>
              </a:solidFill>
            </a:endParaRPr>
          </a:p>
          <a:p>
            <a:pPr eaLnBrk="1" hangingPunct="1">
              <a:lnSpc>
                <a:spcPct val="70000"/>
              </a:lnSpc>
            </a:pPr>
            <a:r>
              <a:rPr lang="en-US" altLang="zh-CN" sz="2500" b="1" dirty="0" smtClean="0">
                <a:solidFill>
                  <a:srgbClr val="002D88"/>
                </a:solidFill>
              </a:rPr>
              <a:t>} </a:t>
            </a:r>
            <a:endParaRPr lang="en-US" altLang="zh-CN" sz="2500" b="1" dirty="0">
              <a:solidFill>
                <a:srgbClr val="002D88"/>
              </a:solidFill>
            </a:endParaRPr>
          </a:p>
        </p:txBody>
      </p:sp>
      <p:sp>
        <p:nvSpPr>
          <p:cNvPr id="15" name="Text Box 44"/>
          <p:cNvSpPr txBox="1">
            <a:spLocks noChangeArrowheads="1"/>
          </p:cNvSpPr>
          <p:nvPr/>
        </p:nvSpPr>
        <p:spPr bwMode="auto">
          <a:xfrm>
            <a:off x="755576" y="5323477"/>
            <a:ext cx="7687816" cy="932563"/>
          </a:xfrm>
          <a:prstGeom prst="rect">
            <a:avLst/>
          </a:prstGeom>
          <a:noFill/>
          <a:ln w="12700" cap="sq">
            <a:noFill/>
            <a:miter lim="800000"/>
            <a:headEnd type="none" w="sm" len="sm"/>
            <a:tailEnd type="none" w="sm" len="sm"/>
          </a:ln>
        </p:spPr>
        <p:txBody>
          <a:bodyPr wrap="square">
            <a:spAutoFit/>
          </a:bodyPr>
          <a:lstStyle/>
          <a:p>
            <a:pPr eaLnBrk="1" hangingPunct="1">
              <a:lnSpc>
                <a:spcPct val="70000"/>
              </a:lnSpc>
            </a:pPr>
            <a:r>
              <a:rPr lang="en-US" altLang="zh-CN" sz="2500" b="1" dirty="0" smtClean="0">
                <a:solidFill>
                  <a:srgbClr val="002D88"/>
                </a:solidFill>
              </a:rPr>
              <a:t>void </a:t>
            </a:r>
            <a:r>
              <a:rPr lang="en-US" altLang="zh-CN" sz="2500" b="1" dirty="0" err="1" smtClean="0">
                <a:solidFill>
                  <a:srgbClr val="FF0000"/>
                </a:solidFill>
              </a:rPr>
              <a:t>mutex_unlock</a:t>
            </a:r>
            <a:r>
              <a:rPr lang="en-US" altLang="zh-CN" sz="2500" b="1" dirty="0" smtClean="0">
                <a:solidFill>
                  <a:srgbClr val="002D88"/>
                </a:solidFill>
              </a:rPr>
              <a:t>() {</a:t>
            </a:r>
          </a:p>
          <a:p>
            <a:pPr eaLnBrk="1" hangingPunct="1">
              <a:lnSpc>
                <a:spcPct val="70000"/>
              </a:lnSpc>
            </a:pPr>
            <a:r>
              <a:rPr lang="en-US" altLang="zh-CN" sz="2500" b="1" dirty="0" smtClean="0">
                <a:solidFill>
                  <a:srgbClr val="002D88"/>
                </a:solidFill>
              </a:rPr>
              <a:t>        </a:t>
            </a:r>
          </a:p>
          <a:p>
            <a:pPr eaLnBrk="1" hangingPunct="1">
              <a:lnSpc>
                <a:spcPct val="70000"/>
              </a:lnSpc>
            </a:pPr>
            <a:r>
              <a:rPr lang="en-US" altLang="zh-CN" sz="2500" b="1" dirty="0" smtClean="0">
                <a:solidFill>
                  <a:srgbClr val="002D88"/>
                </a:solidFill>
              </a:rPr>
              <a:t>} </a:t>
            </a:r>
            <a:endParaRPr lang="en-US" altLang="zh-CN" sz="2500" b="1" dirty="0">
              <a:solidFill>
                <a:srgbClr val="002D88"/>
              </a:solidFill>
            </a:endParaRPr>
          </a:p>
        </p:txBody>
      </p:sp>
      <p:sp>
        <p:nvSpPr>
          <p:cNvPr id="18" name="Text Box 44"/>
          <p:cNvSpPr txBox="1">
            <a:spLocks noChangeArrowheads="1"/>
          </p:cNvSpPr>
          <p:nvPr/>
        </p:nvSpPr>
        <p:spPr bwMode="auto">
          <a:xfrm>
            <a:off x="755576" y="3717032"/>
            <a:ext cx="7687816" cy="1201867"/>
          </a:xfrm>
          <a:prstGeom prst="rect">
            <a:avLst/>
          </a:prstGeom>
          <a:noFill/>
          <a:ln w="12700" cap="sq">
            <a:noFill/>
            <a:miter lim="800000"/>
            <a:headEnd type="none" w="sm" len="sm"/>
            <a:tailEnd type="none" w="sm" len="sm"/>
          </a:ln>
        </p:spPr>
        <p:txBody>
          <a:bodyPr wrap="square">
            <a:spAutoFit/>
          </a:bodyPr>
          <a:lstStyle/>
          <a:p>
            <a:pPr eaLnBrk="1" hangingPunct="1">
              <a:lnSpc>
                <a:spcPct val="70000"/>
              </a:lnSpc>
            </a:pPr>
            <a:r>
              <a:rPr lang="en-US" altLang="zh-CN" sz="2500" b="1" dirty="0" smtClean="0">
                <a:solidFill>
                  <a:srgbClr val="002D88"/>
                </a:solidFill>
              </a:rPr>
              <a:t>        </a:t>
            </a:r>
            <a:r>
              <a:rPr lang="en-US" altLang="zh-CN" sz="2500" b="1" dirty="0" err="1" smtClean="0">
                <a:solidFill>
                  <a:srgbClr val="002D88"/>
                </a:solidFill>
              </a:rPr>
              <a:t>int</a:t>
            </a:r>
            <a:r>
              <a:rPr lang="en-US" altLang="zh-CN" sz="2500" b="1" dirty="0" smtClean="0">
                <a:solidFill>
                  <a:srgbClr val="002D88"/>
                </a:solidFill>
              </a:rPr>
              <a:t> </a:t>
            </a:r>
            <a:r>
              <a:rPr lang="en-US" altLang="zh-CN" sz="2500" b="1" dirty="0" err="1" smtClean="0">
                <a:solidFill>
                  <a:srgbClr val="002D88"/>
                </a:solidFill>
              </a:rPr>
              <a:t>old_reg</a:t>
            </a:r>
            <a:r>
              <a:rPr lang="zh-CN" altLang="en-US" sz="2500" b="1" dirty="0" smtClean="0">
                <a:solidFill>
                  <a:srgbClr val="002D88"/>
                </a:solidFill>
              </a:rPr>
              <a:t>；</a:t>
            </a:r>
            <a:endParaRPr lang="en-US" altLang="zh-CN" sz="2500" b="1" dirty="0" smtClean="0">
              <a:solidFill>
                <a:srgbClr val="002D88"/>
              </a:solidFill>
            </a:endParaRPr>
          </a:p>
          <a:p>
            <a:pPr eaLnBrk="1" hangingPunct="1">
              <a:lnSpc>
                <a:spcPct val="70000"/>
              </a:lnSpc>
            </a:pPr>
            <a:r>
              <a:rPr lang="en-US" altLang="zh-CN" sz="2500" b="1" dirty="0" smtClean="0">
                <a:solidFill>
                  <a:srgbClr val="002D88"/>
                </a:solidFill>
              </a:rPr>
              <a:t>        do {</a:t>
            </a:r>
          </a:p>
          <a:p>
            <a:pPr eaLnBrk="1" hangingPunct="1">
              <a:lnSpc>
                <a:spcPct val="70000"/>
              </a:lnSpc>
            </a:pPr>
            <a:r>
              <a:rPr lang="en-US" altLang="zh-CN" sz="2500" b="1" dirty="0" smtClean="0">
                <a:solidFill>
                  <a:srgbClr val="002D88"/>
                </a:solidFill>
              </a:rPr>
              <a:t>	       </a:t>
            </a:r>
            <a:r>
              <a:rPr lang="en-US" altLang="zh-CN" sz="2500" b="1" dirty="0" err="1" smtClean="0">
                <a:solidFill>
                  <a:srgbClr val="002D88"/>
                </a:solidFill>
              </a:rPr>
              <a:t>old_reg</a:t>
            </a:r>
            <a:r>
              <a:rPr lang="en-US" altLang="zh-CN" sz="2500" b="1" dirty="0" smtClean="0">
                <a:solidFill>
                  <a:srgbClr val="002D88"/>
                </a:solidFill>
              </a:rPr>
              <a:t> = </a:t>
            </a:r>
            <a:r>
              <a:rPr lang="en-US" altLang="zh-CN" sz="2500" b="1" dirty="0" err="1" smtClean="0">
                <a:solidFill>
                  <a:srgbClr val="002D88"/>
                </a:solidFill>
              </a:rPr>
              <a:t>compare_and_swap</a:t>
            </a:r>
            <a:r>
              <a:rPr lang="en-US" altLang="zh-CN" sz="2800" b="1" dirty="0" smtClean="0">
                <a:solidFill>
                  <a:srgbClr val="003399"/>
                </a:solidFill>
              </a:rPr>
              <a:t>(&amp;</a:t>
            </a:r>
            <a:r>
              <a:rPr lang="en-US" altLang="zh-CN" sz="2800" b="1" dirty="0" err="1" smtClean="0">
                <a:solidFill>
                  <a:srgbClr val="003399"/>
                </a:solidFill>
              </a:rPr>
              <a:t>reg</a:t>
            </a:r>
            <a:r>
              <a:rPr lang="en-US" altLang="zh-CN" sz="2800" b="1" dirty="0" smtClean="0">
                <a:solidFill>
                  <a:srgbClr val="003399"/>
                </a:solidFill>
              </a:rPr>
              <a:t>, 1, 0);</a:t>
            </a:r>
            <a:endParaRPr lang="en-US" altLang="zh-CN" sz="2500" b="1" dirty="0" smtClean="0">
              <a:solidFill>
                <a:srgbClr val="002D88"/>
              </a:solidFill>
            </a:endParaRPr>
          </a:p>
          <a:p>
            <a:pPr eaLnBrk="1" hangingPunct="1">
              <a:lnSpc>
                <a:spcPct val="70000"/>
              </a:lnSpc>
            </a:pPr>
            <a:r>
              <a:rPr lang="en-US" altLang="zh-CN" sz="2500" b="1" dirty="0" smtClean="0">
                <a:solidFill>
                  <a:srgbClr val="002D88"/>
                </a:solidFill>
              </a:rPr>
              <a:t>        } while</a:t>
            </a:r>
            <a:r>
              <a:rPr lang="zh-CN" altLang="en-US" sz="2500" b="1" dirty="0" smtClean="0">
                <a:solidFill>
                  <a:srgbClr val="002D88"/>
                </a:solidFill>
              </a:rPr>
              <a:t>（</a:t>
            </a:r>
            <a:r>
              <a:rPr lang="en-US" altLang="zh-CN" sz="2500" b="1" dirty="0" err="1" smtClean="0">
                <a:solidFill>
                  <a:srgbClr val="002D88"/>
                </a:solidFill>
              </a:rPr>
              <a:t>reg</a:t>
            </a:r>
            <a:r>
              <a:rPr lang="en-US" altLang="zh-CN" sz="2500" b="1" dirty="0" smtClean="0">
                <a:solidFill>
                  <a:srgbClr val="002D88"/>
                </a:solidFill>
              </a:rPr>
              <a:t> == </a:t>
            </a:r>
            <a:r>
              <a:rPr lang="en-US" altLang="zh-CN" sz="2500" b="1" dirty="0" err="1" smtClean="0">
                <a:solidFill>
                  <a:srgbClr val="002D88"/>
                </a:solidFill>
              </a:rPr>
              <a:t>old_reg</a:t>
            </a:r>
            <a:r>
              <a:rPr lang="zh-CN" altLang="en-US" sz="2500" b="1" dirty="0" smtClean="0">
                <a:solidFill>
                  <a:srgbClr val="002D88"/>
                </a:solidFill>
              </a:rPr>
              <a:t>）；</a:t>
            </a:r>
            <a:endParaRPr lang="en-US" altLang="zh-CN" sz="2500" b="1" dirty="0" smtClean="0">
              <a:solidFill>
                <a:srgbClr val="002D88"/>
              </a:solidFill>
            </a:endParaRPr>
          </a:p>
        </p:txBody>
      </p:sp>
      <p:sp>
        <p:nvSpPr>
          <p:cNvPr id="19" name="Text Box 44"/>
          <p:cNvSpPr txBox="1">
            <a:spLocks noChangeArrowheads="1"/>
          </p:cNvSpPr>
          <p:nvPr/>
        </p:nvSpPr>
        <p:spPr bwMode="auto">
          <a:xfrm>
            <a:off x="1348680" y="5588421"/>
            <a:ext cx="7687816" cy="402674"/>
          </a:xfrm>
          <a:prstGeom prst="rect">
            <a:avLst/>
          </a:prstGeom>
          <a:noFill/>
          <a:ln w="12700" cap="sq">
            <a:noFill/>
            <a:miter lim="800000"/>
            <a:headEnd type="none" w="sm" len="sm"/>
            <a:tailEnd type="none" w="sm" len="sm"/>
          </a:ln>
        </p:spPr>
        <p:txBody>
          <a:bodyPr wrap="square">
            <a:spAutoFit/>
          </a:bodyPr>
          <a:lstStyle/>
          <a:p>
            <a:pPr eaLnBrk="1" hangingPunct="1">
              <a:lnSpc>
                <a:spcPct val="70000"/>
              </a:lnSpc>
            </a:pPr>
            <a:r>
              <a:rPr lang="en-US" altLang="zh-CN" sz="2500" b="1" dirty="0" err="1" smtClean="0">
                <a:solidFill>
                  <a:srgbClr val="002D88"/>
                </a:solidFill>
              </a:rPr>
              <a:t>compare_and_swap</a:t>
            </a:r>
            <a:r>
              <a:rPr lang="en-US" altLang="zh-CN" sz="2800" b="1" dirty="0" smtClean="0">
                <a:solidFill>
                  <a:srgbClr val="003399"/>
                </a:solidFill>
              </a:rPr>
              <a:t>(&amp;</a:t>
            </a:r>
            <a:r>
              <a:rPr lang="en-US" altLang="zh-CN" sz="2800" b="1" dirty="0" err="1" smtClean="0">
                <a:solidFill>
                  <a:srgbClr val="003399"/>
                </a:solidFill>
              </a:rPr>
              <a:t>reg</a:t>
            </a:r>
            <a:r>
              <a:rPr lang="en-US" altLang="zh-CN" sz="2800" b="1" dirty="0" smtClean="0">
                <a:solidFill>
                  <a:srgbClr val="003399"/>
                </a:solidFill>
              </a:rPr>
              <a:t>, 0, 1);</a:t>
            </a:r>
            <a:r>
              <a:rPr lang="en-US" altLang="zh-CN" sz="2500" b="1" dirty="0" smtClean="0">
                <a:solidFill>
                  <a:srgbClr val="002D88"/>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trips(downRigh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strips(downRigh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strips(downRigh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strips(downRight)">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strips(downRight)">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strips(downRight)">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8" grpId="0"/>
      <p:bldP spid="19"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323528" y="260648"/>
            <a:ext cx="4392488" cy="630942"/>
          </a:xfrm>
          <a:prstGeom prst="rect">
            <a:avLst/>
          </a:prstGeom>
          <a:solidFill>
            <a:srgbClr val="CCFFFF"/>
          </a:solidFill>
          <a:ln w="12700" cap="sq">
            <a:noFill/>
            <a:miter lim="800000"/>
            <a:headEnd type="none" w="sm" len="sm"/>
            <a:tailEnd type="none" w="sm" len="sm"/>
          </a:ln>
          <a:effectLst>
            <a:outerShdw dist="107763" dir="2700000" algn="ctr" rotWithShape="0">
              <a:srgbClr val="969696"/>
            </a:outerShdw>
          </a:effectLst>
        </p:spPr>
        <p:txBody>
          <a:bodyPr wrap="square">
            <a:spAutoFit/>
          </a:bodyPr>
          <a:lstStyle>
            <a:defPPr>
              <a:defRPr lang="zh-CN"/>
            </a:defPPr>
            <a:lvl1pPr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5pPr>
            <a:lvl6pPr marL="2286000" algn="l" defTabSz="914400" rtl="0" eaLnBrk="1" latinLnBrk="0" hangingPunct="1">
              <a:defRPr kumimoji="1" sz="2400" kern="1200">
                <a:solidFill>
                  <a:schemeClr val="tx1"/>
                </a:solidFill>
                <a:latin typeface="Times New Roman" pitchFamily="18" charset="0"/>
                <a:ea typeface="宋体" pitchFamily="2" charset="-122"/>
                <a:cs typeface="+mn-cs"/>
              </a:defRPr>
            </a:lvl6pPr>
            <a:lvl7pPr marL="2743200" algn="l" defTabSz="914400" rtl="0" eaLnBrk="1" latinLnBrk="0" hangingPunct="1">
              <a:defRPr kumimoji="1" sz="2400" kern="1200">
                <a:solidFill>
                  <a:schemeClr val="tx1"/>
                </a:solidFill>
                <a:latin typeface="Times New Roman" pitchFamily="18" charset="0"/>
                <a:ea typeface="宋体" pitchFamily="2" charset="-122"/>
                <a:cs typeface="+mn-cs"/>
              </a:defRPr>
            </a:lvl7pPr>
            <a:lvl8pPr marL="3200400" algn="l" defTabSz="914400" rtl="0" eaLnBrk="1" latinLnBrk="0" hangingPunct="1">
              <a:defRPr kumimoji="1" sz="2400" kern="1200">
                <a:solidFill>
                  <a:schemeClr val="tx1"/>
                </a:solidFill>
                <a:latin typeface="Times New Roman" pitchFamily="18" charset="0"/>
                <a:ea typeface="宋体" pitchFamily="2" charset="-122"/>
                <a:cs typeface="+mn-cs"/>
              </a:defRPr>
            </a:lvl8pPr>
            <a:lvl9pPr marL="3657600" algn="l" defTabSz="914400" rtl="0" eaLnBrk="1" latinLnBrk="0" hangingPunct="1">
              <a:defRPr kumimoji="1" sz="2400" kern="1200">
                <a:solidFill>
                  <a:schemeClr val="tx1"/>
                </a:solidFill>
                <a:latin typeface="Times New Roman" pitchFamily="18" charset="0"/>
                <a:ea typeface="宋体" pitchFamily="2" charset="-122"/>
                <a:cs typeface="+mn-cs"/>
              </a:defRPr>
            </a:lvl9pPr>
          </a:lstStyle>
          <a:p>
            <a:r>
              <a:rPr lang="en-US" altLang="zh-CN" sz="3500" b="1" dirty="0">
                <a:solidFill>
                  <a:srgbClr val="000099"/>
                </a:solidFill>
                <a:ea typeface="楷体_GB2312" pitchFamily="49" charset="-122"/>
              </a:rPr>
              <a:t> </a:t>
            </a:r>
            <a:r>
              <a:rPr lang="en-US" altLang="zh-CN" sz="3500" b="1" dirty="0" smtClean="0">
                <a:solidFill>
                  <a:srgbClr val="000099"/>
                </a:solidFill>
                <a:ea typeface="楷体_GB2312" pitchFamily="49" charset="-122"/>
              </a:rPr>
              <a:t>3.5</a:t>
            </a:r>
            <a:r>
              <a:rPr lang="en-US" altLang="zh-CN" sz="3500" b="1" dirty="0" smtClean="0">
                <a:solidFill>
                  <a:srgbClr val="000099"/>
                </a:solidFill>
                <a:latin typeface="楷体_GB2312" pitchFamily="49" charset="-122"/>
                <a:ea typeface="楷体_GB2312" pitchFamily="49" charset="-122"/>
              </a:rPr>
              <a:t> </a:t>
            </a:r>
            <a:r>
              <a:rPr lang="zh-CN" altLang="en-US" sz="3500" b="1" dirty="0" smtClean="0">
                <a:solidFill>
                  <a:srgbClr val="000099"/>
                </a:solidFill>
                <a:latin typeface="楷体_GB2312" pitchFamily="49" charset="-122"/>
                <a:ea typeface="楷体_GB2312" pitchFamily="49" charset="-122"/>
              </a:rPr>
              <a:t>多线程信号处理</a:t>
            </a:r>
            <a:endParaRPr lang="zh-CN" altLang="en-US" dirty="0">
              <a:solidFill>
                <a:srgbClr val="FF6600"/>
              </a:solidFill>
            </a:endParaRPr>
          </a:p>
        </p:txBody>
      </p:sp>
      <p:grpSp>
        <p:nvGrpSpPr>
          <p:cNvPr id="5" name="Group 89"/>
          <p:cNvGrpSpPr>
            <a:grpSpLocks/>
          </p:cNvGrpSpPr>
          <p:nvPr/>
        </p:nvGrpSpPr>
        <p:grpSpPr bwMode="auto">
          <a:xfrm>
            <a:off x="539552" y="4030960"/>
            <a:ext cx="8280920" cy="838200"/>
            <a:chOff x="364" y="1535"/>
            <a:chExt cx="4050" cy="528"/>
          </a:xfrm>
        </p:grpSpPr>
        <p:sp>
          <p:nvSpPr>
            <p:cNvPr id="7" name="AutoShape 65"/>
            <p:cNvSpPr>
              <a:spLocks noChangeArrowheads="1"/>
            </p:cNvSpPr>
            <p:nvPr/>
          </p:nvSpPr>
          <p:spPr bwMode="auto">
            <a:xfrm>
              <a:off x="364" y="1580"/>
              <a:ext cx="3356" cy="480"/>
            </a:xfrm>
            <a:prstGeom prst="cloudCallout">
              <a:avLst>
                <a:gd name="adj1" fmla="val -22087"/>
                <a:gd name="adj2" fmla="val -102820"/>
              </a:avLst>
            </a:prstGeom>
            <a:solidFill>
              <a:srgbClr val="CCFFFF"/>
            </a:solidFill>
            <a:ln w="38100" cap="sq">
              <a:solidFill>
                <a:srgbClr val="B5FFF1"/>
              </a:solidFill>
              <a:round/>
              <a:headEnd type="none" w="sm" len="sm"/>
              <a:tailEnd type="none" w="sm" len="sm"/>
            </a:ln>
            <a:effectLst>
              <a:outerShdw dist="113592" dir="1593903" algn="ctr" rotWithShape="0">
                <a:srgbClr val="B2B2B2"/>
              </a:outerShdw>
            </a:effectLst>
          </p:spPr>
          <p:txBody>
            <a:bodyPr/>
            <a:lstStyle/>
            <a:p>
              <a:pPr algn="ctr">
                <a:defRPr/>
              </a:pPr>
              <a:endParaRPr lang="zh-CN" altLang="en-US"/>
            </a:p>
          </p:txBody>
        </p:sp>
        <p:sp>
          <p:nvSpPr>
            <p:cNvPr id="8" name="Text Box 66"/>
            <p:cNvSpPr txBox="1">
              <a:spLocks noChangeArrowheads="1"/>
            </p:cNvSpPr>
            <p:nvPr/>
          </p:nvSpPr>
          <p:spPr bwMode="auto">
            <a:xfrm>
              <a:off x="454" y="1580"/>
              <a:ext cx="3960" cy="465"/>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none">
              <a:spAutoFit/>
            </a:bodyPr>
            <a:lstStyle/>
            <a:p>
              <a:pPr>
                <a:defRPr/>
              </a:pPr>
              <a:r>
                <a:rPr lang="zh-CN" altLang="en-US" sz="4200" b="1" dirty="0" smtClean="0">
                  <a:solidFill>
                    <a:srgbClr val="FF3300"/>
                  </a:solidFill>
                  <a:ea typeface="华文新魏" pitchFamily="2" charset="-122"/>
                </a:rPr>
                <a:t>异步信号由哪一个线程接收</a:t>
              </a:r>
              <a:endParaRPr lang="zh-CN" altLang="en-US" sz="4200" b="1" dirty="0">
                <a:solidFill>
                  <a:srgbClr val="FF3300"/>
                </a:solidFill>
                <a:ea typeface="华文新魏" pitchFamily="2" charset="-122"/>
              </a:endParaRPr>
            </a:p>
          </p:txBody>
        </p:sp>
        <p:grpSp>
          <p:nvGrpSpPr>
            <p:cNvPr id="9" name="Group 67"/>
            <p:cNvGrpSpPr>
              <a:grpSpLocks/>
            </p:cNvGrpSpPr>
            <p:nvPr/>
          </p:nvGrpSpPr>
          <p:grpSpPr bwMode="auto">
            <a:xfrm rot="474251">
              <a:off x="3602" y="1535"/>
              <a:ext cx="713" cy="528"/>
              <a:chOff x="2995" y="2106"/>
              <a:chExt cx="989" cy="768"/>
            </a:xfrm>
          </p:grpSpPr>
          <p:sp>
            <p:nvSpPr>
              <p:cNvPr id="10" name="Freeform 68"/>
              <p:cNvSpPr>
                <a:spLocks/>
              </p:cNvSpPr>
              <p:nvPr/>
            </p:nvSpPr>
            <p:spPr bwMode="auto">
              <a:xfrm rot="421002">
                <a:off x="2995" y="2106"/>
                <a:ext cx="989" cy="768"/>
              </a:xfrm>
              <a:custGeom>
                <a:avLst/>
                <a:gdLst/>
                <a:ahLst/>
                <a:cxnLst>
                  <a:cxn ang="0">
                    <a:pos x="150" y="185"/>
                  </a:cxn>
                  <a:cxn ang="0">
                    <a:pos x="194" y="138"/>
                  </a:cxn>
                  <a:cxn ang="0">
                    <a:pos x="272" y="167"/>
                  </a:cxn>
                  <a:cxn ang="0">
                    <a:pos x="265" y="244"/>
                  </a:cxn>
                  <a:cxn ang="0">
                    <a:pos x="171" y="304"/>
                  </a:cxn>
                  <a:cxn ang="0">
                    <a:pos x="153" y="474"/>
                  </a:cxn>
                  <a:cxn ang="0">
                    <a:pos x="171" y="527"/>
                  </a:cxn>
                  <a:cxn ang="0">
                    <a:pos x="140" y="585"/>
                  </a:cxn>
                  <a:cxn ang="0">
                    <a:pos x="147" y="645"/>
                  </a:cxn>
                  <a:cxn ang="0">
                    <a:pos x="213" y="683"/>
                  </a:cxn>
                  <a:cxn ang="0">
                    <a:pos x="300" y="656"/>
                  </a:cxn>
                  <a:cxn ang="0">
                    <a:pos x="328" y="585"/>
                  </a:cxn>
                  <a:cxn ang="0">
                    <a:pos x="293" y="518"/>
                  </a:cxn>
                  <a:cxn ang="0">
                    <a:pos x="331" y="480"/>
                  </a:cxn>
                  <a:cxn ang="0">
                    <a:pos x="331" y="387"/>
                  </a:cxn>
                  <a:cxn ang="0">
                    <a:pos x="429" y="308"/>
                  </a:cxn>
                  <a:cxn ang="0">
                    <a:pos x="439" y="188"/>
                  </a:cxn>
                  <a:cxn ang="0">
                    <a:pos x="376" y="59"/>
                  </a:cxn>
                  <a:cxn ang="0">
                    <a:pos x="251" y="0"/>
                  </a:cxn>
                  <a:cxn ang="0">
                    <a:pos x="112" y="38"/>
                  </a:cxn>
                  <a:cxn ang="0">
                    <a:pos x="31" y="115"/>
                  </a:cxn>
                  <a:cxn ang="0">
                    <a:pos x="0" y="234"/>
                  </a:cxn>
                  <a:cxn ang="0">
                    <a:pos x="4" y="304"/>
                  </a:cxn>
                  <a:cxn ang="0">
                    <a:pos x="147" y="296"/>
                  </a:cxn>
                  <a:cxn ang="0">
                    <a:pos x="150" y="185"/>
                  </a:cxn>
                </a:cxnLst>
                <a:rect l="0" t="0" r="r" b="b"/>
                <a:pathLst>
                  <a:path w="439" h="683">
                    <a:moveTo>
                      <a:pt x="150" y="185"/>
                    </a:moveTo>
                    <a:lnTo>
                      <a:pt x="194" y="138"/>
                    </a:lnTo>
                    <a:lnTo>
                      <a:pt x="272" y="167"/>
                    </a:lnTo>
                    <a:lnTo>
                      <a:pt x="265" y="244"/>
                    </a:lnTo>
                    <a:lnTo>
                      <a:pt x="171" y="304"/>
                    </a:lnTo>
                    <a:lnTo>
                      <a:pt x="153" y="474"/>
                    </a:lnTo>
                    <a:lnTo>
                      <a:pt x="171" y="527"/>
                    </a:lnTo>
                    <a:lnTo>
                      <a:pt x="140" y="585"/>
                    </a:lnTo>
                    <a:lnTo>
                      <a:pt x="147" y="645"/>
                    </a:lnTo>
                    <a:lnTo>
                      <a:pt x="213" y="683"/>
                    </a:lnTo>
                    <a:lnTo>
                      <a:pt x="300" y="656"/>
                    </a:lnTo>
                    <a:lnTo>
                      <a:pt x="328" y="585"/>
                    </a:lnTo>
                    <a:lnTo>
                      <a:pt x="293" y="518"/>
                    </a:lnTo>
                    <a:lnTo>
                      <a:pt x="331" y="480"/>
                    </a:lnTo>
                    <a:lnTo>
                      <a:pt x="331" y="387"/>
                    </a:lnTo>
                    <a:lnTo>
                      <a:pt x="429" y="308"/>
                    </a:lnTo>
                    <a:lnTo>
                      <a:pt x="439" y="188"/>
                    </a:lnTo>
                    <a:lnTo>
                      <a:pt x="376" y="59"/>
                    </a:lnTo>
                    <a:lnTo>
                      <a:pt x="251" y="0"/>
                    </a:lnTo>
                    <a:lnTo>
                      <a:pt x="112" y="38"/>
                    </a:lnTo>
                    <a:lnTo>
                      <a:pt x="31" y="115"/>
                    </a:lnTo>
                    <a:lnTo>
                      <a:pt x="0" y="234"/>
                    </a:lnTo>
                    <a:lnTo>
                      <a:pt x="4" y="304"/>
                    </a:lnTo>
                    <a:lnTo>
                      <a:pt x="147" y="296"/>
                    </a:lnTo>
                    <a:lnTo>
                      <a:pt x="150" y="185"/>
                    </a:lnTo>
                    <a:close/>
                  </a:path>
                </a:pathLst>
              </a:custGeom>
              <a:solidFill>
                <a:srgbClr val="FFFF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sp>
            <p:nvSpPr>
              <p:cNvPr id="11" name="Freeform 69"/>
              <p:cNvSpPr>
                <a:spLocks/>
              </p:cNvSpPr>
              <p:nvPr/>
            </p:nvSpPr>
            <p:spPr bwMode="auto">
              <a:xfrm rot="421002">
                <a:off x="3043" y="2106"/>
                <a:ext cx="881" cy="535"/>
              </a:xfrm>
              <a:custGeom>
                <a:avLst/>
                <a:gdLst/>
                <a:ahLst/>
                <a:cxnLst>
                  <a:cxn ang="0">
                    <a:pos x="0" y="241"/>
                  </a:cxn>
                  <a:cxn ang="0">
                    <a:pos x="57" y="230"/>
                  </a:cxn>
                  <a:cxn ang="0">
                    <a:pos x="89" y="241"/>
                  </a:cxn>
                  <a:cxn ang="0">
                    <a:pos x="87" y="175"/>
                  </a:cxn>
                  <a:cxn ang="0">
                    <a:pos x="111" y="101"/>
                  </a:cxn>
                  <a:cxn ang="0">
                    <a:pos x="206" y="74"/>
                  </a:cxn>
                  <a:cxn ang="0">
                    <a:pos x="251" y="105"/>
                  </a:cxn>
                  <a:cxn ang="0">
                    <a:pos x="299" y="153"/>
                  </a:cxn>
                  <a:cxn ang="0">
                    <a:pos x="285" y="237"/>
                  </a:cxn>
                  <a:cxn ang="0">
                    <a:pos x="195" y="276"/>
                  </a:cxn>
                  <a:cxn ang="0">
                    <a:pos x="171" y="335"/>
                  </a:cxn>
                  <a:cxn ang="0">
                    <a:pos x="178" y="395"/>
                  </a:cxn>
                  <a:cxn ang="0">
                    <a:pos x="166" y="477"/>
                  </a:cxn>
                  <a:cxn ang="0">
                    <a:pos x="256" y="477"/>
                  </a:cxn>
                  <a:cxn ang="0">
                    <a:pos x="268" y="416"/>
                  </a:cxn>
                  <a:cxn ang="0">
                    <a:pos x="261" y="345"/>
                  </a:cxn>
                  <a:cxn ang="0">
                    <a:pos x="316" y="307"/>
                  </a:cxn>
                  <a:cxn ang="0">
                    <a:pos x="358" y="287"/>
                  </a:cxn>
                  <a:cxn ang="0">
                    <a:pos x="390" y="196"/>
                  </a:cxn>
                  <a:cxn ang="0">
                    <a:pos x="361" y="98"/>
                  </a:cxn>
                  <a:cxn ang="0">
                    <a:pos x="264" y="0"/>
                  </a:cxn>
                  <a:cxn ang="0">
                    <a:pos x="146" y="8"/>
                  </a:cxn>
                  <a:cxn ang="0">
                    <a:pos x="51" y="67"/>
                  </a:cxn>
                  <a:cxn ang="0">
                    <a:pos x="10" y="140"/>
                  </a:cxn>
                  <a:cxn ang="0">
                    <a:pos x="0" y="241"/>
                  </a:cxn>
                </a:cxnLst>
                <a:rect l="0" t="0" r="r" b="b"/>
                <a:pathLst>
                  <a:path w="390" h="477">
                    <a:moveTo>
                      <a:pt x="0" y="241"/>
                    </a:moveTo>
                    <a:lnTo>
                      <a:pt x="57" y="230"/>
                    </a:lnTo>
                    <a:lnTo>
                      <a:pt x="89" y="241"/>
                    </a:lnTo>
                    <a:lnTo>
                      <a:pt x="87" y="175"/>
                    </a:lnTo>
                    <a:lnTo>
                      <a:pt x="111" y="101"/>
                    </a:lnTo>
                    <a:lnTo>
                      <a:pt x="206" y="74"/>
                    </a:lnTo>
                    <a:lnTo>
                      <a:pt x="251" y="105"/>
                    </a:lnTo>
                    <a:lnTo>
                      <a:pt x="299" y="153"/>
                    </a:lnTo>
                    <a:lnTo>
                      <a:pt x="285" y="237"/>
                    </a:lnTo>
                    <a:lnTo>
                      <a:pt x="195" y="276"/>
                    </a:lnTo>
                    <a:lnTo>
                      <a:pt x="171" y="335"/>
                    </a:lnTo>
                    <a:lnTo>
                      <a:pt x="178" y="395"/>
                    </a:lnTo>
                    <a:lnTo>
                      <a:pt x="166" y="477"/>
                    </a:lnTo>
                    <a:lnTo>
                      <a:pt x="256" y="477"/>
                    </a:lnTo>
                    <a:lnTo>
                      <a:pt x="268" y="416"/>
                    </a:lnTo>
                    <a:lnTo>
                      <a:pt x="261" y="345"/>
                    </a:lnTo>
                    <a:lnTo>
                      <a:pt x="316" y="307"/>
                    </a:lnTo>
                    <a:lnTo>
                      <a:pt x="358" y="287"/>
                    </a:lnTo>
                    <a:lnTo>
                      <a:pt x="390" y="196"/>
                    </a:lnTo>
                    <a:lnTo>
                      <a:pt x="361" y="98"/>
                    </a:lnTo>
                    <a:lnTo>
                      <a:pt x="264" y="0"/>
                    </a:lnTo>
                    <a:lnTo>
                      <a:pt x="146" y="8"/>
                    </a:lnTo>
                    <a:lnTo>
                      <a:pt x="51" y="67"/>
                    </a:lnTo>
                    <a:lnTo>
                      <a:pt x="10" y="140"/>
                    </a:lnTo>
                    <a:lnTo>
                      <a:pt x="0" y="241"/>
                    </a:lnTo>
                    <a:close/>
                  </a:path>
                </a:pathLst>
              </a:custGeom>
              <a:solidFill>
                <a:srgbClr val="FF3300"/>
              </a:solidFill>
              <a:ln w="9525">
                <a:solidFill>
                  <a:srgbClr val="FFCC00"/>
                </a:solidFill>
                <a:round/>
                <a:headEnd/>
                <a:tailEnd/>
              </a:ln>
              <a:effectLst>
                <a:outerShdw dist="45791" dir="2021404" algn="ctr" rotWithShape="0">
                  <a:srgbClr val="808080"/>
                </a:outerShdw>
              </a:effectLst>
            </p:spPr>
            <p:txBody>
              <a:bodyPr/>
              <a:lstStyle/>
              <a:p>
                <a:pPr>
                  <a:defRPr/>
                </a:pPr>
                <a:endParaRPr lang="zh-CN" altLang="en-US"/>
              </a:p>
            </p:txBody>
          </p:sp>
          <p:sp>
            <p:nvSpPr>
              <p:cNvPr id="12" name="Freeform 70"/>
              <p:cNvSpPr>
                <a:spLocks/>
              </p:cNvSpPr>
              <p:nvPr/>
            </p:nvSpPr>
            <p:spPr bwMode="auto">
              <a:xfrm rot="421002">
                <a:off x="3334" y="2711"/>
                <a:ext cx="284" cy="122"/>
              </a:xfrm>
              <a:custGeom>
                <a:avLst/>
                <a:gdLst/>
                <a:ahLst/>
                <a:cxnLst>
                  <a:cxn ang="0">
                    <a:pos x="45" y="0"/>
                  </a:cxn>
                  <a:cxn ang="0">
                    <a:pos x="9" y="20"/>
                  </a:cxn>
                  <a:cxn ang="0">
                    <a:pos x="0" y="73"/>
                  </a:cxn>
                  <a:cxn ang="0">
                    <a:pos x="28" y="109"/>
                  </a:cxn>
                  <a:cxn ang="0">
                    <a:pos x="98" y="109"/>
                  </a:cxn>
                  <a:cxn ang="0">
                    <a:pos x="126" y="66"/>
                  </a:cxn>
                  <a:cxn ang="0">
                    <a:pos x="102" y="14"/>
                  </a:cxn>
                  <a:cxn ang="0">
                    <a:pos x="45" y="0"/>
                  </a:cxn>
                </a:cxnLst>
                <a:rect l="0" t="0" r="r" b="b"/>
                <a:pathLst>
                  <a:path w="126" h="109">
                    <a:moveTo>
                      <a:pt x="45" y="0"/>
                    </a:moveTo>
                    <a:lnTo>
                      <a:pt x="9" y="20"/>
                    </a:lnTo>
                    <a:lnTo>
                      <a:pt x="0" y="73"/>
                    </a:lnTo>
                    <a:lnTo>
                      <a:pt x="28" y="109"/>
                    </a:lnTo>
                    <a:lnTo>
                      <a:pt x="98" y="109"/>
                    </a:lnTo>
                    <a:lnTo>
                      <a:pt x="126" y="66"/>
                    </a:lnTo>
                    <a:lnTo>
                      <a:pt x="102" y="14"/>
                    </a:lnTo>
                    <a:lnTo>
                      <a:pt x="45" y="0"/>
                    </a:lnTo>
                    <a:close/>
                  </a:path>
                </a:pathLst>
              </a:custGeom>
              <a:solidFill>
                <a:srgbClr val="FF33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grpSp>
      </p:grpSp>
      <p:grpSp>
        <p:nvGrpSpPr>
          <p:cNvPr id="13" name="Group 5"/>
          <p:cNvGrpSpPr>
            <a:grpSpLocks/>
          </p:cNvGrpSpPr>
          <p:nvPr/>
        </p:nvGrpSpPr>
        <p:grpSpPr bwMode="auto">
          <a:xfrm>
            <a:off x="395536" y="1052188"/>
            <a:ext cx="8020050" cy="2736852"/>
            <a:chOff x="384" y="1152"/>
            <a:chExt cx="5052" cy="1724"/>
          </a:xfrm>
        </p:grpSpPr>
        <p:sp>
          <p:nvSpPr>
            <p:cNvPr id="14" name="Rectangle 6"/>
            <p:cNvSpPr>
              <a:spLocks noChangeArrowheads="1"/>
            </p:cNvSpPr>
            <p:nvPr/>
          </p:nvSpPr>
          <p:spPr bwMode="auto">
            <a:xfrm>
              <a:off x="384" y="1152"/>
              <a:ext cx="5052" cy="1724"/>
            </a:xfrm>
            <a:prstGeom prst="rect">
              <a:avLst/>
            </a:prstGeom>
            <a:gradFill rotWithShape="0">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188799" dir="2536421" algn="ctr" rotWithShape="0">
                <a:srgbClr val="B2B2B2"/>
              </a:outerShdw>
            </a:effectLst>
          </p:spPr>
          <p:txBody>
            <a:bodyPr wrap="none" anchor="ctr"/>
            <a:lstStyle/>
            <a:p>
              <a:pPr>
                <a:defRPr/>
              </a:pPr>
              <a:endParaRPr lang="zh-CN" altLang="en-US"/>
            </a:p>
          </p:txBody>
        </p:sp>
        <p:sp>
          <p:nvSpPr>
            <p:cNvPr id="15" name="Text Box 7"/>
            <p:cNvSpPr txBox="1">
              <a:spLocks noChangeArrowheads="1"/>
            </p:cNvSpPr>
            <p:nvPr/>
          </p:nvSpPr>
          <p:spPr bwMode="auto">
            <a:xfrm>
              <a:off x="475" y="1238"/>
              <a:ext cx="4899" cy="814"/>
            </a:xfrm>
            <a:prstGeom prst="rect">
              <a:avLst/>
            </a:prstGeom>
            <a:noFill/>
            <a:ln w="12700" cap="sq">
              <a:noFill/>
              <a:miter lim="800000"/>
              <a:headEnd type="none" w="sm" len="sm"/>
              <a:tailEnd type="none" w="sm" len="sm"/>
            </a:ln>
          </p:spPr>
          <p:txBody>
            <a:bodyPr wrap="square">
              <a:spAutoFit/>
            </a:bodyPr>
            <a:lstStyle/>
            <a:p>
              <a:r>
                <a:rPr lang="en-US" altLang="zh-CN" sz="2600" b="1" dirty="0" smtClean="0">
                  <a:solidFill>
                    <a:srgbClr val="FFFFFF"/>
                  </a:solidFill>
                  <a:latin typeface="幼圆" pitchFamily="49" charset="-122"/>
                  <a:ea typeface="幼圆" pitchFamily="49" charset="-122"/>
                </a:rPr>
                <a:t>		  				</a:t>
              </a:r>
              <a:r>
                <a:rPr lang="zh-CN" altLang="en-US" sz="2600" b="1" dirty="0" smtClean="0">
                  <a:solidFill>
                    <a:srgbClr val="FFFFFF"/>
                  </a:solidFill>
                  <a:latin typeface="幼圆" pitchFamily="49" charset="-122"/>
                  <a:ea typeface="幼圆" pitchFamily="49" charset="-122"/>
                </a:rPr>
                <a:t>进程</a:t>
              </a:r>
              <a:r>
                <a:rPr lang="en-US" altLang="zh-CN" sz="2600" b="1" dirty="0" smtClean="0">
                  <a:solidFill>
                    <a:srgbClr val="FFFFFF"/>
                  </a:solidFill>
                  <a:latin typeface="幼圆" pitchFamily="49" charset="-122"/>
                  <a:ea typeface="幼圆" pitchFamily="49" charset="-122"/>
                </a:rPr>
                <a:t>(</a:t>
              </a:r>
              <a:r>
                <a:rPr lang="zh-CN" altLang="en-US" sz="2600" b="1" dirty="0" smtClean="0">
                  <a:solidFill>
                    <a:srgbClr val="FFFFFF"/>
                  </a:solidFill>
                  <a:latin typeface="幼圆" pitchFamily="49" charset="-122"/>
                  <a:ea typeface="幼圆" pitchFamily="49" charset="-122"/>
                </a:rPr>
                <a:t>线程</a:t>
              </a:r>
              <a:r>
                <a:rPr lang="en-US" altLang="zh-CN" sz="2600" b="1" dirty="0" smtClean="0">
                  <a:solidFill>
                    <a:srgbClr val="FFFFFF"/>
                  </a:solidFill>
                  <a:latin typeface="幼圆" pitchFamily="49" charset="-122"/>
                  <a:ea typeface="幼圆" pitchFamily="49" charset="-122"/>
                </a:rPr>
                <a:t>)</a:t>
              </a:r>
              <a:r>
                <a:rPr lang="zh-CN" altLang="en-US" sz="2600" b="1" dirty="0" smtClean="0">
                  <a:solidFill>
                    <a:srgbClr val="FFFFFF"/>
                  </a:solidFill>
                  <a:latin typeface="幼圆" pitchFamily="49" charset="-122"/>
                  <a:ea typeface="幼圆" pitchFamily="49" charset="-122"/>
                </a:rPr>
                <a:t>的某个操作产生的信号称</a:t>
              </a:r>
              <a:r>
                <a:rPr lang="en-US" altLang="zh-CN" sz="2600" b="1" dirty="0" smtClean="0">
                  <a:solidFill>
                    <a:srgbClr val="FFFFFF"/>
                  </a:solidFill>
                  <a:latin typeface="幼圆" pitchFamily="49" charset="-122"/>
                  <a:ea typeface="幼圆" pitchFamily="49" charset="-122"/>
                </a:rPr>
                <a:t>,</a:t>
              </a:r>
              <a:r>
                <a:rPr lang="zh-CN" altLang="en-US" sz="2600" b="1" dirty="0" smtClean="0">
                  <a:solidFill>
                    <a:srgbClr val="FFFFFF"/>
                  </a:solidFill>
                  <a:latin typeface="幼圆" pitchFamily="49" charset="-122"/>
                  <a:ea typeface="幼圆" pitchFamily="49" charset="-122"/>
                </a:rPr>
                <a:t>例如</a:t>
              </a:r>
              <a:r>
                <a:rPr lang="en-US" altLang="zh-CN" dirty="0" smtClean="0"/>
                <a:t>SEGILL</a:t>
              </a:r>
              <a:r>
                <a:rPr lang="zh-CN" altLang="en-US" dirty="0" smtClean="0"/>
                <a:t>、</a:t>
              </a:r>
              <a:r>
                <a:rPr lang="en-US" altLang="zh-CN" dirty="0" smtClean="0"/>
                <a:t>SIGSEGV</a:t>
              </a:r>
              <a:r>
                <a:rPr lang="zh-CN" altLang="en-US" dirty="0" smtClean="0"/>
                <a:t>、</a:t>
              </a:r>
              <a:r>
                <a:rPr lang="en-US" altLang="zh-CN" dirty="0" smtClean="0"/>
                <a:t>SIGFPE</a:t>
              </a:r>
              <a:r>
                <a:rPr lang="zh-CN" altLang="en-US" dirty="0" smtClean="0"/>
                <a:t>等</a:t>
              </a:r>
              <a:r>
                <a:rPr lang="zh-CN" altLang="en-US" sz="2600" b="1" dirty="0" smtClean="0">
                  <a:solidFill>
                    <a:srgbClr val="FFFFFF"/>
                  </a:solidFill>
                  <a:latin typeface="幼圆" pitchFamily="49" charset="-122"/>
                  <a:ea typeface="幼圆" pitchFamily="49" charset="-122"/>
                </a:rPr>
                <a:t>。</a:t>
              </a:r>
              <a:endParaRPr lang="en-US" altLang="zh-CN" sz="2600" b="1" dirty="0" smtClean="0">
                <a:solidFill>
                  <a:srgbClr val="FFFFFF"/>
                </a:solidFill>
                <a:latin typeface="幼圆" pitchFamily="49" charset="-122"/>
                <a:ea typeface="幼圆" pitchFamily="49" charset="-122"/>
              </a:endParaRPr>
            </a:p>
          </p:txBody>
        </p:sp>
        <p:sp>
          <p:nvSpPr>
            <p:cNvPr id="16" name="Rectangle 8"/>
            <p:cNvSpPr>
              <a:spLocks noChangeArrowheads="1"/>
            </p:cNvSpPr>
            <p:nvPr/>
          </p:nvSpPr>
          <p:spPr bwMode="auto">
            <a:xfrm>
              <a:off x="475" y="1165"/>
              <a:ext cx="3311" cy="378"/>
            </a:xfrm>
            <a:prstGeom prst="rect">
              <a:avLst/>
            </a:prstGeom>
            <a:noFill/>
            <a:ln w="12700" cap="sq">
              <a:noFill/>
              <a:miter lim="800000"/>
              <a:headEnd type="none" w="sm" len="sm"/>
              <a:tailEnd type="none" w="sm" len="sm"/>
            </a:ln>
            <a:effectLst>
              <a:outerShdw dist="45791" dir="2021404" algn="ctr" rotWithShape="0">
                <a:schemeClr val="bg1"/>
              </a:outerShdw>
            </a:effectLst>
          </p:spPr>
          <p:txBody>
            <a:bodyPr wrap="square">
              <a:spAutoFit/>
            </a:bodyPr>
            <a:lstStyle/>
            <a:p>
              <a:pPr>
                <a:defRPr/>
              </a:pPr>
              <a:r>
                <a:rPr lang="zh-CN" altLang="en-US" sz="3300" b="1" dirty="0" smtClean="0">
                  <a:solidFill>
                    <a:srgbClr val="FFFF00"/>
                  </a:solidFill>
                  <a:ea typeface="黑体" pitchFamily="2" charset="-122"/>
                </a:rPr>
                <a:t>同步信号</a:t>
              </a:r>
              <a:r>
                <a:rPr lang="en-US" altLang="zh-CN" sz="3300" b="1" dirty="0" smtClean="0">
                  <a:solidFill>
                    <a:srgbClr val="FFFF00"/>
                  </a:solidFill>
                  <a:ea typeface="黑体" pitchFamily="2" charset="-122"/>
                </a:rPr>
                <a:t>(</a:t>
              </a:r>
              <a:r>
                <a:rPr lang="en-US" altLang="zh-CN" sz="2800" b="1" dirty="0" smtClean="0">
                  <a:solidFill>
                    <a:schemeClr val="tx1">
                      <a:lumMod val="75000"/>
                    </a:schemeClr>
                  </a:solidFill>
                </a:rPr>
                <a:t>synchronous signals</a:t>
              </a:r>
              <a:r>
                <a:rPr lang="en-US" altLang="zh-CN" sz="3300" b="1" dirty="0" smtClean="0">
                  <a:solidFill>
                    <a:srgbClr val="FFFF00"/>
                  </a:solidFill>
                  <a:ea typeface="黑体" pitchFamily="2" charset="-122"/>
                </a:rPr>
                <a:t>)</a:t>
              </a:r>
              <a:r>
                <a:rPr lang="zh-CN" altLang="en-US" sz="3300" b="1" dirty="0" smtClean="0">
                  <a:solidFill>
                    <a:srgbClr val="FFFF00"/>
                  </a:solidFill>
                  <a:ea typeface="黑体" pitchFamily="2" charset="-122"/>
                </a:rPr>
                <a:t>：</a:t>
              </a:r>
            </a:p>
          </p:txBody>
        </p:sp>
      </p:grpSp>
      <p:grpSp>
        <p:nvGrpSpPr>
          <p:cNvPr id="20" name="组合 19"/>
          <p:cNvGrpSpPr/>
          <p:nvPr/>
        </p:nvGrpSpPr>
        <p:grpSpPr>
          <a:xfrm>
            <a:off x="539552" y="2356718"/>
            <a:ext cx="7849171" cy="1360314"/>
            <a:chOff x="611560" y="2180764"/>
            <a:chExt cx="7849171" cy="1360314"/>
          </a:xfrm>
        </p:grpSpPr>
        <p:sp>
          <p:nvSpPr>
            <p:cNvPr id="18" name="Text Box 7"/>
            <p:cNvSpPr txBox="1">
              <a:spLocks noChangeArrowheads="1"/>
            </p:cNvSpPr>
            <p:nvPr/>
          </p:nvSpPr>
          <p:spPr bwMode="auto">
            <a:xfrm>
              <a:off x="683568" y="2248416"/>
              <a:ext cx="7777163" cy="1292662"/>
            </a:xfrm>
            <a:prstGeom prst="rect">
              <a:avLst/>
            </a:prstGeom>
            <a:noFill/>
            <a:ln w="12700" cap="sq">
              <a:noFill/>
              <a:miter lim="800000"/>
              <a:headEnd type="none" w="sm" len="sm"/>
              <a:tailEnd type="none" w="sm" len="sm"/>
            </a:ln>
          </p:spPr>
          <p:txBody>
            <a:bodyPr wrap="square">
              <a:spAutoFit/>
            </a:bodyPr>
            <a:lstStyle/>
            <a:p>
              <a:r>
                <a:rPr lang="en-US" altLang="zh-CN" sz="2600" b="1" dirty="0" smtClean="0">
                  <a:solidFill>
                    <a:srgbClr val="FFFFFF"/>
                  </a:solidFill>
                  <a:latin typeface="幼圆" pitchFamily="49" charset="-122"/>
                  <a:ea typeface="幼圆" pitchFamily="49" charset="-122"/>
                </a:rPr>
                <a:t>		  				</a:t>
              </a:r>
              <a:r>
                <a:rPr lang="zh-CN" altLang="en-US" sz="2600" b="1" dirty="0" smtClean="0">
                  <a:solidFill>
                    <a:srgbClr val="FFFFFF"/>
                  </a:solidFill>
                  <a:latin typeface="幼圆" pitchFamily="49" charset="-122"/>
                  <a:ea typeface="幼圆" pitchFamily="49" charset="-122"/>
                </a:rPr>
                <a:t>类似用户击键这样的进程外部事件产生的信号叫做异步信号，例如</a:t>
              </a:r>
              <a:r>
                <a:rPr lang="en-US" altLang="zh-CN" sz="2600" b="1" dirty="0" smtClean="0">
                  <a:solidFill>
                    <a:srgbClr val="FFFFFF"/>
                  </a:solidFill>
                  <a:latin typeface="幼圆" pitchFamily="49" charset="-122"/>
                  <a:ea typeface="幼圆" pitchFamily="49" charset="-122"/>
                </a:rPr>
                <a:t>kill</a:t>
              </a:r>
              <a:r>
                <a:rPr lang="zh-CN" altLang="en-US" sz="2600" b="1" dirty="0" smtClean="0">
                  <a:solidFill>
                    <a:srgbClr val="FFFFFF"/>
                  </a:solidFill>
                  <a:latin typeface="幼圆" pitchFamily="49" charset="-122"/>
                  <a:ea typeface="幼圆" pitchFamily="49" charset="-122"/>
                </a:rPr>
                <a:t>命令、</a:t>
              </a:r>
              <a:r>
                <a:rPr lang="en-US" altLang="zh-CN" sz="2600" b="1" dirty="0" err="1" smtClean="0">
                  <a:solidFill>
                    <a:srgbClr val="FFFFFF"/>
                  </a:solidFill>
                  <a:latin typeface="幼圆" pitchFamily="49" charset="-122"/>
                  <a:ea typeface="幼圆" pitchFamily="49" charset="-122"/>
                </a:rPr>
                <a:t>ctrl+c</a:t>
              </a:r>
              <a:r>
                <a:rPr lang="zh-CN" altLang="en-US" sz="2600" b="1" dirty="0" smtClean="0">
                  <a:solidFill>
                    <a:srgbClr val="FFFFFF"/>
                  </a:solidFill>
                  <a:latin typeface="幼圆" pitchFamily="49" charset="-122"/>
                  <a:ea typeface="幼圆" pitchFamily="49" charset="-122"/>
                </a:rPr>
                <a:t>产生的信号。</a:t>
              </a:r>
              <a:endParaRPr lang="en-US" altLang="zh-CN" sz="2600" b="1" dirty="0" smtClean="0">
                <a:solidFill>
                  <a:srgbClr val="FFFFFF"/>
                </a:solidFill>
                <a:latin typeface="幼圆" pitchFamily="49" charset="-122"/>
                <a:ea typeface="幼圆" pitchFamily="49" charset="-122"/>
              </a:endParaRPr>
            </a:p>
          </p:txBody>
        </p:sp>
        <p:sp>
          <p:nvSpPr>
            <p:cNvPr id="17" name="Rectangle 8"/>
            <p:cNvSpPr>
              <a:spLocks noChangeArrowheads="1"/>
            </p:cNvSpPr>
            <p:nvPr/>
          </p:nvSpPr>
          <p:spPr bwMode="auto">
            <a:xfrm>
              <a:off x="611560" y="2180764"/>
              <a:ext cx="5688632" cy="600164"/>
            </a:xfrm>
            <a:prstGeom prst="rect">
              <a:avLst/>
            </a:prstGeom>
            <a:noFill/>
            <a:ln w="12700" cap="sq">
              <a:noFill/>
              <a:miter lim="800000"/>
              <a:headEnd type="none" w="sm" len="sm"/>
              <a:tailEnd type="none" w="sm" len="sm"/>
            </a:ln>
            <a:effectLst>
              <a:outerShdw dist="45791" dir="2021404" algn="ctr" rotWithShape="0">
                <a:schemeClr val="bg1"/>
              </a:outerShdw>
            </a:effectLst>
          </p:spPr>
          <p:txBody>
            <a:bodyPr wrap="square">
              <a:spAutoFit/>
            </a:bodyPr>
            <a:lstStyle/>
            <a:p>
              <a:pPr>
                <a:defRPr/>
              </a:pPr>
              <a:r>
                <a:rPr lang="zh-CN" altLang="en-US" sz="3300" b="1" dirty="0" smtClean="0">
                  <a:solidFill>
                    <a:srgbClr val="FFFF00"/>
                  </a:solidFill>
                  <a:ea typeface="黑体" pitchFamily="2" charset="-122"/>
                </a:rPr>
                <a:t>异步信号</a:t>
              </a:r>
              <a:r>
                <a:rPr lang="en-US" altLang="zh-CN" sz="3300" b="1" dirty="0" smtClean="0">
                  <a:solidFill>
                    <a:srgbClr val="FFFF00"/>
                  </a:solidFill>
                  <a:ea typeface="黑体" pitchFamily="2" charset="-122"/>
                </a:rPr>
                <a:t>(</a:t>
              </a:r>
              <a:r>
                <a:rPr lang="en-US" altLang="zh-CN" sz="2800" b="1" dirty="0" smtClean="0">
                  <a:solidFill>
                    <a:schemeClr val="tx1">
                      <a:lumMod val="75000"/>
                    </a:schemeClr>
                  </a:solidFill>
                </a:rPr>
                <a:t>asynchronous</a:t>
              </a:r>
              <a:r>
                <a:rPr lang="en-US" altLang="zh-CN" sz="2800" dirty="0" smtClean="0"/>
                <a:t> </a:t>
              </a:r>
              <a:r>
                <a:rPr lang="en-US" altLang="zh-CN" sz="2800" b="1" dirty="0" smtClean="0">
                  <a:solidFill>
                    <a:schemeClr val="tx1">
                      <a:lumMod val="75000"/>
                    </a:schemeClr>
                  </a:solidFill>
                </a:rPr>
                <a:t>signals</a:t>
              </a:r>
              <a:r>
                <a:rPr lang="en-US" altLang="zh-CN" sz="3300" b="1" dirty="0" smtClean="0">
                  <a:solidFill>
                    <a:srgbClr val="FFFF00"/>
                  </a:solidFill>
                  <a:ea typeface="黑体" pitchFamily="2" charset="-122"/>
                </a:rPr>
                <a:t>)</a:t>
              </a:r>
              <a:r>
                <a:rPr lang="zh-CN" altLang="en-US" sz="3300" b="1" dirty="0" smtClean="0">
                  <a:solidFill>
                    <a:srgbClr val="FFFF00"/>
                  </a:solidFill>
                  <a:ea typeface="黑体" pitchFamily="2" charset="-122"/>
                </a:rPr>
                <a:t>：</a:t>
              </a:r>
            </a:p>
          </p:txBody>
        </p:sp>
      </p:grpSp>
      <p:grpSp>
        <p:nvGrpSpPr>
          <p:cNvPr id="21" name="Group 89"/>
          <p:cNvGrpSpPr>
            <a:grpSpLocks/>
          </p:cNvGrpSpPr>
          <p:nvPr/>
        </p:nvGrpSpPr>
        <p:grpSpPr bwMode="auto">
          <a:xfrm>
            <a:off x="395536" y="5255096"/>
            <a:ext cx="8078498" cy="838200"/>
            <a:chOff x="364" y="1535"/>
            <a:chExt cx="3951" cy="528"/>
          </a:xfrm>
        </p:grpSpPr>
        <p:sp>
          <p:nvSpPr>
            <p:cNvPr id="22" name="AutoShape 65"/>
            <p:cNvSpPr>
              <a:spLocks noChangeArrowheads="1"/>
            </p:cNvSpPr>
            <p:nvPr/>
          </p:nvSpPr>
          <p:spPr bwMode="auto">
            <a:xfrm>
              <a:off x="364" y="1580"/>
              <a:ext cx="3356" cy="480"/>
            </a:xfrm>
            <a:prstGeom prst="cloudCallout">
              <a:avLst>
                <a:gd name="adj1" fmla="val -22087"/>
                <a:gd name="adj2" fmla="val -102820"/>
              </a:avLst>
            </a:prstGeom>
            <a:solidFill>
              <a:srgbClr val="CCFFFF"/>
            </a:solidFill>
            <a:ln w="38100" cap="sq">
              <a:solidFill>
                <a:srgbClr val="B5FFF1"/>
              </a:solidFill>
              <a:round/>
              <a:headEnd type="none" w="sm" len="sm"/>
              <a:tailEnd type="none" w="sm" len="sm"/>
            </a:ln>
            <a:effectLst>
              <a:outerShdw dist="113592" dir="1593903" algn="ctr" rotWithShape="0">
                <a:srgbClr val="B2B2B2"/>
              </a:outerShdw>
            </a:effectLst>
          </p:spPr>
          <p:txBody>
            <a:bodyPr/>
            <a:lstStyle/>
            <a:p>
              <a:pPr algn="ctr">
                <a:defRPr/>
              </a:pPr>
              <a:endParaRPr lang="zh-CN" altLang="en-US"/>
            </a:p>
          </p:txBody>
        </p:sp>
        <p:sp>
          <p:nvSpPr>
            <p:cNvPr id="23" name="Text Box 66"/>
            <p:cNvSpPr txBox="1">
              <a:spLocks noChangeArrowheads="1"/>
            </p:cNvSpPr>
            <p:nvPr/>
          </p:nvSpPr>
          <p:spPr bwMode="auto">
            <a:xfrm>
              <a:off x="434" y="1620"/>
              <a:ext cx="3302" cy="368"/>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none">
              <a:spAutoFit/>
            </a:bodyPr>
            <a:lstStyle/>
            <a:p>
              <a:pPr>
                <a:defRPr/>
              </a:pPr>
              <a:r>
                <a:rPr lang="zh-CN" altLang="en-US" sz="3200" b="1" dirty="0" smtClean="0">
                  <a:solidFill>
                    <a:srgbClr val="FF3300"/>
                  </a:solidFill>
                  <a:ea typeface="华文新魏" pitchFamily="2" charset="-122"/>
                </a:rPr>
                <a:t>某线程内产生的同步信号，由谁接收</a:t>
              </a:r>
              <a:endParaRPr lang="zh-CN" altLang="en-US" sz="3200" b="1" dirty="0">
                <a:solidFill>
                  <a:srgbClr val="FF3300"/>
                </a:solidFill>
                <a:ea typeface="华文新魏" pitchFamily="2" charset="-122"/>
              </a:endParaRPr>
            </a:p>
          </p:txBody>
        </p:sp>
        <p:grpSp>
          <p:nvGrpSpPr>
            <p:cNvPr id="24" name="Group 67"/>
            <p:cNvGrpSpPr>
              <a:grpSpLocks/>
            </p:cNvGrpSpPr>
            <p:nvPr/>
          </p:nvGrpSpPr>
          <p:grpSpPr bwMode="auto">
            <a:xfrm rot="474251">
              <a:off x="3602" y="1535"/>
              <a:ext cx="713" cy="528"/>
              <a:chOff x="2995" y="2106"/>
              <a:chExt cx="989" cy="768"/>
            </a:xfrm>
          </p:grpSpPr>
          <p:sp>
            <p:nvSpPr>
              <p:cNvPr id="25" name="Freeform 68"/>
              <p:cNvSpPr>
                <a:spLocks/>
              </p:cNvSpPr>
              <p:nvPr/>
            </p:nvSpPr>
            <p:spPr bwMode="auto">
              <a:xfrm rot="421002">
                <a:off x="2995" y="2106"/>
                <a:ext cx="989" cy="768"/>
              </a:xfrm>
              <a:custGeom>
                <a:avLst/>
                <a:gdLst/>
                <a:ahLst/>
                <a:cxnLst>
                  <a:cxn ang="0">
                    <a:pos x="150" y="185"/>
                  </a:cxn>
                  <a:cxn ang="0">
                    <a:pos x="194" y="138"/>
                  </a:cxn>
                  <a:cxn ang="0">
                    <a:pos x="272" y="167"/>
                  </a:cxn>
                  <a:cxn ang="0">
                    <a:pos x="265" y="244"/>
                  </a:cxn>
                  <a:cxn ang="0">
                    <a:pos x="171" y="304"/>
                  </a:cxn>
                  <a:cxn ang="0">
                    <a:pos x="153" y="474"/>
                  </a:cxn>
                  <a:cxn ang="0">
                    <a:pos x="171" y="527"/>
                  </a:cxn>
                  <a:cxn ang="0">
                    <a:pos x="140" y="585"/>
                  </a:cxn>
                  <a:cxn ang="0">
                    <a:pos x="147" y="645"/>
                  </a:cxn>
                  <a:cxn ang="0">
                    <a:pos x="213" y="683"/>
                  </a:cxn>
                  <a:cxn ang="0">
                    <a:pos x="300" y="656"/>
                  </a:cxn>
                  <a:cxn ang="0">
                    <a:pos x="328" y="585"/>
                  </a:cxn>
                  <a:cxn ang="0">
                    <a:pos x="293" y="518"/>
                  </a:cxn>
                  <a:cxn ang="0">
                    <a:pos x="331" y="480"/>
                  </a:cxn>
                  <a:cxn ang="0">
                    <a:pos x="331" y="387"/>
                  </a:cxn>
                  <a:cxn ang="0">
                    <a:pos x="429" y="308"/>
                  </a:cxn>
                  <a:cxn ang="0">
                    <a:pos x="439" y="188"/>
                  </a:cxn>
                  <a:cxn ang="0">
                    <a:pos x="376" y="59"/>
                  </a:cxn>
                  <a:cxn ang="0">
                    <a:pos x="251" y="0"/>
                  </a:cxn>
                  <a:cxn ang="0">
                    <a:pos x="112" y="38"/>
                  </a:cxn>
                  <a:cxn ang="0">
                    <a:pos x="31" y="115"/>
                  </a:cxn>
                  <a:cxn ang="0">
                    <a:pos x="0" y="234"/>
                  </a:cxn>
                  <a:cxn ang="0">
                    <a:pos x="4" y="304"/>
                  </a:cxn>
                  <a:cxn ang="0">
                    <a:pos x="147" y="296"/>
                  </a:cxn>
                  <a:cxn ang="0">
                    <a:pos x="150" y="185"/>
                  </a:cxn>
                </a:cxnLst>
                <a:rect l="0" t="0" r="r" b="b"/>
                <a:pathLst>
                  <a:path w="439" h="683">
                    <a:moveTo>
                      <a:pt x="150" y="185"/>
                    </a:moveTo>
                    <a:lnTo>
                      <a:pt x="194" y="138"/>
                    </a:lnTo>
                    <a:lnTo>
                      <a:pt x="272" y="167"/>
                    </a:lnTo>
                    <a:lnTo>
                      <a:pt x="265" y="244"/>
                    </a:lnTo>
                    <a:lnTo>
                      <a:pt x="171" y="304"/>
                    </a:lnTo>
                    <a:lnTo>
                      <a:pt x="153" y="474"/>
                    </a:lnTo>
                    <a:lnTo>
                      <a:pt x="171" y="527"/>
                    </a:lnTo>
                    <a:lnTo>
                      <a:pt x="140" y="585"/>
                    </a:lnTo>
                    <a:lnTo>
                      <a:pt x="147" y="645"/>
                    </a:lnTo>
                    <a:lnTo>
                      <a:pt x="213" y="683"/>
                    </a:lnTo>
                    <a:lnTo>
                      <a:pt x="300" y="656"/>
                    </a:lnTo>
                    <a:lnTo>
                      <a:pt x="328" y="585"/>
                    </a:lnTo>
                    <a:lnTo>
                      <a:pt x="293" y="518"/>
                    </a:lnTo>
                    <a:lnTo>
                      <a:pt x="331" y="480"/>
                    </a:lnTo>
                    <a:lnTo>
                      <a:pt x="331" y="387"/>
                    </a:lnTo>
                    <a:lnTo>
                      <a:pt x="429" y="308"/>
                    </a:lnTo>
                    <a:lnTo>
                      <a:pt x="439" y="188"/>
                    </a:lnTo>
                    <a:lnTo>
                      <a:pt x="376" y="59"/>
                    </a:lnTo>
                    <a:lnTo>
                      <a:pt x="251" y="0"/>
                    </a:lnTo>
                    <a:lnTo>
                      <a:pt x="112" y="38"/>
                    </a:lnTo>
                    <a:lnTo>
                      <a:pt x="31" y="115"/>
                    </a:lnTo>
                    <a:lnTo>
                      <a:pt x="0" y="234"/>
                    </a:lnTo>
                    <a:lnTo>
                      <a:pt x="4" y="304"/>
                    </a:lnTo>
                    <a:lnTo>
                      <a:pt x="147" y="296"/>
                    </a:lnTo>
                    <a:lnTo>
                      <a:pt x="150" y="185"/>
                    </a:lnTo>
                    <a:close/>
                  </a:path>
                </a:pathLst>
              </a:custGeom>
              <a:solidFill>
                <a:srgbClr val="FFFF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sp>
            <p:nvSpPr>
              <p:cNvPr id="26" name="Freeform 69"/>
              <p:cNvSpPr>
                <a:spLocks/>
              </p:cNvSpPr>
              <p:nvPr/>
            </p:nvSpPr>
            <p:spPr bwMode="auto">
              <a:xfrm rot="421002">
                <a:off x="3043" y="2106"/>
                <a:ext cx="881" cy="535"/>
              </a:xfrm>
              <a:custGeom>
                <a:avLst/>
                <a:gdLst/>
                <a:ahLst/>
                <a:cxnLst>
                  <a:cxn ang="0">
                    <a:pos x="0" y="241"/>
                  </a:cxn>
                  <a:cxn ang="0">
                    <a:pos x="57" y="230"/>
                  </a:cxn>
                  <a:cxn ang="0">
                    <a:pos x="89" y="241"/>
                  </a:cxn>
                  <a:cxn ang="0">
                    <a:pos x="87" y="175"/>
                  </a:cxn>
                  <a:cxn ang="0">
                    <a:pos x="111" y="101"/>
                  </a:cxn>
                  <a:cxn ang="0">
                    <a:pos x="206" y="74"/>
                  </a:cxn>
                  <a:cxn ang="0">
                    <a:pos x="251" y="105"/>
                  </a:cxn>
                  <a:cxn ang="0">
                    <a:pos x="299" y="153"/>
                  </a:cxn>
                  <a:cxn ang="0">
                    <a:pos x="285" y="237"/>
                  </a:cxn>
                  <a:cxn ang="0">
                    <a:pos x="195" y="276"/>
                  </a:cxn>
                  <a:cxn ang="0">
                    <a:pos x="171" y="335"/>
                  </a:cxn>
                  <a:cxn ang="0">
                    <a:pos x="178" y="395"/>
                  </a:cxn>
                  <a:cxn ang="0">
                    <a:pos x="166" y="477"/>
                  </a:cxn>
                  <a:cxn ang="0">
                    <a:pos x="256" y="477"/>
                  </a:cxn>
                  <a:cxn ang="0">
                    <a:pos x="268" y="416"/>
                  </a:cxn>
                  <a:cxn ang="0">
                    <a:pos x="261" y="345"/>
                  </a:cxn>
                  <a:cxn ang="0">
                    <a:pos x="316" y="307"/>
                  </a:cxn>
                  <a:cxn ang="0">
                    <a:pos x="358" y="287"/>
                  </a:cxn>
                  <a:cxn ang="0">
                    <a:pos x="390" y="196"/>
                  </a:cxn>
                  <a:cxn ang="0">
                    <a:pos x="361" y="98"/>
                  </a:cxn>
                  <a:cxn ang="0">
                    <a:pos x="264" y="0"/>
                  </a:cxn>
                  <a:cxn ang="0">
                    <a:pos x="146" y="8"/>
                  </a:cxn>
                  <a:cxn ang="0">
                    <a:pos x="51" y="67"/>
                  </a:cxn>
                  <a:cxn ang="0">
                    <a:pos x="10" y="140"/>
                  </a:cxn>
                  <a:cxn ang="0">
                    <a:pos x="0" y="241"/>
                  </a:cxn>
                </a:cxnLst>
                <a:rect l="0" t="0" r="r" b="b"/>
                <a:pathLst>
                  <a:path w="390" h="477">
                    <a:moveTo>
                      <a:pt x="0" y="241"/>
                    </a:moveTo>
                    <a:lnTo>
                      <a:pt x="57" y="230"/>
                    </a:lnTo>
                    <a:lnTo>
                      <a:pt x="89" y="241"/>
                    </a:lnTo>
                    <a:lnTo>
                      <a:pt x="87" y="175"/>
                    </a:lnTo>
                    <a:lnTo>
                      <a:pt x="111" y="101"/>
                    </a:lnTo>
                    <a:lnTo>
                      <a:pt x="206" y="74"/>
                    </a:lnTo>
                    <a:lnTo>
                      <a:pt x="251" y="105"/>
                    </a:lnTo>
                    <a:lnTo>
                      <a:pt x="299" y="153"/>
                    </a:lnTo>
                    <a:lnTo>
                      <a:pt x="285" y="237"/>
                    </a:lnTo>
                    <a:lnTo>
                      <a:pt x="195" y="276"/>
                    </a:lnTo>
                    <a:lnTo>
                      <a:pt x="171" y="335"/>
                    </a:lnTo>
                    <a:lnTo>
                      <a:pt x="178" y="395"/>
                    </a:lnTo>
                    <a:lnTo>
                      <a:pt x="166" y="477"/>
                    </a:lnTo>
                    <a:lnTo>
                      <a:pt x="256" y="477"/>
                    </a:lnTo>
                    <a:lnTo>
                      <a:pt x="268" y="416"/>
                    </a:lnTo>
                    <a:lnTo>
                      <a:pt x="261" y="345"/>
                    </a:lnTo>
                    <a:lnTo>
                      <a:pt x="316" y="307"/>
                    </a:lnTo>
                    <a:lnTo>
                      <a:pt x="358" y="287"/>
                    </a:lnTo>
                    <a:lnTo>
                      <a:pt x="390" y="196"/>
                    </a:lnTo>
                    <a:lnTo>
                      <a:pt x="361" y="98"/>
                    </a:lnTo>
                    <a:lnTo>
                      <a:pt x="264" y="0"/>
                    </a:lnTo>
                    <a:lnTo>
                      <a:pt x="146" y="8"/>
                    </a:lnTo>
                    <a:lnTo>
                      <a:pt x="51" y="67"/>
                    </a:lnTo>
                    <a:lnTo>
                      <a:pt x="10" y="140"/>
                    </a:lnTo>
                    <a:lnTo>
                      <a:pt x="0" y="241"/>
                    </a:lnTo>
                    <a:close/>
                  </a:path>
                </a:pathLst>
              </a:custGeom>
              <a:solidFill>
                <a:srgbClr val="FF3300"/>
              </a:solidFill>
              <a:ln w="9525">
                <a:solidFill>
                  <a:srgbClr val="FFCC00"/>
                </a:solidFill>
                <a:round/>
                <a:headEnd/>
                <a:tailEnd/>
              </a:ln>
              <a:effectLst>
                <a:outerShdw dist="45791" dir="2021404" algn="ctr" rotWithShape="0">
                  <a:srgbClr val="808080"/>
                </a:outerShdw>
              </a:effectLst>
            </p:spPr>
            <p:txBody>
              <a:bodyPr/>
              <a:lstStyle/>
              <a:p>
                <a:pPr>
                  <a:defRPr/>
                </a:pPr>
                <a:endParaRPr lang="zh-CN" altLang="en-US"/>
              </a:p>
            </p:txBody>
          </p:sp>
          <p:sp>
            <p:nvSpPr>
              <p:cNvPr id="27" name="Freeform 70"/>
              <p:cNvSpPr>
                <a:spLocks/>
              </p:cNvSpPr>
              <p:nvPr/>
            </p:nvSpPr>
            <p:spPr bwMode="auto">
              <a:xfrm rot="421002">
                <a:off x="3334" y="2711"/>
                <a:ext cx="284" cy="122"/>
              </a:xfrm>
              <a:custGeom>
                <a:avLst/>
                <a:gdLst/>
                <a:ahLst/>
                <a:cxnLst>
                  <a:cxn ang="0">
                    <a:pos x="45" y="0"/>
                  </a:cxn>
                  <a:cxn ang="0">
                    <a:pos x="9" y="20"/>
                  </a:cxn>
                  <a:cxn ang="0">
                    <a:pos x="0" y="73"/>
                  </a:cxn>
                  <a:cxn ang="0">
                    <a:pos x="28" y="109"/>
                  </a:cxn>
                  <a:cxn ang="0">
                    <a:pos x="98" y="109"/>
                  </a:cxn>
                  <a:cxn ang="0">
                    <a:pos x="126" y="66"/>
                  </a:cxn>
                  <a:cxn ang="0">
                    <a:pos x="102" y="14"/>
                  </a:cxn>
                  <a:cxn ang="0">
                    <a:pos x="45" y="0"/>
                  </a:cxn>
                </a:cxnLst>
                <a:rect l="0" t="0" r="r" b="b"/>
                <a:pathLst>
                  <a:path w="126" h="109">
                    <a:moveTo>
                      <a:pt x="45" y="0"/>
                    </a:moveTo>
                    <a:lnTo>
                      <a:pt x="9" y="20"/>
                    </a:lnTo>
                    <a:lnTo>
                      <a:pt x="0" y="73"/>
                    </a:lnTo>
                    <a:lnTo>
                      <a:pt x="28" y="109"/>
                    </a:lnTo>
                    <a:lnTo>
                      <a:pt x="98" y="109"/>
                    </a:lnTo>
                    <a:lnTo>
                      <a:pt x="126" y="66"/>
                    </a:lnTo>
                    <a:lnTo>
                      <a:pt x="102" y="14"/>
                    </a:lnTo>
                    <a:lnTo>
                      <a:pt x="45" y="0"/>
                    </a:lnTo>
                    <a:close/>
                  </a:path>
                </a:pathLst>
              </a:custGeom>
              <a:solidFill>
                <a:srgbClr val="FF33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strips(downRight)">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Righ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strips(downRight)">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19"/>
          <p:cNvGrpSpPr/>
          <p:nvPr/>
        </p:nvGrpSpPr>
        <p:grpSpPr>
          <a:xfrm>
            <a:off x="-90306" y="367581"/>
            <a:ext cx="9054794" cy="4428816"/>
            <a:chOff x="-83766" y="1532980"/>
            <a:chExt cx="8833124" cy="4428816"/>
          </a:xfrm>
        </p:grpSpPr>
        <p:grpSp>
          <p:nvGrpSpPr>
            <p:cNvPr id="4" name="Group 8"/>
            <p:cNvGrpSpPr>
              <a:grpSpLocks/>
            </p:cNvGrpSpPr>
            <p:nvPr/>
          </p:nvGrpSpPr>
          <p:grpSpPr bwMode="auto">
            <a:xfrm>
              <a:off x="180032" y="1944787"/>
              <a:ext cx="8569326" cy="4017009"/>
              <a:chOff x="451" y="734"/>
              <a:chExt cx="5398" cy="2637"/>
            </a:xfrm>
          </p:grpSpPr>
          <p:sp>
            <p:nvSpPr>
              <p:cNvPr id="8" name="Rectangle 6"/>
              <p:cNvSpPr>
                <a:spLocks noChangeArrowheads="1"/>
              </p:cNvSpPr>
              <p:nvPr/>
            </p:nvSpPr>
            <p:spPr bwMode="auto">
              <a:xfrm>
                <a:off x="451" y="734"/>
                <a:ext cx="5398" cy="2637"/>
              </a:xfrm>
              <a:prstGeom prst="rect">
                <a:avLst/>
              </a:prstGeom>
              <a:solidFill>
                <a:srgbClr val="CCFFFF"/>
              </a:solidFill>
              <a:ln w="12700" cap="sq">
                <a:noFill/>
                <a:miter lim="800000"/>
                <a:headEnd/>
                <a:tailEnd/>
              </a:ln>
              <a:effectLst>
                <a:outerShdw dist="242633" dir="2572734" algn="ctr" rotWithShape="0">
                  <a:srgbClr val="B0B0B0"/>
                </a:outerShdw>
              </a:effectLst>
            </p:spPr>
            <p:txBody>
              <a:bodyPr wrap="none" anchor="ctr"/>
              <a:lstStyle/>
              <a:p>
                <a:endParaRPr lang="zh-CN" altLang="en-US"/>
              </a:p>
            </p:txBody>
          </p:sp>
          <p:sp>
            <p:nvSpPr>
              <p:cNvPr id="9" name="Text Box 7"/>
              <p:cNvSpPr txBox="1">
                <a:spLocks noChangeArrowheads="1"/>
              </p:cNvSpPr>
              <p:nvPr/>
            </p:nvSpPr>
            <p:spPr bwMode="auto">
              <a:xfrm>
                <a:off x="495" y="1104"/>
                <a:ext cx="5354" cy="564"/>
              </a:xfrm>
              <a:prstGeom prst="rect">
                <a:avLst/>
              </a:prstGeom>
              <a:noFill/>
              <a:ln w="12700" cap="sq">
                <a:noFill/>
                <a:miter lim="800000"/>
                <a:headEnd/>
                <a:tailEnd/>
              </a:ln>
              <a:effectLst/>
            </p:spPr>
            <p:txBody>
              <a:bodyPr wrap="square">
                <a:spAutoFit/>
              </a:bodyPr>
              <a:lstStyle/>
              <a:p>
                <a:pPr>
                  <a:lnSpc>
                    <a:spcPct val="105000"/>
                  </a:lnSpc>
                </a:pPr>
                <a:r>
                  <a:rPr lang="zh-CN" altLang="en-US" sz="2000" dirty="0" smtClean="0">
                    <a:solidFill>
                      <a:schemeClr val="bg2">
                        <a:lumMod val="75000"/>
                      </a:schemeClr>
                    </a:solidFill>
                    <a:effectLst/>
                  </a:rPr>
                  <a:t>#</a:t>
                </a:r>
                <a:r>
                  <a:rPr lang="en-US" altLang="zh-CN" sz="2000" dirty="0" smtClean="0">
                    <a:solidFill>
                      <a:schemeClr val="bg2">
                        <a:lumMod val="75000"/>
                      </a:schemeClr>
                    </a:solidFill>
                    <a:effectLst/>
                  </a:rPr>
                  <a:t>include &lt;</a:t>
                </a:r>
                <a:r>
                  <a:rPr lang="en-US" altLang="zh-CN" sz="2000" dirty="0" err="1" smtClean="0">
                    <a:solidFill>
                      <a:schemeClr val="bg2">
                        <a:lumMod val="75000"/>
                      </a:schemeClr>
                    </a:solidFill>
                    <a:effectLst/>
                  </a:rPr>
                  <a:t>signal.h</a:t>
                </a:r>
                <a:r>
                  <a:rPr lang="en-US" altLang="zh-CN" sz="2000" dirty="0" smtClean="0">
                    <a:solidFill>
                      <a:schemeClr val="bg2">
                        <a:lumMod val="75000"/>
                      </a:schemeClr>
                    </a:solidFill>
                    <a:effectLst/>
                  </a:rPr>
                  <a:t>&gt;</a:t>
                </a:r>
              </a:p>
              <a:p>
                <a:pPr marL="342900" lvl="0" indent="-342900">
                  <a:spcBef>
                    <a:spcPct val="20000"/>
                  </a:spcBef>
                  <a:buClr>
                    <a:schemeClr val="tx2"/>
                  </a:buClr>
                  <a:defRPr/>
                </a:pPr>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pthread_sigmask</a:t>
                </a:r>
                <a:r>
                  <a:rPr lang="en-US" altLang="zh-CN" sz="3600" b="1" baseline="-10000" dirty="0" smtClean="0">
                    <a:solidFill>
                      <a:srgbClr val="003399"/>
                    </a:solidFill>
                  </a:rPr>
                  <a:t>(</a:t>
                </a:r>
                <a:r>
                  <a:rPr lang="en-US" altLang="zh-CN" sz="3600" b="1" baseline="-10000" dirty="0" err="1" smtClean="0">
                    <a:solidFill>
                      <a:schemeClr val="accent6"/>
                    </a:solidFill>
                  </a:rPr>
                  <a:t>int</a:t>
                </a:r>
                <a:r>
                  <a:rPr lang="en-US" altLang="zh-CN" sz="3600" b="1" baseline="-10000" dirty="0" smtClean="0">
                    <a:solidFill>
                      <a:srgbClr val="003399"/>
                    </a:solidFill>
                  </a:rPr>
                  <a:t> how, </a:t>
                </a:r>
                <a:r>
                  <a:rPr lang="en-US" altLang="zh-CN" sz="3600" b="1" baseline="-10000" dirty="0" smtClean="0">
                    <a:solidFill>
                      <a:schemeClr val="accent6"/>
                    </a:solidFill>
                  </a:rPr>
                  <a:t>const </a:t>
                </a:r>
                <a:r>
                  <a:rPr lang="en-US" altLang="zh-CN" sz="3600" b="1" baseline="-10000" dirty="0" err="1" smtClean="0">
                    <a:solidFill>
                      <a:schemeClr val="accent6"/>
                    </a:solidFill>
                  </a:rPr>
                  <a:t>sigset_t</a:t>
                </a:r>
                <a:r>
                  <a:rPr lang="en-US" altLang="zh-CN" sz="3600" b="1" baseline="-10000" dirty="0" smtClean="0">
                    <a:solidFill>
                      <a:schemeClr val="accent6"/>
                    </a:solidFill>
                  </a:rPr>
                  <a:t> </a:t>
                </a:r>
                <a:r>
                  <a:rPr lang="en-US" altLang="zh-CN" sz="3600" b="1" baseline="-10000" dirty="0" smtClean="0">
                    <a:solidFill>
                      <a:srgbClr val="003399"/>
                    </a:solidFill>
                  </a:rPr>
                  <a:t>*set, </a:t>
                </a:r>
                <a:r>
                  <a:rPr lang="en-US" altLang="zh-CN" sz="3600" b="1" baseline="-10000" dirty="0" err="1" smtClean="0">
                    <a:solidFill>
                      <a:schemeClr val="accent6"/>
                    </a:solidFill>
                  </a:rPr>
                  <a:t>sigset_t</a:t>
                </a:r>
                <a:r>
                  <a:rPr lang="en-US" altLang="zh-CN" sz="3600" b="1" baseline="-10000" dirty="0" smtClean="0">
                    <a:solidFill>
                      <a:srgbClr val="003399"/>
                    </a:solidFill>
                  </a:rPr>
                  <a:t> *</a:t>
                </a:r>
                <a:r>
                  <a:rPr lang="en-US" altLang="zh-CN" sz="3600" b="1" baseline="-10000" dirty="0" err="1" smtClean="0">
                    <a:solidFill>
                      <a:srgbClr val="003399"/>
                    </a:solidFill>
                  </a:rPr>
                  <a:t>oldset</a:t>
                </a:r>
                <a:r>
                  <a:rPr lang="en-US" altLang="zh-CN" sz="3600" b="1" baseline="-10000" dirty="0" smtClean="0">
                    <a:solidFill>
                      <a:srgbClr val="003399"/>
                    </a:solidFill>
                  </a:rPr>
                  <a:t>); </a:t>
                </a:r>
              </a:p>
            </p:txBody>
          </p:sp>
        </p:grpSp>
        <p:grpSp>
          <p:nvGrpSpPr>
            <p:cNvPr id="5" name="Group 12"/>
            <p:cNvGrpSpPr>
              <a:grpSpLocks/>
            </p:cNvGrpSpPr>
            <p:nvPr/>
          </p:nvGrpSpPr>
          <p:grpSpPr bwMode="auto">
            <a:xfrm>
              <a:off x="-83766" y="1532980"/>
              <a:ext cx="4305375" cy="685800"/>
              <a:chOff x="396" y="601"/>
              <a:chExt cx="1900" cy="432"/>
            </a:xfrm>
          </p:grpSpPr>
          <p:sp>
            <p:nvSpPr>
              <p:cNvPr id="6" name="Oval 9"/>
              <p:cNvSpPr>
                <a:spLocks noChangeArrowheads="1"/>
              </p:cNvSpPr>
              <p:nvPr/>
            </p:nvSpPr>
            <p:spPr bwMode="auto">
              <a:xfrm rot="20967931">
                <a:off x="493" y="601"/>
                <a:ext cx="1803" cy="432"/>
              </a:xfrm>
              <a:prstGeom prst="ellipse">
                <a:avLst/>
              </a:prstGeom>
              <a:solidFill>
                <a:srgbClr val="99CCFF"/>
              </a:solidFill>
              <a:ln w="12700" cap="sq">
                <a:noFill/>
                <a:round/>
                <a:headEnd/>
                <a:tailEnd/>
              </a:ln>
              <a:effectLst>
                <a:outerShdw dist="108509" dir="1233363" algn="ctr" rotWithShape="0">
                  <a:srgbClr val="B0B0B0"/>
                </a:outerShdw>
              </a:effectLst>
            </p:spPr>
            <p:txBody>
              <a:bodyPr wrap="none" anchor="ctr"/>
              <a:lstStyle/>
              <a:p>
                <a:endParaRPr lang="zh-CN" altLang="en-US"/>
              </a:p>
            </p:txBody>
          </p:sp>
          <p:sp>
            <p:nvSpPr>
              <p:cNvPr id="7" name="Rectangle 10"/>
              <p:cNvSpPr>
                <a:spLocks noChangeArrowheads="1"/>
              </p:cNvSpPr>
              <p:nvPr/>
            </p:nvSpPr>
            <p:spPr bwMode="auto">
              <a:xfrm rot="20967931">
                <a:off x="396" y="633"/>
                <a:ext cx="1883" cy="378"/>
              </a:xfrm>
              <a:prstGeom prst="rect">
                <a:avLst/>
              </a:prstGeom>
              <a:noFill/>
              <a:ln w="12700" cap="sq">
                <a:noFill/>
                <a:miter lim="800000"/>
                <a:headEnd/>
                <a:tailEnd/>
              </a:ln>
              <a:effectLst>
                <a:outerShdw dist="35921" dir="2700000" algn="ctr" rotWithShape="0">
                  <a:schemeClr val="bg1"/>
                </a:outerShdw>
              </a:effectLst>
            </p:spPr>
            <p:txBody>
              <a:bodyPr wrap="square">
                <a:spAutoFit/>
              </a:bodyPr>
              <a:lstStyle/>
              <a:p>
                <a:pPr algn="ctr"/>
                <a:r>
                  <a:rPr lang="zh-CN" altLang="en-US" sz="3300" b="1" i="1" baseline="0" dirty="0" smtClean="0">
                    <a:solidFill>
                      <a:srgbClr val="FFFF00"/>
                    </a:solidFill>
                    <a:effectLst/>
                    <a:ea typeface="黑体" pitchFamily="2" charset="-122"/>
                  </a:rPr>
                  <a:t>线程信号处理函数</a:t>
                </a:r>
                <a:endParaRPr lang="zh-CN" altLang="en-US" sz="3300" b="1" i="1" baseline="0" dirty="0">
                  <a:solidFill>
                    <a:srgbClr val="FFFF00"/>
                  </a:solidFill>
                  <a:effectLst/>
                  <a:ea typeface="黑体" pitchFamily="2" charset="-122"/>
                </a:endParaRPr>
              </a:p>
            </p:txBody>
          </p:sp>
        </p:grpSp>
      </p:grpSp>
      <p:grpSp>
        <p:nvGrpSpPr>
          <p:cNvPr id="23" name="组合 22"/>
          <p:cNvGrpSpPr/>
          <p:nvPr/>
        </p:nvGrpSpPr>
        <p:grpSpPr>
          <a:xfrm>
            <a:off x="4139952" y="908720"/>
            <a:ext cx="4176464" cy="1008111"/>
            <a:chOff x="4139952" y="908720"/>
            <a:chExt cx="4176464" cy="1008111"/>
          </a:xfrm>
        </p:grpSpPr>
        <p:sp>
          <p:nvSpPr>
            <p:cNvPr id="11" name="AutoShape 64"/>
            <p:cNvSpPr>
              <a:spLocks noChangeArrowheads="1"/>
            </p:cNvSpPr>
            <p:nvPr/>
          </p:nvSpPr>
          <p:spPr bwMode="auto">
            <a:xfrm>
              <a:off x="4139952" y="908720"/>
              <a:ext cx="4176464" cy="1008111"/>
            </a:xfrm>
            <a:prstGeom prst="cloudCallout">
              <a:avLst>
                <a:gd name="adj1" fmla="val -90683"/>
                <a:gd name="adj2" fmla="val 52455"/>
              </a:avLst>
            </a:prstGeom>
            <a:noFill/>
            <a:ln w="47625" cap="sq">
              <a:solidFill>
                <a:srgbClr val="00CCFF"/>
              </a:solidFill>
              <a:round/>
              <a:headEnd type="none" w="sm" len="sm"/>
              <a:tailEnd type="none" w="sm" len="sm"/>
            </a:ln>
            <a:effectLst>
              <a:outerShdw dist="52363" dir="842175" algn="ctr" rotWithShape="0">
                <a:srgbClr val="B2B2B2"/>
              </a:outerShdw>
            </a:effectLst>
          </p:spPr>
          <p:txBody>
            <a:bodyPr wrap="none" anchor="ctr"/>
            <a:lstStyle/>
            <a:p>
              <a:pPr algn="ctr">
                <a:defRPr/>
              </a:pPr>
              <a:endParaRPr lang="zh-CN" altLang="en-US" sz="2400" b="1">
                <a:ea typeface="黑体" pitchFamily="2" charset="-122"/>
              </a:endParaRPr>
            </a:p>
          </p:txBody>
        </p:sp>
        <p:sp>
          <p:nvSpPr>
            <p:cNvPr id="12" name="Text Box 65"/>
            <p:cNvSpPr txBox="1">
              <a:spLocks noChangeArrowheads="1"/>
            </p:cNvSpPr>
            <p:nvPr/>
          </p:nvSpPr>
          <p:spPr bwMode="auto">
            <a:xfrm>
              <a:off x="4644008" y="980728"/>
              <a:ext cx="3456384" cy="861774"/>
            </a:xfrm>
            <a:prstGeom prst="rect">
              <a:avLst/>
            </a:prstGeom>
            <a:noFill/>
            <a:ln w="12700" cap="sq">
              <a:noFill/>
              <a:miter lim="800000"/>
              <a:headEnd type="none" w="sm" len="sm"/>
              <a:tailEnd type="none" w="sm" len="sm"/>
            </a:ln>
            <a:effectLst>
              <a:outerShdw dist="12700" algn="ctr" rotWithShape="0">
                <a:srgbClr val="000000"/>
              </a:outerShdw>
            </a:effectLst>
          </p:spPr>
          <p:txBody>
            <a:bodyPr wrap="square">
              <a:spAutoFit/>
            </a:bodyPr>
            <a:lstStyle/>
            <a:p>
              <a:pPr>
                <a:defRPr/>
              </a:pPr>
              <a:r>
                <a:rPr lang="zh-CN" altLang="en-US" sz="2500" b="1" dirty="0" smtClean="0">
                  <a:solidFill>
                    <a:srgbClr val="FF0000"/>
                  </a:solidFill>
                  <a:ea typeface="黑体" pitchFamily="2" charset="-122"/>
                </a:rPr>
                <a:t>类似</a:t>
              </a:r>
              <a:r>
                <a:rPr lang="da-DK" altLang="zh-CN" sz="2500" b="1" dirty="0" smtClean="0">
                  <a:solidFill>
                    <a:srgbClr val="FF0000"/>
                  </a:solidFill>
                  <a:ea typeface="黑体" pitchFamily="2" charset="-122"/>
                </a:rPr>
                <a:t>sigprocmask</a:t>
              </a:r>
              <a:r>
                <a:rPr lang="zh-CN" altLang="en-US" sz="2500" b="1" dirty="0" smtClean="0">
                  <a:solidFill>
                    <a:srgbClr val="FF0000"/>
                  </a:solidFill>
                  <a:ea typeface="黑体" pitchFamily="2" charset="-122"/>
                </a:rPr>
                <a:t>，阻塞或者取消阻塞信号</a:t>
              </a:r>
              <a:endParaRPr lang="zh-CN" altLang="en-US" sz="2500" b="1" dirty="0">
                <a:solidFill>
                  <a:srgbClr val="FF0000"/>
                </a:solidFill>
                <a:ea typeface="黑体" pitchFamily="2" charset="-122"/>
              </a:endParaRPr>
            </a:p>
          </p:txBody>
        </p:sp>
      </p:grpSp>
      <p:sp>
        <p:nvSpPr>
          <p:cNvPr id="13" name="矩形 12"/>
          <p:cNvSpPr/>
          <p:nvPr/>
        </p:nvSpPr>
        <p:spPr>
          <a:xfrm>
            <a:off x="323528" y="2780928"/>
            <a:ext cx="5832648" cy="461665"/>
          </a:xfrm>
          <a:prstGeom prst="rect">
            <a:avLst/>
          </a:prstGeom>
        </p:spPr>
        <p:txBody>
          <a:bodyPr wrap="square">
            <a:spAutoFit/>
          </a:bodyPr>
          <a:lstStyle/>
          <a:p>
            <a:r>
              <a:rPr lang="en-US" altLang="zh-CN" sz="3600" b="1" baseline="-10000" dirty="0" err="1" smtClean="0">
                <a:solidFill>
                  <a:srgbClr val="003399"/>
                </a:solidFill>
              </a:rPr>
              <a:t>int</a:t>
            </a:r>
            <a:r>
              <a:rPr lang="en-US" altLang="zh-CN" sz="3600" b="1" baseline="-10000" dirty="0" smtClean="0">
                <a:solidFill>
                  <a:srgbClr val="003399"/>
                </a:solidFill>
              </a:rPr>
              <a:t> </a:t>
            </a:r>
            <a:r>
              <a:rPr lang="en-US" altLang="zh-CN" sz="3600" b="1" baseline="-10000" dirty="0" err="1" smtClean="0">
                <a:solidFill>
                  <a:srgbClr val="003399"/>
                </a:solidFill>
              </a:rPr>
              <a:t>pthread_kill(</a:t>
            </a:r>
            <a:r>
              <a:rPr lang="en-US" altLang="zh-CN" sz="3600" b="1" baseline="-10000" dirty="0" err="1" smtClean="0">
                <a:solidFill>
                  <a:schemeClr val="accent6"/>
                </a:solidFill>
              </a:rPr>
              <a:t>pthread_t</a:t>
            </a:r>
            <a:r>
              <a:rPr lang="en-US" altLang="zh-CN" sz="3600" b="1" baseline="-10000" dirty="0" smtClean="0">
                <a:solidFill>
                  <a:srgbClr val="003399"/>
                </a:solidFill>
              </a:rPr>
              <a:t> thread, </a:t>
            </a:r>
            <a:r>
              <a:rPr lang="en-US" altLang="zh-CN" sz="3600" b="1" baseline="-10000" dirty="0" err="1" smtClean="0">
                <a:solidFill>
                  <a:schemeClr val="accent6"/>
                </a:solidFill>
              </a:rPr>
              <a:t>int</a:t>
            </a:r>
            <a:r>
              <a:rPr lang="en-US" altLang="zh-CN" sz="3600" b="1" baseline="-10000" dirty="0" smtClean="0">
                <a:solidFill>
                  <a:srgbClr val="003399"/>
                </a:solidFill>
              </a:rPr>
              <a:t> sig); </a:t>
            </a:r>
            <a:endParaRPr lang="zh-CN" altLang="en-US" sz="3600" b="1" baseline="-10000" dirty="0" smtClean="0">
              <a:solidFill>
                <a:srgbClr val="003399"/>
              </a:solidFill>
            </a:endParaRPr>
          </a:p>
        </p:txBody>
      </p:sp>
      <p:grpSp>
        <p:nvGrpSpPr>
          <p:cNvPr id="14" name="Group 8"/>
          <p:cNvGrpSpPr>
            <a:grpSpLocks/>
          </p:cNvGrpSpPr>
          <p:nvPr/>
        </p:nvGrpSpPr>
        <p:grpSpPr bwMode="auto">
          <a:xfrm>
            <a:off x="6300192" y="2708920"/>
            <a:ext cx="2209800" cy="838200"/>
            <a:chOff x="3948" y="2928"/>
            <a:chExt cx="1392" cy="528"/>
          </a:xfrm>
        </p:grpSpPr>
        <p:sp>
          <p:nvSpPr>
            <p:cNvPr id="15" name="AutoShape 9"/>
            <p:cNvSpPr>
              <a:spLocks noChangeArrowheads="1"/>
            </p:cNvSpPr>
            <p:nvPr/>
          </p:nvSpPr>
          <p:spPr bwMode="auto">
            <a:xfrm>
              <a:off x="3948" y="2928"/>
              <a:ext cx="1236" cy="528"/>
            </a:xfrm>
            <a:prstGeom prst="wedgeRectCallout">
              <a:avLst>
                <a:gd name="adj1" fmla="val -68186"/>
                <a:gd name="adj2" fmla="val -16131"/>
              </a:avLst>
            </a:prstGeom>
            <a:noFill/>
            <a:ln w="63500" cap="sq">
              <a:solidFill>
                <a:srgbClr val="33CCCC"/>
              </a:solidFill>
              <a:miter lim="800000"/>
              <a:headEnd type="none" w="sm" len="sm"/>
              <a:tailEnd type="none" w="sm" len="sm"/>
            </a:ln>
          </p:spPr>
          <p:txBody>
            <a:bodyPr/>
            <a:lstStyle/>
            <a:p>
              <a:pPr algn="ctr"/>
              <a:endParaRPr lang="zh-CN" altLang="en-US"/>
            </a:p>
          </p:txBody>
        </p:sp>
        <p:sp>
          <p:nvSpPr>
            <p:cNvPr id="16" name="Text Box 10"/>
            <p:cNvSpPr txBox="1">
              <a:spLocks noChangeArrowheads="1"/>
            </p:cNvSpPr>
            <p:nvPr/>
          </p:nvSpPr>
          <p:spPr bwMode="auto">
            <a:xfrm>
              <a:off x="3948" y="2958"/>
              <a:ext cx="1392" cy="477"/>
            </a:xfrm>
            <a:prstGeom prst="rect">
              <a:avLst/>
            </a:prstGeom>
            <a:noFill/>
            <a:ln w="12700" cap="sq">
              <a:noFill/>
              <a:miter lim="800000"/>
              <a:headEnd type="none" w="sm" len="sm"/>
              <a:tailEnd type="none" w="sm" len="sm"/>
            </a:ln>
          </p:spPr>
          <p:txBody>
            <a:bodyPr>
              <a:spAutoFit/>
            </a:bodyPr>
            <a:lstStyle/>
            <a:p>
              <a:pPr>
                <a:lnSpc>
                  <a:spcPct val="90000"/>
                </a:lnSpc>
              </a:pPr>
              <a:r>
                <a:rPr lang="zh-CN" altLang="en-US" sz="2400" b="1" dirty="0" smtClean="0">
                  <a:solidFill>
                    <a:schemeClr val="accent2"/>
                  </a:solidFill>
                  <a:ea typeface="黑体" pitchFamily="2" charset="-122"/>
                </a:rPr>
                <a:t>向另外一个线程发送信号</a:t>
              </a:r>
              <a:endParaRPr lang="zh-CN" altLang="en-US" sz="2400" b="1" dirty="0">
                <a:solidFill>
                  <a:schemeClr val="accent2"/>
                </a:solidFill>
                <a:ea typeface="黑体" pitchFamily="2" charset="-122"/>
              </a:endParaRPr>
            </a:p>
          </p:txBody>
        </p:sp>
      </p:grpSp>
      <p:sp>
        <p:nvSpPr>
          <p:cNvPr id="18" name="矩形 17"/>
          <p:cNvSpPr/>
          <p:nvPr/>
        </p:nvSpPr>
        <p:spPr>
          <a:xfrm>
            <a:off x="323528" y="3717032"/>
            <a:ext cx="6552728" cy="769441"/>
          </a:xfrm>
          <a:prstGeom prst="rect">
            <a:avLst/>
          </a:prstGeom>
        </p:spPr>
        <p:txBody>
          <a:bodyPr wrap="square">
            <a:spAutoFit/>
          </a:bodyPr>
          <a:lstStyle/>
          <a:p>
            <a:r>
              <a:rPr lang="da-DK" altLang="zh-CN" sz="4400" b="1" baseline="-10000" dirty="0" smtClean="0">
                <a:solidFill>
                  <a:srgbClr val="003399"/>
                </a:solidFill>
              </a:rPr>
              <a:t>int </a:t>
            </a:r>
            <a:r>
              <a:rPr lang="da-DK" altLang="zh-CN" sz="4400" b="1" baseline="-10000" dirty="0" smtClean="0">
                <a:solidFill>
                  <a:schemeClr val="accent5">
                    <a:lumMod val="50000"/>
                  </a:schemeClr>
                </a:solidFill>
              </a:rPr>
              <a:t>sigwait</a:t>
            </a:r>
            <a:r>
              <a:rPr lang="da-DK" altLang="zh-CN" sz="4400" b="1" baseline="-10000" dirty="0" smtClean="0">
                <a:solidFill>
                  <a:srgbClr val="003399"/>
                </a:solidFill>
              </a:rPr>
              <a:t>(</a:t>
            </a:r>
            <a:r>
              <a:rPr lang="da-DK" altLang="zh-CN" sz="4400" b="1" baseline="-10000" dirty="0" smtClean="0">
                <a:solidFill>
                  <a:schemeClr val="accent6"/>
                </a:solidFill>
              </a:rPr>
              <a:t>const</a:t>
            </a:r>
            <a:r>
              <a:rPr lang="da-DK" altLang="zh-CN" sz="4400" dirty="0" smtClean="0">
                <a:solidFill>
                  <a:schemeClr val="accent6"/>
                </a:solidFill>
              </a:rPr>
              <a:t> </a:t>
            </a:r>
            <a:r>
              <a:rPr lang="da-DK" altLang="zh-CN" sz="4400" b="1" baseline="-10000" dirty="0" err="1" smtClean="0">
                <a:solidFill>
                  <a:schemeClr val="accent6"/>
                </a:solidFill>
              </a:rPr>
              <a:t>sigset_t</a:t>
            </a:r>
            <a:r>
              <a:rPr lang="da-DK" altLang="zh-CN" sz="4400" b="1" baseline="-10000" dirty="0" smtClean="0">
                <a:solidFill>
                  <a:schemeClr val="accent6"/>
                </a:solidFill>
              </a:rPr>
              <a:t> </a:t>
            </a:r>
            <a:r>
              <a:rPr lang="da-DK" altLang="zh-CN" sz="4400" b="1" baseline="-10000" dirty="0" smtClean="0">
                <a:solidFill>
                  <a:srgbClr val="003399"/>
                </a:solidFill>
              </a:rPr>
              <a:t>*</a:t>
            </a:r>
            <a:r>
              <a:rPr lang="da-DK" altLang="zh-CN" sz="4400" b="1" baseline="-10000" dirty="0" err="1" smtClean="0">
                <a:solidFill>
                  <a:srgbClr val="003399"/>
                </a:solidFill>
              </a:rPr>
              <a:t>set</a:t>
            </a:r>
            <a:r>
              <a:rPr lang="da-DK" altLang="zh-CN" sz="4400" b="1" baseline="-10000" dirty="0" smtClean="0">
                <a:solidFill>
                  <a:srgbClr val="003399"/>
                </a:solidFill>
              </a:rPr>
              <a:t>, </a:t>
            </a:r>
            <a:r>
              <a:rPr lang="da-DK" altLang="zh-CN" sz="4400" b="1" baseline="-10000" dirty="0" err="1" smtClean="0">
                <a:solidFill>
                  <a:schemeClr val="accent6"/>
                </a:solidFill>
              </a:rPr>
              <a:t>int</a:t>
            </a:r>
            <a:r>
              <a:rPr lang="da-DK" altLang="zh-CN" sz="4400" b="1" baseline="-10000" dirty="0" smtClean="0">
                <a:solidFill>
                  <a:srgbClr val="003399"/>
                </a:solidFill>
              </a:rPr>
              <a:t> *sig</a:t>
            </a:r>
            <a:r>
              <a:rPr lang="da-DK" altLang="zh-CN" sz="4400" b="1" baseline="-10000" dirty="0" err="1" smtClean="0">
                <a:solidFill>
                  <a:srgbClr val="003399"/>
                </a:solidFill>
              </a:rPr>
              <a:t>);</a:t>
            </a:r>
            <a:r>
              <a:rPr lang="da-DK" altLang="zh-CN" sz="4400" b="1" baseline="-10000" dirty="0" smtClean="0">
                <a:solidFill>
                  <a:srgbClr val="003399"/>
                </a:solidFill>
              </a:rPr>
              <a:t> </a:t>
            </a:r>
            <a:endParaRPr lang="zh-CN" altLang="en-US" sz="4400" b="1" baseline="-10000" dirty="0" smtClean="0">
              <a:solidFill>
                <a:srgbClr val="003399"/>
              </a:solidFill>
            </a:endParaRPr>
          </a:p>
        </p:txBody>
      </p:sp>
      <p:grpSp>
        <p:nvGrpSpPr>
          <p:cNvPr id="19" name="组合 21"/>
          <p:cNvGrpSpPr/>
          <p:nvPr/>
        </p:nvGrpSpPr>
        <p:grpSpPr>
          <a:xfrm>
            <a:off x="395536" y="4509120"/>
            <a:ext cx="8081058" cy="1411997"/>
            <a:chOff x="1090072" y="3284984"/>
            <a:chExt cx="8081058" cy="1411997"/>
          </a:xfrm>
        </p:grpSpPr>
        <p:cxnSp>
          <p:nvCxnSpPr>
            <p:cNvPr id="20" name="直接连接符 19"/>
            <p:cNvCxnSpPr/>
            <p:nvPr/>
          </p:nvCxnSpPr>
          <p:spPr bwMode="auto">
            <a:xfrm>
              <a:off x="1666136" y="3284984"/>
              <a:ext cx="936104" cy="0"/>
            </a:xfrm>
            <a:prstGeom prst="line">
              <a:avLst/>
            </a:prstGeom>
            <a:solidFill>
              <a:schemeClr val="accent1"/>
            </a:solidFill>
            <a:ln w="28575" cap="sq" cmpd="sng" algn="ctr">
              <a:solidFill>
                <a:schemeClr val="accent2"/>
              </a:solidFill>
              <a:prstDash val="solid"/>
              <a:round/>
              <a:headEnd type="none" w="sm" len="sm"/>
              <a:tailEnd type="none" w="sm" len="sm"/>
            </a:ln>
            <a:effectLst/>
          </p:spPr>
        </p:cxnSp>
        <p:sp>
          <p:nvSpPr>
            <p:cNvPr id="21" name="Rectangle 5"/>
            <p:cNvSpPr>
              <a:spLocks noChangeArrowheads="1"/>
            </p:cNvSpPr>
            <p:nvPr/>
          </p:nvSpPr>
          <p:spPr bwMode="auto">
            <a:xfrm>
              <a:off x="1090072" y="3789040"/>
              <a:ext cx="8081058" cy="907941"/>
            </a:xfrm>
            <a:prstGeom prst="rect">
              <a:avLst/>
            </a:prstGeom>
            <a:noFill/>
            <a:ln w="12700">
              <a:noFill/>
              <a:miter lim="800000"/>
              <a:headEnd/>
              <a:tailEnd/>
            </a:ln>
            <a:effectLst/>
          </p:spPr>
          <p:txBody>
            <a:bodyPr wrap="none">
              <a:spAutoFit/>
            </a:bodyPr>
            <a:lstStyle/>
            <a:p>
              <a:r>
                <a:rPr lang="zh-CN" altLang="en-US" sz="2500" b="1" dirty="0" smtClean="0">
                  <a:solidFill>
                    <a:srgbClr val="000099"/>
                  </a:solidFill>
                  <a:latin typeface="幼圆" pitchFamily="49" charset="-122"/>
                  <a:ea typeface="幼圆" pitchFamily="49" charset="-122"/>
                </a:rPr>
                <a:t>信号等待函数，挂起线程，直到</a:t>
              </a:r>
              <a:r>
                <a:rPr lang="en-US" altLang="zh-CN" sz="2500" b="1" dirty="0" smtClean="0">
                  <a:solidFill>
                    <a:srgbClr val="000099"/>
                  </a:solidFill>
                  <a:latin typeface="幼圆" pitchFamily="49" charset="-122"/>
                  <a:ea typeface="幼圆" pitchFamily="49" charset="-122"/>
                </a:rPr>
                <a:t>set</a:t>
              </a:r>
              <a:r>
                <a:rPr lang="zh-CN" altLang="en-US" sz="2500" b="1" dirty="0" smtClean="0">
                  <a:solidFill>
                    <a:srgbClr val="000099"/>
                  </a:solidFill>
                  <a:latin typeface="幼圆" pitchFamily="49" charset="-122"/>
                  <a:ea typeface="幼圆" pitchFamily="49" charset="-122"/>
                </a:rPr>
                <a:t>集合内的信号到达；</a:t>
              </a:r>
              <a:endParaRPr lang="en-US" altLang="zh-CN" sz="2500" b="1" dirty="0" smtClean="0">
                <a:solidFill>
                  <a:srgbClr val="000099"/>
                </a:solidFill>
                <a:latin typeface="幼圆" pitchFamily="49" charset="-122"/>
                <a:ea typeface="幼圆" pitchFamily="49" charset="-122"/>
              </a:endParaRPr>
            </a:p>
            <a:p>
              <a:r>
                <a:rPr lang="en-US" altLang="zh-CN" sz="2500" b="1" dirty="0" err="1" smtClean="0">
                  <a:solidFill>
                    <a:srgbClr val="000099"/>
                  </a:solidFill>
                  <a:latin typeface="幼圆" pitchFamily="49" charset="-122"/>
                  <a:ea typeface="幼圆" pitchFamily="49" charset="-122"/>
                </a:rPr>
                <a:t>sigwait</a:t>
              </a:r>
              <a:r>
                <a:rPr lang="zh-CN" altLang="en-US" sz="2500" b="1" dirty="0" smtClean="0">
                  <a:solidFill>
                    <a:srgbClr val="000099"/>
                  </a:solidFill>
                  <a:latin typeface="幼圆" pitchFamily="49" charset="-122"/>
                  <a:ea typeface="幼圆" pitchFamily="49" charset="-122"/>
                </a:rPr>
                <a:t>的特别之处</a:t>
              </a:r>
              <a:r>
                <a:rPr lang="en-US" altLang="zh-CN" sz="2500" b="1" dirty="0" smtClean="0">
                  <a:solidFill>
                    <a:srgbClr val="000099"/>
                  </a:solidFill>
                  <a:latin typeface="幼圆" pitchFamily="49" charset="-122"/>
                  <a:ea typeface="幼圆" pitchFamily="49" charset="-122"/>
                </a:rPr>
                <a:t>:</a:t>
              </a:r>
              <a:r>
                <a:rPr lang="zh-CN" altLang="en-US" sz="2500" b="1" dirty="0" smtClean="0">
                  <a:solidFill>
                    <a:srgbClr val="FF0000"/>
                  </a:solidFill>
                  <a:latin typeface="幼圆" pitchFamily="49" charset="-122"/>
                  <a:ea typeface="幼圆" pitchFamily="49" charset="-122"/>
                </a:rPr>
                <a:t>自动</a:t>
              </a:r>
              <a:r>
                <a:rPr lang="zh-CN" altLang="en-US" sz="2800" b="1" i="1" dirty="0" smtClean="0">
                  <a:solidFill>
                    <a:srgbClr val="FF0000"/>
                  </a:solidFill>
                  <a:effectLst>
                    <a:outerShdw blurRad="38100" dist="38100" dir="2700000" algn="tl">
                      <a:srgbClr val="000000">
                        <a:alpha val="43137"/>
                      </a:srgbClr>
                    </a:outerShdw>
                  </a:effectLst>
                  <a:latin typeface="幼圆" pitchFamily="49" charset="-122"/>
                  <a:ea typeface="幼圆" pitchFamily="49" charset="-122"/>
                </a:rPr>
                <a:t>取消阻塞</a:t>
              </a:r>
              <a:r>
                <a:rPr lang="en-US" altLang="zh-CN" sz="2500" b="1" dirty="0" smtClean="0">
                  <a:solidFill>
                    <a:srgbClr val="FF0000"/>
                  </a:solidFill>
                  <a:latin typeface="幼圆" pitchFamily="49" charset="-122"/>
                  <a:ea typeface="幼圆" pitchFamily="49" charset="-122"/>
                </a:rPr>
                <a:t>set</a:t>
              </a:r>
              <a:r>
                <a:rPr lang="zh-CN" altLang="en-US" sz="2500" b="1" dirty="0" smtClean="0">
                  <a:solidFill>
                    <a:srgbClr val="FF0000"/>
                  </a:solidFill>
                  <a:latin typeface="幼圆" pitchFamily="49" charset="-122"/>
                  <a:ea typeface="幼圆" pitchFamily="49" charset="-122"/>
                </a:rPr>
                <a:t>集合内的信号</a:t>
              </a:r>
              <a:endParaRPr lang="zh-CN" altLang="en-US" sz="2500" b="1" dirty="0">
                <a:solidFill>
                  <a:srgbClr val="FF0000"/>
                </a:solidFill>
                <a:latin typeface="幼圆" pitchFamily="49" charset="-122"/>
                <a:ea typeface="幼圆" pitchFamily="49"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strips(downLeft)">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strips(downRigh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righ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strips(downLeft)">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strips(downRight)">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9"/>
          <p:cNvGrpSpPr>
            <a:grpSpLocks/>
          </p:cNvGrpSpPr>
          <p:nvPr/>
        </p:nvGrpSpPr>
        <p:grpSpPr bwMode="auto">
          <a:xfrm>
            <a:off x="323528" y="332656"/>
            <a:ext cx="6408712" cy="838200"/>
            <a:chOff x="364" y="1535"/>
            <a:chExt cx="3951" cy="528"/>
          </a:xfrm>
        </p:grpSpPr>
        <p:sp>
          <p:nvSpPr>
            <p:cNvPr id="4" name="AutoShape 65"/>
            <p:cNvSpPr>
              <a:spLocks noChangeArrowheads="1"/>
            </p:cNvSpPr>
            <p:nvPr/>
          </p:nvSpPr>
          <p:spPr bwMode="auto">
            <a:xfrm>
              <a:off x="364" y="1580"/>
              <a:ext cx="3196" cy="480"/>
            </a:xfrm>
            <a:prstGeom prst="cloudCallout">
              <a:avLst>
                <a:gd name="adj1" fmla="val -22087"/>
                <a:gd name="adj2" fmla="val -102820"/>
              </a:avLst>
            </a:prstGeom>
            <a:solidFill>
              <a:srgbClr val="CCFFFF"/>
            </a:solidFill>
            <a:ln w="38100" cap="sq">
              <a:solidFill>
                <a:srgbClr val="B5FFF1"/>
              </a:solidFill>
              <a:round/>
              <a:headEnd type="none" w="sm" len="sm"/>
              <a:tailEnd type="none" w="sm" len="sm"/>
            </a:ln>
            <a:effectLst>
              <a:outerShdw dist="113592" dir="1593903" algn="ctr" rotWithShape="0">
                <a:srgbClr val="B2B2B2"/>
              </a:outerShdw>
            </a:effectLst>
          </p:spPr>
          <p:txBody>
            <a:bodyPr/>
            <a:lstStyle/>
            <a:p>
              <a:pPr algn="ctr">
                <a:defRPr/>
              </a:pPr>
              <a:endParaRPr lang="zh-CN" altLang="en-US"/>
            </a:p>
          </p:txBody>
        </p:sp>
        <p:sp>
          <p:nvSpPr>
            <p:cNvPr id="5" name="Text Box 66"/>
            <p:cNvSpPr txBox="1">
              <a:spLocks noChangeArrowheads="1"/>
            </p:cNvSpPr>
            <p:nvPr/>
          </p:nvSpPr>
          <p:spPr bwMode="auto">
            <a:xfrm>
              <a:off x="454" y="1580"/>
              <a:ext cx="3151" cy="368"/>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pPr>
                <a:defRPr/>
              </a:pPr>
              <a:r>
                <a:rPr lang="zh-CN" altLang="en-US" sz="3200" b="1" dirty="0" smtClean="0">
                  <a:solidFill>
                    <a:srgbClr val="FF3300"/>
                  </a:solidFill>
                  <a:ea typeface="华文新魏" pitchFamily="2" charset="-122"/>
                </a:rPr>
                <a:t>异步信号由哪一个线程接收</a:t>
              </a:r>
              <a:endParaRPr lang="zh-CN" altLang="en-US" sz="3200" b="1" dirty="0">
                <a:solidFill>
                  <a:srgbClr val="FF3300"/>
                </a:solidFill>
                <a:ea typeface="华文新魏" pitchFamily="2" charset="-122"/>
              </a:endParaRPr>
            </a:p>
          </p:txBody>
        </p:sp>
        <p:grpSp>
          <p:nvGrpSpPr>
            <p:cNvPr id="6" name="Group 67"/>
            <p:cNvGrpSpPr>
              <a:grpSpLocks/>
            </p:cNvGrpSpPr>
            <p:nvPr/>
          </p:nvGrpSpPr>
          <p:grpSpPr bwMode="auto">
            <a:xfrm rot="474251">
              <a:off x="3602" y="1535"/>
              <a:ext cx="713" cy="528"/>
              <a:chOff x="2995" y="2106"/>
              <a:chExt cx="989" cy="768"/>
            </a:xfrm>
          </p:grpSpPr>
          <p:sp>
            <p:nvSpPr>
              <p:cNvPr id="7" name="Freeform 68"/>
              <p:cNvSpPr>
                <a:spLocks/>
              </p:cNvSpPr>
              <p:nvPr/>
            </p:nvSpPr>
            <p:spPr bwMode="auto">
              <a:xfrm rot="421002">
                <a:off x="2995" y="2106"/>
                <a:ext cx="989" cy="768"/>
              </a:xfrm>
              <a:custGeom>
                <a:avLst/>
                <a:gdLst/>
                <a:ahLst/>
                <a:cxnLst>
                  <a:cxn ang="0">
                    <a:pos x="150" y="185"/>
                  </a:cxn>
                  <a:cxn ang="0">
                    <a:pos x="194" y="138"/>
                  </a:cxn>
                  <a:cxn ang="0">
                    <a:pos x="272" y="167"/>
                  </a:cxn>
                  <a:cxn ang="0">
                    <a:pos x="265" y="244"/>
                  </a:cxn>
                  <a:cxn ang="0">
                    <a:pos x="171" y="304"/>
                  </a:cxn>
                  <a:cxn ang="0">
                    <a:pos x="153" y="474"/>
                  </a:cxn>
                  <a:cxn ang="0">
                    <a:pos x="171" y="527"/>
                  </a:cxn>
                  <a:cxn ang="0">
                    <a:pos x="140" y="585"/>
                  </a:cxn>
                  <a:cxn ang="0">
                    <a:pos x="147" y="645"/>
                  </a:cxn>
                  <a:cxn ang="0">
                    <a:pos x="213" y="683"/>
                  </a:cxn>
                  <a:cxn ang="0">
                    <a:pos x="300" y="656"/>
                  </a:cxn>
                  <a:cxn ang="0">
                    <a:pos x="328" y="585"/>
                  </a:cxn>
                  <a:cxn ang="0">
                    <a:pos x="293" y="518"/>
                  </a:cxn>
                  <a:cxn ang="0">
                    <a:pos x="331" y="480"/>
                  </a:cxn>
                  <a:cxn ang="0">
                    <a:pos x="331" y="387"/>
                  </a:cxn>
                  <a:cxn ang="0">
                    <a:pos x="429" y="308"/>
                  </a:cxn>
                  <a:cxn ang="0">
                    <a:pos x="439" y="188"/>
                  </a:cxn>
                  <a:cxn ang="0">
                    <a:pos x="376" y="59"/>
                  </a:cxn>
                  <a:cxn ang="0">
                    <a:pos x="251" y="0"/>
                  </a:cxn>
                  <a:cxn ang="0">
                    <a:pos x="112" y="38"/>
                  </a:cxn>
                  <a:cxn ang="0">
                    <a:pos x="31" y="115"/>
                  </a:cxn>
                  <a:cxn ang="0">
                    <a:pos x="0" y="234"/>
                  </a:cxn>
                  <a:cxn ang="0">
                    <a:pos x="4" y="304"/>
                  </a:cxn>
                  <a:cxn ang="0">
                    <a:pos x="147" y="296"/>
                  </a:cxn>
                  <a:cxn ang="0">
                    <a:pos x="150" y="185"/>
                  </a:cxn>
                </a:cxnLst>
                <a:rect l="0" t="0" r="r" b="b"/>
                <a:pathLst>
                  <a:path w="439" h="683">
                    <a:moveTo>
                      <a:pt x="150" y="185"/>
                    </a:moveTo>
                    <a:lnTo>
                      <a:pt x="194" y="138"/>
                    </a:lnTo>
                    <a:lnTo>
                      <a:pt x="272" y="167"/>
                    </a:lnTo>
                    <a:lnTo>
                      <a:pt x="265" y="244"/>
                    </a:lnTo>
                    <a:lnTo>
                      <a:pt x="171" y="304"/>
                    </a:lnTo>
                    <a:lnTo>
                      <a:pt x="153" y="474"/>
                    </a:lnTo>
                    <a:lnTo>
                      <a:pt x="171" y="527"/>
                    </a:lnTo>
                    <a:lnTo>
                      <a:pt x="140" y="585"/>
                    </a:lnTo>
                    <a:lnTo>
                      <a:pt x="147" y="645"/>
                    </a:lnTo>
                    <a:lnTo>
                      <a:pt x="213" y="683"/>
                    </a:lnTo>
                    <a:lnTo>
                      <a:pt x="300" y="656"/>
                    </a:lnTo>
                    <a:lnTo>
                      <a:pt x="328" y="585"/>
                    </a:lnTo>
                    <a:lnTo>
                      <a:pt x="293" y="518"/>
                    </a:lnTo>
                    <a:lnTo>
                      <a:pt x="331" y="480"/>
                    </a:lnTo>
                    <a:lnTo>
                      <a:pt x="331" y="387"/>
                    </a:lnTo>
                    <a:lnTo>
                      <a:pt x="429" y="308"/>
                    </a:lnTo>
                    <a:lnTo>
                      <a:pt x="439" y="188"/>
                    </a:lnTo>
                    <a:lnTo>
                      <a:pt x="376" y="59"/>
                    </a:lnTo>
                    <a:lnTo>
                      <a:pt x="251" y="0"/>
                    </a:lnTo>
                    <a:lnTo>
                      <a:pt x="112" y="38"/>
                    </a:lnTo>
                    <a:lnTo>
                      <a:pt x="31" y="115"/>
                    </a:lnTo>
                    <a:lnTo>
                      <a:pt x="0" y="234"/>
                    </a:lnTo>
                    <a:lnTo>
                      <a:pt x="4" y="304"/>
                    </a:lnTo>
                    <a:lnTo>
                      <a:pt x="147" y="296"/>
                    </a:lnTo>
                    <a:lnTo>
                      <a:pt x="150" y="185"/>
                    </a:lnTo>
                    <a:close/>
                  </a:path>
                </a:pathLst>
              </a:custGeom>
              <a:solidFill>
                <a:srgbClr val="FFFF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sp>
            <p:nvSpPr>
              <p:cNvPr id="8" name="Freeform 69"/>
              <p:cNvSpPr>
                <a:spLocks/>
              </p:cNvSpPr>
              <p:nvPr/>
            </p:nvSpPr>
            <p:spPr bwMode="auto">
              <a:xfrm rot="421002">
                <a:off x="3043" y="2106"/>
                <a:ext cx="881" cy="535"/>
              </a:xfrm>
              <a:custGeom>
                <a:avLst/>
                <a:gdLst/>
                <a:ahLst/>
                <a:cxnLst>
                  <a:cxn ang="0">
                    <a:pos x="0" y="241"/>
                  </a:cxn>
                  <a:cxn ang="0">
                    <a:pos x="57" y="230"/>
                  </a:cxn>
                  <a:cxn ang="0">
                    <a:pos x="89" y="241"/>
                  </a:cxn>
                  <a:cxn ang="0">
                    <a:pos x="87" y="175"/>
                  </a:cxn>
                  <a:cxn ang="0">
                    <a:pos x="111" y="101"/>
                  </a:cxn>
                  <a:cxn ang="0">
                    <a:pos x="206" y="74"/>
                  </a:cxn>
                  <a:cxn ang="0">
                    <a:pos x="251" y="105"/>
                  </a:cxn>
                  <a:cxn ang="0">
                    <a:pos x="299" y="153"/>
                  </a:cxn>
                  <a:cxn ang="0">
                    <a:pos x="285" y="237"/>
                  </a:cxn>
                  <a:cxn ang="0">
                    <a:pos x="195" y="276"/>
                  </a:cxn>
                  <a:cxn ang="0">
                    <a:pos x="171" y="335"/>
                  </a:cxn>
                  <a:cxn ang="0">
                    <a:pos x="178" y="395"/>
                  </a:cxn>
                  <a:cxn ang="0">
                    <a:pos x="166" y="477"/>
                  </a:cxn>
                  <a:cxn ang="0">
                    <a:pos x="256" y="477"/>
                  </a:cxn>
                  <a:cxn ang="0">
                    <a:pos x="268" y="416"/>
                  </a:cxn>
                  <a:cxn ang="0">
                    <a:pos x="261" y="345"/>
                  </a:cxn>
                  <a:cxn ang="0">
                    <a:pos x="316" y="307"/>
                  </a:cxn>
                  <a:cxn ang="0">
                    <a:pos x="358" y="287"/>
                  </a:cxn>
                  <a:cxn ang="0">
                    <a:pos x="390" y="196"/>
                  </a:cxn>
                  <a:cxn ang="0">
                    <a:pos x="361" y="98"/>
                  </a:cxn>
                  <a:cxn ang="0">
                    <a:pos x="264" y="0"/>
                  </a:cxn>
                  <a:cxn ang="0">
                    <a:pos x="146" y="8"/>
                  </a:cxn>
                  <a:cxn ang="0">
                    <a:pos x="51" y="67"/>
                  </a:cxn>
                  <a:cxn ang="0">
                    <a:pos x="10" y="140"/>
                  </a:cxn>
                  <a:cxn ang="0">
                    <a:pos x="0" y="241"/>
                  </a:cxn>
                </a:cxnLst>
                <a:rect l="0" t="0" r="r" b="b"/>
                <a:pathLst>
                  <a:path w="390" h="477">
                    <a:moveTo>
                      <a:pt x="0" y="241"/>
                    </a:moveTo>
                    <a:lnTo>
                      <a:pt x="57" y="230"/>
                    </a:lnTo>
                    <a:lnTo>
                      <a:pt x="89" y="241"/>
                    </a:lnTo>
                    <a:lnTo>
                      <a:pt x="87" y="175"/>
                    </a:lnTo>
                    <a:lnTo>
                      <a:pt x="111" y="101"/>
                    </a:lnTo>
                    <a:lnTo>
                      <a:pt x="206" y="74"/>
                    </a:lnTo>
                    <a:lnTo>
                      <a:pt x="251" y="105"/>
                    </a:lnTo>
                    <a:lnTo>
                      <a:pt x="299" y="153"/>
                    </a:lnTo>
                    <a:lnTo>
                      <a:pt x="285" y="237"/>
                    </a:lnTo>
                    <a:lnTo>
                      <a:pt x="195" y="276"/>
                    </a:lnTo>
                    <a:lnTo>
                      <a:pt x="171" y="335"/>
                    </a:lnTo>
                    <a:lnTo>
                      <a:pt x="178" y="395"/>
                    </a:lnTo>
                    <a:lnTo>
                      <a:pt x="166" y="477"/>
                    </a:lnTo>
                    <a:lnTo>
                      <a:pt x="256" y="477"/>
                    </a:lnTo>
                    <a:lnTo>
                      <a:pt x="268" y="416"/>
                    </a:lnTo>
                    <a:lnTo>
                      <a:pt x="261" y="345"/>
                    </a:lnTo>
                    <a:lnTo>
                      <a:pt x="316" y="307"/>
                    </a:lnTo>
                    <a:lnTo>
                      <a:pt x="358" y="287"/>
                    </a:lnTo>
                    <a:lnTo>
                      <a:pt x="390" y="196"/>
                    </a:lnTo>
                    <a:lnTo>
                      <a:pt x="361" y="98"/>
                    </a:lnTo>
                    <a:lnTo>
                      <a:pt x="264" y="0"/>
                    </a:lnTo>
                    <a:lnTo>
                      <a:pt x="146" y="8"/>
                    </a:lnTo>
                    <a:lnTo>
                      <a:pt x="51" y="67"/>
                    </a:lnTo>
                    <a:lnTo>
                      <a:pt x="10" y="140"/>
                    </a:lnTo>
                    <a:lnTo>
                      <a:pt x="0" y="241"/>
                    </a:lnTo>
                    <a:close/>
                  </a:path>
                </a:pathLst>
              </a:custGeom>
              <a:solidFill>
                <a:srgbClr val="FF3300"/>
              </a:solidFill>
              <a:ln w="9525">
                <a:solidFill>
                  <a:srgbClr val="FFCC00"/>
                </a:solidFill>
                <a:round/>
                <a:headEnd/>
                <a:tailEnd/>
              </a:ln>
              <a:effectLst>
                <a:outerShdw dist="45791" dir="2021404" algn="ctr" rotWithShape="0">
                  <a:srgbClr val="808080"/>
                </a:outerShdw>
              </a:effectLst>
            </p:spPr>
            <p:txBody>
              <a:bodyPr/>
              <a:lstStyle/>
              <a:p>
                <a:pPr>
                  <a:defRPr/>
                </a:pPr>
                <a:endParaRPr lang="zh-CN" altLang="en-US"/>
              </a:p>
            </p:txBody>
          </p:sp>
          <p:sp>
            <p:nvSpPr>
              <p:cNvPr id="9" name="Freeform 70"/>
              <p:cNvSpPr>
                <a:spLocks/>
              </p:cNvSpPr>
              <p:nvPr/>
            </p:nvSpPr>
            <p:spPr bwMode="auto">
              <a:xfrm rot="421002">
                <a:off x="3334" y="2711"/>
                <a:ext cx="284" cy="122"/>
              </a:xfrm>
              <a:custGeom>
                <a:avLst/>
                <a:gdLst/>
                <a:ahLst/>
                <a:cxnLst>
                  <a:cxn ang="0">
                    <a:pos x="45" y="0"/>
                  </a:cxn>
                  <a:cxn ang="0">
                    <a:pos x="9" y="20"/>
                  </a:cxn>
                  <a:cxn ang="0">
                    <a:pos x="0" y="73"/>
                  </a:cxn>
                  <a:cxn ang="0">
                    <a:pos x="28" y="109"/>
                  </a:cxn>
                  <a:cxn ang="0">
                    <a:pos x="98" y="109"/>
                  </a:cxn>
                  <a:cxn ang="0">
                    <a:pos x="126" y="66"/>
                  </a:cxn>
                  <a:cxn ang="0">
                    <a:pos x="102" y="14"/>
                  </a:cxn>
                  <a:cxn ang="0">
                    <a:pos x="45" y="0"/>
                  </a:cxn>
                </a:cxnLst>
                <a:rect l="0" t="0" r="r" b="b"/>
                <a:pathLst>
                  <a:path w="126" h="109">
                    <a:moveTo>
                      <a:pt x="45" y="0"/>
                    </a:moveTo>
                    <a:lnTo>
                      <a:pt x="9" y="20"/>
                    </a:lnTo>
                    <a:lnTo>
                      <a:pt x="0" y="73"/>
                    </a:lnTo>
                    <a:lnTo>
                      <a:pt x="28" y="109"/>
                    </a:lnTo>
                    <a:lnTo>
                      <a:pt x="98" y="109"/>
                    </a:lnTo>
                    <a:lnTo>
                      <a:pt x="126" y="66"/>
                    </a:lnTo>
                    <a:lnTo>
                      <a:pt x="102" y="14"/>
                    </a:lnTo>
                    <a:lnTo>
                      <a:pt x="45" y="0"/>
                    </a:lnTo>
                    <a:close/>
                  </a:path>
                </a:pathLst>
              </a:custGeom>
              <a:solidFill>
                <a:srgbClr val="FF33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grpSp>
      </p:grpSp>
      <p:grpSp>
        <p:nvGrpSpPr>
          <p:cNvPr id="10" name="Group 69"/>
          <p:cNvGrpSpPr>
            <a:grpSpLocks/>
          </p:cNvGrpSpPr>
          <p:nvPr/>
        </p:nvGrpSpPr>
        <p:grpSpPr bwMode="auto">
          <a:xfrm>
            <a:off x="692224" y="1340768"/>
            <a:ext cx="7696200" cy="1800225"/>
            <a:chOff x="480" y="720"/>
            <a:chExt cx="4848" cy="1134"/>
          </a:xfrm>
        </p:grpSpPr>
        <p:sp>
          <p:nvSpPr>
            <p:cNvPr id="11" name="Rectangle 6"/>
            <p:cNvSpPr>
              <a:spLocks noChangeArrowheads="1"/>
            </p:cNvSpPr>
            <p:nvPr/>
          </p:nvSpPr>
          <p:spPr bwMode="auto">
            <a:xfrm>
              <a:off x="480" y="720"/>
              <a:ext cx="4848" cy="1134"/>
            </a:xfrm>
            <a:prstGeom prst="rect">
              <a:avLst/>
            </a:prstGeom>
            <a:solidFill>
              <a:srgbClr val="CCFFFF"/>
            </a:solidFill>
            <a:ln w="12700" cap="sq">
              <a:noFill/>
              <a:miter lim="800000"/>
              <a:headEnd type="none" w="sm" len="sm"/>
              <a:tailEnd type="none" w="sm" len="sm"/>
            </a:ln>
            <a:effectLst>
              <a:outerShdw dist="188799" dir="2536421" algn="ctr" rotWithShape="0">
                <a:srgbClr val="AEAEAE"/>
              </a:outerShdw>
            </a:effectLst>
          </p:spPr>
          <p:txBody>
            <a:bodyPr wrap="none" anchor="ctr"/>
            <a:lstStyle/>
            <a:p>
              <a:pPr>
                <a:defRPr/>
              </a:pPr>
              <a:endParaRPr lang="zh-CN" altLang="en-US"/>
            </a:p>
          </p:txBody>
        </p:sp>
        <p:sp>
          <p:nvSpPr>
            <p:cNvPr id="12" name="Text Box 7"/>
            <p:cNvSpPr txBox="1">
              <a:spLocks noChangeArrowheads="1"/>
            </p:cNvSpPr>
            <p:nvPr/>
          </p:nvSpPr>
          <p:spPr bwMode="auto">
            <a:xfrm>
              <a:off x="701" y="811"/>
              <a:ext cx="4512" cy="1035"/>
            </a:xfrm>
            <a:prstGeom prst="rect">
              <a:avLst/>
            </a:prstGeom>
            <a:noFill/>
            <a:ln w="12700" cap="sq">
              <a:noFill/>
              <a:miter lim="800000"/>
              <a:headEnd type="none" w="sm" len="sm"/>
              <a:tailEnd type="none" w="sm" len="sm"/>
            </a:ln>
          </p:spPr>
          <p:txBody>
            <a:bodyPr>
              <a:spAutoFit/>
            </a:bodyPr>
            <a:lstStyle/>
            <a:p>
              <a:pPr>
                <a:lnSpc>
                  <a:spcPct val="90000"/>
                </a:lnSpc>
              </a:pPr>
              <a:r>
                <a:rPr lang="zh-CN" altLang="en-US" sz="2800" b="1" dirty="0">
                  <a:solidFill>
                    <a:srgbClr val="002D88"/>
                  </a:solidFill>
                  <a:ea typeface="幼圆" pitchFamily="49" charset="-122"/>
                </a:rPr>
                <a:t>        </a:t>
              </a:r>
              <a:r>
                <a:rPr lang="zh-CN" altLang="en-US" sz="2800" b="1" dirty="0" smtClean="0">
                  <a:solidFill>
                    <a:srgbClr val="002D88"/>
                  </a:solidFill>
                  <a:ea typeface="幼圆" pitchFamily="49" charset="-122"/>
                </a:rPr>
                <a:t>如果</a:t>
              </a:r>
              <a:r>
                <a:rPr lang="zh-CN" altLang="en-US" sz="2800" b="1" dirty="0" smtClean="0">
                  <a:solidFill>
                    <a:schemeClr val="accent6"/>
                  </a:solidFill>
                  <a:latin typeface="华文楷体" pitchFamily="2" charset="-122"/>
                  <a:ea typeface="华文楷体" pitchFamily="2" charset="-122"/>
                </a:rPr>
                <a:t>所有线程都未阻塞</a:t>
              </a:r>
              <a:r>
                <a:rPr lang="zh-CN" altLang="en-US" sz="2800" b="1" dirty="0" smtClean="0">
                  <a:solidFill>
                    <a:srgbClr val="002D88"/>
                  </a:solidFill>
                  <a:ea typeface="幼圆" pitchFamily="49" charset="-122"/>
                </a:rPr>
                <a:t>该信号，则接收线程不确定，可能是任意线程；</a:t>
              </a:r>
              <a:endParaRPr lang="en-US" altLang="zh-CN" sz="2800" b="1" dirty="0" smtClean="0">
                <a:solidFill>
                  <a:srgbClr val="002D88"/>
                </a:solidFill>
                <a:ea typeface="幼圆" pitchFamily="49" charset="-122"/>
              </a:endParaRPr>
            </a:p>
            <a:p>
              <a:pPr>
                <a:lnSpc>
                  <a:spcPct val="90000"/>
                </a:lnSpc>
              </a:pPr>
              <a:r>
                <a:rPr lang="en-US" altLang="zh-CN" sz="2800" b="1" dirty="0" smtClean="0">
                  <a:solidFill>
                    <a:srgbClr val="002D88"/>
                  </a:solidFill>
                  <a:ea typeface="幼圆" pitchFamily="49" charset="-122"/>
                </a:rPr>
                <a:t>       </a:t>
              </a:r>
              <a:r>
                <a:rPr lang="zh-CN" altLang="en-US" sz="2800" b="1" dirty="0" smtClean="0">
                  <a:solidFill>
                    <a:srgbClr val="002D88"/>
                  </a:solidFill>
                  <a:ea typeface="幼圆" pitchFamily="49" charset="-122"/>
                </a:rPr>
                <a:t>如果</a:t>
              </a:r>
              <a:r>
                <a:rPr lang="zh-CN" altLang="en-US" sz="2800" b="1" dirty="0" smtClean="0">
                  <a:solidFill>
                    <a:schemeClr val="accent6"/>
                  </a:solidFill>
                  <a:latin typeface="华文楷体" pitchFamily="2" charset="-122"/>
                  <a:ea typeface="华文楷体" pitchFamily="2" charset="-122"/>
                </a:rPr>
                <a:t>只有一个线程未阻塞</a:t>
              </a:r>
              <a:r>
                <a:rPr lang="zh-CN" altLang="en-US" sz="2800" b="1" dirty="0" smtClean="0">
                  <a:solidFill>
                    <a:srgbClr val="002D88"/>
                  </a:solidFill>
                  <a:ea typeface="幼圆" pitchFamily="49" charset="-122"/>
                </a:rPr>
                <a:t>该信号，则信号将送达该线程。</a:t>
              </a:r>
              <a:endParaRPr lang="zh-CN" altLang="en-US" sz="2800" b="1" dirty="0">
                <a:solidFill>
                  <a:srgbClr val="002D88"/>
                </a:solidFill>
                <a:ea typeface="幼圆" pitchFamily="49" charset="-122"/>
              </a:endParaRPr>
            </a:p>
          </p:txBody>
        </p:sp>
      </p:grpSp>
      <p:grpSp>
        <p:nvGrpSpPr>
          <p:cNvPr id="18" name="组合 17"/>
          <p:cNvGrpSpPr/>
          <p:nvPr/>
        </p:nvGrpSpPr>
        <p:grpSpPr>
          <a:xfrm>
            <a:off x="2267744" y="3861048"/>
            <a:ext cx="4104456" cy="2808312"/>
            <a:chOff x="2267744" y="3861048"/>
            <a:chExt cx="4104456" cy="2808312"/>
          </a:xfrm>
        </p:grpSpPr>
        <p:grpSp>
          <p:nvGrpSpPr>
            <p:cNvPr id="14" name="Group 125"/>
            <p:cNvGrpSpPr>
              <a:grpSpLocks/>
            </p:cNvGrpSpPr>
            <p:nvPr/>
          </p:nvGrpSpPr>
          <p:grpSpPr bwMode="auto">
            <a:xfrm>
              <a:off x="2267744" y="3861048"/>
              <a:ext cx="4104456" cy="1655764"/>
              <a:chOff x="-840" y="346"/>
              <a:chExt cx="1542" cy="1043"/>
            </a:xfrm>
          </p:grpSpPr>
          <p:sp>
            <p:nvSpPr>
              <p:cNvPr id="15" name="Freeform 126"/>
              <p:cNvSpPr>
                <a:spLocks/>
              </p:cNvSpPr>
              <p:nvPr/>
            </p:nvSpPr>
            <p:spPr bwMode="auto">
              <a:xfrm>
                <a:off x="-840" y="346"/>
                <a:ext cx="1542" cy="1043"/>
              </a:xfrm>
              <a:custGeom>
                <a:avLst/>
                <a:gdLst/>
                <a:ahLst/>
                <a:cxnLst>
                  <a:cxn ang="0">
                    <a:pos x="636" y="22"/>
                  </a:cxn>
                  <a:cxn ang="0">
                    <a:pos x="456" y="44"/>
                  </a:cxn>
                  <a:cxn ang="0">
                    <a:pos x="329" y="74"/>
                  </a:cxn>
                  <a:cxn ang="0">
                    <a:pos x="142" y="127"/>
                  </a:cxn>
                  <a:cxn ang="0">
                    <a:pos x="60" y="156"/>
                  </a:cxn>
                  <a:cxn ang="0">
                    <a:pos x="37" y="441"/>
                  </a:cxn>
                  <a:cxn ang="0">
                    <a:pos x="0" y="516"/>
                  </a:cxn>
                  <a:cxn ang="0">
                    <a:pos x="299" y="635"/>
                  </a:cxn>
                  <a:cxn ang="0">
                    <a:pos x="860" y="635"/>
                  </a:cxn>
                  <a:cxn ang="0">
                    <a:pos x="935" y="605"/>
                  </a:cxn>
                  <a:cxn ang="0">
                    <a:pos x="980" y="575"/>
                  </a:cxn>
                  <a:cxn ang="0">
                    <a:pos x="1040" y="403"/>
                  </a:cxn>
                  <a:cxn ang="0">
                    <a:pos x="1010" y="179"/>
                  </a:cxn>
                  <a:cxn ang="0">
                    <a:pos x="987" y="156"/>
                  </a:cxn>
                  <a:cxn ang="0">
                    <a:pos x="853" y="141"/>
                  </a:cxn>
                  <a:cxn ang="0">
                    <a:pos x="830" y="89"/>
                  </a:cxn>
                  <a:cxn ang="0">
                    <a:pos x="636" y="22"/>
                  </a:cxn>
                </a:cxnLst>
                <a:rect l="0" t="0" r="r" b="b"/>
                <a:pathLst>
                  <a:path w="1040" h="688">
                    <a:moveTo>
                      <a:pt x="636" y="22"/>
                    </a:moveTo>
                    <a:cubicBezTo>
                      <a:pt x="555" y="26"/>
                      <a:pt x="521" y="24"/>
                      <a:pt x="456" y="44"/>
                    </a:cubicBezTo>
                    <a:cubicBezTo>
                      <a:pt x="415" y="72"/>
                      <a:pt x="382" y="69"/>
                      <a:pt x="329" y="74"/>
                    </a:cubicBezTo>
                    <a:cubicBezTo>
                      <a:pt x="269" y="115"/>
                      <a:pt x="215" y="121"/>
                      <a:pt x="142" y="127"/>
                    </a:cubicBezTo>
                    <a:cubicBezTo>
                      <a:pt x="108" y="133"/>
                      <a:pt x="88" y="137"/>
                      <a:pt x="60" y="156"/>
                    </a:cubicBezTo>
                    <a:cubicBezTo>
                      <a:pt x="28" y="247"/>
                      <a:pt x="58" y="347"/>
                      <a:pt x="37" y="441"/>
                    </a:cubicBezTo>
                    <a:cubicBezTo>
                      <a:pt x="31" y="467"/>
                      <a:pt x="9" y="491"/>
                      <a:pt x="0" y="516"/>
                    </a:cubicBezTo>
                    <a:cubicBezTo>
                      <a:pt x="42" y="632"/>
                      <a:pt x="201" y="629"/>
                      <a:pt x="299" y="635"/>
                    </a:cubicBezTo>
                    <a:cubicBezTo>
                      <a:pt x="499" y="688"/>
                      <a:pt x="341" y="649"/>
                      <a:pt x="860" y="635"/>
                    </a:cubicBezTo>
                    <a:cubicBezTo>
                      <a:pt x="882" y="634"/>
                      <a:pt x="916" y="616"/>
                      <a:pt x="935" y="605"/>
                    </a:cubicBezTo>
                    <a:cubicBezTo>
                      <a:pt x="951" y="596"/>
                      <a:pt x="980" y="575"/>
                      <a:pt x="980" y="575"/>
                    </a:cubicBezTo>
                    <a:cubicBezTo>
                      <a:pt x="998" y="517"/>
                      <a:pt x="1020" y="461"/>
                      <a:pt x="1040" y="403"/>
                    </a:cubicBezTo>
                    <a:cubicBezTo>
                      <a:pt x="1039" y="386"/>
                      <a:pt x="1017" y="204"/>
                      <a:pt x="1010" y="179"/>
                    </a:cubicBezTo>
                    <a:cubicBezTo>
                      <a:pt x="1007" y="169"/>
                      <a:pt x="997" y="160"/>
                      <a:pt x="987" y="156"/>
                    </a:cubicBezTo>
                    <a:cubicBezTo>
                      <a:pt x="945" y="141"/>
                      <a:pt x="898" y="146"/>
                      <a:pt x="853" y="141"/>
                    </a:cubicBezTo>
                    <a:cubicBezTo>
                      <a:pt x="844" y="107"/>
                      <a:pt x="850" y="117"/>
                      <a:pt x="830" y="89"/>
                    </a:cubicBezTo>
                    <a:cubicBezTo>
                      <a:pt x="768" y="0"/>
                      <a:pt x="776" y="29"/>
                      <a:pt x="636" y="22"/>
                    </a:cubicBezTo>
                    <a:close/>
                  </a:path>
                </a:pathLst>
              </a:custGeom>
              <a:solidFill>
                <a:srgbClr val="FFFF99"/>
              </a:solidFill>
              <a:ln w="82550" cap="flat" cmpd="sng">
                <a:solidFill>
                  <a:srgbClr val="00E6E1"/>
                </a:solidFill>
                <a:prstDash val="solid"/>
                <a:round/>
                <a:headEnd/>
                <a:tailEnd/>
              </a:ln>
              <a:effectLst>
                <a:outerShdw dist="45791" dir="2021404" algn="ctr" rotWithShape="0">
                  <a:srgbClr val="B2B2B2"/>
                </a:outerShdw>
              </a:effectLst>
            </p:spPr>
            <p:txBody>
              <a:bodyPr wrap="none" anchor="ctr"/>
              <a:lstStyle/>
              <a:p>
                <a:endParaRPr lang="zh-CN" altLang="en-US"/>
              </a:p>
            </p:txBody>
          </p:sp>
          <p:sp>
            <p:nvSpPr>
              <p:cNvPr id="16" name="Text Box 128"/>
              <p:cNvSpPr txBox="1">
                <a:spLocks noChangeArrowheads="1"/>
              </p:cNvSpPr>
              <p:nvPr/>
            </p:nvSpPr>
            <p:spPr bwMode="auto">
              <a:xfrm>
                <a:off x="-786" y="527"/>
                <a:ext cx="1407" cy="756"/>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r>
                  <a:rPr lang="zh-CN" altLang="en-US" sz="3600" dirty="0" smtClean="0">
                    <a:solidFill>
                      <a:srgbClr val="FF0000"/>
                    </a:solidFill>
                    <a:ea typeface="黑体" pitchFamily="2" charset="-122"/>
                  </a:rPr>
                  <a:t>多线程“</a:t>
                </a:r>
                <a:r>
                  <a:rPr lang="zh-CN" altLang="en-US" sz="3600" i="1" dirty="0" smtClean="0">
                    <a:solidFill>
                      <a:srgbClr val="FF0000"/>
                    </a:solidFill>
                    <a:ea typeface="黑体" pitchFamily="2" charset="-122"/>
                  </a:rPr>
                  <a:t>异步信号”</a:t>
                </a:r>
                <a:r>
                  <a:rPr lang="zh-CN" altLang="en-US" sz="3600" dirty="0" smtClean="0">
                    <a:solidFill>
                      <a:srgbClr val="FF0000"/>
                    </a:solidFill>
                    <a:ea typeface="黑体" pitchFamily="2" charset="-122"/>
                  </a:rPr>
                  <a:t>处理模式</a:t>
                </a:r>
                <a:endParaRPr lang="zh-CN" altLang="en-US" sz="3600" dirty="0">
                  <a:solidFill>
                    <a:srgbClr val="FF0000"/>
                  </a:solidFill>
                  <a:ea typeface="黑体" pitchFamily="2" charset="-122"/>
                </a:endParaRPr>
              </a:p>
            </p:txBody>
          </p:sp>
        </p:grpSp>
        <p:sp>
          <p:nvSpPr>
            <p:cNvPr id="17" name="燕尾形箭头 16"/>
            <p:cNvSpPr/>
            <p:nvPr/>
          </p:nvSpPr>
          <p:spPr bwMode="auto">
            <a:xfrm rot="5400000">
              <a:off x="3779912" y="5733256"/>
              <a:ext cx="1152128" cy="720080"/>
            </a:xfrm>
            <a:prstGeom prst="notchedRightArrow">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ou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9"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0-#ppt_w/2"/>
                                          </p:val>
                                        </p:tav>
                                        <p:tav tm="100000">
                                          <p:val>
                                            <p:strVal val="#ppt_x"/>
                                          </p:val>
                                        </p:tav>
                                      </p:tavLst>
                                    </p:anim>
                                    <p:anim calcmode="lin" valueType="num">
                                      <p:cBhvr additive="base">
                                        <p:cTn id="18"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2289641"/>
            <a:ext cx="8496944" cy="4739759"/>
          </a:xfrm>
          <a:prstGeom prst="rect">
            <a:avLst/>
          </a:prstGeom>
          <a:solidFill>
            <a:schemeClr val="tx1"/>
          </a:solidFill>
        </p:spPr>
        <p:txBody>
          <a:bodyPr wrap="square">
            <a:spAutoFit/>
          </a:bodyPr>
          <a:lstStyle/>
          <a:p>
            <a:r>
              <a:rPr lang="en-US" altLang="zh-CN" b="1" dirty="0" err="1" smtClean="0">
                <a:solidFill>
                  <a:srgbClr val="0033CC"/>
                </a:solidFill>
              </a:rPr>
              <a:t>int</a:t>
            </a:r>
            <a:r>
              <a:rPr lang="en-US" altLang="zh-CN" b="1" dirty="0" smtClean="0">
                <a:solidFill>
                  <a:srgbClr val="0033CC"/>
                </a:solidFill>
              </a:rPr>
              <a:t> main( ) { </a:t>
            </a:r>
          </a:p>
          <a:p>
            <a:r>
              <a:rPr lang="en-US" altLang="zh-CN" b="1" dirty="0" smtClean="0">
                <a:solidFill>
                  <a:srgbClr val="0033CC"/>
                </a:solidFill>
              </a:rPr>
              <a:t>	</a:t>
            </a:r>
            <a:r>
              <a:rPr lang="en-US" altLang="zh-CN" b="1" dirty="0" err="1" smtClean="0">
                <a:solidFill>
                  <a:srgbClr val="0033CC"/>
                </a:solidFill>
              </a:rPr>
              <a:t>pthread_t</a:t>
            </a:r>
            <a:r>
              <a:rPr lang="en-US" altLang="zh-CN" b="1" dirty="0" smtClean="0">
                <a:solidFill>
                  <a:srgbClr val="0033CC"/>
                </a:solidFill>
              </a:rPr>
              <a:t> thread; </a:t>
            </a:r>
          </a:p>
          <a:p>
            <a:r>
              <a:rPr lang="en-US" altLang="zh-CN" b="1" dirty="0" smtClean="0">
                <a:solidFill>
                  <a:srgbClr val="0033CC"/>
                </a:solidFill>
              </a:rPr>
              <a:t>	</a:t>
            </a:r>
            <a:r>
              <a:rPr lang="en-US" altLang="zh-CN" b="1" dirty="0" err="1" smtClean="0">
                <a:solidFill>
                  <a:srgbClr val="0033CC"/>
                </a:solidFill>
              </a:rPr>
              <a:t>sigset_t</a:t>
            </a:r>
            <a:r>
              <a:rPr lang="en-US" altLang="zh-CN" b="1" dirty="0" smtClean="0">
                <a:solidFill>
                  <a:srgbClr val="0033CC"/>
                </a:solidFill>
              </a:rPr>
              <a:t> set; </a:t>
            </a:r>
          </a:p>
          <a:p>
            <a:r>
              <a:rPr lang="en-US" altLang="zh-CN" sz="1400" b="1" dirty="0" smtClean="0">
                <a:solidFill>
                  <a:srgbClr val="0033CC"/>
                </a:solidFill>
              </a:rPr>
              <a:t>	</a:t>
            </a:r>
          </a:p>
          <a:p>
            <a:r>
              <a:rPr lang="en-US" altLang="zh-CN" b="1" dirty="0" smtClean="0">
                <a:solidFill>
                  <a:srgbClr val="0033CC"/>
                </a:solidFill>
              </a:rPr>
              <a:t>	</a:t>
            </a:r>
            <a:r>
              <a:rPr lang="en-US" altLang="zh-CN" sz="2000" b="1" dirty="0" smtClean="0">
                <a:solidFill>
                  <a:schemeClr val="bg2">
                    <a:lumMod val="75000"/>
                  </a:schemeClr>
                </a:solidFill>
              </a:rPr>
              <a:t>/* </a:t>
            </a:r>
            <a:r>
              <a:rPr lang="zh-CN" altLang="en-US" sz="2000" b="1" dirty="0" smtClean="0">
                <a:solidFill>
                  <a:schemeClr val="bg2">
                    <a:lumMod val="75000"/>
                  </a:schemeClr>
                </a:solidFill>
              </a:rPr>
              <a:t>主线程阻塞信号，其它线程继承信号阻塞</a:t>
            </a:r>
            <a:r>
              <a:rPr lang="en-US" altLang="zh-CN" sz="2000" b="1" dirty="0" smtClean="0">
                <a:solidFill>
                  <a:schemeClr val="bg2">
                    <a:lumMod val="75000"/>
                  </a:schemeClr>
                </a:solidFill>
              </a:rPr>
              <a:t> */ </a:t>
            </a:r>
          </a:p>
          <a:p>
            <a:r>
              <a:rPr lang="en-US" altLang="zh-CN" b="1" dirty="0" smtClean="0">
                <a:solidFill>
                  <a:srgbClr val="0033CC"/>
                </a:solidFill>
              </a:rPr>
              <a:t>	</a:t>
            </a:r>
            <a:r>
              <a:rPr lang="en-US" altLang="zh-CN" b="1" dirty="0" err="1" smtClean="0">
                <a:solidFill>
                  <a:srgbClr val="0033CC"/>
                </a:solidFill>
              </a:rPr>
              <a:t>sigemptyset</a:t>
            </a:r>
            <a:r>
              <a:rPr lang="en-US" altLang="zh-CN" b="1" dirty="0" smtClean="0">
                <a:solidFill>
                  <a:srgbClr val="0033CC"/>
                </a:solidFill>
              </a:rPr>
              <a:t>(&amp;set);</a:t>
            </a:r>
          </a:p>
          <a:p>
            <a:r>
              <a:rPr lang="en-US" altLang="zh-CN" b="1" dirty="0" smtClean="0">
                <a:solidFill>
                  <a:srgbClr val="0033CC"/>
                </a:solidFill>
              </a:rPr>
              <a:t>	</a:t>
            </a:r>
            <a:r>
              <a:rPr lang="en-US" altLang="zh-CN" b="1" dirty="0" err="1" smtClean="0">
                <a:solidFill>
                  <a:srgbClr val="0033CC"/>
                </a:solidFill>
              </a:rPr>
              <a:t>sigaddset</a:t>
            </a:r>
            <a:r>
              <a:rPr lang="en-US" altLang="zh-CN" b="1" dirty="0" smtClean="0">
                <a:solidFill>
                  <a:srgbClr val="0033CC"/>
                </a:solidFill>
              </a:rPr>
              <a:t>(&amp;set, SIGQUIT); </a:t>
            </a:r>
          </a:p>
          <a:p>
            <a:r>
              <a:rPr lang="en-US" altLang="zh-CN" b="1" dirty="0" smtClean="0">
                <a:solidFill>
                  <a:srgbClr val="0033CC"/>
                </a:solidFill>
              </a:rPr>
              <a:t>	</a:t>
            </a:r>
            <a:r>
              <a:rPr lang="en-US" altLang="zh-CN" b="1" dirty="0" err="1" smtClean="0">
                <a:solidFill>
                  <a:srgbClr val="0033CC"/>
                </a:solidFill>
              </a:rPr>
              <a:t>sigaddset</a:t>
            </a:r>
            <a:r>
              <a:rPr lang="en-US" altLang="zh-CN" b="1" dirty="0" smtClean="0">
                <a:solidFill>
                  <a:srgbClr val="0033CC"/>
                </a:solidFill>
              </a:rPr>
              <a:t>(&amp;set, SIGUSR1); </a:t>
            </a:r>
          </a:p>
          <a:p>
            <a:r>
              <a:rPr lang="en-US" altLang="zh-CN" b="1" dirty="0" smtClean="0">
                <a:solidFill>
                  <a:srgbClr val="0033CC"/>
                </a:solidFill>
              </a:rPr>
              <a:t>	</a:t>
            </a:r>
            <a:r>
              <a:rPr lang="en-US" altLang="zh-CN" b="1" dirty="0" err="1" smtClean="0">
                <a:solidFill>
                  <a:srgbClr val="0033CC"/>
                </a:solidFill>
              </a:rPr>
              <a:t>pthread_sigmask</a:t>
            </a:r>
            <a:r>
              <a:rPr lang="en-US" altLang="zh-CN" b="1" dirty="0" smtClean="0">
                <a:solidFill>
                  <a:srgbClr val="0033CC"/>
                </a:solidFill>
              </a:rPr>
              <a:t>(SIG_BLOCK, &amp;set, NULL);</a:t>
            </a:r>
          </a:p>
          <a:p>
            <a:r>
              <a:rPr lang="en-US" altLang="zh-CN" b="1" dirty="0" smtClean="0">
                <a:solidFill>
                  <a:srgbClr val="0033CC"/>
                </a:solidFill>
              </a:rPr>
              <a:t>	</a:t>
            </a:r>
            <a:r>
              <a:rPr lang="en-US" altLang="zh-CN" sz="2000" b="1" dirty="0" err="1" smtClean="0">
                <a:solidFill>
                  <a:schemeClr val="accent6"/>
                </a:solidFill>
              </a:rPr>
              <a:t>pthread_create</a:t>
            </a:r>
            <a:r>
              <a:rPr lang="en-US" altLang="zh-CN" sz="2000" b="1" dirty="0" smtClean="0">
                <a:solidFill>
                  <a:schemeClr val="accent6"/>
                </a:solidFill>
              </a:rPr>
              <a:t>(&amp;thread, NULL, &amp;</a:t>
            </a:r>
            <a:r>
              <a:rPr lang="en-US" altLang="zh-CN" sz="2000" b="1" dirty="0" err="1" smtClean="0">
                <a:solidFill>
                  <a:schemeClr val="accent6"/>
                </a:solidFill>
              </a:rPr>
              <a:t>sig_thread</a:t>
            </a:r>
            <a:r>
              <a:rPr lang="en-US" altLang="zh-CN" sz="2000" b="1" dirty="0" smtClean="0">
                <a:solidFill>
                  <a:schemeClr val="accent6"/>
                </a:solidFill>
              </a:rPr>
              <a:t>, (void *) &amp;set); </a:t>
            </a:r>
          </a:p>
          <a:p>
            <a:r>
              <a:rPr lang="en-US" altLang="zh-CN" b="1" dirty="0" smtClean="0">
                <a:solidFill>
                  <a:srgbClr val="0033CC"/>
                </a:solidFill>
              </a:rPr>
              <a:t>	</a:t>
            </a:r>
            <a:r>
              <a:rPr lang="en-US" altLang="zh-CN" sz="2000" b="1" dirty="0" smtClean="0">
                <a:solidFill>
                  <a:schemeClr val="accent5">
                    <a:lumMod val="10000"/>
                  </a:schemeClr>
                </a:solidFill>
              </a:rPr>
              <a:t>/* </a:t>
            </a:r>
            <a:r>
              <a:rPr lang="zh-CN" altLang="en-US" sz="2000" b="1" dirty="0" smtClean="0">
                <a:solidFill>
                  <a:schemeClr val="accent5">
                    <a:lumMod val="10000"/>
                  </a:schemeClr>
                </a:solidFill>
              </a:rPr>
              <a:t>主线程继续创建其它线程或者进行其它工作</a:t>
            </a:r>
            <a:r>
              <a:rPr lang="en-US" altLang="zh-CN" sz="2000" b="1" dirty="0" smtClean="0">
                <a:solidFill>
                  <a:schemeClr val="accent5">
                    <a:lumMod val="10000"/>
                  </a:schemeClr>
                </a:solidFill>
              </a:rPr>
              <a:t>*/ </a:t>
            </a:r>
          </a:p>
          <a:p>
            <a:r>
              <a:rPr lang="en-US" altLang="zh-CN" b="1" dirty="0" smtClean="0">
                <a:solidFill>
                  <a:srgbClr val="0033CC"/>
                </a:solidFill>
              </a:rPr>
              <a:t>	pause();</a:t>
            </a:r>
          </a:p>
          <a:p>
            <a:r>
              <a:rPr lang="en-US" altLang="zh-CN" b="1" dirty="0" smtClean="0">
                <a:solidFill>
                  <a:srgbClr val="0033CC"/>
                </a:solidFill>
              </a:rPr>
              <a:t>} </a:t>
            </a:r>
            <a:endParaRPr lang="zh-CN" altLang="en-US" b="1" dirty="0">
              <a:solidFill>
                <a:srgbClr val="0033CC"/>
              </a:solidFill>
            </a:endParaRPr>
          </a:p>
        </p:txBody>
      </p:sp>
      <p:sp>
        <p:nvSpPr>
          <p:cNvPr id="4" name="矩形 3"/>
          <p:cNvSpPr/>
          <p:nvPr/>
        </p:nvSpPr>
        <p:spPr>
          <a:xfrm>
            <a:off x="35496" y="-99391"/>
            <a:ext cx="8496944" cy="2523768"/>
          </a:xfrm>
          <a:prstGeom prst="rect">
            <a:avLst/>
          </a:prstGeom>
          <a:solidFill>
            <a:schemeClr val="accent6"/>
          </a:solidFill>
        </p:spPr>
        <p:txBody>
          <a:bodyPr wrap="square">
            <a:spAutoFit/>
          </a:bodyPr>
          <a:lstStyle/>
          <a:p>
            <a:r>
              <a:rPr lang="en-US" altLang="zh-CN" sz="2000" b="1" dirty="0" smtClean="0">
                <a:solidFill>
                  <a:srgbClr val="FFFFFF"/>
                </a:solidFill>
              </a:rPr>
              <a:t>void * </a:t>
            </a:r>
            <a:r>
              <a:rPr lang="en-US" altLang="zh-CN" sz="2000" b="1" dirty="0" err="1" smtClean="0">
                <a:solidFill>
                  <a:srgbClr val="FFFFFF"/>
                </a:solidFill>
              </a:rPr>
              <a:t>sig_thread</a:t>
            </a:r>
            <a:r>
              <a:rPr lang="en-US" altLang="zh-CN" sz="2000" b="1" dirty="0" smtClean="0">
                <a:solidFill>
                  <a:srgbClr val="FFFFFF"/>
                </a:solidFill>
              </a:rPr>
              <a:t>(void *</a:t>
            </a:r>
            <a:r>
              <a:rPr lang="en-US" altLang="zh-CN" sz="2000" b="1" dirty="0" err="1" smtClean="0">
                <a:solidFill>
                  <a:srgbClr val="FFFFFF"/>
                </a:solidFill>
              </a:rPr>
              <a:t>arg</a:t>
            </a:r>
            <a:r>
              <a:rPr lang="en-US" altLang="zh-CN" sz="2000" b="1" dirty="0" smtClean="0">
                <a:solidFill>
                  <a:srgbClr val="FFFFFF"/>
                </a:solidFill>
              </a:rPr>
              <a:t>) { </a:t>
            </a:r>
          </a:p>
          <a:p>
            <a:r>
              <a:rPr lang="en-US" altLang="zh-CN" sz="2000" b="1" dirty="0" smtClean="0">
                <a:solidFill>
                  <a:srgbClr val="FFFFFF"/>
                </a:solidFill>
              </a:rPr>
              <a:t>	</a:t>
            </a:r>
            <a:r>
              <a:rPr lang="en-US" altLang="zh-CN" sz="2000" b="1" dirty="0" err="1" smtClean="0">
                <a:solidFill>
                  <a:srgbClr val="FFFFFF"/>
                </a:solidFill>
              </a:rPr>
              <a:t>sigset_t</a:t>
            </a:r>
            <a:r>
              <a:rPr lang="en-US" altLang="zh-CN" sz="2000" b="1" dirty="0" smtClean="0">
                <a:solidFill>
                  <a:srgbClr val="FFFFFF"/>
                </a:solidFill>
              </a:rPr>
              <a:t> *set = (</a:t>
            </a:r>
            <a:r>
              <a:rPr lang="en-US" altLang="zh-CN" sz="2000" b="1" dirty="0" err="1" smtClean="0">
                <a:solidFill>
                  <a:srgbClr val="FFFFFF"/>
                </a:solidFill>
              </a:rPr>
              <a:t>sigset_t</a:t>
            </a:r>
            <a:r>
              <a:rPr lang="en-US" altLang="zh-CN" sz="2000" b="1" dirty="0" smtClean="0">
                <a:solidFill>
                  <a:srgbClr val="FFFFFF"/>
                </a:solidFill>
              </a:rPr>
              <a:t> *) </a:t>
            </a:r>
            <a:r>
              <a:rPr lang="en-US" altLang="zh-CN" sz="2000" b="1" dirty="0" err="1" smtClean="0">
                <a:solidFill>
                  <a:srgbClr val="FFFFFF"/>
                </a:solidFill>
              </a:rPr>
              <a:t>arg</a:t>
            </a:r>
            <a:r>
              <a:rPr lang="en-US" altLang="zh-CN" sz="2000" b="1" dirty="0" smtClean="0">
                <a:solidFill>
                  <a:srgbClr val="FFFFFF"/>
                </a:solidFill>
              </a:rPr>
              <a:t>; </a:t>
            </a:r>
          </a:p>
          <a:p>
            <a:r>
              <a:rPr lang="en-US" altLang="zh-CN" sz="2000" b="1" dirty="0" smtClean="0">
                <a:solidFill>
                  <a:srgbClr val="FFFFFF"/>
                </a:solidFill>
              </a:rPr>
              <a:t>	</a:t>
            </a:r>
            <a:r>
              <a:rPr lang="en-US" altLang="zh-CN" sz="2000" b="1" dirty="0" err="1" smtClean="0">
                <a:solidFill>
                  <a:srgbClr val="FFFFFF"/>
                </a:solidFill>
              </a:rPr>
              <a:t>int</a:t>
            </a:r>
            <a:r>
              <a:rPr lang="en-US" altLang="zh-CN" sz="2000" b="1" dirty="0" smtClean="0">
                <a:solidFill>
                  <a:srgbClr val="FFFFFF"/>
                </a:solidFill>
              </a:rPr>
              <a:t> s, sig; </a:t>
            </a:r>
          </a:p>
          <a:p>
            <a:r>
              <a:rPr lang="en-US" altLang="zh-CN" sz="2000" b="1" dirty="0" smtClean="0">
                <a:solidFill>
                  <a:srgbClr val="FFFFFF"/>
                </a:solidFill>
              </a:rPr>
              <a:t>	for (;;) { </a:t>
            </a:r>
          </a:p>
          <a:p>
            <a:r>
              <a:rPr lang="en-US" altLang="zh-CN" sz="2000" b="1" dirty="0" smtClean="0">
                <a:solidFill>
                  <a:srgbClr val="FFFFFF"/>
                </a:solidFill>
              </a:rPr>
              <a:t>		</a:t>
            </a:r>
            <a:r>
              <a:rPr lang="en-US" altLang="zh-CN" sz="2000" b="1" dirty="0" err="1" smtClean="0">
                <a:solidFill>
                  <a:srgbClr val="FFFFFF"/>
                </a:solidFill>
              </a:rPr>
              <a:t>sigwait</a:t>
            </a:r>
            <a:r>
              <a:rPr lang="en-US" altLang="zh-CN" sz="2000" b="1" dirty="0" smtClean="0">
                <a:solidFill>
                  <a:srgbClr val="FFFFFF"/>
                </a:solidFill>
              </a:rPr>
              <a:t>(set, &amp;sig);</a:t>
            </a:r>
          </a:p>
          <a:p>
            <a:r>
              <a:rPr lang="en-US" altLang="zh-CN" sz="2000" b="1" dirty="0" smtClean="0">
                <a:solidFill>
                  <a:srgbClr val="FFFFFF"/>
                </a:solidFill>
              </a:rPr>
              <a:t>		</a:t>
            </a:r>
            <a:r>
              <a:rPr lang="en-US" altLang="zh-CN" sz="2000" b="1" dirty="0" err="1" smtClean="0">
                <a:solidFill>
                  <a:srgbClr val="FFFFFF"/>
                </a:solidFill>
              </a:rPr>
              <a:t>printf</a:t>
            </a:r>
            <a:r>
              <a:rPr lang="en-US" altLang="zh-CN" sz="2000" b="1" dirty="0" smtClean="0">
                <a:solidFill>
                  <a:srgbClr val="FFFFFF"/>
                </a:solidFill>
              </a:rPr>
              <a:t>("Signal handling thread got signal %d\n", sig); </a:t>
            </a:r>
          </a:p>
          <a:p>
            <a:r>
              <a:rPr lang="en-US" altLang="zh-CN" sz="2000" b="1" dirty="0" smtClean="0">
                <a:solidFill>
                  <a:srgbClr val="FFFFFF"/>
                </a:solidFill>
              </a:rPr>
              <a:t>	</a:t>
            </a:r>
            <a:r>
              <a:rPr lang="en-US" altLang="zh-CN" sz="1800" b="1" dirty="0" smtClean="0">
                <a:solidFill>
                  <a:srgbClr val="FFFFFF"/>
                </a:solidFill>
              </a:rPr>
              <a:t>} </a:t>
            </a:r>
          </a:p>
          <a:p>
            <a:r>
              <a:rPr lang="en-US" altLang="zh-CN" sz="1800" b="1" dirty="0" smtClean="0">
                <a:solidFill>
                  <a:srgbClr val="FFFFFF"/>
                </a:solidFill>
              </a:rPr>
              <a:t>} </a:t>
            </a:r>
            <a:endParaRPr lang="zh-CN" altLang="en-US" sz="1800" b="1" dirty="0">
              <a:solidFill>
                <a:srgbClr val="FFFFFF"/>
              </a:solidFill>
            </a:endParaRPr>
          </a:p>
        </p:txBody>
      </p:sp>
      <p:sp>
        <p:nvSpPr>
          <p:cNvPr id="5" name="线形标注 2 4"/>
          <p:cNvSpPr/>
          <p:nvPr/>
        </p:nvSpPr>
        <p:spPr bwMode="auto">
          <a:xfrm>
            <a:off x="899592" y="4077072"/>
            <a:ext cx="6336704" cy="1440160"/>
          </a:xfrm>
          <a:prstGeom prst="borderCallout2">
            <a:avLst>
              <a:gd name="adj1" fmla="val -1025"/>
              <a:gd name="adj2" fmla="val 99764"/>
              <a:gd name="adj3" fmla="val -2692"/>
              <a:gd name="adj4" fmla="val 100052"/>
              <a:gd name="adj5" fmla="val -60229"/>
              <a:gd name="adj6" fmla="val 93900"/>
            </a:avLst>
          </a:prstGeom>
          <a:noFill/>
          <a:ln w="22225" cap="flat" cmpd="sng" algn="ctr">
            <a:solidFill>
              <a:srgbClr val="00B050"/>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t" latinLnBrk="0" hangingPunct="0">
              <a:lnSpc>
                <a:spcPct val="100000"/>
              </a:lnSpc>
              <a:spcBef>
                <a:spcPct val="50000"/>
              </a:spcBef>
              <a:spcAft>
                <a:spcPct val="0"/>
              </a:spcAft>
              <a:buClrTx/>
              <a:buSzTx/>
              <a:buFontTx/>
              <a:buNone/>
              <a:tabLst/>
            </a:pPr>
            <a:endParaRPr kumimoji="0" lang="zh-CN" altLang="en-US" sz="2400" b="1" i="0" u="none" strike="noStrike" cap="none" normalizeH="0" baseline="0" dirty="0" smtClean="0">
              <a:ln>
                <a:noFill/>
              </a:ln>
              <a:solidFill>
                <a:srgbClr val="00FFFF"/>
              </a:solidFill>
              <a:effectLst>
                <a:outerShdw blurRad="38100" dist="38100" dir="2700000" algn="tl">
                  <a:srgbClr val="000000">
                    <a:alpha val="43137"/>
                  </a:srgbClr>
                </a:outerShdw>
              </a:effectLst>
              <a:latin typeface="Times New Roman" pitchFamily="18" charset="0"/>
              <a:ea typeface="华文琥珀" pitchFamily="2" charset="-122"/>
            </a:endParaRPr>
          </a:p>
        </p:txBody>
      </p:sp>
      <p:grpSp>
        <p:nvGrpSpPr>
          <p:cNvPr id="6" name="Group 118"/>
          <p:cNvGrpSpPr>
            <a:grpSpLocks/>
          </p:cNvGrpSpPr>
          <p:nvPr/>
        </p:nvGrpSpPr>
        <p:grpSpPr bwMode="auto">
          <a:xfrm rot="21334060">
            <a:off x="4735979" y="2528651"/>
            <a:ext cx="2813050" cy="625475"/>
            <a:chOff x="3690" y="461"/>
            <a:chExt cx="1772" cy="394"/>
          </a:xfrm>
        </p:grpSpPr>
        <p:sp>
          <p:nvSpPr>
            <p:cNvPr id="7" name="Oval 72"/>
            <p:cNvSpPr>
              <a:spLocks noChangeArrowheads="1"/>
            </p:cNvSpPr>
            <p:nvPr/>
          </p:nvSpPr>
          <p:spPr bwMode="auto">
            <a:xfrm rot="731040">
              <a:off x="3690" y="468"/>
              <a:ext cx="1687" cy="377"/>
            </a:xfrm>
            <a:prstGeom prst="ellipse">
              <a:avLst/>
            </a:prstGeom>
            <a:noFill/>
            <a:ln w="82550" cap="sq">
              <a:solidFill>
                <a:srgbClr val="00CCFF"/>
              </a:solidFill>
              <a:round/>
              <a:headEnd type="none" w="sm" len="sm"/>
              <a:tailEnd type="none" w="sm" len="sm"/>
            </a:ln>
          </p:spPr>
          <p:txBody>
            <a:bodyPr wrap="none" anchor="ctr"/>
            <a:lstStyle/>
            <a:p>
              <a:endParaRPr lang="zh-CN" altLang="en-US"/>
            </a:p>
          </p:txBody>
        </p:sp>
        <p:sp>
          <p:nvSpPr>
            <p:cNvPr id="8" name="Text Box 73"/>
            <p:cNvSpPr txBox="1">
              <a:spLocks noChangeArrowheads="1"/>
            </p:cNvSpPr>
            <p:nvPr/>
          </p:nvSpPr>
          <p:spPr bwMode="auto">
            <a:xfrm rot="731040">
              <a:off x="3737" y="461"/>
              <a:ext cx="1724" cy="394"/>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a:spAutoFit/>
            </a:bodyPr>
            <a:lstStyle/>
            <a:p>
              <a:pPr>
                <a:defRPr/>
              </a:pPr>
              <a:r>
                <a:rPr lang="zh-CN" altLang="en-US" sz="3500" b="1" dirty="0" smtClean="0">
                  <a:solidFill>
                    <a:srgbClr val="FF3300"/>
                  </a:solidFill>
                  <a:ea typeface="华文新魏" pitchFamily="2" charset="-122"/>
                </a:rPr>
                <a:t>阻塞信号</a:t>
              </a:r>
              <a:endParaRPr lang="zh-CN" altLang="en-US" sz="3500" b="1" dirty="0">
                <a:solidFill>
                  <a:srgbClr val="FF3300"/>
                </a:solidFill>
                <a:ea typeface="华文新魏" pitchFamily="2" charset="-122"/>
              </a:endParaRPr>
            </a:p>
          </p:txBody>
        </p:sp>
      </p:grpSp>
      <p:grpSp>
        <p:nvGrpSpPr>
          <p:cNvPr id="9" name="Group 77"/>
          <p:cNvGrpSpPr>
            <a:grpSpLocks/>
          </p:cNvGrpSpPr>
          <p:nvPr/>
        </p:nvGrpSpPr>
        <p:grpSpPr bwMode="auto">
          <a:xfrm>
            <a:off x="3419872" y="6324601"/>
            <a:ext cx="5400600" cy="871538"/>
            <a:chOff x="2220" y="672"/>
            <a:chExt cx="1871" cy="549"/>
          </a:xfrm>
        </p:grpSpPr>
        <p:sp>
          <p:nvSpPr>
            <p:cNvPr id="10" name="AutoShape 58"/>
            <p:cNvSpPr>
              <a:spLocks noChangeArrowheads="1"/>
            </p:cNvSpPr>
            <p:nvPr/>
          </p:nvSpPr>
          <p:spPr bwMode="auto">
            <a:xfrm>
              <a:off x="2220" y="672"/>
              <a:ext cx="1764" cy="336"/>
            </a:xfrm>
            <a:prstGeom prst="wedgeRectCallout">
              <a:avLst>
                <a:gd name="adj1" fmla="val -64376"/>
                <a:gd name="adj2" fmla="val -131422"/>
              </a:avLst>
            </a:prstGeom>
            <a:noFill/>
            <a:ln w="53975" cap="sq">
              <a:solidFill>
                <a:srgbClr val="33CCCC"/>
              </a:solidFill>
              <a:miter lim="800000"/>
              <a:headEnd type="none" w="sm" len="sm"/>
              <a:tailEnd type="none" w="sm" len="sm"/>
            </a:ln>
          </p:spPr>
          <p:txBody>
            <a:bodyPr/>
            <a:lstStyle/>
            <a:p>
              <a:pPr algn="ctr"/>
              <a:endParaRPr lang="zh-CN" altLang="en-US">
                <a:solidFill>
                  <a:srgbClr val="FFFF00"/>
                </a:solidFill>
              </a:endParaRPr>
            </a:p>
          </p:txBody>
        </p:sp>
        <p:sp>
          <p:nvSpPr>
            <p:cNvPr id="11" name="Rectangle 59"/>
            <p:cNvSpPr>
              <a:spLocks noChangeArrowheads="1"/>
            </p:cNvSpPr>
            <p:nvPr/>
          </p:nvSpPr>
          <p:spPr bwMode="auto">
            <a:xfrm>
              <a:off x="2253" y="678"/>
              <a:ext cx="1838" cy="543"/>
            </a:xfrm>
            <a:prstGeom prst="rect">
              <a:avLst/>
            </a:prstGeom>
            <a:noFill/>
            <a:ln w="12700" cap="sq">
              <a:noFill/>
              <a:miter lim="800000"/>
              <a:headEnd type="none" w="sm" len="sm"/>
              <a:tailEnd type="none" w="sm" len="sm"/>
            </a:ln>
          </p:spPr>
          <p:txBody>
            <a:bodyPr>
              <a:spAutoFit/>
            </a:bodyPr>
            <a:lstStyle/>
            <a:p>
              <a:r>
                <a:rPr lang="zh-CN" altLang="en-US" sz="2500" b="1" dirty="0" smtClean="0">
                  <a:solidFill>
                    <a:schemeClr val="accent2"/>
                  </a:solidFill>
                </a:rPr>
                <a:t>信号处理线程，继承了阻塞的信号</a:t>
              </a:r>
              <a:endParaRPr lang="en-US" altLang="zh-CN" sz="2500" b="1" dirty="0">
                <a:solidFill>
                  <a:schemeClr val="accent2"/>
                </a:solidFill>
              </a:endParaRPr>
            </a:p>
          </p:txBody>
        </p:sp>
      </p:grpSp>
      <p:grpSp>
        <p:nvGrpSpPr>
          <p:cNvPr id="12" name="Group 77"/>
          <p:cNvGrpSpPr>
            <a:grpSpLocks/>
          </p:cNvGrpSpPr>
          <p:nvPr/>
        </p:nvGrpSpPr>
        <p:grpSpPr bwMode="auto">
          <a:xfrm>
            <a:off x="3743400" y="620687"/>
            <a:ext cx="4788667" cy="533400"/>
            <a:chOff x="2220" y="672"/>
            <a:chExt cx="1659" cy="336"/>
          </a:xfrm>
        </p:grpSpPr>
        <p:sp>
          <p:nvSpPr>
            <p:cNvPr id="13" name="AutoShape 58"/>
            <p:cNvSpPr>
              <a:spLocks noChangeArrowheads="1"/>
            </p:cNvSpPr>
            <p:nvPr/>
          </p:nvSpPr>
          <p:spPr bwMode="auto">
            <a:xfrm>
              <a:off x="2220" y="672"/>
              <a:ext cx="1659" cy="336"/>
            </a:xfrm>
            <a:prstGeom prst="wedgeRectCallout">
              <a:avLst>
                <a:gd name="adj1" fmla="val -67004"/>
                <a:gd name="adj2" fmla="val 56731"/>
              </a:avLst>
            </a:prstGeom>
            <a:noFill/>
            <a:ln w="53975" cap="sq">
              <a:solidFill>
                <a:srgbClr val="33CCCC"/>
              </a:solidFill>
              <a:miter lim="800000"/>
              <a:headEnd type="none" w="sm" len="sm"/>
              <a:tailEnd type="none" w="sm" len="sm"/>
            </a:ln>
          </p:spPr>
          <p:txBody>
            <a:bodyPr/>
            <a:lstStyle/>
            <a:p>
              <a:pPr algn="ctr"/>
              <a:endParaRPr lang="zh-CN" altLang="en-US">
                <a:solidFill>
                  <a:srgbClr val="FFFF00"/>
                </a:solidFill>
              </a:endParaRPr>
            </a:p>
          </p:txBody>
        </p:sp>
        <p:sp>
          <p:nvSpPr>
            <p:cNvPr id="14" name="Rectangle 59"/>
            <p:cNvSpPr>
              <a:spLocks noChangeArrowheads="1"/>
            </p:cNvSpPr>
            <p:nvPr/>
          </p:nvSpPr>
          <p:spPr bwMode="auto">
            <a:xfrm>
              <a:off x="2253" y="678"/>
              <a:ext cx="1626" cy="301"/>
            </a:xfrm>
            <a:prstGeom prst="rect">
              <a:avLst/>
            </a:prstGeom>
            <a:noFill/>
            <a:ln w="12700" cap="sq">
              <a:noFill/>
              <a:miter lim="800000"/>
              <a:headEnd type="none" w="sm" len="sm"/>
              <a:tailEnd type="none" w="sm" len="sm"/>
            </a:ln>
          </p:spPr>
          <p:txBody>
            <a:bodyPr wrap="square">
              <a:spAutoFit/>
            </a:bodyPr>
            <a:lstStyle/>
            <a:p>
              <a:r>
                <a:rPr lang="zh-CN" altLang="en-US" sz="2500" b="1" dirty="0" smtClean="0"/>
                <a:t>取消阻塞信号，并等待信号到达</a:t>
              </a:r>
              <a:endParaRPr lang="en-US" altLang="zh-CN" sz="2500" b="1" dirty="0"/>
            </a:p>
          </p:txBody>
        </p:sp>
      </p:grpSp>
      <p:grpSp>
        <p:nvGrpSpPr>
          <p:cNvPr id="15" name="Group 81"/>
          <p:cNvGrpSpPr>
            <a:grpSpLocks/>
          </p:cNvGrpSpPr>
          <p:nvPr/>
        </p:nvGrpSpPr>
        <p:grpSpPr bwMode="auto">
          <a:xfrm>
            <a:off x="5364088" y="-171400"/>
            <a:ext cx="3151183" cy="715002"/>
            <a:chOff x="3928" y="3060"/>
            <a:chExt cx="1100" cy="413"/>
          </a:xfrm>
        </p:grpSpPr>
        <p:sp>
          <p:nvSpPr>
            <p:cNvPr id="16" name="Cloud"/>
            <p:cNvSpPr>
              <a:spLocks noChangeAspect="1" noEditPoints="1" noChangeArrowheads="1"/>
            </p:cNvSpPr>
            <p:nvPr/>
          </p:nvSpPr>
          <p:spPr bwMode="auto">
            <a:xfrm>
              <a:off x="3928" y="3088"/>
              <a:ext cx="1094"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17" name="Rectangle 83"/>
            <p:cNvSpPr>
              <a:spLocks noChangeArrowheads="1"/>
            </p:cNvSpPr>
            <p:nvPr/>
          </p:nvSpPr>
          <p:spPr bwMode="auto">
            <a:xfrm>
              <a:off x="3952" y="3134"/>
              <a:ext cx="1076"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dirty="0" smtClean="0">
                  <a:solidFill>
                    <a:srgbClr val="FF0000"/>
                  </a:solidFill>
                  <a:ea typeface="华文新魏" pitchFamily="2" charset="-122"/>
                </a:rPr>
                <a:t>: </a:t>
              </a:r>
              <a:r>
                <a:rPr lang="en-US" altLang="zh-CN" dirty="0" err="1" smtClean="0">
                  <a:solidFill>
                    <a:srgbClr val="FF0000"/>
                  </a:solidFill>
                  <a:ea typeface="华文新魏" pitchFamily="2" charset="-122"/>
                </a:rPr>
                <a:t>example_asyn_sig</a:t>
              </a:r>
              <a:endParaRPr lang="zh-CN" altLang="en-US" baseline="0" dirty="0">
                <a:solidFill>
                  <a:srgbClr val="FF0000"/>
                </a:solidFill>
                <a:effectLst/>
                <a:ea typeface="华文新魏" pitchFamily="2" charset="-122"/>
              </a:endParaRPr>
            </a:p>
          </p:txBody>
        </p:sp>
        <p:sp>
          <p:nvSpPr>
            <p:cNvPr id="18"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52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 calcmode="lin" valueType="num">
                                      <p:cBhvr>
                                        <p:cTn id="14" dur="500" fill="hold"/>
                                        <p:tgtEl>
                                          <p:spTgt spid="6"/>
                                        </p:tgtEl>
                                        <p:attrNameLst>
                                          <p:attrName>ppt_x</p:attrName>
                                        </p:attrNameLst>
                                      </p:cBhvr>
                                      <p:tavLst>
                                        <p:tav tm="0">
                                          <p:val>
                                            <p:fltVal val="0.5"/>
                                          </p:val>
                                        </p:tav>
                                        <p:tav tm="100000">
                                          <p:val>
                                            <p:strVal val="#ppt_x"/>
                                          </p:val>
                                        </p:tav>
                                      </p:tavLst>
                                    </p:anim>
                                    <p:anim calcmode="lin" valueType="num">
                                      <p:cBhvr>
                                        <p:cTn id="15"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righ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right)">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dissolve">
                                      <p:cBhvr>
                                        <p:cTn id="3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9"/>
          <p:cNvGrpSpPr>
            <a:grpSpLocks/>
          </p:cNvGrpSpPr>
          <p:nvPr/>
        </p:nvGrpSpPr>
        <p:grpSpPr bwMode="auto">
          <a:xfrm>
            <a:off x="611560" y="476672"/>
            <a:ext cx="8078498" cy="838200"/>
            <a:chOff x="364" y="1535"/>
            <a:chExt cx="3951" cy="528"/>
          </a:xfrm>
        </p:grpSpPr>
        <p:sp>
          <p:nvSpPr>
            <p:cNvPr id="4" name="AutoShape 65"/>
            <p:cNvSpPr>
              <a:spLocks noChangeArrowheads="1"/>
            </p:cNvSpPr>
            <p:nvPr/>
          </p:nvSpPr>
          <p:spPr bwMode="auto">
            <a:xfrm>
              <a:off x="364" y="1580"/>
              <a:ext cx="3356" cy="480"/>
            </a:xfrm>
            <a:prstGeom prst="cloudCallout">
              <a:avLst>
                <a:gd name="adj1" fmla="val -22087"/>
                <a:gd name="adj2" fmla="val -102820"/>
              </a:avLst>
            </a:prstGeom>
            <a:solidFill>
              <a:srgbClr val="CCFFFF"/>
            </a:solidFill>
            <a:ln w="38100" cap="sq">
              <a:solidFill>
                <a:srgbClr val="B5FFF1"/>
              </a:solidFill>
              <a:round/>
              <a:headEnd type="none" w="sm" len="sm"/>
              <a:tailEnd type="none" w="sm" len="sm"/>
            </a:ln>
            <a:effectLst>
              <a:outerShdw dist="113592" dir="1593903" algn="ctr" rotWithShape="0">
                <a:srgbClr val="B2B2B2"/>
              </a:outerShdw>
            </a:effectLst>
          </p:spPr>
          <p:txBody>
            <a:bodyPr/>
            <a:lstStyle/>
            <a:p>
              <a:pPr algn="ctr">
                <a:defRPr/>
              </a:pPr>
              <a:endParaRPr lang="zh-CN" altLang="en-US"/>
            </a:p>
          </p:txBody>
        </p:sp>
        <p:sp>
          <p:nvSpPr>
            <p:cNvPr id="5" name="Text Box 66"/>
            <p:cNvSpPr txBox="1">
              <a:spLocks noChangeArrowheads="1"/>
            </p:cNvSpPr>
            <p:nvPr/>
          </p:nvSpPr>
          <p:spPr bwMode="auto">
            <a:xfrm>
              <a:off x="434" y="1620"/>
              <a:ext cx="3302" cy="368"/>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none">
              <a:spAutoFit/>
            </a:bodyPr>
            <a:lstStyle/>
            <a:p>
              <a:pPr>
                <a:defRPr/>
              </a:pPr>
              <a:r>
                <a:rPr lang="zh-CN" altLang="en-US" sz="3200" b="1" dirty="0" smtClean="0">
                  <a:solidFill>
                    <a:srgbClr val="FF3300"/>
                  </a:solidFill>
                  <a:ea typeface="华文新魏" pitchFamily="2" charset="-122"/>
                </a:rPr>
                <a:t>某线程内产生的同步信号，由谁接收</a:t>
              </a:r>
              <a:endParaRPr lang="zh-CN" altLang="en-US" sz="3200" b="1" dirty="0">
                <a:solidFill>
                  <a:srgbClr val="FF3300"/>
                </a:solidFill>
                <a:ea typeface="华文新魏" pitchFamily="2" charset="-122"/>
              </a:endParaRPr>
            </a:p>
          </p:txBody>
        </p:sp>
        <p:grpSp>
          <p:nvGrpSpPr>
            <p:cNvPr id="6" name="Group 67"/>
            <p:cNvGrpSpPr>
              <a:grpSpLocks/>
            </p:cNvGrpSpPr>
            <p:nvPr/>
          </p:nvGrpSpPr>
          <p:grpSpPr bwMode="auto">
            <a:xfrm rot="474251">
              <a:off x="3602" y="1535"/>
              <a:ext cx="713" cy="528"/>
              <a:chOff x="2995" y="2106"/>
              <a:chExt cx="989" cy="768"/>
            </a:xfrm>
          </p:grpSpPr>
          <p:sp>
            <p:nvSpPr>
              <p:cNvPr id="7" name="Freeform 68"/>
              <p:cNvSpPr>
                <a:spLocks/>
              </p:cNvSpPr>
              <p:nvPr/>
            </p:nvSpPr>
            <p:spPr bwMode="auto">
              <a:xfrm rot="421002">
                <a:off x="2995" y="2106"/>
                <a:ext cx="989" cy="768"/>
              </a:xfrm>
              <a:custGeom>
                <a:avLst/>
                <a:gdLst/>
                <a:ahLst/>
                <a:cxnLst>
                  <a:cxn ang="0">
                    <a:pos x="150" y="185"/>
                  </a:cxn>
                  <a:cxn ang="0">
                    <a:pos x="194" y="138"/>
                  </a:cxn>
                  <a:cxn ang="0">
                    <a:pos x="272" y="167"/>
                  </a:cxn>
                  <a:cxn ang="0">
                    <a:pos x="265" y="244"/>
                  </a:cxn>
                  <a:cxn ang="0">
                    <a:pos x="171" y="304"/>
                  </a:cxn>
                  <a:cxn ang="0">
                    <a:pos x="153" y="474"/>
                  </a:cxn>
                  <a:cxn ang="0">
                    <a:pos x="171" y="527"/>
                  </a:cxn>
                  <a:cxn ang="0">
                    <a:pos x="140" y="585"/>
                  </a:cxn>
                  <a:cxn ang="0">
                    <a:pos x="147" y="645"/>
                  </a:cxn>
                  <a:cxn ang="0">
                    <a:pos x="213" y="683"/>
                  </a:cxn>
                  <a:cxn ang="0">
                    <a:pos x="300" y="656"/>
                  </a:cxn>
                  <a:cxn ang="0">
                    <a:pos x="328" y="585"/>
                  </a:cxn>
                  <a:cxn ang="0">
                    <a:pos x="293" y="518"/>
                  </a:cxn>
                  <a:cxn ang="0">
                    <a:pos x="331" y="480"/>
                  </a:cxn>
                  <a:cxn ang="0">
                    <a:pos x="331" y="387"/>
                  </a:cxn>
                  <a:cxn ang="0">
                    <a:pos x="429" y="308"/>
                  </a:cxn>
                  <a:cxn ang="0">
                    <a:pos x="439" y="188"/>
                  </a:cxn>
                  <a:cxn ang="0">
                    <a:pos x="376" y="59"/>
                  </a:cxn>
                  <a:cxn ang="0">
                    <a:pos x="251" y="0"/>
                  </a:cxn>
                  <a:cxn ang="0">
                    <a:pos x="112" y="38"/>
                  </a:cxn>
                  <a:cxn ang="0">
                    <a:pos x="31" y="115"/>
                  </a:cxn>
                  <a:cxn ang="0">
                    <a:pos x="0" y="234"/>
                  </a:cxn>
                  <a:cxn ang="0">
                    <a:pos x="4" y="304"/>
                  </a:cxn>
                  <a:cxn ang="0">
                    <a:pos x="147" y="296"/>
                  </a:cxn>
                  <a:cxn ang="0">
                    <a:pos x="150" y="185"/>
                  </a:cxn>
                </a:cxnLst>
                <a:rect l="0" t="0" r="r" b="b"/>
                <a:pathLst>
                  <a:path w="439" h="683">
                    <a:moveTo>
                      <a:pt x="150" y="185"/>
                    </a:moveTo>
                    <a:lnTo>
                      <a:pt x="194" y="138"/>
                    </a:lnTo>
                    <a:lnTo>
                      <a:pt x="272" y="167"/>
                    </a:lnTo>
                    <a:lnTo>
                      <a:pt x="265" y="244"/>
                    </a:lnTo>
                    <a:lnTo>
                      <a:pt x="171" y="304"/>
                    </a:lnTo>
                    <a:lnTo>
                      <a:pt x="153" y="474"/>
                    </a:lnTo>
                    <a:lnTo>
                      <a:pt x="171" y="527"/>
                    </a:lnTo>
                    <a:lnTo>
                      <a:pt x="140" y="585"/>
                    </a:lnTo>
                    <a:lnTo>
                      <a:pt x="147" y="645"/>
                    </a:lnTo>
                    <a:lnTo>
                      <a:pt x="213" y="683"/>
                    </a:lnTo>
                    <a:lnTo>
                      <a:pt x="300" y="656"/>
                    </a:lnTo>
                    <a:lnTo>
                      <a:pt x="328" y="585"/>
                    </a:lnTo>
                    <a:lnTo>
                      <a:pt x="293" y="518"/>
                    </a:lnTo>
                    <a:lnTo>
                      <a:pt x="331" y="480"/>
                    </a:lnTo>
                    <a:lnTo>
                      <a:pt x="331" y="387"/>
                    </a:lnTo>
                    <a:lnTo>
                      <a:pt x="429" y="308"/>
                    </a:lnTo>
                    <a:lnTo>
                      <a:pt x="439" y="188"/>
                    </a:lnTo>
                    <a:lnTo>
                      <a:pt x="376" y="59"/>
                    </a:lnTo>
                    <a:lnTo>
                      <a:pt x="251" y="0"/>
                    </a:lnTo>
                    <a:lnTo>
                      <a:pt x="112" y="38"/>
                    </a:lnTo>
                    <a:lnTo>
                      <a:pt x="31" y="115"/>
                    </a:lnTo>
                    <a:lnTo>
                      <a:pt x="0" y="234"/>
                    </a:lnTo>
                    <a:lnTo>
                      <a:pt x="4" y="304"/>
                    </a:lnTo>
                    <a:lnTo>
                      <a:pt x="147" y="296"/>
                    </a:lnTo>
                    <a:lnTo>
                      <a:pt x="150" y="185"/>
                    </a:lnTo>
                    <a:close/>
                  </a:path>
                </a:pathLst>
              </a:custGeom>
              <a:solidFill>
                <a:srgbClr val="FFFF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sp>
            <p:nvSpPr>
              <p:cNvPr id="8" name="Freeform 69"/>
              <p:cNvSpPr>
                <a:spLocks/>
              </p:cNvSpPr>
              <p:nvPr/>
            </p:nvSpPr>
            <p:spPr bwMode="auto">
              <a:xfrm rot="421002">
                <a:off x="3043" y="2106"/>
                <a:ext cx="881" cy="535"/>
              </a:xfrm>
              <a:custGeom>
                <a:avLst/>
                <a:gdLst/>
                <a:ahLst/>
                <a:cxnLst>
                  <a:cxn ang="0">
                    <a:pos x="0" y="241"/>
                  </a:cxn>
                  <a:cxn ang="0">
                    <a:pos x="57" y="230"/>
                  </a:cxn>
                  <a:cxn ang="0">
                    <a:pos x="89" y="241"/>
                  </a:cxn>
                  <a:cxn ang="0">
                    <a:pos x="87" y="175"/>
                  </a:cxn>
                  <a:cxn ang="0">
                    <a:pos x="111" y="101"/>
                  </a:cxn>
                  <a:cxn ang="0">
                    <a:pos x="206" y="74"/>
                  </a:cxn>
                  <a:cxn ang="0">
                    <a:pos x="251" y="105"/>
                  </a:cxn>
                  <a:cxn ang="0">
                    <a:pos x="299" y="153"/>
                  </a:cxn>
                  <a:cxn ang="0">
                    <a:pos x="285" y="237"/>
                  </a:cxn>
                  <a:cxn ang="0">
                    <a:pos x="195" y="276"/>
                  </a:cxn>
                  <a:cxn ang="0">
                    <a:pos x="171" y="335"/>
                  </a:cxn>
                  <a:cxn ang="0">
                    <a:pos x="178" y="395"/>
                  </a:cxn>
                  <a:cxn ang="0">
                    <a:pos x="166" y="477"/>
                  </a:cxn>
                  <a:cxn ang="0">
                    <a:pos x="256" y="477"/>
                  </a:cxn>
                  <a:cxn ang="0">
                    <a:pos x="268" y="416"/>
                  </a:cxn>
                  <a:cxn ang="0">
                    <a:pos x="261" y="345"/>
                  </a:cxn>
                  <a:cxn ang="0">
                    <a:pos x="316" y="307"/>
                  </a:cxn>
                  <a:cxn ang="0">
                    <a:pos x="358" y="287"/>
                  </a:cxn>
                  <a:cxn ang="0">
                    <a:pos x="390" y="196"/>
                  </a:cxn>
                  <a:cxn ang="0">
                    <a:pos x="361" y="98"/>
                  </a:cxn>
                  <a:cxn ang="0">
                    <a:pos x="264" y="0"/>
                  </a:cxn>
                  <a:cxn ang="0">
                    <a:pos x="146" y="8"/>
                  </a:cxn>
                  <a:cxn ang="0">
                    <a:pos x="51" y="67"/>
                  </a:cxn>
                  <a:cxn ang="0">
                    <a:pos x="10" y="140"/>
                  </a:cxn>
                  <a:cxn ang="0">
                    <a:pos x="0" y="241"/>
                  </a:cxn>
                </a:cxnLst>
                <a:rect l="0" t="0" r="r" b="b"/>
                <a:pathLst>
                  <a:path w="390" h="477">
                    <a:moveTo>
                      <a:pt x="0" y="241"/>
                    </a:moveTo>
                    <a:lnTo>
                      <a:pt x="57" y="230"/>
                    </a:lnTo>
                    <a:lnTo>
                      <a:pt x="89" y="241"/>
                    </a:lnTo>
                    <a:lnTo>
                      <a:pt x="87" y="175"/>
                    </a:lnTo>
                    <a:lnTo>
                      <a:pt x="111" y="101"/>
                    </a:lnTo>
                    <a:lnTo>
                      <a:pt x="206" y="74"/>
                    </a:lnTo>
                    <a:lnTo>
                      <a:pt x="251" y="105"/>
                    </a:lnTo>
                    <a:lnTo>
                      <a:pt x="299" y="153"/>
                    </a:lnTo>
                    <a:lnTo>
                      <a:pt x="285" y="237"/>
                    </a:lnTo>
                    <a:lnTo>
                      <a:pt x="195" y="276"/>
                    </a:lnTo>
                    <a:lnTo>
                      <a:pt x="171" y="335"/>
                    </a:lnTo>
                    <a:lnTo>
                      <a:pt x="178" y="395"/>
                    </a:lnTo>
                    <a:lnTo>
                      <a:pt x="166" y="477"/>
                    </a:lnTo>
                    <a:lnTo>
                      <a:pt x="256" y="477"/>
                    </a:lnTo>
                    <a:lnTo>
                      <a:pt x="268" y="416"/>
                    </a:lnTo>
                    <a:lnTo>
                      <a:pt x="261" y="345"/>
                    </a:lnTo>
                    <a:lnTo>
                      <a:pt x="316" y="307"/>
                    </a:lnTo>
                    <a:lnTo>
                      <a:pt x="358" y="287"/>
                    </a:lnTo>
                    <a:lnTo>
                      <a:pt x="390" y="196"/>
                    </a:lnTo>
                    <a:lnTo>
                      <a:pt x="361" y="98"/>
                    </a:lnTo>
                    <a:lnTo>
                      <a:pt x="264" y="0"/>
                    </a:lnTo>
                    <a:lnTo>
                      <a:pt x="146" y="8"/>
                    </a:lnTo>
                    <a:lnTo>
                      <a:pt x="51" y="67"/>
                    </a:lnTo>
                    <a:lnTo>
                      <a:pt x="10" y="140"/>
                    </a:lnTo>
                    <a:lnTo>
                      <a:pt x="0" y="241"/>
                    </a:lnTo>
                    <a:close/>
                  </a:path>
                </a:pathLst>
              </a:custGeom>
              <a:solidFill>
                <a:srgbClr val="FF3300"/>
              </a:solidFill>
              <a:ln w="9525">
                <a:solidFill>
                  <a:srgbClr val="FFCC00"/>
                </a:solidFill>
                <a:round/>
                <a:headEnd/>
                <a:tailEnd/>
              </a:ln>
              <a:effectLst>
                <a:outerShdw dist="45791" dir="2021404" algn="ctr" rotWithShape="0">
                  <a:srgbClr val="808080"/>
                </a:outerShdw>
              </a:effectLst>
            </p:spPr>
            <p:txBody>
              <a:bodyPr/>
              <a:lstStyle/>
              <a:p>
                <a:pPr>
                  <a:defRPr/>
                </a:pPr>
                <a:endParaRPr lang="zh-CN" altLang="en-US"/>
              </a:p>
            </p:txBody>
          </p:sp>
          <p:sp>
            <p:nvSpPr>
              <p:cNvPr id="9" name="Freeform 70"/>
              <p:cNvSpPr>
                <a:spLocks/>
              </p:cNvSpPr>
              <p:nvPr/>
            </p:nvSpPr>
            <p:spPr bwMode="auto">
              <a:xfrm rot="421002">
                <a:off x="3334" y="2711"/>
                <a:ext cx="284" cy="122"/>
              </a:xfrm>
              <a:custGeom>
                <a:avLst/>
                <a:gdLst/>
                <a:ahLst/>
                <a:cxnLst>
                  <a:cxn ang="0">
                    <a:pos x="45" y="0"/>
                  </a:cxn>
                  <a:cxn ang="0">
                    <a:pos x="9" y="20"/>
                  </a:cxn>
                  <a:cxn ang="0">
                    <a:pos x="0" y="73"/>
                  </a:cxn>
                  <a:cxn ang="0">
                    <a:pos x="28" y="109"/>
                  </a:cxn>
                  <a:cxn ang="0">
                    <a:pos x="98" y="109"/>
                  </a:cxn>
                  <a:cxn ang="0">
                    <a:pos x="126" y="66"/>
                  </a:cxn>
                  <a:cxn ang="0">
                    <a:pos x="102" y="14"/>
                  </a:cxn>
                  <a:cxn ang="0">
                    <a:pos x="45" y="0"/>
                  </a:cxn>
                </a:cxnLst>
                <a:rect l="0" t="0" r="r" b="b"/>
                <a:pathLst>
                  <a:path w="126" h="109">
                    <a:moveTo>
                      <a:pt x="45" y="0"/>
                    </a:moveTo>
                    <a:lnTo>
                      <a:pt x="9" y="20"/>
                    </a:lnTo>
                    <a:lnTo>
                      <a:pt x="0" y="73"/>
                    </a:lnTo>
                    <a:lnTo>
                      <a:pt x="28" y="109"/>
                    </a:lnTo>
                    <a:lnTo>
                      <a:pt x="98" y="109"/>
                    </a:lnTo>
                    <a:lnTo>
                      <a:pt x="126" y="66"/>
                    </a:lnTo>
                    <a:lnTo>
                      <a:pt x="102" y="14"/>
                    </a:lnTo>
                    <a:lnTo>
                      <a:pt x="45" y="0"/>
                    </a:lnTo>
                    <a:close/>
                  </a:path>
                </a:pathLst>
              </a:custGeom>
              <a:solidFill>
                <a:srgbClr val="FF3300"/>
              </a:solidFill>
              <a:ln w="9525">
                <a:solidFill>
                  <a:srgbClr val="00FFFF"/>
                </a:solidFill>
                <a:round/>
                <a:headEnd/>
                <a:tailEnd/>
              </a:ln>
              <a:effectLst>
                <a:outerShdw dist="45791" dir="2021404" algn="ctr" rotWithShape="0">
                  <a:srgbClr val="808080"/>
                </a:outerShdw>
              </a:effectLst>
            </p:spPr>
            <p:txBody>
              <a:bodyPr/>
              <a:lstStyle/>
              <a:p>
                <a:pPr>
                  <a:defRPr/>
                </a:pPr>
                <a:endParaRPr lang="zh-CN" altLang="en-US"/>
              </a:p>
            </p:txBody>
          </p:sp>
        </p:grpSp>
      </p:grpSp>
      <p:grpSp>
        <p:nvGrpSpPr>
          <p:cNvPr id="10" name="Group 69"/>
          <p:cNvGrpSpPr>
            <a:grpSpLocks/>
          </p:cNvGrpSpPr>
          <p:nvPr/>
        </p:nvGrpSpPr>
        <p:grpSpPr bwMode="auto">
          <a:xfrm>
            <a:off x="611560" y="1484784"/>
            <a:ext cx="7696200" cy="2376266"/>
            <a:chOff x="480" y="720"/>
            <a:chExt cx="4848" cy="1122"/>
          </a:xfrm>
        </p:grpSpPr>
        <p:sp>
          <p:nvSpPr>
            <p:cNvPr id="11" name="Rectangle 6"/>
            <p:cNvSpPr>
              <a:spLocks noChangeArrowheads="1"/>
            </p:cNvSpPr>
            <p:nvPr/>
          </p:nvSpPr>
          <p:spPr bwMode="auto">
            <a:xfrm>
              <a:off x="480" y="720"/>
              <a:ext cx="4848" cy="1122"/>
            </a:xfrm>
            <a:prstGeom prst="rect">
              <a:avLst/>
            </a:prstGeom>
            <a:solidFill>
              <a:srgbClr val="CCFFFF"/>
            </a:solidFill>
            <a:ln w="12700" cap="sq">
              <a:noFill/>
              <a:miter lim="800000"/>
              <a:headEnd type="none" w="sm" len="sm"/>
              <a:tailEnd type="none" w="sm" len="sm"/>
            </a:ln>
            <a:effectLst>
              <a:outerShdw dist="188799" dir="2536421" algn="ctr" rotWithShape="0">
                <a:srgbClr val="AEAEAE"/>
              </a:outerShdw>
            </a:effectLst>
          </p:spPr>
          <p:txBody>
            <a:bodyPr wrap="none" anchor="ctr"/>
            <a:lstStyle/>
            <a:p>
              <a:pPr>
                <a:defRPr/>
              </a:pPr>
              <a:endParaRPr lang="zh-CN" altLang="en-US"/>
            </a:p>
          </p:txBody>
        </p:sp>
        <p:sp>
          <p:nvSpPr>
            <p:cNvPr id="12" name="Text Box 7"/>
            <p:cNvSpPr txBox="1">
              <a:spLocks noChangeArrowheads="1"/>
            </p:cNvSpPr>
            <p:nvPr/>
          </p:nvSpPr>
          <p:spPr bwMode="auto">
            <a:xfrm>
              <a:off x="525" y="811"/>
              <a:ext cx="4688" cy="1011"/>
            </a:xfrm>
            <a:prstGeom prst="rect">
              <a:avLst/>
            </a:prstGeom>
            <a:noFill/>
            <a:ln w="12700" cap="sq">
              <a:noFill/>
              <a:miter lim="800000"/>
              <a:headEnd type="none" w="sm" len="sm"/>
              <a:tailEnd type="none" w="sm" len="sm"/>
            </a:ln>
          </p:spPr>
          <p:txBody>
            <a:bodyPr wrap="square">
              <a:spAutoFit/>
            </a:bodyPr>
            <a:lstStyle/>
            <a:p>
              <a:pPr>
                <a:lnSpc>
                  <a:spcPct val="90000"/>
                </a:lnSpc>
              </a:pPr>
              <a:r>
                <a:rPr lang="zh-CN" altLang="en-US" sz="2800" b="1" dirty="0">
                  <a:solidFill>
                    <a:srgbClr val="002D88"/>
                  </a:solidFill>
                  <a:ea typeface="幼圆" pitchFamily="49" charset="-122"/>
                </a:rPr>
                <a:t>        </a:t>
              </a:r>
              <a:r>
                <a:rPr lang="zh-CN" altLang="en-US" sz="3200" b="1" dirty="0" smtClean="0">
                  <a:solidFill>
                    <a:srgbClr val="002D88"/>
                  </a:solidFill>
                  <a:ea typeface="幼圆" pitchFamily="49" charset="-122"/>
                </a:rPr>
                <a:t>线程内产生的同步信号（</a:t>
              </a:r>
              <a:r>
                <a:rPr lang="en-US" altLang="zh-CN" sz="3200" b="1" dirty="0" smtClean="0">
                  <a:solidFill>
                    <a:srgbClr val="002D88"/>
                  </a:solidFill>
                  <a:ea typeface="幼圆" pitchFamily="49" charset="-122"/>
                </a:rPr>
                <a:t>SIGSEGV</a:t>
              </a:r>
              <a:r>
                <a:rPr lang="zh-CN" altLang="en-US" sz="3200" b="1" dirty="0" smtClean="0">
                  <a:solidFill>
                    <a:srgbClr val="002D88"/>
                  </a:solidFill>
                  <a:ea typeface="幼圆" pitchFamily="49" charset="-122"/>
                </a:rPr>
                <a:t>等）由本线程接收。</a:t>
              </a:r>
              <a:endParaRPr lang="en-US" altLang="zh-CN" sz="3200" b="1" dirty="0" smtClean="0">
                <a:solidFill>
                  <a:srgbClr val="002D88"/>
                </a:solidFill>
                <a:ea typeface="幼圆" pitchFamily="49" charset="-122"/>
              </a:endParaRPr>
            </a:p>
            <a:p>
              <a:pPr>
                <a:lnSpc>
                  <a:spcPct val="90000"/>
                </a:lnSpc>
              </a:pPr>
              <a:r>
                <a:rPr lang="en-US" altLang="zh-CN" sz="2800" b="1" dirty="0" smtClean="0">
                  <a:solidFill>
                    <a:srgbClr val="002D88"/>
                  </a:solidFill>
                  <a:ea typeface="幼圆" pitchFamily="49" charset="-122"/>
                </a:rPr>
                <a:t>	</a:t>
              </a:r>
              <a:r>
                <a:rPr lang="zh-CN" altLang="en-US" sz="2800" b="1" dirty="0" smtClean="0">
                  <a:solidFill>
                    <a:schemeClr val="accent6">
                      <a:lumMod val="50000"/>
                    </a:schemeClr>
                  </a:solidFill>
                  <a:ea typeface="幼圆" pitchFamily="49" charset="-122"/>
                </a:rPr>
                <a:t>捕捉同步信号的用途之一：程序故障时，打印错误信息（堆栈、错误发生的位置），方便调试</a:t>
              </a:r>
              <a:endParaRPr lang="zh-CN" altLang="en-US" sz="2800" b="1" dirty="0">
                <a:solidFill>
                  <a:schemeClr val="accent6">
                    <a:lumMod val="50000"/>
                  </a:schemeClr>
                </a:solidFill>
                <a:ea typeface="幼圆" pitchFamily="49" charset="-122"/>
              </a:endParaRPr>
            </a:p>
          </p:txBody>
        </p:sp>
      </p:grpSp>
      <p:grpSp>
        <p:nvGrpSpPr>
          <p:cNvPr id="13" name="组合 12"/>
          <p:cNvGrpSpPr/>
          <p:nvPr/>
        </p:nvGrpSpPr>
        <p:grpSpPr>
          <a:xfrm>
            <a:off x="2842687" y="4221410"/>
            <a:ext cx="2592569" cy="2519958"/>
            <a:chOff x="2842687" y="4221410"/>
            <a:chExt cx="2592569" cy="2519958"/>
          </a:xfrm>
        </p:grpSpPr>
        <p:grpSp>
          <p:nvGrpSpPr>
            <p:cNvPr id="14" name="Group 125"/>
            <p:cNvGrpSpPr>
              <a:grpSpLocks/>
            </p:cNvGrpSpPr>
            <p:nvPr/>
          </p:nvGrpSpPr>
          <p:grpSpPr bwMode="auto">
            <a:xfrm>
              <a:off x="2842687" y="4221410"/>
              <a:ext cx="2592569" cy="1368426"/>
              <a:chOff x="-624" y="573"/>
              <a:chExt cx="974" cy="862"/>
            </a:xfrm>
          </p:grpSpPr>
          <p:sp>
            <p:nvSpPr>
              <p:cNvPr id="16" name="Freeform 126"/>
              <p:cNvSpPr>
                <a:spLocks/>
              </p:cNvSpPr>
              <p:nvPr/>
            </p:nvSpPr>
            <p:spPr bwMode="auto">
              <a:xfrm>
                <a:off x="-624" y="573"/>
                <a:ext cx="974" cy="862"/>
              </a:xfrm>
              <a:custGeom>
                <a:avLst/>
                <a:gdLst/>
                <a:ahLst/>
                <a:cxnLst>
                  <a:cxn ang="0">
                    <a:pos x="636" y="22"/>
                  </a:cxn>
                  <a:cxn ang="0">
                    <a:pos x="456" y="44"/>
                  </a:cxn>
                  <a:cxn ang="0">
                    <a:pos x="329" y="74"/>
                  </a:cxn>
                  <a:cxn ang="0">
                    <a:pos x="142" y="127"/>
                  </a:cxn>
                  <a:cxn ang="0">
                    <a:pos x="60" y="156"/>
                  </a:cxn>
                  <a:cxn ang="0">
                    <a:pos x="37" y="441"/>
                  </a:cxn>
                  <a:cxn ang="0">
                    <a:pos x="0" y="516"/>
                  </a:cxn>
                  <a:cxn ang="0">
                    <a:pos x="299" y="635"/>
                  </a:cxn>
                  <a:cxn ang="0">
                    <a:pos x="860" y="635"/>
                  </a:cxn>
                  <a:cxn ang="0">
                    <a:pos x="935" y="605"/>
                  </a:cxn>
                  <a:cxn ang="0">
                    <a:pos x="980" y="575"/>
                  </a:cxn>
                  <a:cxn ang="0">
                    <a:pos x="1040" y="403"/>
                  </a:cxn>
                  <a:cxn ang="0">
                    <a:pos x="1010" y="179"/>
                  </a:cxn>
                  <a:cxn ang="0">
                    <a:pos x="987" y="156"/>
                  </a:cxn>
                  <a:cxn ang="0">
                    <a:pos x="853" y="141"/>
                  </a:cxn>
                  <a:cxn ang="0">
                    <a:pos x="830" y="89"/>
                  </a:cxn>
                  <a:cxn ang="0">
                    <a:pos x="636" y="22"/>
                  </a:cxn>
                </a:cxnLst>
                <a:rect l="0" t="0" r="r" b="b"/>
                <a:pathLst>
                  <a:path w="1040" h="688">
                    <a:moveTo>
                      <a:pt x="636" y="22"/>
                    </a:moveTo>
                    <a:cubicBezTo>
                      <a:pt x="555" y="26"/>
                      <a:pt x="521" y="24"/>
                      <a:pt x="456" y="44"/>
                    </a:cubicBezTo>
                    <a:cubicBezTo>
                      <a:pt x="415" y="72"/>
                      <a:pt x="382" y="69"/>
                      <a:pt x="329" y="74"/>
                    </a:cubicBezTo>
                    <a:cubicBezTo>
                      <a:pt x="269" y="115"/>
                      <a:pt x="215" y="121"/>
                      <a:pt x="142" y="127"/>
                    </a:cubicBezTo>
                    <a:cubicBezTo>
                      <a:pt x="108" y="133"/>
                      <a:pt x="88" y="137"/>
                      <a:pt x="60" y="156"/>
                    </a:cubicBezTo>
                    <a:cubicBezTo>
                      <a:pt x="28" y="247"/>
                      <a:pt x="58" y="347"/>
                      <a:pt x="37" y="441"/>
                    </a:cubicBezTo>
                    <a:cubicBezTo>
                      <a:pt x="31" y="467"/>
                      <a:pt x="9" y="491"/>
                      <a:pt x="0" y="516"/>
                    </a:cubicBezTo>
                    <a:cubicBezTo>
                      <a:pt x="42" y="632"/>
                      <a:pt x="201" y="629"/>
                      <a:pt x="299" y="635"/>
                    </a:cubicBezTo>
                    <a:cubicBezTo>
                      <a:pt x="499" y="688"/>
                      <a:pt x="341" y="649"/>
                      <a:pt x="860" y="635"/>
                    </a:cubicBezTo>
                    <a:cubicBezTo>
                      <a:pt x="882" y="634"/>
                      <a:pt x="916" y="616"/>
                      <a:pt x="935" y="605"/>
                    </a:cubicBezTo>
                    <a:cubicBezTo>
                      <a:pt x="951" y="596"/>
                      <a:pt x="980" y="575"/>
                      <a:pt x="980" y="575"/>
                    </a:cubicBezTo>
                    <a:cubicBezTo>
                      <a:pt x="998" y="517"/>
                      <a:pt x="1020" y="461"/>
                      <a:pt x="1040" y="403"/>
                    </a:cubicBezTo>
                    <a:cubicBezTo>
                      <a:pt x="1039" y="386"/>
                      <a:pt x="1017" y="204"/>
                      <a:pt x="1010" y="179"/>
                    </a:cubicBezTo>
                    <a:cubicBezTo>
                      <a:pt x="1007" y="169"/>
                      <a:pt x="997" y="160"/>
                      <a:pt x="987" y="156"/>
                    </a:cubicBezTo>
                    <a:cubicBezTo>
                      <a:pt x="945" y="141"/>
                      <a:pt x="898" y="146"/>
                      <a:pt x="853" y="141"/>
                    </a:cubicBezTo>
                    <a:cubicBezTo>
                      <a:pt x="844" y="107"/>
                      <a:pt x="850" y="117"/>
                      <a:pt x="830" y="89"/>
                    </a:cubicBezTo>
                    <a:cubicBezTo>
                      <a:pt x="768" y="0"/>
                      <a:pt x="776" y="29"/>
                      <a:pt x="636" y="22"/>
                    </a:cubicBezTo>
                    <a:close/>
                  </a:path>
                </a:pathLst>
              </a:custGeom>
              <a:solidFill>
                <a:srgbClr val="FFFF99"/>
              </a:solidFill>
              <a:ln w="82550" cap="flat" cmpd="sng">
                <a:solidFill>
                  <a:srgbClr val="00E6E1"/>
                </a:solidFill>
                <a:prstDash val="solid"/>
                <a:round/>
                <a:headEnd/>
                <a:tailEnd/>
              </a:ln>
              <a:effectLst>
                <a:outerShdw dist="45791" dir="2021404" algn="ctr" rotWithShape="0">
                  <a:srgbClr val="B2B2B2"/>
                </a:outerShdw>
              </a:effectLst>
            </p:spPr>
            <p:txBody>
              <a:bodyPr wrap="none" anchor="ctr"/>
              <a:lstStyle/>
              <a:p>
                <a:endParaRPr lang="zh-CN" altLang="en-US"/>
              </a:p>
            </p:txBody>
          </p:sp>
          <p:sp>
            <p:nvSpPr>
              <p:cNvPr id="17" name="Text Box 128"/>
              <p:cNvSpPr txBox="1">
                <a:spLocks noChangeArrowheads="1"/>
              </p:cNvSpPr>
              <p:nvPr/>
            </p:nvSpPr>
            <p:spPr bwMode="auto">
              <a:xfrm>
                <a:off x="-380" y="890"/>
                <a:ext cx="568" cy="407"/>
              </a:xfrm>
              <a:prstGeom prst="rect">
                <a:avLst/>
              </a:prstGeom>
              <a:noFill/>
              <a:ln w="12700">
                <a:noFill/>
                <a:miter lim="800000"/>
                <a:headEnd/>
                <a:tailEnd/>
              </a:ln>
              <a:effectLst>
                <a:outerShdw dist="12700" dir="5400000" algn="ctr" rotWithShape="0">
                  <a:srgbClr val="000000"/>
                </a:outerShdw>
              </a:effectLst>
            </p:spPr>
            <p:txBody>
              <a:bodyPr wrap="square">
                <a:spAutoFit/>
              </a:bodyPr>
              <a:lstStyle/>
              <a:p>
                <a:pPr algn="l"/>
                <a:r>
                  <a:rPr lang="zh-CN" altLang="en-US" sz="3600" dirty="0" smtClean="0">
                    <a:solidFill>
                      <a:srgbClr val="FF0000"/>
                    </a:solidFill>
                    <a:ea typeface="黑体" pitchFamily="2" charset="-122"/>
                  </a:rPr>
                  <a:t>示例</a:t>
                </a:r>
                <a:endParaRPr lang="zh-CN" altLang="en-US" sz="3600" dirty="0">
                  <a:solidFill>
                    <a:srgbClr val="FF0000"/>
                  </a:solidFill>
                  <a:ea typeface="黑体" pitchFamily="2" charset="-122"/>
                </a:endParaRPr>
              </a:p>
            </p:txBody>
          </p:sp>
        </p:grpSp>
        <p:sp>
          <p:nvSpPr>
            <p:cNvPr id="15" name="燕尾形箭头 14"/>
            <p:cNvSpPr/>
            <p:nvPr/>
          </p:nvSpPr>
          <p:spPr bwMode="auto">
            <a:xfrm rot="5400000">
              <a:off x="3779912" y="5805264"/>
              <a:ext cx="1152128" cy="720080"/>
            </a:xfrm>
            <a:prstGeom prst="notchedRightArrow">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ou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9"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0-#ppt_w/2"/>
                                          </p:val>
                                        </p:tav>
                                        <p:tav tm="100000">
                                          <p:val>
                                            <p:strVal val="#ppt_x"/>
                                          </p:val>
                                        </p:tav>
                                      </p:tavLst>
                                    </p:anim>
                                    <p:anim calcmode="lin" valueType="num">
                                      <p:cBhvr additive="base">
                                        <p:cTn id="1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1"/>
          <p:cNvGrpSpPr>
            <a:grpSpLocks/>
          </p:cNvGrpSpPr>
          <p:nvPr/>
        </p:nvGrpSpPr>
        <p:grpSpPr bwMode="auto">
          <a:xfrm>
            <a:off x="683568" y="692699"/>
            <a:ext cx="3744416" cy="862013"/>
            <a:chOff x="432" y="2983"/>
            <a:chExt cx="953" cy="543"/>
          </a:xfrm>
        </p:grpSpPr>
        <p:sp>
          <p:nvSpPr>
            <p:cNvPr id="5" name="Oval 13"/>
            <p:cNvSpPr>
              <a:spLocks noChangeArrowheads="1"/>
            </p:cNvSpPr>
            <p:nvPr/>
          </p:nvSpPr>
          <p:spPr bwMode="auto">
            <a:xfrm>
              <a:off x="432" y="2983"/>
              <a:ext cx="953" cy="384"/>
            </a:xfrm>
            <a:prstGeom prst="ellipse">
              <a:avLst/>
            </a:prstGeom>
            <a:solidFill>
              <a:srgbClr val="CCFFFF"/>
            </a:solidFill>
            <a:ln w="12700" cap="sq">
              <a:noFill/>
              <a:round/>
              <a:headEnd type="none" w="sm" len="sm"/>
              <a:tailEnd type="none" w="sm" len="sm"/>
            </a:ln>
            <a:effectLst>
              <a:outerShdw dist="35921" dir="2700000" algn="ctr" rotWithShape="0">
                <a:srgbClr val="B2B2B2"/>
              </a:outerShdw>
            </a:effectLst>
          </p:spPr>
          <p:txBody>
            <a:bodyPr wrap="none" anchor="ctr"/>
            <a:lstStyle/>
            <a:p>
              <a:endParaRPr lang="zh-CN" altLang="en-US"/>
            </a:p>
          </p:txBody>
        </p:sp>
        <p:sp>
          <p:nvSpPr>
            <p:cNvPr id="6" name="Rectangle 14"/>
            <p:cNvSpPr>
              <a:spLocks noChangeArrowheads="1"/>
            </p:cNvSpPr>
            <p:nvPr/>
          </p:nvSpPr>
          <p:spPr bwMode="auto">
            <a:xfrm>
              <a:off x="432" y="3003"/>
              <a:ext cx="947" cy="523"/>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r>
                <a:rPr lang="zh-CN" altLang="en-US" b="1" dirty="0" smtClean="0">
                  <a:solidFill>
                    <a:srgbClr val="FF3300"/>
                  </a:solidFill>
                  <a:latin typeface="黑体" pitchFamily="2" charset="-122"/>
                  <a:ea typeface="黑体" pitchFamily="2" charset="-122"/>
                </a:rPr>
                <a:t>理解线程：并发线程执行</a:t>
              </a:r>
              <a:endParaRPr lang="zh-CN" altLang="en-US" b="1" dirty="0">
                <a:solidFill>
                  <a:schemeClr val="accent5">
                    <a:lumMod val="25000"/>
                  </a:schemeClr>
                </a:solidFill>
                <a:latin typeface="黑体" pitchFamily="2" charset="-122"/>
                <a:ea typeface="黑体" pitchFamily="2" charset="-122"/>
              </a:endParaRPr>
            </a:p>
          </p:txBody>
        </p:sp>
      </p:grpSp>
      <p:grpSp>
        <p:nvGrpSpPr>
          <p:cNvPr id="39" name="组合 38"/>
          <p:cNvGrpSpPr/>
          <p:nvPr/>
        </p:nvGrpSpPr>
        <p:grpSpPr>
          <a:xfrm>
            <a:off x="1115616" y="1916832"/>
            <a:ext cx="6338293" cy="4536504"/>
            <a:chOff x="1402059" y="1988840"/>
            <a:chExt cx="6338293" cy="4536504"/>
          </a:xfrm>
        </p:grpSpPr>
        <p:cxnSp>
          <p:nvCxnSpPr>
            <p:cNvPr id="8" name="直接箭头连接符 7"/>
            <p:cNvCxnSpPr/>
            <p:nvPr/>
          </p:nvCxnSpPr>
          <p:spPr bwMode="auto">
            <a:xfrm rot="5400000">
              <a:off x="-433351" y="4617132"/>
              <a:ext cx="3672408" cy="1588"/>
            </a:xfrm>
            <a:prstGeom prst="straightConnector1">
              <a:avLst/>
            </a:prstGeom>
            <a:solidFill>
              <a:schemeClr val="accent1"/>
            </a:solidFill>
            <a:ln w="12700" cap="sq" cmpd="sng" algn="ctr">
              <a:solidFill>
                <a:schemeClr val="bg1"/>
              </a:solidFill>
              <a:prstDash val="solid"/>
              <a:round/>
              <a:headEnd type="none" w="sm" len="sm"/>
              <a:tailEnd type="arrow"/>
            </a:ln>
            <a:effectLst/>
          </p:spPr>
        </p:cxnSp>
        <p:cxnSp>
          <p:nvCxnSpPr>
            <p:cNvPr id="12" name="直接连接符 11"/>
            <p:cNvCxnSpPr/>
            <p:nvPr/>
          </p:nvCxnSpPr>
          <p:spPr bwMode="auto">
            <a:xfrm>
              <a:off x="1979712" y="2996952"/>
              <a:ext cx="3024336" cy="0"/>
            </a:xfrm>
            <a:prstGeom prst="line">
              <a:avLst/>
            </a:prstGeom>
            <a:solidFill>
              <a:schemeClr val="accent1"/>
            </a:solidFill>
            <a:ln w="12700" cap="sq" cmpd="sng" algn="ctr">
              <a:solidFill>
                <a:schemeClr val="bg1"/>
              </a:solidFill>
              <a:prstDash val="sysDot"/>
              <a:round/>
              <a:headEnd type="none" w="sm" len="sm"/>
              <a:tailEnd type="none" w="sm" len="sm"/>
            </a:ln>
            <a:effectLst/>
          </p:spPr>
        </p:cxnSp>
        <p:cxnSp>
          <p:nvCxnSpPr>
            <p:cNvPr id="15" name="直接连接符 14"/>
            <p:cNvCxnSpPr/>
            <p:nvPr/>
          </p:nvCxnSpPr>
          <p:spPr bwMode="auto">
            <a:xfrm>
              <a:off x="1979712" y="3645024"/>
              <a:ext cx="3024336" cy="0"/>
            </a:xfrm>
            <a:prstGeom prst="line">
              <a:avLst/>
            </a:prstGeom>
            <a:solidFill>
              <a:schemeClr val="accent1"/>
            </a:solidFill>
            <a:ln w="12700" cap="sq" cmpd="sng" algn="ctr">
              <a:solidFill>
                <a:schemeClr val="bg1"/>
              </a:solidFill>
              <a:prstDash val="sysDot"/>
              <a:round/>
              <a:headEnd type="none" w="sm" len="sm"/>
              <a:tailEnd type="none" w="sm" len="sm"/>
            </a:ln>
            <a:effectLst/>
          </p:spPr>
        </p:cxnSp>
        <p:cxnSp>
          <p:nvCxnSpPr>
            <p:cNvPr id="16" name="直接连接符 15"/>
            <p:cNvCxnSpPr/>
            <p:nvPr/>
          </p:nvCxnSpPr>
          <p:spPr bwMode="auto">
            <a:xfrm>
              <a:off x="1979712" y="3933056"/>
              <a:ext cx="3024336" cy="0"/>
            </a:xfrm>
            <a:prstGeom prst="line">
              <a:avLst/>
            </a:prstGeom>
            <a:solidFill>
              <a:schemeClr val="accent1"/>
            </a:solidFill>
            <a:ln w="12700" cap="sq" cmpd="sng" algn="ctr">
              <a:solidFill>
                <a:schemeClr val="bg1"/>
              </a:solidFill>
              <a:prstDash val="sysDot"/>
              <a:round/>
              <a:headEnd type="none" w="sm" len="sm"/>
              <a:tailEnd type="none" w="sm" len="sm"/>
            </a:ln>
            <a:effectLst/>
          </p:spPr>
        </p:cxnSp>
        <p:cxnSp>
          <p:nvCxnSpPr>
            <p:cNvPr id="18" name="直接连接符 17"/>
            <p:cNvCxnSpPr/>
            <p:nvPr/>
          </p:nvCxnSpPr>
          <p:spPr bwMode="auto">
            <a:xfrm rot="5400000">
              <a:off x="1619672" y="4581128"/>
              <a:ext cx="3888432" cy="0"/>
            </a:xfrm>
            <a:prstGeom prst="line">
              <a:avLst/>
            </a:prstGeom>
            <a:solidFill>
              <a:schemeClr val="accent1"/>
            </a:solidFill>
            <a:ln w="12700" cap="sq" cmpd="sng" algn="ctr">
              <a:solidFill>
                <a:schemeClr val="bg1"/>
              </a:solidFill>
              <a:prstDash val="solid"/>
              <a:round/>
              <a:headEnd type="none" w="sm" len="sm"/>
              <a:tailEnd type="none" w="sm" len="sm"/>
            </a:ln>
            <a:effectLst/>
          </p:spPr>
        </p:cxnSp>
        <p:cxnSp>
          <p:nvCxnSpPr>
            <p:cNvPr id="20" name="直接连接符 19"/>
            <p:cNvCxnSpPr/>
            <p:nvPr/>
          </p:nvCxnSpPr>
          <p:spPr bwMode="auto">
            <a:xfrm>
              <a:off x="1979712" y="4581128"/>
              <a:ext cx="3024336" cy="0"/>
            </a:xfrm>
            <a:prstGeom prst="line">
              <a:avLst/>
            </a:prstGeom>
            <a:solidFill>
              <a:schemeClr val="accent1"/>
            </a:solidFill>
            <a:ln w="12700" cap="sq" cmpd="sng" algn="ctr">
              <a:solidFill>
                <a:schemeClr val="bg1"/>
              </a:solidFill>
              <a:prstDash val="sysDot"/>
              <a:round/>
              <a:headEnd type="none" w="sm" len="sm"/>
              <a:tailEnd type="none" w="sm" len="sm"/>
            </a:ln>
            <a:effectLst/>
          </p:spPr>
        </p:cxnSp>
        <p:cxnSp>
          <p:nvCxnSpPr>
            <p:cNvPr id="21" name="直接连接符 20"/>
            <p:cNvCxnSpPr/>
            <p:nvPr/>
          </p:nvCxnSpPr>
          <p:spPr bwMode="auto">
            <a:xfrm>
              <a:off x="1979712" y="4869160"/>
              <a:ext cx="3024336" cy="0"/>
            </a:xfrm>
            <a:prstGeom prst="line">
              <a:avLst/>
            </a:prstGeom>
            <a:solidFill>
              <a:schemeClr val="accent1"/>
            </a:solidFill>
            <a:ln w="12700" cap="sq" cmpd="sng" algn="ctr">
              <a:solidFill>
                <a:schemeClr val="bg1"/>
              </a:solidFill>
              <a:prstDash val="sysDot"/>
              <a:round/>
              <a:headEnd type="none" w="sm" len="sm"/>
              <a:tailEnd type="none" w="sm" len="sm"/>
            </a:ln>
            <a:effectLst/>
          </p:spPr>
        </p:cxnSp>
        <p:cxnSp>
          <p:nvCxnSpPr>
            <p:cNvPr id="22" name="直接连接符 21"/>
            <p:cNvCxnSpPr/>
            <p:nvPr/>
          </p:nvCxnSpPr>
          <p:spPr bwMode="auto">
            <a:xfrm>
              <a:off x="1979712" y="5517232"/>
              <a:ext cx="3024336" cy="0"/>
            </a:xfrm>
            <a:prstGeom prst="line">
              <a:avLst/>
            </a:prstGeom>
            <a:solidFill>
              <a:schemeClr val="accent1"/>
            </a:solidFill>
            <a:ln w="12700" cap="sq" cmpd="sng" algn="ctr">
              <a:solidFill>
                <a:schemeClr val="bg1"/>
              </a:solidFill>
              <a:prstDash val="sysDot"/>
              <a:round/>
              <a:headEnd type="none" w="sm" len="sm"/>
              <a:tailEnd type="none" w="sm" len="sm"/>
            </a:ln>
            <a:effectLst/>
          </p:spPr>
        </p:cxnSp>
        <p:cxnSp>
          <p:nvCxnSpPr>
            <p:cNvPr id="23" name="直接连接符 22"/>
            <p:cNvCxnSpPr/>
            <p:nvPr/>
          </p:nvCxnSpPr>
          <p:spPr bwMode="auto">
            <a:xfrm>
              <a:off x="1979712" y="5805264"/>
              <a:ext cx="3024336" cy="0"/>
            </a:xfrm>
            <a:prstGeom prst="line">
              <a:avLst/>
            </a:prstGeom>
            <a:solidFill>
              <a:schemeClr val="accent1"/>
            </a:solidFill>
            <a:ln w="12700" cap="sq" cmpd="sng" algn="ctr">
              <a:solidFill>
                <a:schemeClr val="bg1"/>
              </a:solidFill>
              <a:prstDash val="sysDot"/>
              <a:round/>
              <a:headEnd type="none" w="sm" len="sm"/>
              <a:tailEnd type="none" w="sm" len="sm"/>
            </a:ln>
            <a:effectLst/>
          </p:spPr>
        </p:cxnSp>
        <p:cxnSp>
          <p:nvCxnSpPr>
            <p:cNvPr id="25" name="直接箭头连接符 24"/>
            <p:cNvCxnSpPr/>
            <p:nvPr/>
          </p:nvCxnSpPr>
          <p:spPr bwMode="auto">
            <a:xfrm rot="5400000">
              <a:off x="2087724" y="3320988"/>
              <a:ext cx="648072" cy="1588"/>
            </a:xfrm>
            <a:prstGeom prst="straightConnector1">
              <a:avLst/>
            </a:prstGeom>
            <a:solidFill>
              <a:schemeClr val="accent1"/>
            </a:solidFill>
            <a:ln w="22225" cap="sq" cmpd="sng" algn="ctr">
              <a:solidFill>
                <a:schemeClr val="bg1"/>
              </a:solidFill>
              <a:prstDash val="solid"/>
              <a:round/>
              <a:headEnd type="none" w="sm" len="sm"/>
              <a:tailEnd type="triangle" w="med" len="lg"/>
            </a:ln>
            <a:effectLst/>
          </p:spPr>
        </p:cxnSp>
        <p:sp>
          <p:nvSpPr>
            <p:cNvPr id="26" name="Rectangle 10"/>
            <p:cNvSpPr>
              <a:spLocks noChangeArrowheads="1"/>
            </p:cNvSpPr>
            <p:nvPr/>
          </p:nvSpPr>
          <p:spPr bwMode="auto">
            <a:xfrm>
              <a:off x="1835696" y="1988840"/>
              <a:ext cx="1368152" cy="830997"/>
            </a:xfrm>
            <a:prstGeom prst="rect">
              <a:avLst/>
            </a:prstGeom>
            <a:noFill/>
            <a:ln w="12700" cap="sq">
              <a:noFill/>
              <a:miter lim="800000"/>
              <a:headEnd type="none" w="sm" len="sm"/>
              <a:tailEnd type="none" w="sm" len="sm"/>
            </a:ln>
          </p:spPr>
          <p:txBody>
            <a:bodyPr wrap="square">
              <a:spAutoFit/>
            </a:bodyPr>
            <a:lstStyle/>
            <a:p>
              <a:pPr algn="l"/>
              <a:r>
                <a:rPr lang="zh-CN" altLang="en-US" b="1" dirty="0" smtClean="0">
                  <a:solidFill>
                    <a:srgbClr val="0033CC"/>
                  </a:solidFill>
                  <a:ea typeface="幼圆" pitchFamily="49" charset="-122"/>
                </a:rPr>
                <a:t>线程</a:t>
              </a:r>
              <a:r>
                <a:rPr lang="en-US" altLang="zh-CN" b="1" dirty="0" smtClean="0">
                  <a:solidFill>
                    <a:srgbClr val="0033CC"/>
                  </a:solidFill>
                  <a:ea typeface="幼圆" pitchFamily="49" charset="-122"/>
                </a:rPr>
                <a:t>1</a:t>
              </a:r>
            </a:p>
            <a:p>
              <a:pPr algn="l"/>
              <a:r>
                <a:rPr lang="en-US" altLang="zh-CN" b="1" dirty="0" smtClean="0">
                  <a:solidFill>
                    <a:srgbClr val="0033CC"/>
                  </a:solidFill>
                  <a:effectLst/>
                  <a:ea typeface="幼圆" pitchFamily="49" charset="-122"/>
                </a:rPr>
                <a:t>(</a:t>
              </a:r>
              <a:r>
                <a:rPr lang="zh-CN" altLang="en-US" b="1" dirty="0" smtClean="0">
                  <a:solidFill>
                    <a:srgbClr val="0033CC"/>
                  </a:solidFill>
                  <a:effectLst/>
                  <a:ea typeface="幼圆" pitchFamily="49" charset="-122"/>
                </a:rPr>
                <a:t>主线程</a:t>
              </a:r>
              <a:r>
                <a:rPr lang="en-US" altLang="zh-CN" b="1" dirty="0" smtClean="0">
                  <a:solidFill>
                    <a:srgbClr val="0033CC"/>
                  </a:solidFill>
                  <a:effectLst/>
                  <a:ea typeface="幼圆" pitchFamily="49" charset="-122"/>
                </a:rPr>
                <a:t>)</a:t>
              </a:r>
              <a:endParaRPr lang="zh-CN" altLang="en-US" b="1" dirty="0">
                <a:solidFill>
                  <a:srgbClr val="0033CC"/>
                </a:solidFill>
                <a:effectLst/>
                <a:ea typeface="幼圆" pitchFamily="49" charset="-122"/>
              </a:endParaRPr>
            </a:p>
          </p:txBody>
        </p:sp>
        <p:sp>
          <p:nvSpPr>
            <p:cNvPr id="27" name="Rectangle 10"/>
            <p:cNvSpPr>
              <a:spLocks noChangeArrowheads="1"/>
            </p:cNvSpPr>
            <p:nvPr/>
          </p:nvSpPr>
          <p:spPr bwMode="auto">
            <a:xfrm>
              <a:off x="3707904" y="1988840"/>
              <a:ext cx="1656184" cy="830997"/>
            </a:xfrm>
            <a:prstGeom prst="rect">
              <a:avLst/>
            </a:prstGeom>
            <a:noFill/>
            <a:ln w="12700" cap="sq">
              <a:noFill/>
              <a:miter lim="800000"/>
              <a:headEnd type="none" w="sm" len="sm"/>
              <a:tailEnd type="none" w="sm" len="sm"/>
            </a:ln>
          </p:spPr>
          <p:txBody>
            <a:bodyPr wrap="square">
              <a:spAutoFit/>
            </a:bodyPr>
            <a:lstStyle/>
            <a:p>
              <a:pPr algn="l"/>
              <a:r>
                <a:rPr lang="zh-CN" altLang="en-US" b="1" dirty="0" smtClean="0">
                  <a:solidFill>
                    <a:srgbClr val="0033CC"/>
                  </a:solidFill>
                  <a:ea typeface="幼圆" pitchFamily="49" charset="-122"/>
                </a:rPr>
                <a:t>线程</a:t>
              </a:r>
              <a:r>
                <a:rPr lang="en-US" altLang="zh-CN" b="1" dirty="0" smtClean="0">
                  <a:solidFill>
                    <a:srgbClr val="0033CC"/>
                  </a:solidFill>
                  <a:ea typeface="幼圆" pitchFamily="49" charset="-122"/>
                </a:rPr>
                <a:t>2</a:t>
              </a:r>
            </a:p>
            <a:p>
              <a:pPr algn="l"/>
              <a:r>
                <a:rPr lang="en-US" altLang="zh-CN" b="1" dirty="0" smtClean="0">
                  <a:solidFill>
                    <a:srgbClr val="0033CC"/>
                  </a:solidFill>
                  <a:effectLst/>
                  <a:ea typeface="幼圆" pitchFamily="49" charset="-122"/>
                </a:rPr>
                <a:t>(</a:t>
              </a:r>
              <a:r>
                <a:rPr lang="zh-CN" altLang="en-US" b="1" dirty="0" smtClean="0">
                  <a:solidFill>
                    <a:srgbClr val="0033CC"/>
                  </a:solidFill>
                  <a:effectLst/>
                  <a:ea typeface="幼圆" pitchFamily="49" charset="-122"/>
                </a:rPr>
                <a:t>对等线程</a:t>
              </a:r>
              <a:r>
                <a:rPr lang="en-US" altLang="zh-CN" b="1" dirty="0" smtClean="0">
                  <a:solidFill>
                    <a:srgbClr val="0033CC"/>
                  </a:solidFill>
                  <a:effectLst/>
                  <a:ea typeface="幼圆" pitchFamily="49" charset="-122"/>
                </a:rPr>
                <a:t>)</a:t>
              </a:r>
              <a:endParaRPr lang="zh-CN" altLang="en-US" b="1" dirty="0">
                <a:solidFill>
                  <a:srgbClr val="0033CC"/>
                </a:solidFill>
                <a:effectLst/>
                <a:ea typeface="幼圆" pitchFamily="49" charset="-122"/>
              </a:endParaRPr>
            </a:p>
          </p:txBody>
        </p:sp>
        <p:cxnSp>
          <p:nvCxnSpPr>
            <p:cNvPr id="28" name="直接箭头连接符 27"/>
            <p:cNvCxnSpPr/>
            <p:nvPr/>
          </p:nvCxnSpPr>
          <p:spPr bwMode="auto">
            <a:xfrm rot="5400000">
              <a:off x="3744702" y="4256298"/>
              <a:ext cx="648072" cy="1588"/>
            </a:xfrm>
            <a:prstGeom prst="straightConnector1">
              <a:avLst/>
            </a:prstGeom>
            <a:solidFill>
              <a:schemeClr val="accent1"/>
            </a:solidFill>
            <a:ln w="22225" cap="sq" cmpd="sng" algn="ctr">
              <a:solidFill>
                <a:schemeClr val="bg1"/>
              </a:solidFill>
              <a:prstDash val="solid"/>
              <a:round/>
              <a:headEnd type="none" w="sm" len="sm"/>
              <a:tailEnd type="triangle" w="med" len="lg"/>
            </a:ln>
            <a:effectLst/>
          </p:spPr>
        </p:cxnSp>
        <p:cxnSp>
          <p:nvCxnSpPr>
            <p:cNvPr id="29" name="直接箭头连接符 28"/>
            <p:cNvCxnSpPr/>
            <p:nvPr/>
          </p:nvCxnSpPr>
          <p:spPr bwMode="auto">
            <a:xfrm rot="5400000">
              <a:off x="1944502" y="5192402"/>
              <a:ext cx="648072" cy="1588"/>
            </a:xfrm>
            <a:prstGeom prst="straightConnector1">
              <a:avLst/>
            </a:prstGeom>
            <a:solidFill>
              <a:schemeClr val="accent1"/>
            </a:solidFill>
            <a:ln w="22225" cap="sq" cmpd="sng" algn="ctr">
              <a:solidFill>
                <a:schemeClr val="bg1"/>
              </a:solidFill>
              <a:prstDash val="solid"/>
              <a:round/>
              <a:headEnd type="none" w="sm" len="sm"/>
              <a:tailEnd type="triangle" w="med" len="lg"/>
            </a:ln>
            <a:effectLst/>
          </p:spPr>
        </p:cxnSp>
        <p:cxnSp>
          <p:nvCxnSpPr>
            <p:cNvPr id="30" name="直接连接符 29"/>
            <p:cNvCxnSpPr/>
            <p:nvPr/>
          </p:nvCxnSpPr>
          <p:spPr bwMode="auto">
            <a:xfrm>
              <a:off x="1979712" y="6453336"/>
              <a:ext cx="3024336" cy="0"/>
            </a:xfrm>
            <a:prstGeom prst="line">
              <a:avLst/>
            </a:prstGeom>
            <a:solidFill>
              <a:schemeClr val="accent1"/>
            </a:solidFill>
            <a:ln w="12700" cap="sq" cmpd="sng" algn="ctr">
              <a:solidFill>
                <a:schemeClr val="bg1"/>
              </a:solidFill>
              <a:prstDash val="sysDot"/>
              <a:round/>
              <a:headEnd type="none" w="sm" len="sm"/>
              <a:tailEnd type="none" w="sm" len="sm"/>
            </a:ln>
            <a:effectLst/>
          </p:spPr>
        </p:cxnSp>
        <p:cxnSp>
          <p:nvCxnSpPr>
            <p:cNvPr id="31" name="直接箭头连接符 30"/>
            <p:cNvCxnSpPr/>
            <p:nvPr/>
          </p:nvCxnSpPr>
          <p:spPr bwMode="auto">
            <a:xfrm rot="5400000">
              <a:off x="3744702" y="6128506"/>
              <a:ext cx="648072" cy="1588"/>
            </a:xfrm>
            <a:prstGeom prst="straightConnector1">
              <a:avLst/>
            </a:prstGeom>
            <a:solidFill>
              <a:schemeClr val="accent1"/>
            </a:solidFill>
            <a:ln w="22225" cap="sq" cmpd="sng" algn="ctr">
              <a:solidFill>
                <a:schemeClr val="bg1"/>
              </a:solidFill>
              <a:prstDash val="solid"/>
              <a:round/>
              <a:headEnd type="none" w="sm" len="sm"/>
              <a:tailEnd type="triangle" w="med" len="lg"/>
            </a:ln>
            <a:effectLst/>
          </p:spPr>
        </p:cxnSp>
        <p:cxnSp>
          <p:nvCxnSpPr>
            <p:cNvPr id="32" name="直接箭头连接符 31"/>
            <p:cNvCxnSpPr/>
            <p:nvPr/>
          </p:nvCxnSpPr>
          <p:spPr bwMode="auto">
            <a:xfrm>
              <a:off x="2411760" y="3645024"/>
              <a:ext cx="1656184" cy="288032"/>
            </a:xfrm>
            <a:prstGeom prst="straightConnector1">
              <a:avLst/>
            </a:prstGeom>
            <a:solidFill>
              <a:schemeClr val="accent1"/>
            </a:solidFill>
            <a:ln w="22225" cap="sq" cmpd="sng" algn="ctr">
              <a:solidFill>
                <a:schemeClr val="accent5">
                  <a:lumMod val="75000"/>
                </a:schemeClr>
              </a:solidFill>
              <a:prstDash val="solid"/>
              <a:round/>
              <a:headEnd type="none" w="sm" len="sm"/>
              <a:tailEnd type="triangle" w="med" len="lg"/>
            </a:ln>
            <a:effectLst/>
          </p:spPr>
        </p:cxnSp>
        <p:cxnSp>
          <p:nvCxnSpPr>
            <p:cNvPr id="35" name="直接箭头连接符 34"/>
            <p:cNvCxnSpPr/>
            <p:nvPr/>
          </p:nvCxnSpPr>
          <p:spPr bwMode="auto">
            <a:xfrm rot="10800000" flipV="1">
              <a:off x="2267744" y="4581128"/>
              <a:ext cx="1800200" cy="288032"/>
            </a:xfrm>
            <a:prstGeom prst="straightConnector1">
              <a:avLst/>
            </a:prstGeom>
            <a:solidFill>
              <a:schemeClr val="accent1"/>
            </a:solidFill>
            <a:ln w="22225" cap="sq" cmpd="sng" algn="ctr">
              <a:solidFill>
                <a:schemeClr val="accent5">
                  <a:lumMod val="75000"/>
                </a:schemeClr>
              </a:solidFill>
              <a:prstDash val="solid"/>
              <a:round/>
              <a:headEnd type="none" w="sm" len="sm"/>
              <a:tailEnd type="triangle" w="med" len="lg"/>
            </a:ln>
            <a:effectLst/>
          </p:spPr>
        </p:cxnSp>
        <p:cxnSp>
          <p:nvCxnSpPr>
            <p:cNvPr id="38" name="直接箭头连接符 37"/>
            <p:cNvCxnSpPr/>
            <p:nvPr/>
          </p:nvCxnSpPr>
          <p:spPr bwMode="auto">
            <a:xfrm>
              <a:off x="2267744" y="5517232"/>
              <a:ext cx="1800200" cy="288032"/>
            </a:xfrm>
            <a:prstGeom prst="straightConnector1">
              <a:avLst/>
            </a:prstGeom>
            <a:solidFill>
              <a:schemeClr val="accent1"/>
            </a:solidFill>
            <a:ln w="22225" cap="sq" cmpd="sng" algn="ctr">
              <a:solidFill>
                <a:schemeClr val="accent5">
                  <a:lumMod val="75000"/>
                </a:schemeClr>
              </a:solidFill>
              <a:prstDash val="solid"/>
              <a:round/>
              <a:headEnd type="none" w="sm" len="sm"/>
              <a:tailEnd type="triangle" w="med" len="lg"/>
            </a:ln>
            <a:effectLst/>
          </p:spPr>
        </p:cxnSp>
        <p:sp>
          <p:nvSpPr>
            <p:cNvPr id="42" name="Rectangle 10"/>
            <p:cNvSpPr>
              <a:spLocks noChangeArrowheads="1"/>
            </p:cNvSpPr>
            <p:nvPr/>
          </p:nvSpPr>
          <p:spPr bwMode="auto">
            <a:xfrm>
              <a:off x="5292080" y="3573016"/>
              <a:ext cx="2448272" cy="369332"/>
            </a:xfrm>
            <a:prstGeom prst="rect">
              <a:avLst/>
            </a:prstGeom>
            <a:noFill/>
            <a:ln w="12700" cap="sq">
              <a:noFill/>
              <a:miter lim="800000"/>
              <a:headEnd type="none" w="sm" len="sm"/>
              <a:tailEnd type="none" w="sm" len="sm"/>
            </a:ln>
          </p:spPr>
          <p:txBody>
            <a:bodyPr wrap="square">
              <a:spAutoFit/>
            </a:bodyPr>
            <a:lstStyle/>
            <a:p>
              <a:pPr algn="l"/>
              <a:r>
                <a:rPr lang="zh-CN" altLang="en-US" sz="1800" b="1" dirty="0" smtClean="0">
                  <a:solidFill>
                    <a:schemeClr val="bg2"/>
                  </a:solidFill>
                  <a:ea typeface="幼圆" pitchFamily="49" charset="-122"/>
                </a:rPr>
                <a:t>线程上下文切换</a:t>
              </a:r>
              <a:endParaRPr lang="zh-CN" altLang="en-US" sz="1800" b="1" dirty="0">
                <a:solidFill>
                  <a:schemeClr val="bg2"/>
                </a:solidFill>
                <a:effectLst/>
                <a:ea typeface="幼圆" pitchFamily="49" charset="-122"/>
              </a:endParaRPr>
            </a:p>
          </p:txBody>
        </p:sp>
        <p:sp>
          <p:nvSpPr>
            <p:cNvPr id="43" name="右大括号 42"/>
            <p:cNvSpPr/>
            <p:nvPr/>
          </p:nvSpPr>
          <p:spPr bwMode="auto">
            <a:xfrm>
              <a:off x="5076056" y="3645024"/>
              <a:ext cx="144016" cy="288032"/>
            </a:xfrm>
            <a:prstGeom prst="rightBrace">
              <a:avLst/>
            </a:prstGeom>
            <a:noFill/>
            <a:ln w="12700" cap="sq"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44" name="Rectangle 10"/>
            <p:cNvSpPr>
              <a:spLocks noChangeArrowheads="1"/>
            </p:cNvSpPr>
            <p:nvPr/>
          </p:nvSpPr>
          <p:spPr bwMode="auto">
            <a:xfrm>
              <a:off x="5292080" y="4509120"/>
              <a:ext cx="2448272" cy="369332"/>
            </a:xfrm>
            <a:prstGeom prst="rect">
              <a:avLst/>
            </a:prstGeom>
            <a:noFill/>
            <a:ln w="12700" cap="sq">
              <a:noFill/>
              <a:miter lim="800000"/>
              <a:headEnd type="none" w="sm" len="sm"/>
              <a:tailEnd type="none" w="sm" len="sm"/>
            </a:ln>
          </p:spPr>
          <p:txBody>
            <a:bodyPr wrap="square">
              <a:spAutoFit/>
            </a:bodyPr>
            <a:lstStyle/>
            <a:p>
              <a:pPr algn="l"/>
              <a:r>
                <a:rPr lang="zh-CN" altLang="en-US" sz="1800" b="1" dirty="0" smtClean="0">
                  <a:solidFill>
                    <a:schemeClr val="bg2"/>
                  </a:solidFill>
                  <a:ea typeface="幼圆" pitchFamily="49" charset="-122"/>
                </a:rPr>
                <a:t>线程上下文切换</a:t>
              </a:r>
              <a:endParaRPr lang="zh-CN" altLang="en-US" sz="1800" b="1" dirty="0">
                <a:solidFill>
                  <a:schemeClr val="bg2"/>
                </a:solidFill>
                <a:effectLst/>
                <a:ea typeface="幼圆" pitchFamily="49" charset="-122"/>
              </a:endParaRPr>
            </a:p>
          </p:txBody>
        </p:sp>
        <p:sp>
          <p:nvSpPr>
            <p:cNvPr id="45" name="右大括号 44"/>
            <p:cNvSpPr/>
            <p:nvPr/>
          </p:nvSpPr>
          <p:spPr bwMode="auto">
            <a:xfrm>
              <a:off x="5076056" y="4581128"/>
              <a:ext cx="144016" cy="288032"/>
            </a:xfrm>
            <a:prstGeom prst="rightBrace">
              <a:avLst/>
            </a:prstGeom>
            <a:noFill/>
            <a:ln w="12700" cap="sq"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46" name="Rectangle 10"/>
            <p:cNvSpPr>
              <a:spLocks noChangeArrowheads="1"/>
            </p:cNvSpPr>
            <p:nvPr/>
          </p:nvSpPr>
          <p:spPr bwMode="auto">
            <a:xfrm>
              <a:off x="5292080" y="5435932"/>
              <a:ext cx="2448272" cy="369332"/>
            </a:xfrm>
            <a:prstGeom prst="rect">
              <a:avLst/>
            </a:prstGeom>
            <a:noFill/>
            <a:ln w="12700" cap="sq">
              <a:noFill/>
              <a:miter lim="800000"/>
              <a:headEnd type="none" w="sm" len="sm"/>
              <a:tailEnd type="none" w="sm" len="sm"/>
            </a:ln>
          </p:spPr>
          <p:txBody>
            <a:bodyPr wrap="square">
              <a:spAutoFit/>
            </a:bodyPr>
            <a:lstStyle/>
            <a:p>
              <a:pPr algn="l"/>
              <a:r>
                <a:rPr lang="zh-CN" altLang="en-US" sz="1800" b="1" dirty="0" smtClean="0">
                  <a:solidFill>
                    <a:schemeClr val="bg2"/>
                  </a:solidFill>
                  <a:ea typeface="幼圆" pitchFamily="49" charset="-122"/>
                </a:rPr>
                <a:t>线程上下文切换</a:t>
              </a:r>
              <a:endParaRPr lang="zh-CN" altLang="en-US" sz="1800" b="1" dirty="0">
                <a:solidFill>
                  <a:schemeClr val="bg2"/>
                </a:solidFill>
                <a:effectLst/>
                <a:ea typeface="幼圆" pitchFamily="49" charset="-122"/>
              </a:endParaRPr>
            </a:p>
          </p:txBody>
        </p:sp>
        <p:sp>
          <p:nvSpPr>
            <p:cNvPr id="47" name="右大括号 46"/>
            <p:cNvSpPr/>
            <p:nvPr/>
          </p:nvSpPr>
          <p:spPr bwMode="auto">
            <a:xfrm>
              <a:off x="5076056" y="5507940"/>
              <a:ext cx="144016" cy="288032"/>
            </a:xfrm>
            <a:prstGeom prst="rightBrace">
              <a:avLst/>
            </a:prstGeom>
            <a:noFill/>
            <a:ln w="12700" cap="sq"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grpSp>
      <p:grpSp>
        <p:nvGrpSpPr>
          <p:cNvPr id="33" name="Group 125"/>
          <p:cNvGrpSpPr>
            <a:grpSpLocks/>
          </p:cNvGrpSpPr>
          <p:nvPr/>
        </p:nvGrpSpPr>
        <p:grpSpPr bwMode="auto">
          <a:xfrm>
            <a:off x="5580112" y="260648"/>
            <a:ext cx="2478088" cy="2016125"/>
            <a:chOff x="249" y="391"/>
            <a:chExt cx="1561" cy="1270"/>
          </a:xfrm>
        </p:grpSpPr>
        <p:sp>
          <p:nvSpPr>
            <p:cNvPr id="34" name="Freeform 126"/>
            <p:cNvSpPr>
              <a:spLocks/>
            </p:cNvSpPr>
            <p:nvPr/>
          </p:nvSpPr>
          <p:spPr bwMode="auto">
            <a:xfrm>
              <a:off x="249" y="391"/>
              <a:ext cx="1542" cy="1270"/>
            </a:xfrm>
            <a:custGeom>
              <a:avLst/>
              <a:gdLst/>
              <a:ahLst/>
              <a:cxnLst>
                <a:cxn ang="0">
                  <a:pos x="636" y="22"/>
                </a:cxn>
                <a:cxn ang="0">
                  <a:pos x="456" y="44"/>
                </a:cxn>
                <a:cxn ang="0">
                  <a:pos x="329" y="74"/>
                </a:cxn>
                <a:cxn ang="0">
                  <a:pos x="142" y="127"/>
                </a:cxn>
                <a:cxn ang="0">
                  <a:pos x="60" y="156"/>
                </a:cxn>
                <a:cxn ang="0">
                  <a:pos x="37" y="441"/>
                </a:cxn>
                <a:cxn ang="0">
                  <a:pos x="0" y="516"/>
                </a:cxn>
                <a:cxn ang="0">
                  <a:pos x="299" y="635"/>
                </a:cxn>
                <a:cxn ang="0">
                  <a:pos x="860" y="635"/>
                </a:cxn>
                <a:cxn ang="0">
                  <a:pos x="935" y="605"/>
                </a:cxn>
                <a:cxn ang="0">
                  <a:pos x="980" y="575"/>
                </a:cxn>
                <a:cxn ang="0">
                  <a:pos x="1040" y="403"/>
                </a:cxn>
                <a:cxn ang="0">
                  <a:pos x="1010" y="179"/>
                </a:cxn>
                <a:cxn ang="0">
                  <a:pos x="987" y="156"/>
                </a:cxn>
                <a:cxn ang="0">
                  <a:pos x="853" y="141"/>
                </a:cxn>
                <a:cxn ang="0">
                  <a:pos x="830" y="89"/>
                </a:cxn>
                <a:cxn ang="0">
                  <a:pos x="636" y="22"/>
                </a:cxn>
              </a:cxnLst>
              <a:rect l="0" t="0" r="r" b="b"/>
              <a:pathLst>
                <a:path w="1040" h="688">
                  <a:moveTo>
                    <a:pt x="636" y="22"/>
                  </a:moveTo>
                  <a:cubicBezTo>
                    <a:pt x="555" y="26"/>
                    <a:pt x="521" y="24"/>
                    <a:pt x="456" y="44"/>
                  </a:cubicBezTo>
                  <a:cubicBezTo>
                    <a:pt x="415" y="72"/>
                    <a:pt x="382" y="69"/>
                    <a:pt x="329" y="74"/>
                  </a:cubicBezTo>
                  <a:cubicBezTo>
                    <a:pt x="269" y="115"/>
                    <a:pt x="215" y="121"/>
                    <a:pt x="142" y="127"/>
                  </a:cubicBezTo>
                  <a:cubicBezTo>
                    <a:pt x="108" y="133"/>
                    <a:pt x="88" y="137"/>
                    <a:pt x="60" y="156"/>
                  </a:cubicBezTo>
                  <a:cubicBezTo>
                    <a:pt x="28" y="247"/>
                    <a:pt x="58" y="347"/>
                    <a:pt x="37" y="441"/>
                  </a:cubicBezTo>
                  <a:cubicBezTo>
                    <a:pt x="31" y="467"/>
                    <a:pt x="9" y="491"/>
                    <a:pt x="0" y="516"/>
                  </a:cubicBezTo>
                  <a:cubicBezTo>
                    <a:pt x="42" y="632"/>
                    <a:pt x="201" y="629"/>
                    <a:pt x="299" y="635"/>
                  </a:cubicBezTo>
                  <a:cubicBezTo>
                    <a:pt x="499" y="688"/>
                    <a:pt x="341" y="649"/>
                    <a:pt x="860" y="635"/>
                  </a:cubicBezTo>
                  <a:cubicBezTo>
                    <a:pt x="882" y="634"/>
                    <a:pt x="916" y="616"/>
                    <a:pt x="935" y="605"/>
                  </a:cubicBezTo>
                  <a:cubicBezTo>
                    <a:pt x="951" y="596"/>
                    <a:pt x="980" y="575"/>
                    <a:pt x="980" y="575"/>
                  </a:cubicBezTo>
                  <a:cubicBezTo>
                    <a:pt x="998" y="517"/>
                    <a:pt x="1020" y="461"/>
                    <a:pt x="1040" y="403"/>
                  </a:cubicBezTo>
                  <a:cubicBezTo>
                    <a:pt x="1039" y="386"/>
                    <a:pt x="1017" y="204"/>
                    <a:pt x="1010" y="179"/>
                  </a:cubicBezTo>
                  <a:cubicBezTo>
                    <a:pt x="1007" y="169"/>
                    <a:pt x="997" y="160"/>
                    <a:pt x="987" y="156"/>
                  </a:cubicBezTo>
                  <a:cubicBezTo>
                    <a:pt x="945" y="141"/>
                    <a:pt x="898" y="146"/>
                    <a:pt x="853" y="141"/>
                  </a:cubicBezTo>
                  <a:cubicBezTo>
                    <a:pt x="844" y="107"/>
                    <a:pt x="850" y="117"/>
                    <a:pt x="830" y="89"/>
                  </a:cubicBezTo>
                  <a:cubicBezTo>
                    <a:pt x="768" y="0"/>
                    <a:pt x="776" y="29"/>
                    <a:pt x="636" y="22"/>
                  </a:cubicBezTo>
                  <a:close/>
                </a:path>
              </a:pathLst>
            </a:custGeom>
            <a:solidFill>
              <a:srgbClr val="FFFF99"/>
            </a:solidFill>
            <a:ln w="82550" cap="flat" cmpd="sng">
              <a:solidFill>
                <a:srgbClr val="00E6E1"/>
              </a:solidFill>
              <a:prstDash val="solid"/>
              <a:round/>
              <a:headEnd/>
              <a:tailEnd/>
            </a:ln>
            <a:effectLst>
              <a:outerShdw dist="45791" dir="2021404" algn="ctr" rotWithShape="0">
                <a:srgbClr val="B2B2B2"/>
              </a:outerShdw>
            </a:effectLst>
          </p:spPr>
          <p:txBody>
            <a:bodyPr wrap="none" anchor="ctr"/>
            <a:lstStyle/>
            <a:p>
              <a:endParaRPr lang="zh-CN" altLang="en-US"/>
            </a:p>
          </p:txBody>
        </p:sp>
        <p:sp>
          <p:nvSpPr>
            <p:cNvPr id="36" name="Text Box 127"/>
            <p:cNvSpPr txBox="1">
              <a:spLocks noChangeArrowheads="1"/>
            </p:cNvSpPr>
            <p:nvPr/>
          </p:nvSpPr>
          <p:spPr bwMode="auto">
            <a:xfrm>
              <a:off x="385" y="709"/>
              <a:ext cx="1425" cy="726"/>
            </a:xfrm>
            <a:prstGeom prst="rect">
              <a:avLst/>
            </a:prstGeom>
            <a:noFill/>
            <a:ln w="12700">
              <a:noFill/>
              <a:miter lim="800000"/>
              <a:headEnd/>
              <a:tailEnd/>
            </a:ln>
            <a:effectLst/>
          </p:spPr>
          <p:txBody>
            <a:bodyPr wrap="none">
              <a:spAutoFit/>
            </a:bodyPr>
            <a:lstStyle/>
            <a:p>
              <a:pPr algn="l">
                <a:lnSpc>
                  <a:spcPct val="85000"/>
                </a:lnSpc>
              </a:pPr>
              <a:r>
                <a:rPr lang="zh-CN" altLang="en-US" sz="2700" b="1" dirty="0" smtClean="0">
                  <a:solidFill>
                    <a:srgbClr val="FF0000"/>
                  </a:solidFill>
                </a:rPr>
                <a:t>多线程间没有</a:t>
              </a:r>
              <a:endParaRPr lang="en-US" altLang="zh-CN" sz="2700" b="1" dirty="0" smtClean="0">
                <a:solidFill>
                  <a:srgbClr val="FF0000"/>
                </a:solidFill>
              </a:endParaRPr>
            </a:p>
            <a:p>
              <a:pPr algn="l">
                <a:lnSpc>
                  <a:spcPct val="85000"/>
                </a:lnSpc>
              </a:pPr>
              <a:r>
                <a:rPr lang="zh-CN" altLang="en-US" sz="2700" b="1" dirty="0" smtClean="0">
                  <a:solidFill>
                    <a:srgbClr val="FF0000"/>
                  </a:solidFill>
                </a:rPr>
                <a:t>严格的父子</a:t>
              </a:r>
              <a:endParaRPr lang="en-US" altLang="zh-CN" sz="2700" b="1" dirty="0" smtClean="0">
                <a:solidFill>
                  <a:srgbClr val="FF0000"/>
                </a:solidFill>
              </a:endParaRPr>
            </a:p>
            <a:p>
              <a:pPr algn="l">
                <a:lnSpc>
                  <a:spcPct val="85000"/>
                </a:lnSpc>
              </a:pPr>
              <a:r>
                <a:rPr lang="zh-CN" altLang="en-US" sz="2700" b="1" dirty="0" smtClean="0">
                  <a:solidFill>
                    <a:srgbClr val="FF0000"/>
                  </a:solidFill>
                </a:rPr>
                <a:t>关系</a:t>
              </a:r>
              <a:endParaRPr lang="en-US" altLang="zh-CN" sz="2700" b="1" dirty="0">
                <a:solidFill>
                  <a:srgbClr val="FF66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 calcmode="lin" valueType="num">
                                      <p:cBhvr additive="base">
                                        <p:cTn id="12" dur="500" fill="hold"/>
                                        <p:tgtEl>
                                          <p:spTgt spid="39"/>
                                        </p:tgtEl>
                                        <p:attrNameLst>
                                          <p:attrName>ppt_x</p:attrName>
                                        </p:attrNameLst>
                                      </p:cBhvr>
                                      <p:tavLst>
                                        <p:tav tm="0">
                                          <p:val>
                                            <p:strVal val="#ppt_x"/>
                                          </p:val>
                                        </p:tav>
                                        <p:tav tm="100000">
                                          <p:val>
                                            <p:strVal val="#ppt_x"/>
                                          </p:val>
                                        </p:tav>
                                      </p:tavLst>
                                    </p:anim>
                                    <p:anim calcmode="lin" valueType="num">
                                      <p:cBhvr additive="base">
                                        <p:cTn id="13"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9" fill="hold" nodeType="clickEffect">
                                  <p:stCondLst>
                                    <p:cond delay="0"/>
                                  </p:stCondLst>
                                  <p:childTnLst>
                                    <p:set>
                                      <p:cBhvr>
                                        <p:cTn id="17" dur="1" fill="hold">
                                          <p:stCondLst>
                                            <p:cond delay="0"/>
                                          </p:stCondLst>
                                        </p:cTn>
                                        <p:tgtEl>
                                          <p:spTgt spid="33"/>
                                        </p:tgtEl>
                                        <p:attrNameLst>
                                          <p:attrName>style.visibility</p:attrName>
                                        </p:attrNameLst>
                                      </p:cBhvr>
                                      <p:to>
                                        <p:strVal val="visible"/>
                                      </p:to>
                                    </p:set>
                                    <p:anim calcmode="lin" valueType="num">
                                      <p:cBhvr additive="base">
                                        <p:cTn id="18" dur="500" fill="hold"/>
                                        <p:tgtEl>
                                          <p:spTgt spid="33"/>
                                        </p:tgtEl>
                                        <p:attrNameLst>
                                          <p:attrName>ppt_x</p:attrName>
                                        </p:attrNameLst>
                                      </p:cBhvr>
                                      <p:tavLst>
                                        <p:tav tm="0">
                                          <p:val>
                                            <p:strVal val="0-#ppt_w/2"/>
                                          </p:val>
                                        </p:tav>
                                        <p:tav tm="100000">
                                          <p:val>
                                            <p:strVal val="#ppt_x"/>
                                          </p:val>
                                        </p:tav>
                                      </p:tavLst>
                                    </p:anim>
                                    <p:anim calcmode="lin" valueType="num">
                                      <p:cBhvr additive="base">
                                        <p:cTn id="19" dur="500" fill="hold"/>
                                        <p:tgtEl>
                                          <p:spTgt spid="3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572000" y="260649"/>
            <a:ext cx="4572000" cy="3477875"/>
          </a:xfrm>
          <a:prstGeom prst="rect">
            <a:avLst/>
          </a:prstGeom>
          <a:solidFill>
            <a:srgbClr val="002060"/>
          </a:solidFill>
        </p:spPr>
        <p:txBody>
          <a:bodyPr wrap="square">
            <a:spAutoFit/>
          </a:bodyPr>
          <a:lstStyle/>
          <a:p>
            <a:r>
              <a:rPr lang="en-US" altLang="zh-CN" sz="2200" b="1" dirty="0" smtClean="0">
                <a:solidFill>
                  <a:srgbClr val="FFFFFF"/>
                </a:solidFill>
              </a:rPr>
              <a:t>void handler(</a:t>
            </a:r>
            <a:r>
              <a:rPr lang="en-US" altLang="zh-CN" sz="2200" b="1" dirty="0" err="1" smtClean="0">
                <a:solidFill>
                  <a:srgbClr val="FFFFFF"/>
                </a:solidFill>
              </a:rPr>
              <a:t>int</a:t>
            </a:r>
            <a:r>
              <a:rPr lang="en-US" altLang="zh-CN" sz="2200" b="1" dirty="0" smtClean="0">
                <a:solidFill>
                  <a:srgbClr val="FFFFFF"/>
                </a:solidFill>
              </a:rPr>
              <a:t> sig) {</a:t>
            </a:r>
          </a:p>
          <a:p>
            <a:r>
              <a:rPr lang="en-US" altLang="zh-CN" sz="2200" b="1" dirty="0" smtClean="0">
                <a:solidFill>
                  <a:srgbClr val="FFFFFF"/>
                </a:solidFill>
              </a:rPr>
              <a:t>         </a:t>
            </a:r>
            <a:r>
              <a:rPr lang="en-US" altLang="zh-CN" sz="2000" b="1" dirty="0" err="1" smtClean="0">
                <a:solidFill>
                  <a:srgbClr val="FFFFFF"/>
                </a:solidFill>
              </a:rPr>
              <a:t>printf</a:t>
            </a:r>
            <a:r>
              <a:rPr lang="en-US" altLang="zh-CN" sz="2000" b="1" dirty="0" smtClean="0">
                <a:solidFill>
                  <a:srgbClr val="FFFFFF"/>
                </a:solidFill>
              </a:rPr>
              <a:t>("Catch signal %d\n", sig);</a:t>
            </a:r>
          </a:p>
          <a:p>
            <a:r>
              <a:rPr lang="en-US" altLang="zh-CN" sz="2200" b="1" dirty="0" smtClean="0">
                <a:solidFill>
                  <a:srgbClr val="FFFFFF"/>
                </a:solidFill>
              </a:rPr>
              <a:t>         exit(0);</a:t>
            </a:r>
          </a:p>
          <a:p>
            <a:r>
              <a:rPr lang="en-US" altLang="zh-CN" sz="2200" b="1" dirty="0" smtClean="0">
                <a:solidFill>
                  <a:srgbClr val="FFFFFF"/>
                </a:solidFill>
              </a:rPr>
              <a:t>}</a:t>
            </a:r>
          </a:p>
          <a:p>
            <a:endParaRPr lang="en-US" altLang="zh-CN" sz="2200" b="1" dirty="0" smtClean="0">
              <a:solidFill>
                <a:srgbClr val="FFFFFF"/>
              </a:solidFill>
            </a:endParaRPr>
          </a:p>
          <a:p>
            <a:endParaRPr lang="en-US" altLang="zh-CN" sz="2200" b="1" dirty="0" smtClean="0">
              <a:solidFill>
                <a:srgbClr val="FFFFFF"/>
              </a:solidFill>
            </a:endParaRPr>
          </a:p>
          <a:p>
            <a:endParaRPr lang="en-US" altLang="zh-CN" sz="2200" b="1" dirty="0" smtClean="0">
              <a:solidFill>
                <a:srgbClr val="FFFFFF"/>
              </a:solidFill>
            </a:endParaRPr>
          </a:p>
          <a:p>
            <a:endParaRPr lang="en-US" altLang="zh-CN" sz="2200" b="1" dirty="0" smtClean="0">
              <a:solidFill>
                <a:srgbClr val="FFFFFF"/>
              </a:solidFill>
            </a:endParaRPr>
          </a:p>
          <a:p>
            <a:endParaRPr lang="en-US" altLang="zh-CN" sz="2200" b="1" dirty="0" smtClean="0">
              <a:solidFill>
                <a:srgbClr val="FFFFFF"/>
              </a:solidFill>
            </a:endParaRPr>
          </a:p>
          <a:p>
            <a:endParaRPr lang="en-US" altLang="zh-CN" sz="2200" b="1" dirty="0" smtClean="0">
              <a:solidFill>
                <a:srgbClr val="FFFFFF"/>
              </a:solidFill>
            </a:endParaRPr>
          </a:p>
        </p:txBody>
      </p:sp>
      <p:sp>
        <p:nvSpPr>
          <p:cNvPr id="5" name="矩形 4"/>
          <p:cNvSpPr/>
          <p:nvPr/>
        </p:nvSpPr>
        <p:spPr>
          <a:xfrm>
            <a:off x="179512" y="260648"/>
            <a:ext cx="4392488" cy="3293209"/>
          </a:xfrm>
          <a:prstGeom prst="rect">
            <a:avLst/>
          </a:prstGeom>
          <a:solidFill>
            <a:schemeClr val="accent2"/>
          </a:solidFill>
        </p:spPr>
        <p:txBody>
          <a:bodyPr wrap="square">
            <a:spAutoFit/>
          </a:bodyPr>
          <a:lstStyle/>
          <a:p>
            <a:r>
              <a:rPr lang="en-US" altLang="zh-CN" sz="2200" b="1" dirty="0" smtClean="0">
                <a:solidFill>
                  <a:srgbClr val="FFFFFF"/>
                </a:solidFill>
              </a:rPr>
              <a:t>void* </a:t>
            </a:r>
            <a:r>
              <a:rPr lang="en-US" altLang="zh-CN" sz="2200" b="1" dirty="0" err="1" smtClean="0">
                <a:solidFill>
                  <a:srgbClr val="FFFFFF"/>
                </a:solidFill>
              </a:rPr>
              <a:t>sig_thread</a:t>
            </a:r>
            <a:r>
              <a:rPr lang="en-US" altLang="zh-CN" sz="2200" b="1" dirty="0" smtClean="0">
                <a:solidFill>
                  <a:srgbClr val="FFFFFF"/>
                </a:solidFill>
              </a:rPr>
              <a:t>(void* </a:t>
            </a:r>
            <a:r>
              <a:rPr lang="en-US" altLang="zh-CN" sz="2200" b="1" dirty="0" err="1" smtClean="0">
                <a:solidFill>
                  <a:srgbClr val="FFFFFF"/>
                </a:solidFill>
              </a:rPr>
              <a:t>arg</a:t>
            </a:r>
            <a:r>
              <a:rPr lang="en-US" altLang="zh-CN" sz="2200" b="1" dirty="0" smtClean="0">
                <a:solidFill>
                  <a:srgbClr val="FFFFFF"/>
                </a:solidFill>
              </a:rPr>
              <a:t>){</a:t>
            </a:r>
          </a:p>
          <a:p>
            <a:r>
              <a:rPr lang="en-US" altLang="zh-CN" sz="2200" b="1" dirty="0" smtClean="0">
                <a:solidFill>
                  <a:srgbClr val="FFFFFF"/>
                </a:solidFill>
              </a:rPr>
              <a:t>        </a:t>
            </a:r>
            <a:r>
              <a:rPr lang="en-US" altLang="zh-CN" sz="2200" b="1" dirty="0" err="1" smtClean="0">
                <a:solidFill>
                  <a:srgbClr val="FFFFFF"/>
                </a:solidFill>
              </a:rPr>
              <a:t>int</a:t>
            </a:r>
            <a:r>
              <a:rPr lang="en-US" altLang="zh-CN" sz="2200" b="1" dirty="0" smtClean="0">
                <a:solidFill>
                  <a:srgbClr val="FFFFFF"/>
                </a:solidFill>
              </a:rPr>
              <a:t> </a:t>
            </a:r>
            <a:r>
              <a:rPr lang="en-US" altLang="zh-CN" sz="2200" b="1" dirty="0" err="1" smtClean="0">
                <a:solidFill>
                  <a:srgbClr val="FFFFFF"/>
                </a:solidFill>
              </a:rPr>
              <a:t>i</a:t>
            </a:r>
            <a:r>
              <a:rPr lang="en-US" altLang="zh-CN" sz="2200" b="1" dirty="0" smtClean="0">
                <a:solidFill>
                  <a:srgbClr val="FFFFFF"/>
                </a:solidFill>
              </a:rPr>
              <a:t> = 0;</a:t>
            </a:r>
          </a:p>
          <a:p>
            <a:r>
              <a:rPr lang="en-US" altLang="zh-CN" sz="2200" b="1" dirty="0" smtClean="0">
                <a:solidFill>
                  <a:srgbClr val="FFFFFF"/>
                </a:solidFill>
              </a:rPr>
              <a:t>        </a:t>
            </a:r>
            <a:r>
              <a:rPr lang="en-US" altLang="zh-CN" sz="2200" b="1" dirty="0" err="1" smtClean="0">
                <a:solidFill>
                  <a:srgbClr val="FFFFFF"/>
                </a:solidFill>
              </a:rPr>
              <a:t>int</a:t>
            </a:r>
            <a:r>
              <a:rPr lang="en-US" altLang="zh-CN" sz="2200" b="1" dirty="0" smtClean="0">
                <a:solidFill>
                  <a:srgbClr val="FFFFFF"/>
                </a:solidFill>
              </a:rPr>
              <a:t>* </a:t>
            </a:r>
            <a:r>
              <a:rPr lang="en-US" altLang="zh-CN" sz="2200" b="1" dirty="0" err="1" smtClean="0">
                <a:solidFill>
                  <a:srgbClr val="FFFFFF"/>
                </a:solidFill>
              </a:rPr>
              <a:t>nullptr</a:t>
            </a:r>
            <a:r>
              <a:rPr lang="en-US" altLang="zh-CN" sz="2200" b="1" dirty="0" smtClean="0">
                <a:solidFill>
                  <a:srgbClr val="FFFFFF"/>
                </a:solidFill>
              </a:rPr>
              <a:t> = NULL;</a:t>
            </a:r>
          </a:p>
          <a:p>
            <a:endParaRPr lang="en-US" altLang="zh-CN" sz="1600" b="1" dirty="0" smtClean="0">
              <a:solidFill>
                <a:srgbClr val="FFFFFF"/>
              </a:solidFill>
            </a:endParaRPr>
          </a:p>
          <a:p>
            <a:r>
              <a:rPr lang="en-US" altLang="zh-CN" sz="2200" b="1" dirty="0" smtClean="0">
                <a:solidFill>
                  <a:srgbClr val="FFFFFF"/>
                </a:solidFill>
              </a:rPr>
              <a:t>        </a:t>
            </a:r>
            <a:r>
              <a:rPr lang="en-US" altLang="zh-CN" sz="2200" b="1" dirty="0" smtClean="0">
                <a:solidFill>
                  <a:srgbClr val="00E800"/>
                </a:solidFill>
              </a:rPr>
              <a:t>signal(SIGSEGV, handler);</a:t>
            </a:r>
          </a:p>
          <a:p>
            <a:endParaRPr lang="en-US" altLang="zh-CN" sz="1600" b="1" dirty="0" smtClean="0">
              <a:solidFill>
                <a:srgbClr val="FFFFFF"/>
              </a:solidFill>
            </a:endParaRPr>
          </a:p>
          <a:p>
            <a:r>
              <a:rPr lang="en-US" altLang="zh-CN" sz="2200" b="1" dirty="0" smtClean="0">
                <a:solidFill>
                  <a:srgbClr val="FFFFFF"/>
                </a:solidFill>
              </a:rPr>
              <a:t>        /*generate SIGSEGV signal*/</a:t>
            </a:r>
          </a:p>
          <a:p>
            <a:r>
              <a:rPr lang="en-US" altLang="zh-CN" sz="2200" b="1" dirty="0" smtClean="0">
                <a:solidFill>
                  <a:srgbClr val="FFFFFF"/>
                </a:solidFill>
              </a:rPr>
              <a:t>        </a:t>
            </a:r>
            <a:r>
              <a:rPr lang="zh-CN" altLang="en-US" sz="2200" b="1" dirty="0" smtClean="0">
                <a:solidFill>
                  <a:srgbClr val="FFFFFF"/>
                </a:solidFill>
              </a:rPr>
              <a:t>*</a:t>
            </a:r>
            <a:r>
              <a:rPr lang="en-US" altLang="zh-CN" sz="2200" b="1" dirty="0" err="1" smtClean="0">
                <a:solidFill>
                  <a:srgbClr val="FFFFFF"/>
                </a:solidFill>
              </a:rPr>
              <a:t>nullptr</a:t>
            </a:r>
            <a:r>
              <a:rPr lang="en-US" altLang="zh-CN" sz="2200" b="1" dirty="0" smtClean="0">
                <a:solidFill>
                  <a:srgbClr val="FFFFFF"/>
                </a:solidFill>
              </a:rPr>
              <a:t> = </a:t>
            </a:r>
            <a:r>
              <a:rPr lang="en-US" altLang="zh-CN" sz="2200" b="1" dirty="0" err="1" smtClean="0">
                <a:solidFill>
                  <a:srgbClr val="FFFFFF"/>
                </a:solidFill>
              </a:rPr>
              <a:t>i</a:t>
            </a:r>
            <a:r>
              <a:rPr lang="en-US" altLang="zh-CN" sz="2200" b="1" dirty="0" smtClean="0">
                <a:solidFill>
                  <a:srgbClr val="FFFFFF"/>
                </a:solidFill>
              </a:rPr>
              <a:t>;</a:t>
            </a:r>
          </a:p>
          <a:p>
            <a:r>
              <a:rPr lang="en-US" altLang="zh-CN" sz="2200" b="1" dirty="0" smtClean="0">
                <a:solidFill>
                  <a:srgbClr val="FFFFFF"/>
                </a:solidFill>
              </a:rPr>
              <a:t>        return NULL;</a:t>
            </a:r>
          </a:p>
          <a:p>
            <a:r>
              <a:rPr lang="en-US" altLang="zh-CN" sz="2200" b="1" dirty="0" smtClean="0">
                <a:solidFill>
                  <a:srgbClr val="FFFFFF"/>
                </a:solidFill>
              </a:rPr>
              <a:t>}</a:t>
            </a:r>
          </a:p>
        </p:txBody>
      </p:sp>
      <p:sp>
        <p:nvSpPr>
          <p:cNvPr id="3" name="矩形 2"/>
          <p:cNvSpPr/>
          <p:nvPr/>
        </p:nvSpPr>
        <p:spPr>
          <a:xfrm>
            <a:off x="179512" y="3573016"/>
            <a:ext cx="8964488" cy="2523768"/>
          </a:xfrm>
          <a:prstGeom prst="rect">
            <a:avLst/>
          </a:prstGeom>
          <a:solidFill>
            <a:schemeClr val="tx1"/>
          </a:solidFill>
        </p:spPr>
        <p:txBody>
          <a:bodyPr wrap="square">
            <a:spAutoFit/>
          </a:bodyPr>
          <a:lstStyle/>
          <a:p>
            <a:r>
              <a:rPr lang="en-US" altLang="zh-CN" b="1" dirty="0" err="1" smtClean="0">
                <a:solidFill>
                  <a:srgbClr val="002060"/>
                </a:solidFill>
              </a:rPr>
              <a:t>int</a:t>
            </a:r>
            <a:r>
              <a:rPr lang="en-US" altLang="zh-CN" b="1" dirty="0" smtClean="0">
                <a:solidFill>
                  <a:srgbClr val="002060"/>
                </a:solidFill>
              </a:rPr>
              <a:t> main(){</a:t>
            </a:r>
          </a:p>
          <a:p>
            <a:r>
              <a:rPr lang="en-US" altLang="zh-CN" b="1" dirty="0" smtClean="0">
                <a:solidFill>
                  <a:srgbClr val="002060"/>
                </a:solidFill>
              </a:rPr>
              <a:t>        </a:t>
            </a:r>
            <a:r>
              <a:rPr lang="en-US" altLang="zh-CN" b="1" dirty="0" err="1" smtClean="0">
                <a:solidFill>
                  <a:srgbClr val="002060"/>
                </a:solidFill>
              </a:rPr>
              <a:t>pthread_t</a:t>
            </a:r>
            <a:r>
              <a:rPr lang="en-US" altLang="zh-CN" b="1" dirty="0" smtClean="0">
                <a:solidFill>
                  <a:srgbClr val="002060"/>
                </a:solidFill>
              </a:rPr>
              <a:t> ht;</a:t>
            </a:r>
          </a:p>
          <a:p>
            <a:endParaRPr lang="en-US" altLang="zh-CN" sz="1400" b="1" dirty="0" smtClean="0">
              <a:solidFill>
                <a:srgbClr val="002060"/>
              </a:solidFill>
            </a:endParaRPr>
          </a:p>
          <a:p>
            <a:r>
              <a:rPr lang="en-US" altLang="zh-CN" b="1" dirty="0" smtClean="0">
                <a:solidFill>
                  <a:srgbClr val="002060"/>
                </a:solidFill>
              </a:rPr>
              <a:t>        </a:t>
            </a:r>
            <a:r>
              <a:rPr lang="en-US" altLang="zh-CN" b="1" dirty="0" err="1" smtClean="0">
                <a:solidFill>
                  <a:srgbClr val="002060"/>
                </a:solidFill>
              </a:rPr>
              <a:t>pthread_create</a:t>
            </a:r>
            <a:r>
              <a:rPr lang="en-US" altLang="zh-CN" b="1" dirty="0" smtClean="0">
                <a:solidFill>
                  <a:srgbClr val="002060"/>
                </a:solidFill>
              </a:rPr>
              <a:t>(&amp;ht, NULL, </a:t>
            </a:r>
            <a:r>
              <a:rPr lang="en-US" altLang="zh-CN" b="1" dirty="0" err="1" smtClean="0">
                <a:solidFill>
                  <a:srgbClr val="002060"/>
                </a:solidFill>
              </a:rPr>
              <a:t>sig_thread</a:t>
            </a:r>
            <a:r>
              <a:rPr lang="en-US" altLang="zh-CN" b="1" dirty="0" smtClean="0">
                <a:solidFill>
                  <a:srgbClr val="002060"/>
                </a:solidFill>
              </a:rPr>
              <a:t>, NULL);</a:t>
            </a:r>
          </a:p>
          <a:p>
            <a:r>
              <a:rPr lang="en-US" altLang="zh-CN" b="1" dirty="0" smtClean="0">
                <a:solidFill>
                  <a:srgbClr val="002060"/>
                </a:solidFill>
              </a:rPr>
              <a:t>        </a:t>
            </a:r>
            <a:r>
              <a:rPr lang="en-US" altLang="zh-CN" b="1" dirty="0" err="1" smtClean="0">
                <a:solidFill>
                  <a:srgbClr val="002060"/>
                </a:solidFill>
              </a:rPr>
              <a:t>pthread_join</a:t>
            </a:r>
            <a:r>
              <a:rPr lang="en-US" altLang="zh-CN" b="1" dirty="0" smtClean="0">
                <a:solidFill>
                  <a:srgbClr val="002060"/>
                </a:solidFill>
              </a:rPr>
              <a:t>(ht, NULL);</a:t>
            </a:r>
          </a:p>
          <a:p>
            <a:r>
              <a:rPr lang="en-US" altLang="zh-CN" b="1" dirty="0" smtClean="0">
                <a:solidFill>
                  <a:srgbClr val="002060"/>
                </a:solidFill>
              </a:rPr>
              <a:t>        return 0;</a:t>
            </a:r>
          </a:p>
          <a:p>
            <a:r>
              <a:rPr lang="en-US" altLang="zh-CN" b="1" dirty="0" smtClean="0">
                <a:solidFill>
                  <a:srgbClr val="002060"/>
                </a:solidFill>
              </a:rPr>
              <a:t>}</a:t>
            </a:r>
            <a:endParaRPr lang="zh-CN" altLang="en-US" b="1" dirty="0">
              <a:solidFill>
                <a:srgbClr val="002060"/>
              </a:solidFill>
            </a:endParaRPr>
          </a:p>
        </p:txBody>
      </p:sp>
      <p:grpSp>
        <p:nvGrpSpPr>
          <p:cNvPr id="6" name="Group 77"/>
          <p:cNvGrpSpPr>
            <a:grpSpLocks/>
          </p:cNvGrpSpPr>
          <p:nvPr/>
        </p:nvGrpSpPr>
        <p:grpSpPr bwMode="auto">
          <a:xfrm>
            <a:off x="3995936" y="2348882"/>
            <a:ext cx="4788667" cy="936626"/>
            <a:chOff x="2220" y="672"/>
            <a:chExt cx="1659" cy="590"/>
          </a:xfrm>
        </p:grpSpPr>
        <p:sp>
          <p:nvSpPr>
            <p:cNvPr id="7" name="AutoShape 58"/>
            <p:cNvSpPr>
              <a:spLocks noChangeArrowheads="1"/>
            </p:cNvSpPr>
            <p:nvPr/>
          </p:nvSpPr>
          <p:spPr bwMode="auto">
            <a:xfrm>
              <a:off x="2220" y="672"/>
              <a:ext cx="1659" cy="590"/>
            </a:xfrm>
            <a:prstGeom prst="wedgeRectCallout">
              <a:avLst>
                <a:gd name="adj1" fmla="val -57456"/>
                <a:gd name="adj2" fmla="val -93327"/>
              </a:avLst>
            </a:prstGeom>
            <a:noFill/>
            <a:ln w="53975" cap="sq">
              <a:solidFill>
                <a:srgbClr val="33CCCC"/>
              </a:solidFill>
              <a:miter lim="800000"/>
              <a:headEnd type="none" w="sm" len="sm"/>
              <a:tailEnd type="none" w="sm" len="sm"/>
            </a:ln>
          </p:spPr>
          <p:txBody>
            <a:bodyPr/>
            <a:lstStyle/>
            <a:p>
              <a:pPr algn="ctr"/>
              <a:endParaRPr lang="zh-CN" altLang="en-US">
                <a:solidFill>
                  <a:srgbClr val="FFFF00"/>
                </a:solidFill>
              </a:endParaRPr>
            </a:p>
          </p:txBody>
        </p:sp>
        <p:sp>
          <p:nvSpPr>
            <p:cNvPr id="8" name="Rectangle 59"/>
            <p:cNvSpPr>
              <a:spLocks noChangeArrowheads="1"/>
            </p:cNvSpPr>
            <p:nvPr/>
          </p:nvSpPr>
          <p:spPr bwMode="auto">
            <a:xfrm>
              <a:off x="2253" y="678"/>
              <a:ext cx="1626" cy="543"/>
            </a:xfrm>
            <a:prstGeom prst="rect">
              <a:avLst/>
            </a:prstGeom>
            <a:noFill/>
            <a:ln w="12700" cap="sq">
              <a:noFill/>
              <a:miter lim="800000"/>
              <a:headEnd type="none" w="sm" len="sm"/>
              <a:tailEnd type="none" w="sm" len="sm"/>
            </a:ln>
          </p:spPr>
          <p:txBody>
            <a:bodyPr wrap="square">
              <a:spAutoFit/>
            </a:bodyPr>
            <a:lstStyle/>
            <a:p>
              <a:r>
                <a:rPr lang="zh-CN" altLang="en-US" sz="2500" b="1" dirty="0" smtClean="0"/>
                <a:t>注册信号处理函数，处理本线程产生的同步信号</a:t>
              </a:r>
              <a:endParaRPr lang="en-US" altLang="zh-CN" sz="2500" b="1" dirty="0"/>
            </a:p>
          </p:txBody>
        </p:sp>
      </p:grpSp>
      <p:grpSp>
        <p:nvGrpSpPr>
          <p:cNvPr id="9" name="Group 81"/>
          <p:cNvGrpSpPr>
            <a:grpSpLocks/>
          </p:cNvGrpSpPr>
          <p:nvPr/>
        </p:nvGrpSpPr>
        <p:grpSpPr bwMode="auto">
          <a:xfrm>
            <a:off x="5220072" y="5085184"/>
            <a:ext cx="3151183" cy="715002"/>
            <a:chOff x="3928" y="3060"/>
            <a:chExt cx="1100" cy="413"/>
          </a:xfrm>
        </p:grpSpPr>
        <p:sp>
          <p:nvSpPr>
            <p:cNvPr id="10" name="Cloud"/>
            <p:cNvSpPr>
              <a:spLocks noChangeAspect="1" noEditPoints="1" noChangeArrowheads="1"/>
            </p:cNvSpPr>
            <p:nvPr/>
          </p:nvSpPr>
          <p:spPr bwMode="auto">
            <a:xfrm>
              <a:off x="3928" y="3088"/>
              <a:ext cx="1094"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11" name="Rectangle 83"/>
            <p:cNvSpPr>
              <a:spLocks noChangeArrowheads="1"/>
            </p:cNvSpPr>
            <p:nvPr/>
          </p:nvSpPr>
          <p:spPr bwMode="auto">
            <a:xfrm>
              <a:off x="3952" y="3134"/>
              <a:ext cx="1076"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dirty="0" smtClean="0">
                  <a:solidFill>
                    <a:srgbClr val="FF0000"/>
                  </a:solidFill>
                  <a:ea typeface="华文新魏" pitchFamily="2" charset="-122"/>
                </a:rPr>
                <a:t>: </a:t>
              </a:r>
              <a:r>
                <a:rPr lang="en-US" altLang="zh-CN" dirty="0" err="1" smtClean="0">
                  <a:solidFill>
                    <a:srgbClr val="FF0000"/>
                  </a:solidFill>
                  <a:ea typeface="华文新魏" pitchFamily="2" charset="-122"/>
                </a:rPr>
                <a:t>example_syn_sig</a:t>
              </a:r>
              <a:endParaRPr lang="zh-CN" altLang="en-US" baseline="0" dirty="0">
                <a:solidFill>
                  <a:srgbClr val="FF0000"/>
                </a:solidFill>
                <a:effectLst/>
                <a:ea typeface="华文新魏" pitchFamily="2" charset="-122"/>
              </a:endParaRPr>
            </a:p>
          </p:txBody>
        </p:sp>
        <p:sp>
          <p:nvSpPr>
            <p:cNvPr id="12"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323528" y="260648"/>
            <a:ext cx="4392488" cy="630942"/>
          </a:xfrm>
          <a:prstGeom prst="rect">
            <a:avLst/>
          </a:prstGeom>
          <a:solidFill>
            <a:srgbClr val="CCFFFF"/>
          </a:solidFill>
          <a:ln w="12700" cap="sq">
            <a:noFill/>
            <a:miter lim="800000"/>
            <a:headEnd type="none" w="sm" len="sm"/>
            <a:tailEnd type="none" w="sm" len="sm"/>
          </a:ln>
          <a:effectLst>
            <a:outerShdw dist="107763" dir="2700000" algn="ctr" rotWithShape="0">
              <a:srgbClr val="969696"/>
            </a:outerShdw>
          </a:effectLst>
        </p:spPr>
        <p:txBody>
          <a:bodyPr wrap="square">
            <a:spAutoFit/>
          </a:bodyPr>
          <a:lstStyle>
            <a:defPPr>
              <a:defRPr lang="zh-CN"/>
            </a:defPPr>
            <a:lvl1pPr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5pPr>
            <a:lvl6pPr marL="2286000" algn="l" defTabSz="914400" rtl="0" eaLnBrk="1" latinLnBrk="0" hangingPunct="1">
              <a:defRPr kumimoji="1" sz="2400" kern="1200">
                <a:solidFill>
                  <a:schemeClr val="tx1"/>
                </a:solidFill>
                <a:latin typeface="Times New Roman" pitchFamily="18" charset="0"/>
                <a:ea typeface="宋体" pitchFamily="2" charset="-122"/>
                <a:cs typeface="+mn-cs"/>
              </a:defRPr>
            </a:lvl6pPr>
            <a:lvl7pPr marL="2743200" algn="l" defTabSz="914400" rtl="0" eaLnBrk="1" latinLnBrk="0" hangingPunct="1">
              <a:defRPr kumimoji="1" sz="2400" kern="1200">
                <a:solidFill>
                  <a:schemeClr val="tx1"/>
                </a:solidFill>
                <a:latin typeface="Times New Roman" pitchFamily="18" charset="0"/>
                <a:ea typeface="宋体" pitchFamily="2" charset="-122"/>
                <a:cs typeface="+mn-cs"/>
              </a:defRPr>
            </a:lvl7pPr>
            <a:lvl8pPr marL="3200400" algn="l" defTabSz="914400" rtl="0" eaLnBrk="1" latinLnBrk="0" hangingPunct="1">
              <a:defRPr kumimoji="1" sz="2400" kern="1200">
                <a:solidFill>
                  <a:schemeClr val="tx1"/>
                </a:solidFill>
                <a:latin typeface="Times New Roman" pitchFamily="18" charset="0"/>
                <a:ea typeface="宋体" pitchFamily="2" charset="-122"/>
                <a:cs typeface="+mn-cs"/>
              </a:defRPr>
            </a:lvl8pPr>
            <a:lvl9pPr marL="3657600" algn="l" defTabSz="914400" rtl="0" eaLnBrk="1" latinLnBrk="0" hangingPunct="1">
              <a:defRPr kumimoji="1" sz="2400" kern="1200">
                <a:solidFill>
                  <a:schemeClr val="tx1"/>
                </a:solidFill>
                <a:latin typeface="Times New Roman" pitchFamily="18" charset="0"/>
                <a:ea typeface="宋体" pitchFamily="2" charset="-122"/>
                <a:cs typeface="+mn-cs"/>
              </a:defRPr>
            </a:lvl9pPr>
          </a:lstStyle>
          <a:p>
            <a:r>
              <a:rPr lang="en-US" altLang="zh-CN" sz="3500" b="1" dirty="0">
                <a:solidFill>
                  <a:srgbClr val="000099"/>
                </a:solidFill>
                <a:ea typeface="楷体_GB2312" pitchFamily="49" charset="-122"/>
              </a:rPr>
              <a:t> </a:t>
            </a:r>
            <a:r>
              <a:rPr lang="en-US" altLang="zh-CN" sz="3500" b="1" dirty="0" smtClean="0">
                <a:solidFill>
                  <a:srgbClr val="000099"/>
                </a:solidFill>
                <a:ea typeface="楷体_GB2312" pitchFamily="49" charset="-122"/>
              </a:rPr>
              <a:t>3.6</a:t>
            </a:r>
            <a:r>
              <a:rPr lang="en-US" altLang="zh-CN" sz="3500" b="1" dirty="0" smtClean="0">
                <a:solidFill>
                  <a:srgbClr val="000099"/>
                </a:solidFill>
                <a:latin typeface="楷体_GB2312" pitchFamily="49" charset="-122"/>
                <a:ea typeface="楷体_GB2312" pitchFamily="49" charset="-122"/>
              </a:rPr>
              <a:t> </a:t>
            </a:r>
            <a:r>
              <a:rPr lang="zh-CN" altLang="en-US" sz="3500" b="1" dirty="0" smtClean="0">
                <a:solidFill>
                  <a:srgbClr val="000099"/>
                </a:solidFill>
                <a:latin typeface="楷体_GB2312" pitchFamily="49" charset="-122"/>
                <a:ea typeface="楷体_GB2312" pitchFamily="49" charset="-122"/>
              </a:rPr>
              <a:t>并发常见问题</a:t>
            </a:r>
            <a:endParaRPr lang="zh-CN" altLang="en-US" dirty="0">
              <a:solidFill>
                <a:srgbClr val="FF6600"/>
              </a:solidFill>
            </a:endParaRPr>
          </a:p>
        </p:txBody>
      </p:sp>
      <p:grpSp>
        <p:nvGrpSpPr>
          <p:cNvPr id="9" name="Group 21"/>
          <p:cNvGrpSpPr>
            <a:grpSpLocks/>
          </p:cNvGrpSpPr>
          <p:nvPr/>
        </p:nvGrpSpPr>
        <p:grpSpPr bwMode="auto">
          <a:xfrm>
            <a:off x="1331640" y="1556792"/>
            <a:ext cx="4038600" cy="595312"/>
            <a:chOff x="864" y="1632"/>
            <a:chExt cx="2544" cy="375"/>
          </a:xfrm>
        </p:grpSpPr>
        <p:sp>
          <p:nvSpPr>
            <p:cNvPr id="10" name="Rectangle 16"/>
            <p:cNvSpPr>
              <a:spLocks noChangeArrowheads="1"/>
            </p:cNvSpPr>
            <p:nvPr/>
          </p:nvSpPr>
          <p:spPr bwMode="auto">
            <a:xfrm>
              <a:off x="1056" y="1632"/>
              <a:ext cx="2352" cy="375"/>
            </a:xfrm>
            <a:prstGeom prst="rect">
              <a:avLst/>
            </a:prstGeom>
            <a:noFill/>
            <a:ln w="12700">
              <a:noFill/>
              <a:miter lim="800000"/>
              <a:headEnd/>
              <a:tailEnd/>
            </a:ln>
            <a:effectLst/>
          </p:spPr>
          <p:txBody>
            <a:bodyPr>
              <a:spAutoFit/>
            </a:bodyPr>
            <a:lstStyle/>
            <a:p>
              <a:pPr algn="l"/>
              <a:r>
                <a:rPr lang="zh-CN" altLang="en-US" sz="3300" b="1" dirty="0" smtClean="0">
                  <a:solidFill>
                    <a:srgbClr val="003399"/>
                  </a:solidFill>
                  <a:ea typeface="黑体" pitchFamily="2" charset="-122"/>
                </a:rPr>
                <a:t>线程安全</a:t>
              </a:r>
              <a:endParaRPr lang="zh-CN" altLang="en-US" sz="3300" b="1" dirty="0">
                <a:solidFill>
                  <a:srgbClr val="003399"/>
                </a:solidFill>
                <a:ea typeface="黑体" pitchFamily="2" charset="-122"/>
              </a:endParaRPr>
            </a:p>
          </p:txBody>
        </p:sp>
        <p:sp>
          <p:nvSpPr>
            <p:cNvPr id="11"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b="1"/>
            </a:p>
          </p:txBody>
        </p:sp>
      </p:grpSp>
      <p:grpSp>
        <p:nvGrpSpPr>
          <p:cNvPr id="12" name="Group 21"/>
          <p:cNvGrpSpPr>
            <a:grpSpLocks/>
          </p:cNvGrpSpPr>
          <p:nvPr/>
        </p:nvGrpSpPr>
        <p:grpSpPr bwMode="auto">
          <a:xfrm>
            <a:off x="1331640" y="2977704"/>
            <a:ext cx="4038600" cy="595312"/>
            <a:chOff x="864" y="1632"/>
            <a:chExt cx="2544" cy="375"/>
          </a:xfrm>
        </p:grpSpPr>
        <p:sp>
          <p:nvSpPr>
            <p:cNvPr id="13" name="Rectangle 16"/>
            <p:cNvSpPr>
              <a:spLocks noChangeArrowheads="1"/>
            </p:cNvSpPr>
            <p:nvPr/>
          </p:nvSpPr>
          <p:spPr bwMode="auto">
            <a:xfrm>
              <a:off x="1056" y="1632"/>
              <a:ext cx="2352" cy="375"/>
            </a:xfrm>
            <a:prstGeom prst="rect">
              <a:avLst/>
            </a:prstGeom>
            <a:noFill/>
            <a:ln w="12700">
              <a:noFill/>
              <a:miter lim="800000"/>
              <a:headEnd/>
              <a:tailEnd/>
            </a:ln>
            <a:effectLst/>
          </p:spPr>
          <p:txBody>
            <a:bodyPr>
              <a:spAutoFit/>
            </a:bodyPr>
            <a:lstStyle/>
            <a:p>
              <a:pPr algn="l"/>
              <a:r>
                <a:rPr lang="zh-CN" altLang="en-US" sz="3300" b="1" dirty="0" smtClean="0">
                  <a:solidFill>
                    <a:srgbClr val="003399"/>
                  </a:solidFill>
                  <a:ea typeface="黑体" pitchFamily="2" charset="-122"/>
                </a:rPr>
                <a:t>死锁</a:t>
              </a:r>
              <a:endParaRPr lang="zh-CN" altLang="en-US" sz="3300" b="1" dirty="0">
                <a:solidFill>
                  <a:srgbClr val="003399"/>
                </a:solidFill>
                <a:ea typeface="黑体" pitchFamily="2" charset="-122"/>
              </a:endParaRPr>
            </a:p>
          </p:txBody>
        </p:sp>
        <p:sp>
          <p:nvSpPr>
            <p:cNvPr id="14"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b="1"/>
            </a:p>
          </p:txBody>
        </p:sp>
      </p:grpSp>
      <p:grpSp>
        <p:nvGrpSpPr>
          <p:cNvPr id="15" name="Group 21"/>
          <p:cNvGrpSpPr>
            <a:grpSpLocks/>
          </p:cNvGrpSpPr>
          <p:nvPr/>
        </p:nvGrpSpPr>
        <p:grpSpPr bwMode="auto">
          <a:xfrm>
            <a:off x="1331640" y="3697784"/>
            <a:ext cx="4038600" cy="595312"/>
            <a:chOff x="864" y="1632"/>
            <a:chExt cx="2544" cy="375"/>
          </a:xfrm>
        </p:grpSpPr>
        <p:sp>
          <p:nvSpPr>
            <p:cNvPr id="16" name="Rectangle 16"/>
            <p:cNvSpPr>
              <a:spLocks noChangeArrowheads="1"/>
            </p:cNvSpPr>
            <p:nvPr/>
          </p:nvSpPr>
          <p:spPr bwMode="auto">
            <a:xfrm>
              <a:off x="1056" y="1632"/>
              <a:ext cx="2352" cy="375"/>
            </a:xfrm>
            <a:prstGeom prst="rect">
              <a:avLst/>
            </a:prstGeom>
            <a:noFill/>
            <a:ln w="12700">
              <a:noFill/>
              <a:miter lim="800000"/>
              <a:headEnd/>
              <a:tailEnd/>
            </a:ln>
            <a:effectLst/>
          </p:spPr>
          <p:txBody>
            <a:bodyPr>
              <a:spAutoFit/>
            </a:bodyPr>
            <a:lstStyle/>
            <a:p>
              <a:pPr algn="l"/>
              <a:r>
                <a:rPr lang="zh-CN" altLang="en-US" sz="3300" b="1" dirty="0" smtClean="0">
                  <a:solidFill>
                    <a:srgbClr val="003399"/>
                  </a:solidFill>
                  <a:ea typeface="黑体" pitchFamily="2" charset="-122"/>
                </a:rPr>
                <a:t>假共享</a:t>
              </a:r>
              <a:endParaRPr lang="zh-CN" altLang="en-US" sz="3300" b="1" dirty="0">
                <a:solidFill>
                  <a:srgbClr val="003399"/>
                </a:solidFill>
                <a:ea typeface="黑体" pitchFamily="2" charset="-122"/>
              </a:endParaRPr>
            </a:p>
          </p:txBody>
        </p:sp>
        <p:sp>
          <p:nvSpPr>
            <p:cNvPr id="17"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b="1"/>
            </a:p>
          </p:txBody>
        </p:sp>
      </p:grpSp>
      <p:grpSp>
        <p:nvGrpSpPr>
          <p:cNvPr id="18" name="Group 21"/>
          <p:cNvGrpSpPr>
            <a:grpSpLocks/>
          </p:cNvGrpSpPr>
          <p:nvPr/>
        </p:nvGrpSpPr>
        <p:grpSpPr bwMode="auto">
          <a:xfrm>
            <a:off x="1331640" y="4489872"/>
            <a:ext cx="4038600" cy="595312"/>
            <a:chOff x="864" y="1632"/>
            <a:chExt cx="2544" cy="375"/>
          </a:xfrm>
        </p:grpSpPr>
        <p:sp>
          <p:nvSpPr>
            <p:cNvPr id="19" name="Rectangle 16"/>
            <p:cNvSpPr>
              <a:spLocks noChangeArrowheads="1"/>
            </p:cNvSpPr>
            <p:nvPr/>
          </p:nvSpPr>
          <p:spPr bwMode="auto">
            <a:xfrm>
              <a:off x="1056" y="1632"/>
              <a:ext cx="2352" cy="375"/>
            </a:xfrm>
            <a:prstGeom prst="rect">
              <a:avLst/>
            </a:prstGeom>
            <a:noFill/>
            <a:ln w="12700">
              <a:noFill/>
              <a:miter lim="800000"/>
              <a:headEnd/>
              <a:tailEnd/>
            </a:ln>
            <a:effectLst/>
          </p:spPr>
          <p:txBody>
            <a:bodyPr>
              <a:spAutoFit/>
            </a:bodyPr>
            <a:lstStyle/>
            <a:p>
              <a:pPr algn="l"/>
              <a:r>
                <a:rPr lang="zh-CN" altLang="en-US" sz="3300" b="1" dirty="0" smtClean="0">
                  <a:solidFill>
                    <a:srgbClr val="003399"/>
                  </a:solidFill>
                  <a:ea typeface="黑体" pitchFamily="2" charset="-122"/>
                </a:rPr>
                <a:t>线程个数限制</a:t>
              </a:r>
              <a:endParaRPr lang="zh-CN" altLang="en-US" sz="3300" b="1" dirty="0">
                <a:solidFill>
                  <a:srgbClr val="003399"/>
                </a:solidFill>
                <a:ea typeface="黑体" pitchFamily="2" charset="-122"/>
              </a:endParaRPr>
            </a:p>
          </p:txBody>
        </p:sp>
        <p:sp>
          <p:nvSpPr>
            <p:cNvPr id="20"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b="1"/>
            </a:p>
          </p:txBody>
        </p:sp>
      </p:grpSp>
      <p:grpSp>
        <p:nvGrpSpPr>
          <p:cNvPr id="24" name="Group 21"/>
          <p:cNvGrpSpPr>
            <a:grpSpLocks/>
          </p:cNvGrpSpPr>
          <p:nvPr/>
        </p:nvGrpSpPr>
        <p:grpSpPr bwMode="auto">
          <a:xfrm>
            <a:off x="1331640" y="2257624"/>
            <a:ext cx="4038600" cy="595312"/>
            <a:chOff x="864" y="1632"/>
            <a:chExt cx="2544" cy="375"/>
          </a:xfrm>
        </p:grpSpPr>
        <p:sp>
          <p:nvSpPr>
            <p:cNvPr id="25" name="Rectangle 16"/>
            <p:cNvSpPr>
              <a:spLocks noChangeArrowheads="1"/>
            </p:cNvSpPr>
            <p:nvPr/>
          </p:nvSpPr>
          <p:spPr bwMode="auto">
            <a:xfrm>
              <a:off x="1056" y="1632"/>
              <a:ext cx="2352" cy="375"/>
            </a:xfrm>
            <a:prstGeom prst="rect">
              <a:avLst/>
            </a:prstGeom>
            <a:noFill/>
            <a:ln w="12700">
              <a:noFill/>
              <a:miter lim="800000"/>
              <a:headEnd/>
              <a:tailEnd/>
            </a:ln>
            <a:effectLst/>
          </p:spPr>
          <p:txBody>
            <a:bodyPr>
              <a:spAutoFit/>
            </a:bodyPr>
            <a:lstStyle/>
            <a:p>
              <a:pPr algn="l"/>
              <a:r>
                <a:rPr lang="zh-CN" altLang="en-US" sz="3300" b="1" dirty="0" smtClean="0">
                  <a:solidFill>
                    <a:srgbClr val="003399"/>
                  </a:solidFill>
                  <a:ea typeface="黑体" pitchFamily="2" charset="-122"/>
                </a:rPr>
                <a:t>竞争</a:t>
              </a:r>
              <a:endParaRPr lang="zh-CN" altLang="en-US" sz="3300" b="1" dirty="0">
                <a:solidFill>
                  <a:srgbClr val="003399"/>
                </a:solidFill>
                <a:ea typeface="黑体" pitchFamily="2" charset="-122"/>
              </a:endParaRPr>
            </a:p>
          </p:txBody>
        </p:sp>
        <p:sp>
          <p:nvSpPr>
            <p:cNvPr id="26" name="Oval 20"/>
            <p:cNvSpPr>
              <a:spLocks noChangeArrowheads="1"/>
            </p:cNvSpPr>
            <p:nvPr/>
          </p:nvSpPr>
          <p:spPr bwMode="auto">
            <a:xfrm>
              <a:off x="864" y="1765"/>
              <a:ext cx="144" cy="151"/>
            </a:xfrm>
            <a:prstGeom prst="ellipse">
              <a:avLst/>
            </a:prstGeom>
            <a:gradFill rotWithShape="0">
              <a:gsLst>
                <a:gs pos="0">
                  <a:srgbClr val="FF3300"/>
                </a:gs>
                <a:gs pos="100000">
                  <a:srgbClr val="FF3300">
                    <a:gamma/>
                    <a:shade val="46275"/>
                    <a:invGamma/>
                  </a:srgbClr>
                </a:gs>
              </a:gsLst>
              <a:lin ang="0" scaled="1"/>
            </a:gradFill>
            <a:ln w="12700">
              <a:noFill/>
              <a:round/>
              <a:headEnd/>
              <a:tailEnd/>
            </a:ln>
            <a:effectLst/>
          </p:spPr>
          <p:txBody>
            <a:bodyPr wrap="none" anchor="ctr"/>
            <a:lstStyle/>
            <a:p>
              <a:endParaRPr lang="zh-CN" altLang="en-US"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slide(fromLef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lide(from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lide(fromLef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slide(fromLeft)">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
          <p:cNvGrpSpPr>
            <a:grpSpLocks/>
          </p:cNvGrpSpPr>
          <p:nvPr/>
        </p:nvGrpSpPr>
        <p:grpSpPr bwMode="auto">
          <a:xfrm>
            <a:off x="179512" y="188640"/>
            <a:ext cx="6048672" cy="984251"/>
            <a:chOff x="357" y="660"/>
            <a:chExt cx="1180" cy="620"/>
          </a:xfrm>
        </p:grpSpPr>
        <p:sp>
          <p:nvSpPr>
            <p:cNvPr id="4" name="Oval 9"/>
            <p:cNvSpPr>
              <a:spLocks noChangeArrowheads="1"/>
            </p:cNvSpPr>
            <p:nvPr/>
          </p:nvSpPr>
          <p:spPr bwMode="auto">
            <a:xfrm>
              <a:off x="357" y="660"/>
              <a:ext cx="1180"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5" name="Text Box 10"/>
            <p:cNvSpPr txBox="1">
              <a:spLocks noChangeArrowheads="1"/>
            </p:cNvSpPr>
            <p:nvPr/>
          </p:nvSpPr>
          <p:spPr bwMode="auto">
            <a:xfrm>
              <a:off x="453" y="660"/>
              <a:ext cx="1059" cy="620"/>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r>
                <a:rPr lang="zh-CN" altLang="en-US" sz="2900" b="1" dirty="0" smtClean="0">
                  <a:solidFill>
                    <a:srgbClr val="FF3300"/>
                  </a:solidFill>
                  <a:latin typeface="黑体" pitchFamily="2" charset="-122"/>
                  <a:ea typeface="黑体" pitchFamily="2" charset="-122"/>
                </a:rPr>
                <a:t>一</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线程安全</a:t>
              </a:r>
              <a:r>
                <a:rPr lang="en-US" altLang="zh-CN" sz="2900" b="1" dirty="0" smtClean="0">
                  <a:solidFill>
                    <a:srgbClr val="FF3300"/>
                  </a:solidFill>
                  <a:latin typeface="黑体" pitchFamily="2" charset="-122"/>
                  <a:ea typeface="黑体" pitchFamily="2" charset="-122"/>
                </a:rPr>
                <a:t>(thread safety)</a:t>
              </a:r>
              <a:endParaRPr lang="zh-CN" altLang="en-US" sz="2900" dirty="0">
                <a:solidFill>
                  <a:srgbClr val="FF3300"/>
                </a:solidFill>
                <a:latin typeface="黑体" pitchFamily="2" charset="-122"/>
                <a:ea typeface="黑体" pitchFamily="2" charset="-122"/>
              </a:endParaRPr>
            </a:p>
          </p:txBody>
        </p:sp>
      </p:grpSp>
      <p:grpSp>
        <p:nvGrpSpPr>
          <p:cNvPr id="6" name="Group 5"/>
          <p:cNvGrpSpPr>
            <a:grpSpLocks/>
          </p:cNvGrpSpPr>
          <p:nvPr/>
        </p:nvGrpSpPr>
        <p:grpSpPr bwMode="auto">
          <a:xfrm>
            <a:off x="395536" y="1052188"/>
            <a:ext cx="8020050" cy="1441451"/>
            <a:chOff x="384" y="1152"/>
            <a:chExt cx="5052" cy="908"/>
          </a:xfrm>
        </p:grpSpPr>
        <p:sp>
          <p:nvSpPr>
            <p:cNvPr id="7" name="Rectangle 6"/>
            <p:cNvSpPr>
              <a:spLocks noChangeArrowheads="1"/>
            </p:cNvSpPr>
            <p:nvPr/>
          </p:nvSpPr>
          <p:spPr bwMode="auto">
            <a:xfrm>
              <a:off x="384" y="1152"/>
              <a:ext cx="5052" cy="908"/>
            </a:xfrm>
            <a:prstGeom prst="rect">
              <a:avLst/>
            </a:prstGeom>
            <a:gradFill rotWithShape="0">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188799" dir="2536421" algn="ctr" rotWithShape="0">
                <a:srgbClr val="B2B2B2"/>
              </a:outerShdw>
            </a:effectLst>
          </p:spPr>
          <p:txBody>
            <a:bodyPr wrap="none" anchor="ctr"/>
            <a:lstStyle/>
            <a:p>
              <a:pPr>
                <a:defRPr/>
              </a:pPr>
              <a:endParaRPr lang="zh-CN" altLang="en-US"/>
            </a:p>
          </p:txBody>
        </p:sp>
        <p:sp>
          <p:nvSpPr>
            <p:cNvPr id="8" name="Text Box 7"/>
            <p:cNvSpPr txBox="1">
              <a:spLocks noChangeArrowheads="1"/>
            </p:cNvSpPr>
            <p:nvPr/>
          </p:nvSpPr>
          <p:spPr bwMode="auto">
            <a:xfrm>
              <a:off x="475" y="1238"/>
              <a:ext cx="4899" cy="814"/>
            </a:xfrm>
            <a:prstGeom prst="rect">
              <a:avLst/>
            </a:prstGeom>
            <a:noFill/>
            <a:ln w="12700" cap="sq">
              <a:noFill/>
              <a:miter lim="800000"/>
              <a:headEnd type="none" w="sm" len="sm"/>
              <a:tailEnd type="none" w="sm" len="sm"/>
            </a:ln>
          </p:spPr>
          <p:txBody>
            <a:bodyPr wrap="square">
              <a:spAutoFit/>
            </a:bodyPr>
            <a:lstStyle/>
            <a:p>
              <a:r>
                <a:rPr lang="en-US" altLang="zh-CN" sz="2600" b="1" dirty="0" smtClean="0">
                  <a:solidFill>
                    <a:srgbClr val="FFFFFF"/>
                  </a:solidFill>
                  <a:latin typeface="幼圆" pitchFamily="49" charset="-122"/>
                  <a:ea typeface="幼圆" pitchFamily="49" charset="-122"/>
                </a:rPr>
                <a:t>		  </a:t>
              </a:r>
              <a:r>
                <a:rPr lang="zh-CN" altLang="en-US" sz="2600" b="1" dirty="0" smtClean="0">
                  <a:solidFill>
                    <a:srgbClr val="FFFFFF"/>
                  </a:solidFill>
                  <a:latin typeface="幼圆" pitchFamily="49" charset="-122"/>
                  <a:ea typeface="幼圆" pitchFamily="49" charset="-122"/>
                </a:rPr>
                <a:t>一段代码</a:t>
              </a:r>
              <a:r>
                <a:rPr lang="en-US" altLang="zh-CN" sz="2600" b="1" dirty="0" smtClean="0">
                  <a:solidFill>
                    <a:srgbClr val="FFFFFF"/>
                  </a:solidFill>
                  <a:latin typeface="幼圆" pitchFamily="49" charset="-122"/>
                  <a:ea typeface="幼圆" pitchFamily="49" charset="-122"/>
                </a:rPr>
                <a:t>(</a:t>
              </a:r>
              <a:r>
                <a:rPr lang="zh-CN" altLang="en-US" sz="2600" b="1" dirty="0" smtClean="0">
                  <a:solidFill>
                    <a:srgbClr val="FFFFFF"/>
                  </a:solidFill>
                  <a:latin typeface="幼圆" pitchFamily="49" charset="-122"/>
                  <a:ea typeface="幼圆" pitchFamily="49" charset="-122"/>
                </a:rPr>
                <a:t>函数）被称为线程安全的，当且仅当被</a:t>
              </a:r>
              <a:r>
                <a:rPr lang="zh-CN" altLang="en-US" sz="2600" b="1" dirty="0" smtClean="0">
                  <a:solidFill>
                    <a:srgbClr val="00E800"/>
                  </a:solidFill>
                  <a:latin typeface="幼圆" pitchFamily="49" charset="-122"/>
                  <a:ea typeface="幼圆" pitchFamily="49" charset="-122"/>
                </a:rPr>
                <a:t>多个线程</a:t>
              </a:r>
              <a:r>
                <a:rPr lang="zh-CN" altLang="en-US" sz="2600" b="1" dirty="0" smtClean="0">
                  <a:solidFill>
                    <a:srgbClr val="FFFFFF"/>
                  </a:solidFill>
                  <a:latin typeface="幼圆" pitchFamily="49" charset="-122"/>
                  <a:ea typeface="幼圆" pitchFamily="49" charset="-122"/>
                </a:rPr>
                <a:t>反复调用时，一直产生正确的结果。</a:t>
              </a:r>
              <a:endParaRPr lang="en-US" altLang="zh-CN" sz="2600" b="1" dirty="0" smtClean="0">
                <a:solidFill>
                  <a:srgbClr val="FFFFFF"/>
                </a:solidFill>
                <a:latin typeface="幼圆" pitchFamily="49" charset="-122"/>
                <a:ea typeface="幼圆" pitchFamily="49" charset="-122"/>
              </a:endParaRPr>
            </a:p>
          </p:txBody>
        </p:sp>
        <p:sp>
          <p:nvSpPr>
            <p:cNvPr id="9" name="Rectangle 8"/>
            <p:cNvSpPr>
              <a:spLocks noChangeArrowheads="1"/>
            </p:cNvSpPr>
            <p:nvPr/>
          </p:nvSpPr>
          <p:spPr bwMode="auto">
            <a:xfrm>
              <a:off x="475" y="1165"/>
              <a:ext cx="1360" cy="378"/>
            </a:xfrm>
            <a:prstGeom prst="rect">
              <a:avLst/>
            </a:prstGeom>
            <a:noFill/>
            <a:ln w="12700" cap="sq">
              <a:noFill/>
              <a:miter lim="800000"/>
              <a:headEnd type="none" w="sm" len="sm"/>
              <a:tailEnd type="none" w="sm" len="sm"/>
            </a:ln>
            <a:effectLst>
              <a:outerShdw dist="45791" dir="2021404" algn="ctr" rotWithShape="0">
                <a:schemeClr val="bg1"/>
              </a:outerShdw>
            </a:effectLst>
          </p:spPr>
          <p:txBody>
            <a:bodyPr wrap="square">
              <a:spAutoFit/>
            </a:bodyPr>
            <a:lstStyle/>
            <a:p>
              <a:pPr>
                <a:defRPr/>
              </a:pPr>
              <a:r>
                <a:rPr lang="zh-CN" altLang="en-US" sz="3300" b="1" dirty="0" smtClean="0">
                  <a:solidFill>
                    <a:srgbClr val="FFFF00"/>
                  </a:solidFill>
                  <a:ea typeface="黑体" pitchFamily="2" charset="-122"/>
                </a:rPr>
                <a:t>线程安全：</a:t>
              </a:r>
            </a:p>
          </p:txBody>
        </p:sp>
      </p:grpSp>
      <p:grpSp>
        <p:nvGrpSpPr>
          <p:cNvPr id="10" name="Group 15"/>
          <p:cNvGrpSpPr>
            <a:grpSpLocks/>
          </p:cNvGrpSpPr>
          <p:nvPr/>
        </p:nvGrpSpPr>
        <p:grpSpPr bwMode="auto">
          <a:xfrm>
            <a:off x="1619672" y="3789040"/>
            <a:ext cx="5184576" cy="1094482"/>
            <a:chOff x="1728" y="3624"/>
            <a:chExt cx="2994" cy="508"/>
          </a:xfrm>
        </p:grpSpPr>
        <p:sp>
          <p:nvSpPr>
            <p:cNvPr id="11" name="AutoShape 16"/>
            <p:cNvSpPr>
              <a:spLocks noChangeArrowheads="1"/>
            </p:cNvSpPr>
            <p:nvPr/>
          </p:nvSpPr>
          <p:spPr bwMode="auto">
            <a:xfrm>
              <a:off x="1728" y="3624"/>
              <a:ext cx="2994" cy="508"/>
            </a:xfrm>
            <a:prstGeom prst="star16">
              <a:avLst>
                <a:gd name="adj" fmla="val 35375"/>
              </a:avLst>
            </a:prstGeom>
            <a:gradFill rotWithShape="0">
              <a:gsLst>
                <a:gs pos="0">
                  <a:srgbClr val="FF0000">
                    <a:gamma/>
                    <a:shade val="46275"/>
                    <a:invGamma/>
                  </a:srgbClr>
                </a:gs>
                <a:gs pos="50000">
                  <a:srgbClr val="FF0000"/>
                </a:gs>
                <a:gs pos="100000">
                  <a:srgbClr val="FF0000">
                    <a:gamma/>
                    <a:shade val="46275"/>
                    <a:invGamma/>
                  </a:srgbClr>
                </a:gs>
              </a:gsLst>
              <a:lin ang="18900000" scaled="1"/>
            </a:gradFill>
            <a:ln w="25400">
              <a:noFill/>
              <a:miter lim="800000"/>
              <a:headEnd type="none" w="sm" len="sm"/>
              <a:tailEnd type="none" w="sm" len="sm"/>
            </a:ln>
            <a:effectLst>
              <a:outerShdw dist="127000" dir="2212194" algn="ctr" rotWithShape="0">
                <a:srgbClr val="969696"/>
              </a:outerShdw>
            </a:effectLst>
          </p:spPr>
          <p:txBody>
            <a:bodyPr wrap="none" anchor="ctr"/>
            <a:lstStyle/>
            <a:p>
              <a:pPr>
                <a:defRPr/>
              </a:pPr>
              <a:endParaRPr lang="zh-CN" altLang="en-US"/>
            </a:p>
          </p:txBody>
        </p:sp>
        <p:sp>
          <p:nvSpPr>
            <p:cNvPr id="12" name="Rectangle 17"/>
            <p:cNvSpPr>
              <a:spLocks noChangeArrowheads="1"/>
            </p:cNvSpPr>
            <p:nvPr/>
          </p:nvSpPr>
          <p:spPr bwMode="auto">
            <a:xfrm>
              <a:off x="2144" y="3724"/>
              <a:ext cx="2381" cy="271"/>
            </a:xfrm>
            <a:prstGeom prst="rect">
              <a:avLst/>
            </a:prstGeom>
            <a:noFill/>
            <a:ln w="12700" cap="sq">
              <a:noFill/>
              <a:miter lim="800000"/>
              <a:headEnd type="none" w="sm" len="sm"/>
              <a:tailEnd type="none" w="sm" len="sm"/>
            </a:ln>
            <a:effectLst>
              <a:outerShdw dist="28398" dir="3806097" algn="ctr" rotWithShape="0">
                <a:srgbClr val="000000"/>
              </a:outerShdw>
            </a:effectLst>
          </p:spPr>
          <p:txBody>
            <a:bodyPr wrap="square">
              <a:spAutoFit/>
            </a:bodyPr>
            <a:lstStyle/>
            <a:p>
              <a:pPr>
                <a:spcBef>
                  <a:spcPct val="15000"/>
                </a:spcBef>
                <a:defRPr/>
              </a:pPr>
              <a:r>
                <a:rPr lang="zh-CN" altLang="en-US" sz="3200" b="1" dirty="0" smtClean="0">
                  <a:solidFill>
                    <a:srgbClr val="FFFFFF"/>
                  </a:solidFill>
                </a:rPr>
                <a:t>线程不安全函数分类：</a:t>
              </a:r>
              <a:endParaRPr lang="en-US" altLang="zh-CN" sz="3200" b="1" dirty="0">
                <a:solidFill>
                  <a:srgbClr val="FFFFFF"/>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28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strVal val="4/3*#ppt_w"/>
                                          </p:val>
                                        </p:tav>
                                        <p:tav tm="100000">
                                          <p:val>
                                            <p:strVal val="#ppt_w"/>
                                          </p:val>
                                        </p:tav>
                                      </p:tavLst>
                                    </p:anim>
                                    <p:anim calcmode="lin" valueType="num">
                                      <p:cBhvr>
                                        <p:cTn id="18" dur="500" fill="hold"/>
                                        <p:tgtEl>
                                          <p:spTgt spid="10"/>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Group 30"/>
          <p:cNvGrpSpPr>
            <a:grpSpLocks/>
          </p:cNvGrpSpPr>
          <p:nvPr/>
        </p:nvGrpSpPr>
        <p:grpSpPr bwMode="auto">
          <a:xfrm>
            <a:off x="899592" y="692696"/>
            <a:ext cx="6802437" cy="2448272"/>
            <a:chOff x="707" y="912"/>
            <a:chExt cx="4285" cy="1419"/>
          </a:xfrm>
        </p:grpSpPr>
        <p:sp>
          <p:nvSpPr>
            <p:cNvPr id="5" name="Freeform 3"/>
            <p:cNvSpPr>
              <a:spLocks/>
            </p:cNvSpPr>
            <p:nvPr/>
          </p:nvSpPr>
          <p:spPr bwMode="auto">
            <a:xfrm>
              <a:off x="707" y="912"/>
              <a:ext cx="4285" cy="1392"/>
            </a:xfrm>
            <a:custGeom>
              <a:avLst/>
              <a:gdLst/>
              <a:ahLst/>
              <a:cxnLst>
                <a:cxn ang="0">
                  <a:pos x="77" y="138"/>
                </a:cxn>
                <a:cxn ang="0">
                  <a:pos x="814" y="149"/>
                </a:cxn>
                <a:cxn ang="0">
                  <a:pos x="998" y="103"/>
                </a:cxn>
                <a:cxn ang="0">
                  <a:pos x="1333" y="115"/>
                </a:cxn>
                <a:cxn ang="0">
                  <a:pos x="1655" y="80"/>
                </a:cxn>
                <a:cxn ang="0">
                  <a:pos x="3003" y="69"/>
                </a:cxn>
                <a:cxn ang="0">
                  <a:pos x="3683" y="80"/>
                </a:cxn>
                <a:cxn ang="0">
                  <a:pos x="4420" y="23"/>
                </a:cxn>
                <a:cxn ang="0">
                  <a:pos x="4466" y="34"/>
                </a:cxn>
                <a:cxn ang="0">
                  <a:pos x="4454" y="852"/>
                </a:cxn>
                <a:cxn ang="0">
                  <a:pos x="4397" y="1140"/>
                </a:cxn>
                <a:cxn ang="0">
                  <a:pos x="4374" y="1290"/>
                </a:cxn>
                <a:cxn ang="0">
                  <a:pos x="4316" y="1301"/>
                </a:cxn>
                <a:cxn ang="0">
                  <a:pos x="3613" y="1347"/>
                </a:cxn>
                <a:cxn ang="0">
                  <a:pos x="2830" y="1347"/>
                </a:cxn>
                <a:cxn ang="0">
                  <a:pos x="2220" y="1359"/>
                </a:cxn>
                <a:cxn ang="0">
                  <a:pos x="88" y="1347"/>
                </a:cxn>
                <a:cxn ang="0">
                  <a:pos x="111" y="1301"/>
                </a:cxn>
                <a:cxn ang="0">
                  <a:pos x="100" y="1221"/>
                </a:cxn>
                <a:cxn ang="0">
                  <a:pos x="77" y="1175"/>
                </a:cxn>
                <a:cxn ang="0">
                  <a:pos x="54" y="1083"/>
                </a:cxn>
                <a:cxn ang="0">
                  <a:pos x="77" y="795"/>
                </a:cxn>
                <a:cxn ang="0">
                  <a:pos x="111" y="668"/>
                </a:cxn>
                <a:cxn ang="0">
                  <a:pos x="123" y="633"/>
                </a:cxn>
                <a:cxn ang="0">
                  <a:pos x="42" y="288"/>
                </a:cxn>
                <a:cxn ang="0">
                  <a:pos x="77" y="138"/>
                </a:cxn>
              </a:cxnLst>
              <a:rect l="0" t="0" r="r" b="b"/>
              <a:pathLst>
                <a:path w="4477" h="1464">
                  <a:moveTo>
                    <a:pt x="77" y="138"/>
                  </a:moveTo>
                  <a:cubicBezTo>
                    <a:pt x="323" y="142"/>
                    <a:pt x="568" y="149"/>
                    <a:pt x="814" y="149"/>
                  </a:cubicBezTo>
                  <a:cubicBezTo>
                    <a:pt x="896" y="149"/>
                    <a:pt x="937" y="144"/>
                    <a:pt x="998" y="103"/>
                  </a:cubicBezTo>
                  <a:cubicBezTo>
                    <a:pt x="1134" y="115"/>
                    <a:pt x="1195" y="125"/>
                    <a:pt x="1333" y="115"/>
                  </a:cubicBezTo>
                  <a:cubicBezTo>
                    <a:pt x="1437" y="88"/>
                    <a:pt x="1655" y="80"/>
                    <a:pt x="1655" y="80"/>
                  </a:cubicBezTo>
                  <a:cubicBezTo>
                    <a:pt x="2078" y="0"/>
                    <a:pt x="2560" y="84"/>
                    <a:pt x="3003" y="69"/>
                  </a:cubicBezTo>
                  <a:cubicBezTo>
                    <a:pt x="3230" y="51"/>
                    <a:pt x="3457" y="49"/>
                    <a:pt x="3683" y="80"/>
                  </a:cubicBezTo>
                  <a:cubicBezTo>
                    <a:pt x="3914" y="74"/>
                    <a:pt x="4190" y="95"/>
                    <a:pt x="4420" y="23"/>
                  </a:cubicBezTo>
                  <a:cubicBezTo>
                    <a:pt x="4435" y="27"/>
                    <a:pt x="4465" y="18"/>
                    <a:pt x="4466" y="34"/>
                  </a:cubicBezTo>
                  <a:cubicBezTo>
                    <a:pt x="4477" y="306"/>
                    <a:pt x="4460" y="579"/>
                    <a:pt x="4454" y="852"/>
                  </a:cubicBezTo>
                  <a:cubicBezTo>
                    <a:pt x="4452" y="947"/>
                    <a:pt x="4452" y="1058"/>
                    <a:pt x="4397" y="1140"/>
                  </a:cubicBezTo>
                  <a:cubicBezTo>
                    <a:pt x="4389" y="1190"/>
                    <a:pt x="4397" y="1245"/>
                    <a:pt x="4374" y="1290"/>
                  </a:cubicBezTo>
                  <a:cubicBezTo>
                    <a:pt x="4365" y="1308"/>
                    <a:pt x="4336" y="1299"/>
                    <a:pt x="4316" y="1301"/>
                  </a:cubicBezTo>
                  <a:cubicBezTo>
                    <a:pt x="4083" y="1320"/>
                    <a:pt x="3847" y="1336"/>
                    <a:pt x="3613" y="1347"/>
                  </a:cubicBezTo>
                  <a:cubicBezTo>
                    <a:pt x="3280" y="1390"/>
                    <a:pt x="3648" y="1347"/>
                    <a:pt x="2830" y="1347"/>
                  </a:cubicBezTo>
                  <a:cubicBezTo>
                    <a:pt x="2627" y="1347"/>
                    <a:pt x="2423" y="1355"/>
                    <a:pt x="2220" y="1359"/>
                  </a:cubicBezTo>
                  <a:cubicBezTo>
                    <a:pt x="1513" y="1464"/>
                    <a:pt x="791" y="1459"/>
                    <a:pt x="88" y="1347"/>
                  </a:cubicBezTo>
                  <a:cubicBezTo>
                    <a:pt x="50" y="1230"/>
                    <a:pt x="89" y="1389"/>
                    <a:pt x="111" y="1301"/>
                  </a:cubicBezTo>
                  <a:cubicBezTo>
                    <a:pt x="118" y="1275"/>
                    <a:pt x="107" y="1247"/>
                    <a:pt x="100" y="1221"/>
                  </a:cubicBezTo>
                  <a:cubicBezTo>
                    <a:pt x="96" y="1204"/>
                    <a:pt x="82" y="1191"/>
                    <a:pt x="77" y="1175"/>
                  </a:cubicBezTo>
                  <a:cubicBezTo>
                    <a:pt x="67" y="1145"/>
                    <a:pt x="54" y="1083"/>
                    <a:pt x="54" y="1083"/>
                  </a:cubicBezTo>
                  <a:cubicBezTo>
                    <a:pt x="72" y="682"/>
                    <a:pt x="43" y="947"/>
                    <a:pt x="77" y="795"/>
                  </a:cubicBezTo>
                  <a:cubicBezTo>
                    <a:pt x="100" y="693"/>
                    <a:pt x="73" y="781"/>
                    <a:pt x="111" y="668"/>
                  </a:cubicBezTo>
                  <a:cubicBezTo>
                    <a:pt x="115" y="656"/>
                    <a:pt x="123" y="633"/>
                    <a:pt x="123" y="633"/>
                  </a:cubicBezTo>
                  <a:cubicBezTo>
                    <a:pt x="109" y="515"/>
                    <a:pt x="96" y="396"/>
                    <a:pt x="42" y="288"/>
                  </a:cubicBezTo>
                  <a:cubicBezTo>
                    <a:pt x="30" y="226"/>
                    <a:pt x="0" y="162"/>
                    <a:pt x="77" y="138"/>
                  </a:cubicBezTo>
                  <a:close/>
                </a:path>
              </a:pathLst>
            </a:custGeom>
            <a:solidFill>
              <a:srgbClr val="FFFFCD"/>
            </a:solidFill>
            <a:ln w="12700" cap="sq" cmpd="sng">
              <a:noFill/>
              <a:prstDash val="solid"/>
              <a:round/>
              <a:headEnd type="none" w="sm" len="sm"/>
              <a:tailEnd type="none" w="sm" len="sm"/>
            </a:ln>
            <a:effectLst>
              <a:outerShdw dist="179605" dir="2700000" algn="ctr" rotWithShape="0">
                <a:srgbClr val="C0C0C0"/>
              </a:outerShdw>
            </a:effectLst>
          </p:spPr>
          <p:txBody>
            <a:bodyPr/>
            <a:lstStyle/>
            <a:p>
              <a:pPr>
                <a:defRPr/>
              </a:pPr>
              <a:endParaRPr lang="zh-CN" altLang="en-US"/>
            </a:p>
          </p:txBody>
        </p:sp>
        <p:sp>
          <p:nvSpPr>
            <p:cNvPr id="6" name="Text Box 4"/>
            <p:cNvSpPr txBox="1">
              <a:spLocks noChangeArrowheads="1"/>
            </p:cNvSpPr>
            <p:nvPr/>
          </p:nvSpPr>
          <p:spPr bwMode="auto">
            <a:xfrm>
              <a:off x="979" y="1048"/>
              <a:ext cx="3810" cy="1283"/>
            </a:xfrm>
            <a:prstGeom prst="rect">
              <a:avLst/>
            </a:prstGeom>
            <a:noFill/>
            <a:ln w="12700" cap="sq">
              <a:noFill/>
              <a:miter lim="800000"/>
              <a:headEnd type="none" w="sm" len="sm"/>
              <a:tailEnd type="none" w="sm" len="sm"/>
            </a:ln>
          </p:spPr>
          <p:txBody>
            <a:bodyPr wrap="square">
              <a:spAutoFit/>
            </a:bodyPr>
            <a:lstStyle/>
            <a:p>
              <a:pPr>
                <a:lnSpc>
                  <a:spcPct val="80000"/>
                </a:lnSpc>
              </a:pPr>
              <a:r>
                <a:rPr lang="en-US" altLang="zh-CN" sz="2600" b="1" dirty="0" smtClean="0">
                  <a:solidFill>
                    <a:srgbClr val="003399"/>
                  </a:solidFill>
                </a:rPr>
                <a:t>extern </a:t>
              </a:r>
              <a:r>
                <a:rPr lang="en-US" altLang="zh-CN" sz="2600" b="1" dirty="0" err="1" smtClean="0">
                  <a:solidFill>
                    <a:srgbClr val="003399"/>
                  </a:solidFill>
                </a:rPr>
                <a:t>int</a:t>
              </a:r>
              <a:r>
                <a:rPr lang="en-US" altLang="zh-CN" sz="2600" b="1" dirty="0" smtClean="0">
                  <a:solidFill>
                    <a:srgbClr val="003399"/>
                  </a:solidFill>
                </a:rPr>
                <a:t> </a:t>
              </a:r>
              <a:r>
                <a:rPr lang="en-US" altLang="zh-CN" sz="2600" b="1" dirty="0" err="1" smtClean="0">
                  <a:solidFill>
                    <a:srgbClr val="003399"/>
                  </a:solidFill>
                </a:rPr>
                <a:t>errno</a:t>
              </a:r>
              <a:r>
                <a:rPr lang="en-US" altLang="zh-CN" sz="2600" b="1" dirty="0" smtClean="0">
                  <a:solidFill>
                    <a:srgbClr val="003399"/>
                  </a:solidFill>
                </a:rPr>
                <a:t>;</a:t>
              </a:r>
            </a:p>
            <a:p>
              <a:pPr>
                <a:lnSpc>
                  <a:spcPct val="80000"/>
                </a:lnSpc>
              </a:pPr>
              <a:r>
                <a:rPr lang="en-US" altLang="zh-CN" sz="2600" b="1" dirty="0" err="1" smtClean="0">
                  <a:solidFill>
                    <a:srgbClr val="003399"/>
                  </a:solidFill>
                </a:rPr>
                <a:t>int</a:t>
              </a:r>
              <a:r>
                <a:rPr lang="en-US" altLang="zh-CN" sz="2600" b="1" dirty="0" smtClean="0">
                  <a:solidFill>
                    <a:srgbClr val="003399"/>
                  </a:solidFill>
                </a:rPr>
                <a:t> open(const char *path, </a:t>
              </a:r>
              <a:r>
                <a:rPr lang="en-US" altLang="zh-CN" sz="2600" b="1" dirty="0" err="1" smtClean="0">
                  <a:solidFill>
                    <a:srgbClr val="003399"/>
                  </a:solidFill>
                </a:rPr>
                <a:t>int</a:t>
              </a:r>
              <a:r>
                <a:rPr lang="en-US" altLang="zh-CN" sz="2600" b="1" dirty="0" smtClean="0">
                  <a:solidFill>
                    <a:srgbClr val="003399"/>
                  </a:solidFill>
                </a:rPr>
                <a:t> </a:t>
              </a:r>
              <a:r>
                <a:rPr lang="en-US" altLang="zh-CN" sz="2600" b="1" dirty="0" err="1" smtClean="0">
                  <a:solidFill>
                    <a:srgbClr val="003399"/>
                  </a:solidFill>
                </a:rPr>
                <a:t>oflag</a:t>
              </a:r>
              <a:r>
                <a:rPr lang="en-US" altLang="zh-CN" sz="2600" b="1" dirty="0" smtClean="0">
                  <a:solidFill>
                    <a:srgbClr val="003399"/>
                  </a:solidFill>
                </a:rPr>
                <a:t>, ... ) {</a:t>
              </a:r>
              <a:endParaRPr lang="en-US" altLang="zh-CN" sz="2600" b="1" dirty="0">
                <a:solidFill>
                  <a:srgbClr val="003399"/>
                </a:solidFill>
              </a:endParaRPr>
            </a:p>
            <a:p>
              <a:pPr>
                <a:lnSpc>
                  <a:spcPct val="80000"/>
                </a:lnSpc>
              </a:pPr>
              <a:r>
                <a:rPr lang="en-US" altLang="zh-CN" sz="2600" b="1" dirty="0">
                  <a:solidFill>
                    <a:srgbClr val="003399"/>
                  </a:solidFill>
                </a:rPr>
                <a:t>       </a:t>
              </a:r>
              <a:r>
                <a:rPr lang="en-US" altLang="zh-CN" sz="2600" b="1" dirty="0" smtClean="0">
                  <a:solidFill>
                    <a:srgbClr val="003399"/>
                  </a:solidFill>
                </a:rPr>
                <a:t>……</a:t>
              </a:r>
            </a:p>
            <a:p>
              <a:pPr>
                <a:lnSpc>
                  <a:spcPct val="80000"/>
                </a:lnSpc>
              </a:pPr>
              <a:r>
                <a:rPr lang="en-US" altLang="zh-CN" sz="2600" b="1" dirty="0" smtClean="0">
                  <a:solidFill>
                    <a:srgbClr val="003399"/>
                  </a:solidFill>
                </a:rPr>
                <a:t>        </a:t>
              </a:r>
              <a:r>
                <a:rPr lang="en-US" altLang="zh-CN" sz="2600" b="1" dirty="0" err="1" smtClean="0">
                  <a:solidFill>
                    <a:srgbClr val="003399"/>
                  </a:solidFill>
                </a:rPr>
                <a:t>errno</a:t>
              </a:r>
              <a:r>
                <a:rPr lang="en-US" altLang="zh-CN" sz="2600" b="1" dirty="0" smtClean="0">
                  <a:solidFill>
                    <a:srgbClr val="003399"/>
                  </a:solidFill>
                </a:rPr>
                <a:t> = EACCES;</a:t>
              </a:r>
            </a:p>
            <a:p>
              <a:pPr>
                <a:lnSpc>
                  <a:spcPct val="80000"/>
                </a:lnSpc>
              </a:pPr>
              <a:r>
                <a:rPr lang="en-US" altLang="zh-CN" sz="2600" b="1" dirty="0" smtClean="0">
                  <a:solidFill>
                    <a:srgbClr val="003399"/>
                  </a:solidFill>
                </a:rPr>
                <a:t>       ……</a:t>
              </a:r>
              <a:endParaRPr lang="en-US" altLang="zh-CN" sz="2600" b="1" dirty="0">
                <a:solidFill>
                  <a:srgbClr val="003399"/>
                </a:solidFill>
              </a:endParaRPr>
            </a:p>
            <a:p>
              <a:pPr>
                <a:lnSpc>
                  <a:spcPct val="80000"/>
                </a:lnSpc>
              </a:pPr>
              <a:r>
                <a:rPr lang="en-US" altLang="zh-CN" sz="2600" b="1" dirty="0">
                  <a:solidFill>
                    <a:srgbClr val="003399"/>
                  </a:solidFill>
                </a:rPr>
                <a:t>}</a:t>
              </a:r>
            </a:p>
          </p:txBody>
        </p:sp>
      </p:grpSp>
      <p:grpSp>
        <p:nvGrpSpPr>
          <p:cNvPr id="7" name="Group 27"/>
          <p:cNvGrpSpPr>
            <a:grpSpLocks/>
          </p:cNvGrpSpPr>
          <p:nvPr/>
        </p:nvGrpSpPr>
        <p:grpSpPr bwMode="auto">
          <a:xfrm>
            <a:off x="345554" y="260648"/>
            <a:ext cx="3783013" cy="609600"/>
            <a:chOff x="358" y="705"/>
            <a:chExt cx="2383" cy="384"/>
          </a:xfrm>
        </p:grpSpPr>
        <p:sp>
          <p:nvSpPr>
            <p:cNvPr id="8" name="Oval 22"/>
            <p:cNvSpPr>
              <a:spLocks noChangeArrowheads="1"/>
            </p:cNvSpPr>
            <p:nvPr/>
          </p:nvSpPr>
          <p:spPr bwMode="auto">
            <a:xfrm>
              <a:off x="358" y="705"/>
              <a:ext cx="2064" cy="384"/>
            </a:xfrm>
            <a:prstGeom prst="ellipse">
              <a:avLst/>
            </a:prstGeom>
            <a:solidFill>
              <a:srgbClr val="B9F2FF"/>
            </a:solidFill>
            <a:ln w="12700" cap="sq">
              <a:noFill/>
              <a:round/>
              <a:headEnd type="none" w="sm" len="sm"/>
              <a:tailEnd type="none" w="sm" len="sm"/>
            </a:ln>
            <a:effectLst>
              <a:outerShdw dist="91581" dir="2021404" algn="ctr" rotWithShape="0">
                <a:srgbClr val="C0C0C0"/>
              </a:outerShdw>
            </a:effectLst>
          </p:spPr>
          <p:txBody>
            <a:bodyPr wrap="none" anchor="ctr"/>
            <a:lstStyle/>
            <a:p>
              <a:pPr>
                <a:defRPr/>
              </a:pPr>
              <a:endParaRPr lang="zh-CN" altLang="en-US"/>
            </a:p>
          </p:txBody>
        </p:sp>
        <p:sp>
          <p:nvSpPr>
            <p:cNvPr id="9" name="Text Box 23"/>
            <p:cNvSpPr txBox="1">
              <a:spLocks noChangeArrowheads="1"/>
            </p:cNvSpPr>
            <p:nvPr/>
          </p:nvSpPr>
          <p:spPr bwMode="auto">
            <a:xfrm>
              <a:off x="389" y="720"/>
              <a:ext cx="2352" cy="339"/>
            </a:xfrm>
            <a:prstGeom prst="rect">
              <a:avLst/>
            </a:prstGeom>
            <a:noFill/>
            <a:ln w="12700" cap="sq">
              <a:noFill/>
              <a:miter lim="800000"/>
              <a:headEnd type="none" w="sm" len="sm"/>
              <a:tailEnd type="none" w="sm" len="sm"/>
            </a:ln>
          </p:spPr>
          <p:txBody>
            <a:bodyPr>
              <a:spAutoFit/>
            </a:bodyPr>
            <a:lstStyle/>
            <a:p>
              <a:pPr eaLnBrk="1" hangingPunct="1"/>
              <a:r>
                <a:rPr kumimoji="1" lang="zh-CN" altLang="en-US" sz="2900" b="1" dirty="0">
                  <a:solidFill>
                    <a:schemeClr val="accent2"/>
                  </a:solidFill>
                  <a:ea typeface="幼圆" pitchFamily="49" charset="-122"/>
                </a:rPr>
                <a:t>1</a:t>
              </a:r>
              <a:r>
                <a:rPr kumimoji="1" lang="zh-CN" altLang="en-US" sz="2900" b="1" dirty="0" smtClean="0">
                  <a:solidFill>
                    <a:schemeClr val="accent2"/>
                  </a:solidFill>
                  <a:latin typeface="幼圆" pitchFamily="49" charset="-122"/>
                  <a:ea typeface="幼圆" pitchFamily="49" charset="-122"/>
                </a:rPr>
                <a:t>.不保护共享变量</a:t>
              </a:r>
              <a:endParaRPr kumimoji="1" lang="zh-CN" altLang="en-US" sz="2900" dirty="0">
                <a:solidFill>
                  <a:schemeClr val="accent2"/>
                </a:solidFill>
                <a:latin typeface="幼圆" pitchFamily="49" charset="-122"/>
                <a:ea typeface="幼圆" pitchFamily="49" charset="-122"/>
              </a:endParaRPr>
            </a:p>
          </p:txBody>
        </p:sp>
      </p:grpSp>
      <p:sp>
        <p:nvSpPr>
          <p:cNvPr id="10" name="Text Box 6"/>
          <p:cNvSpPr txBox="1">
            <a:spLocks noChangeArrowheads="1"/>
          </p:cNvSpPr>
          <p:nvPr/>
        </p:nvSpPr>
        <p:spPr bwMode="auto">
          <a:xfrm>
            <a:off x="467544" y="3258445"/>
            <a:ext cx="8352928" cy="458587"/>
          </a:xfrm>
          <a:prstGeom prst="rect">
            <a:avLst/>
          </a:prstGeom>
          <a:noFill/>
          <a:ln w="12700" cap="sq">
            <a:noFill/>
            <a:miter lim="800000"/>
            <a:headEnd type="none" w="sm" len="sm"/>
            <a:tailEnd type="none" w="sm" len="sm"/>
          </a:ln>
        </p:spPr>
        <p:txBody>
          <a:bodyPr wrap="square">
            <a:spAutoFit/>
          </a:bodyPr>
          <a:lstStyle/>
          <a:p>
            <a:pPr>
              <a:lnSpc>
                <a:spcPct val="85000"/>
              </a:lnSpc>
            </a:pPr>
            <a:r>
              <a:rPr lang="zh-CN" altLang="en-US" sz="2800" b="1" dirty="0">
                <a:solidFill>
                  <a:srgbClr val="000099"/>
                </a:solidFill>
              </a:rPr>
              <a:t>1.  </a:t>
            </a:r>
            <a:r>
              <a:rPr lang="zh-CN" altLang="en-US" sz="2800" b="1" dirty="0" smtClean="0">
                <a:solidFill>
                  <a:srgbClr val="000099"/>
                </a:solidFill>
              </a:rPr>
              <a:t>利用同步操作保护共享变量</a:t>
            </a:r>
            <a:endParaRPr lang="zh-CN" altLang="en-US" sz="2800" b="1" dirty="0">
              <a:solidFill>
                <a:srgbClr val="000099"/>
              </a:solidFill>
              <a:ea typeface="幼圆" pitchFamily="49" charset="-122"/>
            </a:endParaRPr>
          </a:p>
        </p:txBody>
      </p:sp>
      <p:sp>
        <p:nvSpPr>
          <p:cNvPr id="12" name="Text Box 6"/>
          <p:cNvSpPr txBox="1">
            <a:spLocks noChangeArrowheads="1"/>
          </p:cNvSpPr>
          <p:nvPr/>
        </p:nvSpPr>
        <p:spPr bwMode="auto">
          <a:xfrm>
            <a:off x="467544" y="4149080"/>
            <a:ext cx="8352928" cy="1191095"/>
          </a:xfrm>
          <a:prstGeom prst="rect">
            <a:avLst/>
          </a:prstGeom>
          <a:noFill/>
          <a:ln w="12700" cap="sq">
            <a:noFill/>
            <a:miter lim="800000"/>
            <a:headEnd type="none" w="sm" len="sm"/>
            <a:tailEnd type="none" w="sm" len="sm"/>
          </a:ln>
        </p:spPr>
        <p:txBody>
          <a:bodyPr wrap="square">
            <a:spAutoFit/>
          </a:bodyPr>
          <a:lstStyle/>
          <a:p>
            <a:pPr>
              <a:lnSpc>
                <a:spcPct val="85000"/>
              </a:lnSpc>
            </a:pPr>
            <a:r>
              <a:rPr lang="en-US" altLang="zh-CN" sz="2800" b="1" dirty="0" smtClean="0">
                <a:solidFill>
                  <a:srgbClr val="000099"/>
                </a:solidFill>
              </a:rPr>
              <a:t>2</a:t>
            </a:r>
            <a:r>
              <a:rPr lang="zh-CN" altLang="en-US" sz="2800" b="1" dirty="0" smtClean="0">
                <a:solidFill>
                  <a:srgbClr val="000099"/>
                </a:solidFill>
              </a:rPr>
              <a:t>.  使用线程本地存储（</a:t>
            </a:r>
            <a:r>
              <a:rPr lang="en-US" altLang="zh-CN" sz="2800" dirty="0" smtClean="0">
                <a:solidFill>
                  <a:schemeClr val="accent2">
                    <a:lumMod val="50000"/>
                  </a:schemeClr>
                </a:solidFill>
              </a:rPr>
              <a:t>Thread-local storage</a:t>
            </a:r>
            <a:r>
              <a:rPr lang="zh-CN" altLang="en-US" sz="2800" b="1" dirty="0" smtClean="0">
                <a:solidFill>
                  <a:srgbClr val="000099"/>
                </a:solidFill>
              </a:rPr>
              <a:t>）：</a:t>
            </a:r>
            <a:r>
              <a:rPr lang="zh-CN" altLang="en-US" sz="2800" b="1" dirty="0" smtClean="0">
                <a:solidFill>
                  <a:srgbClr val="002060"/>
                </a:solidFill>
                <a:latin typeface="华文楷体" pitchFamily="2" charset="-122"/>
                <a:ea typeface="华文楷体" pitchFamily="2" charset="-122"/>
              </a:rPr>
              <a:t>同样</a:t>
            </a:r>
            <a:r>
              <a:rPr lang="en-US" altLang="zh-CN" sz="2800" b="1" dirty="0" smtClean="0">
                <a:solidFill>
                  <a:srgbClr val="002060"/>
                </a:solidFill>
                <a:latin typeface="华文楷体" pitchFamily="2" charset="-122"/>
                <a:ea typeface="华文楷体" pitchFamily="2" charset="-122"/>
              </a:rPr>
              <a:t>    </a:t>
            </a:r>
            <a:r>
              <a:rPr lang="zh-CN" altLang="en-US" sz="2800" b="1" dirty="0" smtClean="0">
                <a:solidFill>
                  <a:srgbClr val="002060"/>
                </a:solidFill>
                <a:latin typeface="华文楷体" pitchFamily="2" charset="-122"/>
                <a:ea typeface="华文楷体" pitchFamily="2" charset="-122"/>
              </a:rPr>
              <a:t>的变量名，其实例在不同的线程中位于不同的存储位置</a:t>
            </a:r>
            <a:endParaRPr lang="zh-CN" altLang="en-US" sz="2800" b="1" dirty="0">
              <a:solidFill>
                <a:srgbClr val="002060"/>
              </a:solidFill>
              <a:latin typeface="华文楷体" pitchFamily="2" charset="-122"/>
              <a:ea typeface="华文楷体" pitchFamily="2" charset="-122"/>
            </a:endParaRPr>
          </a:p>
        </p:txBody>
      </p:sp>
      <p:sp>
        <p:nvSpPr>
          <p:cNvPr id="13" name="Text Box 99"/>
          <p:cNvSpPr txBox="1">
            <a:spLocks noChangeArrowheads="1"/>
          </p:cNvSpPr>
          <p:nvPr/>
        </p:nvSpPr>
        <p:spPr bwMode="auto">
          <a:xfrm>
            <a:off x="683568" y="5229200"/>
            <a:ext cx="8263929" cy="461665"/>
          </a:xfrm>
          <a:prstGeom prst="rect">
            <a:avLst/>
          </a:prstGeom>
          <a:noFill/>
          <a:ln w="12700" cap="sq">
            <a:noFill/>
            <a:miter lim="800000"/>
            <a:headEnd type="none" w="sm" len="sm"/>
            <a:tailEnd type="none" w="sm" len="sm"/>
          </a:ln>
        </p:spPr>
        <p:txBody>
          <a:bodyPr wrap="none">
            <a:spAutoFit/>
          </a:bodyPr>
          <a:lstStyle/>
          <a:p>
            <a:r>
              <a:rPr lang="en-US" altLang="zh-CN" b="1" dirty="0" smtClean="0">
                <a:solidFill>
                  <a:srgbClr val="002060"/>
                </a:solidFill>
              </a:rPr>
              <a:t>_ _thread</a:t>
            </a:r>
            <a:r>
              <a:rPr lang="zh-CN" altLang="en-US" b="1" dirty="0" smtClean="0">
                <a:solidFill>
                  <a:srgbClr val="002060"/>
                </a:solidFill>
              </a:rPr>
              <a:t>关键字</a:t>
            </a:r>
            <a:r>
              <a:rPr lang="en-US" altLang="zh-CN" b="1" dirty="0" smtClean="0">
                <a:solidFill>
                  <a:srgbClr val="002060"/>
                </a:solidFill>
              </a:rPr>
              <a:t>(</a:t>
            </a:r>
            <a:r>
              <a:rPr lang="zh-CN" altLang="en-US" b="1" dirty="0" smtClean="0">
                <a:solidFill>
                  <a:srgbClr val="002060"/>
                </a:solidFill>
              </a:rPr>
              <a:t>编译器支持</a:t>
            </a:r>
            <a:r>
              <a:rPr lang="en-US" altLang="zh-CN" b="1" dirty="0" smtClean="0">
                <a:solidFill>
                  <a:srgbClr val="002060"/>
                </a:solidFill>
              </a:rPr>
              <a:t>)</a:t>
            </a:r>
            <a:r>
              <a:rPr lang="zh-CN" altLang="en-US" b="1" dirty="0" smtClean="0">
                <a:solidFill>
                  <a:srgbClr val="002060"/>
                </a:solidFill>
              </a:rPr>
              <a:t>或</a:t>
            </a:r>
            <a:r>
              <a:rPr lang="en-US" altLang="zh-CN" b="1" dirty="0" err="1" smtClean="0">
                <a:solidFill>
                  <a:srgbClr val="002060"/>
                </a:solidFill>
              </a:rPr>
              <a:t>pthread</a:t>
            </a:r>
            <a:r>
              <a:rPr lang="en-US" altLang="zh-CN" b="1" dirty="0" smtClean="0">
                <a:solidFill>
                  <a:srgbClr val="002060"/>
                </a:solidFill>
              </a:rPr>
              <a:t> Thread-Specific Data</a:t>
            </a:r>
            <a:endParaRPr lang="zh-CN" altLang="en-US" b="1" dirty="0" smtClean="0">
              <a:solidFill>
                <a:srgbClr val="002060"/>
              </a:solidFill>
            </a:endParaRPr>
          </a:p>
        </p:txBody>
      </p:sp>
      <p:sp>
        <p:nvSpPr>
          <p:cNvPr id="14" name="Text Box 99"/>
          <p:cNvSpPr txBox="1">
            <a:spLocks noChangeArrowheads="1"/>
          </p:cNvSpPr>
          <p:nvPr/>
        </p:nvSpPr>
        <p:spPr bwMode="auto">
          <a:xfrm>
            <a:off x="925533" y="3645024"/>
            <a:ext cx="2350323" cy="461665"/>
          </a:xfrm>
          <a:prstGeom prst="rect">
            <a:avLst/>
          </a:prstGeom>
          <a:noFill/>
          <a:ln w="12700" cap="sq">
            <a:noFill/>
            <a:miter lim="800000"/>
            <a:headEnd type="none" w="sm" len="sm"/>
            <a:tailEnd type="none" w="sm" len="sm"/>
          </a:ln>
        </p:spPr>
        <p:txBody>
          <a:bodyPr wrap="none">
            <a:spAutoFit/>
          </a:bodyPr>
          <a:lstStyle/>
          <a:p>
            <a:r>
              <a:rPr lang="zh-CN" altLang="en-US" b="1" dirty="0" smtClean="0">
                <a:solidFill>
                  <a:srgbClr val="002060"/>
                </a:solidFill>
              </a:rPr>
              <a:t>互斥、信号量等</a:t>
            </a:r>
          </a:p>
        </p:txBody>
      </p:sp>
      <p:grpSp>
        <p:nvGrpSpPr>
          <p:cNvPr id="15" name="Group 58"/>
          <p:cNvGrpSpPr>
            <a:grpSpLocks/>
          </p:cNvGrpSpPr>
          <p:nvPr/>
        </p:nvGrpSpPr>
        <p:grpSpPr bwMode="auto">
          <a:xfrm>
            <a:off x="3275856" y="2204864"/>
            <a:ext cx="5608638" cy="854075"/>
            <a:chOff x="336" y="255"/>
            <a:chExt cx="3533" cy="538"/>
          </a:xfrm>
        </p:grpSpPr>
        <p:sp>
          <p:nvSpPr>
            <p:cNvPr id="16" name="Text Box 30"/>
            <p:cNvSpPr txBox="1">
              <a:spLocks noChangeArrowheads="1"/>
            </p:cNvSpPr>
            <p:nvPr/>
          </p:nvSpPr>
          <p:spPr bwMode="auto">
            <a:xfrm>
              <a:off x="1152" y="391"/>
              <a:ext cx="2717" cy="285"/>
            </a:xfrm>
            <a:prstGeom prst="rect">
              <a:avLst/>
            </a:prstGeom>
            <a:noFill/>
            <a:ln w="12700" cap="sq">
              <a:noFill/>
              <a:miter lim="800000"/>
              <a:headEnd type="none" w="sm" len="sm"/>
              <a:tailEnd type="none" w="sm" len="sm"/>
            </a:ln>
          </p:spPr>
          <p:txBody>
            <a:bodyPr wrap="square">
              <a:spAutoFit/>
            </a:bodyPr>
            <a:lstStyle/>
            <a:p>
              <a:pPr eaLnBrk="1" hangingPunct="1">
                <a:lnSpc>
                  <a:spcPct val="90000"/>
                </a:lnSpc>
              </a:pPr>
              <a:r>
                <a:rPr lang="en-US" altLang="zh-CN" sz="2600" b="1" dirty="0" smtClean="0">
                  <a:solidFill>
                    <a:srgbClr val="00B050"/>
                  </a:solidFill>
                  <a:latin typeface="+mn-lt"/>
                  <a:ea typeface="幼圆" pitchFamily="49" charset="-122"/>
                </a:rPr>
                <a:t>__thread </a:t>
              </a:r>
              <a:r>
                <a:rPr lang="en-US" altLang="zh-CN" sz="2600" b="1" dirty="0" err="1" smtClean="0">
                  <a:solidFill>
                    <a:srgbClr val="00B050"/>
                  </a:solidFill>
                  <a:latin typeface="+mn-lt"/>
                  <a:ea typeface="幼圆" pitchFamily="49" charset="-122"/>
                </a:rPr>
                <a:t>int</a:t>
              </a:r>
              <a:r>
                <a:rPr lang="en-US" altLang="zh-CN" sz="2600" b="1" dirty="0" smtClean="0">
                  <a:solidFill>
                    <a:srgbClr val="00B050"/>
                  </a:solidFill>
                  <a:latin typeface="+mn-lt"/>
                  <a:ea typeface="幼圆" pitchFamily="49" charset="-122"/>
                </a:rPr>
                <a:t> </a:t>
              </a:r>
              <a:r>
                <a:rPr lang="en-US" altLang="zh-CN" sz="2600" b="1" dirty="0" err="1" smtClean="0">
                  <a:solidFill>
                    <a:srgbClr val="00B050"/>
                  </a:solidFill>
                  <a:latin typeface="+mn-lt"/>
                  <a:ea typeface="幼圆" pitchFamily="49" charset="-122"/>
                </a:rPr>
                <a:t>errno</a:t>
              </a:r>
              <a:r>
                <a:rPr lang="en-US" altLang="zh-CN" sz="2600" b="1" dirty="0" smtClean="0">
                  <a:solidFill>
                    <a:srgbClr val="00B050"/>
                  </a:solidFill>
                  <a:latin typeface="+mn-lt"/>
                  <a:ea typeface="幼圆" pitchFamily="49" charset="-122"/>
                </a:rPr>
                <a:t>;</a:t>
              </a:r>
              <a:endParaRPr kumimoji="1" lang="zh-CN" altLang="en-US" sz="2600" b="1" dirty="0">
                <a:solidFill>
                  <a:srgbClr val="00B050"/>
                </a:solidFill>
                <a:latin typeface="+mn-lt"/>
                <a:ea typeface="幼圆" pitchFamily="49" charset="-122"/>
              </a:endParaRPr>
            </a:p>
          </p:txBody>
        </p:sp>
        <p:sp>
          <p:nvSpPr>
            <p:cNvPr id="17" name="Oval 31"/>
            <p:cNvSpPr>
              <a:spLocks noChangeArrowheads="1"/>
            </p:cNvSpPr>
            <p:nvPr/>
          </p:nvSpPr>
          <p:spPr bwMode="auto">
            <a:xfrm>
              <a:off x="336" y="318"/>
              <a:ext cx="672" cy="432"/>
            </a:xfrm>
            <a:prstGeom prst="ellipse">
              <a:avLst/>
            </a:prstGeom>
            <a:solidFill>
              <a:srgbClr val="CCFFFF"/>
            </a:solidFill>
            <a:ln w="12700" cap="sq">
              <a:noFill/>
              <a:round/>
              <a:headEnd type="none" w="sm" len="sm"/>
              <a:tailEnd type="none" w="sm" len="sm"/>
            </a:ln>
            <a:effectLst>
              <a:outerShdw dist="45791" dir="2021404" algn="ctr" rotWithShape="0">
                <a:srgbClr val="B2B2B2"/>
              </a:outerShdw>
            </a:effectLst>
          </p:spPr>
          <p:txBody>
            <a:bodyPr wrap="none" anchor="ctr"/>
            <a:lstStyle/>
            <a:p>
              <a:pPr>
                <a:defRPr/>
              </a:pPr>
              <a:endParaRPr lang="zh-CN" altLang="en-US"/>
            </a:p>
          </p:txBody>
        </p:sp>
        <p:sp>
          <p:nvSpPr>
            <p:cNvPr id="18" name="Text Box 32"/>
            <p:cNvSpPr txBox="1">
              <a:spLocks noChangeArrowheads="1"/>
            </p:cNvSpPr>
            <p:nvPr/>
          </p:nvSpPr>
          <p:spPr bwMode="auto">
            <a:xfrm>
              <a:off x="410" y="255"/>
              <a:ext cx="516" cy="538"/>
            </a:xfrm>
            <a:prstGeom prst="rect">
              <a:avLst/>
            </a:prstGeom>
            <a:noFill/>
            <a:ln w="12700" cap="sq">
              <a:noFill/>
              <a:miter lim="800000"/>
              <a:headEnd type="none" w="sm" len="sm"/>
              <a:tailEnd type="none" w="sm" len="sm"/>
            </a:ln>
            <a:effectLst>
              <a:outerShdw dist="28398" dir="3806097" algn="ctr" rotWithShape="0">
                <a:srgbClr val="000000"/>
              </a:outerShdw>
            </a:effectLst>
          </p:spPr>
          <p:txBody>
            <a:bodyPr wrap="none">
              <a:spAutoFit/>
            </a:bodyPr>
            <a:lstStyle/>
            <a:p>
              <a:pPr>
                <a:defRPr/>
              </a:pPr>
              <a:r>
                <a:rPr lang="zh-CN" altLang="en-US" sz="5000" b="1" dirty="0">
                  <a:solidFill>
                    <a:srgbClr val="FF3300"/>
                  </a:solidFill>
                  <a:ea typeface="华文新魏" pitchFamily="2" charset="-122"/>
                </a:rPr>
                <a:t>例</a:t>
              </a:r>
            </a:p>
          </p:txBody>
        </p:sp>
      </p:grpSp>
      <p:sp>
        <p:nvSpPr>
          <p:cNvPr id="19" name="Text Box 6"/>
          <p:cNvSpPr txBox="1">
            <a:spLocks noChangeArrowheads="1"/>
          </p:cNvSpPr>
          <p:nvPr/>
        </p:nvSpPr>
        <p:spPr bwMode="auto">
          <a:xfrm>
            <a:off x="467544" y="5805264"/>
            <a:ext cx="3816424" cy="458587"/>
          </a:xfrm>
          <a:prstGeom prst="rect">
            <a:avLst/>
          </a:prstGeom>
          <a:noFill/>
          <a:ln w="12700" cap="sq">
            <a:noFill/>
            <a:miter lim="800000"/>
            <a:headEnd type="none" w="sm" len="sm"/>
            <a:tailEnd type="none" w="sm" len="sm"/>
          </a:ln>
        </p:spPr>
        <p:txBody>
          <a:bodyPr wrap="square">
            <a:spAutoFit/>
          </a:bodyPr>
          <a:lstStyle/>
          <a:p>
            <a:pPr>
              <a:lnSpc>
                <a:spcPct val="85000"/>
              </a:lnSpc>
            </a:pPr>
            <a:r>
              <a:rPr lang="en-US" altLang="zh-CN" sz="2800" b="1" dirty="0" smtClean="0">
                <a:solidFill>
                  <a:srgbClr val="000099"/>
                </a:solidFill>
              </a:rPr>
              <a:t>3</a:t>
            </a:r>
            <a:r>
              <a:rPr lang="zh-CN" altLang="en-US" sz="2800" b="1" dirty="0" smtClean="0">
                <a:solidFill>
                  <a:srgbClr val="000099"/>
                </a:solidFill>
              </a:rPr>
              <a:t>.  原子操作</a:t>
            </a:r>
            <a:endParaRPr lang="zh-CN" altLang="en-US" sz="2800" b="1" dirty="0">
              <a:solidFill>
                <a:srgbClr val="000099"/>
              </a:solidFill>
              <a:ea typeface="幼圆" pitchFamily="49" charset="-122"/>
            </a:endParaRPr>
          </a:p>
        </p:txBody>
      </p:sp>
      <p:sp>
        <p:nvSpPr>
          <p:cNvPr id="20" name="Text Box 99"/>
          <p:cNvSpPr txBox="1">
            <a:spLocks noChangeArrowheads="1"/>
          </p:cNvSpPr>
          <p:nvPr/>
        </p:nvSpPr>
        <p:spPr bwMode="auto">
          <a:xfrm>
            <a:off x="827584" y="6237312"/>
            <a:ext cx="7192995" cy="461665"/>
          </a:xfrm>
          <a:prstGeom prst="rect">
            <a:avLst/>
          </a:prstGeom>
          <a:noFill/>
          <a:ln w="12700" cap="sq">
            <a:noFill/>
            <a:miter lim="800000"/>
            <a:headEnd type="none" w="sm" len="sm"/>
            <a:tailEnd type="none" w="sm" len="sm"/>
          </a:ln>
        </p:spPr>
        <p:txBody>
          <a:bodyPr wrap="none">
            <a:spAutoFit/>
          </a:bodyPr>
          <a:lstStyle/>
          <a:p>
            <a:r>
              <a:rPr lang="en-US" altLang="zh-CN" b="1" dirty="0" smtClean="0">
                <a:solidFill>
                  <a:srgbClr val="002060"/>
                </a:solidFill>
              </a:rPr>
              <a:t>Linux/Unix</a:t>
            </a:r>
            <a:r>
              <a:rPr lang="zh-CN" altLang="en-US" b="1" dirty="0" smtClean="0">
                <a:solidFill>
                  <a:srgbClr val="002060"/>
                </a:solidFill>
              </a:rPr>
              <a:t>的</a:t>
            </a:r>
            <a:r>
              <a:rPr lang="en-US" altLang="zh-CN" b="1" dirty="0" err="1" smtClean="0">
                <a:solidFill>
                  <a:srgbClr val="002060"/>
                </a:solidFill>
              </a:rPr>
              <a:t>atomic_set</a:t>
            </a:r>
            <a:r>
              <a:rPr lang="zh-CN" altLang="en-US" b="1" dirty="0" smtClean="0">
                <a:solidFill>
                  <a:srgbClr val="002060"/>
                </a:solidFill>
              </a:rPr>
              <a:t>等、</a:t>
            </a:r>
            <a:r>
              <a:rPr lang="en-US" altLang="zh-CN" b="1" dirty="0" smtClean="0">
                <a:solidFill>
                  <a:srgbClr val="002060"/>
                </a:solidFill>
              </a:rPr>
              <a:t>java</a:t>
            </a:r>
            <a:r>
              <a:rPr lang="zh-CN" altLang="en-US" b="1" dirty="0" smtClean="0">
                <a:solidFill>
                  <a:srgbClr val="002060"/>
                </a:solidFill>
              </a:rPr>
              <a:t>的</a:t>
            </a:r>
            <a:r>
              <a:rPr lang="en-US" altLang="zh-CN" b="1" dirty="0" err="1" smtClean="0">
                <a:solidFill>
                  <a:srgbClr val="002060"/>
                </a:solidFill>
              </a:rPr>
              <a:t>AtomicInteger</a:t>
            </a:r>
            <a:r>
              <a:rPr lang="zh-CN" altLang="en-US" b="1" dirty="0" smtClean="0">
                <a:solidFill>
                  <a:srgbClr val="002060"/>
                </a:solidFill>
              </a:rPr>
              <a:t>等</a:t>
            </a:r>
            <a:r>
              <a:rPr lang="en-US" altLang="zh-CN" b="1" dirty="0" smtClean="0">
                <a:solidFill>
                  <a:srgbClr val="002060"/>
                </a:solidFill>
              </a:rPr>
              <a:t> </a:t>
            </a:r>
            <a:endParaRPr lang="zh-CN" altLang="en-US" b="1" dirty="0" smtClean="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out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right)">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left)">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right)">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6"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strips(downRight)">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ipe(left)">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wipe(right)">
                                      <p:cBhvr>
                                        <p:cTn id="4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P spid="12" grpId="0" autoUpdateAnimBg="0"/>
      <p:bldP spid="13" grpId="0" autoUpdateAnimBg="0"/>
      <p:bldP spid="14" grpId="0" autoUpdateAnimBg="0"/>
      <p:bldP spid="19" grpId="0" autoUpdateAnimBg="0"/>
      <p:bldP spid="20"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2"/>
          <p:cNvGrpSpPr>
            <a:grpSpLocks/>
          </p:cNvGrpSpPr>
          <p:nvPr/>
        </p:nvGrpSpPr>
        <p:grpSpPr bwMode="auto">
          <a:xfrm>
            <a:off x="768028" y="938065"/>
            <a:ext cx="7251700" cy="3066999"/>
            <a:chOff x="616" y="2688"/>
            <a:chExt cx="4568" cy="1796"/>
          </a:xfrm>
        </p:grpSpPr>
        <p:sp>
          <p:nvSpPr>
            <p:cNvPr id="5" name="Freeform 43"/>
            <p:cNvSpPr>
              <a:spLocks/>
            </p:cNvSpPr>
            <p:nvPr/>
          </p:nvSpPr>
          <p:spPr bwMode="auto">
            <a:xfrm>
              <a:off x="616" y="2688"/>
              <a:ext cx="4568" cy="1796"/>
            </a:xfrm>
            <a:custGeom>
              <a:avLst/>
              <a:gdLst/>
              <a:ahLst/>
              <a:cxnLst>
                <a:cxn ang="0">
                  <a:pos x="173" y="154"/>
                </a:cxn>
                <a:cxn ang="0">
                  <a:pos x="219" y="787"/>
                </a:cxn>
                <a:cxn ang="0">
                  <a:pos x="139" y="1018"/>
                </a:cxn>
                <a:cxn ang="0">
                  <a:pos x="807" y="1248"/>
                </a:cxn>
                <a:cxn ang="0">
                  <a:pos x="1141" y="1248"/>
                </a:cxn>
                <a:cxn ang="0">
                  <a:pos x="1210" y="1202"/>
                </a:cxn>
                <a:cxn ang="0">
                  <a:pos x="2581" y="1179"/>
                </a:cxn>
                <a:cxn ang="0">
                  <a:pos x="2926" y="1145"/>
                </a:cxn>
                <a:cxn ang="0">
                  <a:pos x="4677" y="1145"/>
                </a:cxn>
                <a:cxn ang="0">
                  <a:pos x="4758" y="1110"/>
                </a:cxn>
                <a:cxn ang="0">
                  <a:pos x="4654" y="695"/>
                </a:cxn>
                <a:cxn ang="0">
                  <a:pos x="4666" y="200"/>
                </a:cxn>
                <a:cxn ang="0">
                  <a:pos x="4654" y="27"/>
                </a:cxn>
                <a:cxn ang="0">
                  <a:pos x="4608" y="4"/>
                </a:cxn>
                <a:cxn ang="0">
                  <a:pos x="3502" y="16"/>
                </a:cxn>
                <a:cxn ang="0">
                  <a:pos x="3168" y="50"/>
                </a:cxn>
                <a:cxn ang="0">
                  <a:pos x="1452" y="62"/>
                </a:cxn>
                <a:cxn ang="0">
                  <a:pos x="692" y="27"/>
                </a:cxn>
                <a:cxn ang="0">
                  <a:pos x="254" y="16"/>
                </a:cxn>
                <a:cxn ang="0">
                  <a:pos x="173" y="119"/>
                </a:cxn>
                <a:cxn ang="0">
                  <a:pos x="173" y="154"/>
                </a:cxn>
              </a:cxnLst>
              <a:rect l="0" t="0" r="r" b="b"/>
              <a:pathLst>
                <a:path w="4844" h="1413">
                  <a:moveTo>
                    <a:pt x="173" y="154"/>
                  </a:moveTo>
                  <a:cubicBezTo>
                    <a:pt x="176" y="314"/>
                    <a:pt x="100" y="612"/>
                    <a:pt x="219" y="787"/>
                  </a:cubicBezTo>
                  <a:cubicBezTo>
                    <a:pt x="209" y="903"/>
                    <a:pt x="214" y="940"/>
                    <a:pt x="139" y="1018"/>
                  </a:cubicBezTo>
                  <a:cubicBezTo>
                    <a:pt x="0" y="1413"/>
                    <a:pt x="665" y="1246"/>
                    <a:pt x="807" y="1248"/>
                  </a:cubicBezTo>
                  <a:cubicBezTo>
                    <a:pt x="929" y="1260"/>
                    <a:pt x="1011" y="1274"/>
                    <a:pt x="1141" y="1248"/>
                  </a:cubicBezTo>
                  <a:cubicBezTo>
                    <a:pt x="1341" y="1208"/>
                    <a:pt x="956" y="1209"/>
                    <a:pt x="1210" y="1202"/>
                  </a:cubicBezTo>
                  <a:cubicBezTo>
                    <a:pt x="1667" y="1190"/>
                    <a:pt x="2124" y="1189"/>
                    <a:pt x="2581" y="1179"/>
                  </a:cubicBezTo>
                  <a:cubicBezTo>
                    <a:pt x="2834" y="1151"/>
                    <a:pt x="2719" y="1162"/>
                    <a:pt x="2926" y="1145"/>
                  </a:cubicBezTo>
                  <a:cubicBezTo>
                    <a:pt x="3262" y="1148"/>
                    <a:pt x="4238" y="1168"/>
                    <a:pt x="4677" y="1145"/>
                  </a:cubicBezTo>
                  <a:cubicBezTo>
                    <a:pt x="4706" y="1143"/>
                    <a:pt x="4729" y="1115"/>
                    <a:pt x="4758" y="1110"/>
                  </a:cubicBezTo>
                  <a:cubicBezTo>
                    <a:pt x="4844" y="979"/>
                    <a:pt x="4686" y="819"/>
                    <a:pt x="4654" y="695"/>
                  </a:cubicBezTo>
                  <a:cubicBezTo>
                    <a:pt x="4637" y="532"/>
                    <a:pt x="4611" y="357"/>
                    <a:pt x="4666" y="200"/>
                  </a:cubicBezTo>
                  <a:cubicBezTo>
                    <a:pt x="4662" y="142"/>
                    <a:pt x="4670" y="82"/>
                    <a:pt x="4654" y="27"/>
                  </a:cubicBezTo>
                  <a:cubicBezTo>
                    <a:pt x="4649" y="11"/>
                    <a:pt x="4625" y="4"/>
                    <a:pt x="4608" y="4"/>
                  </a:cubicBezTo>
                  <a:cubicBezTo>
                    <a:pt x="4239" y="0"/>
                    <a:pt x="3871" y="12"/>
                    <a:pt x="3502" y="16"/>
                  </a:cubicBezTo>
                  <a:cubicBezTo>
                    <a:pt x="3390" y="27"/>
                    <a:pt x="3281" y="42"/>
                    <a:pt x="3168" y="50"/>
                  </a:cubicBezTo>
                  <a:cubicBezTo>
                    <a:pt x="2608" y="168"/>
                    <a:pt x="2024" y="66"/>
                    <a:pt x="1452" y="62"/>
                  </a:cubicBezTo>
                  <a:cubicBezTo>
                    <a:pt x="1196" y="38"/>
                    <a:pt x="953" y="33"/>
                    <a:pt x="692" y="27"/>
                  </a:cubicBezTo>
                  <a:cubicBezTo>
                    <a:pt x="538" y="12"/>
                    <a:pt x="411" y="7"/>
                    <a:pt x="254" y="16"/>
                  </a:cubicBezTo>
                  <a:cubicBezTo>
                    <a:pt x="200" y="69"/>
                    <a:pt x="227" y="37"/>
                    <a:pt x="173" y="119"/>
                  </a:cubicBezTo>
                  <a:cubicBezTo>
                    <a:pt x="146" y="160"/>
                    <a:pt x="136" y="154"/>
                    <a:pt x="173" y="154"/>
                  </a:cubicBezTo>
                  <a:close/>
                </a:path>
              </a:pathLst>
            </a:custGeom>
            <a:solidFill>
              <a:srgbClr val="FFD8B1"/>
            </a:solidFill>
            <a:ln w="12700" cap="sq" cmpd="sng">
              <a:noFill/>
              <a:prstDash val="solid"/>
              <a:round/>
              <a:headEnd type="none" w="sm" len="sm"/>
              <a:tailEnd type="none" w="sm" len="sm"/>
            </a:ln>
            <a:effectLst>
              <a:outerShdw dist="152928" dir="2498012" algn="ctr" rotWithShape="0">
                <a:srgbClr val="C0C0C0"/>
              </a:outerShdw>
            </a:effectLst>
          </p:spPr>
          <p:txBody>
            <a:bodyPr/>
            <a:lstStyle/>
            <a:p>
              <a:pPr>
                <a:defRPr/>
              </a:pPr>
              <a:endParaRPr lang="zh-CN" altLang="en-US"/>
            </a:p>
          </p:txBody>
        </p:sp>
        <p:sp>
          <p:nvSpPr>
            <p:cNvPr id="6" name="Text Box 44"/>
            <p:cNvSpPr txBox="1">
              <a:spLocks noChangeArrowheads="1"/>
            </p:cNvSpPr>
            <p:nvPr/>
          </p:nvSpPr>
          <p:spPr bwMode="auto">
            <a:xfrm>
              <a:off x="1294" y="2896"/>
              <a:ext cx="3578" cy="1570"/>
            </a:xfrm>
            <a:prstGeom prst="rect">
              <a:avLst/>
            </a:prstGeom>
            <a:noFill/>
            <a:ln w="12700" cap="sq">
              <a:noFill/>
              <a:miter lim="800000"/>
              <a:headEnd type="none" w="sm" len="sm"/>
              <a:tailEnd type="none" w="sm" len="sm"/>
            </a:ln>
          </p:spPr>
          <p:txBody>
            <a:bodyPr wrap="square">
              <a:spAutoFit/>
            </a:bodyPr>
            <a:lstStyle/>
            <a:p>
              <a:pPr>
                <a:lnSpc>
                  <a:spcPct val="75000"/>
                </a:lnSpc>
              </a:pPr>
              <a:r>
                <a:rPr lang="en-US" altLang="zh-CN" sz="2600" b="1" dirty="0" err="1" smtClean="0">
                  <a:solidFill>
                    <a:srgbClr val="003399"/>
                  </a:solidFill>
                </a:rPr>
                <a:t>int</a:t>
              </a:r>
              <a:r>
                <a:rPr lang="en-US" altLang="zh-CN" sz="2600" b="1" dirty="0" smtClean="0">
                  <a:solidFill>
                    <a:srgbClr val="003399"/>
                  </a:solidFill>
                </a:rPr>
                <a:t> function() { </a:t>
              </a:r>
            </a:p>
            <a:p>
              <a:pPr>
                <a:lnSpc>
                  <a:spcPct val="75000"/>
                </a:lnSpc>
              </a:pPr>
              <a:r>
                <a:rPr lang="en-US" altLang="zh-CN" sz="2600" b="1" dirty="0" smtClean="0">
                  <a:solidFill>
                    <a:srgbClr val="003399"/>
                  </a:solidFill>
                </a:rPr>
                <a:t>    	char *filename="/etc/</a:t>
              </a:r>
              <a:r>
                <a:rPr lang="en-US" altLang="zh-CN" sz="2600" b="1" dirty="0" err="1" smtClean="0">
                  <a:solidFill>
                    <a:srgbClr val="003399"/>
                  </a:solidFill>
                </a:rPr>
                <a:t>config</a:t>
              </a:r>
              <a:r>
                <a:rPr lang="en-US" altLang="zh-CN" sz="2600" b="1" dirty="0" smtClean="0">
                  <a:solidFill>
                    <a:srgbClr val="003399"/>
                  </a:solidFill>
                </a:rPr>
                <a:t>"; </a:t>
              </a:r>
            </a:p>
            <a:p>
              <a:pPr>
                <a:lnSpc>
                  <a:spcPct val="75000"/>
                </a:lnSpc>
              </a:pPr>
              <a:r>
                <a:rPr lang="en-US" altLang="zh-CN" sz="2600" b="1" dirty="0" smtClean="0">
                  <a:solidFill>
                    <a:srgbClr val="003399"/>
                  </a:solidFill>
                </a:rPr>
                <a:t>    	FILE *</a:t>
              </a:r>
              <a:r>
                <a:rPr lang="en-US" altLang="zh-CN" sz="2600" b="1" dirty="0" err="1" smtClean="0">
                  <a:solidFill>
                    <a:srgbClr val="003399"/>
                  </a:solidFill>
                </a:rPr>
                <a:t>config</a:t>
              </a:r>
              <a:r>
                <a:rPr lang="en-US" altLang="zh-CN" sz="2600" b="1" dirty="0" smtClean="0">
                  <a:solidFill>
                    <a:srgbClr val="003399"/>
                  </a:solidFill>
                </a:rPr>
                <a:t>;           	</a:t>
              </a:r>
              <a:r>
                <a:rPr lang="en-US" altLang="zh-CN" sz="2600" b="1" dirty="0" smtClean="0">
                  <a:solidFill>
                    <a:srgbClr val="FF0000"/>
                  </a:solidFill>
                </a:rPr>
                <a:t>if(</a:t>
              </a:r>
              <a:r>
                <a:rPr lang="en-US" altLang="zh-CN" sz="2600" b="1" dirty="0" err="1" smtClean="0">
                  <a:solidFill>
                    <a:srgbClr val="FF0000"/>
                  </a:solidFill>
                </a:rPr>
                <a:t>file_exist</a:t>
              </a:r>
              <a:r>
                <a:rPr lang="en-US" altLang="zh-CN" sz="2600" b="1" dirty="0" smtClean="0">
                  <a:solidFill>
                    <a:srgbClr val="FF0000"/>
                  </a:solidFill>
                </a:rPr>
                <a:t>(filename)){ 				</a:t>
              </a:r>
              <a:r>
                <a:rPr lang="en-US" altLang="zh-CN" sz="2600" b="1" dirty="0" err="1" smtClean="0">
                  <a:solidFill>
                    <a:srgbClr val="FF0000"/>
                  </a:solidFill>
                </a:rPr>
                <a:t>config</a:t>
              </a:r>
              <a:r>
                <a:rPr lang="en-US" altLang="zh-CN" sz="2600" b="1" dirty="0" smtClean="0">
                  <a:solidFill>
                    <a:srgbClr val="FF0000"/>
                  </a:solidFill>
                </a:rPr>
                <a:t>=</a:t>
              </a:r>
              <a:r>
                <a:rPr lang="en-US" altLang="zh-CN" sz="2600" b="1" dirty="0" err="1" smtClean="0">
                  <a:solidFill>
                    <a:srgbClr val="FF0000"/>
                  </a:solidFill>
                </a:rPr>
                <a:t>fopen</a:t>
              </a:r>
              <a:r>
                <a:rPr lang="en-US" altLang="zh-CN" sz="2600" b="1" dirty="0" smtClean="0">
                  <a:solidFill>
                    <a:srgbClr val="FF0000"/>
                  </a:solidFill>
                </a:rPr>
                <a:t>(filename);</a:t>
              </a:r>
            </a:p>
            <a:p>
              <a:pPr>
                <a:lnSpc>
                  <a:spcPct val="75000"/>
                </a:lnSpc>
              </a:pPr>
              <a:r>
                <a:rPr lang="en-US" altLang="zh-CN" sz="2600" b="1" dirty="0" smtClean="0">
                  <a:solidFill>
                    <a:srgbClr val="FF0000"/>
                  </a:solidFill>
                </a:rPr>
                <a:t>		</a:t>
              </a:r>
              <a:r>
                <a:rPr lang="en-US" altLang="zh-CN" sz="2600" b="1" dirty="0" err="1" smtClean="0">
                  <a:solidFill>
                    <a:srgbClr val="FF0000"/>
                  </a:solidFill>
                </a:rPr>
                <a:t>fputs</a:t>
              </a:r>
              <a:r>
                <a:rPr lang="en-US" altLang="zh-CN" sz="2600" b="1" dirty="0" smtClean="0">
                  <a:solidFill>
                    <a:srgbClr val="FF0000"/>
                  </a:solidFill>
                </a:rPr>
                <a:t>(</a:t>
              </a:r>
              <a:r>
                <a:rPr lang="en-US" altLang="zh-CN" sz="2600" b="1" dirty="0" err="1" smtClean="0">
                  <a:solidFill>
                    <a:srgbClr val="FF0000"/>
                  </a:solidFill>
                </a:rPr>
                <a:t>config</a:t>
              </a:r>
              <a:r>
                <a:rPr lang="en-US" altLang="zh-CN" sz="2600" b="1" dirty="0" smtClean="0">
                  <a:solidFill>
                    <a:srgbClr val="FF0000"/>
                  </a:solidFill>
                </a:rPr>
                <a:t>, ….); </a:t>
              </a:r>
            </a:p>
            <a:p>
              <a:pPr>
                <a:lnSpc>
                  <a:spcPct val="75000"/>
                </a:lnSpc>
              </a:pPr>
              <a:r>
                <a:rPr lang="en-US" altLang="zh-CN" sz="2600" b="1" dirty="0" smtClean="0">
                  <a:solidFill>
                    <a:srgbClr val="FF0000"/>
                  </a:solidFill>
                </a:rPr>
                <a:t>	} </a:t>
              </a:r>
            </a:p>
            <a:p>
              <a:pPr>
                <a:lnSpc>
                  <a:spcPct val="75000"/>
                </a:lnSpc>
              </a:pPr>
              <a:r>
                <a:rPr lang="en-US" altLang="zh-CN" sz="2600" b="1" dirty="0" smtClean="0">
                  <a:solidFill>
                    <a:srgbClr val="003399"/>
                  </a:solidFill>
                </a:rPr>
                <a:t>} </a:t>
              </a:r>
            </a:p>
          </p:txBody>
        </p:sp>
      </p:grpSp>
      <p:grpSp>
        <p:nvGrpSpPr>
          <p:cNvPr id="7" name="Group 55"/>
          <p:cNvGrpSpPr>
            <a:grpSpLocks/>
          </p:cNvGrpSpPr>
          <p:nvPr/>
        </p:nvGrpSpPr>
        <p:grpSpPr bwMode="auto">
          <a:xfrm>
            <a:off x="323528" y="404664"/>
            <a:ext cx="4572000" cy="685800"/>
            <a:chOff x="336" y="2400"/>
            <a:chExt cx="2880" cy="432"/>
          </a:xfrm>
        </p:grpSpPr>
        <p:sp>
          <p:nvSpPr>
            <p:cNvPr id="8" name="Oval 56"/>
            <p:cNvSpPr>
              <a:spLocks noChangeArrowheads="1"/>
            </p:cNvSpPr>
            <p:nvPr/>
          </p:nvSpPr>
          <p:spPr bwMode="auto">
            <a:xfrm>
              <a:off x="336" y="2400"/>
              <a:ext cx="2722" cy="432"/>
            </a:xfrm>
            <a:prstGeom prst="ellipse">
              <a:avLst/>
            </a:prstGeom>
            <a:solidFill>
              <a:srgbClr val="B9F2FF"/>
            </a:solidFill>
            <a:ln w="12700" cap="sq">
              <a:noFill/>
              <a:round/>
              <a:headEnd type="none" w="sm" len="sm"/>
              <a:tailEnd type="none" w="sm" len="sm"/>
            </a:ln>
            <a:effectLst>
              <a:outerShdw dist="91581" dir="2021404" algn="ctr" rotWithShape="0">
                <a:srgbClr val="C0C0C0"/>
              </a:outerShdw>
            </a:effectLst>
          </p:spPr>
          <p:txBody>
            <a:bodyPr wrap="none" anchor="ctr"/>
            <a:lstStyle/>
            <a:p>
              <a:pPr>
                <a:defRPr/>
              </a:pPr>
              <a:endParaRPr lang="zh-CN" altLang="en-US"/>
            </a:p>
          </p:txBody>
        </p:sp>
        <p:sp>
          <p:nvSpPr>
            <p:cNvPr id="9" name="Text Box 57"/>
            <p:cNvSpPr txBox="1">
              <a:spLocks noChangeArrowheads="1"/>
            </p:cNvSpPr>
            <p:nvPr/>
          </p:nvSpPr>
          <p:spPr bwMode="auto">
            <a:xfrm>
              <a:off x="480" y="2448"/>
              <a:ext cx="2736" cy="336"/>
            </a:xfrm>
            <a:prstGeom prst="rect">
              <a:avLst/>
            </a:prstGeom>
            <a:noFill/>
            <a:ln w="12700" cap="sq">
              <a:noFill/>
              <a:miter lim="800000"/>
              <a:headEnd type="none" w="sm" len="sm"/>
              <a:tailEnd type="none" w="sm" len="sm"/>
            </a:ln>
          </p:spPr>
          <p:txBody>
            <a:bodyPr>
              <a:spAutoFit/>
            </a:bodyPr>
            <a:lstStyle/>
            <a:p>
              <a:pPr eaLnBrk="1" hangingPunct="1"/>
              <a:r>
                <a:rPr lang="en-US" altLang="zh-CN" sz="2900" b="1" dirty="0" smtClean="0">
                  <a:solidFill>
                    <a:schemeClr val="accent2"/>
                  </a:solidFill>
                  <a:ea typeface="幼圆" pitchFamily="49" charset="-122"/>
                </a:rPr>
                <a:t>2</a:t>
              </a:r>
              <a:r>
                <a:rPr kumimoji="1" lang="zh-CN" altLang="en-US" sz="2900" b="1" dirty="0" smtClean="0">
                  <a:solidFill>
                    <a:schemeClr val="accent2"/>
                  </a:solidFill>
                  <a:latin typeface="幼圆" pitchFamily="49" charset="-122"/>
                  <a:ea typeface="幼圆" pitchFamily="49" charset="-122"/>
                </a:rPr>
                <a:t>.</a:t>
              </a:r>
              <a:r>
                <a:rPr lang="zh-CN" altLang="en-US" sz="2900" b="1" dirty="0" smtClean="0">
                  <a:solidFill>
                    <a:schemeClr val="accent2"/>
                  </a:solidFill>
                  <a:latin typeface="幼圆" pitchFamily="49" charset="-122"/>
                  <a:ea typeface="幼圆" pitchFamily="49" charset="-122"/>
                </a:rPr>
                <a:t>共享资源操作未保护</a:t>
              </a:r>
              <a:endParaRPr kumimoji="1" lang="zh-CN" altLang="en-US" sz="2900" dirty="0">
                <a:solidFill>
                  <a:schemeClr val="accent2"/>
                </a:solidFill>
                <a:latin typeface="幼圆" pitchFamily="49" charset="-122"/>
                <a:ea typeface="幼圆" pitchFamily="49" charset="-122"/>
              </a:endParaRPr>
            </a:p>
          </p:txBody>
        </p:sp>
      </p:grpSp>
      <p:sp>
        <p:nvSpPr>
          <p:cNvPr id="16" name="Text Box 6"/>
          <p:cNvSpPr txBox="1">
            <a:spLocks noChangeArrowheads="1"/>
          </p:cNvSpPr>
          <p:nvPr/>
        </p:nvSpPr>
        <p:spPr bwMode="auto">
          <a:xfrm>
            <a:off x="791072" y="4941168"/>
            <a:ext cx="8352928" cy="458587"/>
          </a:xfrm>
          <a:prstGeom prst="rect">
            <a:avLst/>
          </a:prstGeom>
          <a:noFill/>
          <a:ln w="12700" cap="sq">
            <a:noFill/>
            <a:miter lim="800000"/>
            <a:headEnd type="none" w="sm" len="sm"/>
            <a:tailEnd type="none" w="sm" len="sm"/>
          </a:ln>
        </p:spPr>
        <p:txBody>
          <a:bodyPr wrap="square">
            <a:spAutoFit/>
          </a:bodyPr>
          <a:lstStyle/>
          <a:p>
            <a:pPr>
              <a:lnSpc>
                <a:spcPct val="85000"/>
              </a:lnSpc>
            </a:pPr>
            <a:r>
              <a:rPr lang="en-US" altLang="zh-CN" sz="2800" b="1" dirty="0" smtClean="0">
                <a:solidFill>
                  <a:srgbClr val="000099"/>
                </a:solidFill>
                <a:ea typeface="幼圆" pitchFamily="49" charset="-122"/>
              </a:rPr>
              <a:t>1.</a:t>
            </a:r>
            <a:r>
              <a:rPr lang="zh-CN" altLang="en-US" sz="2800" b="1" dirty="0" smtClean="0">
                <a:solidFill>
                  <a:srgbClr val="000099"/>
                </a:solidFill>
                <a:ea typeface="幼圆" pitchFamily="49" charset="-122"/>
              </a:rPr>
              <a:t>尽量在一个线程内进行共享资源的操作</a:t>
            </a:r>
            <a:endParaRPr lang="zh-CN" altLang="en-US" sz="2800" b="1" dirty="0">
              <a:solidFill>
                <a:srgbClr val="000099"/>
              </a:solidFill>
              <a:ea typeface="幼圆" pitchFamily="49" charset="-122"/>
            </a:endParaRPr>
          </a:p>
        </p:txBody>
      </p:sp>
      <p:grpSp>
        <p:nvGrpSpPr>
          <p:cNvPr id="10" name="Group 77"/>
          <p:cNvGrpSpPr>
            <a:grpSpLocks/>
          </p:cNvGrpSpPr>
          <p:nvPr/>
        </p:nvGrpSpPr>
        <p:grpSpPr bwMode="auto">
          <a:xfrm>
            <a:off x="2339752" y="3500239"/>
            <a:ext cx="4788667" cy="1295400"/>
            <a:chOff x="2220" y="354"/>
            <a:chExt cx="1659" cy="816"/>
          </a:xfrm>
        </p:grpSpPr>
        <p:sp>
          <p:nvSpPr>
            <p:cNvPr id="11" name="AutoShape 58"/>
            <p:cNvSpPr>
              <a:spLocks noChangeArrowheads="1"/>
            </p:cNvSpPr>
            <p:nvPr/>
          </p:nvSpPr>
          <p:spPr bwMode="auto">
            <a:xfrm>
              <a:off x="2220" y="354"/>
              <a:ext cx="1659" cy="816"/>
            </a:xfrm>
            <a:prstGeom prst="wedgeRectCallout">
              <a:avLst>
                <a:gd name="adj1" fmla="val -32772"/>
                <a:gd name="adj2" fmla="val -86357"/>
              </a:avLst>
            </a:prstGeom>
            <a:noFill/>
            <a:ln w="53975" cap="sq">
              <a:solidFill>
                <a:srgbClr val="33CCCC"/>
              </a:solidFill>
              <a:miter lim="800000"/>
              <a:headEnd type="none" w="sm" len="sm"/>
              <a:tailEnd type="none" w="sm" len="sm"/>
            </a:ln>
          </p:spPr>
          <p:txBody>
            <a:bodyPr/>
            <a:lstStyle/>
            <a:p>
              <a:pPr algn="ctr"/>
              <a:endParaRPr lang="zh-CN" altLang="en-US">
                <a:solidFill>
                  <a:schemeClr val="bg1"/>
                </a:solidFill>
              </a:endParaRPr>
            </a:p>
          </p:txBody>
        </p:sp>
        <p:sp>
          <p:nvSpPr>
            <p:cNvPr id="12" name="Rectangle 59"/>
            <p:cNvSpPr>
              <a:spLocks noChangeArrowheads="1"/>
            </p:cNvSpPr>
            <p:nvPr/>
          </p:nvSpPr>
          <p:spPr bwMode="auto">
            <a:xfrm>
              <a:off x="2253" y="491"/>
              <a:ext cx="1626" cy="301"/>
            </a:xfrm>
            <a:prstGeom prst="rect">
              <a:avLst/>
            </a:prstGeom>
            <a:noFill/>
            <a:ln w="12700" cap="sq">
              <a:noFill/>
              <a:miter lim="800000"/>
              <a:headEnd type="none" w="sm" len="sm"/>
              <a:tailEnd type="none" w="sm" len="sm"/>
            </a:ln>
          </p:spPr>
          <p:txBody>
            <a:bodyPr wrap="square">
              <a:spAutoFit/>
            </a:bodyPr>
            <a:lstStyle/>
            <a:p>
              <a:r>
                <a:rPr lang="zh-CN" altLang="en-US" sz="2500" b="1" dirty="0" smtClean="0">
                  <a:solidFill>
                    <a:schemeClr val="bg1"/>
                  </a:solidFill>
                </a:rPr>
                <a:t>取消阻塞信号，并等待信号到达</a:t>
              </a:r>
              <a:endParaRPr lang="en-US" altLang="zh-CN" sz="2500" b="1" dirty="0">
                <a:solidFill>
                  <a:schemeClr val="bg1"/>
                </a:solidFill>
              </a:endParaRPr>
            </a:p>
          </p:txBody>
        </p:sp>
      </p:grpSp>
      <p:sp>
        <p:nvSpPr>
          <p:cNvPr id="13" name="Text Box 6"/>
          <p:cNvSpPr txBox="1">
            <a:spLocks noChangeArrowheads="1"/>
          </p:cNvSpPr>
          <p:nvPr/>
        </p:nvSpPr>
        <p:spPr bwMode="auto">
          <a:xfrm>
            <a:off x="827584" y="5634709"/>
            <a:ext cx="4320480" cy="458587"/>
          </a:xfrm>
          <a:prstGeom prst="rect">
            <a:avLst/>
          </a:prstGeom>
          <a:noFill/>
          <a:ln w="12700" cap="sq">
            <a:noFill/>
            <a:miter lim="800000"/>
            <a:headEnd type="none" w="sm" len="sm"/>
            <a:tailEnd type="none" w="sm" len="sm"/>
          </a:ln>
        </p:spPr>
        <p:txBody>
          <a:bodyPr wrap="square">
            <a:spAutoFit/>
          </a:bodyPr>
          <a:lstStyle/>
          <a:p>
            <a:pPr>
              <a:lnSpc>
                <a:spcPct val="85000"/>
              </a:lnSpc>
            </a:pPr>
            <a:r>
              <a:rPr lang="en-US" altLang="zh-CN" sz="2800" b="1" dirty="0" smtClean="0">
                <a:solidFill>
                  <a:srgbClr val="000099"/>
                </a:solidFill>
                <a:ea typeface="幼圆" pitchFamily="49" charset="-122"/>
              </a:rPr>
              <a:t>2.</a:t>
            </a:r>
            <a:r>
              <a:rPr lang="zh-CN" altLang="en-US" sz="2800" b="1" dirty="0" smtClean="0">
                <a:solidFill>
                  <a:srgbClr val="000099"/>
                </a:solidFill>
                <a:ea typeface="幼圆" pitchFamily="49" charset="-122"/>
              </a:rPr>
              <a:t>其它办法？</a:t>
            </a:r>
            <a:endParaRPr lang="zh-CN" altLang="en-US" sz="2800" b="1" dirty="0">
              <a:solidFill>
                <a:srgbClr val="000099"/>
              </a:solidFill>
              <a:ea typeface="幼圆"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left)">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right)">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utoUpdateAnimBg="0"/>
      <p:bldP spid="13"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dirty="0"/>
          </a:p>
        </p:txBody>
      </p:sp>
      <p:grpSp>
        <p:nvGrpSpPr>
          <p:cNvPr id="4" name="Group 30"/>
          <p:cNvGrpSpPr>
            <a:grpSpLocks/>
          </p:cNvGrpSpPr>
          <p:nvPr/>
        </p:nvGrpSpPr>
        <p:grpSpPr bwMode="auto">
          <a:xfrm>
            <a:off x="755576" y="805284"/>
            <a:ext cx="6802437" cy="2209800"/>
            <a:chOff x="707" y="912"/>
            <a:chExt cx="4285" cy="1392"/>
          </a:xfrm>
        </p:grpSpPr>
        <p:sp>
          <p:nvSpPr>
            <p:cNvPr id="5" name="Freeform 3"/>
            <p:cNvSpPr>
              <a:spLocks/>
            </p:cNvSpPr>
            <p:nvPr/>
          </p:nvSpPr>
          <p:spPr bwMode="auto">
            <a:xfrm>
              <a:off x="707" y="912"/>
              <a:ext cx="4285" cy="1392"/>
            </a:xfrm>
            <a:custGeom>
              <a:avLst/>
              <a:gdLst/>
              <a:ahLst/>
              <a:cxnLst>
                <a:cxn ang="0">
                  <a:pos x="77" y="138"/>
                </a:cxn>
                <a:cxn ang="0">
                  <a:pos x="814" y="149"/>
                </a:cxn>
                <a:cxn ang="0">
                  <a:pos x="998" y="103"/>
                </a:cxn>
                <a:cxn ang="0">
                  <a:pos x="1333" y="115"/>
                </a:cxn>
                <a:cxn ang="0">
                  <a:pos x="1655" y="80"/>
                </a:cxn>
                <a:cxn ang="0">
                  <a:pos x="3003" y="69"/>
                </a:cxn>
                <a:cxn ang="0">
                  <a:pos x="3683" y="80"/>
                </a:cxn>
                <a:cxn ang="0">
                  <a:pos x="4420" y="23"/>
                </a:cxn>
                <a:cxn ang="0">
                  <a:pos x="4466" y="34"/>
                </a:cxn>
                <a:cxn ang="0">
                  <a:pos x="4454" y="852"/>
                </a:cxn>
                <a:cxn ang="0">
                  <a:pos x="4397" y="1140"/>
                </a:cxn>
                <a:cxn ang="0">
                  <a:pos x="4374" y="1290"/>
                </a:cxn>
                <a:cxn ang="0">
                  <a:pos x="4316" y="1301"/>
                </a:cxn>
                <a:cxn ang="0">
                  <a:pos x="3613" y="1347"/>
                </a:cxn>
                <a:cxn ang="0">
                  <a:pos x="2830" y="1347"/>
                </a:cxn>
                <a:cxn ang="0">
                  <a:pos x="2220" y="1359"/>
                </a:cxn>
                <a:cxn ang="0">
                  <a:pos x="88" y="1347"/>
                </a:cxn>
                <a:cxn ang="0">
                  <a:pos x="111" y="1301"/>
                </a:cxn>
                <a:cxn ang="0">
                  <a:pos x="100" y="1221"/>
                </a:cxn>
                <a:cxn ang="0">
                  <a:pos x="77" y="1175"/>
                </a:cxn>
                <a:cxn ang="0">
                  <a:pos x="54" y="1083"/>
                </a:cxn>
                <a:cxn ang="0">
                  <a:pos x="77" y="795"/>
                </a:cxn>
                <a:cxn ang="0">
                  <a:pos x="111" y="668"/>
                </a:cxn>
                <a:cxn ang="0">
                  <a:pos x="123" y="633"/>
                </a:cxn>
                <a:cxn ang="0">
                  <a:pos x="42" y="288"/>
                </a:cxn>
                <a:cxn ang="0">
                  <a:pos x="77" y="138"/>
                </a:cxn>
              </a:cxnLst>
              <a:rect l="0" t="0" r="r" b="b"/>
              <a:pathLst>
                <a:path w="4477" h="1464">
                  <a:moveTo>
                    <a:pt x="77" y="138"/>
                  </a:moveTo>
                  <a:cubicBezTo>
                    <a:pt x="323" y="142"/>
                    <a:pt x="568" y="149"/>
                    <a:pt x="814" y="149"/>
                  </a:cubicBezTo>
                  <a:cubicBezTo>
                    <a:pt x="896" y="149"/>
                    <a:pt x="937" y="144"/>
                    <a:pt x="998" y="103"/>
                  </a:cubicBezTo>
                  <a:cubicBezTo>
                    <a:pt x="1134" y="115"/>
                    <a:pt x="1195" y="125"/>
                    <a:pt x="1333" y="115"/>
                  </a:cubicBezTo>
                  <a:cubicBezTo>
                    <a:pt x="1437" y="88"/>
                    <a:pt x="1655" y="80"/>
                    <a:pt x="1655" y="80"/>
                  </a:cubicBezTo>
                  <a:cubicBezTo>
                    <a:pt x="2078" y="0"/>
                    <a:pt x="2560" y="84"/>
                    <a:pt x="3003" y="69"/>
                  </a:cubicBezTo>
                  <a:cubicBezTo>
                    <a:pt x="3230" y="51"/>
                    <a:pt x="3457" y="49"/>
                    <a:pt x="3683" y="80"/>
                  </a:cubicBezTo>
                  <a:cubicBezTo>
                    <a:pt x="3914" y="74"/>
                    <a:pt x="4190" y="95"/>
                    <a:pt x="4420" y="23"/>
                  </a:cubicBezTo>
                  <a:cubicBezTo>
                    <a:pt x="4435" y="27"/>
                    <a:pt x="4465" y="18"/>
                    <a:pt x="4466" y="34"/>
                  </a:cubicBezTo>
                  <a:cubicBezTo>
                    <a:pt x="4477" y="306"/>
                    <a:pt x="4460" y="579"/>
                    <a:pt x="4454" y="852"/>
                  </a:cubicBezTo>
                  <a:cubicBezTo>
                    <a:pt x="4452" y="947"/>
                    <a:pt x="4452" y="1058"/>
                    <a:pt x="4397" y="1140"/>
                  </a:cubicBezTo>
                  <a:cubicBezTo>
                    <a:pt x="4389" y="1190"/>
                    <a:pt x="4397" y="1245"/>
                    <a:pt x="4374" y="1290"/>
                  </a:cubicBezTo>
                  <a:cubicBezTo>
                    <a:pt x="4365" y="1308"/>
                    <a:pt x="4336" y="1299"/>
                    <a:pt x="4316" y="1301"/>
                  </a:cubicBezTo>
                  <a:cubicBezTo>
                    <a:pt x="4083" y="1320"/>
                    <a:pt x="3847" y="1336"/>
                    <a:pt x="3613" y="1347"/>
                  </a:cubicBezTo>
                  <a:cubicBezTo>
                    <a:pt x="3280" y="1390"/>
                    <a:pt x="3648" y="1347"/>
                    <a:pt x="2830" y="1347"/>
                  </a:cubicBezTo>
                  <a:cubicBezTo>
                    <a:pt x="2627" y="1347"/>
                    <a:pt x="2423" y="1355"/>
                    <a:pt x="2220" y="1359"/>
                  </a:cubicBezTo>
                  <a:cubicBezTo>
                    <a:pt x="1513" y="1464"/>
                    <a:pt x="791" y="1459"/>
                    <a:pt x="88" y="1347"/>
                  </a:cubicBezTo>
                  <a:cubicBezTo>
                    <a:pt x="50" y="1230"/>
                    <a:pt x="89" y="1389"/>
                    <a:pt x="111" y="1301"/>
                  </a:cubicBezTo>
                  <a:cubicBezTo>
                    <a:pt x="118" y="1275"/>
                    <a:pt x="107" y="1247"/>
                    <a:pt x="100" y="1221"/>
                  </a:cubicBezTo>
                  <a:cubicBezTo>
                    <a:pt x="96" y="1204"/>
                    <a:pt x="82" y="1191"/>
                    <a:pt x="77" y="1175"/>
                  </a:cubicBezTo>
                  <a:cubicBezTo>
                    <a:pt x="67" y="1145"/>
                    <a:pt x="54" y="1083"/>
                    <a:pt x="54" y="1083"/>
                  </a:cubicBezTo>
                  <a:cubicBezTo>
                    <a:pt x="72" y="682"/>
                    <a:pt x="43" y="947"/>
                    <a:pt x="77" y="795"/>
                  </a:cubicBezTo>
                  <a:cubicBezTo>
                    <a:pt x="100" y="693"/>
                    <a:pt x="73" y="781"/>
                    <a:pt x="111" y="668"/>
                  </a:cubicBezTo>
                  <a:cubicBezTo>
                    <a:pt x="115" y="656"/>
                    <a:pt x="123" y="633"/>
                    <a:pt x="123" y="633"/>
                  </a:cubicBezTo>
                  <a:cubicBezTo>
                    <a:pt x="109" y="515"/>
                    <a:pt x="96" y="396"/>
                    <a:pt x="42" y="288"/>
                  </a:cubicBezTo>
                  <a:cubicBezTo>
                    <a:pt x="30" y="226"/>
                    <a:pt x="0" y="162"/>
                    <a:pt x="77" y="138"/>
                  </a:cubicBezTo>
                  <a:close/>
                </a:path>
              </a:pathLst>
            </a:custGeom>
            <a:solidFill>
              <a:srgbClr val="FFFFCD"/>
            </a:solidFill>
            <a:ln w="12700" cap="sq" cmpd="sng">
              <a:noFill/>
              <a:prstDash val="solid"/>
              <a:round/>
              <a:headEnd type="none" w="sm" len="sm"/>
              <a:tailEnd type="none" w="sm" len="sm"/>
            </a:ln>
            <a:effectLst>
              <a:outerShdw dist="179605" dir="2700000" algn="ctr" rotWithShape="0">
                <a:srgbClr val="C0C0C0"/>
              </a:outerShdw>
            </a:effectLst>
          </p:spPr>
          <p:txBody>
            <a:bodyPr/>
            <a:lstStyle/>
            <a:p>
              <a:pPr>
                <a:defRPr/>
              </a:pPr>
              <a:endParaRPr lang="zh-CN" altLang="en-US"/>
            </a:p>
          </p:txBody>
        </p:sp>
        <p:sp>
          <p:nvSpPr>
            <p:cNvPr id="6" name="Text Box 4"/>
            <p:cNvSpPr txBox="1">
              <a:spLocks noChangeArrowheads="1"/>
            </p:cNvSpPr>
            <p:nvPr/>
          </p:nvSpPr>
          <p:spPr bwMode="auto">
            <a:xfrm>
              <a:off x="1070" y="1218"/>
              <a:ext cx="3674" cy="1066"/>
            </a:xfrm>
            <a:prstGeom prst="rect">
              <a:avLst/>
            </a:prstGeom>
            <a:noFill/>
            <a:ln w="12700" cap="sq">
              <a:noFill/>
              <a:miter lim="800000"/>
              <a:headEnd type="none" w="sm" len="sm"/>
              <a:tailEnd type="none" w="sm" len="sm"/>
            </a:ln>
          </p:spPr>
          <p:txBody>
            <a:bodyPr wrap="square">
              <a:spAutoFit/>
            </a:bodyPr>
            <a:lstStyle/>
            <a:p>
              <a:pPr>
                <a:lnSpc>
                  <a:spcPct val="80000"/>
                </a:lnSpc>
              </a:pPr>
              <a:r>
                <a:rPr lang="en-US" altLang="zh-CN" sz="2600" b="1" dirty="0" smtClean="0">
                  <a:solidFill>
                    <a:srgbClr val="003399"/>
                  </a:solidFill>
                </a:rPr>
                <a:t>char * </a:t>
              </a:r>
              <a:r>
                <a:rPr lang="en-US" altLang="zh-CN" sz="2600" b="1" dirty="0" err="1" smtClean="0">
                  <a:solidFill>
                    <a:srgbClr val="003399"/>
                  </a:solidFill>
                </a:rPr>
                <a:t>getenv</a:t>
              </a:r>
              <a:r>
                <a:rPr lang="en-US" altLang="zh-CN" sz="2600" b="1" dirty="0" smtClean="0">
                  <a:solidFill>
                    <a:srgbClr val="003399"/>
                  </a:solidFill>
                </a:rPr>
                <a:t>(const char *name) {</a:t>
              </a:r>
            </a:p>
            <a:p>
              <a:pPr>
                <a:lnSpc>
                  <a:spcPct val="80000"/>
                </a:lnSpc>
              </a:pPr>
              <a:r>
                <a:rPr lang="en-US" altLang="zh-CN" sz="2600" b="1" dirty="0" smtClean="0">
                  <a:solidFill>
                    <a:srgbClr val="003399"/>
                  </a:solidFill>
                </a:rPr>
                <a:t>	static char </a:t>
              </a:r>
              <a:r>
                <a:rPr lang="en-US" altLang="zh-CN" sz="2600" b="1" dirty="0" err="1" smtClean="0">
                  <a:solidFill>
                    <a:srgbClr val="003399"/>
                  </a:solidFill>
                </a:rPr>
                <a:t>envbuf</a:t>
              </a:r>
              <a:r>
                <a:rPr lang="en-US" altLang="zh-CN" sz="2600" b="1" dirty="0" smtClean="0">
                  <a:solidFill>
                    <a:srgbClr val="003399"/>
                  </a:solidFill>
                </a:rPr>
                <a:t>[ARG_MAX];</a:t>
              </a:r>
            </a:p>
            <a:p>
              <a:pPr>
                <a:lnSpc>
                  <a:spcPct val="80000"/>
                </a:lnSpc>
              </a:pPr>
              <a:r>
                <a:rPr lang="en-US" altLang="zh-CN" sz="2600" b="1" dirty="0">
                  <a:solidFill>
                    <a:srgbClr val="003399"/>
                  </a:solidFill>
                </a:rPr>
                <a:t>        </a:t>
              </a:r>
              <a:r>
                <a:rPr lang="en-US" altLang="zh-CN" sz="2600" b="1" dirty="0" smtClean="0">
                  <a:solidFill>
                    <a:srgbClr val="003399"/>
                  </a:solidFill>
                </a:rPr>
                <a:t>	……</a:t>
              </a:r>
            </a:p>
            <a:p>
              <a:pPr>
                <a:lnSpc>
                  <a:spcPct val="80000"/>
                </a:lnSpc>
              </a:pPr>
              <a:r>
                <a:rPr lang="en-US" altLang="zh-CN" sz="2600" b="1" dirty="0" smtClean="0">
                  <a:solidFill>
                    <a:srgbClr val="003399"/>
                  </a:solidFill>
                </a:rPr>
                <a:t>	return </a:t>
              </a:r>
              <a:r>
                <a:rPr lang="en-US" altLang="zh-CN" sz="2600" b="1" dirty="0" err="1" smtClean="0">
                  <a:solidFill>
                    <a:srgbClr val="FF0000"/>
                  </a:solidFill>
                </a:rPr>
                <a:t>envbuf</a:t>
              </a:r>
              <a:r>
                <a:rPr lang="en-US" altLang="zh-CN" sz="2600" b="1" dirty="0" smtClean="0">
                  <a:solidFill>
                    <a:srgbClr val="003399"/>
                  </a:solidFill>
                </a:rPr>
                <a:t>;</a:t>
              </a:r>
              <a:endParaRPr lang="en-US" altLang="zh-CN" sz="2600" b="1" dirty="0">
                <a:solidFill>
                  <a:srgbClr val="003399"/>
                </a:solidFill>
              </a:endParaRPr>
            </a:p>
            <a:p>
              <a:pPr>
                <a:lnSpc>
                  <a:spcPct val="80000"/>
                </a:lnSpc>
              </a:pPr>
              <a:r>
                <a:rPr lang="en-US" altLang="zh-CN" sz="2600" b="1" dirty="0">
                  <a:solidFill>
                    <a:srgbClr val="003399"/>
                  </a:solidFill>
                </a:rPr>
                <a:t>}</a:t>
              </a:r>
            </a:p>
          </p:txBody>
        </p:sp>
      </p:grpSp>
      <p:grpSp>
        <p:nvGrpSpPr>
          <p:cNvPr id="7" name="Group 27"/>
          <p:cNvGrpSpPr>
            <a:grpSpLocks/>
          </p:cNvGrpSpPr>
          <p:nvPr/>
        </p:nvGrpSpPr>
        <p:grpSpPr bwMode="auto">
          <a:xfrm>
            <a:off x="201538" y="476672"/>
            <a:ext cx="5738614" cy="1008063"/>
            <a:chOff x="358" y="705"/>
            <a:chExt cx="2798" cy="635"/>
          </a:xfrm>
        </p:grpSpPr>
        <p:sp>
          <p:nvSpPr>
            <p:cNvPr id="8" name="Oval 22"/>
            <p:cNvSpPr>
              <a:spLocks noChangeArrowheads="1"/>
            </p:cNvSpPr>
            <p:nvPr/>
          </p:nvSpPr>
          <p:spPr bwMode="auto">
            <a:xfrm>
              <a:off x="358" y="705"/>
              <a:ext cx="2798" cy="384"/>
            </a:xfrm>
            <a:prstGeom prst="ellipse">
              <a:avLst/>
            </a:prstGeom>
            <a:solidFill>
              <a:srgbClr val="B9F2FF"/>
            </a:solidFill>
            <a:ln w="12700" cap="sq">
              <a:noFill/>
              <a:round/>
              <a:headEnd type="none" w="sm" len="sm"/>
              <a:tailEnd type="none" w="sm" len="sm"/>
            </a:ln>
            <a:effectLst>
              <a:outerShdw dist="91581" dir="2021404" algn="ctr" rotWithShape="0">
                <a:srgbClr val="C0C0C0"/>
              </a:outerShdw>
            </a:effectLst>
          </p:spPr>
          <p:txBody>
            <a:bodyPr wrap="none" anchor="ctr"/>
            <a:lstStyle/>
            <a:p>
              <a:pPr>
                <a:defRPr/>
              </a:pPr>
              <a:endParaRPr lang="zh-CN" altLang="en-US"/>
            </a:p>
          </p:txBody>
        </p:sp>
        <p:sp>
          <p:nvSpPr>
            <p:cNvPr id="9" name="Text Box 23"/>
            <p:cNvSpPr txBox="1">
              <a:spLocks noChangeArrowheads="1"/>
            </p:cNvSpPr>
            <p:nvPr/>
          </p:nvSpPr>
          <p:spPr bwMode="auto">
            <a:xfrm>
              <a:off x="523" y="720"/>
              <a:ext cx="2352" cy="620"/>
            </a:xfrm>
            <a:prstGeom prst="rect">
              <a:avLst/>
            </a:prstGeom>
            <a:noFill/>
            <a:ln w="12700" cap="sq">
              <a:noFill/>
              <a:miter lim="800000"/>
              <a:headEnd type="none" w="sm" len="sm"/>
              <a:tailEnd type="none" w="sm" len="sm"/>
            </a:ln>
          </p:spPr>
          <p:txBody>
            <a:bodyPr>
              <a:spAutoFit/>
            </a:bodyPr>
            <a:lstStyle/>
            <a:p>
              <a:pPr eaLnBrk="1" hangingPunct="1"/>
              <a:r>
                <a:rPr lang="en-US" altLang="zh-CN" sz="2900" b="1" dirty="0" smtClean="0">
                  <a:solidFill>
                    <a:schemeClr val="accent2"/>
                  </a:solidFill>
                  <a:ea typeface="幼圆" pitchFamily="49" charset="-122"/>
                </a:rPr>
                <a:t>3</a:t>
              </a:r>
              <a:r>
                <a:rPr kumimoji="1" lang="zh-CN" altLang="en-US" sz="2900" b="1" dirty="0" smtClean="0">
                  <a:solidFill>
                    <a:schemeClr val="accent2"/>
                  </a:solidFill>
                  <a:latin typeface="幼圆" pitchFamily="49" charset="-122"/>
                  <a:ea typeface="幼圆" pitchFamily="49" charset="-122"/>
                </a:rPr>
                <a:t>.返回指向静态变量的指针</a:t>
              </a:r>
              <a:endParaRPr kumimoji="1" lang="zh-CN" altLang="en-US" sz="2900" dirty="0">
                <a:solidFill>
                  <a:schemeClr val="accent2"/>
                </a:solidFill>
                <a:latin typeface="幼圆" pitchFamily="49" charset="-122"/>
                <a:ea typeface="幼圆" pitchFamily="49" charset="-122"/>
              </a:endParaRPr>
            </a:p>
          </p:txBody>
        </p:sp>
      </p:grpSp>
      <p:sp>
        <p:nvSpPr>
          <p:cNvPr id="10" name="Text Box 6"/>
          <p:cNvSpPr txBox="1">
            <a:spLocks noChangeArrowheads="1"/>
          </p:cNvSpPr>
          <p:nvPr/>
        </p:nvSpPr>
        <p:spPr bwMode="auto">
          <a:xfrm>
            <a:off x="791072" y="3645024"/>
            <a:ext cx="8352928" cy="458587"/>
          </a:xfrm>
          <a:prstGeom prst="rect">
            <a:avLst/>
          </a:prstGeom>
          <a:noFill/>
          <a:ln w="12700" cap="sq">
            <a:noFill/>
            <a:miter lim="800000"/>
            <a:headEnd type="none" w="sm" len="sm"/>
            <a:tailEnd type="none" w="sm" len="sm"/>
          </a:ln>
        </p:spPr>
        <p:txBody>
          <a:bodyPr wrap="square">
            <a:spAutoFit/>
          </a:bodyPr>
          <a:lstStyle/>
          <a:p>
            <a:pPr>
              <a:lnSpc>
                <a:spcPct val="85000"/>
              </a:lnSpc>
            </a:pPr>
            <a:r>
              <a:rPr lang="zh-CN" altLang="en-US" sz="2800" b="1" dirty="0" smtClean="0">
                <a:solidFill>
                  <a:srgbClr val="000099"/>
                </a:solidFill>
              </a:rPr>
              <a:t>调用时采用“加锁</a:t>
            </a:r>
            <a:r>
              <a:rPr lang="en-US" altLang="zh-CN" sz="2800" b="1" dirty="0" smtClean="0">
                <a:solidFill>
                  <a:srgbClr val="000099"/>
                </a:solidFill>
              </a:rPr>
              <a:t>-</a:t>
            </a:r>
            <a:r>
              <a:rPr lang="zh-CN" altLang="en-US" sz="2800" b="1" dirty="0" smtClean="0">
                <a:solidFill>
                  <a:srgbClr val="000099"/>
                </a:solidFill>
              </a:rPr>
              <a:t>拷贝</a:t>
            </a:r>
            <a:r>
              <a:rPr lang="en-US" altLang="zh-CN" sz="2800" b="1" dirty="0" smtClean="0">
                <a:solidFill>
                  <a:srgbClr val="000099"/>
                </a:solidFill>
              </a:rPr>
              <a:t>(lock-and-copy)</a:t>
            </a:r>
            <a:r>
              <a:rPr lang="zh-CN" altLang="en-US" sz="2800" b="1" dirty="0" smtClean="0">
                <a:solidFill>
                  <a:srgbClr val="000099"/>
                </a:solidFill>
              </a:rPr>
              <a:t>”</a:t>
            </a:r>
            <a:endParaRPr lang="zh-CN" altLang="en-US" sz="2800" b="1" dirty="0">
              <a:solidFill>
                <a:srgbClr val="000099"/>
              </a:solidFill>
              <a:ea typeface="幼圆" pitchFamily="49" charset="-122"/>
            </a:endParaRPr>
          </a:p>
        </p:txBody>
      </p:sp>
      <p:grpSp>
        <p:nvGrpSpPr>
          <p:cNvPr id="11" name="Group 58"/>
          <p:cNvGrpSpPr>
            <a:grpSpLocks/>
          </p:cNvGrpSpPr>
          <p:nvPr/>
        </p:nvGrpSpPr>
        <p:grpSpPr bwMode="auto">
          <a:xfrm>
            <a:off x="1115616" y="4365104"/>
            <a:ext cx="6912768" cy="2108201"/>
            <a:chOff x="336" y="255"/>
            <a:chExt cx="3533" cy="1328"/>
          </a:xfrm>
        </p:grpSpPr>
        <p:sp>
          <p:nvSpPr>
            <p:cNvPr id="12" name="Text Box 30"/>
            <p:cNvSpPr txBox="1">
              <a:spLocks noChangeArrowheads="1"/>
            </p:cNvSpPr>
            <p:nvPr/>
          </p:nvSpPr>
          <p:spPr bwMode="auto">
            <a:xfrm>
              <a:off x="1152" y="391"/>
              <a:ext cx="2717" cy="1192"/>
            </a:xfrm>
            <a:prstGeom prst="rect">
              <a:avLst/>
            </a:prstGeom>
            <a:noFill/>
            <a:ln w="12700" cap="sq">
              <a:noFill/>
              <a:miter lim="800000"/>
              <a:headEnd type="none" w="sm" len="sm"/>
              <a:tailEnd type="none" w="sm" len="sm"/>
            </a:ln>
          </p:spPr>
          <p:txBody>
            <a:bodyPr wrap="square">
              <a:spAutoFit/>
            </a:bodyPr>
            <a:lstStyle/>
            <a:p>
              <a:pPr eaLnBrk="1" hangingPunct="1">
                <a:lnSpc>
                  <a:spcPct val="90000"/>
                </a:lnSpc>
              </a:pPr>
              <a:r>
                <a:rPr lang="en-US" altLang="zh-CN" sz="2600" b="1" dirty="0" smtClean="0">
                  <a:solidFill>
                    <a:srgbClr val="00B050"/>
                  </a:solidFill>
                  <a:latin typeface="+mn-lt"/>
                  <a:ea typeface="幼圆" pitchFamily="49" charset="-122"/>
                </a:rPr>
                <a:t>char user [64];</a:t>
              </a:r>
            </a:p>
            <a:p>
              <a:pPr eaLnBrk="1" hangingPunct="1">
                <a:lnSpc>
                  <a:spcPct val="90000"/>
                </a:lnSpc>
              </a:pPr>
              <a:r>
                <a:rPr lang="en-US" altLang="zh-CN" sz="2600" b="1" dirty="0" err="1" smtClean="0">
                  <a:solidFill>
                    <a:srgbClr val="FF0000"/>
                  </a:solidFill>
                  <a:latin typeface="+mn-lt"/>
                  <a:ea typeface="幼圆" pitchFamily="49" charset="-122"/>
                </a:rPr>
                <a:t>p</a:t>
              </a:r>
              <a:r>
                <a:rPr kumimoji="1" lang="en-US" altLang="zh-CN" sz="2600" b="1" dirty="0" err="1" smtClean="0">
                  <a:solidFill>
                    <a:srgbClr val="FF0000"/>
                  </a:solidFill>
                  <a:latin typeface="+mn-lt"/>
                  <a:ea typeface="幼圆" pitchFamily="49" charset="-122"/>
                </a:rPr>
                <a:t>thead_mutex_lock</a:t>
              </a:r>
              <a:r>
                <a:rPr kumimoji="1" lang="en-US" altLang="zh-CN" sz="2600" b="1" dirty="0" smtClean="0">
                  <a:solidFill>
                    <a:srgbClr val="FF0000"/>
                  </a:solidFill>
                  <a:latin typeface="+mn-lt"/>
                  <a:ea typeface="幼圆" pitchFamily="49" charset="-122"/>
                </a:rPr>
                <a:t>(&amp;</a:t>
              </a:r>
              <a:r>
                <a:rPr kumimoji="1" lang="en-US" altLang="zh-CN" sz="2600" b="1" dirty="0" err="1" smtClean="0">
                  <a:solidFill>
                    <a:srgbClr val="FF0000"/>
                  </a:solidFill>
                  <a:latin typeface="+mn-lt"/>
                  <a:ea typeface="幼圆" pitchFamily="49" charset="-122"/>
                </a:rPr>
                <a:t>mutex</a:t>
              </a:r>
              <a:r>
                <a:rPr kumimoji="1" lang="en-US" altLang="zh-CN" sz="2600" b="1" dirty="0" smtClean="0">
                  <a:solidFill>
                    <a:srgbClr val="FF0000"/>
                  </a:solidFill>
                  <a:latin typeface="+mn-lt"/>
                  <a:ea typeface="幼圆" pitchFamily="49" charset="-122"/>
                </a:rPr>
                <a:t>);</a:t>
              </a:r>
            </a:p>
            <a:p>
              <a:pPr eaLnBrk="1" hangingPunct="1">
                <a:lnSpc>
                  <a:spcPct val="90000"/>
                </a:lnSpc>
              </a:pPr>
              <a:r>
                <a:rPr lang="en-US" altLang="zh-CN" sz="2600" b="1" dirty="0" err="1" smtClean="0">
                  <a:solidFill>
                    <a:srgbClr val="00B050"/>
                  </a:solidFill>
                  <a:latin typeface="+mn-lt"/>
                  <a:ea typeface="幼圆" pitchFamily="49" charset="-122"/>
                </a:rPr>
                <a:t>strcpy</a:t>
              </a:r>
              <a:r>
                <a:rPr lang="en-US" altLang="zh-CN" sz="2600" b="1" dirty="0" smtClean="0">
                  <a:solidFill>
                    <a:srgbClr val="00B050"/>
                  </a:solidFill>
                  <a:latin typeface="+mn-lt"/>
                  <a:ea typeface="幼圆" pitchFamily="49" charset="-122"/>
                </a:rPr>
                <a:t>(user, </a:t>
              </a:r>
              <a:r>
                <a:rPr lang="en-US" altLang="zh-CN" sz="2600" b="1" dirty="0" err="1" smtClean="0">
                  <a:solidFill>
                    <a:srgbClr val="00B050"/>
                  </a:solidFill>
                  <a:latin typeface="+mn-lt"/>
                  <a:ea typeface="幼圆" pitchFamily="49" charset="-122"/>
                </a:rPr>
                <a:t>getenv</a:t>
              </a:r>
              <a:r>
                <a:rPr lang="en-US" altLang="zh-CN" sz="2600" b="1" dirty="0" smtClean="0">
                  <a:solidFill>
                    <a:srgbClr val="00B050"/>
                  </a:solidFill>
                  <a:latin typeface="+mn-lt"/>
                  <a:ea typeface="幼圆" pitchFamily="49" charset="-122"/>
                </a:rPr>
                <a:t>(“USER”));</a:t>
              </a:r>
            </a:p>
            <a:p>
              <a:pPr>
                <a:lnSpc>
                  <a:spcPct val="90000"/>
                </a:lnSpc>
              </a:pPr>
              <a:r>
                <a:rPr lang="en-US" altLang="zh-CN" sz="2600" b="1" dirty="0" err="1" smtClean="0">
                  <a:solidFill>
                    <a:srgbClr val="FF0000"/>
                  </a:solidFill>
                  <a:ea typeface="幼圆" pitchFamily="49" charset="-122"/>
                </a:rPr>
                <a:t>Pthead_mutex_lock</a:t>
              </a:r>
              <a:r>
                <a:rPr lang="en-US" altLang="zh-CN" sz="2600" b="1" dirty="0" smtClean="0">
                  <a:solidFill>
                    <a:srgbClr val="FF0000"/>
                  </a:solidFill>
                  <a:ea typeface="幼圆" pitchFamily="49" charset="-122"/>
                </a:rPr>
                <a:t>(&amp;</a:t>
              </a:r>
              <a:r>
                <a:rPr lang="en-US" altLang="zh-CN" sz="2600" b="1" dirty="0" err="1" smtClean="0">
                  <a:solidFill>
                    <a:srgbClr val="FF0000"/>
                  </a:solidFill>
                  <a:ea typeface="幼圆" pitchFamily="49" charset="-122"/>
                </a:rPr>
                <a:t>mutex</a:t>
              </a:r>
              <a:r>
                <a:rPr lang="en-US" altLang="zh-CN" sz="2600" b="1" dirty="0" smtClean="0">
                  <a:solidFill>
                    <a:srgbClr val="FF0000"/>
                  </a:solidFill>
                  <a:ea typeface="幼圆" pitchFamily="49" charset="-122"/>
                </a:rPr>
                <a:t>);</a:t>
              </a:r>
            </a:p>
            <a:p>
              <a:pPr eaLnBrk="1" hangingPunct="1">
                <a:lnSpc>
                  <a:spcPct val="90000"/>
                </a:lnSpc>
              </a:pPr>
              <a:endParaRPr kumimoji="1" lang="zh-CN" altLang="en-US" sz="2600" b="1" dirty="0">
                <a:solidFill>
                  <a:srgbClr val="00B050"/>
                </a:solidFill>
                <a:latin typeface="+mn-lt"/>
                <a:ea typeface="幼圆" pitchFamily="49" charset="-122"/>
              </a:endParaRPr>
            </a:p>
          </p:txBody>
        </p:sp>
        <p:sp>
          <p:nvSpPr>
            <p:cNvPr id="13" name="Oval 31"/>
            <p:cNvSpPr>
              <a:spLocks noChangeArrowheads="1"/>
            </p:cNvSpPr>
            <p:nvPr/>
          </p:nvSpPr>
          <p:spPr bwMode="auto">
            <a:xfrm>
              <a:off x="336" y="318"/>
              <a:ext cx="672" cy="432"/>
            </a:xfrm>
            <a:prstGeom prst="ellipse">
              <a:avLst/>
            </a:prstGeom>
            <a:solidFill>
              <a:srgbClr val="CCFFFF"/>
            </a:solidFill>
            <a:ln w="12700" cap="sq">
              <a:noFill/>
              <a:round/>
              <a:headEnd type="none" w="sm" len="sm"/>
              <a:tailEnd type="none" w="sm" len="sm"/>
            </a:ln>
            <a:effectLst>
              <a:outerShdw dist="45791" dir="2021404" algn="ctr" rotWithShape="0">
                <a:srgbClr val="B2B2B2"/>
              </a:outerShdw>
            </a:effectLst>
          </p:spPr>
          <p:txBody>
            <a:bodyPr wrap="none" anchor="ctr"/>
            <a:lstStyle/>
            <a:p>
              <a:pPr>
                <a:defRPr/>
              </a:pPr>
              <a:endParaRPr lang="zh-CN" altLang="en-US"/>
            </a:p>
          </p:txBody>
        </p:sp>
        <p:sp>
          <p:nvSpPr>
            <p:cNvPr id="14" name="Text Box 32"/>
            <p:cNvSpPr txBox="1">
              <a:spLocks noChangeArrowheads="1"/>
            </p:cNvSpPr>
            <p:nvPr/>
          </p:nvSpPr>
          <p:spPr bwMode="auto">
            <a:xfrm>
              <a:off x="410" y="255"/>
              <a:ext cx="516" cy="538"/>
            </a:xfrm>
            <a:prstGeom prst="rect">
              <a:avLst/>
            </a:prstGeom>
            <a:noFill/>
            <a:ln w="12700" cap="sq">
              <a:noFill/>
              <a:miter lim="800000"/>
              <a:headEnd type="none" w="sm" len="sm"/>
              <a:tailEnd type="none" w="sm" len="sm"/>
            </a:ln>
            <a:effectLst>
              <a:outerShdw dist="28398" dir="3806097" algn="ctr" rotWithShape="0">
                <a:srgbClr val="000000"/>
              </a:outerShdw>
            </a:effectLst>
          </p:spPr>
          <p:txBody>
            <a:bodyPr wrap="none">
              <a:spAutoFit/>
            </a:bodyPr>
            <a:lstStyle/>
            <a:p>
              <a:pPr>
                <a:defRPr/>
              </a:pPr>
              <a:r>
                <a:rPr lang="zh-CN" altLang="en-US" sz="5000" b="1" dirty="0">
                  <a:solidFill>
                    <a:srgbClr val="FF3300"/>
                  </a:solidFill>
                  <a:ea typeface="华文新魏" pitchFamily="2" charset="-122"/>
                </a:rPr>
                <a:t>例</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out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strips(downRight)">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79512" y="188640"/>
            <a:ext cx="3526683" cy="576263"/>
            <a:chOff x="357" y="660"/>
            <a:chExt cx="688" cy="363"/>
          </a:xfrm>
        </p:grpSpPr>
        <p:sp>
          <p:nvSpPr>
            <p:cNvPr id="4" name="Oval 9"/>
            <p:cNvSpPr>
              <a:spLocks noChangeArrowheads="1"/>
            </p:cNvSpPr>
            <p:nvPr/>
          </p:nvSpPr>
          <p:spPr bwMode="auto">
            <a:xfrm>
              <a:off x="357" y="660"/>
              <a:ext cx="688"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5" name="Text Box 10"/>
            <p:cNvSpPr txBox="1">
              <a:spLocks noChangeArrowheads="1"/>
            </p:cNvSpPr>
            <p:nvPr/>
          </p:nvSpPr>
          <p:spPr bwMode="auto">
            <a:xfrm>
              <a:off x="441" y="660"/>
              <a:ext cx="578" cy="339"/>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r>
                <a:rPr lang="zh-CN" altLang="en-US" sz="2900" b="1" dirty="0" smtClean="0">
                  <a:solidFill>
                    <a:srgbClr val="FF3300"/>
                  </a:solidFill>
                  <a:latin typeface="黑体" pitchFamily="2" charset="-122"/>
                  <a:ea typeface="黑体" pitchFamily="2" charset="-122"/>
                </a:rPr>
                <a:t>二</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竞争（</a:t>
              </a:r>
              <a:r>
                <a:rPr lang="en-US" altLang="zh-CN" sz="2900" b="1" dirty="0" smtClean="0">
                  <a:solidFill>
                    <a:srgbClr val="FF3300"/>
                  </a:solidFill>
                  <a:latin typeface="黑体" pitchFamily="2" charset="-122"/>
                  <a:ea typeface="黑体" pitchFamily="2" charset="-122"/>
                </a:rPr>
                <a:t>race</a:t>
              </a:r>
              <a:r>
                <a:rPr lang="zh-CN" altLang="en-US" sz="2900" b="1" dirty="0" smtClean="0">
                  <a:solidFill>
                    <a:srgbClr val="FF3300"/>
                  </a:solidFill>
                  <a:latin typeface="黑体" pitchFamily="2" charset="-122"/>
                  <a:ea typeface="黑体" pitchFamily="2" charset="-122"/>
                </a:rPr>
                <a:t>）</a:t>
              </a:r>
              <a:endParaRPr lang="zh-CN" altLang="en-US" sz="2900" dirty="0">
                <a:solidFill>
                  <a:srgbClr val="FF3300"/>
                </a:solidFill>
                <a:latin typeface="黑体" pitchFamily="2" charset="-122"/>
                <a:ea typeface="黑体" pitchFamily="2" charset="-122"/>
              </a:endParaRPr>
            </a:p>
          </p:txBody>
        </p:sp>
      </p:grpSp>
      <p:grpSp>
        <p:nvGrpSpPr>
          <p:cNvPr id="3" name="Group 5"/>
          <p:cNvGrpSpPr>
            <a:grpSpLocks/>
          </p:cNvGrpSpPr>
          <p:nvPr/>
        </p:nvGrpSpPr>
        <p:grpSpPr bwMode="auto">
          <a:xfrm>
            <a:off x="395536" y="1052188"/>
            <a:ext cx="8020050" cy="1441451"/>
            <a:chOff x="384" y="1152"/>
            <a:chExt cx="5052" cy="908"/>
          </a:xfrm>
        </p:grpSpPr>
        <p:sp>
          <p:nvSpPr>
            <p:cNvPr id="7" name="Rectangle 6"/>
            <p:cNvSpPr>
              <a:spLocks noChangeArrowheads="1"/>
            </p:cNvSpPr>
            <p:nvPr/>
          </p:nvSpPr>
          <p:spPr bwMode="auto">
            <a:xfrm>
              <a:off x="384" y="1152"/>
              <a:ext cx="5052" cy="908"/>
            </a:xfrm>
            <a:prstGeom prst="rect">
              <a:avLst/>
            </a:prstGeom>
            <a:gradFill rotWithShape="0">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188799" dir="2536421" algn="ctr" rotWithShape="0">
                <a:srgbClr val="B2B2B2"/>
              </a:outerShdw>
            </a:effectLst>
          </p:spPr>
          <p:txBody>
            <a:bodyPr wrap="none" anchor="ctr"/>
            <a:lstStyle/>
            <a:p>
              <a:pPr>
                <a:defRPr/>
              </a:pPr>
              <a:endParaRPr lang="zh-CN" altLang="en-US"/>
            </a:p>
          </p:txBody>
        </p:sp>
        <p:sp>
          <p:nvSpPr>
            <p:cNvPr id="8" name="Text Box 7"/>
            <p:cNvSpPr txBox="1">
              <a:spLocks noChangeArrowheads="1"/>
            </p:cNvSpPr>
            <p:nvPr/>
          </p:nvSpPr>
          <p:spPr bwMode="auto">
            <a:xfrm>
              <a:off x="475" y="1238"/>
              <a:ext cx="4899" cy="814"/>
            </a:xfrm>
            <a:prstGeom prst="rect">
              <a:avLst/>
            </a:prstGeom>
            <a:noFill/>
            <a:ln w="12700" cap="sq">
              <a:noFill/>
              <a:miter lim="800000"/>
              <a:headEnd type="none" w="sm" len="sm"/>
              <a:tailEnd type="none" w="sm" len="sm"/>
            </a:ln>
          </p:spPr>
          <p:txBody>
            <a:bodyPr wrap="square">
              <a:spAutoFit/>
            </a:bodyPr>
            <a:lstStyle/>
            <a:p>
              <a:r>
                <a:rPr lang="en-US" altLang="zh-CN" sz="2600" b="1" dirty="0" smtClean="0">
                  <a:solidFill>
                    <a:srgbClr val="FFFFFF"/>
                  </a:solidFill>
                  <a:latin typeface="幼圆" pitchFamily="49" charset="-122"/>
                  <a:ea typeface="幼圆" pitchFamily="49" charset="-122"/>
                </a:rPr>
                <a:t>	  </a:t>
              </a:r>
              <a:r>
                <a:rPr lang="zh-CN" altLang="en-US" sz="2600" b="1" dirty="0" smtClean="0">
                  <a:solidFill>
                    <a:srgbClr val="FFFFFF"/>
                  </a:solidFill>
                  <a:latin typeface="幼圆" pitchFamily="49" charset="-122"/>
                  <a:ea typeface="幼圆" pitchFamily="49" charset="-122"/>
                </a:rPr>
                <a:t>当一个程序的正确性依赖于一个线程在另一个线程到达</a:t>
              </a:r>
              <a:r>
                <a:rPr lang="en-US" altLang="zh-CN" sz="2600" b="1" dirty="0" smtClean="0">
                  <a:solidFill>
                    <a:srgbClr val="FFFFFF"/>
                  </a:solidFill>
                  <a:latin typeface="幼圆" pitchFamily="49" charset="-122"/>
                  <a:ea typeface="幼圆" pitchFamily="49" charset="-122"/>
                </a:rPr>
                <a:t>y</a:t>
              </a:r>
              <a:r>
                <a:rPr lang="zh-CN" altLang="en-US" sz="2600" b="1" dirty="0" smtClean="0">
                  <a:solidFill>
                    <a:srgbClr val="FFFFFF"/>
                  </a:solidFill>
                  <a:latin typeface="幼圆" pitchFamily="49" charset="-122"/>
                  <a:ea typeface="幼圆" pitchFamily="49" charset="-122"/>
                </a:rPr>
                <a:t>点之前，到达它的控制流中的</a:t>
              </a:r>
              <a:r>
                <a:rPr lang="en-US" altLang="zh-CN" sz="2600" b="1" dirty="0" smtClean="0">
                  <a:solidFill>
                    <a:srgbClr val="FFFFFF"/>
                  </a:solidFill>
                  <a:latin typeface="幼圆" pitchFamily="49" charset="-122"/>
                  <a:ea typeface="幼圆" pitchFamily="49" charset="-122"/>
                </a:rPr>
                <a:t>x</a:t>
              </a:r>
              <a:r>
                <a:rPr lang="zh-CN" altLang="en-US" sz="2600" b="1" dirty="0" smtClean="0">
                  <a:solidFill>
                    <a:srgbClr val="FFFFFF"/>
                  </a:solidFill>
                  <a:latin typeface="幼圆" pitchFamily="49" charset="-122"/>
                  <a:ea typeface="幼圆" pitchFamily="49" charset="-122"/>
                </a:rPr>
                <a:t>点时，就会发生竞争。</a:t>
              </a:r>
              <a:endParaRPr lang="en-US" altLang="zh-CN" sz="2600" b="1" dirty="0" smtClean="0">
                <a:solidFill>
                  <a:srgbClr val="FFFFFF"/>
                </a:solidFill>
                <a:latin typeface="幼圆" pitchFamily="49" charset="-122"/>
                <a:ea typeface="幼圆" pitchFamily="49" charset="-122"/>
              </a:endParaRPr>
            </a:p>
          </p:txBody>
        </p:sp>
        <p:sp>
          <p:nvSpPr>
            <p:cNvPr id="9" name="Rectangle 8"/>
            <p:cNvSpPr>
              <a:spLocks noChangeArrowheads="1"/>
            </p:cNvSpPr>
            <p:nvPr/>
          </p:nvSpPr>
          <p:spPr bwMode="auto">
            <a:xfrm>
              <a:off x="475" y="1165"/>
              <a:ext cx="816" cy="378"/>
            </a:xfrm>
            <a:prstGeom prst="rect">
              <a:avLst/>
            </a:prstGeom>
            <a:noFill/>
            <a:ln w="12700" cap="sq">
              <a:noFill/>
              <a:miter lim="800000"/>
              <a:headEnd type="none" w="sm" len="sm"/>
              <a:tailEnd type="none" w="sm" len="sm"/>
            </a:ln>
            <a:effectLst>
              <a:outerShdw dist="45791" dir="2021404" algn="ctr" rotWithShape="0">
                <a:schemeClr val="bg1"/>
              </a:outerShdw>
            </a:effectLst>
          </p:spPr>
          <p:txBody>
            <a:bodyPr wrap="square">
              <a:spAutoFit/>
            </a:bodyPr>
            <a:lstStyle/>
            <a:p>
              <a:pPr>
                <a:defRPr/>
              </a:pPr>
              <a:r>
                <a:rPr lang="zh-CN" altLang="en-US" sz="3300" b="1" dirty="0" smtClean="0">
                  <a:solidFill>
                    <a:srgbClr val="FFFF00"/>
                  </a:solidFill>
                  <a:ea typeface="黑体" pitchFamily="2" charset="-122"/>
                </a:rPr>
                <a:t>竞争：</a:t>
              </a:r>
            </a:p>
          </p:txBody>
        </p:sp>
      </p:grpSp>
      <p:grpSp>
        <p:nvGrpSpPr>
          <p:cNvPr id="13" name="Group 58"/>
          <p:cNvGrpSpPr>
            <a:grpSpLocks/>
          </p:cNvGrpSpPr>
          <p:nvPr/>
        </p:nvGrpSpPr>
        <p:grpSpPr bwMode="auto">
          <a:xfrm>
            <a:off x="395536" y="2564457"/>
            <a:ext cx="8691511" cy="4246563"/>
            <a:chOff x="336" y="164"/>
            <a:chExt cx="3510" cy="2675"/>
          </a:xfrm>
        </p:grpSpPr>
        <p:sp>
          <p:nvSpPr>
            <p:cNvPr id="14" name="Text Box 30"/>
            <p:cNvSpPr txBox="1">
              <a:spLocks noChangeArrowheads="1"/>
            </p:cNvSpPr>
            <p:nvPr/>
          </p:nvSpPr>
          <p:spPr bwMode="auto">
            <a:xfrm>
              <a:off x="889" y="164"/>
              <a:ext cx="2957" cy="2675"/>
            </a:xfrm>
            <a:prstGeom prst="rect">
              <a:avLst/>
            </a:prstGeom>
            <a:noFill/>
            <a:ln w="12700" cap="sq">
              <a:noFill/>
              <a:miter lim="800000"/>
              <a:headEnd type="none" w="sm" len="sm"/>
              <a:tailEnd type="none" w="sm" len="sm"/>
            </a:ln>
          </p:spPr>
          <p:txBody>
            <a:bodyPr wrap="square">
              <a:spAutoFit/>
            </a:bodyPr>
            <a:lstStyle/>
            <a:p>
              <a:pPr eaLnBrk="1" hangingPunct="1">
                <a:lnSpc>
                  <a:spcPct val="90000"/>
                </a:lnSpc>
              </a:pPr>
              <a:r>
                <a:rPr lang="en-US" altLang="zh-CN" sz="2000" b="1" dirty="0" err="1" smtClean="0">
                  <a:solidFill>
                    <a:srgbClr val="002060"/>
                  </a:solidFill>
                  <a:latin typeface="+mn-lt"/>
                  <a:ea typeface="幼圆" pitchFamily="49" charset="-122"/>
                </a:rPr>
                <a:t>int</a:t>
              </a:r>
              <a:r>
                <a:rPr lang="en-US" altLang="zh-CN" sz="2000" b="1" dirty="0" smtClean="0">
                  <a:solidFill>
                    <a:srgbClr val="002060"/>
                  </a:solidFill>
                  <a:latin typeface="+mn-lt"/>
                  <a:ea typeface="幼圆" pitchFamily="49" charset="-122"/>
                </a:rPr>
                <a:t> main() {</a:t>
              </a:r>
            </a:p>
            <a:p>
              <a:pPr eaLnBrk="1" hangingPunct="1">
                <a:lnSpc>
                  <a:spcPct val="90000"/>
                </a:lnSpc>
              </a:pPr>
              <a:r>
                <a:rPr lang="en-US" altLang="zh-CN" sz="2000" b="1" dirty="0" smtClean="0">
                  <a:solidFill>
                    <a:srgbClr val="002060"/>
                  </a:solidFill>
                  <a:latin typeface="+mn-lt"/>
                  <a:ea typeface="幼圆" pitchFamily="49" charset="-122"/>
                </a:rPr>
                <a:t>        </a:t>
              </a:r>
              <a:r>
                <a:rPr lang="en-US" altLang="zh-CN" sz="2000" b="1" dirty="0" err="1" smtClean="0">
                  <a:solidFill>
                    <a:srgbClr val="002060"/>
                  </a:solidFill>
                  <a:latin typeface="+mn-lt"/>
                  <a:ea typeface="幼圆" pitchFamily="49" charset="-122"/>
                </a:rPr>
                <a:t>pthread_t</a:t>
              </a:r>
              <a:r>
                <a:rPr lang="en-US" altLang="zh-CN" sz="2000" b="1" dirty="0" smtClean="0">
                  <a:solidFill>
                    <a:srgbClr val="002060"/>
                  </a:solidFill>
                  <a:latin typeface="+mn-lt"/>
                  <a:ea typeface="幼圆" pitchFamily="49" charset="-122"/>
                </a:rPr>
                <a:t> </a:t>
              </a:r>
              <a:r>
                <a:rPr lang="en-US" altLang="zh-CN" sz="2000" b="1" dirty="0" err="1" smtClean="0">
                  <a:solidFill>
                    <a:srgbClr val="002060"/>
                  </a:solidFill>
                  <a:latin typeface="+mn-lt"/>
                  <a:ea typeface="幼圆" pitchFamily="49" charset="-122"/>
                </a:rPr>
                <a:t>tid</a:t>
              </a:r>
              <a:r>
                <a:rPr lang="en-US" altLang="zh-CN" sz="2000" b="1" dirty="0" smtClean="0">
                  <a:solidFill>
                    <a:srgbClr val="002060"/>
                  </a:solidFill>
                  <a:latin typeface="+mn-lt"/>
                  <a:ea typeface="幼圆" pitchFamily="49" charset="-122"/>
                </a:rPr>
                <a:t>[N];</a:t>
              </a:r>
            </a:p>
            <a:p>
              <a:pPr eaLnBrk="1" hangingPunct="1">
                <a:lnSpc>
                  <a:spcPct val="90000"/>
                </a:lnSpc>
              </a:pPr>
              <a:r>
                <a:rPr lang="en-US" altLang="zh-CN" sz="2000" b="1" dirty="0" smtClean="0">
                  <a:solidFill>
                    <a:srgbClr val="002060"/>
                  </a:solidFill>
                  <a:latin typeface="+mn-lt"/>
                  <a:ea typeface="幼圆" pitchFamily="49" charset="-122"/>
                </a:rPr>
                <a:t>        </a:t>
              </a:r>
              <a:r>
                <a:rPr lang="en-US" altLang="zh-CN" sz="2000" b="1" dirty="0" err="1" smtClean="0">
                  <a:solidFill>
                    <a:srgbClr val="002060"/>
                  </a:solidFill>
                  <a:latin typeface="+mn-lt"/>
                  <a:ea typeface="幼圆" pitchFamily="49" charset="-122"/>
                </a:rPr>
                <a:t>int</a:t>
              </a:r>
              <a:r>
                <a:rPr lang="en-US" altLang="zh-CN" sz="2000" b="1" dirty="0" smtClean="0">
                  <a:solidFill>
                    <a:srgbClr val="002060"/>
                  </a:solidFill>
                  <a:latin typeface="+mn-lt"/>
                  <a:ea typeface="幼圆" pitchFamily="49" charset="-122"/>
                </a:rPr>
                <a:t> </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a:t>
              </a:r>
            </a:p>
            <a:p>
              <a:pPr eaLnBrk="1" hangingPunct="1">
                <a:lnSpc>
                  <a:spcPct val="90000"/>
                </a:lnSpc>
              </a:pPr>
              <a:r>
                <a:rPr lang="en-US" altLang="zh-CN" sz="2000" b="1" dirty="0" smtClean="0">
                  <a:solidFill>
                    <a:srgbClr val="002060"/>
                  </a:solidFill>
                  <a:latin typeface="+mn-lt"/>
                  <a:ea typeface="幼圆" pitchFamily="49" charset="-122"/>
                </a:rPr>
                <a:t>        for(</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 = 0; </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 &lt; N; </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a:t>
              </a:r>
            </a:p>
            <a:p>
              <a:pPr eaLnBrk="1" hangingPunct="1">
                <a:lnSpc>
                  <a:spcPct val="90000"/>
                </a:lnSpc>
              </a:pPr>
              <a:r>
                <a:rPr lang="en-US" altLang="zh-CN" sz="2000" b="1" dirty="0" smtClean="0">
                  <a:solidFill>
                    <a:srgbClr val="002060"/>
                  </a:solidFill>
                  <a:latin typeface="+mn-lt"/>
                  <a:ea typeface="幼圆" pitchFamily="49" charset="-122"/>
                </a:rPr>
                <a:t>                </a:t>
              </a:r>
              <a:r>
                <a:rPr lang="en-US" altLang="zh-CN" sz="2000" b="1" dirty="0" err="1" smtClean="0">
                  <a:solidFill>
                    <a:srgbClr val="002060"/>
                  </a:solidFill>
                  <a:latin typeface="+mn-lt"/>
                  <a:ea typeface="幼圆" pitchFamily="49" charset="-122"/>
                </a:rPr>
                <a:t>pthread_create</a:t>
              </a:r>
              <a:r>
                <a:rPr lang="en-US" altLang="zh-CN" sz="2000" b="1" dirty="0" smtClean="0">
                  <a:solidFill>
                    <a:srgbClr val="002060"/>
                  </a:solidFill>
                  <a:latin typeface="+mn-lt"/>
                  <a:ea typeface="幼圆" pitchFamily="49" charset="-122"/>
                </a:rPr>
                <a:t>(&amp;</a:t>
              </a:r>
              <a:r>
                <a:rPr lang="en-US" altLang="zh-CN" sz="2000" b="1" dirty="0" err="1" smtClean="0">
                  <a:solidFill>
                    <a:srgbClr val="002060"/>
                  </a:solidFill>
                  <a:latin typeface="+mn-lt"/>
                  <a:ea typeface="幼圆" pitchFamily="49" charset="-122"/>
                </a:rPr>
                <a:t>tid</a:t>
              </a:r>
              <a:r>
                <a:rPr lang="en-US" altLang="zh-CN" sz="2000" b="1" dirty="0" smtClean="0">
                  <a:solidFill>
                    <a:srgbClr val="002060"/>
                  </a:solidFill>
                  <a:latin typeface="+mn-lt"/>
                  <a:ea typeface="幼圆" pitchFamily="49" charset="-122"/>
                </a:rPr>
                <a:t>[</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  NULL,  thread,  &amp;</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a:t>
              </a:r>
            </a:p>
            <a:p>
              <a:pPr eaLnBrk="1" hangingPunct="1">
                <a:lnSpc>
                  <a:spcPct val="90000"/>
                </a:lnSpc>
              </a:pPr>
              <a:r>
                <a:rPr lang="en-US" altLang="zh-CN" sz="2000" b="1" dirty="0" smtClean="0">
                  <a:solidFill>
                    <a:srgbClr val="002060"/>
                  </a:solidFill>
                  <a:latin typeface="+mn-lt"/>
                  <a:ea typeface="幼圆" pitchFamily="49" charset="-122"/>
                </a:rPr>
                <a:t>        for(</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 = 0; </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 &lt; N; </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a:t>
              </a:r>
            </a:p>
            <a:p>
              <a:pPr eaLnBrk="1" hangingPunct="1">
                <a:lnSpc>
                  <a:spcPct val="90000"/>
                </a:lnSpc>
              </a:pPr>
              <a:r>
                <a:rPr lang="en-US" altLang="zh-CN" sz="2000" b="1" dirty="0" smtClean="0">
                  <a:solidFill>
                    <a:srgbClr val="002060"/>
                  </a:solidFill>
                  <a:latin typeface="+mn-lt"/>
                  <a:ea typeface="幼圆" pitchFamily="49" charset="-122"/>
                </a:rPr>
                <a:t>                </a:t>
              </a:r>
              <a:r>
                <a:rPr lang="en-US" altLang="zh-CN" sz="2000" b="1" dirty="0" err="1" smtClean="0">
                  <a:solidFill>
                    <a:srgbClr val="002060"/>
                  </a:solidFill>
                  <a:latin typeface="+mn-lt"/>
                  <a:ea typeface="幼圆" pitchFamily="49" charset="-122"/>
                </a:rPr>
                <a:t>pthread_join</a:t>
              </a:r>
              <a:r>
                <a:rPr lang="en-US" altLang="zh-CN" sz="2000" b="1" dirty="0" smtClean="0">
                  <a:solidFill>
                    <a:srgbClr val="002060"/>
                  </a:solidFill>
                  <a:latin typeface="+mn-lt"/>
                  <a:ea typeface="幼圆" pitchFamily="49" charset="-122"/>
                </a:rPr>
                <a:t>(</a:t>
              </a:r>
              <a:r>
                <a:rPr lang="en-US" altLang="zh-CN" sz="2000" b="1" dirty="0" err="1" smtClean="0">
                  <a:solidFill>
                    <a:srgbClr val="002060"/>
                  </a:solidFill>
                  <a:latin typeface="+mn-lt"/>
                  <a:ea typeface="幼圆" pitchFamily="49" charset="-122"/>
                </a:rPr>
                <a:t>tid</a:t>
              </a:r>
              <a:r>
                <a:rPr lang="en-US" altLang="zh-CN" sz="2000" b="1" dirty="0" smtClean="0">
                  <a:solidFill>
                    <a:srgbClr val="002060"/>
                  </a:solidFill>
                  <a:latin typeface="+mn-lt"/>
                  <a:ea typeface="幼圆" pitchFamily="49" charset="-122"/>
                </a:rPr>
                <a:t>[</a:t>
              </a:r>
              <a:r>
                <a:rPr lang="en-US" altLang="zh-CN" sz="2000" b="1" dirty="0" err="1" smtClean="0">
                  <a:solidFill>
                    <a:srgbClr val="002060"/>
                  </a:solidFill>
                  <a:latin typeface="+mn-lt"/>
                  <a:ea typeface="幼圆" pitchFamily="49" charset="-122"/>
                </a:rPr>
                <a:t>i</a:t>
              </a:r>
              <a:r>
                <a:rPr lang="en-US" altLang="zh-CN" sz="2000" b="1" dirty="0" smtClean="0">
                  <a:solidFill>
                    <a:srgbClr val="002060"/>
                  </a:solidFill>
                  <a:latin typeface="+mn-lt"/>
                  <a:ea typeface="幼圆" pitchFamily="49" charset="-122"/>
                </a:rPr>
                <a:t>], NULL);</a:t>
              </a:r>
            </a:p>
            <a:p>
              <a:pPr eaLnBrk="1" hangingPunct="1">
                <a:lnSpc>
                  <a:spcPct val="90000"/>
                </a:lnSpc>
              </a:pPr>
              <a:r>
                <a:rPr lang="en-US" altLang="zh-CN" sz="2000" b="1" dirty="0" smtClean="0">
                  <a:solidFill>
                    <a:srgbClr val="002060"/>
                  </a:solidFill>
                  <a:latin typeface="+mn-lt"/>
                  <a:ea typeface="幼圆" pitchFamily="49" charset="-122"/>
                </a:rPr>
                <a:t>        exit(0);</a:t>
              </a:r>
            </a:p>
            <a:p>
              <a:pPr eaLnBrk="1" hangingPunct="1">
                <a:lnSpc>
                  <a:spcPct val="90000"/>
                </a:lnSpc>
              </a:pPr>
              <a:r>
                <a:rPr lang="en-US" altLang="zh-CN" sz="2000" b="1" dirty="0" smtClean="0">
                  <a:solidFill>
                    <a:srgbClr val="002060"/>
                  </a:solidFill>
                  <a:latin typeface="+mn-lt"/>
                  <a:ea typeface="幼圆" pitchFamily="49" charset="-122"/>
                </a:rPr>
                <a:t>}</a:t>
              </a:r>
            </a:p>
            <a:p>
              <a:pPr eaLnBrk="1" hangingPunct="1">
                <a:lnSpc>
                  <a:spcPct val="90000"/>
                </a:lnSpc>
              </a:pPr>
              <a:endParaRPr lang="en-US" altLang="zh-CN" sz="2000" b="1" dirty="0" smtClean="0">
                <a:solidFill>
                  <a:srgbClr val="002060"/>
                </a:solidFill>
                <a:latin typeface="+mn-lt"/>
                <a:ea typeface="幼圆" pitchFamily="49" charset="-122"/>
              </a:endParaRPr>
            </a:p>
            <a:p>
              <a:pPr eaLnBrk="1" hangingPunct="1">
                <a:lnSpc>
                  <a:spcPct val="90000"/>
                </a:lnSpc>
              </a:pPr>
              <a:r>
                <a:rPr lang="en-US" altLang="zh-CN" sz="2000" b="1" dirty="0" smtClean="0">
                  <a:solidFill>
                    <a:srgbClr val="002060"/>
                  </a:solidFill>
                  <a:latin typeface="+mn-lt"/>
                  <a:ea typeface="幼圆" pitchFamily="49" charset="-122"/>
                </a:rPr>
                <a:t>void *thread(void * </a:t>
              </a:r>
              <a:r>
                <a:rPr lang="en-US" altLang="zh-CN" sz="2000" b="1" dirty="0" err="1" smtClean="0">
                  <a:solidFill>
                    <a:srgbClr val="002060"/>
                  </a:solidFill>
                  <a:latin typeface="+mn-lt"/>
                  <a:ea typeface="幼圆" pitchFamily="49" charset="-122"/>
                </a:rPr>
                <a:t>arg</a:t>
              </a:r>
              <a:r>
                <a:rPr lang="en-US" altLang="zh-CN" sz="2000" b="1" dirty="0" smtClean="0">
                  <a:solidFill>
                    <a:srgbClr val="002060"/>
                  </a:solidFill>
                  <a:latin typeface="+mn-lt"/>
                  <a:ea typeface="幼圆" pitchFamily="49" charset="-122"/>
                </a:rPr>
                <a:t>) {</a:t>
              </a:r>
            </a:p>
            <a:p>
              <a:pPr eaLnBrk="1" hangingPunct="1">
                <a:lnSpc>
                  <a:spcPct val="90000"/>
                </a:lnSpc>
              </a:pPr>
              <a:r>
                <a:rPr lang="en-US" altLang="zh-CN" sz="2000" b="1" dirty="0" smtClean="0">
                  <a:solidFill>
                    <a:srgbClr val="002060"/>
                  </a:solidFill>
                  <a:latin typeface="+mn-lt"/>
                  <a:ea typeface="幼圆" pitchFamily="49" charset="-122"/>
                </a:rPr>
                <a:t>        </a:t>
              </a:r>
              <a:r>
                <a:rPr lang="en-US" altLang="zh-CN" sz="2000" b="1" dirty="0" err="1" smtClean="0">
                  <a:solidFill>
                    <a:srgbClr val="002060"/>
                  </a:solidFill>
                  <a:latin typeface="+mn-lt"/>
                  <a:ea typeface="幼圆" pitchFamily="49" charset="-122"/>
                </a:rPr>
                <a:t>int</a:t>
              </a:r>
              <a:r>
                <a:rPr lang="en-US" altLang="zh-CN" sz="2000" b="1" dirty="0" smtClean="0">
                  <a:solidFill>
                    <a:srgbClr val="002060"/>
                  </a:solidFill>
                  <a:latin typeface="+mn-lt"/>
                  <a:ea typeface="幼圆" pitchFamily="49" charset="-122"/>
                </a:rPr>
                <a:t> </a:t>
              </a:r>
              <a:r>
                <a:rPr lang="en-US" altLang="zh-CN" sz="2000" b="1" dirty="0" err="1" smtClean="0">
                  <a:solidFill>
                    <a:srgbClr val="002060"/>
                  </a:solidFill>
                  <a:latin typeface="+mn-lt"/>
                  <a:ea typeface="幼圆" pitchFamily="49" charset="-122"/>
                </a:rPr>
                <a:t>myid</a:t>
              </a:r>
              <a:r>
                <a:rPr lang="en-US" altLang="zh-CN" sz="2000" b="1" dirty="0" smtClean="0">
                  <a:solidFill>
                    <a:srgbClr val="002060"/>
                  </a:solidFill>
                  <a:latin typeface="+mn-lt"/>
                  <a:ea typeface="幼圆" pitchFamily="49" charset="-122"/>
                </a:rPr>
                <a:t> = *((</a:t>
              </a:r>
              <a:r>
                <a:rPr lang="en-US" altLang="zh-CN" sz="2000" b="1" dirty="0" err="1" smtClean="0">
                  <a:solidFill>
                    <a:srgbClr val="002060"/>
                  </a:solidFill>
                  <a:latin typeface="+mn-lt"/>
                  <a:ea typeface="幼圆" pitchFamily="49" charset="-122"/>
                </a:rPr>
                <a:t>int</a:t>
              </a:r>
              <a:r>
                <a:rPr lang="en-US" altLang="zh-CN" sz="2000" b="1" dirty="0" smtClean="0">
                  <a:solidFill>
                    <a:srgbClr val="002060"/>
                  </a:solidFill>
                  <a:latin typeface="+mn-lt"/>
                  <a:ea typeface="幼圆" pitchFamily="49" charset="-122"/>
                </a:rPr>
                <a:t>*)</a:t>
              </a:r>
              <a:r>
                <a:rPr lang="en-US" altLang="zh-CN" sz="2000" b="1" dirty="0" err="1" smtClean="0">
                  <a:solidFill>
                    <a:srgbClr val="002060"/>
                  </a:solidFill>
                  <a:latin typeface="+mn-lt"/>
                  <a:ea typeface="幼圆" pitchFamily="49" charset="-122"/>
                </a:rPr>
                <a:t>arg</a:t>
              </a:r>
              <a:r>
                <a:rPr lang="en-US" altLang="zh-CN" sz="2000" b="1" dirty="0" smtClean="0">
                  <a:solidFill>
                    <a:srgbClr val="002060"/>
                  </a:solidFill>
                  <a:latin typeface="+mn-lt"/>
                  <a:ea typeface="幼圆" pitchFamily="49" charset="-122"/>
                </a:rPr>
                <a:t>);</a:t>
              </a:r>
            </a:p>
            <a:p>
              <a:pPr eaLnBrk="1" hangingPunct="1">
                <a:lnSpc>
                  <a:spcPct val="90000"/>
                </a:lnSpc>
              </a:pPr>
              <a:r>
                <a:rPr lang="en-US" altLang="zh-CN" sz="2000" b="1" dirty="0" smtClean="0">
                  <a:solidFill>
                    <a:srgbClr val="002060"/>
                  </a:solidFill>
                  <a:latin typeface="+mn-lt"/>
                  <a:ea typeface="幼圆" pitchFamily="49" charset="-122"/>
                </a:rPr>
                <a:t>        </a:t>
              </a:r>
              <a:r>
                <a:rPr lang="en-US" altLang="zh-CN" sz="2000" b="1" dirty="0" err="1" smtClean="0">
                  <a:solidFill>
                    <a:srgbClr val="002060"/>
                  </a:solidFill>
                  <a:latin typeface="+mn-lt"/>
                  <a:ea typeface="幼圆" pitchFamily="49" charset="-122"/>
                </a:rPr>
                <a:t>printf</a:t>
              </a:r>
              <a:r>
                <a:rPr lang="en-US" altLang="zh-CN" sz="2000" b="1" dirty="0" smtClean="0">
                  <a:solidFill>
                    <a:srgbClr val="002060"/>
                  </a:solidFill>
                  <a:latin typeface="+mn-lt"/>
                  <a:ea typeface="幼圆" pitchFamily="49" charset="-122"/>
                </a:rPr>
                <a:t>("Hello from thread %d\n", </a:t>
              </a:r>
              <a:r>
                <a:rPr lang="en-US" altLang="zh-CN" sz="2000" b="1" dirty="0" err="1" smtClean="0">
                  <a:solidFill>
                    <a:srgbClr val="002060"/>
                  </a:solidFill>
                  <a:latin typeface="+mn-lt"/>
                  <a:ea typeface="幼圆" pitchFamily="49" charset="-122"/>
                </a:rPr>
                <a:t>myid</a:t>
              </a:r>
              <a:r>
                <a:rPr lang="en-US" altLang="zh-CN" sz="2000" b="1" dirty="0" smtClean="0">
                  <a:solidFill>
                    <a:srgbClr val="002060"/>
                  </a:solidFill>
                  <a:latin typeface="+mn-lt"/>
                  <a:ea typeface="幼圆" pitchFamily="49" charset="-122"/>
                </a:rPr>
                <a:t>);</a:t>
              </a:r>
            </a:p>
            <a:p>
              <a:pPr eaLnBrk="1" hangingPunct="1">
                <a:lnSpc>
                  <a:spcPct val="90000"/>
                </a:lnSpc>
              </a:pPr>
              <a:r>
                <a:rPr lang="en-US" altLang="zh-CN" sz="2000" b="1" dirty="0" smtClean="0">
                  <a:solidFill>
                    <a:srgbClr val="002060"/>
                  </a:solidFill>
                  <a:latin typeface="+mn-lt"/>
                  <a:ea typeface="幼圆" pitchFamily="49" charset="-122"/>
                </a:rPr>
                <a:t>        return NULL;</a:t>
              </a:r>
            </a:p>
            <a:p>
              <a:pPr eaLnBrk="1" hangingPunct="1">
                <a:lnSpc>
                  <a:spcPct val="90000"/>
                </a:lnSpc>
              </a:pPr>
              <a:r>
                <a:rPr lang="en-US" altLang="zh-CN" sz="2000" b="1" dirty="0" smtClean="0">
                  <a:solidFill>
                    <a:srgbClr val="002060"/>
                  </a:solidFill>
                  <a:latin typeface="+mn-lt"/>
                  <a:ea typeface="幼圆" pitchFamily="49" charset="-122"/>
                </a:rPr>
                <a:t>}</a:t>
              </a:r>
              <a:endParaRPr kumimoji="1" lang="zh-CN" altLang="en-US" sz="2000" b="1" dirty="0">
                <a:solidFill>
                  <a:srgbClr val="002060"/>
                </a:solidFill>
                <a:latin typeface="+mn-lt"/>
                <a:ea typeface="幼圆" pitchFamily="49" charset="-122"/>
              </a:endParaRPr>
            </a:p>
          </p:txBody>
        </p:sp>
        <p:sp>
          <p:nvSpPr>
            <p:cNvPr id="15" name="Oval 31"/>
            <p:cNvSpPr>
              <a:spLocks noChangeArrowheads="1"/>
            </p:cNvSpPr>
            <p:nvPr/>
          </p:nvSpPr>
          <p:spPr bwMode="auto">
            <a:xfrm>
              <a:off x="336" y="318"/>
              <a:ext cx="485" cy="432"/>
            </a:xfrm>
            <a:prstGeom prst="ellipse">
              <a:avLst/>
            </a:prstGeom>
            <a:solidFill>
              <a:srgbClr val="CCFFFF"/>
            </a:solidFill>
            <a:ln w="12700" cap="sq">
              <a:noFill/>
              <a:round/>
              <a:headEnd type="none" w="sm" len="sm"/>
              <a:tailEnd type="none" w="sm" len="sm"/>
            </a:ln>
            <a:effectLst>
              <a:outerShdw dist="45791" dir="2021404" algn="ctr" rotWithShape="0">
                <a:srgbClr val="B2B2B2"/>
              </a:outerShdw>
            </a:effectLst>
          </p:spPr>
          <p:txBody>
            <a:bodyPr wrap="none" anchor="ctr"/>
            <a:lstStyle/>
            <a:p>
              <a:pPr>
                <a:defRPr/>
              </a:pPr>
              <a:endParaRPr lang="zh-CN" altLang="en-US"/>
            </a:p>
          </p:txBody>
        </p:sp>
        <p:sp>
          <p:nvSpPr>
            <p:cNvPr id="16" name="Text Box 32"/>
            <p:cNvSpPr txBox="1">
              <a:spLocks noChangeArrowheads="1"/>
            </p:cNvSpPr>
            <p:nvPr/>
          </p:nvSpPr>
          <p:spPr bwMode="auto">
            <a:xfrm>
              <a:off x="410" y="255"/>
              <a:ext cx="351" cy="538"/>
            </a:xfrm>
            <a:prstGeom prst="rect">
              <a:avLst/>
            </a:prstGeom>
            <a:noFill/>
            <a:ln w="12700" cap="sq">
              <a:noFill/>
              <a:miter lim="800000"/>
              <a:headEnd type="none" w="sm" len="sm"/>
              <a:tailEnd type="none" w="sm" len="sm"/>
            </a:ln>
            <a:effectLst>
              <a:outerShdw dist="28398" dir="3806097" algn="ctr" rotWithShape="0">
                <a:srgbClr val="000000"/>
              </a:outerShdw>
            </a:effectLst>
          </p:spPr>
          <p:txBody>
            <a:bodyPr wrap="square">
              <a:spAutoFit/>
            </a:bodyPr>
            <a:lstStyle/>
            <a:p>
              <a:pPr>
                <a:defRPr/>
              </a:pPr>
              <a:r>
                <a:rPr lang="zh-CN" altLang="en-US" sz="5000" b="1" dirty="0">
                  <a:solidFill>
                    <a:srgbClr val="FF3300"/>
                  </a:solidFill>
                  <a:ea typeface="华文新魏" pitchFamily="2" charset="-122"/>
                </a:rPr>
                <a:t>例</a:t>
              </a:r>
            </a:p>
          </p:txBody>
        </p:sp>
      </p:grpSp>
      <p:sp>
        <p:nvSpPr>
          <p:cNvPr id="17" name="Freeform 18"/>
          <p:cNvSpPr>
            <a:spLocks/>
          </p:cNvSpPr>
          <p:nvPr/>
        </p:nvSpPr>
        <p:spPr bwMode="auto">
          <a:xfrm>
            <a:off x="7236296" y="3573016"/>
            <a:ext cx="720080" cy="665163"/>
          </a:xfrm>
          <a:custGeom>
            <a:avLst/>
            <a:gdLst/>
            <a:ahLst/>
            <a:cxnLst>
              <a:cxn ang="0">
                <a:pos x="284" y="35"/>
              </a:cxn>
              <a:cxn ang="0">
                <a:pos x="24" y="58"/>
              </a:cxn>
              <a:cxn ang="0">
                <a:pos x="1" y="92"/>
              </a:cxn>
              <a:cxn ang="0">
                <a:pos x="35" y="216"/>
              </a:cxn>
              <a:cxn ang="0">
                <a:pos x="126" y="238"/>
              </a:cxn>
              <a:cxn ang="0">
                <a:pos x="577" y="250"/>
              </a:cxn>
              <a:cxn ang="0">
                <a:pos x="679" y="159"/>
              </a:cxn>
              <a:cxn ang="0">
                <a:pos x="668" y="46"/>
              </a:cxn>
              <a:cxn ang="0">
                <a:pos x="566" y="13"/>
              </a:cxn>
              <a:cxn ang="0">
                <a:pos x="227" y="1"/>
              </a:cxn>
              <a:cxn ang="0">
                <a:pos x="422" y="38"/>
              </a:cxn>
            </a:cxnLst>
            <a:rect l="0" t="0" r="r" b="b"/>
            <a:pathLst>
              <a:path w="680" h="320">
                <a:moveTo>
                  <a:pt x="284" y="35"/>
                </a:moveTo>
                <a:cubicBezTo>
                  <a:pt x="222" y="15"/>
                  <a:pt x="89" y="51"/>
                  <a:pt x="24" y="58"/>
                </a:cubicBezTo>
                <a:cubicBezTo>
                  <a:pt x="16" y="69"/>
                  <a:pt x="2" y="78"/>
                  <a:pt x="1" y="92"/>
                </a:cubicBezTo>
                <a:cubicBezTo>
                  <a:pt x="0" y="103"/>
                  <a:pt x="3" y="198"/>
                  <a:pt x="35" y="216"/>
                </a:cubicBezTo>
                <a:cubicBezTo>
                  <a:pt x="62" y="231"/>
                  <a:pt x="96" y="228"/>
                  <a:pt x="126" y="238"/>
                </a:cubicBezTo>
                <a:cubicBezTo>
                  <a:pt x="243" y="320"/>
                  <a:pt x="487" y="256"/>
                  <a:pt x="577" y="250"/>
                </a:cubicBezTo>
                <a:cubicBezTo>
                  <a:pt x="632" y="222"/>
                  <a:pt x="637" y="201"/>
                  <a:pt x="679" y="159"/>
                </a:cubicBezTo>
                <a:cubicBezTo>
                  <a:pt x="675" y="121"/>
                  <a:pt x="680" y="82"/>
                  <a:pt x="668" y="46"/>
                </a:cubicBezTo>
                <a:cubicBezTo>
                  <a:pt x="659" y="19"/>
                  <a:pt x="572" y="13"/>
                  <a:pt x="566" y="13"/>
                </a:cubicBezTo>
                <a:cubicBezTo>
                  <a:pt x="371" y="0"/>
                  <a:pt x="357" y="1"/>
                  <a:pt x="227" y="1"/>
                </a:cubicBezTo>
                <a:lnTo>
                  <a:pt x="422" y="38"/>
                </a:lnTo>
              </a:path>
            </a:pathLst>
          </a:custGeom>
          <a:noFill/>
          <a:ln w="57150" cap="flat" cmpd="sng">
            <a:solidFill>
              <a:srgbClr val="FF0000"/>
            </a:solidFill>
            <a:prstDash val="solid"/>
            <a:round/>
            <a:headEnd/>
            <a:tailEnd/>
          </a:ln>
          <a:effectLst/>
        </p:spPr>
        <p:txBody>
          <a:bodyPr wrap="none" anchor="ctr"/>
          <a:lstStyle/>
          <a:p>
            <a:endParaRPr lang="zh-CN" altLang="en-US"/>
          </a:p>
        </p:txBody>
      </p:sp>
      <p:grpSp>
        <p:nvGrpSpPr>
          <p:cNvPr id="18" name="Group 81"/>
          <p:cNvGrpSpPr>
            <a:grpSpLocks/>
          </p:cNvGrpSpPr>
          <p:nvPr/>
        </p:nvGrpSpPr>
        <p:grpSpPr bwMode="auto">
          <a:xfrm>
            <a:off x="5868144" y="4725144"/>
            <a:ext cx="3133995" cy="715002"/>
            <a:chOff x="3928" y="3060"/>
            <a:chExt cx="1094" cy="413"/>
          </a:xfrm>
        </p:grpSpPr>
        <p:sp>
          <p:nvSpPr>
            <p:cNvPr id="19" name="Cloud"/>
            <p:cNvSpPr>
              <a:spLocks noChangeAspect="1" noEditPoints="1" noChangeArrowheads="1"/>
            </p:cNvSpPr>
            <p:nvPr/>
          </p:nvSpPr>
          <p:spPr bwMode="auto">
            <a:xfrm>
              <a:off x="3928" y="3088"/>
              <a:ext cx="1094" cy="3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00"/>
            </a:solidFill>
            <a:ln w="28575">
              <a:solidFill>
                <a:srgbClr val="FF6600"/>
              </a:solidFill>
              <a:miter lim="800000"/>
              <a:headEnd/>
              <a:tailEnd/>
            </a:ln>
            <a:effectLst>
              <a:outerShdw dist="56796" dir="1593903" algn="ctr" rotWithShape="0">
                <a:srgbClr val="B2B2B2"/>
              </a:outerShdw>
            </a:effectLst>
          </p:spPr>
          <p:txBody>
            <a:bodyPr/>
            <a:lstStyle/>
            <a:p>
              <a:endParaRPr lang="zh-CN" altLang="en-US">
                <a:effectLst/>
              </a:endParaRPr>
            </a:p>
          </p:txBody>
        </p:sp>
        <p:sp>
          <p:nvSpPr>
            <p:cNvPr id="20" name="Rectangle 83"/>
            <p:cNvSpPr>
              <a:spLocks noChangeArrowheads="1"/>
            </p:cNvSpPr>
            <p:nvPr/>
          </p:nvSpPr>
          <p:spPr bwMode="auto">
            <a:xfrm>
              <a:off x="3952" y="3134"/>
              <a:ext cx="931" cy="267"/>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r>
                <a:rPr lang="zh-CN" altLang="en-US" baseline="0" dirty="0" smtClean="0">
                  <a:solidFill>
                    <a:srgbClr val="FF0000"/>
                  </a:solidFill>
                  <a:effectLst/>
                  <a:ea typeface="华文新魏" pitchFamily="2" charset="-122"/>
                </a:rPr>
                <a:t>演示</a:t>
              </a:r>
              <a:r>
                <a:rPr lang="en-US" altLang="zh-CN" dirty="0" smtClean="0">
                  <a:solidFill>
                    <a:srgbClr val="FF0000"/>
                  </a:solidFill>
                  <a:ea typeface="华文新魏" pitchFamily="2" charset="-122"/>
                </a:rPr>
                <a:t>: </a:t>
              </a:r>
              <a:r>
                <a:rPr lang="en-US" altLang="zh-CN" dirty="0" err="1" smtClean="0">
                  <a:solidFill>
                    <a:srgbClr val="FF0000"/>
                  </a:solidFill>
                  <a:ea typeface="华文新魏" pitchFamily="2" charset="-122"/>
                </a:rPr>
                <a:t>example_race</a:t>
              </a:r>
              <a:endParaRPr lang="zh-CN" altLang="en-US" baseline="0" dirty="0">
                <a:solidFill>
                  <a:srgbClr val="FF0000"/>
                </a:solidFill>
                <a:effectLst/>
                <a:ea typeface="华文新魏" pitchFamily="2" charset="-122"/>
              </a:endParaRPr>
            </a:p>
          </p:txBody>
        </p:sp>
        <p:sp>
          <p:nvSpPr>
            <p:cNvPr id="21" name="Rectangle 84"/>
            <p:cNvSpPr>
              <a:spLocks noChangeArrowheads="1"/>
            </p:cNvSpPr>
            <p:nvPr/>
          </p:nvSpPr>
          <p:spPr bwMode="auto">
            <a:xfrm>
              <a:off x="4289" y="3060"/>
              <a:ext cx="116" cy="291"/>
            </a:xfrm>
            <a:prstGeom prst="rect">
              <a:avLst/>
            </a:prstGeom>
            <a:noFill/>
            <a:ln w="12700" cap="sq">
              <a:noFill/>
              <a:miter lim="800000"/>
              <a:headEnd/>
              <a:tailEnd/>
            </a:ln>
            <a:effectLst>
              <a:outerShdw dist="17961" dir="2700000" algn="ctr" rotWithShape="0">
                <a:srgbClr val="000000"/>
              </a:outerShdw>
            </a:effectLst>
          </p:spPr>
          <p:txBody>
            <a:bodyPr wrap="none">
              <a:spAutoFit/>
            </a:bodyPr>
            <a:lstStyle/>
            <a:p>
              <a:endParaRPr lang="zh-CN" altLang="en-US" baseline="0" dirty="0">
                <a:solidFill>
                  <a:srgbClr val="FF0000"/>
                </a:solidFill>
                <a:effectLst/>
                <a:ea typeface="华文新魏"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strips(downRigh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79512" y="188640"/>
            <a:ext cx="3526683" cy="576263"/>
            <a:chOff x="357" y="660"/>
            <a:chExt cx="688" cy="363"/>
          </a:xfrm>
        </p:grpSpPr>
        <p:sp>
          <p:nvSpPr>
            <p:cNvPr id="4" name="Oval 9"/>
            <p:cNvSpPr>
              <a:spLocks noChangeArrowheads="1"/>
            </p:cNvSpPr>
            <p:nvPr/>
          </p:nvSpPr>
          <p:spPr bwMode="auto">
            <a:xfrm>
              <a:off x="357" y="660"/>
              <a:ext cx="688"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5" name="Text Box 10"/>
            <p:cNvSpPr txBox="1">
              <a:spLocks noChangeArrowheads="1"/>
            </p:cNvSpPr>
            <p:nvPr/>
          </p:nvSpPr>
          <p:spPr bwMode="auto">
            <a:xfrm>
              <a:off x="399" y="660"/>
              <a:ext cx="632" cy="339"/>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r>
                <a:rPr lang="zh-CN" altLang="en-US" sz="2900" b="1" dirty="0" smtClean="0">
                  <a:solidFill>
                    <a:srgbClr val="FF3300"/>
                  </a:solidFill>
                  <a:latin typeface="黑体" pitchFamily="2" charset="-122"/>
                  <a:ea typeface="黑体" pitchFamily="2" charset="-122"/>
                </a:rPr>
                <a:t>三</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死锁</a:t>
              </a:r>
              <a:r>
                <a:rPr lang="en-US" altLang="zh-CN" sz="2900" b="1" dirty="0" smtClean="0">
                  <a:solidFill>
                    <a:srgbClr val="FF3300"/>
                  </a:solidFill>
                  <a:latin typeface="黑体" pitchFamily="2" charset="-122"/>
                  <a:ea typeface="黑体" pitchFamily="2" charset="-122"/>
                </a:rPr>
                <a:t>(deadlock)</a:t>
              </a:r>
              <a:endParaRPr lang="zh-CN" altLang="en-US" sz="2900" dirty="0">
                <a:solidFill>
                  <a:srgbClr val="FF3300"/>
                </a:solidFill>
                <a:latin typeface="黑体" pitchFamily="2" charset="-122"/>
                <a:ea typeface="黑体" pitchFamily="2" charset="-122"/>
              </a:endParaRPr>
            </a:p>
          </p:txBody>
        </p:sp>
      </p:grpSp>
      <p:grpSp>
        <p:nvGrpSpPr>
          <p:cNvPr id="3" name="Group 5"/>
          <p:cNvGrpSpPr>
            <a:grpSpLocks/>
          </p:cNvGrpSpPr>
          <p:nvPr/>
        </p:nvGrpSpPr>
        <p:grpSpPr bwMode="auto">
          <a:xfrm>
            <a:off x="395536" y="1052187"/>
            <a:ext cx="8020050" cy="1223963"/>
            <a:chOff x="384" y="1152"/>
            <a:chExt cx="5052" cy="771"/>
          </a:xfrm>
        </p:grpSpPr>
        <p:sp>
          <p:nvSpPr>
            <p:cNvPr id="7" name="Rectangle 6"/>
            <p:cNvSpPr>
              <a:spLocks noChangeArrowheads="1"/>
            </p:cNvSpPr>
            <p:nvPr/>
          </p:nvSpPr>
          <p:spPr bwMode="auto">
            <a:xfrm>
              <a:off x="384" y="1152"/>
              <a:ext cx="5052" cy="771"/>
            </a:xfrm>
            <a:prstGeom prst="rect">
              <a:avLst/>
            </a:prstGeom>
            <a:gradFill rotWithShape="0">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188799" dir="2536421" algn="ctr" rotWithShape="0">
                <a:srgbClr val="B2B2B2"/>
              </a:outerShdw>
            </a:effectLst>
          </p:spPr>
          <p:txBody>
            <a:bodyPr wrap="none" anchor="ctr"/>
            <a:lstStyle/>
            <a:p>
              <a:pPr>
                <a:defRPr/>
              </a:pPr>
              <a:endParaRPr lang="zh-CN" altLang="en-US"/>
            </a:p>
          </p:txBody>
        </p:sp>
        <p:sp>
          <p:nvSpPr>
            <p:cNvPr id="8" name="Text Box 7"/>
            <p:cNvSpPr txBox="1">
              <a:spLocks noChangeArrowheads="1"/>
            </p:cNvSpPr>
            <p:nvPr/>
          </p:nvSpPr>
          <p:spPr bwMode="auto">
            <a:xfrm>
              <a:off x="475" y="1238"/>
              <a:ext cx="4899" cy="562"/>
            </a:xfrm>
            <a:prstGeom prst="rect">
              <a:avLst/>
            </a:prstGeom>
            <a:noFill/>
            <a:ln w="12700" cap="sq">
              <a:noFill/>
              <a:miter lim="800000"/>
              <a:headEnd type="none" w="sm" len="sm"/>
              <a:tailEnd type="none" w="sm" len="sm"/>
            </a:ln>
          </p:spPr>
          <p:txBody>
            <a:bodyPr wrap="square">
              <a:spAutoFit/>
            </a:bodyPr>
            <a:lstStyle/>
            <a:p>
              <a:r>
                <a:rPr lang="en-US" altLang="zh-CN" sz="2600" b="1" dirty="0" smtClean="0">
                  <a:solidFill>
                    <a:srgbClr val="FFFFFF"/>
                  </a:solidFill>
                  <a:latin typeface="幼圆" pitchFamily="49" charset="-122"/>
                  <a:ea typeface="幼圆" pitchFamily="49" charset="-122"/>
                </a:rPr>
                <a:t>	  </a:t>
              </a:r>
              <a:r>
                <a:rPr lang="zh-CN" altLang="en-US" sz="2600" b="1" dirty="0" smtClean="0">
                  <a:solidFill>
                    <a:srgbClr val="FFFFFF"/>
                  </a:solidFill>
                  <a:latin typeface="幼圆" pitchFamily="49" charset="-122"/>
                  <a:ea typeface="幼圆" pitchFamily="49" charset="-122"/>
                </a:rPr>
                <a:t>一组线程被阻塞了，等待一个永远也不会为真的条件。</a:t>
              </a:r>
              <a:endParaRPr lang="en-US" altLang="zh-CN" sz="2600" b="1" dirty="0" smtClean="0">
                <a:solidFill>
                  <a:srgbClr val="FFFFFF"/>
                </a:solidFill>
                <a:latin typeface="幼圆" pitchFamily="49" charset="-122"/>
                <a:ea typeface="幼圆" pitchFamily="49" charset="-122"/>
              </a:endParaRPr>
            </a:p>
          </p:txBody>
        </p:sp>
        <p:sp>
          <p:nvSpPr>
            <p:cNvPr id="9" name="Rectangle 8"/>
            <p:cNvSpPr>
              <a:spLocks noChangeArrowheads="1"/>
            </p:cNvSpPr>
            <p:nvPr/>
          </p:nvSpPr>
          <p:spPr bwMode="auto">
            <a:xfrm>
              <a:off x="475" y="1165"/>
              <a:ext cx="816" cy="378"/>
            </a:xfrm>
            <a:prstGeom prst="rect">
              <a:avLst/>
            </a:prstGeom>
            <a:noFill/>
            <a:ln w="12700" cap="sq">
              <a:noFill/>
              <a:miter lim="800000"/>
              <a:headEnd type="none" w="sm" len="sm"/>
              <a:tailEnd type="none" w="sm" len="sm"/>
            </a:ln>
            <a:effectLst>
              <a:outerShdw dist="45791" dir="2021404" algn="ctr" rotWithShape="0">
                <a:schemeClr val="bg1"/>
              </a:outerShdw>
            </a:effectLst>
          </p:spPr>
          <p:txBody>
            <a:bodyPr wrap="square">
              <a:spAutoFit/>
            </a:bodyPr>
            <a:lstStyle/>
            <a:p>
              <a:pPr>
                <a:defRPr/>
              </a:pPr>
              <a:r>
                <a:rPr lang="zh-CN" altLang="en-US" sz="3300" b="1" dirty="0" smtClean="0">
                  <a:solidFill>
                    <a:srgbClr val="FFFF00"/>
                  </a:solidFill>
                  <a:ea typeface="黑体" pitchFamily="2" charset="-122"/>
                </a:rPr>
                <a:t>死锁：</a:t>
              </a:r>
            </a:p>
          </p:txBody>
        </p:sp>
      </p:grpSp>
      <p:sp>
        <p:nvSpPr>
          <p:cNvPr id="18" name="Text Box 6"/>
          <p:cNvSpPr txBox="1">
            <a:spLocks noChangeArrowheads="1"/>
          </p:cNvSpPr>
          <p:nvPr/>
        </p:nvSpPr>
        <p:spPr bwMode="auto">
          <a:xfrm>
            <a:off x="323528" y="3212976"/>
            <a:ext cx="8352928" cy="1191095"/>
          </a:xfrm>
          <a:prstGeom prst="rect">
            <a:avLst/>
          </a:prstGeom>
          <a:noFill/>
          <a:ln w="12700" cap="sq">
            <a:noFill/>
            <a:miter lim="800000"/>
            <a:headEnd type="none" w="sm" len="sm"/>
            <a:tailEnd type="none" w="sm" len="sm"/>
          </a:ln>
        </p:spPr>
        <p:txBody>
          <a:bodyPr wrap="square">
            <a:spAutoFit/>
          </a:bodyPr>
          <a:lstStyle/>
          <a:p>
            <a:pPr>
              <a:lnSpc>
                <a:spcPct val="85000"/>
              </a:lnSpc>
            </a:pPr>
            <a:r>
              <a:rPr lang="zh-CN" altLang="en-US" sz="2800" b="1" dirty="0" smtClean="0">
                <a:solidFill>
                  <a:srgbClr val="000099"/>
                </a:solidFill>
              </a:rPr>
              <a:t>互斥锁加锁顺序规则：</a:t>
            </a:r>
            <a:r>
              <a:rPr lang="zh-CN" altLang="en-US" sz="2800" b="1" dirty="0" smtClean="0">
                <a:solidFill>
                  <a:srgbClr val="002060"/>
                </a:solidFill>
                <a:latin typeface="华文楷体" pitchFamily="2" charset="-122"/>
                <a:ea typeface="华文楷体" pitchFamily="2" charset="-122"/>
              </a:rPr>
              <a:t>如果对于程序中</a:t>
            </a:r>
            <a:r>
              <a:rPr lang="zh-CN" altLang="en-US" sz="2800" b="1" dirty="0" smtClean="0">
                <a:solidFill>
                  <a:srgbClr val="FF0000"/>
                </a:solidFill>
                <a:latin typeface="华文楷体" pitchFamily="2" charset="-122"/>
                <a:ea typeface="华文楷体" pitchFamily="2" charset="-122"/>
              </a:rPr>
              <a:t>每对互斥锁</a:t>
            </a:r>
            <a:r>
              <a:rPr lang="en-US" altLang="zh-CN" sz="2800" b="1" dirty="0" smtClean="0">
                <a:solidFill>
                  <a:srgbClr val="FF0000"/>
                </a:solidFill>
                <a:latin typeface="华文楷体" pitchFamily="2" charset="-122"/>
                <a:ea typeface="华文楷体" pitchFamily="2" charset="-122"/>
              </a:rPr>
              <a:t>(s, t)</a:t>
            </a:r>
            <a:r>
              <a:rPr lang="zh-CN" altLang="en-US" sz="2800" b="1" dirty="0" smtClean="0">
                <a:solidFill>
                  <a:srgbClr val="002060"/>
                </a:solidFill>
                <a:latin typeface="华文楷体" pitchFamily="2" charset="-122"/>
                <a:ea typeface="华文楷体" pitchFamily="2" charset="-122"/>
              </a:rPr>
              <a:t>，每个同时占用</a:t>
            </a:r>
            <a:r>
              <a:rPr lang="en-US" altLang="zh-CN" sz="2800" b="1" dirty="0" smtClean="0">
                <a:solidFill>
                  <a:srgbClr val="002060"/>
                </a:solidFill>
                <a:latin typeface="华文楷体" pitchFamily="2" charset="-122"/>
                <a:ea typeface="华文楷体" pitchFamily="2" charset="-122"/>
              </a:rPr>
              <a:t>s</a:t>
            </a:r>
            <a:r>
              <a:rPr lang="zh-CN" altLang="en-US" sz="2800" b="1" dirty="0" smtClean="0">
                <a:solidFill>
                  <a:srgbClr val="002060"/>
                </a:solidFill>
                <a:latin typeface="华文楷体" pitchFamily="2" charset="-122"/>
                <a:ea typeface="华文楷体" pitchFamily="2" charset="-122"/>
              </a:rPr>
              <a:t>和</a:t>
            </a:r>
            <a:r>
              <a:rPr lang="en-US" altLang="zh-CN" sz="2800" b="1" dirty="0" smtClean="0">
                <a:solidFill>
                  <a:srgbClr val="002060"/>
                </a:solidFill>
                <a:latin typeface="华文楷体" pitchFamily="2" charset="-122"/>
                <a:ea typeface="华文楷体" pitchFamily="2" charset="-122"/>
              </a:rPr>
              <a:t>t</a:t>
            </a:r>
            <a:r>
              <a:rPr lang="zh-CN" altLang="en-US" sz="2800" b="1" dirty="0" smtClean="0">
                <a:solidFill>
                  <a:srgbClr val="002060"/>
                </a:solidFill>
                <a:latin typeface="华文楷体" pitchFamily="2" charset="-122"/>
                <a:ea typeface="华文楷体" pitchFamily="2" charset="-122"/>
              </a:rPr>
              <a:t>的线程都按照</a:t>
            </a:r>
            <a:r>
              <a:rPr lang="zh-CN" altLang="en-US" sz="2800" b="1" dirty="0" smtClean="0">
                <a:solidFill>
                  <a:srgbClr val="FF0000"/>
                </a:solidFill>
                <a:latin typeface="华文楷体" pitchFamily="2" charset="-122"/>
                <a:ea typeface="华文楷体" pitchFamily="2" charset="-122"/>
              </a:rPr>
              <a:t>相同的顺序对它们加锁</a:t>
            </a:r>
            <a:r>
              <a:rPr lang="zh-CN" altLang="en-US" sz="2800" b="1" dirty="0" smtClean="0">
                <a:solidFill>
                  <a:srgbClr val="002060"/>
                </a:solidFill>
                <a:latin typeface="华文楷体" pitchFamily="2" charset="-122"/>
                <a:ea typeface="华文楷体" pitchFamily="2" charset="-122"/>
              </a:rPr>
              <a:t>，那么这个程序就是无死锁的。</a:t>
            </a:r>
            <a:endParaRPr lang="en-US" altLang="zh-CN" sz="2800" b="1" dirty="0" smtClean="0">
              <a:solidFill>
                <a:srgbClr val="002060"/>
              </a:solidFill>
              <a:latin typeface="华文楷体" pitchFamily="2" charset="-122"/>
              <a:ea typeface="华文楷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left)">
                                      <p:cBhvr>
                                        <p:cTn id="1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79512" y="188640"/>
            <a:ext cx="4896544" cy="984251"/>
            <a:chOff x="357" y="660"/>
            <a:chExt cx="688" cy="620"/>
          </a:xfrm>
        </p:grpSpPr>
        <p:sp>
          <p:nvSpPr>
            <p:cNvPr id="4" name="Oval 9"/>
            <p:cNvSpPr>
              <a:spLocks noChangeArrowheads="1"/>
            </p:cNvSpPr>
            <p:nvPr/>
          </p:nvSpPr>
          <p:spPr bwMode="auto">
            <a:xfrm>
              <a:off x="357" y="660"/>
              <a:ext cx="688"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5" name="Text Box 10"/>
            <p:cNvSpPr txBox="1">
              <a:spLocks noChangeArrowheads="1"/>
            </p:cNvSpPr>
            <p:nvPr/>
          </p:nvSpPr>
          <p:spPr bwMode="auto">
            <a:xfrm>
              <a:off x="399" y="660"/>
              <a:ext cx="632" cy="620"/>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r>
                <a:rPr lang="zh-CN" altLang="en-US" sz="2900" b="1" dirty="0" smtClean="0">
                  <a:solidFill>
                    <a:srgbClr val="FF3300"/>
                  </a:solidFill>
                  <a:latin typeface="黑体" pitchFamily="2" charset="-122"/>
                  <a:ea typeface="黑体" pitchFamily="2" charset="-122"/>
                </a:rPr>
                <a:t>四</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假共享</a:t>
              </a:r>
              <a:r>
                <a:rPr lang="en-US" altLang="zh-CN" sz="2900" b="1" dirty="0" smtClean="0">
                  <a:solidFill>
                    <a:srgbClr val="FF3300"/>
                  </a:solidFill>
                  <a:latin typeface="黑体" pitchFamily="2" charset="-122"/>
                  <a:ea typeface="黑体" pitchFamily="2" charset="-122"/>
                </a:rPr>
                <a:t>(false sharing)</a:t>
              </a:r>
              <a:endParaRPr lang="zh-CN" altLang="en-US" sz="2900" dirty="0">
                <a:solidFill>
                  <a:srgbClr val="FF3300"/>
                </a:solidFill>
                <a:latin typeface="黑体" pitchFamily="2" charset="-122"/>
                <a:ea typeface="黑体" pitchFamily="2" charset="-122"/>
              </a:endParaRPr>
            </a:p>
          </p:txBody>
        </p:sp>
      </p:grpSp>
      <p:grpSp>
        <p:nvGrpSpPr>
          <p:cNvPr id="3" name="Group 5"/>
          <p:cNvGrpSpPr>
            <a:grpSpLocks/>
          </p:cNvGrpSpPr>
          <p:nvPr/>
        </p:nvGrpSpPr>
        <p:grpSpPr bwMode="auto">
          <a:xfrm>
            <a:off x="395536" y="1052188"/>
            <a:ext cx="8020050" cy="1441451"/>
            <a:chOff x="384" y="1152"/>
            <a:chExt cx="5052" cy="908"/>
          </a:xfrm>
        </p:grpSpPr>
        <p:sp>
          <p:nvSpPr>
            <p:cNvPr id="7" name="Rectangle 6"/>
            <p:cNvSpPr>
              <a:spLocks noChangeArrowheads="1"/>
            </p:cNvSpPr>
            <p:nvPr/>
          </p:nvSpPr>
          <p:spPr bwMode="auto">
            <a:xfrm>
              <a:off x="384" y="1152"/>
              <a:ext cx="5052" cy="908"/>
            </a:xfrm>
            <a:prstGeom prst="rect">
              <a:avLst/>
            </a:prstGeom>
            <a:gradFill rotWithShape="0">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188799" dir="2536421" algn="ctr" rotWithShape="0">
                <a:srgbClr val="B2B2B2"/>
              </a:outerShdw>
            </a:effectLst>
          </p:spPr>
          <p:txBody>
            <a:bodyPr wrap="none" anchor="ctr"/>
            <a:lstStyle/>
            <a:p>
              <a:pPr>
                <a:defRPr/>
              </a:pPr>
              <a:endParaRPr lang="zh-CN" altLang="en-US"/>
            </a:p>
          </p:txBody>
        </p:sp>
        <p:sp>
          <p:nvSpPr>
            <p:cNvPr id="8" name="Text Box 7"/>
            <p:cNvSpPr txBox="1">
              <a:spLocks noChangeArrowheads="1"/>
            </p:cNvSpPr>
            <p:nvPr/>
          </p:nvSpPr>
          <p:spPr bwMode="auto">
            <a:xfrm>
              <a:off x="475" y="1238"/>
              <a:ext cx="4899" cy="814"/>
            </a:xfrm>
            <a:prstGeom prst="rect">
              <a:avLst/>
            </a:prstGeom>
            <a:noFill/>
            <a:ln w="12700" cap="sq">
              <a:noFill/>
              <a:miter lim="800000"/>
              <a:headEnd type="none" w="sm" len="sm"/>
              <a:tailEnd type="none" w="sm" len="sm"/>
            </a:ln>
          </p:spPr>
          <p:txBody>
            <a:bodyPr wrap="square">
              <a:spAutoFit/>
            </a:bodyPr>
            <a:lstStyle/>
            <a:p>
              <a:r>
                <a:rPr lang="en-US" altLang="zh-CN" sz="2600" b="1" dirty="0" smtClean="0">
                  <a:solidFill>
                    <a:srgbClr val="FFFFFF"/>
                  </a:solidFill>
                  <a:latin typeface="幼圆" pitchFamily="49" charset="-122"/>
                  <a:ea typeface="幼圆" pitchFamily="49" charset="-122"/>
                </a:rPr>
                <a:t>	    </a:t>
              </a:r>
              <a:r>
                <a:rPr lang="zh-CN" altLang="en-US" sz="2600" b="1" dirty="0" smtClean="0">
                  <a:solidFill>
                    <a:schemeClr val="tx2">
                      <a:lumMod val="20000"/>
                      <a:lumOff val="80000"/>
                    </a:schemeClr>
                  </a:solidFill>
                  <a:latin typeface="幼圆" pitchFamily="49" charset="-122"/>
                  <a:ea typeface="幼圆" pitchFamily="49" charset="-122"/>
                </a:rPr>
                <a:t>分别</a:t>
              </a:r>
              <a:r>
                <a:rPr lang="zh-CN" altLang="en-US" sz="2600" b="1" dirty="0" smtClean="0">
                  <a:solidFill>
                    <a:srgbClr val="FFFFFF"/>
                  </a:solidFill>
                  <a:latin typeface="幼圆" pitchFamily="49" charset="-122"/>
                  <a:ea typeface="幼圆" pitchFamily="49" charset="-122"/>
                </a:rPr>
                <a:t>被两个线程使用的</a:t>
              </a:r>
              <a:r>
                <a:rPr lang="zh-CN" altLang="en-US" sz="2600" b="1" dirty="0" smtClean="0">
                  <a:solidFill>
                    <a:schemeClr val="tx2">
                      <a:lumMod val="20000"/>
                      <a:lumOff val="80000"/>
                    </a:schemeClr>
                  </a:solidFill>
                  <a:latin typeface="幼圆" pitchFamily="49" charset="-122"/>
                  <a:ea typeface="幼圆" pitchFamily="49" charset="-122"/>
                </a:rPr>
                <a:t>变量</a:t>
              </a:r>
              <a:r>
                <a:rPr lang="zh-CN" altLang="en-US" sz="2600" b="1" dirty="0" smtClean="0">
                  <a:solidFill>
                    <a:srgbClr val="FFFFFF"/>
                  </a:solidFill>
                  <a:latin typeface="幼圆" pitchFamily="49" charset="-122"/>
                  <a:ea typeface="幼圆" pitchFamily="49" charset="-122"/>
                </a:rPr>
                <a:t>，由于存储位置靠得太近，有可能被放到一个</a:t>
              </a:r>
              <a:r>
                <a:rPr lang="en-US" altLang="zh-CN" sz="2600" b="1" dirty="0" smtClean="0">
                  <a:solidFill>
                    <a:srgbClr val="FFFFFF"/>
                  </a:solidFill>
                  <a:latin typeface="幼圆" pitchFamily="49" charset="-122"/>
                  <a:ea typeface="幼圆" pitchFamily="49" charset="-122"/>
                </a:rPr>
                <a:t>cache line</a:t>
              </a:r>
              <a:r>
                <a:rPr lang="zh-CN" altLang="en-US" sz="2600" b="1" dirty="0" smtClean="0">
                  <a:solidFill>
                    <a:srgbClr val="FFFFFF"/>
                  </a:solidFill>
                  <a:latin typeface="幼圆" pitchFamily="49" charset="-122"/>
                  <a:ea typeface="幼圆" pitchFamily="49" charset="-122"/>
                </a:rPr>
                <a:t>（通常</a:t>
              </a:r>
              <a:r>
                <a:rPr lang="en-US" altLang="zh-CN" sz="2600" b="1" dirty="0" smtClean="0">
                  <a:solidFill>
                    <a:srgbClr val="FFFFFF"/>
                  </a:solidFill>
                  <a:latin typeface="幼圆" pitchFamily="49" charset="-122"/>
                  <a:ea typeface="幼圆" pitchFamily="49" charset="-122"/>
                </a:rPr>
                <a:t>64</a:t>
              </a:r>
              <a:r>
                <a:rPr lang="zh-CN" altLang="en-US" sz="2600" b="1" dirty="0" smtClean="0">
                  <a:solidFill>
                    <a:srgbClr val="FFFFFF"/>
                  </a:solidFill>
                  <a:latin typeface="幼圆" pitchFamily="49" charset="-122"/>
                  <a:ea typeface="幼圆" pitchFamily="49" charset="-122"/>
                </a:rPr>
                <a:t>字节）内，此时会引起假共享，严重影响性能。</a:t>
              </a:r>
              <a:endParaRPr lang="en-US" altLang="zh-CN" sz="2600" b="1" dirty="0" smtClean="0">
                <a:solidFill>
                  <a:srgbClr val="FFFFFF"/>
                </a:solidFill>
                <a:latin typeface="幼圆" pitchFamily="49" charset="-122"/>
                <a:ea typeface="幼圆" pitchFamily="49" charset="-122"/>
              </a:endParaRPr>
            </a:p>
          </p:txBody>
        </p:sp>
        <p:sp>
          <p:nvSpPr>
            <p:cNvPr id="9" name="Rectangle 8"/>
            <p:cNvSpPr>
              <a:spLocks noChangeArrowheads="1"/>
            </p:cNvSpPr>
            <p:nvPr/>
          </p:nvSpPr>
          <p:spPr bwMode="auto">
            <a:xfrm>
              <a:off x="475" y="1165"/>
              <a:ext cx="952" cy="378"/>
            </a:xfrm>
            <a:prstGeom prst="rect">
              <a:avLst/>
            </a:prstGeom>
            <a:noFill/>
            <a:ln w="12700" cap="sq">
              <a:noFill/>
              <a:miter lim="800000"/>
              <a:headEnd type="none" w="sm" len="sm"/>
              <a:tailEnd type="none" w="sm" len="sm"/>
            </a:ln>
            <a:effectLst>
              <a:outerShdw dist="45791" dir="2021404" algn="ctr" rotWithShape="0">
                <a:schemeClr val="bg1"/>
              </a:outerShdw>
            </a:effectLst>
          </p:spPr>
          <p:txBody>
            <a:bodyPr wrap="square">
              <a:spAutoFit/>
            </a:bodyPr>
            <a:lstStyle/>
            <a:p>
              <a:pPr>
                <a:defRPr/>
              </a:pPr>
              <a:r>
                <a:rPr lang="zh-CN" altLang="en-US" sz="3300" b="1" dirty="0" smtClean="0">
                  <a:solidFill>
                    <a:srgbClr val="FFFF00"/>
                  </a:solidFill>
                  <a:ea typeface="黑体" pitchFamily="2" charset="-122"/>
                </a:rPr>
                <a:t>假共享：</a:t>
              </a:r>
            </a:p>
          </p:txBody>
        </p:sp>
      </p:grpSp>
      <p:grpSp>
        <p:nvGrpSpPr>
          <p:cNvPr id="25" name="Group 58"/>
          <p:cNvGrpSpPr>
            <a:grpSpLocks/>
          </p:cNvGrpSpPr>
          <p:nvPr/>
        </p:nvGrpSpPr>
        <p:grpSpPr bwMode="auto">
          <a:xfrm>
            <a:off x="395536" y="2780928"/>
            <a:ext cx="1080120" cy="854075"/>
            <a:chOff x="336" y="255"/>
            <a:chExt cx="485" cy="538"/>
          </a:xfrm>
        </p:grpSpPr>
        <p:sp>
          <p:nvSpPr>
            <p:cNvPr id="27" name="Oval 31"/>
            <p:cNvSpPr>
              <a:spLocks noChangeArrowheads="1"/>
            </p:cNvSpPr>
            <p:nvPr/>
          </p:nvSpPr>
          <p:spPr bwMode="auto">
            <a:xfrm>
              <a:off x="336" y="318"/>
              <a:ext cx="485" cy="432"/>
            </a:xfrm>
            <a:prstGeom prst="ellipse">
              <a:avLst/>
            </a:prstGeom>
            <a:solidFill>
              <a:srgbClr val="CCFFFF"/>
            </a:solidFill>
            <a:ln w="12700" cap="sq">
              <a:noFill/>
              <a:round/>
              <a:headEnd type="none" w="sm" len="sm"/>
              <a:tailEnd type="none" w="sm" len="sm"/>
            </a:ln>
            <a:effectLst>
              <a:outerShdw dist="45791" dir="2021404" algn="ctr" rotWithShape="0">
                <a:srgbClr val="B2B2B2"/>
              </a:outerShdw>
            </a:effectLst>
          </p:spPr>
          <p:txBody>
            <a:bodyPr wrap="none" anchor="ctr"/>
            <a:lstStyle/>
            <a:p>
              <a:pPr>
                <a:defRPr/>
              </a:pPr>
              <a:endParaRPr lang="zh-CN" altLang="en-US"/>
            </a:p>
          </p:txBody>
        </p:sp>
        <p:sp>
          <p:nvSpPr>
            <p:cNvPr id="28" name="Text Box 32"/>
            <p:cNvSpPr txBox="1">
              <a:spLocks noChangeArrowheads="1"/>
            </p:cNvSpPr>
            <p:nvPr/>
          </p:nvSpPr>
          <p:spPr bwMode="auto">
            <a:xfrm>
              <a:off x="410" y="255"/>
              <a:ext cx="304" cy="538"/>
            </a:xfrm>
            <a:prstGeom prst="rect">
              <a:avLst/>
            </a:prstGeom>
            <a:noFill/>
            <a:ln w="12700" cap="sq">
              <a:noFill/>
              <a:miter lim="800000"/>
              <a:headEnd type="none" w="sm" len="sm"/>
              <a:tailEnd type="none" w="sm" len="sm"/>
            </a:ln>
            <a:effectLst>
              <a:outerShdw dist="28398" dir="3806097" algn="ctr" rotWithShape="0">
                <a:srgbClr val="000000"/>
              </a:outerShdw>
            </a:effectLst>
          </p:spPr>
          <p:txBody>
            <a:bodyPr wrap="square">
              <a:spAutoFit/>
            </a:bodyPr>
            <a:lstStyle/>
            <a:p>
              <a:pPr>
                <a:defRPr/>
              </a:pPr>
              <a:r>
                <a:rPr lang="zh-CN" altLang="en-US" sz="5000" b="1" dirty="0">
                  <a:solidFill>
                    <a:srgbClr val="FF3300"/>
                  </a:solidFill>
                  <a:ea typeface="华文新魏" pitchFamily="2" charset="-122"/>
                </a:rPr>
                <a:t>例</a:t>
              </a:r>
            </a:p>
          </p:txBody>
        </p:sp>
      </p:grpSp>
      <p:grpSp>
        <p:nvGrpSpPr>
          <p:cNvPr id="44" name="组合 43"/>
          <p:cNvGrpSpPr/>
          <p:nvPr/>
        </p:nvGrpSpPr>
        <p:grpSpPr>
          <a:xfrm>
            <a:off x="3168352" y="2525910"/>
            <a:ext cx="4860032" cy="1988439"/>
            <a:chOff x="1907704" y="2525910"/>
            <a:chExt cx="4860032" cy="1988439"/>
          </a:xfrm>
        </p:grpSpPr>
        <p:sp>
          <p:nvSpPr>
            <p:cNvPr id="21" name="矩形 20"/>
            <p:cNvSpPr/>
            <p:nvPr/>
          </p:nvSpPr>
          <p:spPr>
            <a:xfrm>
              <a:off x="2123728" y="2636912"/>
              <a:ext cx="4644008" cy="1877437"/>
            </a:xfrm>
            <a:prstGeom prst="rect">
              <a:avLst/>
            </a:prstGeom>
          </p:spPr>
          <p:txBody>
            <a:bodyPr wrap="square">
              <a:spAutoFit/>
            </a:bodyPr>
            <a:lstStyle/>
            <a:p>
              <a:r>
                <a:rPr lang="en-US" altLang="zh-CN" sz="2200" b="1" dirty="0" err="1" smtClean="0">
                  <a:solidFill>
                    <a:srgbClr val="002060"/>
                  </a:solidFill>
                </a:rPr>
                <a:t>struct</a:t>
              </a:r>
              <a:r>
                <a:rPr lang="en-US" altLang="zh-CN" sz="2200" b="1" dirty="0" smtClean="0">
                  <a:solidFill>
                    <a:srgbClr val="002060"/>
                  </a:solidFill>
                </a:rPr>
                <a:t> </a:t>
              </a:r>
              <a:r>
                <a:rPr lang="en-US" altLang="zh-CN" sz="2200" b="1" dirty="0" err="1" smtClean="0">
                  <a:solidFill>
                    <a:srgbClr val="002060"/>
                  </a:solidFill>
                </a:rPr>
                <a:t>foo</a:t>
              </a:r>
              <a:r>
                <a:rPr lang="en-US" altLang="zh-CN" sz="2200" b="1" dirty="0" smtClean="0">
                  <a:solidFill>
                    <a:srgbClr val="002060"/>
                  </a:solidFill>
                </a:rPr>
                <a:t> {</a:t>
              </a:r>
            </a:p>
            <a:p>
              <a:r>
                <a:rPr lang="en-US" altLang="zh-CN" sz="2200" b="1" dirty="0" smtClean="0">
                  <a:solidFill>
                    <a:srgbClr val="002060"/>
                  </a:solidFill>
                </a:rPr>
                <a:t>  volatile </a:t>
              </a:r>
              <a:r>
                <a:rPr lang="en-US" altLang="zh-CN" sz="2200" b="1" dirty="0" err="1" smtClean="0">
                  <a:solidFill>
                    <a:srgbClr val="FF0000"/>
                  </a:solidFill>
                </a:rPr>
                <a:t>int</a:t>
              </a:r>
              <a:r>
                <a:rPr lang="en-US" altLang="zh-CN" sz="2200" b="1" dirty="0" smtClean="0">
                  <a:solidFill>
                    <a:srgbClr val="FF0000"/>
                  </a:solidFill>
                </a:rPr>
                <a:t> x</a:t>
              </a:r>
              <a:r>
                <a:rPr lang="en-US" altLang="zh-CN" sz="2200" b="1" dirty="0" smtClean="0">
                  <a:solidFill>
                    <a:srgbClr val="002060"/>
                  </a:solidFill>
                </a:rPr>
                <a:t>;</a:t>
              </a:r>
            </a:p>
            <a:p>
              <a:r>
                <a:rPr lang="en-US" altLang="zh-CN" sz="2200" b="1" dirty="0" smtClean="0">
                  <a:solidFill>
                    <a:srgbClr val="002060"/>
                  </a:solidFill>
                </a:rPr>
                <a:t>  volatile </a:t>
              </a:r>
              <a:r>
                <a:rPr lang="en-US" altLang="zh-CN" sz="2200" b="1" dirty="0" err="1" smtClean="0">
                  <a:solidFill>
                    <a:srgbClr val="0033CC"/>
                  </a:solidFill>
                </a:rPr>
                <a:t>int</a:t>
              </a:r>
              <a:r>
                <a:rPr lang="en-US" altLang="zh-CN" sz="2200" b="1" dirty="0" smtClean="0">
                  <a:solidFill>
                    <a:srgbClr val="0033CC"/>
                  </a:solidFill>
                </a:rPr>
                <a:t> y</a:t>
              </a:r>
              <a:r>
                <a:rPr lang="en-US" altLang="zh-CN" sz="2200" b="1" dirty="0" smtClean="0">
                  <a:solidFill>
                    <a:srgbClr val="002060"/>
                  </a:solidFill>
                </a:rPr>
                <a:t>;</a:t>
              </a:r>
            </a:p>
            <a:p>
              <a:r>
                <a:rPr lang="en-US" altLang="zh-CN" sz="2200" b="1" dirty="0" smtClean="0">
                  <a:solidFill>
                    <a:srgbClr val="002060"/>
                  </a:solidFill>
                </a:rPr>
                <a:t>}; </a:t>
              </a:r>
            </a:p>
            <a:p>
              <a:r>
                <a:rPr lang="en-US" altLang="zh-CN" sz="2200" b="1" dirty="0" err="1" smtClean="0">
                  <a:solidFill>
                    <a:srgbClr val="002060"/>
                  </a:solidFill>
                </a:rPr>
                <a:t>struct</a:t>
              </a:r>
              <a:r>
                <a:rPr lang="en-US" altLang="zh-CN" sz="2200" b="1" dirty="0" smtClean="0">
                  <a:solidFill>
                    <a:srgbClr val="002060"/>
                  </a:solidFill>
                </a:rPr>
                <a:t> </a:t>
              </a:r>
              <a:r>
                <a:rPr lang="en-US" altLang="zh-CN" sz="2200" b="1" dirty="0" err="1" smtClean="0">
                  <a:solidFill>
                    <a:srgbClr val="002060"/>
                  </a:solidFill>
                </a:rPr>
                <a:t>foo</a:t>
              </a:r>
              <a:r>
                <a:rPr lang="en-US" altLang="zh-CN" sz="2200" b="1" dirty="0" smtClean="0">
                  <a:solidFill>
                    <a:srgbClr val="002060"/>
                  </a:solidFill>
                </a:rPr>
                <a:t> </a:t>
              </a:r>
              <a:r>
                <a:rPr lang="en-US" altLang="zh-CN" sz="2800" b="1" dirty="0" smtClean="0">
                  <a:solidFill>
                    <a:schemeClr val="accent5">
                      <a:lumMod val="50000"/>
                    </a:schemeClr>
                  </a:solidFill>
                </a:rPr>
                <a:t>f</a:t>
              </a:r>
              <a:r>
                <a:rPr lang="en-US" altLang="zh-CN" sz="2200" b="1" dirty="0" smtClean="0">
                  <a:solidFill>
                    <a:srgbClr val="002060"/>
                  </a:solidFill>
                </a:rPr>
                <a:t>;</a:t>
              </a:r>
            </a:p>
          </p:txBody>
        </p:sp>
        <p:sp>
          <p:nvSpPr>
            <p:cNvPr id="32" name="Rectangle 14"/>
            <p:cNvSpPr>
              <a:spLocks noChangeArrowheads="1"/>
            </p:cNvSpPr>
            <p:nvPr/>
          </p:nvSpPr>
          <p:spPr bwMode="auto">
            <a:xfrm>
              <a:off x="1907704" y="2636912"/>
              <a:ext cx="3168352" cy="1800200"/>
            </a:xfrm>
            <a:prstGeom prst="rect">
              <a:avLst/>
            </a:prstGeom>
            <a:noFill/>
            <a:ln w="76200">
              <a:solidFill>
                <a:srgbClr val="33CCCC"/>
              </a:solidFill>
              <a:miter lim="800000"/>
              <a:headEnd/>
              <a:tailEnd/>
            </a:ln>
            <a:effectLst>
              <a:outerShdw dist="45791" dir="2021404" algn="ctr" rotWithShape="0">
                <a:srgbClr val="B2B2B2"/>
              </a:outerShdw>
            </a:effectLst>
          </p:spPr>
          <p:txBody>
            <a:bodyPr wrap="none" anchor="ctr"/>
            <a:lstStyle/>
            <a:p>
              <a:endParaRPr lang="zh-CN" altLang="en-US" b="1" dirty="0"/>
            </a:p>
          </p:txBody>
        </p:sp>
        <p:grpSp>
          <p:nvGrpSpPr>
            <p:cNvPr id="35" name="Group 58"/>
            <p:cNvGrpSpPr>
              <a:grpSpLocks/>
            </p:cNvGrpSpPr>
            <p:nvPr/>
          </p:nvGrpSpPr>
          <p:grpSpPr bwMode="auto">
            <a:xfrm>
              <a:off x="4355977" y="2525910"/>
              <a:ext cx="1944688" cy="660401"/>
              <a:chOff x="3663" y="67"/>
              <a:chExt cx="1225" cy="416"/>
            </a:xfrm>
          </p:grpSpPr>
          <p:sp>
            <p:nvSpPr>
              <p:cNvPr id="36" name="Freeform 52"/>
              <p:cNvSpPr>
                <a:spLocks/>
              </p:cNvSpPr>
              <p:nvPr/>
            </p:nvSpPr>
            <p:spPr bwMode="auto">
              <a:xfrm rot="124486">
                <a:off x="3663" y="67"/>
                <a:ext cx="1180" cy="416"/>
              </a:xfrm>
              <a:custGeom>
                <a:avLst/>
                <a:gdLst/>
                <a:ahLst/>
                <a:cxnLst>
                  <a:cxn ang="0">
                    <a:pos x="49" y="52"/>
                  </a:cxn>
                  <a:cxn ang="0">
                    <a:pos x="41" y="180"/>
                  </a:cxn>
                  <a:cxn ang="0">
                    <a:pos x="33" y="204"/>
                  </a:cxn>
                  <a:cxn ang="0">
                    <a:pos x="25" y="260"/>
                  </a:cxn>
                  <a:cxn ang="0">
                    <a:pos x="9" y="308"/>
                  </a:cxn>
                  <a:cxn ang="0">
                    <a:pos x="65" y="364"/>
                  </a:cxn>
                  <a:cxn ang="0">
                    <a:pos x="1025" y="372"/>
                  </a:cxn>
                  <a:cxn ang="0">
                    <a:pos x="1193" y="404"/>
                  </a:cxn>
                  <a:cxn ang="0">
                    <a:pos x="1225" y="412"/>
                  </a:cxn>
                  <a:cxn ang="0">
                    <a:pos x="1401" y="404"/>
                  </a:cxn>
                  <a:cxn ang="0">
                    <a:pos x="1409" y="372"/>
                  </a:cxn>
                  <a:cxn ang="0">
                    <a:pos x="1433" y="180"/>
                  </a:cxn>
                  <a:cxn ang="0">
                    <a:pos x="1425" y="92"/>
                  </a:cxn>
                  <a:cxn ang="0">
                    <a:pos x="993" y="76"/>
                  </a:cxn>
                  <a:cxn ang="0">
                    <a:pos x="233" y="44"/>
                  </a:cxn>
                  <a:cxn ang="0">
                    <a:pos x="185" y="28"/>
                  </a:cxn>
                  <a:cxn ang="0">
                    <a:pos x="161" y="20"/>
                  </a:cxn>
                  <a:cxn ang="0">
                    <a:pos x="25" y="44"/>
                  </a:cxn>
                  <a:cxn ang="0">
                    <a:pos x="49" y="52"/>
                  </a:cxn>
                </a:cxnLst>
                <a:rect l="0" t="0" r="r" b="b"/>
                <a:pathLst>
                  <a:path w="1453" h="416">
                    <a:moveTo>
                      <a:pt x="49" y="52"/>
                    </a:moveTo>
                    <a:cubicBezTo>
                      <a:pt x="46" y="95"/>
                      <a:pt x="45" y="137"/>
                      <a:pt x="41" y="180"/>
                    </a:cubicBezTo>
                    <a:cubicBezTo>
                      <a:pt x="40" y="188"/>
                      <a:pt x="35" y="196"/>
                      <a:pt x="33" y="204"/>
                    </a:cubicBezTo>
                    <a:cubicBezTo>
                      <a:pt x="29" y="222"/>
                      <a:pt x="29" y="242"/>
                      <a:pt x="25" y="260"/>
                    </a:cubicBezTo>
                    <a:cubicBezTo>
                      <a:pt x="21" y="276"/>
                      <a:pt x="9" y="308"/>
                      <a:pt x="9" y="308"/>
                    </a:cubicBezTo>
                    <a:cubicBezTo>
                      <a:pt x="18" y="334"/>
                      <a:pt x="33" y="363"/>
                      <a:pt x="65" y="364"/>
                    </a:cubicBezTo>
                    <a:cubicBezTo>
                      <a:pt x="385" y="369"/>
                      <a:pt x="705" y="369"/>
                      <a:pt x="1025" y="372"/>
                    </a:cubicBezTo>
                    <a:cubicBezTo>
                      <a:pt x="1092" y="399"/>
                      <a:pt x="1107" y="397"/>
                      <a:pt x="1193" y="404"/>
                    </a:cubicBezTo>
                    <a:cubicBezTo>
                      <a:pt x="1204" y="407"/>
                      <a:pt x="1214" y="412"/>
                      <a:pt x="1225" y="412"/>
                    </a:cubicBezTo>
                    <a:cubicBezTo>
                      <a:pt x="1284" y="412"/>
                      <a:pt x="1344" y="416"/>
                      <a:pt x="1401" y="404"/>
                    </a:cubicBezTo>
                    <a:cubicBezTo>
                      <a:pt x="1412" y="402"/>
                      <a:pt x="1407" y="383"/>
                      <a:pt x="1409" y="372"/>
                    </a:cubicBezTo>
                    <a:cubicBezTo>
                      <a:pt x="1421" y="308"/>
                      <a:pt x="1417" y="243"/>
                      <a:pt x="1433" y="180"/>
                    </a:cubicBezTo>
                    <a:cubicBezTo>
                      <a:pt x="1430" y="151"/>
                      <a:pt x="1453" y="100"/>
                      <a:pt x="1425" y="92"/>
                    </a:cubicBezTo>
                    <a:cubicBezTo>
                      <a:pt x="1286" y="52"/>
                      <a:pt x="1137" y="87"/>
                      <a:pt x="993" y="76"/>
                    </a:cubicBezTo>
                    <a:cubicBezTo>
                      <a:pt x="765" y="0"/>
                      <a:pt x="482" y="75"/>
                      <a:pt x="233" y="44"/>
                    </a:cubicBezTo>
                    <a:cubicBezTo>
                      <a:pt x="217" y="39"/>
                      <a:pt x="201" y="33"/>
                      <a:pt x="185" y="28"/>
                    </a:cubicBezTo>
                    <a:cubicBezTo>
                      <a:pt x="177" y="25"/>
                      <a:pt x="161" y="20"/>
                      <a:pt x="161" y="20"/>
                    </a:cubicBezTo>
                    <a:cubicBezTo>
                      <a:pt x="109" y="25"/>
                      <a:pt x="72" y="28"/>
                      <a:pt x="25" y="44"/>
                    </a:cubicBezTo>
                    <a:cubicBezTo>
                      <a:pt x="1" y="80"/>
                      <a:pt x="0" y="72"/>
                      <a:pt x="49" y="52"/>
                    </a:cubicBezTo>
                    <a:close/>
                  </a:path>
                </a:pathLst>
              </a:custGeom>
              <a:solidFill>
                <a:srgbClr val="DDDDDD"/>
              </a:solidFill>
              <a:ln w="12700" cap="flat" cmpd="sng">
                <a:noFill/>
                <a:prstDash val="solid"/>
                <a:round/>
                <a:headEnd/>
                <a:tailEnd/>
              </a:ln>
              <a:effectLst>
                <a:outerShdw dist="53882" dir="2700000" algn="ctr" rotWithShape="0">
                  <a:schemeClr val="bg2"/>
                </a:outerShdw>
              </a:effectLst>
            </p:spPr>
            <p:txBody>
              <a:bodyPr wrap="none" anchor="ctr"/>
              <a:lstStyle/>
              <a:p>
                <a:endParaRPr lang="zh-CN" altLang="en-US"/>
              </a:p>
            </p:txBody>
          </p:sp>
          <p:sp>
            <p:nvSpPr>
              <p:cNvPr id="37" name="Text Box 56"/>
              <p:cNvSpPr txBox="1">
                <a:spLocks noChangeArrowheads="1"/>
              </p:cNvSpPr>
              <p:nvPr/>
            </p:nvSpPr>
            <p:spPr bwMode="auto">
              <a:xfrm rot="285218">
                <a:off x="3758" y="92"/>
                <a:ext cx="1130" cy="330"/>
              </a:xfrm>
              <a:prstGeom prst="rect">
                <a:avLst/>
              </a:prstGeom>
              <a:noFill/>
              <a:ln w="12700">
                <a:noFill/>
                <a:miter lim="800000"/>
                <a:headEnd/>
                <a:tailEnd/>
              </a:ln>
              <a:effectLst>
                <a:outerShdw dist="17961" dir="2700000" algn="ctr" rotWithShape="0">
                  <a:srgbClr val="000000"/>
                </a:outerShdw>
              </a:effectLst>
            </p:spPr>
            <p:txBody>
              <a:bodyPr wrap="square">
                <a:spAutoFit/>
              </a:bodyPr>
              <a:lstStyle/>
              <a:p>
                <a:pPr algn="l"/>
                <a:r>
                  <a:rPr lang="zh-CN" altLang="en-US" sz="2800" dirty="0" smtClean="0">
                    <a:solidFill>
                      <a:srgbClr val="FF0000"/>
                    </a:solidFill>
                    <a:ea typeface="华文新魏" pitchFamily="2" charset="-122"/>
                  </a:rPr>
                  <a:t>变量声明</a:t>
                </a:r>
                <a:endParaRPr lang="zh-CN" altLang="en-US" sz="2800" dirty="0">
                  <a:solidFill>
                    <a:srgbClr val="FF0000"/>
                  </a:solidFill>
                  <a:ea typeface="华文新魏" pitchFamily="2" charset="-122"/>
                </a:endParaRPr>
              </a:p>
            </p:txBody>
          </p:sp>
        </p:grpSp>
      </p:grpSp>
      <p:grpSp>
        <p:nvGrpSpPr>
          <p:cNvPr id="31" name="组合 30"/>
          <p:cNvGrpSpPr/>
          <p:nvPr/>
        </p:nvGrpSpPr>
        <p:grpSpPr>
          <a:xfrm>
            <a:off x="179512" y="4352775"/>
            <a:ext cx="4392488" cy="2100561"/>
            <a:chOff x="179512" y="4352775"/>
            <a:chExt cx="4392488" cy="2100561"/>
          </a:xfrm>
        </p:grpSpPr>
        <p:sp>
          <p:nvSpPr>
            <p:cNvPr id="20" name="矩形 19"/>
            <p:cNvSpPr/>
            <p:nvPr/>
          </p:nvSpPr>
          <p:spPr>
            <a:xfrm>
              <a:off x="323528" y="4842445"/>
              <a:ext cx="4176464" cy="1538883"/>
            </a:xfrm>
            <a:prstGeom prst="rect">
              <a:avLst/>
            </a:prstGeom>
          </p:spPr>
          <p:txBody>
            <a:bodyPr wrap="square">
              <a:spAutoFit/>
            </a:bodyPr>
            <a:lstStyle/>
            <a:p>
              <a:r>
                <a:rPr lang="en-US" altLang="zh-CN" sz="2200" b="1" dirty="0" smtClean="0">
                  <a:solidFill>
                    <a:srgbClr val="002060"/>
                  </a:solidFill>
                </a:rPr>
                <a:t>void </a:t>
              </a:r>
              <a:r>
                <a:rPr lang="en-US" altLang="zh-CN" sz="2200" b="1" dirty="0" err="1" smtClean="0">
                  <a:solidFill>
                    <a:srgbClr val="002060"/>
                  </a:solidFill>
                </a:rPr>
                <a:t>inc_x</a:t>
              </a:r>
              <a:r>
                <a:rPr lang="en-US" altLang="zh-CN" sz="2200" b="1" dirty="0" smtClean="0">
                  <a:solidFill>
                    <a:srgbClr val="002060"/>
                  </a:solidFill>
                </a:rPr>
                <a:t>(){</a:t>
              </a:r>
            </a:p>
            <a:p>
              <a:r>
                <a:rPr lang="en-US" altLang="zh-CN" sz="2200" b="1" dirty="0" smtClean="0">
                  <a:solidFill>
                    <a:srgbClr val="002060"/>
                  </a:solidFill>
                </a:rPr>
                <a:t>      for (</a:t>
              </a:r>
              <a:r>
                <a:rPr lang="en-US" altLang="zh-CN" sz="2200" b="1" dirty="0" err="1" smtClean="0">
                  <a:solidFill>
                    <a:srgbClr val="002060"/>
                  </a:solidFill>
                </a:rPr>
                <a:t>int</a:t>
              </a:r>
              <a:r>
                <a:rPr lang="en-US" altLang="zh-CN" sz="2200" b="1" dirty="0" smtClean="0">
                  <a:solidFill>
                    <a:srgbClr val="002060"/>
                  </a:solidFill>
                </a:rPr>
                <a:t> </a:t>
              </a:r>
              <a:r>
                <a:rPr lang="en-US" altLang="zh-CN" sz="2200" b="1" dirty="0" err="1" smtClean="0">
                  <a:solidFill>
                    <a:srgbClr val="002060"/>
                  </a:solidFill>
                </a:rPr>
                <a:t>i</a:t>
              </a:r>
              <a:r>
                <a:rPr lang="en-US" altLang="zh-CN" sz="2200" b="1" dirty="0" smtClean="0">
                  <a:solidFill>
                    <a:srgbClr val="002060"/>
                  </a:solidFill>
                </a:rPr>
                <a:t> = 0; </a:t>
              </a:r>
              <a:r>
                <a:rPr lang="en-US" altLang="zh-CN" sz="2200" b="1" dirty="0" err="1" smtClean="0">
                  <a:solidFill>
                    <a:srgbClr val="002060"/>
                  </a:solidFill>
                </a:rPr>
                <a:t>i</a:t>
              </a:r>
              <a:r>
                <a:rPr lang="en-US" altLang="zh-CN" sz="2200" b="1" dirty="0" smtClean="0">
                  <a:solidFill>
                    <a:srgbClr val="002060"/>
                  </a:solidFill>
                </a:rPr>
                <a:t> &lt; 1000000; ++</a:t>
              </a:r>
              <a:r>
                <a:rPr lang="en-US" altLang="zh-CN" sz="2200" b="1" dirty="0" err="1" smtClean="0">
                  <a:solidFill>
                    <a:srgbClr val="002060"/>
                  </a:solidFill>
                </a:rPr>
                <a:t>i</a:t>
              </a:r>
              <a:r>
                <a:rPr lang="en-US" altLang="zh-CN" sz="2200" b="1" dirty="0" smtClean="0">
                  <a:solidFill>
                    <a:srgbClr val="002060"/>
                  </a:solidFill>
                </a:rPr>
                <a:t>)</a:t>
              </a:r>
            </a:p>
            <a:p>
              <a:r>
                <a:rPr lang="en-US" altLang="zh-CN" sz="2200" b="1" dirty="0" smtClean="0">
                  <a:solidFill>
                    <a:srgbClr val="002060"/>
                  </a:solidFill>
                </a:rPr>
                <a:t>      	++</a:t>
              </a:r>
              <a:r>
                <a:rPr lang="en-US" altLang="zh-CN" sz="2800" b="1" dirty="0" smtClean="0">
                  <a:solidFill>
                    <a:schemeClr val="accent5">
                      <a:lumMod val="50000"/>
                    </a:schemeClr>
                  </a:solidFill>
                </a:rPr>
                <a:t>f</a:t>
              </a:r>
              <a:r>
                <a:rPr lang="en-US" altLang="zh-CN" sz="2200" b="1" dirty="0" smtClean="0">
                  <a:solidFill>
                    <a:srgbClr val="0070C0"/>
                  </a:solidFill>
                </a:rPr>
                <a:t>.</a:t>
              </a:r>
              <a:r>
                <a:rPr lang="en-US" altLang="zh-CN" sz="2200" b="1" dirty="0" smtClean="0">
                  <a:solidFill>
                    <a:srgbClr val="FF0000"/>
                  </a:solidFill>
                </a:rPr>
                <a:t> x</a:t>
              </a:r>
              <a:r>
                <a:rPr lang="en-US" altLang="zh-CN" sz="2200" b="1" dirty="0" smtClean="0">
                  <a:solidFill>
                    <a:srgbClr val="002060"/>
                  </a:solidFill>
                </a:rPr>
                <a:t>;</a:t>
              </a:r>
            </a:p>
            <a:p>
              <a:r>
                <a:rPr lang="en-US" altLang="zh-CN" sz="2200" b="1" dirty="0" smtClean="0">
                  <a:solidFill>
                    <a:srgbClr val="002060"/>
                  </a:solidFill>
                </a:rPr>
                <a:t>}</a:t>
              </a:r>
              <a:endParaRPr lang="zh-CN" altLang="en-US" sz="2200" b="1" dirty="0">
                <a:solidFill>
                  <a:srgbClr val="002060"/>
                </a:solidFill>
              </a:endParaRPr>
            </a:p>
          </p:txBody>
        </p:sp>
        <p:sp>
          <p:nvSpPr>
            <p:cNvPr id="33" name="Rectangle 14"/>
            <p:cNvSpPr>
              <a:spLocks noChangeArrowheads="1"/>
            </p:cNvSpPr>
            <p:nvPr/>
          </p:nvSpPr>
          <p:spPr bwMode="auto">
            <a:xfrm>
              <a:off x="179512" y="4581128"/>
              <a:ext cx="4392488" cy="1872208"/>
            </a:xfrm>
            <a:prstGeom prst="rect">
              <a:avLst/>
            </a:prstGeom>
            <a:noFill/>
            <a:ln w="76200">
              <a:solidFill>
                <a:srgbClr val="33CCCC"/>
              </a:solidFill>
              <a:miter lim="800000"/>
              <a:headEnd/>
              <a:tailEnd/>
            </a:ln>
            <a:effectLst>
              <a:outerShdw dist="45791" dir="2021404" algn="ctr" rotWithShape="0">
                <a:srgbClr val="B2B2B2"/>
              </a:outerShdw>
            </a:effectLst>
          </p:spPr>
          <p:txBody>
            <a:bodyPr wrap="none" anchor="ctr"/>
            <a:lstStyle/>
            <a:p>
              <a:endParaRPr lang="zh-CN" altLang="en-US"/>
            </a:p>
          </p:txBody>
        </p:sp>
        <p:grpSp>
          <p:nvGrpSpPr>
            <p:cNvPr id="38" name="Group 58"/>
            <p:cNvGrpSpPr>
              <a:grpSpLocks/>
            </p:cNvGrpSpPr>
            <p:nvPr/>
          </p:nvGrpSpPr>
          <p:grpSpPr bwMode="auto">
            <a:xfrm>
              <a:off x="2411760" y="4352775"/>
              <a:ext cx="1944688" cy="660401"/>
              <a:chOff x="3663" y="264"/>
              <a:chExt cx="1225" cy="416"/>
            </a:xfrm>
          </p:grpSpPr>
          <p:sp>
            <p:nvSpPr>
              <p:cNvPr id="39" name="Freeform 52"/>
              <p:cNvSpPr>
                <a:spLocks/>
              </p:cNvSpPr>
              <p:nvPr/>
            </p:nvSpPr>
            <p:spPr bwMode="auto">
              <a:xfrm rot="124486">
                <a:off x="3663" y="264"/>
                <a:ext cx="1180" cy="416"/>
              </a:xfrm>
              <a:custGeom>
                <a:avLst/>
                <a:gdLst/>
                <a:ahLst/>
                <a:cxnLst>
                  <a:cxn ang="0">
                    <a:pos x="49" y="52"/>
                  </a:cxn>
                  <a:cxn ang="0">
                    <a:pos x="41" y="180"/>
                  </a:cxn>
                  <a:cxn ang="0">
                    <a:pos x="33" y="204"/>
                  </a:cxn>
                  <a:cxn ang="0">
                    <a:pos x="25" y="260"/>
                  </a:cxn>
                  <a:cxn ang="0">
                    <a:pos x="9" y="308"/>
                  </a:cxn>
                  <a:cxn ang="0">
                    <a:pos x="65" y="364"/>
                  </a:cxn>
                  <a:cxn ang="0">
                    <a:pos x="1025" y="372"/>
                  </a:cxn>
                  <a:cxn ang="0">
                    <a:pos x="1193" y="404"/>
                  </a:cxn>
                  <a:cxn ang="0">
                    <a:pos x="1225" y="412"/>
                  </a:cxn>
                  <a:cxn ang="0">
                    <a:pos x="1401" y="404"/>
                  </a:cxn>
                  <a:cxn ang="0">
                    <a:pos x="1409" y="372"/>
                  </a:cxn>
                  <a:cxn ang="0">
                    <a:pos x="1433" y="180"/>
                  </a:cxn>
                  <a:cxn ang="0">
                    <a:pos x="1425" y="92"/>
                  </a:cxn>
                  <a:cxn ang="0">
                    <a:pos x="993" y="76"/>
                  </a:cxn>
                  <a:cxn ang="0">
                    <a:pos x="233" y="44"/>
                  </a:cxn>
                  <a:cxn ang="0">
                    <a:pos x="185" y="28"/>
                  </a:cxn>
                  <a:cxn ang="0">
                    <a:pos x="161" y="20"/>
                  </a:cxn>
                  <a:cxn ang="0">
                    <a:pos x="25" y="44"/>
                  </a:cxn>
                  <a:cxn ang="0">
                    <a:pos x="49" y="52"/>
                  </a:cxn>
                </a:cxnLst>
                <a:rect l="0" t="0" r="r" b="b"/>
                <a:pathLst>
                  <a:path w="1453" h="416">
                    <a:moveTo>
                      <a:pt x="49" y="52"/>
                    </a:moveTo>
                    <a:cubicBezTo>
                      <a:pt x="46" y="95"/>
                      <a:pt x="45" y="137"/>
                      <a:pt x="41" y="180"/>
                    </a:cubicBezTo>
                    <a:cubicBezTo>
                      <a:pt x="40" y="188"/>
                      <a:pt x="35" y="196"/>
                      <a:pt x="33" y="204"/>
                    </a:cubicBezTo>
                    <a:cubicBezTo>
                      <a:pt x="29" y="222"/>
                      <a:pt x="29" y="242"/>
                      <a:pt x="25" y="260"/>
                    </a:cubicBezTo>
                    <a:cubicBezTo>
                      <a:pt x="21" y="276"/>
                      <a:pt x="9" y="308"/>
                      <a:pt x="9" y="308"/>
                    </a:cubicBezTo>
                    <a:cubicBezTo>
                      <a:pt x="18" y="334"/>
                      <a:pt x="33" y="363"/>
                      <a:pt x="65" y="364"/>
                    </a:cubicBezTo>
                    <a:cubicBezTo>
                      <a:pt x="385" y="369"/>
                      <a:pt x="705" y="369"/>
                      <a:pt x="1025" y="372"/>
                    </a:cubicBezTo>
                    <a:cubicBezTo>
                      <a:pt x="1092" y="399"/>
                      <a:pt x="1107" y="397"/>
                      <a:pt x="1193" y="404"/>
                    </a:cubicBezTo>
                    <a:cubicBezTo>
                      <a:pt x="1204" y="407"/>
                      <a:pt x="1214" y="412"/>
                      <a:pt x="1225" y="412"/>
                    </a:cubicBezTo>
                    <a:cubicBezTo>
                      <a:pt x="1284" y="412"/>
                      <a:pt x="1344" y="416"/>
                      <a:pt x="1401" y="404"/>
                    </a:cubicBezTo>
                    <a:cubicBezTo>
                      <a:pt x="1412" y="402"/>
                      <a:pt x="1407" y="383"/>
                      <a:pt x="1409" y="372"/>
                    </a:cubicBezTo>
                    <a:cubicBezTo>
                      <a:pt x="1421" y="308"/>
                      <a:pt x="1417" y="243"/>
                      <a:pt x="1433" y="180"/>
                    </a:cubicBezTo>
                    <a:cubicBezTo>
                      <a:pt x="1430" y="151"/>
                      <a:pt x="1453" y="100"/>
                      <a:pt x="1425" y="92"/>
                    </a:cubicBezTo>
                    <a:cubicBezTo>
                      <a:pt x="1286" y="52"/>
                      <a:pt x="1137" y="87"/>
                      <a:pt x="993" y="76"/>
                    </a:cubicBezTo>
                    <a:cubicBezTo>
                      <a:pt x="765" y="0"/>
                      <a:pt x="482" y="75"/>
                      <a:pt x="233" y="44"/>
                    </a:cubicBezTo>
                    <a:cubicBezTo>
                      <a:pt x="217" y="39"/>
                      <a:pt x="201" y="33"/>
                      <a:pt x="185" y="28"/>
                    </a:cubicBezTo>
                    <a:cubicBezTo>
                      <a:pt x="177" y="25"/>
                      <a:pt x="161" y="20"/>
                      <a:pt x="161" y="20"/>
                    </a:cubicBezTo>
                    <a:cubicBezTo>
                      <a:pt x="109" y="25"/>
                      <a:pt x="72" y="28"/>
                      <a:pt x="25" y="44"/>
                    </a:cubicBezTo>
                    <a:cubicBezTo>
                      <a:pt x="1" y="80"/>
                      <a:pt x="0" y="72"/>
                      <a:pt x="49" y="52"/>
                    </a:cubicBezTo>
                    <a:close/>
                  </a:path>
                </a:pathLst>
              </a:custGeom>
              <a:solidFill>
                <a:srgbClr val="DDDDDD"/>
              </a:solidFill>
              <a:ln w="12700" cap="flat" cmpd="sng">
                <a:noFill/>
                <a:prstDash val="solid"/>
                <a:round/>
                <a:headEnd/>
                <a:tailEnd/>
              </a:ln>
              <a:effectLst>
                <a:outerShdw dist="53882" dir="2700000" algn="ctr" rotWithShape="0">
                  <a:schemeClr val="bg2"/>
                </a:outerShdw>
              </a:effectLst>
            </p:spPr>
            <p:txBody>
              <a:bodyPr wrap="none" anchor="ctr"/>
              <a:lstStyle/>
              <a:p>
                <a:endParaRPr lang="zh-CN" altLang="en-US"/>
              </a:p>
            </p:txBody>
          </p:sp>
          <p:sp>
            <p:nvSpPr>
              <p:cNvPr id="40" name="Text Box 56"/>
              <p:cNvSpPr txBox="1">
                <a:spLocks noChangeArrowheads="1"/>
              </p:cNvSpPr>
              <p:nvPr/>
            </p:nvSpPr>
            <p:spPr bwMode="auto">
              <a:xfrm rot="285218">
                <a:off x="3758" y="303"/>
                <a:ext cx="1130" cy="330"/>
              </a:xfrm>
              <a:prstGeom prst="rect">
                <a:avLst/>
              </a:prstGeom>
              <a:noFill/>
              <a:ln w="12700">
                <a:noFill/>
                <a:miter lim="800000"/>
                <a:headEnd/>
                <a:tailEnd/>
              </a:ln>
              <a:effectLst>
                <a:outerShdw dist="17961" dir="2700000" algn="ctr" rotWithShape="0">
                  <a:srgbClr val="000000"/>
                </a:outerShdw>
              </a:effectLst>
            </p:spPr>
            <p:txBody>
              <a:bodyPr wrap="square">
                <a:spAutoFit/>
              </a:bodyPr>
              <a:lstStyle/>
              <a:p>
                <a:pPr algn="l"/>
                <a:r>
                  <a:rPr lang="zh-CN" altLang="en-US" sz="2800" dirty="0" smtClean="0">
                    <a:solidFill>
                      <a:srgbClr val="FF0000"/>
                    </a:solidFill>
                    <a:ea typeface="华文新魏" pitchFamily="2" charset="-122"/>
                  </a:rPr>
                  <a:t>线程</a:t>
                </a:r>
                <a:r>
                  <a:rPr lang="en-US" altLang="zh-CN" sz="2800" dirty="0" smtClean="0">
                    <a:solidFill>
                      <a:srgbClr val="FF0000"/>
                    </a:solidFill>
                    <a:ea typeface="华文新魏" pitchFamily="2" charset="-122"/>
                  </a:rPr>
                  <a:t>0</a:t>
                </a:r>
                <a:r>
                  <a:rPr lang="zh-CN" altLang="en-US" sz="2800" dirty="0" smtClean="0">
                    <a:solidFill>
                      <a:srgbClr val="FF0000"/>
                    </a:solidFill>
                    <a:ea typeface="华文新魏" pitchFamily="2" charset="-122"/>
                  </a:rPr>
                  <a:t>内</a:t>
                </a:r>
                <a:endParaRPr lang="zh-CN" altLang="en-US" sz="2800" dirty="0">
                  <a:solidFill>
                    <a:srgbClr val="FF0000"/>
                  </a:solidFill>
                  <a:ea typeface="华文新魏" pitchFamily="2" charset="-122"/>
                </a:endParaRPr>
              </a:p>
            </p:txBody>
          </p:sp>
        </p:grpSp>
      </p:grpSp>
      <p:grpSp>
        <p:nvGrpSpPr>
          <p:cNvPr id="45" name="组合 44"/>
          <p:cNvGrpSpPr/>
          <p:nvPr/>
        </p:nvGrpSpPr>
        <p:grpSpPr>
          <a:xfrm>
            <a:off x="4716016" y="4293096"/>
            <a:ext cx="4176936" cy="2564904"/>
            <a:chOff x="4716016" y="4293096"/>
            <a:chExt cx="4176936" cy="2564904"/>
          </a:xfrm>
        </p:grpSpPr>
        <p:sp>
          <p:nvSpPr>
            <p:cNvPr id="22" name="矩形 21"/>
            <p:cNvSpPr/>
            <p:nvPr/>
          </p:nvSpPr>
          <p:spPr>
            <a:xfrm>
              <a:off x="4788024" y="4597385"/>
              <a:ext cx="4032448" cy="2215991"/>
            </a:xfrm>
            <a:prstGeom prst="rect">
              <a:avLst/>
            </a:prstGeom>
          </p:spPr>
          <p:txBody>
            <a:bodyPr wrap="square">
              <a:spAutoFit/>
            </a:bodyPr>
            <a:lstStyle/>
            <a:p>
              <a:r>
                <a:rPr lang="en-US" altLang="zh-CN" sz="2200" b="1" dirty="0" err="1" smtClean="0">
                  <a:solidFill>
                    <a:srgbClr val="002060"/>
                  </a:solidFill>
                </a:rPr>
                <a:t>int</a:t>
              </a:r>
              <a:r>
                <a:rPr lang="en-US" altLang="zh-CN" sz="2200" b="1" dirty="0" smtClean="0">
                  <a:solidFill>
                    <a:srgbClr val="002060"/>
                  </a:solidFill>
                </a:rPr>
                <a:t> </a:t>
              </a:r>
              <a:r>
                <a:rPr lang="en-US" altLang="zh-CN" sz="2200" b="1" dirty="0" err="1" smtClean="0">
                  <a:solidFill>
                    <a:srgbClr val="002060"/>
                  </a:solidFill>
                </a:rPr>
                <a:t>sum_y</a:t>
              </a:r>
              <a:r>
                <a:rPr lang="en-US" altLang="zh-CN" sz="2200" b="1" dirty="0" smtClean="0">
                  <a:solidFill>
                    <a:srgbClr val="002060"/>
                  </a:solidFill>
                </a:rPr>
                <a:t>() {</a:t>
              </a:r>
            </a:p>
            <a:p>
              <a:r>
                <a:rPr lang="en-US" altLang="zh-CN" sz="2200" b="1" dirty="0" smtClean="0">
                  <a:solidFill>
                    <a:srgbClr val="002060"/>
                  </a:solidFill>
                </a:rPr>
                <a:t>    </a:t>
              </a:r>
              <a:r>
                <a:rPr lang="en-US" altLang="zh-CN" sz="2200" b="1" dirty="0" err="1" smtClean="0">
                  <a:solidFill>
                    <a:srgbClr val="002060"/>
                  </a:solidFill>
                </a:rPr>
                <a:t>int</a:t>
              </a:r>
              <a:r>
                <a:rPr lang="en-US" altLang="zh-CN" sz="2200" b="1" dirty="0" smtClean="0">
                  <a:solidFill>
                    <a:srgbClr val="002060"/>
                  </a:solidFill>
                </a:rPr>
                <a:t> s = 0;</a:t>
              </a:r>
            </a:p>
            <a:p>
              <a:r>
                <a:rPr lang="en-US" altLang="zh-CN" sz="2200" b="1" dirty="0" smtClean="0">
                  <a:solidFill>
                    <a:srgbClr val="002060"/>
                  </a:solidFill>
                </a:rPr>
                <a:t>    for (</a:t>
              </a:r>
              <a:r>
                <a:rPr lang="en-US" altLang="zh-CN" sz="2200" b="1" dirty="0" err="1" smtClean="0">
                  <a:solidFill>
                    <a:srgbClr val="002060"/>
                  </a:solidFill>
                </a:rPr>
                <a:t>int</a:t>
              </a:r>
              <a:r>
                <a:rPr lang="en-US" altLang="zh-CN" sz="2200" b="1" dirty="0" smtClean="0">
                  <a:solidFill>
                    <a:srgbClr val="002060"/>
                  </a:solidFill>
                </a:rPr>
                <a:t> </a:t>
              </a:r>
              <a:r>
                <a:rPr lang="en-US" altLang="zh-CN" sz="2200" b="1" dirty="0" err="1" smtClean="0">
                  <a:solidFill>
                    <a:srgbClr val="002060"/>
                  </a:solidFill>
                </a:rPr>
                <a:t>i</a:t>
              </a:r>
              <a:r>
                <a:rPr lang="en-US" altLang="zh-CN" sz="2200" b="1" dirty="0" smtClean="0">
                  <a:solidFill>
                    <a:srgbClr val="002060"/>
                  </a:solidFill>
                </a:rPr>
                <a:t> = 0; </a:t>
              </a:r>
              <a:r>
                <a:rPr lang="en-US" altLang="zh-CN" sz="2200" b="1" dirty="0" err="1" smtClean="0">
                  <a:solidFill>
                    <a:srgbClr val="002060"/>
                  </a:solidFill>
                </a:rPr>
                <a:t>i</a:t>
              </a:r>
              <a:r>
                <a:rPr lang="en-US" altLang="zh-CN" sz="2200" b="1" dirty="0" smtClean="0">
                  <a:solidFill>
                    <a:srgbClr val="002060"/>
                  </a:solidFill>
                </a:rPr>
                <a:t> &lt; 1000000; ++</a:t>
              </a:r>
              <a:r>
                <a:rPr lang="en-US" altLang="zh-CN" sz="2200" b="1" dirty="0" err="1" smtClean="0">
                  <a:solidFill>
                    <a:srgbClr val="002060"/>
                  </a:solidFill>
                </a:rPr>
                <a:t>i</a:t>
              </a:r>
              <a:r>
                <a:rPr lang="en-US" altLang="zh-CN" sz="2200" b="1" dirty="0" smtClean="0">
                  <a:solidFill>
                    <a:srgbClr val="002060"/>
                  </a:solidFill>
                </a:rPr>
                <a:t>)</a:t>
              </a:r>
            </a:p>
            <a:p>
              <a:r>
                <a:rPr lang="en-US" altLang="zh-CN" sz="2200" b="1" dirty="0" smtClean="0">
                  <a:solidFill>
                    <a:srgbClr val="002060"/>
                  </a:solidFill>
                </a:rPr>
                <a:t>        s += </a:t>
              </a:r>
              <a:r>
                <a:rPr lang="en-US" altLang="zh-CN" sz="2800" b="1" dirty="0" smtClean="0">
                  <a:solidFill>
                    <a:schemeClr val="accent5">
                      <a:lumMod val="50000"/>
                    </a:schemeClr>
                  </a:solidFill>
                </a:rPr>
                <a:t>f</a:t>
              </a:r>
              <a:r>
                <a:rPr lang="en-US" altLang="zh-CN" sz="2200" b="1" dirty="0" smtClean="0">
                  <a:solidFill>
                    <a:srgbClr val="FF0000"/>
                  </a:solidFill>
                </a:rPr>
                <a:t>.</a:t>
              </a:r>
              <a:r>
                <a:rPr lang="en-US" altLang="zh-CN" sz="2200" b="1" dirty="0" smtClean="0">
                  <a:solidFill>
                    <a:srgbClr val="0033CC"/>
                  </a:solidFill>
                </a:rPr>
                <a:t> y</a:t>
              </a:r>
              <a:r>
                <a:rPr lang="en-US" altLang="zh-CN" sz="2200" b="1" dirty="0" smtClean="0">
                  <a:solidFill>
                    <a:srgbClr val="002060"/>
                  </a:solidFill>
                </a:rPr>
                <a:t>;</a:t>
              </a:r>
            </a:p>
            <a:p>
              <a:r>
                <a:rPr lang="en-US" altLang="zh-CN" sz="2200" b="1" dirty="0" smtClean="0">
                  <a:solidFill>
                    <a:srgbClr val="002060"/>
                  </a:solidFill>
                </a:rPr>
                <a:t>   return s;</a:t>
              </a:r>
            </a:p>
            <a:p>
              <a:r>
                <a:rPr lang="en-US" altLang="zh-CN" sz="2200" b="1" dirty="0" smtClean="0">
                  <a:solidFill>
                    <a:srgbClr val="002060"/>
                  </a:solidFill>
                </a:rPr>
                <a:t>}</a:t>
              </a:r>
            </a:p>
          </p:txBody>
        </p:sp>
        <p:sp>
          <p:nvSpPr>
            <p:cNvPr id="34" name="Rectangle 14"/>
            <p:cNvSpPr>
              <a:spLocks noChangeArrowheads="1"/>
            </p:cNvSpPr>
            <p:nvPr/>
          </p:nvSpPr>
          <p:spPr bwMode="auto">
            <a:xfrm>
              <a:off x="4716016" y="4581128"/>
              <a:ext cx="4176464" cy="2276872"/>
            </a:xfrm>
            <a:prstGeom prst="rect">
              <a:avLst/>
            </a:prstGeom>
            <a:noFill/>
            <a:ln w="76200">
              <a:solidFill>
                <a:srgbClr val="33CCCC"/>
              </a:solidFill>
              <a:miter lim="800000"/>
              <a:headEnd/>
              <a:tailEnd/>
            </a:ln>
            <a:effectLst>
              <a:outerShdw dist="45791" dir="2021404" algn="ctr" rotWithShape="0">
                <a:srgbClr val="B2B2B2"/>
              </a:outerShdw>
            </a:effectLst>
          </p:spPr>
          <p:txBody>
            <a:bodyPr wrap="none" anchor="ctr"/>
            <a:lstStyle/>
            <a:p>
              <a:endParaRPr lang="zh-CN" altLang="en-US"/>
            </a:p>
          </p:txBody>
        </p:sp>
        <p:grpSp>
          <p:nvGrpSpPr>
            <p:cNvPr id="41" name="Group 58"/>
            <p:cNvGrpSpPr>
              <a:grpSpLocks/>
            </p:cNvGrpSpPr>
            <p:nvPr/>
          </p:nvGrpSpPr>
          <p:grpSpPr bwMode="auto">
            <a:xfrm>
              <a:off x="6948264" y="4293096"/>
              <a:ext cx="1944688" cy="660401"/>
              <a:chOff x="3663" y="264"/>
              <a:chExt cx="1225" cy="416"/>
            </a:xfrm>
          </p:grpSpPr>
          <p:sp>
            <p:nvSpPr>
              <p:cNvPr id="42" name="Freeform 52"/>
              <p:cNvSpPr>
                <a:spLocks/>
              </p:cNvSpPr>
              <p:nvPr/>
            </p:nvSpPr>
            <p:spPr bwMode="auto">
              <a:xfrm rot="124486">
                <a:off x="3663" y="264"/>
                <a:ext cx="1180" cy="416"/>
              </a:xfrm>
              <a:custGeom>
                <a:avLst/>
                <a:gdLst/>
                <a:ahLst/>
                <a:cxnLst>
                  <a:cxn ang="0">
                    <a:pos x="49" y="52"/>
                  </a:cxn>
                  <a:cxn ang="0">
                    <a:pos x="41" y="180"/>
                  </a:cxn>
                  <a:cxn ang="0">
                    <a:pos x="33" y="204"/>
                  </a:cxn>
                  <a:cxn ang="0">
                    <a:pos x="25" y="260"/>
                  </a:cxn>
                  <a:cxn ang="0">
                    <a:pos x="9" y="308"/>
                  </a:cxn>
                  <a:cxn ang="0">
                    <a:pos x="65" y="364"/>
                  </a:cxn>
                  <a:cxn ang="0">
                    <a:pos x="1025" y="372"/>
                  </a:cxn>
                  <a:cxn ang="0">
                    <a:pos x="1193" y="404"/>
                  </a:cxn>
                  <a:cxn ang="0">
                    <a:pos x="1225" y="412"/>
                  </a:cxn>
                  <a:cxn ang="0">
                    <a:pos x="1401" y="404"/>
                  </a:cxn>
                  <a:cxn ang="0">
                    <a:pos x="1409" y="372"/>
                  </a:cxn>
                  <a:cxn ang="0">
                    <a:pos x="1433" y="180"/>
                  </a:cxn>
                  <a:cxn ang="0">
                    <a:pos x="1425" y="92"/>
                  </a:cxn>
                  <a:cxn ang="0">
                    <a:pos x="993" y="76"/>
                  </a:cxn>
                  <a:cxn ang="0">
                    <a:pos x="233" y="44"/>
                  </a:cxn>
                  <a:cxn ang="0">
                    <a:pos x="185" y="28"/>
                  </a:cxn>
                  <a:cxn ang="0">
                    <a:pos x="161" y="20"/>
                  </a:cxn>
                  <a:cxn ang="0">
                    <a:pos x="25" y="44"/>
                  </a:cxn>
                  <a:cxn ang="0">
                    <a:pos x="49" y="52"/>
                  </a:cxn>
                </a:cxnLst>
                <a:rect l="0" t="0" r="r" b="b"/>
                <a:pathLst>
                  <a:path w="1453" h="416">
                    <a:moveTo>
                      <a:pt x="49" y="52"/>
                    </a:moveTo>
                    <a:cubicBezTo>
                      <a:pt x="46" y="95"/>
                      <a:pt x="45" y="137"/>
                      <a:pt x="41" y="180"/>
                    </a:cubicBezTo>
                    <a:cubicBezTo>
                      <a:pt x="40" y="188"/>
                      <a:pt x="35" y="196"/>
                      <a:pt x="33" y="204"/>
                    </a:cubicBezTo>
                    <a:cubicBezTo>
                      <a:pt x="29" y="222"/>
                      <a:pt x="29" y="242"/>
                      <a:pt x="25" y="260"/>
                    </a:cubicBezTo>
                    <a:cubicBezTo>
                      <a:pt x="21" y="276"/>
                      <a:pt x="9" y="308"/>
                      <a:pt x="9" y="308"/>
                    </a:cubicBezTo>
                    <a:cubicBezTo>
                      <a:pt x="18" y="334"/>
                      <a:pt x="33" y="363"/>
                      <a:pt x="65" y="364"/>
                    </a:cubicBezTo>
                    <a:cubicBezTo>
                      <a:pt x="385" y="369"/>
                      <a:pt x="705" y="369"/>
                      <a:pt x="1025" y="372"/>
                    </a:cubicBezTo>
                    <a:cubicBezTo>
                      <a:pt x="1092" y="399"/>
                      <a:pt x="1107" y="397"/>
                      <a:pt x="1193" y="404"/>
                    </a:cubicBezTo>
                    <a:cubicBezTo>
                      <a:pt x="1204" y="407"/>
                      <a:pt x="1214" y="412"/>
                      <a:pt x="1225" y="412"/>
                    </a:cubicBezTo>
                    <a:cubicBezTo>
                      <a:pt x="1284" y="412"/>
                      <a:pt x="1344" y="416"/>
                      <a:pt x="1401" y="404"/>
                    </a:cubicBezTo>
                    <a:cubicBezTo>
                      <a:pt x="1412" y="402"/>
                      <a:pt x="1407" y="383"/>
                      <a:pt x="1409" y="372"/>
                    </a:cubicBezTo>
                    <a:cubicBezTo>
                      <a:pt x="1421" y="308"/>
                      <a:pt x="1417" y="243"/>
                      <a:pt x="1433" y="180"/>
                    </a:cubicBezTo>
                    <a:cubicBezTo>
                      <a:pt x="1430" y="151"/>
                      <a:pt x="1453" y="100"/>
                      <a:pt x="1425" y="92"/>
                    </a:cubicBezTo>
                    <a:cubicBezTo>
                      <a:pt x="1286" y="52"/>
                      <a:pt x="1137" y="87"/>
                      <a:pt x="993" y="76"/>
                    </a:cubicBezTo>
                    <a:cubicBezTo>
                      <a:pt x="765" y="0"/>
                      <a:pt x="482" y="75"/>
                      <a:pt x="233" y="44"/>
                    </a:cubicBezTo>
                    <a:cubicBezTo>
                      <a:pt x="217" y="39"/>
                      <a:pt x="201" y="33"/>
                      <a:pt x="185" y="28"/>
                    </a:cubicBezTo>
                    <a:cubicBezTo>
                      <a:pt x="177" y="25"/>
                      <a:pt x="161" y="20"/>
                      <a:pt x="161" y="20"/>
                    </a:cubicBezTo>
                    <a:cubicBezTo>
                      <a:pt x="109" y="25"/>
                      <a:pt x="72" y="28"/>
                      <a:pt x="25" y="44"/>
                    </a:cubicBezTo>
                    <a:cubicBezTo>
                      <a:pt x="1" y="80"/>
                      <a:pt x="0" y="72"/>
                      <a:pt x="49" y="52"/>
                    </a:cubicBezTo>
                    <a:close/>
                  </a:path>
                </a:pathLst>
              </a:custGeom>
              <a:solidFill>
                <a:srgbClr val="DDDDDD"/>
              </a:solidFill>
              <a:ln w="12700" cap="flat" cmpd="sng">
                <a:noFill/>
                <a:prstDash val="solid"/>
                <a:round/>
                <a:headEnd/>
                <a:tailEnd/>
              </a:ln>
              <a:effectLst>
                <a:outerShdw dist="53882" dir="2700000" algn="ctr" rotWithShape="0">
                  <a:schemeClr val="bg2"/>
                </a:outerShdw>
              </a:effectLst>
            </p:spPr>
            <p:txBody>
              <a:bodyPr wrap="none" anchor="ctr"/>
              <a:lstStyle/>
              <a:p>
                <a:endParaRPr lang="zh-CN" altLang="en-US"/>
              </a:p>
            </p:txBody>
          </p:sp>
          <p:sp>
            <p:nvSpPr>
              <p:cNvPr id="43" name="Text Box 56"/>
              <p:cNvSpPr txBox="1">
                <a:spLocks noChangeArrowheads="1"/>
              </p:cNvSpPr>
              <p:nvPr/>
            </p:nvSpPr>
            <p:spPr bwMode="auto">
              <a:xfrm rot="285218">
                <a:off x="3758" y="303"/>
                <a:ext cx="1130" cy="330"/>
              </a:xfrm>
              <a:prstGeom prst="rect">
                <a:avLst/>
              </a:prstGeom>
              <a:noFill/>
              <a:ln w="12700">
                <a:noFill/>
                <a:miter lim="800000"/>
                <a:headEnd/>
                <a:tailEnd/>
              </a:ln>
              <a:effectLst>
                <a:outerShdw dist="17961" dir="2700000" algn="ctr" rotWithShape="0">
                  <a:srgbClr val="000000"/>
                </a:outerShdw>
              </a:effectLst>
            </p:spPr>
            <p:txBody>
              <a:bodyPr wrap="square">
                <a:spAutoFit/>
              </a:bodyPr>
              <a:lstStyle/>
              <a:p>
                <a:pPr algn="l"/>
                <a:r>
                  <a:rPr lang="zh-CN" altLang="en-US" sz="2800" dirty="0" smtClean="0">
                    <a:solidFill>
                      <a:srgbClr val="FF0000"/>
                    </a:solidFill>
                    <a:ea typeface="华文新魏" pitchFamily="2" charset="-122"/>
                  </a:rPr>
                  <a:t>线程</a:t>
                </a:r>
                <a:r>
                  <a:rPr lang="en-US" altLang="zh-CN" sz="2800" dirty="0" smtClean="0">
                    <a:solidFill>
                      <a:srgbClr val="FF0000"/>
                    </a:solidFill>
                    <a:ea typeface="华文新魏" pitchFamily="2" charset="-122"/>
                  </a:rPr>
                  <a:t>1</a:t>
                </a:r>
                <a:r>
                  <a:rPr lang="zh-CN" altLang="en-US" sz="2800" dirty="0" smtClean="0">
                    <a:solidFill>
                      <a:srgbClr val="FF0000"/>
                    </a:solidFill>
                    <a:ea typeface="华文新魏" pitchFamily="2" charset="-122"/>
                  </a:rPr>
                  <a:t>内</a:t>
                </a:r>
                <a:endParaRPr lang="zh-CN" altLang="en-US" sz="2800" dirty="0">
                  <a:solidFill>
                    <a:srgbClr val="FF0000"/>
                  </a:solidFill>
                  <a:ea typeface="华文新魏" pitchFamily="2" charset="-122"/>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strips(downRight)">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strips(downLeft)">
                                      <p:cBhvr>
                                        <p:cTn id="22" dur="500"/>
                                        <p:tgtEl>
                                          <p:spTgt spid="44"/>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strips(downLeft)">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strips(downLeft)">
                                      <p:cBhvr>
                                        <p:cTn id="3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srcRect/>
          <a:stretch>
            <a:fillRect/>
          </a:stretch>
        </p:blipFill>
        <p:spPr bwMode="auto">
          <a:xfrm>
            <a:off x="323528" y="2390775"/>
            <a:ext cx="4953000" cy="4467225"/>
          </a:xfrm>
          <a:prstGeom prst="rect">
            <a:avLst/>
          </a:prstGeom>
          <a:noFill/>
          <a:ln w="9525">
            <a:noFill/>
            <a:miter lim="800000"/>
            <a:headEnd/>
            <a:tailEnd/>
          </a:ln>
        </p:spPr>
      </p:pic>
      <p:grpSp>
        <p:nvGrpSpPr>
          <p:cNvPr id="5" name="Group 53"/>
          <p:cNvGrpSpPr>
            <a:grpSpLocks/>
          </p:cNvGrpSpPr>
          <p:nvPr/>
        </p:nvGrpSpPr>
        <p:grpSpPr bwMode="auto">
          <a:xfrm>
            <a:off x="611560" y="260648"/>
            <a:ext cx="2174875" cy="442913"/>
            <a:chOff x="4368" y="2701"/>
            <a:chExt cx="1370" cy="279"/>
          </a:xfrm>
        </p:grpSpPr>
        <p:sp>
          <p:nvSpPr>
            <p:cNvPr id="6" name="Rectangle 55"/>
            <p:cNvSpPr>
              <a:spLocks noChangeArrowheads="1"/>
            </p:cNvSpPr>
            <p:nvPr/>
          </p:nvSpPr>
          <p:spPr bwMode="auto">
            <a:xfrm>
              <a:off x="4368" y="2701"/>
              <a:ext cx="1089" cy="272"/>
            </a:xfrm>
            <a:prstGeom prst="rect">
              <a:avLst/>
            </a:prstGeom>
            <a:gradFill rotWithShape="1">
              <a:gsLst>
                <a:gs pos="0">
                  <a:srgbClr val="FF0000"/>
                </a:gs>
                <a:gs pos="50000">
                  <a:srgbClr val="FF0000">
                    <a:gamma/>
                    <a:shade val="46275"/>
                    <a:invGamma/>
                  </a:srgbClr>
                </a:gs>
                <a:gs pos="100000">
                  <a:srgbClr val="FF0000"/>
                </a:gs>
              </a:gsLst>
              <a:lin ang="5400000" scaled="1"/>
            </a:gradFill>
            <a:ln w="12700">
              <a:noFill/>
              <a:miter lim="800000"/>
              <a:headEnd/>
              <a:tailEnd/>
            </a:ln>
            <a:effectLst>
              <a:outerShdw dist="53882" dir="2700000" algn="ctr" rotWithShape="0">
                <a:srgbClr val="DDDDDD"/>
              </a:outerShdw>
            </a:effectLst>
          </p:spPr>
          <p:txBody>
            <a:bodyPr wrap="none" anchor="ctr"/>
            <a:lstStyle/>
            <a:p>
              <a:endParaRPr lang="zh-CN" altLang="en-US"/>
            </a:p>
          </p:txBody>
        </p:sp>
        <p:sp>
          <p:nvSpPr>
            <p:cNvPr id="7" name="Text Box 57"/>
            <p:cNvSpPr txBox="1">
              <a:spLocks noChangeArrowheads="1"/>
            </p:cNvSpPr>
            <p:nvPr/>
          </p:nvSpPr>
          <p:spPr bwMode="auto">
            <a:xfrm>
              <a:off x="4368" y="2701"/>
              <a:ext cx="1370" cy="279"/>
            </a:xfrm>
            <a:prstGeom prst="rect">
              <a:avLst/>
            </a:prstGeom>
            <a:noFill/>
            <a:ln w="12700">
              <a:noFill/>
              <a:miter lim="800000"/>
              <a:headEnd/>
              <a:tailEnd/>
            </a:ln>
            <a:effectLst>
              <a:outerShdw dist="12700" algn="ctr" rotWithShape="0">
                <a:srgbClr val="000000">
                  <a:alpha val="50000"/>
                </a:srgbClr>
              </a:outerShdw>
            </a:effectLst>
          </p:spPr>
          <p:txBody>
            <a:bodyPr>
              <a:spAutoFit/>
            </a:bodyPr>
            <a:lstStyle/>
            <a:p>
              <a:pPr algn="l"/>
              <a:r>
                <a:rPr lang="en-US" altLang="zh-CN" sz="2300" b="1" dirty="0" smtClean="0">
                  <a:solidFill>
                    <a:srgbClr val="FFFF00"/>
                  </a:solidFill>
                  <a:latin typeface="+mn-lt"/>
                  <a:ea typeface="黑体" pitchFamily="2" charset="-122"/>
                </a:rPr>
                <a:t>Cache line</a:t>
              </a:r>
              <a:endParaRPr lang="en-US" altLang="zh-CN" sz="2300" b="1" dirty="0">
                <a:solidFill>
                  <a:srgbClr val="FFFF00"/>
                </a:solidFill>
                <a:latin typeface="+mn-lt"/>
                <a:ea typeface="黑体" pitchFamily="2" charset="-122"/>
              </a:endParaRPr>
            </a:p>
          </p:txBody>
        </p:sp>
      </p:grpSp>
      <p:sp>
        <p:nvSpPr>
          <p:cNvPr id="8" name="Text Box 27"/>
          <p:cNvSpPr txBox="1">
            <a:spLocks noChangeArrowheads="1"/>
          </p:cNvSpPr>
          <p:nvPr/>
        </p:nvSpPr>
        <p:spPr bwMode="auto">
          <a:xfrm>
            <a:off x="2483768" y="188640"/>
            <a:ext cx="6172200" cy="1200329"/>
          </a:xfrm>
          <a:prstGeom prst="rect">
            <a:avLst/>
          </a:prstGeom>
          <a:noFill/>
          <a:ln w="12700" cap="sq">
            <a:noFill/>
            <a:miter lim="800000"/>
            <a:headEnd type="none" w="sm" len="sm"/>
            <a:tailEnd type="none" w="sm" len="sm"/>
          </a:ln>
          <a:effectLst/>
        </p:spPr>
        <p:txBody>
          <a:bodyPr>
            <a:spAutoFit/>
          </a:bodyPr>
          <a:lstStyle/>
          <a:p>
            <a:r>
              <a:rPr lang="en-US" altLang="zh-CN" b="1" dirty="0" smtClean="0">
                <a:solidFill>
                  <a:srgbClr val="002F8C"/>
                </a:solidFill>
                <a:latin typeface="+mn-lt"/>
                <a:ea typeface="幼圆" pitchFamily="49" charset="-122"/>
              </a:rPr>
              <a:t>Cache</a:t>
            </a:r>
            <a:r>
              <a:rPr lang="zh-CN" altLang="en-US" b="1" dirty="0" smtClean="0">
                <a:solidFill>
                  <a:srgbClr val="002F8C"/>
                </a:solidFill>
                <a:latin typeface="+mn-lt"/>
                <a:ea typeface="幼圆" pitchFamily="49" charset="-122"/>
              </a:rPr>
              <a:t>中的数据组成以块为单位，该块称为</a:t>
            </a:r>
            <a:r>
              <a:rPr lang="en-US" altLang="zh-CN" b="1" dirty="0" smtClean="0">
                <a:solidFill>
                  <a:srgbClr val="002F8C"/>
                </a:solidFill>
                <a:latin typeface="+mn-lt"/>
                <a:ea typeface="幼圆" pitchFamily="49" charset="-122"/>
              </a:rPr>
              <a:t>cache line,</a:t>
            </a:r>
            <a:r>
              <a:rPr lang="zh-CN" altLang="en-US" b="1" dirty="0" smtClean="0">
                <a:solidFill>
                  <a:srgbClr val="002F8C"/>
                </a:solidFill>
                <a:latin typeface="+mn-lt"/>
                <a:ea typeface="幼圆" pitchFamily="49" charset="-122"/>
              </a:rPr>
              <a:t>典型大小是</a:t>
            </a:r>
            <a:r>
              <a:rPr lang="en-US" altLang="zh-CN" b="1" dirty="0" smtClean="0">
                <a:solidFill>
                  <a:srgbClr val="002F8C"/>
                </a:solidFill>
                <a:latin typeface="+mn-lt"/>
                <a:ea typeface="幼圆" pitchFamily="49" charset="-122"/>
              </a:rPr>
              <a:t>64~128</a:t>
            </a:r>
            <a:r>
              <a:rPr lang="zh-CN" altLang="en-US" b="1" dirty="0" smtClean="0">
                <a:solidFill>
                  <a:srgbClr val="002F8C"/>
                </a:solidFill>
                <a:latin typeface="+mn-lt"/>
                <a:ea typeface="幼圆" pitchFamily="49" charset="-122"/>
              </a:rPr>
              <a:t>字节，</a:t>
            </a:r>
            <a:r>
              <a:rPr lang="en-US" altLang="zh-CN" b="1" dirty="0" smtClean="0">
                <a:solidFill>
                  <a:schemeClr val="accent6"/>
                </a:solidFill>
                <a:latin typeface="+mn-lt"/>
                <a:ea typeface="幼圆" pitchFamily="49" charset="-122"/>
              </a:rPr>
              <a:t>cache line</a:t>
            </a:r>
            <a:r>
              <a:rPr lang="zh-CN" altLang="en-US" b="1" dirty="0" smtClean="0">
                <a:solidFill>
                  <a:schemeClr val="accent6"/>
                </a:solidFill>
                <a:latin typeface="+mn-lt"/>
                <a:ea typeface="幼圆" pitchFamily="49" charset="-122"/>
              </a:rPr>
              <a:t>是从内存读写的最小单位</a:t>
            </a:r>
            <a:r>
              <a:rPr lang="zh-CN" altLang="en-US" b="1" dirty="0" smtClean="0">
                <a:solidFill>
                  <a:srgbClr val="002F8C"/>
                </a:solidFill>
                <a:latin typeface="+mn-lt"/>
              </a:rPr>
              <a:t>。</a:t>
            </a:r>
            <a:endParaRPr lang="zh-CN" altLang="en-US" dirty="0">
              <a:solidFill>
                <a:srgbClr val="002F8C"/>
              </a:solidFill>
              <a:latin typeface="+mn-lt"/>
            </a:endParaRPr>
          </a:p>
        </p:txBody>
      </p:sp>
      <p:grpSp>
        <p:nvGrpSpPr>
          <p:cNvPr id="10" name="Group 53"/>
          <p:cNvGrpSpPr>
            <a:grpSpLocks/>
          </p:cNvGrpSpPr>
          <p:nvPr/>
        </p:nvGrpSpPr>
        <p:grpSpPr bwMode="auto">
          <a:xfrm>
            <a:off x="6084168" y="1484784"/>
            <a:ext cx="2174875" cy="442913"/>
            <a:chOff x="4368" y="2701"/>
            <a:chExt cx="1370" cy="279"/>
          </a:xfrm>
        </p:grpSpPr>
        <p:sp>
          <p:nvSpPr>
            <p:cNvPr id="11" name="Rectangle 55"/>
            <p:cNvSpPr>
              <a:spLocks noChangeArrowheads="1"/>
            </p:cNvSpPr>
            <p:nvPr/>
          </p:nvSpPr>
          <p:spPr bwMode="auto">
            <a:xfrm>
              <a:off x="4368" y="2701"/>
              <a:ext cx="1089" cy="272"/>
            </a:xfrm>
            <a:prstGeom prst="rect">
              <a:avLst/>
            </a:prstGeom>
            <a:gradFill rotWithShape="1">
              <a:gsLst>
                <a:gs pos="0">
                  <a:srgbClr val="FF0000"/>
                </a:gs>
                <a:gs pos="50000">
                  <a:srgbClr val="FF0000">
                    <a:gamma/>
                    <a:shade val="46275"/>
                    <a:invGamma/>
                  </a:srgbClr>
                </a:gs>
                <a:gs pos="100000">
                  <a:srgbClr val="FF0000"/>
                </a:gs>
              </a:gsLst>
              <a:lin ang="5400000" scaled="1"/>
            </a:gradFill>
            <a:ln w="12700">
              <a:noFill/>
              <a:miter lim="800000"/>
              <a:headEnd/>
              <a:tailEnd/>
            </a:ln>
            <a:effectLst>
              <a:outerShdw dist="53882" dir="2700000" algn="ctr" rotWithShape="0">
                <a:srgbClr val="DDDDDD"/>
              </a:outerShdw>
            </a:effectLst>
          </p:spPr>
          <p:txBody>
            <a:bodyPr wrap="none" anchor="ctr"/>
            <a:lstStyle/>
            <a:p>
              <a:endParaRPr lang="zh-CN" altLang="en-US"/>
            </a:p>
          </p:txBody>
        </p:sp>
        <p:sp>
          <p:nvSpPr>
            <p:cNvPr id="12" name="Text Box 57"/>
            <p:cNvSpPr txBox="1">
              <a:spLocks noChangeArrowheads="1"/>
            </p:cNvSpPr>
            <p:nvPr/>
          </p:nvSpPr>
          <p:spPr bwMode="auto">
            <a:xfrm>
              <a:off x="4368" y="2701"/>
              <a:ext cx="1370" cy="279"/>
            </a:xfrm>
            <a:prstGeom prst="rect">
              <a:avLst/>
            </a:prstGeom>
            <a:noFill/>
            <a:ln w="12700">
              <a:noFill/>
              <a:miter lim="800000"/>
              <a:headEnd/>
              <a:tailEnd/>
            </a:ln>
            <a:effectLst>
              <a:outerShdw dist="12700" algn="ctr" rotWithShape="0">
                <a:srgbClr val="000000">
                  <a:alpha val="50000"/>
                </a:srgbClr>
              </a:outerShdw>
            </a:effectLst>
          </p:spPr>
          <p:txBody>
            <a:bodyPr>
              <a:spAutoFit/>
            </a:bodyPr>
            <a:lstStyle/>
            <a:p>
              <a:pPr algn="l"/>
              <a:r>
                <a:rPr lang="zh-CN" altLang="en-US" sz="2300" b="1" dirty="0" smtClean="0">
                  <a:solidFill>
                    <a:srgbClr val="FFFF00"/>
                  </a:solidFill>
                  <a:ea typeface="黑体" pitchFamily="2" charset="-122"/>
                </a:rPr>
                <a:t>缓存一致性</a:t>
              </a:r>
              <a:endParaRPr lang="en-US" altLang="zh-CN" sz="2300" b="1" dirty="0">
                <a:solidFill>
                  <a:srgbClr val="FFFF00"/>
                </a:solidFill>
                <a:ea typeface="黑体" pitchFamily="2" charset="-122"/>
              </a:endParaRPr>
            </a:p>
          </p:txBody>
        </p:sp>
      </p:grpSp>
      <p:sp>
        <p:nvSpPr>
          <p:cNvPr id="13" name="Text Box 27"/>
          <p:cNvSpPr txBox="1">
            <a:spLocks noChangeArrowheads="1"/>
          </p:cNvSpPr>
          <p:nvPr/>
        </p:nvSpPr>
        <p:spPr bwMode="auto">
          <a:xfrm>
            <a:off x="5076056" y="1988840"/>
            <a:ext cx="3816424" cy="2308324"/>
          </a:xfrm>
          <a:prstGeom prst="rect">
            <a:avLst/>
          </a:prstGeom>
          <a:noFill/>
          <a:ln w="12700" cap="sq">
            <a:noFill/>
            <a:miter lim="800000"/>
            <a:headEnd type="none" w="sm" len="sm"/>
            <a:tailEnd type="none" w="sm" len="sm"/>
          </a:ln>
          <a:effectLst/>
        </p:spPr>
        <p:txBody>
          <a:bodyPr wrap="square">
            <a:spAutoFit/>
          </a:bodyPr>
          <a:lstStyle/>
          <a:p>
            <a:r>
              <a:rPr lang="zh-CN" altLang="en-US" b="1" dirty="0" smtClean="0">
                <a:solidFill>
                  <a:srgbClr val="002F8C"/>
                </a:solidFill>
                <a:latin typeface="+mn-lt"/>
                <a:ea typeface="幼圆" pitchFamily="49" charset="-122"/>
              </a:rPr>
              <a:t>对于多核（多处理）</a:t>
            </a:r>
            <a:r>
              <a:rPr lang="en-US" altLang="zh-CN" b="1" dirty="0" smtClean="0">
                <a:solidFill>
                  <a:srgbClr val="002F8C"/>
                </a:solidFill>
                <a:latin typeface="+mn-lt"/>
                <a:ea typeface="幼圆" pitchFamily="49" charset="-122"/>
              </a:rPr>
              <a:t>CPU,</a:t>
            </a:r>
            <a:r>
              <a:rPr lang="zh-CN" altLang="en-US" b="1" dirty="0" smtClean="0">
                <a:solidFill>
                  <a:srgbClr val="002F8C"/>
                </a:solidFill>
                <a:latin typeface="+mn-lt"/>
                <a:ea typeface="幼圆" pitchFamily="49" charset="-122"/>
              </a:rPr>
              <a:t>如果一个</a:t>
            </a:r>
            <a:r>
              <a:rPr lang="en-US" altLang="zh-CN" b="1" dirty="0" smtClean="0">
                <a:solidFill>
                  <a:srgbClr val="002F8C"/>
                </a:solidFill>
                <a:latin typeface="+mn-lt"/>
                <a:ea typeface="幼圆" pitchFamily="49" charset="-122"/>
              </a:rPr>
              <a:t>cache line(L</a:t>
            </a:r>
            <a:r>
              <a:rPr lang="en-US" altLang="zh-CN" i="1" baseline="-25000" dirty="0" smtClean="0">
                <a:solidFill>
                  <a:srgbClr val="002F8C"/>
                </a:solidFill>
                <a:latin typeface="+mn-lt"/>
                <a:ea typeface="幼圆" pitchFamily="49" charset="-122"/>
              </a:rPr>
              <a:t>i</a:t>
            </a:r>
            <a:r>
              <a:rPr lang="en-US" altLang="zh-CN" b="1" dirty="0" smtClean="0">
                <a:solidFill>
                  <a:srgbClr val="002F8C"/>
                </a:solidFill>
                <a:latin typeface="+mn-lt"/>
                <a:ea typeface="幼圆" pitchFamily="49" charset="-122"/>
              </a:rPr>
              <a:t>)</a:t>
            </a:r>
            <a:r>
              <a:rPr lang="zh-CN" altLang="en-US" b="1" dirty="0" smtClean="0">
                <a:solidFill>
                  <a:srgbClr val="002F8C"/>
                </a:solidFill>
                <a:latin typeface="+mn-lt"/>
                <a:ea typeface="幼圆" pitchFamily="49" charset="-122"/>
              </a:rPr>
              <a:t>内的数据被更改，</a:t>
            </a:r>
            <a:r>
              <a:rPr lang="en-US" altLang="zh-CN" b="1" dirty="0" smtClean="0">
                <a:solidFill>
                  <a:srgbClr val="002F8C"/>
                </a:solidFill>
                <a:ea typeface="幼圆" pitchFamily="49" charset="-122"/>
              </a:rPr>
              <a:t> </a:t>
            </a:r>
            <a:r>
              <a:rPr lang="zh-CN" altLang="en-US" b="1" dirty="0" smtClean="0">
                <a:solidFill>
                  <a:srgbClr val="002F8C"/>
                </a:solidFill>
                <a:latin typeface="+mn-lt"/>
                <a:ea typeface="幼圆" pitchFamily="49" charset="-122"/>
              </a:rPr>
              <a:t>其它</a:t>
            </a:r>
            <a:r>
              <a:rPr lang="en-US" altLang="zh-CN" b="1" dirty="0" smtClean="0">
                <a:solidFill>
                  <a:srgbClr val="002F8C"/>
                </a:solidFill>
                <a:latin typeface="+mn-lt"/>
                <a:ea typeface="幼圆" pitchFamily="49" charset="-122"/>
              </a:rPr>
              <a:t> Cache</a:t>
            </a:r>
            <a:r>
              <a:rPr lang="zh-CN" altLang="en-US" b="1" dirty="0" smtClean="0">
                <a:solidFill>
                  <a:srgbClr val="002F8C"/>
                </a:solidFill>
                <a:latin typeface="+mn-lt"/>
                <a:ea typeface="幼圆" pitchFamily="49" charset="-122"/>
              </a:rPr>
              <a:t>上</a:t>
            </a:r>
            <a:r>
              <a:rPr lang="en-US" altLang="zh-CN" b="1" dirty="0" smtClean="0">
                <a:solidFill>
                  <a:srgbClr val="002F8C"/>
                </a:solidFill>
                <a:ea typeface="幼圆" pitchFamily="49" charset="-122"/>
              </a:rPr>
              <a:t>L</a:t>
            </a:r>
            <a:r>
              <a:rPr lang="en-US" altLang="zh-CN" i="1" baseline="-25000" dirty="0" smtClean="0">
                <a:solidFill>
                  <a:srgbClr val="002F8C"/>
                </a:solidFill>
                <a:ea typeface="幼圆" pitchFamily="49" charset="-122"/>
              </a:rPr>
              <a:t>i</a:t>
            </a:r>
            <a:r>
              <a:rPr lang="zh-CN" altLang="en-US" b="1" dirty="0" smtClean="0">
                <a:solidFill>
                  <a:srgbClr val="002F8C"/>
                </a:solidFill>
                <a:latin typeface="+mn-lt"/>
                <a:ea typeface="幼圆" pitchFamily="49" charset="-122"/>
              </a:rPr>
              <a:t>的副本，都会被标识为</a:t>
            </a:r>
            <a:r>
              <a:rPr lang="zh-CN" altLang="en-US" b="1" i="1" dirty="0" smtClean="0">
                <a:solidFill>
                  <a:srgbClr val="FF0000"/>
                </a:solidFill>
                <a:latin typeface="+mn-lt"/>
                <a:ea typeface="楷体_GB2312"/>
              </a:rPr>
              <a:t>无效</a:t>
            </a:r>
            <a:r>
              <a:rPr lang="zh-CN" altLang="en-US" b="1" dirty="0" smtClean="0">
                <a:solidFill>
                  <a:srgbClr val="002F8C"/>
                </a:solidFill>
                <a:ea typeface="幼圆" pitchFamily="49" charset="-122"/>
              </a:rPr>
              <a:t>，需要</a:t>
            </a:r>
            <a:r>
              <a:rPr lang="zh-CN" altLang="en-US" b="1" dirty="0" smtClean="0">
                <a:solidFill>
                  <a:srgbClr val="FF0000"/>
                </a:solidFill>
                <a:ea typeface="幼圆" pitchFamily="49" charset="-122"/>
              </a:rPr>
              <a:t>重新从内存读取</a:t>
            </a:r>
            <a:r>
              <a:rPr lang="zh-CN" altLang="en-US" b="1" dirty="0" smtClean="0">
                <a:solidFill>
                  <a:srgbClr val="002F8C"/>
                </a:solidFill>
                <a:latin typeface="+mn-lt"/>
              </a:rPr>
              <a:t>。</a:t>
            </a:r>
            <a:endParaRPr lang="zh-CN" altLang="en-US" dirty="0">
              <a:solidFill>
                <a:srgbClr val="002F8C"/>
              </a:solidFill>
              <a:latin typeface="+mn-lt"/>
            </a:endParaRPr>
          </a:p>
        </p:txBody>
      </p:sp>
      <p:grpSp>
        <p:nvGrpSpPr>
          <p:cNvPr id="15" name="Group 18"/>
          <p:cNvGrpSpPr>
            <a:grpSpLocks/>
          </p:cNvGrpSpPr>
          <p:nvPr/>
        </p:nvGrpSpPr>
        <p:grpSpPr bwMode="auto">
          <a:xfrm>
            <a:off x="4859523" y="3933056"/>
            <a:ext cx="4284477" cy="1584326"/>
            <a:chOff x="4637" y="2315"/>
            <a:chExt cx="1122" cy="998"/>
          </a:xfrm>
        </p:grpSpPr>
        <p:sp>
          <p:nvSpPr>
            <p:cNvPr id="16" name="AutoShape 19"/>
            <p:cNvSpPr>
              <a:spLocks noChangeArrowheads="1"/>
            </p:cNvSpPr>
            <p:nvPr/>
          </p:nvSpPr>
          <p:spPr bwMode="auto">
            <a:xfrm>
              <a:off x="4637" y="2315"/>
              <a:ext cx="1122" cy="998"/>
            </a:xfrm>
            <a:prstGeom prst="irregularSeal1">
              <a:avLst/>
            </a:prstGeom>
            <a:solidFill>
              <a:srgbClr val="00FFFF"/>
            </a:solidFill>
            <a:ln w="12700" cap="sq">
              <a:noFill/>
              <a:miter lim="800000"/>
              <a:headEnd type="none" w="sm" len="sm"/>
              <a:tailEnd type="none" w="sm" len="sm"/>
            </a:ln>
            <a:effectLst>
              <a:outerShdw dist="92457" dir="956724" algn="ctr" rotWithShape="0">
                <a:schemeClr val="bg2"/>
              </a:outerShdw>
            </a:effectLst>
          </p:spPr>
          <p:txBody>
            <a:bodyPr wrap="none" anchor="ctr"/>
            <a:lstStyle/>
            <a:p>
              <a:pPr>
                <a:defRPr/>
              </a:pPr>
              <a:endParaRPr lang="zh-CN" altLang="en-US"/>
            </a:p>
          </p:txBody>
        </p:sp>
        <p:sp>
          <p:nvSpPr>
            <p:cNvPr id="17" name="Rectangle 20"/>
            <p:cNvSpPr>
              <a:spLocks noChangeArrowheads="1"/>
            </p:cNvSpPr>
            <p:nvPr/>
          </p:nvSpPr>
          <p:spPr bwMode="auto">
            <a:xfrm>
              <a:off x="4807" y="2496"/>
              <a:ext cx="895" cy="523"/>
            </a:xfrm>
            <a:prstGeom prst="rect">
              <a:avLst/>
            </a:prstGeom>
            <a:noFill/>
            <a:ln w="12700" cap="sq">
              <a:noFill/>
              <a:miter lim="800000"/>
              <a:headEnd type="none" w="sm" len="sm"/>
              <a:tailEnd type="none" w="sm" len="sm"/>
            </a:ln>
            <a:effectLst>
              <a:outerShdw dist="17961" sx="1000" sy="1000" algn="ctr" rotWithShape="0">
                <a:srgbClr val="000000"/>
              </a:outerShdw>
            </a:effectLst>
          </p:spPr>
          <p:txBody>
            <a:bodyPr wrap="none">
              <a:spAutoFit/>
            </a:bodyPr>
            <a:lstStyle/>
            <a:p>
              <a:pPr>
                <a:defRPr/>
              </a:pPr>
              <a:r>
                <a:rPr lang="zh-CN" altLang="en-US" b="1" dirty="0" smtClean="0">
                  <a:solidFill>
                    <a:srgbClr val="002060"/>
                  </a:solidFill>
                  <a:ea typeface="华文新魏" pitchFamily="2" charset="-122"/>
                </a:rPr>
                <a:t>内存延迟</a:t>
              </a:r>
              <a:r>
                <a:rPr lang="en-US" altLang="zh-CN" b="1" dirty="0" smtClean="0">
                  <a:solidFill>
                    <a:srgbClr val="FF0000"/>
                  </a:solidFill>
                  <a:ea typeface="华文新魏" pitchFamily="2" charset="-122"/>
                </a:rPr>
                <a:t>250</a:t>
              </a:r>
              <a:r>
                <a:rPr lang="zh-CN" altLang="en-US" b="1" dirty="0" smtClean="0">
                  <a:solidFill>
                    <a:srgbClr val="002060"/>
                  </a:solidFill>
                  <a:ea typeface="华文新魏" pitchFamily="2" charset="-122"/>
                </a:rPr>
                <a:t>时钟周期，</a:t>
              </a:r>
              <a:r>
                <a:rPr lang="en-US" altLang="zh-CN" b="1" dirty="0" smtClean="0">
                  <a:solidFill>
                    <a:srgbClr val="002060"/>
                  </a:solidFill>
                  <a:ea typeface="华文新魏" pitchFamily="2" charset="-122"/>
                </a:rPr>
                <a:t/>
              </a:r>
              <a:br>
                <a:rPr lang="en-US" altLang="zh-CN" b="1" dirty="0" smtClean="0">
                  <a:solidFill>
                    <a:srgbClr val="002060"/>
                  </a:solidFill>
                  <a:ea typeface="华文新魏" pitchFamily="2" charset="-122"/>
                </a:rPr>
              </a:br>
              <a:r>
                <a:rPr lang="en-US" altLang="zh-CN" b="1" dirty="0" smtClean="0">
                  <a:solidFill>
                    <a:srgbClr val="002060"/>
                  </a:solidFill>
                  <a:ea typeface="华文新魏" pitchFamily="2" charset="-122"/>
                </a:rPr>
                <a:t>L1 cache </a:t>
              </a:r>
              <a:r>
                <a:rPr lang="en-US" altLang="zh-CN" b="1" dirty="0" smtClean="0">
                  <a:solidFill>
                    <a:srgbClr val="FF0000"/>
                  </a:solidFill>
                  <a:ea typeface="华文新魏" pitchFamily="2" charset="-122"/>
                </a:rPr>
                <a:t>3</a:t>
              </a:r>
              <a:r>
                <a:rPr lang="zh-CN" altLang="en-US" b="1" dirty="0" smtClean="0">
                  <a:solidFill>
                    <a:srgbClr val="002060"/>
                  </a:solidFill>
                  <a:ea typeface="华文新魏" pitchFamily="2" charset="-122"/>
                </a:rPr>
                <a:t>个时钟周期</a:t>
              </a:r>
              <a:endParaRPr lang="zh-CN" altLang="en-US" sz="3900" b="1" dirty="0">
                <a:solidFill>
                  <a:srgbClr val="002060"/>
                </a:solidFill>
                <a:ea typeface="华文新魏" pitchFamily="2" charset="-122"/>
              </a:endParaRPr>
            </a:p>
          </p:txBody>
        </p:sp>
      </p:grpSp>
      <p:grpSp>
        <p:nvGrpSpPr>
          <p:cNvPr id="25" name="Group 17"/>
          <p:cNvGrpSpPr>
            <a:grpSpLocks/>
          </p:cNvGrpSpPr>
          <p:nvPr/>
        </p:nvGrpSpPr>
        <p:grpSpPr bwMode="auto">
          <a:xfrm>
            <a:off x="827832" y="1340775"/>
            <a:ext cx="3424740" cy="863601"/>
            <a:chOff x="975" y="3686"/>
            <a:chExt cx="1656" cy="544"/>
          </a:xfrm>
        </p:grpSpPr>
        <p:sp>
          <p:nvSpPr>
            <p:cNvPr id="26" name="AutoShape 18"/>
            <p:cNvSpPr>
              <a:spLocks noChangeArrowheads="1"/>
            </p:cNvSpPr>
            <p:nvPr/>
          </p:nvSpPr>
          <p:spPr bwMode="auto">
            <a:xfrm>
              <a:off x="975" y="3686"/>
              <a:ext cx="1656" cy="544"/>
            </a:xfrm>
            <a:prstGeom prst="wedgeRectCallout">
              <a:avLst>
                <a:gd name="adj1" fmla="val -1242"/>
                <a:gd name="adj2" fmla="val 70360"/>
              </a:avLst>
            </a:prstGeom>
            <a:noFill/>
            <a:ln w="57150" cap="sq">
              <a:solidFill>
                <a:srgbClr val="0085A4"/>
              </a:solidFill>
              <a:miter lim="800000"/>
              <a:headEnd type="none" w="sm" len="sm"/>
              <a:tailEnd type="none" w="sm" len="sm"/>
            </a:ln>
          </p:spPr>
          <p:txBody>
            <a:bodyPr/>
            <a:lstStyle/>
            <a:p>
              <a:pPr algn="ctr"/>
              <a:endParaRPr lang="zh-CN" altLang="en-US"/>
            </a:p>
          </p:txBody>
        </p:sp>
        <p:sp>
          <p:nvSpPr>
            <p:cNvPr id="27" name="Text Box 19"/>
            <p:cNvSpPr txBox="1">
              <a:spLocks noChangeArrowheads="1"/>
            </p:cNvSpPr>
            <p:nvPr/>
          </p:nvSpPr>
          <p:spPr bwMode="auto">
            <a:xfrm>
              <a:off x="975" y="3707"/>
              <a:ext cx="1636" cy="446"/>
            </a:xfrm>
            <a:prstGeom prst="rect">
              <a:avLst/>
            </a:prstGeom>
            <a:noFill/>
            <a:ln w="12700" cap="sq">
              <a:noFill/>
              <a:miter lim="800000"/>
              <a:headEnd type="none" w="sm" len="sm"/>
              <a:tailEnd type="none" w="sm" len="sm"/>
            </a:ln>
          </p:spPr>
          <p:txBody>
            <a:bodyPr wrap="square">
              <a:spAutoFit/>
            </a:bodyPr>
            <a:lstStyle/>
            <a:p>
              <a:r>
                <a:rPr lang="en-US" altLang="zh-CN" sz="2000" b="1" dirty="0" smtClean="0">
                  <a:solidFill>
                    <a:srgbClr val="FF0000"/>
                  </a:solidFill>
                  <a:latin typeface="华文楷体" pitchFamily="2" charset="-122"/>
                  <a:ea typeface="华文楷体" pitchFamily="2" charset="-122"/>
                </a:rPr>
                <a:t>x(CPU 0)</a:t>
              </a:r>
              <a:r>
                <a:rPr lang="zh-CN" altLang="en-US" sz="2000" b="1" dirty="0" smtClean="0">
                  <a:solidFill>
                    <a:srgbClr val="FF0000"/>
                  </a:solidFill>
                  <a:latin typeface="华文楷体" pitchFamily="2" charset="-122"/>
                  <a:ea typeface="华文楷体" pitchFamily="2" charset="-122"/>
                </a:rPr>
                <a:t>被修改，</a:t>
              </a:r>
              <a:r>
                <a:rPr lang="en-US" altLang="zh-CN" sz="2000" b="1" dirty="0" smtClean="0">
                  <a:solidFill>
                    <a:srgbClr val="FF0000"/>
                  </a:solidFill>
                  <a:latin typeface="华文楷体" pitchFamily="2" charset="-122"/>
                  <a:ea typeface="华文楷体" pitchFamily="2" charset="-122"/>
                </a:rPr>
                <a:t>y(CPU 1)</a:t>
              </a:r>
              <a:r>
                <a:rPr lang="zh-CN" altLang="en-US" sz="2000" b="1" dirty="0" smtClean="0">
                  <a:solidFill>
                    <a:srgbClr val="FF0000"/>
                  </a:solidFill>
                  <a:latin typeface="华文楷体" pitchFamily="2" charset="-122"/>
                  <a:ea typeface="华文楷体" pitchFamily="2" charset="-122"/>
                </a:rPr>
                <a:t>所在的</a:t>
              </a:r>
              <a:r>
                <a:rPr lang="en-US" altLang="zh-CN" sz="2000" b="1" dirty="0" smtClean="0">
                  <a:solidFill>
                    <a:srgbClr val="FF0000"/>
                  </a:solidFill>
                  <a:latin typeface="华文楷体" pitchFamily="2" charset="-122"/>
                  <a:ea typeface="华文楷体" pitchFamily="2" charset="-122"/>
                </a:rPr>
                <a:t>cache line</a:t>
              </a:r>
              <a:r>
                <a:rPr lang="zh-CN" altLang="en-US" sz="2000" b="1" dirty="0" smtClean="0">
                  <a:solidFill>
                    <a:srgbClr val="FF0000"/>
                  </a:solidFill>
                  <a:latin typeface="华文楷体" pitchFamily="2" charset="-122"/>
                  <a:ea typeface="华文楷体" pitchFamily="2" charset="-122"/>
                </a:rPr>
                <a:t>被置无效</a:t>
              </a:r>
              <a:endParaRPr lang="zh-CN" altLang="en-US" sz="2000" b="1" dirty="0">
                <a:solidFill>
                  <a:srgbClr val="FF0000"/>
                </a:solidFill>
                <a:latin typeface="华文楷体" pitchFamily="2" charset="-122"/>
                <a:ea typeface="华文楷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out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ppt_w</p:attrName>
                                        </p:attrNameLst>
                                      </p:cBhvr>
                                      <p:tavLst>
                                        <p:tav tm="0">
                                          <p:val>
                                            <p:fltVal val="0"/>
                                          </p:val>
                                        </p:tav>
                                        <p:tav tm="100000">
                                          <p:val>
                                            <p:strVal val="#ppt_w"/>
                                          </p:val>
                                        </p:tav>
                                      </p:tavLst>
                                    </p:anim>
                                    <p:anim calcmode="lin" valueType="num">
                                      <p:cBhvr>
                                        <p:cTn id="28"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wipe(right)">
                                      <p:cBhvr>
                                        <p:cTn id="3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P spid="13"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a:off x="4032250" y="41275"/>
            <a:ext cx="5099050" cy="854075"/>
          </a:xfrm>
          <a:prstGeom prst="rect">
            <a:avLst/>
          </a:prstGeom>
          <a:noFill/>
          <a:ln w="12700">
            <a:noFill/>
            <a:miter lim="800000"/>
            <a:headEnd/>
            <a:tailEnd/>
          </a:ln>
          <a:effectLst/>
        </p:spPr>
        <p:txBody>
          <a:bodyPr wrap="none" anchor="ctr"/>
          <a:lstStyle/>
          <a:p>
            <a:endParaRPr lang="zh-CN" altLang="en-US"/>
          </a:p>
        </p:txBody>
      </p:sp>
      <p:sp>
        <p:nvSpPr>
          <p:cNvPr id="45080" name="Line 24"/>
          <p:cNvSpPr>
            <a:spLocks noChangeShapeType="1"/>
          </p:cNvSpPr>
          <p:nvPr/>
        </p:nvSpPr>
        <p:spPr bwMode="auto">
          <a:xfrm>
            <a:off x="4079875" y="5319713"/>
            <a:ext cx="0" cy="538162"/>
          </a:xfrm>
          <a:prstGeom prst="line">
            <a:avLst/>
          </a:prstGeom>
          <a:noFill/>
          <a:ln w="12700">
            <a:solidFill>
              <a:schemeClr val="tx1"/>
            </a:solidFill>
            <a:round/>
            <a:headEnd/>
            <a:tailEnd/>
          </a:ln>
          <a:effectLst/>
        </p:spPr>
        <p:txBody>
          <a:bodyPr wrap="none" anchor="ctr"/>
          <a:lstStyle/>
          <a:p>
            <a:endParaRPr lang="zh-CN" altLang="en-US"/>
          </a:p>
        </p:txBody>
      </p:sp>
      <p:sp>
        <p:nvSpPr>
          <p:cNvPr id="45081" name="Line 25"/>
          <p:cNvSpPr>
            <a:spLocks noChangeShapeType="1"/>
          </p:cNvSpPr>
          <p:nvPr/>
        </p:nvSpPr>
        <p:spPr bwMode="auto">
          <a:xfrm flipH="1">
            <a:off x="2855913" y="5319713"/>
            <a:ext cx="1230312" cy="538162"/>
          </a:xfrm>
          <a:prstGeom prst="line">
            <a:avLst/>
          </a:prstGeom>
          <a:noFill/>
          <a:ln w="12700">
            <a:solidFill>
              <a:schemeClr val="tx1"/>
            </a:solidFill>
            <a:round/>
            <a:headEnd/>
            <a:tailEnd/>
          </a:ln>
          <a:effectLst/>
        </p:spPr>
        <p:txBody>
          <a:bodyPr wrap="none" anchor="ctr"/>
          <a:lstStyle/>
          <a:p>
            <a:endParaRPr lang="zh-CN" altLang="en-US"/>
          </a:p>
        </p:txBody>
      </p:sp>
      <p:sp>
        <p:nvSpPr>
          <p:cNvPr id="45082" name="Line 26"/>
          <p:cNvSpPr>
            <a:spLocks noChangeShapeType="1"/>
          </p:cNvSpPr>
          <p:nvPr/>
        </p:nvSpPr>
        <p:spPr bwMode="auto">
          <a:xfrm>
            <a:off x="4086225" y="5319713"/>
            <a:ext cx="1206500" cy="538162"/>
          </a:xfrm>
          <a:prstGeom prst="line">
            <a:avLst/>
          </a:prstGeom>
          <a:noFill/>
          <a:ln w="12700">
            <a:solidFill>
              <a:schemeClr val="tx1"/>
            </a:solidFill>
            <a:round/>
            <a:headEnd/>
            <a:tailEnd/>
          </a:ln>
          <a:effectLst/>
        </p:spPr>
        <p:txBody>
          <a:bodyPr wrap="none" anchor="ctr"/>
          <a:lstStyle/>
          <a:p>
            <a:endParaRPr lang="zh-CN" altLang="en-US"/>
          </a:p>
        </p:txBody>
      </p:sp>
      <p:grpSp>
        <p:nvGrpSpPr>
          <p:cNvPr id="2" name="Group 11"/>
          <p:cNvGrpSpPr>
            <a:grpSpLocks/>
          </p:cNvGrpSpPr>
          <p:nvPr/>
        </p:nvGrpSpPr>
        <p:grpSpPr bwMode="auto">
          <a:xfrm>
            <a:off x="683568" y="692696"/>
            <a:ext cx="3312368" cy="792088"/>
            <a:chOff x="432" y="2983"/>
            <a:chExt cx="953" cy="384"/>
          </a:xfrm>
        </p:grpSpPr>
        <p:sp>
          <p:nvSpPr>
            <p:cNvPr id="30" name="Oval 13"/>
            <p:cNvSpPr>
              <a:spLocks noChangeArrowheads="1"/>
            </p:cNvSpPr>
            <p:nvPr/>
          </p:nvSpPr>
          <p:spPr bwMode="auto">
            <a:xfrm>
              <a:off x="432" y="2983"/>
              <a:ext cx="953" cy="384"/>
            </a:xfrm>
            <a:prstGeom prst="ellipse">
              <a:avLst/>
            </a:prstGeom>
            <a:solidFill>
              <a:srgbClr val="CCFFFF"/>
            </a:solidFill>
            <a:ln w="12700" cap="sq">
              <a:noFill/>
              <a:round/>
              <a:headEnd type="none" w="sm" len="sm"/>
              <a:tailEnd type="none" w="sm" len="sm"/>
            </a:ln>
            <a:effectLst>
              <a:outerShdw dist="35921" dir="2700000" algn="ctr" rotWithShape="0">
                <a:srgbClr val="B2B2B2"/>
              </a:outerShdw>
            </a:effectLst>
          </p:spPr>
          <p:txBody>
            <a:bodyPr wrap="none" anchor="ctr"/>
            <a:lstStyle/>
            <a:p>
              <a:endParaRPr lang="zh-CN" altLang="en-US"/>
            </a:p>
          </p:txBody>
        </p:sp>
        <p:sp>
          <p:nvSpPr>
            <p:cNvPr id="31" name="Rectangle 14"/>
            <p:cNvSpPr>
              <a:spLocks noChangeArrowheads="1"/>
            </p:cNvSpPr>
            <p:nvPr/>
          </p:nvSpPr>
          <p:spPr bwMode="auto">
            <a:xfrm>
              <a:off x="432" y="3041"/>
              <a:ext cx="947" cy="224"/>
            </a:xfrm>
            <a:prstGeom prst="rect">
              <a:avLst/>
            </a:prstGeom>
            <a:noFill/>
            <a:ln w="12700" cap="sq">
              <a:noFill/>
              <a:miter lim="800000"/>
              <a:headEnd type="none" w="sm" len="sm"/>
              <a:tailEnd type="none" w="sm" len="sm"/>
            </a:ln>
            <a:effectLst>
              <a:outerShdw dist="17961" sx="1000" sy="1000" algn="ctr" rotWithShape="0">
                <a:srgbClr val="000000"/>
              </a:outerShdw>
            </a:effectLst>
          </p:spPr>
          <p:txBody>
            <a:bodyPr wrap="square">
              <a:spAutoFit/>
            </a:bodyPr>
            <a:lstStyle/>
            <a:p>
              <a:r>
                <a:rPr lang="zh-CN" altLang="en-US" b="1" dirty="0" smtClean="0">
                  <a:solidFill>
                    <a:srgbClr val="FF3300"/>
                  </a:solidFill>
                  <a:latin typeface="黑体" pitchFamily="2" charset="-122"/>
                  <a:ea typeface="黑体" pitchFamily="2" charset="-122"/>
                </a:rPr>
                <a:t>理解线程：</a:t>
              </a:r>
              <a:r>
                <a:rPr lang="zh-CN" altLang="en-US" b="1" dirty="0" smtClean="0">
                  <a:solidFill>
                    <a:schemeClr val="bg2">
                      <a:lumMod val="75000"/>
                    </a:schemeClr>
                  </a:solidFill>
                  <a:latin typeface="黑体" pitchFamily="49" charset="-122"/>
                  <a:ea typeface="黑体" pitchFamily="49" charset="-122"/>
                </a:rPr>
                <a:t>轻量级进程</a:t>
              </a:r>
              <a:endParaRPr lang="zh-CN" altLang="en-US" b="1" dirty="0">
                <a:solidFill>
                  <a:schemeClr val="bg2">
                    <a:lumMod val="75000"/>
                  </a:schemeClr>
                </a:solidFill>
                <a:latin typeface="黑体" pitchFamily="49" charset="-122"/>
                <a:ea typeface="黑体" pitchFamily="49" charset="-122"/>
              </a:endParaRPr>
            </a:p>
          </p:txBody>
        </p:sp>
      </p:grpSp>
      <p:grpSp>
        <p:nvGrpSpPr>
          <p:cNvPr id="11" name="Group 110"/>
          <p:cNvGrpSpPr>
            <a:grpSpLocks/>
          </p:cNvGrpSpPr>
          <p:nvPr/>
        </p:nvGrpSpPr>
        <p:grpSpPr bwMode="auto">
          <a:xfrm>
            <a:off x="251520" y="1917403"/>
            <a:ext cx="2808288" cy="863600"/>
            <a:chOff x="804" y="838"/>
            <a:chExt cx="1769" cy="544"/>
          </a:xfrm>
        </p:grpSpPr>
        <p:sp>
          <p:nvSpPr>
            <p:cNvPr id="13" name="Rectangle 107"/>
            <p:cNvSpPr>
              <a:spLocks noChangeArrowheads="1"/>
            </p:cNvSpPr>
            <p:nvPr/>
          </p:nvSpPr>
          <p:spPr bwMode="auto">
            <a:xfrm>
              <a:off x="804" y="897"/>
              <a:ext cx="1769" cy="485"/>
            </a:xfrm>
            <a:prstGeom prst="rect">
              <a:avLst/>
            </a:prstGeom>
            <a:gradFill rotWithShape="1">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63500" dir="2212194" algn="ctr" rotWithShape="0">
                <a:schemeClr val="bg2">
                  <a:alpha val="50000"/>
                </a:schemeClr>
              </a:outerShdw>
            </a:effectLst>
          </p:spPr>
          <p:txBody>
            <a:bodyPr wrap="none" anchor="ctr"/>
            <a:lstStyle/>
            <a:p>
              <a:pPr>
                <a:defRPr/>
              </a:pPr>
              <a:endParaRPr lang="zh-CN" altLang="en-US"/>
            </a:p>
          </p:txBody>
        </p:sp>
        <p:sp>
          <p:nvSpPr>
            <p:cNvPr id="14" name="Text Box 108"/>
            <p:cNvSpPr txBox="1">
              <a:spLocks noChangeArrowheads="1"/>
            </p:cNvSpPr>
            <p:nvPr/>
          </p:nvSpPr>
          <p:spPr bwMode="auto">
            <a:xfrm>
              <a:off x="837" y="838"/>
              <a:ext cx="1736" cy="523"/>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pPr algn="ctr">
                <a:defRPr/>
              </a:pPr>
              <a:r>
                <a:rPr lang="en-US" altLang="zh-CN" b="1" dirty="0" smtClean="0">
                  <a:solidFill>
                    <a:srgbClr val="FFFFFF"/>
                  </a:solidFill>
                  <a:ea typeface="幼圆" pitchFamily="49" charset="-122"/>
                </a:rPr>
                <a:t>fork</a:t>
              </a:r>
              <a:r>
                <a:rPr lang="zh-CN" altLang="en-US" b="1" dirty="0" smtClean="0">
                  <a:solidFill>
                    <a:srgbClr val="FFFFFF"/>
                  </a:solidFill>
                  <a:ea typeface="幼圆" pitchFamily="49" charset="-122"/>
                </a:rPr>
                <a:t>实现</a:t>
              </a:r>
              <a:endParaRPr lang="en-US" altLang="zh-CN" b="1" dirty="0" smtClean="0">
                <a:solidFill>
                  <a:srgbClr val="FFFFFF"/>
                </a:solidFill>
                <a:ea typeface="幼圆" pitchFamily="49" charset="-122"/>
              </a:endParaRPr>
            </a:p>
            <a:p>
              <a:pPr algn="ctr">
                <a:defRPr/>
              </a:pPr>
              <a:r>
                <a:rPr lang="zh-CN" altLang="en-US" b="1" dirty="0" smtClean="0">
                  <a:solidFill>
                    <a:srgbClr val="FFFFFF"/>
                  </a:solidFill>
                  <a:ea typeface="幼圆" pitchFamily="49" charset="-122"/>
                </a:rPr>
                <a:t>（创建进程）</a:t>
              </a:r>
              <a:endParaRPr lang="zh-CN" altLang="en-US" b="1" dirty="0">
                <a:solidFill>
                  <a:srgbClr val="FFFFFF"/>
                </a:solidFill>
                <a:ea typeface="幼圆" pitchFamily="49" charset="-122"/>
              </a:endParaRPr>
            </a:p>
          </p:txBody>
        </p:sp>
      </p:grpSp>
      <p:grpSp>
        <p:nvGrpSpPr>
          <p:cNvPr id="17" name="Group 110"/>
          <p:cNvGrpSpPr>
            <a:grpSpLocks/>
          </p:cNvGrpSpPr>
          <p:nvPr/>
        </p:nvGrpSpPr>
        <p:grpSpPr bwMode="auto">
          <a:xfrm>
            <a:off x="251520" y="3140199"/>
            <a:ext cx="2808718" cy="936625"/>
            <a:chOff x="804" y="897"/>
            <a:chExt cx="1848" cy="590"/>
          </a:xfrm>
        </p:grpSpPr>
        <p:sp>
          <p:nvSpPr>
            <p:cNvPr id="18" name="Rectangle 107"/>
            <p:cNvSpPr>
              <a:spLocks noChangeArrowheads="1"/>
            </p:cNvSpPr>
            <p:nvPr/>
          </p:nvSpPr>
          <p:spPr bwMode="auto">
            <a:xfrm>
              <a:off x="804" y="897"/>
              <a:ext cx="1848" cy="590"/>
            </a:xfrm>
            <a:prstGeom prst="rect">
              <a:avLst/>
            </a:prstGeom>
            <a:gradFill rotWithShape="1">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63500" dir="2212194" algn="ctr" rotWithShape="0">
                <a:schemeClr val="bg2">
                  <a:alpha val="50000"/>
                </a:schemeClr>
              </a:outerShdw>
            </a:effectLst>
          </p:spPr>
          <p:txBody>
            <a:bodyPr wrap="none" anchor="ctr"/>
            <a:lstStyle/>
            <a:p>
              <a:pPr>
                <a:defRPr/>
              </a:pPr>
              <a:endParaRPr lang="zh-CN" altLang="en-US"/>
            </a:p>
          </p:txBody>
        </p:sp>
        <p:sp>
          <p:nvSpPr>
            <p:cNvPr id="19" name="Text Box 108"/>
            <p:cNvSpPr txBox="1">
              <a:spLocks noChangeArrowheads="1"/>
            </p:cNvSpPr>
            <p:nvPr/>
          </p:nvSpPr>
          <p:spPr bwMode="auto">
            <a:xfrm>
              <a:off x="804" y="897"/>
              <a:ext cx="1848" cy="523"/>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square">
              <a:spAutoFit/>
            </a:bodyPr>
            <a:lstStyle/>
            <a:p>
              <a:pPr algn="ctr">
                <a:defRPr/>
              </a:pPr>
              <a:r>
                <a:rPr lang="en-US" altLang="zh-CN" b="1" dirty="0" err="1" smtClean="0">
                  <a:solidFill>
                    <a:srgbClr val="FFFFFF"/>
                  </a:solidFill>
                  <a:ea typeface="幼圆" pitchFamily="49" charset="-122"/>
                </a:rPr>
                <a:t>pthread_create</a:t>
              </a:r>
              <a:r>
                <a:rPr lang="zh-CN" altLang="en-US" b="1" dirty="0" smtClean="0">
                  <a:solidFill>
                    <a:srgbClr val="FFFFFF"/>
                  </a:solidFill>
                  <a:ea typeface="幼圆" pitchFamily="49" charset="-122"/>
                </a:rPr>
                <a:t>实现</a:t>
              </a:r>
              <a:endParaRPr lang="en-US" altLang="zh-CN" b="1" dirty="0" smtClean="0">
                <a:solidFill>
                  <a:srgbClr val="FFFFFF"/>
                </a:solidFill>
                <a:ea typeface="幼圆" pitchFamily="49" charset="-122"/>
              </a:endParaRPr>
            </a:p>
            <a:p>
              <a:pPr algn="ctr">
                <a:defRPr/>
              </a:pPr>
              <a:r>
                <a:rPr lang="zh-CN" altLang="en-US" b="1" dirty="0" smtClean="0">
                  <a:solidFill>
                    <a:srgbClr val="FFFFFF"/>
                  </a:solidFill>
                  <a:ea typeface="幼圆" pitchFamily="49" charset="-122"/>
                </a:rPr>
                <a:t>（创建线程）</a:t>
              </a:r>
              <a:endParaRPr lang="zh-CN" altLang="en-US" b="1" dirty="0">
                <a:solidFill>
                  <a:srgbClr val="FFFFFF"/>
                </a:solidFill>
                <a:ea typeface="幼圆" pitchFamily="49" charset="-122"/>
              </a:endParaRPr>
            </a:p>
          </p:txBody>
        </p:sp>
      </p:grpSp>
      <p:grpSp>
        <p:nvGrpSpPr>
          <p:cNvPr id="27" name="组合 26"/>
          <p:cNvGrpSpPr/>
          <p:nvPr/>
        </p:nvGrpSpPr>
        <p:grpSpPr>
          <a:xfrm>
            <a:off x="3131840" y="2138274"/>
            <a:ext cx="4032448" cy="1866790"/>
            <a:chOff x="3131840" y="2138274"/>
            <a:chExt cx="4032448" cy="1866790"/>
          </a:xfrm>
        </p:grpSpPr>
        <p:grpSp>
          <p:nvGrpSpPr>
            <p:cNvPr id="20" name="Group 48"/>
            <p:cNvGrpSpPr>
              <a:grpSpLocks/>
            </p:cNvGrpSpPr>
            <p:nvPr/>
          </p:nvGrpSpPr>
          <p:grpSpPr bwMode="auto">
            <a:xfrm>
              <a:off x="3779912" y="2138274"/>
              <a:ext cx="3384376" cy="1866790"/>
              <a:chOff x="432" y="768"/>
              <a:chExt cx="4896" cy="1776"/>
            </a:xfrm>
          </p:grpSpPr>
          <p:sp>
            <p:nvSpPr>
              <p:cNvPr id="23" name="AutoShape 3"/>
              <p:cNvSpPr>
                <a:spLocks noChangeArrowheads="1"/>
              </p:cNvSpPr>
              <p:nvPr/>
            </p:nvSpPr>
            <p:spPr bwMode="auto">
              <a:xfrm>
                <a:off x="432" y="768"/>
                <a:ext cx="4896" cy="1776"/>
              </a:xfrm>
              <a:prstGeom prst="roundRect">
                <a:avLst>
                  <a:gd name="adj" fmla="val 8500"/>
                </a:avLst>
              </a:prstGeom>
              <a:solidFill>
                <a:srgbClr val="CCFFFF"/>
              </a:solidFill>
              <a:ln w="12700" cap="sq">
                <a:noFill/>
                <a:round/>
                <a:headEnd type="none" w="sm" len="sm"/>
                <a:tailEnd type="none" w="sm" len="sm"/>
              </a:ln>
              <a:effectLst>
                <a:outerShdw dist="224686" dir="2562563" algn="ctr" rotWithShape="0">
                  <a:srgbClr val="999999"/>
                </a:outerShdw>
              </a:effectLst>
            </p:spPr>
            <p:txBody>
              <a:bodyPr wrap="none" anchor="ctr"/>
              <a:lstStyle/>
              <a:p>
                <a:pPr>
                  <a:defRPr/>
                </a:pPr>
                <a:endParaRPr lang="zh-CN" altLang="en-US" sz="2000" dirty="0"/>
              </a:p>
            </p:txBody>
          </p:sp>
          <p:sp>
            <p:nvSpPr>
              <p:cNvPr id="24" name="Text Box 4"/>
              <p:cNvSpPr txBox="1">
                <a:spLocks noChangeArrowheads="1"/>
              </p:cNvSpPr>
              <p:nvPr/>
            </p:nvSpPr>
            <p:spPr bwMode="auto">
              <a:xfrm>
                <a:off x="672" y="1022"/>
                <a:ext cx="4560" cy="1089"/>
              </a:xfrm>
              <a:prstGeom prst="rect">
                <a:avLst/>
              </a:prstGeom>
              <a:noFill/>
              <a:ln w="12700" cap="sq">
                <a:noFill/>
                <a:miter lim="800000"/>
                <a:headEnd type="none" w="sm" len="sm"/>
                <a:tailEnd type="none" w="sm" len="sm"/>
              </a:ln>
            </p:spPr>
            <p:txBody>
              <a:bodyPr>
                <a:spAutoFit/>
              </a:bodyPr>
              <a:lstStyle/>
              <a:p>
                <a:pPr>
                  <a:lnSpc>
                    <a:spcPct val="90000"/>
                  </a:lnSpc>
                </a:pPr>
                <a:r>
                  <a:rPr lang="en-US" altLang="zh-CN" sz="1600" b="1" dirty="0" err="1" smtClean="0">
                    <a:solidFill>
                      <a:srgbClr val="002D88"/>
                    </a:solidFill>
                  </a:rPr>
                  <a:t>int</a:t>
                </a:r>
                <a:r>
                  <a:rPr lang="en-US" altLang="zh-CN" sz="1600" b="1" dirty="0" smtClean="0">
                    <a:solidFill>
                      <a:srgbClr val="002D88"/>
                    </a:solidFill>
                  </a:rPr>
                  <a:t> </a:t>
                </a:r>
                <a:r>
                  <a:rPr lang="en-US" altLang="zh-CN" sz="2800" b="1" dirty="0" smtClean="0">
                    <a:solidFill>
                      <a:schemeClr val="accent6"/>
                    </a:solidFill>
                  </a:rPr>
                  <a:t>clone</a:t>
                </a:r>
                <a:r>
                  <a:rPr lang="en-US" altLang="zh-CN" sz="1600" b="1" dirty="0" smtClean="0">
                    <a:solidFill>
                      <a:srgbClr val="002D88"/>
                    </a:solidFill>
                  </a:rPr>
                  <a:t>(</a:t>
                </a:r>
                <a:r>
                  <a:rPr lang="en-US" altLang="zh-CN" sz="1600" b="1" dirty="0" err="1" smtClean="0">
                    <a:solidFill>
                      <a:srgbClr val="002D88"/>
                    </a:solidFill>
                  </a:rPr>
                  <a:t>int</a:t>
                </a:r>
                <a:r>
                  <a:rPr lang="en-US" altLang="zh-CN" sz="1600" b="1" dirty="0" smtClean="0">
                    <a:solidFill>
                      <a:srgbClr val="002D88"/>
                    </a:solidFill>
                  </a:rPr>
                  <a:t> (*fn)(void *), void *</a:t>
                </a:r>
                <a:r>
                  <a:rPr lang="en-US" altLang="zh-CN" sz="1600" b="1" dirty="0" err="1" smtClean="0">
                    <a:solidFill>
                      <a:srgbClr val="002D88"/>
                    </a:solidFill>
                  </a:rPr>
                  <a:t>child_stack</a:t>
                </a:r>
                <a:r>
                  <a:rPr lang="en-US" altLang="zh-CN" sz="1600" b="1" dirty="0" smtClean="0">
                    <a:solidFill>
                      <a:srgbClr val="002D88"/>
                    </a:solidFill>
                  </a:rPr>
                  <a:t>,  </a:t>
                </a:r>
                <a:r>
                  <a:rPr lang="en-US" altLang="zh-CN" sz="1600" b="1" dirty="0" err="1" smtClean="0">
                    <a:solidFill>
                      <a:srgbClr val="002D88"/>
                    </a:solidFill>
                  </a:rPr>
                  <a:t>int</a:t>
                </a:r>
                <a:r>
                  <a:rPr lang="en-US" altLang="zh-CN" sz="1600" b="1" dirty="0" smtClean="0">
                    <a:solidFill>
                      <a:srgbClr val="002D88"/>
                    </a:solidFill>
                  </a:rPr>
                  <a:t> flags, void *</a:t>
                </a:r>
                <a:r>
                  <a:rPr lang="en-US" altLang="zh-CN" sz="1600" b="1" dirty="0" err="1" smtClean="0">
                    <a:solidFill>
                      <a:srgbClr val="002D88"/>
                    </a:solidFill>
                  </a:rPr>
                  <a:t>arg</a:t>
                </a:r>
                <a:r>
                  <a:rPr lang="en-US" altLang="zh-CN" sz="1600" b="1" dirty="0" smtClean="0">
                    <a:solidFill>
                      <a:srgbClr val="002D88"/>
                    </a:solidFill>
                  </a:rPr>
                  <a:t>, ...   /* </a:t>
                </a:r>
                <a:r>
                  <a:rPr lang="en-US" altLang="zh-CN" sz="1600" b="1" dirty="0" err="1" smtClean="0">
                    <a:solidFill>
                      <a:srgbClr val="002D88"/>
                    </a:solidFill>
                  </a:rPr>
                  <a:t>pid_t</a:t>
                </a:r>
                <a:r>
                  <a:rPr lang="en-US" altLang="zh-CN" sz="1600" b="1" dirty="0" smtClean="0">
                    <a:solidFill>
                      <a:srgbClr val="002D88"/>
                    </a:solidFill>
                  </a:rPr>
                  <a:t> *</a:t>
                </a:r>
                <a:r>
                  <a:rPr lang="en-US" altLang="zh-CN" sz="1600" b="1" dirty="0" err="1" smtClean="0">
                    <a:solidFill>
                      <a:srgbClr val="002D88"/>
                    </a:solidFill>
                  </a:rPr>
                  <a:t>ptid</a:t>
                </a:r>
                <a:r>
                  <a:rPr lang="en-US" altLang="zh-CN" sz="1600" b="1" dirty="0" smtClean="0">
                    <a:solidFill>
                      <a:srgbClr val="002D88"/>
                    </a:solidFill>
                  </a:rPr>
                  <a:t>, </a:t>
                </a:r>
                <a:r>
                  <a:rPr lang="en-US" altLang="zh-CN" sz="1600" b="1" dirty="0" err="1" smtClean="0">
                    <a:solidFill>
                      <a:srgbClr val="002D88"/>
                    </a:solidFill>
                  </a:rPr>
                  <a:t>struct</a:t>
                </a:r>
                <a:r>
                  <a:rPr lang="en-US" altLang="zh-CN" sz="1600" b="1" dirty="0" smtClean="0">
                    <a:solidFill>
                      <a:srgbClr val="002D88"/>
                    </a:solidFill>
                  </a:rPr>
                  <a:t> </a:t>
                </a:r>
                <a:r>
                  <a:rPr lang="en-US" altLang="zh-CN" sz="1600" b="1" dirty="0" err="1" smtClean="0">
                    <a:solidFill>
                      <a:srgbClr val="002D88"/>
                    </a:solidFill>
                  </a:rPr>
                  <a:t>user_desc</a:t>
                </a:r>
                <a:r>
                  <a:rPr lang="en-US" altLang="zh-CN" sz="1600" b="1" dirty="0" smtClean="0">
                    <a:solidFill>
                      <a:srgbClr val="002D88"/>
                    </a:solidFill>
                  </a:rPr>
                  <a:t> *</a:t>
                </a:r>
                <a:r>
                  <a:rPr lang="en-US" altLang="zh-CN" sz="1600" b="1" dirty="0" err="1" smtClean="0">
                    <a:solidFill>
                      <a:srgbClr val="002D88"/>
                    </a:solidFill>
                  </a:rPr>
                  <a:t>tlsctid</a:t>
                </a:r>
                <a:r>
                  <a:rPr lang="en-US" altLang="zh-CN" sz="1600" b="1" dirty="0" smtClean="0">
                    <a:solidFill>
                      <a:srgbClr val="002D88"/>
                    </a:solidFill>
                  </a:rPr>
                  <a:t> */ );</a:t>
                </a:r>
                <a:endParaRPr lang="en-US" altLang="zh-CN" sz="1600" b="1" dirty="0">
                  <a:solidFill>
                    <a:srgbClr val="002D88"/>
                  </a:solidFill>
                </a:endParaRPr>
              </a:p>
            </p:txBody>
          </p:sp>
        </p:grpSp>
        <p:sp>
          <p:nvSpPr>
            <p:cNvPr id="25" name="右箭头 24"/>
            <p:cNvSpPr/>
            <p:nvPr/>
          </p:nvSpPr>
          <p:spPr bwMode="auto">
            <a:xfrm>
              <a:off x="3131840" y="2348880"/>
              <a:ext cx="576064" cy="288032"/>
            </a:xfrm>
            <a:prstGeom prst="rightArrow">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
          <p:nvSpPr>
            <p:cNvPr id="26" name="右箭头 25"/>
            <p:cNvSpPr/>
            <p:nvPr/>
          </p:nvSpPr>
          <p:spPr bwMode="auto">
            <a:xfrm>
              <a:off x="3131840" y="3429000"/>
              <a:ext cx="576064" cy="288032"/>
            </a:xfrm>
            <a:prstGeom prst="rightArrow">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grpSp>
      <p:grpSp>
        <p:nvGrpSpPr>
          <p:cNvPr id="28" name="Group 89"/>
          <p:cNvGrpSpPr>
            <a:grpSpLocks/>
          </p:cNvGrpSpPr>
          <p:nvPr/>
        </p:nvGrpSpPr>
        <p:grpSpPr bwMode="auto">
          <a:xfrm>
            <a:off x="2339752" y="4077072"/>
            <a:ext cx="5688632" cy="2781237"/>
            <a:chOff x="2496" y="1560"/>
            <a:chExt cx="1632" cy="568"/>
          </a:xfrm>
        </p:grpSpPr>
        <p:sp>
          <p:nvSpPr>
            <p:cNvPr id="29" name="AutoShape 65"/>
            <p:cNvSpPr>
              <a:spLocks noChangeArrowheads="1"/>
            </p:cNvSpPr>
            <p:nvPr/>
          </p:nvSpPr>
          <p:spPr bwMode="auto">
            <a:xfrm>
              <a:off x="2496" y="1560"/>
              <a:ext cx="1632" cy="568"/>
            </a:xfrm>
            <a:prstGeom prst="cloudCallout">
              <a:avLst>
                <a:gd name="adj1" fmla="val -5666"/>
                <a:gd name="adj2" fmla="val -94253"/>
              </a:avLst>
            </a:prstGeom>
            <a:solidFill>
              <a:schemeClr val="tx2">
                <a:lumMod val="20000"/>
                <a:lumOff val="80000"/>
              </a:schemeClr>
            </a:solidFill>
            <a:ln w="38100" cap="sq">
              <a:solidFill>
                <a:srgbClr val="B5FFF1"/>
              </a:solidFill>
              <a:round/>
              <a:headEnd type="none" w="sm" len="sm"/>
              <a:tailEnd type="none" w="sm" len="sm"/>
            </a:ln>
            <a:effectLst>
              <a:outerShdw dist="113592" dir="1593903" algn="ctr" rotWithShape="0">
                <a:srgbClr val="B2B2B2"/>
              </a:outerShdw>
            </a:effectLst>
          </p:spPr>
          <p:txBody>
            <a:bodyPr/>
            <a:lstStyle/>
            <a:p>
              <a:pPr algn="ctr">
                <a:defRPr/>
              </a:pPr>
              <a:endParaRPr lang="zh-CN" altLang="en-US"/>
            </a:p>
          </p:txBody>
        </p:sp>
        <p:sp>
          <p:nvSpPr>
            <p:cNvPr id="32" name="Text Box 66"/>
            <p:cNvSpPr txBox="1">
              <a:spLocks noChangeArrowheads="1"/>
            </p:cNvSpPr>
            <p:nvPr/>
          </p:nvSpPr>
          <p:spPr bwMode="auto">
            <a:xfrm>
              <a:off x="2666" y="1581"/>
              <a:ext cx="1415" cy="459"/>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none">
              <a:spAutoFit/>
            </a:bodyPr>
            <a:lstStyle/>
            <a:p>
              <a:pPr>
                <a:defRPr/>
              </a:pPr>
              <a:endParaRPr lang="en-US" altLang="zh-CN" sz="2800" b="1" dirty="0" smtClean="0">
                <a:solidFill>
                  <a:srgbClr val="FF3300"/>
                </a:solidFill>
                <a:ea typeface="华文新魏" pitchFamily="2" charset="-122"/>
              </a:endParaRPr>
            </a:p>
            <a:p>
              <a:pPr>
                <a:defRPr/>
              </a:pPr>
              <a:r>
                <a:rPr lang="en-US" altLang="zh-CN" sz="2800" b="1" dirty="0" smtClean="0">
                  <a:solidFill>
                    <a:srgbClr val="FF3300"/>
                  </a:solidFill>
                  <a:ea typeface="华文新魏" pitchFamily="2" charset="-122"/>
                </a:rPr>
                <a:t>clone</a:t>
              </a:r>
              <a:r>
                <a:rPr lang="zh-CN" altLang="en-US" sz="2800" b="1" dirty="0" smtClean="0">
                  <a:solidFill>
                    <a:srgbClr val="FF3300"/>
                  </a:solidFill>
                  <a:ea typeface="华文新魏" pitchFamily="2" charset="-122"/>
                </a:rPr>
                <a:t>系统调用可以指定子进程</a:t>
              </a:r>
              <a:endParaRPr lang="en-US" altLang="zh-CN" sz="2800" b="1" dirty="0" smtClean="0">
                <a:solidFill>
                  <a:srgbClr val="FF3300"/>
                </a:solidFill>
                <a:ea typeface="华文新魏" pitchFamily="2" charset="-122"/>
              </a:endParaRPr>
            </a:p>
            <a:p>
              <a:pPr>
                <a:defRPr/>
              </a:pPr>
              <a:r>
                <a:rPr lang="zh-CN" altLang="en-US" sz="2800" b="1" dirty="0" smtClean="0">
                  <a:solidFill>
                    <a:srgbClr val="FF3300"/>
                  </a:solidFill>
                  <a:ea typeface="华文新魏" pitchFamily="2" charset="-122"/>
                </a:rPr>
                <a:t>共享父进程的哪一部分进程</a:t>
              </a:r>
              <a:endParaRPr lang="en-US" altLang="zh-CN" sz="2800" b="1" dirty="0" smtClean="0">
                <a:solidFill>
                  <a:srgbClr val="FF3300"/>
                </a:solidFill>
                <a:ea typeface="华文新魏" pitchFamily="2" charset="-122"/>
              </a:endParaRPr>
            </a:p>
            <a:p>
              <a:pPr>
                <a:defRPr/>
              </a:pPr>
              <a:r>
                <a:rPr lang="zh-CN" altLang="en-US" sz="2800" b="1" dirty="0" smtClean="0">
                  <a:solidFill>
                    <a:srgbClr val="FF3300"/>
                  </a:solidFill>
                  <a:ea typeface="华文新魏" pitchFamily="2" charset="-122"/>
                </a:rPr>
                <a:t>上下文。</a:t>
              </a:r>
              <a:endParaRPr lang="en-US" altLang="zh-CN" sz="2800" b="1" dirty="0" smtClean="0">
                <a:solidFill>
                  <a:srgbClr val="FF3300"/>
                </a:solidFill>
                <a:ea typeface="华文新魏" pitchFamily="2" charset="-122"/>
              </a:endParaRPr>
            </a:p>
            <a:p>
              <a:pPr>
                <a:defRPr/>
              </a:pPr>
              <a:r>
                <a:rPr lang="zh-CN" altLang="en-US" sz="2800" b="1" dirty="0" smtClean="0">
                  <a:solidFill>
                    <a:srgbClr val="FF3300"/>
                  </a:solidFill>
                  <a:ea typeface="华文新魏" pitchFamily="2" charset="-122"/>
                </a:rPr>
                <a:t>如果共享虚拟内存，则是线程</a:t>
              </a:r>
              <a:endParaRPr lang="zh-CN" altLang="en-US" sz="2800" b="1" dirty="0">
                <a:solidFill>
                  <a:srgbClr val="FF3300"/>
                </a:solidFill>
                <a:ea typeface="华文新魏" pitchFamily="2" charset="-122"/>
              </a:endParaRPr>
            </a:p>
          </p:txBody>
        </p:sp>
      </p:grpSp>
      <p:grpSp>
        <p:nvGrpSpPr>
          <p:cNvPr id="38" name="Group 230"/>
          <p:cNvGrpSpPr>
            <a:grpSpLocks/>
          </p:cNvGrpSpPr>
          <p:nvPr/>
        </p:nvGrpSpPr>
        <p:grpSpPr bwMode="auto">
          <a:xfrm>
            <a:off x="4644008" y="332656"/>
            <a:ext cx="4104456" cy="1405285"/>
            <a:chOff x="480" y="469"/>
            <a:chExt cx="3600" cy="1248"/>
          </a:xfrm>
        </p:grpSpPr>
        <p:sp>
          <p:nvSpPr>
            <p:cNvPr id="39" name="Rectangle 5"/>
            <p:cNvSpPr>
              <a:spLocks noChangeArrowheads="1"/>
            </p:cNvSpPr>
            <p:nvPr/>
          </p:nvSpPr>
          <p:spPr bwMode="auto">
            <a:xfrm>
              <a:off x="480" y="469"/>
              <a:ext cx="3600" cy="1248"/>
            </a:xfrm>
            <a:prstGeom prst="rect">
              <a:avLst/>
            </a:prstGeom>
            <a:solidFill>
              <a:srgbClr val="73FFC6"/>
            </a:solidFill>
            <a:ln w="12700" cap="sq">
              <a:noFill/>
              <a:miter lim="800000"/>
              <a:headEnd type="none" w="sm" len="sm"/>
              <a:tailEnd type="none" w="sm" len="sm"/>
            </a:ln>
            <a:effectLst>
              <a:outerShdw dist="206741" dir="2849373" algn="ctr" rotWithShape="0">
                <a:srgbClr val="AEAEAE"/>
              </a:outerShdw>
            </a:effectLst>
          </p:spPr>
          <p:txBody>
            <a:bodyPr wrap="none" anchor="ctr"/>
            <a:lstStyle/>
            <a:p>
              <a:pPr>
                <a:defRPr/>
              </a:pPr>
              <a:endParaRPr lang="zh-CN" altLang="en-US"/>
            </a:p>
          </p:txBody>
        </p:sp>
        <p:sp>
          <p:nvSpPr>
            <p:cNvPr id="40" name="Text Box 6"/>
            <p:cNvSpPr txBox="1">
              <a:spLocks noChangeArrowheads="1"/>
            </p:cNvSpPr>
            <p:nvPr/>
          </p:nvSpPr>
          <p:spPr bwMode="auto">
            <a:xfrm>
              <a:off x="480" y="469"/>
              <a:ext cx="3558" cy="1230"/>
            </a:xfrm>
            <a:prstGeom prst="rect">
              <a:avLst/>
            </a:prstGeom>
            <a:noFill/>
            <a:ln w="12700" cap="sq">
              <a:noFill/>
              <a:miter lim="800000"/>
              <a:headEnd type="none" w="sm" len="sm"/>
              <a:tailEnd type="none" w="sm" len="sm"/>
            </a:ln>
          </p:spPr>
          <p:txBody>
            <a:bodyPr wrap="square">
              <a:spAutoFit/>
            </a:bodyPr>
            <a:lstStyle/>
            <a:p>
              <a:pPr algn="just"/>
              <a:r>
                <a:rPr lang="en-US" altLang="zh-CN" sz="2800" b="1" dirty="0" smtClean="0">
                  <a:solidFill>
                    <a:srgbClr val="002D88"/>
                  </a:solidFill>
                  <a:latin typeface="幼圆" pitchFamily="49" charset="-122"/>
                  <a:ea typeface="幼圆" pitchFamily="49" charset="-122"/>
                </a:rPr>
                <a:t>Linux</a:t>
              </a:r>
              <a:r>
                <a:rPr lang="zh-CN" altLang="en-US" sz="2800" b="1" dirty="0" smtClean="0">
                  <a:solidFill>
                    <a:srgbClr val="002D88"/>
                  </a:solidFill>
                  <a:latin typeface="幼圆" pitchFamily="49" charset="-122"/>
                  <a:ea typeface="幼圆" pitchFamily="49" charset="-122"/>
                </a:rPr>
                <a:t>线程也是进程，与父进程共享地址空间，称为轻量级进程</a:t>
              </a:r>
              <a:endParaRPr lang="zh-CN" altLang="zh-CN" sz="2800" b="1" dirty="0">
                <a:solidFill>
                  <a:srgbClr val="002D88"/>
                </a:solidFill>
                <a:latin typeface="幼圆" pitchFamily="49" charset="-122"/>
                <a:ea typeface="幼圆" pitchFamily="49" charset="-122"/>
              </a:endParaRP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strips(downRight)">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up)">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wipe(right)">
                                      <p:cBhvr>
                                        <p:cTn id="3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2"/>
          <p:cNvGrpSpPr>
            <a:grpSpLocks/>
          </p:cNvGrpSpPr>
          <p:nvPr/>
        </p:nvGrpSpPr>
        <p:grpSpPr bwMode="auto">
          <a:xfrm rot="258197">
            <a:off x="1268803" y="203605"/>
            <a:ext cx="5003800" cy="1611313"/>
            <a:chOff x="1657" y="1207"/>
            <a:chExt cx="3152" cy="1015"/>
          </a:xfrm>
        </p:grpSpPr>
        <p:sp>
          <p:nvSpPr>
            <p:cNvPr id="4" name="AutoShape 3"/>
            <p:cNvSpPr>
              <a:spLocks noChangeArrowheads="1"/>
            </p:cNvSpPr>
            <p:nvPr/>
          </p:nvSpPr>
          <p:spPr bwMode="auto">
            <a:xfrm rot="732357">
              <a:off x="1657" y="1207"/>
              <a:ext cx="3152" cy="1015"/>
            </a:xfrm>
            <a:prstGeom prst="irregularSeal2">
              <a:avLst/>
            </a:prstGeom>
            <a:gradFill rotWithShape="0">
              <a:gsLst>
                <a:gs pos="0">
                  <a:srgbClr val="FF3300"/>
                </a:gs>
                <a:gs pos="50000">
                  <a:srgbClr val="FF3300">
                    <a:gamma/>
                    <a:shade val="46275"/>
                    <a:invGamma/>
                  </a:srgbClr>
                </a:gs>
                <a:gs pos="100000">
                  <a:srgbClr val="FF3300"/>
                </a:gs>
              </a:gsLst>
              <a:lin ang="5400000" scaled="1"/>
            </a:gradFill>
            <a:ln w="41275" cap="sq">
              <a:solidFill>
                <a:srgbClr val="FF9900"/>
              </a:solidFill>
              <a:miter lim="800000"/>
              <a:headEnd type="none" w="sm" len="sm"/>
              <a:tailEnd type="none" w="sm" len="sm"/>
            </a:ln>
            <a:effectLst>
              <a:outerShdw dist="165100" dir="1357192" algn="ctr" rotWithShape="0">
                <a:srgbClr val="808080"/>
              </a:outerShdw>
            </a:effectLst>
          </p:spPr>
          <p:txBody>
            <a:bodyPr wrap="none" anchor="ctr"/>
            <a:lstStyle/>
            <a:p>
              <a:pPr>
                <a:defRPr/>
              </a:pPr>
              <a:endParaRPr lang="zh-CN" altLang="en-US"/>
            </a:p>
          </p:txBody>
        </p:sp>
        <p:sp>
          <p:nvSpPr>
            <p:cNvPr id="5" name="Text Box 4"/>
            <p:cNvSpPr txBox="1">
              <a:spLocks noChangeArrowheads="1"/>
            </p:cNvSpPr>
            <p:nvPr/>
          </p:nvSpPr>
          <p:spPr bwMode="auto">
            <a:xfrm rot="478084">
              <a:off x="2175" y="1492"/>
              <a:ext cx="2544" cy="485"/>
            </a:xfrm>
            <a:prstGeom prst="rect">
              <a:avLst/>
            </a:prstGeom>
            <a:noFill/>
            <a:ln w="12700" cap="sq">
              <a:noFill/>
              <a:miter lim="800000"/>
              <a:headEnd type="none" w="sm" len="sm"/>
              <a:tailEnd type="none" w="sm" len="sm"/>
            </a:ln>
            <a:effectLst>
              <a:outerShdw dist="63500" algn="ctr" rotWithShape="0">
                <a:schemeClr val="bg1"/>
              </a:outerShdw>
            </a:effectLst>
          </p:spPr>
          <p:txBody>
            <a:bodyPr>
              <a:spAutoFit/>
            </a:bodyPr>
            <a:lstStyle/>
            <a:p>
              <a:pPr>
                <a:defRPr/>
              </a:pPr>
              <a:r>
                <a:rPr lang="zh-CN" altLang="en-US" sz="4400" b="1" i="1" dirty="0" smtClean="0">
                  <a:solidFill>
                    <a:srgbClr val="FFFF00"/>
                  </a:solidFill>
                  <a:ea typeface="黑体" pitchFamily="2" charset="-122"/>
                </a:rPr>
                <a:t>避免假共享</a:t>
              </a:r>
              <a:endParaRPr lang="zh-CN" altLang="en-US" sz="4400" b="1" i="1" dirty="0">
                <a:solidFill>
                  <a:srgbClr val="FFFF00"/>
                </a:solidFill>
                <a:ea typeface="黑体" pitchFamily="2" charset="-122"/>
              </a:endParaRPr>
            </a:p>
          </p:txBody>
        </p:sp>
      </p:grpSp>
      <p:grpSp>
        <p:nvGrpSpPr>
          <p:cNvPr id="6" name="组合 5"/>
          <p:cNvGrpSpPr/>
          <p:nvPr/>
        </p:nvGrpSpPr>
        <p:grpSpPr>
          <a:xfrm>
            <a:off x="467544" y="2708920"/>
            <a:ext cx="3168352" cy="2160240"/>
            <a:chOff x="1907704" y="2636912"/>
            <a:chExt cx="3168352" cy="2160240"/>
          </a:xfrm>
        </p:grpSpPr>
        <p:sp>
          <p:nvSpPr>
            <p:cNvPr id="7" name="矩形 6"/>
            <p:cNvSpPr/>
            <p:nvPr/>
          </p:nvSpPr>
          <p:spPr>
            <a:xfrm>
              <a:off x="2123728" y="2636912"/>
              <a:ext cx="2952328" cy="1877437"/>
            </a:xfrm>
            <a:prstGeom prst="rect">
              <a:avLst/>
            </a:prstGeom>
          </p:spPr>
          <p:txBody>
            <a:bodyPr wrap="square">
              <a:spAutoFit/>
            </a:bodyPr>
            <a:lstStyle/>
            <a:p>
              <a:r>
                <a:rPr lang="en-US" altLang="zh-CN" sz="2200" b="1" dirty="0" err="1" smtClean="0">
                  <a:solidFill>
                    <a:srgbClr val="002060"/>
                  </a:solidFill>
                </a:rPr>
                <a:t>struct</a:t>
              </a:r>
              <a:r>
                <a:rPr lang="en-US" altLang="zh-CN" sz="2200" b="1" dirty="0" smtClean="0">
                  <a:solidFill>
                    <a:srgbClr val="002060"/>
                  </a:solidFill>
                </a:rPr>
                <a:t> </a:t>
              </a:r>
              <a:r>
                <a:rPr lang="en-US" altLang="zh-CN" sz="2200" b="1" dirty="0" err="1" smtClean="0">
                  <a:solidFill>
                    <a:srgbClr val="002060"/>
                  </a:solidFill>
                </a:rPr>
                <a:t>foo</a:t>
              </a:r>
              <a:r>
                <a:rPr lang="en-US" altLang="zh-CN" sz="2200" b="1" dirty="0" smtClean="0">
                  <a:solidFill>
                    <a:srgbClr val="002060"/>
                  </a:solidFill>
                </a:rPr>
                <a:t> {</a:t>
              </a:r>
            </a:p>
            <a:p>
              <a:r>
                <a:rPr lang="en-US" altLang="zh-CN" sz="2200" b="1" dirty="0" smtClean="0">
                  <a:solidFill>
                    <a:srgbClr val="002060"/>
                  </a:solidFill>
                </a:rPr>
                <a:t>  volatile </a:t>
              </a:r>
              <a:r>
                <a:rPr lang="en-US" altLang="zh-CN" sz="2200" b="1" dirty="0" err="1" smtClean="0">
                  <a:solidFill>
                    <a:srgbClr val="FF0000"/>
                  </a:solidFill>
                </a:rPr>
                <a:t>int</a:t>
              </a:r>
              <a:r>
                <a:rPr lang="en-US" altLang="zh-CN" sz="2200" b="1" dirty="0" smtClean="0">
                  <a:solidFill>
                    <a:srgbClr val="FF0000"/>
                  </a:solidFill>
                </a:rPr>
                <a:t> x</a:t>
              </a:r>
              <a:r>
                <a:rPr lang="en-US" altLang="zh-CN" sz="2200" b="1" dirty="0" smtClean="0">
                  <a:solidFill>
                    <a:srgbClr val="002060"/>
                  </a:solidFill>
                </a:rPr>
                <a:t>;   </a:t>
              </a:r>
              <a:endParaRPr lang="en-US" altLang="zh-CN" sz="2200" b="1" dirty="0" smtClean="0">
                <a:solidFill>
                  <a:schemeClr val="accent2"/>
                </a:solidFill>
              </a:endParaRPr>
            </a:p>
            <a:p>
              <a:r>
                <a:rPr lang="en-US" altLang="zh-CN" sz="2200" b="1" dirty="0" smtClean="0">
                  <a:solidFill>
                    <a:srgbClr val="002060"/>
                  </a:solidFill>
                </a:rPr>
                <a:t>  volatile </a:t>
              </a:r>
              <a:r>
                <a:rPr lang="en-US" altLang="zh-CN" sz="2200" b="1" dirty="0" err="1" smtClean="0">
                  <a:solidFill>
                    <a:srgbClr val="0033CC"/>
                  </a:solidFill>
                </a:rPr>
                <a:t>int</a:t>
              </a:r>
              <a:r>
                <a:rPr lang="en-US" altLang="zh-CN" sz="2200" b="1" dirty="0" smtClean="0">
                  <a:solidFill>
                    <a:srgbClr val="0033CC"/>
                  </a:solidFill>
                </a:rPr>
                <a:t> y</a:t>
              </a:r>
              <a:r>
                <a:rPr lang="en-US" altLang="zh-CN" sz="2200" b="1" dirty="0" smtClean="0">
                  <a:solidFill>
                    <a:srgbClr val="002060"/>
                  </a:solidFill>
                </a:rPr>
                <a:t>;</a:t>
              </a:r>
            </a:p>
            <a:p>
              <a:r>
                <a:rPr lang="en-US" altLang="zh-CN" sz="2200" b="1" dirty="0" smtClean="0">
                  <a:solidFill>
                    <a:srgbClr val="002060"/>
                  </a:solidFill>
                </a:rPr>
                <a:t>}; </a:t>
              </a:r>
            </a:p>
            <a:p>
              <a:r>
                <a:rPr lang="en-US" altLang="zh-CN" sz="2200" b="1" dirty="0" err="1" smtClean="0">
                  <a:solidFill>
                    <a:srgbClr val="002060"/>
                  </a:solidFill>
                </a:rPr>
                <a:t>struct</a:t>
              </a:r>
              <a:r>
                <a:rPr lang="en-US" altLang="zh-CN" sz="2200" b="1" dirty="0" smtClean="0">
                  <a:solidFill>
                    <a:srgbClr val="002060"/>
                  </a:solidFill>
                </a:rPr>
                <a:t> </a:t>
              </a:r>
              <a:r>
                <a:rPr lang="en-US" altLang="zh-CN" sz="2200" b="1" dirty="0" err="1" smtClean="0">
                  <a:solidFill>
                    <a:srgbClr val="002060"/>
                  </a:solidFill>
                </a:rPr>
                <a:t>foo</a:t>
              </a:r>
              <a:r>
                <a:rPr lang="en-US" altLang="zh-CN" sz="2200" b="1" dirty="0" smtClean="0">
                  <a:solidFill>
                    <a:srgbClr val="002060"/>
                  </a:solidFill>
                </a:rPr>
                <a:t> </a:t>
              </a:r>
              <a:r>
                <a:rPr lang="en-US" altLang="zh-CN" sz="2800" b="1" dirty="0" smtClean="0">
                  <a:solidFill>
                    <a:schemeClr val="accent5">
                      <a:lumMod val="50000"/>
                    </a:schemeClr>
                  </a:solidFill>
                </a:rPr>
                <a:t>f</a:t>
              </a:r>
              <a:r>
                <a:rPr lang="en-US" altLang="zh-CN" sz="2200" b="1" dirty="0" smtClean="0">
                  <a:solidFill>
                    <a:srgbClr val="002060"/>
                  </a:solidFill>
                </a:rPr>
                <a:t>;</a:t>
              </a:r>
            </a:p>
          </p:txBody>
        </p:sp>
        <p:sp>
          <p:nvSpPr>
            <p:cNvPr id="8" name="Rectangle 14"/>
            <p:cNvSpPr>
              <a:spLocks noChangeArrowheads="1"/>
            </p:cNvSpPr>
            <p:nvPr/>
          </p:nvSpPr>
          <p:spPr bwMode="auto">
            <a:xfrm>
              <a:off x="1907704" y="2636912"/>
              <a:ext cx="3168352" cy="2160240"/>
            </a:xfrm>
            <a:prstGeom prst="rect">
              <a:avLst/>
            </a:prstGeom>
            <a:noFill/>
            <a:ln w="76200">
              <a:solidFill>
                <a:srgbClr val="33CCCC"/>
              </a:solidFill>
              <a:miter lim="800000"/>
              <a:headEnd/>
              <a:tailEnd/>
            </a:ln>
            <a:effectLst>
              <a:outerShdw dist="45791" dir="2021404" algn="ctr" rotWithShape="0">
                <a:srgbClr val="B2B2B2"/>
              </a:outerShdw>
            </a:effectLst>
          </p:spPr>
          <p:txBody>
            <a:bodyPr wrap="none" anchor="ctr"/>
            <a:lstStyle/>
            <a:p>
              <a:endParaRPr lang="zh-CN" altLang="en-US" b="1" dirty="0"/>
            </a:p>
          </p:txBody>
        </p:sp>
      </p:grpSp>
      <p:grpSp>
        <p:nvGrpSpPr>
          <p:cNvPr id="12" name="Group 89"/>
          <p:cNvGrpSpPr>
            <a:grpSpLocks/>
          </p:cNvGrpSpPr>
          <p:nvPr/>
        </p:nvGrpSpPr>
        <p:grpSpPr bwMode="auto">
          <a:xfrm>
            <a:off x="1259633" y="5085308"/>
            <a:ext cx="6408990" cy="1525588"/>
            <a:chOff x="2496" y="1404"/>
            <a:chExt cx="2018" cy="961"/>
          </a:xfrm>
        </p:grpSpPr>
        <p:sp>
          <p:nvSpPr>
            <p:cNvPr id="13" name="AutoShape 65"/>
            <p:cNvSpPr>
              <a:spLocks noChangeArrowheads="1"/>
            </p:cNvSpPr>
            <p:nvPr/>
          </p:nvSpPr>
          <p:spPr bwMode="auto">
            <a:xfrm>
              <a:off x="2496" y="1404"/>
              <a:ext cx="2018" cy="961"/>
            </a:xfrm>
            <a:prstGeom prst="cloudCallout">
              <a:avLst>
                <a:gd name="adj1" fmla="val 41076"/>
                <a:gd name="adj2" fmla="val -131445"/>
              </a:avLst>
            </a:prstGeom>
            <a:solidFill>
              <a:srgbClr val="CCFFFF"/>
            </a:solidFill>
            <a:ln w="38100" cap="sq">
              <a:solidFill>
                <a:srgbClr val="B5FFF1"/>
              </a:solidFill>
              <a:round/>
              <a:headEnd type="none" w="sm" len="sm"/>
              <a:tailEnd type="none" w="sm" len="sm"/>
            </a:ln>
            <a:effectLst>
              <a:outerShdw dist="113592" dir="1593903" algn="ctr" rotWithShape="0">
                <a:srgbClr val="B2B2B2"/>
              </a:outerShdw>
            </a:effectLst>
          </p:spPr>
          <p:txBody>
            <a:bodyPr/>
            <a:lstStyle/>
            <a:p>
              <a:pPr algn="ctr">
                <a:defRPr/>
              </a:pPr>
              <a:endParaRPr lang="zh-CN" altLang="en-US"/>
            </a:p>
          </p:txBody>
        </p:sp>
        <p:sp>
          <p:nvSpPr>
            <p:cNvPr id="14" name="Text Box 66"/>
            <p:cNvSpPr txBox="1">
              <a:spLocks noChangeArrowheads="1"/>
            </p:cNvSpPr>
            <p:nvPr/>
          </p:nvSpPr>
          <p:spPr bwMode="auto">
            <a:xfrm>
              <a:off x="2666" y="1495"/>
              <a:ext cx="1763" cy="679"/>
            </a:xfrm>
            <a:prstGeom prst="rect">
              <a:avLst/>
            </a:prstGeom>
            <a:noFill/>
            <a:ln w="12700" cap="sq">
              <a:noFill/>
              <a:miter lim="800000"/>
              <a:headEnd type="none" w="sm" len="sm"/>
              <a:tailEnd type="none" w="sm" len="sm"/>
            </a:ln>
            <a:effectLst>
              <a:outerShdw dist="17961" dir="2700000" algn="ctr" rotWithShape="0">
                <a:srgbClr val="000000"/>
              </a:outerShdw>
            </a:effectLst>
          </p:spPr>
          <p:txBody>
            <a:bodyPr wrap="none">
              <a:spAutoFit/>
            </a:bodyPr>
            <a:lstStyle/>
            <a:p>
              <a:pPr>
                <a:defRPr/>
              </a:pPr>
              <a:r>
                <a:rPr lang="en-US" altLang="zh-CN" sz="3200" b="1" dirty="0" smtClean="0">
                  <a:solidFill>
                    <a:srgbClr val="FF3300"/>
                  </a:solidFill>
                  <a:ea typeface="华文新魏" pitchFamily="2" charset="-122"/>
                </a:rPr>
                <a:t>x</a:t>
              </a:r>
              <a:r>
                <a:rPr lang="zh-CN" altLang="en-US" sz="3200" b="1" dirty="0" smtClean="0">
                  <a:solidFill>
                    <a:srgbClr val="FF3300"/>
                  </a:solidFill>
                  <a:ea typeface="华文新魏" pitchFamily="2" charset="-122"/>
                </a:rPr>
                <a:t>与</a:t>
              </a:r>
              <a:r>
                <a:rPr lang="en-US" altLang="zh-CN" sz="3200" b="1" dirty="0" smtClean="0">
                  <a:solidFill>
                    <a:srgbClr val="FF3300"/>
                  </a:solidFill>
                  <a:ea typeface="华文新魏" pitchFamily="2" charset="-122"/>
                </a:rPr>
                <a:t>y</a:t>
              </a:r>
              <a:r>
                <a:rPr lang="zh-CN" altLang="en-US" sz="3200" b="1" dirty="0" smtClean="0">
                  <a:solidFill>
                    <a:srgbClr val="FF3300"/>
                  </a:solidFill>
                  <a:ea typeface="华文新魏" pitchFamily="2" charset="-122"/>
                </a:rPr>
                <a:t>存储位置间填充数据，</a:t>
              </a:r>
              <a:endParaRPr lang="en-US" altLang="zh-CN" sz="3200" b="1" dirty="0" smtClean="0">
                <a:solidFill>
                  <a:srgbClr val="FF3300"/>
                </a:solidFill>
                <a:ea typeface="华文新魏" pitchFamily="2" charset="-122"/>
              </a:endParaRPr>
            </a:p>
            <a:p>
              <a:pPr>
                <a:defRPr/>
              </a:pPr>
              <a:r>
                <a:rPr lang="zh-CN" altLang="en-US" sz="3200" b="1" dirty="0" smtClean="0">
                  <a:solidFill>
                    <a:srgbClr val="FF3300"/>
                  </a:solidFill>
                  <a:ea typeface="华文新魏" pitchFamily="2" charset="-122"/>
                </a:rPr>
                <a:t>确保</a:t>
              </a:r>
              <a:r>
                <a:rPr lang="en-US" altLang="zh-CN" sz="3200" b="1" dirty="0" smtClean="0">
                  <a:solidFill>
                    <a:srgbClr val="FF3300"/>
                  </a:solidFill>
                  <a:ea typeface="华文新魏" pitchFamily="2" charset="-122"/>
                </a:rPr>
                <a:t>x</a:t>
              </a:r>
              <a:r>
                <a:rPr lang="zh-CN" altLang="en-US" sz="3200" b="1" dirty="0" smtClean="0">
                  <a:solidFill>
                    <a:srgbClr val="FF3300"/>
                  </a:solidFill>
                  <a:ea typeface="华文新魏" pitchFamily="2" charset="-122"/>
                </a:rPr>
                <a:t>与</a:t>
              </a:r>
              <a:r>
                <a:rPr lang="en-US" altLang="zh-CN" sz="3200" b="1" dirty="0" smtClean="0">
                  <a:solidFill>
                    <a:srgbClr val="FF3300"/>
                  </a:solidFill>
                  <a:ea typeface="华文新魏" pitchFamily="2" charset="-122"/>
                </a:rPr>
                <a:t>y</a:t>
              </a:r>
              <a:r>
                <a:rPr lang="zh-CN" altLang="en-US" sz="3200" b="1" dirty="0" smtClean="0">
                  <a:solidFill>
                    <a:srgbClr val="FF3300"/>
                  </a:solidFill>
                  <a:ea typeface="华文新魏" pitchFamily="2" charset="-122"/>
                </a:rPr>
                <a:t>不处于一个</a:t>
              </a:r>
              <a:r>
                <a:rPr lang="en-US" altLang="zh-CN" sz="3200" b="1" dirty="0" smtClean="0">
                  <a:solidFill>
                    <a:srgbClr val="FF3300"/>
                  </a:solidFill>
                  <a:ea typeface="华文新魏" pitchFamily="2" charset="-122"/>
                </a:rPr>
                <a:t>cache line</a:t>
              </a:r>
              <a:endParaRPr lang="zh-CN" altLang="en-US" sz="3200" b="1" dirty="0">
                <a:solidFill>
                  <a:srgbClr val="FF3300"/>
                </a:solidFill>
                <a:ea typeface="华文新魏" pitchFamily="2" charset="-122"/>
              </a:endParaRPr>
            </a:p>
          </p:txBody>
        </p:sp>
      </p:grpSp>
      <p:grpSp>
        <p:nvGrpSpPr>
          <p:cNvPr id="19" name="组合 18"/>
          <p:cNvGrpSpPr/>
          <p:nvPr/>
        </p:nvGrpSpPr>
        <p:grpSpPr>
          <a:xfrm>
            <a:off x="5076056" y="2708920"/>
            <a:ext cx="3168352" cy="2215991"/>
            <a:chOff x="1907704" y="2636912"/>
            <a:chExt cx="3168352" cy="2215991"/>
          </a:xfrm>
        </p:grpSpPr>
        <p:sp>
          <p:nvSpPr>
            <p:cNvPr id="20" name="矩形 19"/>
            <p:cNvSpPr/>
            <p:nvPr/>
          </p:nvSpPr>
          <p:spPr>
            <a:xfrm>
              <a:off x="2123728" y="2636912"/>
              <a:ext cx="2952328" cy="2215991"/>
            </a:xfrm>
            <a:prstGeom prst="rect">
              <a:avLst/>
            </a:prstGeom>
          </p:spPr>
          <p:txBody>
            <a:bodyPr wrap="square">
              <a:spAutoFit/>
            </a:bodyPr>
            <a:lstStyle/>
            <a:p>
              <a:r>
                <a:rPr lang="en-US" altLang="zh-CN" sz="2200" b="1" dirty="0" err="1" smtClean="0">
                  <a:solidFill>
                    <a:srgbClr val="002060"/>
                  </a:solidFill>
                </a:rPr>
                <a:t>struct</a:t>
              </a:r>
              <a:r>
                <a:rPr lang="en-US" altLang="zh-CN" sz="2200" b="1" dirty="0" smtClean="0">
                  <a:solidFill>
                    <a:srgbClr val="002060"/>
                  </a:solidFill>
                </a:rPr>
                <a:t> </a:t>
              </a:r>
              <a:r>
                <a:rPr lang="en-US" altLang="zh-CN" sz="2200" b="1" dirty="0" err="1" smtClean="0">
                  <a:solidFill>
                    <a:srgbClr val="002060"/>
                  </a:solidFill>
                </a:rPr>
                <a:t>foo</a:t>
              </a:r>
              <a:r>
                <a:rPr lang="en-US" altLang="zh-CN" sz="2200" b="1" dirty="0" smtClean="0">
                  <a:solidFill>
                    <a:srgbClr val="002060"/>
                  </a:solidFill>
                </a:rPr>
                <a:t> {</a:t>
              </a:r>
            </a:p>
            <a:p>
              <a:r>
                <a:rPr lang="en-US" altLang="zh-CN" sz="2200" b="1" dirty="0" smtClean="0">
                  <a:solidFill>
                    <a:srgbClr val="002060"/>
                  </a:solidFill>
                </a:rPr>
                <a:t>  volatile </a:t>
              </a:r>
              <a:r>
                <a:rPr lang="en-US" altLang="zh-CN" sz="2200" b="1" dirty="0" err="1" smtClean="0">
                  <a:solidFill>
                    <a:srgbClr val="FF0000"/>
                  </a:solidFill>
                </a:rPr>
                <a:t>int</a:t>
              </a:r>
              <a:r>
                <a:rPr lang="en-US" altLang="zh-CN" sz="2200" b="1" dirty="0" smtClean="0">
                  <a:solidFill>
                    <a:srgbClr val="FF0000"/>
                  </a:solidFill>
                </a:rPr>
                <a:t> x</a:t>
              </a:r>
              <a:r>
                <a:rPr lang="en-US" altLang="zh-CN" sz="2200" b="1" dirty="0" smtClean="0">
                  <a:solidFill>
                    <a:srgbClr val="002060"/>
                  </a:solidFill>
                </a:rPr>
                <a:t>;</a:t>
              </a:r>
            </a:p>
            <a:p>
              <a:r>
                <a:rPr lang="en-US" altLang="zh-CN" sz="2200" b="1" dirty="0" smtClean="0">
                  <a:solidFill>
                    <a:srgbClr val="002060"/>
                  </a:solidFill>
                </a:rPr>
                <a:t>   </a:t>
              </a:r>
              <a:r>
                <a:rPr lang="en-US" altLang="zh-CN" sz="2200" b="1" dirty="0" smtClean="0">
                  <a:solidFill>
                    <a:schemeClr val="accent2"/>
                  </a:solidFill>
                </a:rPr>
                <a:t>char	  padding[60];</a:t>
              </a:r>
            </a:p>
            <a:p>
              <a:r>
                <a:rPr lang="en-US" altLang="zh-CN" sz="2200" b="1" dirty="0" smtClean="0">
                  <a:solidFill>
                    <a:srgbClr val="002060"/>
                  </a:solidFill>
                </a:rPr>
                <a:t>  volatile </a:t>
              </a:r>
              <a:r>
                <a:rPr lang="en-US" altLang="zh-CN" sz="2200" b="1" dirty="0" err="1" smtClean="0">
                  <a:solidFill>
                    <a:srgbClr val="0033CC"/>
                  </a:solidFill>
                </a:rPr>
                <a:t>int</a:t>
              </a:r>
              <a:r>
                <a:rPr lang="en-US" altLang="zh-CN" sz="2200" b="1" dirty="0" smtClean="0">
                  <a:solidFill>
                    <a:srgbClr val="0033CC"/>
                  </a:solidFill>
                </a:rPr>
                <a:t> y</a:t>
              </a:r>
              <a:r>
                <a:rPr lang="en-US" altLang="zh-CN" sz="2200" b="1" dirty="0" smtClean="0">
                  <a:solidFill>
                    <a:srgbClr val="002060"/>
                  </a:solidFill>
                </a:rPr>
                <a:t>;</a:t>
              </a:r>
            </a:p>
            <a:p>
              <a:r>
                <a:rPr lang="en-US" altLang="zh-CN" sz="2200" b="1" dirty="0" smtClean="0">
                  <a:solidFill>
                    <a:srgbClr val="002060"/>
                  </a:solidFill>
                </a:rPr>
                <a:t>}; </a:t>
              </a:r>
            </a:p>
            <a:p>
              <a:r>
                <a:rPr lang="en-US" altLang="zh-CN" sz="2200" b="1" dirty="0" err="1" smtClean="0">
                  <a:solidFill>
                    <a:srgbClr val="002060"/>
                  </a:solidFill>
                </a:rPr>
                <a:t>struct</a:t>
              </a:r>
              <a:r>
                <a:rPr lang="en-US" altLang="zh-CN" sz="2200" b="1" dirty="0" smtClean="0">
                  <a:solidFill>
                    <a:srgbClr val="002060"/>
                  </a:solidFill>
                </a:rPr>
                <a:t> </a:t>
              </a:r>
              <a:r>
                <a:rPr lang="en-US" altLang="zh-CN" sz="2200" b="1" dirty="0" err="1" smtClean="0">
                  <a:solidFill>
                    <a:srgbClr val="002060"/>
                  </a:solidFill>
                </a:rPr>
                <a:t>foo</a:t>
              </a:r>
              <a:r>
                <a:rPr lang="en-US" altLang="zh-CN" sz="2200" b="1" dirty="0" smtClean="0">
                  <a:solidFill>
                    <a:srgbClr val="002060"/>
                  </a:solidFill>
                </a:rPr>
                <a:t> </a:t>
              </a:r>
              <a:r>
                <a:rPr lang="en-US" altLang="zh-CN" sz="2800" b="1" dirty="0" smtClean="0">
                  <a:solidFill>
                    <a:schemeClr val="accent5">
                      <a:lumMod val="50000"/>
                    </a:schemeClr>
                  </a:solidFill>
                </a:rPr>
                <a:t>f</a:t>
              </a:r>
              <a:r>
                <a:rPr lang="en-US" altLang="zh-CN" sz="2200" b="1" dirty="0" smtClean="0">
                  <a:solidFill>
                    <a:srgbClr val="002060"/>
                  </a:solidFill>
                </a:rPr>
                <a:t>;</a:t>
              </a:r>
            </a:p>
          </p:txBody>
        </p:sp>
        <p:sp>
          <p:nvSpPr>
            <p:cNvPr id="21" name="Rectangle 14"/>
            <p:cNvSpPr>
              <a:spLocks noChangeArrowheads="1"/>
            </p:cNvSpPr>
            <p:nvPr/>
          </p:nvSpPr>
          <p:spPr bwMode="auto">
            <a:xfrm>
              <a:off x="1907704" y="2636912"/>
              <a:ext cx="3168352" cy="2160240"/>
            </a:xfrm>
            <a:prstGeom prst="rect">
              <a:avLst/>
            </a:prstGeom>
            <a:noFill/>
            <a:ln w="76200">
              <a:solidFill>
                <a:srgbClr val="33CCCC"/>
              </a:solidFill>
              <a:miter lim="800000"/>
              <a:headEnd/>
              <a:tailEnd/>
            </a:ln>
            <a:effectLst>
              <a:outerShdw dist="45791" dir="2021404" algn="ctr" rotWithShape="0">
                <a:srgbClr val="B2B2B2"/>
              </a:outerShdw>
            </a:effectLst>
          </p:spPr>
          <p:txBody>
            <a:bodyPr wrap="none" anchor="ctr"/>
            <a:lstStyle/>
            <a:p>
              <a:endParaRPr lang="zh-CN" altLang="en-US" b="1" dirty="0"/>
            </a:p>
          </p:txBody>
        </p:sp>
      </p:grpSp>
      <p:sp>
        <p:nvSpPr>
          <p:cNvPr id="22" name="右箭头 21"/>
          <p:cNvSpPr/>
          <p:nvPr/>
        </p:nvSpPr>
        <p:spPr bwMode="auto">
          <a:xfrm>
            <a:off x="3851920" y="3501008"/>
            <a:ext cx="936104" cy="648072"/>
          </a:xfrm>
          <a:prstGeom prst="rightArrow">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itchFamily="18" charset="0"/>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ppt_x</p:attrName>
                                        </p:attrNameLst>
                                      </p:cBhvr>
                                      <p:tavLst>
                                        <p:tav tm="0">
                                          <p:val>
                                            <p:fltVal val="0.5"/>
                                          </p:val>
                                        </p:tav>
                                        <p:tav tm="100000">
                                          <p:val>
                                            <p:strVal val="#ppt_x"/>
                                          </p:val>
                                        </p:tav>
                                      </p:tavLst>
                                    </p:anim>
                                    <p:anim calcmode="lin" valueType="num">
                                      <p:cBhvr>
                                        <p:cTn id="10" dur="500" fill="hold"/>
                                        <p:tgtEl>
                                          <p:spTgt spid="3"/>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strips(downLef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strips(downRight)">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strips(downLeft)">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up)">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
          <p:cNvGrpSpPr>
            <a:grpSpLocks/>
          </p:cNvGrpSpPr>
          <p:nvPr/>
        </p:nvGrpSpPr>
        <p:grpSpPr bwMode="auto">
          <a:xfrm>
            <a:off x="1585" y="153715"/>
            <a:ext cx="3636823" cy="611188"/>
            <a:chOff x="332" y="638"/>
            <a:chExt cx="511" cy="385"/>
          </a:xfrm>
        </p:grpSpPr>
        <p:sp>
          <p:nvSpPr>
            <p:cNvPr id="4" name="Oval 9"/>
            <p:cNvSpPr>
              <a:spLocks noChangeArrowheads="1"/>
            </p:cNvSpPr>
            <p:nvPr/>
          </p:nvSpPr>
          <p:spPr bwMode="auto">
            <a:xfrm>
              <a:off x="332" y="660"/>
              <a:ext cx="511"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5" name="Text Box 10"/>
            <p:cNvSpPr txBox="1">
              <a:spLocks noChangeArrowheads="1"/>
            </p:cNvSpPr>
            <p:nvPr/>
          </p:nvSpPr>
          <p:spPr bwMode="auto">
            <a:xfrm>
              <a:off x="379" y="638"/>
              <a:ext cx="423" cy="339"/>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wrap="square">
              <a:spAutoFit/>
            </a:bodyPr>
            <a:lstStyle/>
            <a:p>
              <a:r>
                <a:rPr lang="zh-CN" altLang="en-US" sz="2900" b="1" dirty="0" smtClean="0">
                  <a:solidFill>
                    <a:srgbClr val="FF3300"/>
                  </a:solidFill>
                  <a:latin typeface="黑体" pitchFamily="2" charset="-122"/>
                  <a:ea typeface="黑体" pitchFamily="2" charset="-122"/>
                </a:rPr>
                <a:t>四</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线程个数限制</a:t>
              </a:r>
              <a:endParaRPr lang="zh-CN" altLang="en-US" sz="2900" dirty="0">
                <a:solidFill>
                  <a:srgbClr val="FF3300"/>
                </a:solidFill>
                <a:latin typeface="黑体" pitchFamily="2" charset="-122"/>
                <a:ea typeface="黑体" pitchFamily="2" charset="-122"/>
              </a:endParaRPr>
            </a:p>
          </p:txBody>
        </p:sp>
      </p:grpSp>
      <p:grpSp>
        <p:nvGrpSpPr>
          <p:cNvPr id="6" name="Group 5"/>
          <p:cNvGrpSpPr>
            <a:grpSpLocks/>
          </p:cNvGrpSpPr>
          <p:nvPr/>
        </p:nvGrpSpPr>
        <p:grpSpPr bwMode="auto">
          <a:xfrm>
            <a:off x="395536" y="836713"/>
            <a:ext cx="7488832" cy="1295401"/>
            <a:chOff x="384" y="1152"/>
            <a:chExt cx="5052" cy="816"/>
          </a:xfrm>
        </p:grpSpPr>
        <p:sp>
          <p:nvSpPr>
            <p:cNvPr id="7" name="Rectangle 6"/>
            <p:cNvSpPr>
              <a:spLocks noChangeArrowheads="1"/>
            </p:cNvSpPr>
            <p:nvPr/>
          </p:nvSpPr>
          <p:spPr bwMode="auto">
            <a:xfrm>
              <a:off x="384" y="1152"/>
              <a:ext cx="5052" cy="816"/>
            </a:xfrm>
            <a:prstGeom prst="rect">
              <a:avLst/>
            </a:prstGeom>
            <a:gradFill rotWithShape="0">
              <a:gsLst>
                <a:gs pos="0">
                  <a:srgbClr val="0000FF"/>
                </a:gs>
                <a:gs pos="50000">
                  <a:srgbClr val="0000FF">
                    <a:gamma/>
                    <a:shade val="46275"/>
                    <a:invGamma/>
                  </a:srgbClr>
                </a:gs>
                <a:gs pos="100000">
                  <a:srgbClr val="0000FF"/>
                </a:gs>
              </a:gsLst>
              <a:lin ang="5400000" scaled="1"/>
            </a:gradFill>
            <a:ln w="12700" cap="sq">
              <a:noFill/>
              <a:miter lim="800000"/>
              <a:headEnd type="none" w="sm" len="sm"/>
              <a:tailEnd type="none" w="sm" len="sm"/>
            </a:ln>
            <a:effectLst>
              <a:outerShdw dist="188799" dir="2536421" algn="ctr" rotWithShape="0">
                <a:srgbClr val="B2B2B2"/>
              </a:outerShdw>
            </a:effectLst>
          </p:spPr>
          <p:txBody>
            <a:bodyPr wrap="none" anchor="ctr"/>
            <a:lstStyle/>
            <a:p>
              <a:pPr>
                <a:defRPr/>
              </a:pPr>
              <a:endParaRPr lang="zh-CN" altLang="en-US"/>
            </a:p>
          </p:txBody>
        </p:sp>
        <p:sp>
          <p:nvSpPr>
            <p:cNvPr id="8" name="Text Box 7"/>
            <p:cNvSpPr txBox="1">
              <a:spLocks noChangeArrowheads="1"/>
            </p:cNvSpPr>
            <p:nvPr/>
          </p:nvSpPr>
          <p:spPr bwMode="auto">
            <a:xfrm>
              <a:off x="475" y="1238"/>
              <a:ext cx="4899" cy="310"/>
            </a:xfrm>
            <a:prstGeom prst="rect">
              <a:avLst/>
            </a:prstGeom>
            <a:noFill/>
            <a:ln w="12700" cap="sq">
              <a:noFill/>
              <a:miter lim="800000"/>
              <a:headEnd type="none" w="sm" len="sm"/>
              <a:tailEnd type="none" w="sm" len="sm"/>
            </a:ln>
          </p:spPr>
          <p:txBody>
            <a:bodyPr wrap="square">
              <a:spAutoFit/>
            </a:bodyPr>
            <a:lstStyle/>
            <a:p>
              <a:r>
                <a:rPr lang="en-US" altLang="zh-CN" sz="2600" b="1" dirty="0" smtClean="0">
                  <a:solidFill>
                    <a:srgbClr val="FFFFFF"/>
                  </a:solidFill>
                  <a:latin typeface="幼圆" pitchFamily="49" charset="-122"/>
                  <a:ea typeface="幼圆" pitchFamily="49" charset="-122"/>
                </a:rPr>
                <a:t>	</a:t>
              </a:r>
            </a:p>
          </p:txBody>
        </p:sp>
        <p:sp>
          <p:nvSpPr>
            <p:cNvPr id="9" name="Rectangle 8"/>
            <p:cNvSpPr>
              <a:spLocks noChangeArrowheads="1"/>
            </p:cNvSpPr>
            <p:nvPr/>
          </p:nvSpPr>
          <p:spPr bwMode="auto">
            <a:xfrm>
              <a:off x="475" y="1165"/>
              <a:ext cx="4842" cy="698"/>
            </a:xfrm>
            <a:prstGeom prst="rect">
              <a:avLst/>
            </a:prstGeom>
            <a:noFill/>
            <a:ln w="12700" cap="sq">
              <a:noFill/>
              <a:miter lim="800000"/>
              <a:headEnd type="none" w="sm" len="sm"/>
              <a:tailEnd type="none" w="sm" len="sm"/>
            </a:ln>
            <a:effectLst>
              <a:outerShdw dist="45791" dir="2021404" algn="ctr" rotWithShape="0">
                <a:schemeClr val="bg1"/>
              </a:outerShdw>
            </a:effectLst>
          </p:spPr>
          <p:txBody>
            <a:bodyPr wrap="square">
              <a:spAutoFit/>
            </a:bodyPr>
            <a:lstStyle/>
            <a:p>
              <a:pPr>
                <a:defRPr/>
              </a:pPr>
              <a:r>
                <a:rPr lang="zh-CN" altLang="en-US" sz="3300" b="1" dirty="0" smtClean="0">
                  <a:solidFill>
                    <a:srgbClr val="FFFF00"/>
                  </a:solidFill>
                  <a:ea typeface="黑体" pitchFamily="2" charset="-122"/>
                </a:rPr>
                <a:t>创建多少个线程最为合适？</a:t>
              </a:r>
              <a:endParaRPr lang="en-US" altLang="zh-CN" sz="3300" b="1" dirty="0" smtClean="0">
                <a:solidFill>
                  <a:srgbClr val="FFFF00"/>
                </a:solidFill>
                <a:ea typeface="黑体" pitchFamily="2" charset="-122"/>
              </a:endParaRPr>
            </a:p>
            <a:p>
              <a:pPr>
                <a:defRPr/>
              </a:pPr>
              <a:r>
                <a:rPr lang="zh-CN" altLang="en-US" sz="3300" b="1" dirty="0" smtClean="0">
                  <a:solidFill>
                    <a:srgbClr val="FFFFFF"/>
                  </a:solidFill>
                  <a:ea typeface="黑体" pitchFamily="2" charset="-122"/>
                </a:rPr>
                <a:t>性能最高、充分发挥计算能力</a:t>
              </a:r>
            </a:p>
          </p:txBody>
        </p:sp>
      </p:grpSp>
      <p:sp>
        <p:nvSpPr>
          <p:cNvPr id="10" name="Text Box 6"/>
          <p:cNvSpPr txBox="1">
            <a:spLocks noChangeArrowheads="1"/>
          </p:cNvSpPr>
          <p:nvPr/>
        </p:nvSpPr>
        <p:spPr bwMode="auto">
          <a:xfrm>
            <a:off x="611560" y="2636912"/>
            <a:ext cx="8352928" cy="458587"/>
          </a:xfrm>
          <a:prstGeom prst="rect">
            <a:avLst/>
          </a:prstGeom>
          <a:noFill/>
          <a:ln w="12700" cap="sq">
            <a:noFill/>
            <a:miter lim="800000"/>
            <a:headEnd type="none" w="sm" len="sm"/>
            <a:tailEnd type="none" w="sm" len="sm"/>
          </a:ln>
        </p:spPr>
        <p:txBody>
          <a:bodyPr wrap="square">
            <a:spAutoFit/>
          </a:bodyPr>
          <a:lstStyle/>
          <a:p>
            <a:pPr>
              <a:lnSpc>
                <a:spcPct val="85000"/>
              </a:lnSpc>
            </a:pPr>
            <a:r>
              <a:rPr lang="zh-CN" altLang="en-US" sz="2800" b="1" dirty="0">
                <a:solidFill>
                  <a:srgbClr val="000099"/>
                </a:solidFill>
              </a:rPr>
              <a:t>1.  </a:t>
            </a:r>
            <a:r>
              <a:rPr lang="zh-CN" altLang="en-US" sz="2800" b="1" dirty="0" smtClean="0">
                <a:solidFill>
                  <a:srgbClr val="000099"/>
                </a:solidFill>
              </a:rPr>
              <a:t>所有线程执行计算密集型计算</a:t>
            </a:r>
            <a:endParaRPr lang="zh-CN" altLang="en-US" sz="2800" b="1" dirty="0">
              <a:solidFill>
                <a:srgbClr val="000099"/>
              </a:solidFill>
              <a:ea typeface="幼圆" pitchFamily="49" charset="-122"/>
            </a:endParaRPr>
          </a:p>
        </p:txBody>
      </p:sp>
      <p:sp>
        <p:nvSpPr>
          <p:cNvPr id="11" name="Text Box 99"/>
          <p:cNvSpPr txBox="1">
            <a:spLocks noChangeArrowheads="1"/>
          </p:cNvSpPr>
          <p:nvPr/>
        </p:nvSpPr>
        <p:spPr bwMode="auto">
          <a:xfrm>
            <a:off x="1069549" y="3023491"/>
            <a:ext cx="5753498" cy="830997"/>
          </a:xfrm>
          <a:prstGeom prst="rect">
            <a:avLst/>
          </a:prstGeom>
          <a:noFill/>
          <a:ln w="12700" cap="sq">
            <a:noFill/>
            <a:miter lim="800000"/>
            <a:headEnd type="none" w="sm" len="sm"/>
            <a:tailEnd type="none" w="sm" len="sm"/>
          </a:ln>
        </p:spPr>
        <p:txBody>
          <a:bodyPr wrap="none">
            <a:spAutoFit/>
          </a:bodyPr>
          <a:lstStyle/>
          <a:p>
            <a:r>
              <a:rPr lang="zh-CN" altLang="en-US" b="1" dirty="0" smtClean="0">
                <a:solidFill>
                  <a:srgbClr val="002060"/>
                </a:solidFill>
              </a:rPr>
              <a:t>创建线程 </a:t>
            </a:r>
            <a:r>
              <a:rPr lang="en-US" altLang="zh-CN" b="1" dirty="0" smtClean="0">
                <a:solidFill>
                  <a:srgbClr val="002060"/>
                </a:solidFill>
              </a:rPr>
              <a:t>== </a:t>
            </a:r>
            <a:r>
              <a:rPr lang="en-US" altLang="zh-CN" b="1" dirty="0" smtClean="0">
                <a:solidFill>
                  <a:srgbClr val="FF0000"/>
                </a:solidFill>
              </a:rPr>
              <a:t>CPU</a:t>
            </a:r>
            <a:r>
              <a:rPr lang="zh-CN" altLang="en-US" b="1" dirty="0" smtClean="0">
                <a:solidFill>
                  <a:srgbClr val="FF0000"/>
                </a:solidFill>
              </a:rPr>
              <a:t>核数</a:t>
            </a:r>
            <a:r>
              <a:rPr lang="zh-CN" altLang="en-US" b="1" dirty="0" smtClean="0">
                <a:solidFill>
                  <a:srgbClr val="002060"/>
                </a:solidFill>
              </a:rPr>
              <a:t>，</a:t>
            </a:r>
            <a:endParaRPr lang="en-US" altLang="zh-CN" b="1" dirty="0" smtClean="0">
              <a:solidFill>
                <a:srgbClr val="002060"/>
              </a:solidFill>
            </a:endParaRPr>
          </a:p>
          <a:p>
            <a:r>
              <a:rPr lang="zh-CN" altLang="en-US" b="1" dirty="0" smtClean="0">
                <a:solidFill>
                  <a:srgbClr val="002060"/>
                </a:solidFill>
              </a:rPr>
              <a:t>创建线程过多，会引起频繁的上下文切换</a:t>
            </a:r>
          </a:p>
        </p:txBody>
      </p:sp>
      <p:sp>
        <p:nvSpPr>
          <p:cNvPr id="12" name="Text Box 6"/>
          <p:cNvSpPr txBox="1">
            <a:spLocks noChangeArrowheads="1"/>
          </p:cNvSpPr>
          <p:nvPr/>
        </p:nvSpPr>
        <p:spPr bwMode="auto">
          <a:xfrm>
            <a:off x="611560" y="4005064"/>
            <a:ext cx="8352928" cy="458587"/>
          </a:xfrm>
          <a:prstGeom prst="rect">
            <a:avLst/>
          </a:prstGeom>
          <a:noFill/>
          <a:ln w="12700" cap="sq">
            <a:noFill/>
            <a:miter lim="800000"/>
            <a:headEnd type="none" w="sm" len="sm"/>
            <a:tailEnd type="none" w="sm" len="sm"/>
          </a:ln>
        </p:spPr>
        <p:txBody>
          <a:bodyPr wrap="square">
            <a:spAutoFit/>
          </a:bodyPr>
          <a:lstStyle/>
          <a:p>
            <a:pPr>
              <a:lnSpc>
                <a:spcPct val="85000"/>
              </a:lnSpc>
            </a:pPr>
            <a:r>
              <a:rPr lang="en-US" altLang="zh-CN" sz="2800" b="1" dirty="0" smtClean="0">
                <a:solidFill>
                  <a:srgbClr val="000099"/>
                </a:solidFill>
              </a:rPr>
              <a:t>2</a:t>
            </a:r>
            <a:r>
              <a:rPr lang="zh-CN" altLang="en-US" sz="2800" b="1" dirty="0" smtClean="0">
                <a:solidFill>
                  <a:srgbClr val="000099"/>
                </a:solidFill>
              </a:rPr>
              <a:t>. 既有计算密集型线程，也有</a:t>
            </a:r>
            <a:r>
              <a:rPr lang="en-US" altLang="zh-CN" sz="2800" b="1" dirty="0" smtClean="0">
                <a:solidFill>
                  <a:srgbClr val="000099"/>
                </a:solidFill>
              </a:rPr>
              <a:t>I/O</a:t>
            </a:r>
            <a:r>
              <a:rPr lang="zh-CN" altLang="en-US" sz="2800" b="1" dirty="0" smtClean="0">
                <a:solidFill>
                  <a:srgbClr val="000099"/>
                </a:solidFill>
              </a:rPr>
              <a:t>线程</a:t>
            </a:r>
            <a:endParaRPr lang="zh-CN" altLang="en-US" sz="2800" b="1" dirty="0">
              <a:solidFill>
                <a:srgbClr val="000099"/>
              </a:solidFill>
              <a:ea typeface="幼圆" pitchFamily="49" charset="-122"/>
            </a:endParaRPr>
          </a:p>
        </p:txBody>
      </p:sp>
      <p:sp>
        <p:nvSpPr>
          <p:cNvPr id="13" name="Text Box 99"/>
          <p:cNvSpPr txBox="1">
            <a:spLocks noChangeArrowheads="1"/>
          </p:cNvSpPr>
          <p:nvPr/>
        </p:nvSpPr>
        <p:spPr bwMode="auto">
          <a:xfrm>
            <a:off x="1043608" y="4398203"/>
            <a:ext cx="8190063" cy="461665"/>
          </a:xfrm>
          <a:prstGeom prst="rect">
            <a:avLst/>
          </a:prstGeom>
          <a:noFill/>
          <a:ln w="12700" cap="sq">
            <a:noFill/>
            <a:miter lim="800000"/>
            <a:headEnd type="none" w="sm" len="sm"/>
            <a:tailEnd type="none" w="sm" len="sm"/>
          </a:ln>
        </p:spPr>
        <p:txBody>
          <a:bodyPr wrap="none">
            <a:spAutoFit/>
          </a:bodyPr>
          <a:lstStyle/>
          <a:p>
            <a:r>
              <a:rPr lang="zh-CN" altLang="en-US" b="1" dirty="0" smtClean="0">
                <a:solidFill>
                  <a:srgbClr val="002060"/>
                </a:solidFill>
              </a:rPr>
              <a:t>创建线程 </a:t>
            </a:r>
            <a:r>
              <a:rPr lang="en-US" altLang="zh-CN" b="1" dirty="0" smtClean="0">
                <a:solidFill>
                  <a:srgbClr val="002060"/>
                </a:solidFill>
              </a:rPr>
              <a:t>== </a:t>
            </a:r>
            <a:r>
              <a:rPr lang="en-US" altLang="zh-CN" b="1" dirty="0" smtClean="0">
                <a:solidFill>
                  <a:srgbClr val="FF0000"/>
                </a:solidFill>
              </a:rPr>
              <a:t>CPU</a:t>
            </a:r>
            <a:r>
              <a:rPr lang="zh-CN" altLang="en-US" b="1" dirty="0" smtClean="0">
                <a:solidFill>
                  <a:srgbClr val="FF0000"/>
                </a:solidFill>
              </a:rPr>
              <a:t>核数</a:t>
            </a:r>
            <a:r>
              <a:rPr lang="zh-CN" altLang="en-US" b="1" dirty="0" smtClean="0">
                <a:solidFill>
                  <a:srgbClr val="002060"/>
                </a:solidFill>
              </a:rPr>
              <a:t> </a:t>
            </a:r>
            <a:r>
              <a:rPr lang="en-US" altLang="zh-CN" b="1" dirty="0" smtClean="0">
                <a:solidFill>
                  <a:srgbClr val="002060"/>
                </a:solidFill>
              </a:rPr>
              <a:t>+</a:t>
            </a:r>
            <a:r>
              <a:rPr lang="en-US" altLang="zh-CN" b="1" dirty="0" smtClean="0">
                <a:solidFill>
                  <a:srgbClr val="FF0000"/>
                </a:solidFill>
              </a:rPr>
              <a:t> n</a:t>
            </a:r>
            <a:r>
              <a:rPr lang="en-US" altLang="zh-CN" sz="2200" b="1" dirty="0" smtClean="0">
                <a:solidFill>
                  <a:srgbClr val="002060"/>
                </a:solidFill>
              </a:rPr>
              <a:t>(</a:t>
            </a:r>
            <a:r>
              <a:rPr lang="zh-CN" altLang="en-US" sz="2200" b="1" dirty="0" smtClean="0">
                <a:solidFill>
                  <a:srgbClr val="002060"/>
                </a:solidFill>
              </a:rPr>
              <a:t>个网络</a:t>
            </a:r>
            <a:r>
              <a:rPr lang="en-US" altLang="zh-CN" sz="2200" b="1" dirty="0" smtClean="0">
                <a:solidFill>
                  <a:srgbClr val="002060"/>
                </a:solidFill>
              </a:rPr>
              <a:t>I/O</a:t>
            </a:r>
            <a:r>
              <a:rPr lang="zh-CN" altLang="en-US" sz="2200" b="1" dirty="0" smtClean="0">
                <a:solidFill>
                  <a:srgbClr val="002060"/>
                </a:solidFill>
              </a:rPr>
              <a:t>线程</a:t>
            </a:r>
            <a:r>
              <a:rPr lang="en-US" altLang="zh-CN" sz="2200" b="1" dirty="0" smtClean="0">
                <a:solidFill>
                  <a:srgbClr val="002060"/>
                </a:solidFill>
              </a:rPr>
              <a:t>)</a:t>
            </a:r>
            <a:r>
              <a:rPr lang="zh-CN" altLang="en-US" b="1" dirty="0" smtClean="0">
                <a:solidFill>
                  <a:srgbClr val="002060"/>
                </a:solidFill>
              </a:rPr>
              <a:t> </a:t>
            </a:r>
            <a:r>
              <a:rPr lang="en-US" altLang="zh-CN" b="1" dirty="0" smtClean="0">
                <a:solidFill>
                  <a:srgbClr val="002060"/>
                </a:solidFill>
              </a:rPr>
              <a:t>+</a:t>
            </a:r>
            <a:r>
              <a:rPr lang="en-US" altLang="zh-CN" b="1" dirty="0" smtClean="0">
                <a:solidFill>
                  <a:srgbClr val="FF0000"/>
                </a:solidFill>
              </a:rPr>
              <a:t> 1</a:t>
            </a:r>
            <a:r>
              <a:rPr lang="en-US" altLang="zh-CN" sz="2200" b="1" dirty="0" smtClean="0">
                <a:solidFill>
                  <a:srgbClr val="002060"/>
                </a:solidFill>
              </a:rPr>
              <a:t>(</a:t>
            </a:r>
            <a:r>
              <a:rPr lang="zh-CN" altLang="en-US" sz="2200" b="1" dirty="0" smtClean="0">
                <a:solidFill>
                  <a:srgbClr val="002060"/>
                </a:solidFill>
              </a:rPr>
              <a:t>个磁盘</a:t>
            </a:r>
            <a:r>
              <a:rPr lang="en-US" altLang="zh-CN" sz="2200" b="1" dirty="0" smtClean="0">
                <a:solidFill>
                  <a:srgbClr val="002060"/>
                </a:solidFill>
              </a:rPr>
              <a:t>I/O</a:t>
            </a:r>
            <a:r>
              <a:rPr lang="zh-CN" altLang="en-US" sz="2200" b="1" dirty="0" smtClean="0">
                <a:solidFill>
                  <a:srgbClr val="002060"/>
                </a:solidFill>
              </a:rPr>
              <a:t>线程</a:t>
            </a:r>
            <a:r>
              <a:rPr lang="en-US" altLang="zh-CN" sz="2200" b="1" dirty="0" smtClean="0">
                <a:solidFill>
                  <a:srgbClr val="002060"/>
                </a:solidFill>
              </a:rPr>
              <a:t>)</a:t>
            </a:r>
            <a:endParaRPr lang="zh-CN" altLang="en-US" sz="2200" b="1" dirty="0" smtClean="0">
              <a:solidFill>
                <a:srgbClr val="002060"/>
              </a:solidFill>
            </a:endParaRPr>
          </a:p>
        </p:txBody>
      </p:sp>
      <p:grpSp>
        <p:nvGrpSpPr>
          <p:cNvPr id="14" name="Group 119"/>
          <p:cNvGrpSpPr>
            <a:grpSpLocks/>
          </p:cNvGrpSpPr>
          <p:nvPr/>
        </p:nvGrpSpPr>
        <p:grpSpPr bwMode="auto">
          <a:xfrm>
            <a:off x="4212001" y="5229198"/>
            <a:ext cx="4104414" cy="1295711"/>
            <a:chOff x="2497" y="3865"/>
            <a:chExt cx="2192" cy="530"/>
          </a:xfrm>
        </p:grpSpPr>
        <p:sp>
          <p:nvSpPr>
            <p:cNvPr id="15" name="AutoShape 49"/>
            <p:cNvSpPr>
              <a:spLocks noChangeArrowheads="1"/>
            </p:cNvSpPr>
            <p:nvPr/>
          </p:nvSpPr>
          <p:spPr bwMode="auto">
            <a:xfrm>
              <a:off x="2497" y="3865"/>
              <a:ext cx="2192" cy="530"/>
            </a:xfrm>
            <a:prstGeom prst="wedgeRectCallout">
              <a:avLst>
                <a:gd name="adj1" fmla="val 28445"/>
                <a:gd name="adj2" fmla="val -99812"/>
              </a:avLst>
            </a:prstGeom>
            <a:noFill/>
            <a:ln w="63500" cap="sq">
              <a:solidFill>
                <a:srgbClr val="33CCCC"/>
              </a:solidFill>
              <a:miter lim="800000"/>
              <a:headEnd type="none" w="sm" len="sm"/>
              <a:tailEnd type="none" w="sm" len="sm"/>
            </a:ln>
          </p:spPr>
          <p:txBody>
            <a:bodyPr/>
            <a:lstStyle/>
            <a:p>
              <a:endParaRPr lang="zh-CN" altLang="en-US"/>
            </a:p>
          </p:txBody>
        </p:sp>
        <p:sp>
          <p:nvSpPr>
            <p:cNvPr id="16" name="Text Box 50"/>
            <p:cNvSpPr txBox="1">
              <a:spLocks noChangeArrowheads="1"/>
            </p:cNvSpPr>
            <p:nvPr/>
          </p:nvSpPr>
          <p:spPr bwMode="auto">
            <a:xfrm>
              <a:off x="2535" y="3868"/>
              <a:ext cx="2154" cy="491"/>
            </a:xfrm>
            <a:prstGeom prst="rect">
              <a:avLst/>
            </a:prstGeom>
            <a:noFill/>
            <a:ln w="12700" cap="sq">
              <a:noFill/>
              <a:miter lim="800000"/>
              <a:headEnd type="none" w="sm" len="sm"/>
              <a:tailEnd type="none" w="sm" len="sm"/>
            </a:ln>
          </p:spPr>
          <p:txBody>
            <a:bodyPr wrap="square">
              <a:spAutoFit/>
            </a:bodyPr>
            <a:lstStyle/>
            <a:p>
              <a:r>
                <a:rPr lang="zh-CN" altLang="en-US" sz="2400" b="1" dirty="0" smtClean="0">
                  <a:solidFill>
                    <a:srgbClr val="0033CC"/>
                  </a:solidFill>
                  <a:sym typeface="Symbol" pitchFamily="18" charset="2"/>
                </a:rPr>
                <a:t>如果有多块磁盘，可以启用多个磁盘</a:t>
              </a:r>
              <a:r>
                <a:rPr lang="en-US" altLang="zh-CN" sz="2400" b="1" dirty="0" smtClean="0">
                  <a:solidFill>
                    <a:srgbClr val="0033CC"/>
                  </a:solidFill>
                  <a:sym typeface="Symbol" pitchFamily="18" charset="2"/>
                </a:rPr>
                <a:t>I/O</a:t>
              </a:r>
              <a:r>
                <a:rPr lang="zh-CN" altLang="en-US" sz="2400" b="1" dirty="0" smtClean="0">
                  <a:solidFill>
                    <a:srgbClr val="0033CC"/>
                  </a:solidFill>
                  <a:sym typeface="Symbol" pitchFamily="18" charset="2"/>
                </a:rPr>
                <a:t>线程，</a:t>
              </a:r>
              <a:r>
                <a:rPr lang="zh-CN" altLang="en-US" sz="2400" b="1" dirty="0" smtClean="0">
                  <a:solidFill>
                    <a:srgbClr val="B20059"/>
                  </a:solidFill>
                  <a:sym typeface="Symbol" pitchFamily="18" charset="2"/>
                </a:rPr>
                <a:t>但要保证每个线程读不同磁盘</a:t>
              </a:r>
              <a:r>
                <a:rPr lang="en-US" altLang="zh-CN" sz="2400" b="1" dirty="0" smtClean="0">
                  <a:solidFill>
                    <a:srgbClr val="B20059"/>
                  </a:solidFill>
                  <a:sym typeface="Symbol" pitchFamily="18" charset="2"/>
                </a:rPr>
                <a:t>;</a:t>
              </a:r>
              <a:endParaRPr lang="en-US" altLang="zh-CN" sz="2400" b="1" dirty="0">
                <a:solidFill>
                  <a:srgbClr val="B20059"/>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righ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right)">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P spid="11" grpId="0" autoUpdateAnimBg="0"/>
      <p:bldP spid="12" grpId="0" autoUpdateAnimBg="0"/>
      <p:bldP spid="13"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Freeform 2"/>
          <p:cNvSpPr>
            <a:spLocks/>
          </p:cNvSpPr>
          <p:nvPr/>
        </p:nvSpPr>
        <p:spPr bwMode="auto">
          <a:xfrm rot="17153840">
            <a:off x="3024188" y="2566988"/>
            <a:ext cx="5111750" cy="1727200"/>
          </a:xfrm>
          <a:custGeom>
            <a:avLst/>
            <a:gdLst/>
            <a:ahLst/>
            <a:cxnLst>
              <a:cxn ang="0">
                <a:pos x="103" y="68"/>
              </a:cxn>
              <a:cxn ang="0">
                <a:pos x="521" y="102"/>
              </a:cxn>
              <a:cxn ang="0">
                <a:pos x="2554" y="45"/>
              </a:cxn>
              <a:cxn ang="0">
                <a:pos x="3717" y="0"/>
              </a:cxn>
              <a:cxn ang="0">
                <a:pos x="3695" y="34"/>
              </a:cxn>
              <a:cxn ang="0">
                <a:pos x="3627" y="79"/>
              </a:cxn>
              <a:cxn ang="0">
                <a:pos x="3672" y="373"/>
              </a:cxn>
              <a:cxn ang="0">
                <a:pos x="3717" y="396"/>
              </a:cxn>
              <a:cxn ang="0">
                <a:pos x="3729" y="746"/>
              </a:cxn>
              <a:cxn ang="0">
                <a:pos x="3717" y="825"/>
              </a:cxn>
              <a:cxn ang="0">
                <a:pos x="3684" y="836"/>
              </a:cxn>
              <a:cxn ang="0">
                <a:pos x="3751" y="1085"/>
              </a:cxn>
              <a:cxn ang="0">
                <a:pos x="3763" y="1152"/>
              </a:cxn>
              <a:cxn ang="0">
                <a:pos x="3774" y="1186"/>
              </a:cxn>
              <a:cxn ang="0">
                <a:pos x="3695" y="1197"/>
              </a:cxn>
              <a:cxn ang="0">
                <a:pos x="3638" y="1209"/>
              </a:cxn>
              <a:cxn ang="0">
                <a:pos x="3288" y="1220"/>
              </a:cxn>
              <a:cxn ang="0">
                <a:pos x="3096" y="1254"/>
              </a:cxn>
              <a:cxn ang="0">
                <a:pos x="2554" y="1243"/>
              </a:cxn>
              <a:cxn ang="0">
                <a:pos x="1594" y="1277"/>
              </a:cxn>
              <a:cxn ang="0">
                <a:pos x="928" y="1265"/>
              </a:cxn>
              <a:cxn ang="0">
                <a:pos x="962" y="1254"/>
              </a:cxn>
              <a:cxn ang="0">
                <a:pos x="69" y="1243"/>
              </a:cxn>
              <a:cxn ang="0">
                <a:pos x="81" y="1175"/>
              </a:cxn>
              <a:cxn ang="0">
                <a:pos x="115" y="1164"/>
              </a:cxn>
              <a:cxn ang="0">
                <a:pos x="137" y="1017"/>
              </a:cxn>
              <a:cxn ang="0">
                <a:pos x="103" y="825"/>
              </a:cxn>
              <a:cxn ang="0">
                <a:pos x="81" y="757"/>
              </a:cxn>
              <a:cxn ang="0">
                <a:pos x="69" y="463"/>
              </a:cxn>
              <a:cxn ang="0">
                <a:pos x="92" y="396"/>
              </a:cxn>
              <a:cxn ang="0">
                <a:pos x="103" y="362"/>
              </a:cxn>
              <a:cxn ang="0">
                <a:pos x="69" y="283"/>
              </a:cxn>
              <a:cxn ang="0">
                <a:pos x="58" y="204"/>
              </a:cxn>
              <a:cxn ang="0">
                <a:pos x="24" y="181"/>
              </a:cxn>
              <a:cxn ang="0">
                <a:pos x="2" y="147"/>
              </a:cxn>
              <a:cxn ang="0">
                <a:pos x="13" y="102"/>
              </a:cxn>
              <a:cxn ang="0">
                <a:pos x="24" y="23"/>
              </a:cxn>
              <a:cxn ang="0">
                <a:pos x="69" y="34"/>
              </a:cxn>
              <a:cxn ang="0">
                <a:pos x="137" y="45"/>
              </a:cxn>
              <a:cxn ang="0">
                <a:pos x="171" y="57"/>
              </a:cxn>
            </a:cxnLst>
            <a:rect l="0" t="0" r="r" b="b"/>
            <a:pathLst>
              <a:path w="3784" h="1277">
                <a:moveTo>
                  <a:pt x="103" y="68"/>
                </a:moveTo>
                <a:cubicBezTo>
                  <a:pt x="243" y="78"/>
                  <a:pt x="381" y="93"/>
                  <a:pt x="521" y="102"/>
                </a:cubicBezTo>
                <a:cubicBezTo>
                  <a:pt x="1201" y="86"/>
                  <a:pt x="1871" y="53"/>
                  <a:pt x="2554" y="45"/>
                </a:cubicBezTo>
                <a:cubicBezTo>
                  <a:pt x="2942" y="26"/>
                  <a:pt x="3328" y="8"/>
                  <a:pt x="3717" y="0"/>
                </a:cubicBezTo>
                <a:cubicBezTo>
                  <a:pt x="3710" y="11"/>
                  <a:pt x="3705" y="25"/>
                  <a:pt x="3695" y="34"/>
                </a:cubicBezTo>
                <a:cubicBezTo>
                  <a:pt x="3675" y="52"/>
                  <a:pt x="3627" y="79"/>
                  <a:pt x="3627" y="79"/>
                </a:cubicBezTo>
                <a:cubicBezTo>
                  <a:pt x="3630" y="126"/>
                  <a:pt x="3630" y="309"/>
                  <a:pt x="3672" y="373"/>
                </a:cubicBezTo>
                <a:cubicBezTo>
                  <a:pt x="3681" y="387"/>
                  <a:pt x="3702" y="388"/>
                  <a:pt x="3717" y="396"/>
                </a:cubicBezTo>
                <a:cubicBezTo>
                  <a:pt x="3688" y="514"/>
                  <a:pt x="3687" y="626"/>
                  <a:pt x="3729" y="746"/>
                </a:cubicBezTo>
                <a:cubicBezTo>
                  <a:pt x="3725" y="772"/>
                  <a:pt x="3729" y="801"/>
                  <a:pt x="3717" y="825"/>
                </a:cubicBezTo>
                <a:cubicBezTo>
                  <a:pt x="3712" y="835"/>
                  <a:pt x="3685" y="824"/>
                  <a:pt x="3684" y="836"/>
                </a:cubicBezTo>
                <a:cubicBezTo>
                  <a:pt x="3666" y="986"/>
                  <a:pt x="3690" y="991"/>
                  <a:pt x="3751" y="1085"/>
                </a:cubicBezTo>
                <a:cubicBezTo>
                  <a:pt x="3755" y="1107"/>
                  <a:pt x="3758" y="1130"/>
                  <a:pt x="3763" y="1152"/>
                </a:cubicBezTo>
                <a:cubicBezTo>
                  <a:pt x="3766" y="1164"/>
                  <a:pt x="3784" y="1179"/>
                  <a:pt x="3774" y="1186"/>
                </a:cubicBezTo>
                <a:cubicBezTo>
                  <a:pt x="3752" y="1201"/>
                  <a:pt x="3721" y="1193"/>
                  <a:pt x="3695" y="1197"/>
                </a:cubicBezTo>
                <a:cubicBezTo>
                  <a:pt x="3676" y="1200"/>
                  <a:pt x="3657" y="1208"/>
                  <a:pt x="3638" y="1209"/>
                </a:cubicBezTo>
                <a:cubicBezTo>
                  <a:pt x="3521" y="1216"/>
                  <a:pt x="3405" y="1216"/>
                  <a:pt x="3288" y="1220"/>
                </a:cubicBezTo>
                <a:cubicBezTo>
                  <a:pt x="3224" y="1233"/>
                  <a:pt x="3159" y="1239"/>
                  <a:pt x="3096" y="1254"/>
                </a:cubicBezTo>
                <a:cubicBezTo>
                  <a:pt x="2888" y="1220"/>
                  <a:pt x="2848" y="1235"/>
                  <a:pt x="2554" y="1243"/>
                </a:cubicBezTo>
                <a:cubicBezTo>
                  <a:pt x="2233" y="1263"/>
                  <a:pt x="1917" y="1270"/>
                  <a:pt x="1594" y="1277"/>
                </a:cubicBezTo>
                <a:cubicBezTo>
                  <a:pt x="1372" y="1273"/>
                  <a:pt x="1150" y="1273"/>
                  <a:pt x="928" y="1265"/>
                </a:cubicBezTo>
                <a:cubicBezTo>
                  <a:pt x="916" y="1265"/>
                  <a:pt x="974" y="1254"/>
                  <a:pt x="962" y="1254"/>
                </a:cubicBezTo>
                <a:cubicBezTo>
                  <a:pt x="664" y="1246"/>
                  <a:pt x="367" y="1247"/>
                  <a:pt x="69" y="1243"/>
                </a:cubicBezTo>
                <a:cubicBezTo>
                  <a:pt x="73" y="1220"/>
                  <a:pt x="69" y="1195"/>
                  <a:pt x="81" y="1175"/>
                </a:cubicBezTo>
                <a:cubicBezTo>
                  <a:pt x="87" y="1165"/>
                  <a:pt x="111" y="1175"/>
                  <a:pt x="115" y="1164"/>
                </a:cubicBezTo>
                <a:cubicBezTo>
                  <a:pt x="132" y="1117"/>
                  <a:pt x="122" y="1064"/>
                  <a:pt x="137" y="1017"/>
                </a:cubicBezTo>
                <a:cubicBezTo>
                  <a:pt x="121" y="950"/>
                  <a:pt x="116" y="896"/>
                  <a:pt x="103" y="825"/>
                </a:cubicBezTo>
                <a:cubicBezTo>
                  <a:pt x="99" y="802"/>
                  <a:pt x="81" y="757"/>
                  <a:pt x="81" y="757"/>
                </a:cubicBezTo>
                <a:cubicBezTo>
                  <a:pt x="60" y="615"/>
                  <a:pt x="46" y="600"/>
                  <a:pt x="69" y="463"/>
                </a:cubicBezTo>
                <a:cubicBezTo>
                  <a:pt x="73" y="440"/>
                  <a:pt x="84" y="418"/>
                  <a:pt x="92" y="396"/>
                </a:cubicBezTo>
                <a:cubicBezTo>
                  <a:pt x="96" y="385"/>
                  <a:pt x="103" y="362"/>
                  <a:pt x="103" y="362"/>
                </a:cubicBezTo>
                <a:cubicBezTo>
                  <a:pt x="93" y="342"/>
                  <a:pt x="74" y="307"/>
                  <a:pt x="69" y="283"/>
                </a:cubicBezTo>
                <a:cubicBezTo>
                  <a:pt x="64" y="257"/>
                  <a:pt x="69" y="228"/>
                  <a:pt x="58" y="204"/>
                </a:cubicBezTo>
                <a:cubicBezTo>
                  <a:pt x="52" y="191"/>
                  <a:pt x="35" y="189"/>
                  <a:pt x="24" y="181"/>
                </a:cubicBezTo>
                <a:cubicBezTo>
                  <a:pt x="17" y="170"/>
                  <a:pt x="4" y="160"/>
                  <a:pt x="2" y="147"/>
                </a:cubicBezTo>
                <a:cubicBezTo>
                  <a:pt x="0" y="132"/>
                  <a:pt x="10" y="117"/>
                  <a:pt x="13" y="102"/>
                </a:cubicBezTo>
                <a:cubicBezTo>
                  <a:pt x="18" y="76"/>
                  <a:pt x="20" y="49"/>
                  <a:pt x="24" y="23"/>
                </a:cubicBezTo>
                <a:cubicBezTo>
                  <a:pt x="39" y="27"/>
                  <a:pt x="54" y="31"/>
                  <a:pt x="69" y="34"/>
                </a:cubicBezTo>
                <a:cubicBezTo>
                  <a:pt x="92" y="38"/>
                  <a:pt x="115" y="40"/>
                  <a:pt x="137" y="45"/>
                </a:cubicBezTo>
                <a:cubicBezTo>
                  <a:pt x="149" y="48"/>
                  <a:pt x="171" y="57"/>
                  <a:pt x="171" y="57"/>
                </a:cubicBezTo>
              </a:path>
            </a:pathLst>
          </a:custGeom>
          <a:gradFill rotWithShape="0">
            <a:gsLst>
              <a:gs pos="0">
                <a:schemeClr val="hlink">
                  <a:gamma/>
                  <a:shade val="46275"/>
                  <a:invGamma/>
                </a:schemeClr>
              </a:gs>
              <a:gs pos="50000">
                <a:schemeClr val="hlink"/>
              </a:gs>
              <a:gs pos="100000">
                <a:schemeClr val="hlink">
                  <a:gamma/>
                  <a:shade val="46275"/>
                  <a:invGamma/>
                </a:schemeClr>
              </a:gs>
            </a:gsLst>
            <a:lin ang="0" scaled="1"/>
          </a:gradFill>
          <a:ln w="9525" cap="flat" cmpd="sng">
            <a:noFill/>
            <a:prstDash val="solid"/>
            <a:round/>
            <a:headEnd/>
            <a:tailEnd/>
          </a:ln>
          <a:effectLst>
            <a:outerShdw dist="208295" dir="3145884" algn="ctr" rotWithShape="0">
              <a:srgbClr val="B2B2B2"/>
            </a:outerShdw>
          </a:effectLst>
        </p:spPr>
        <p:txBody>
          <a:bodyPr/>
          <a:lstStyle/>
          <a:p>
            <a:endParaRPr lang="zh-CN" altLang="en-US"/>
          </a:p>
        </p:txBody>
      </p:sp>
      <p:sp>
        <p:nvSpPr>
          <p:cNvPr id="52227" name="Text Box 3"/>
          <p:cNvSpPr txBox="1">
            <a:spLocks noChangeArrowheads="1"/>
          </p:cNvSpPr>
          <p:nvPr/>
        </p:nvSpPr>
        <p:spPr bwMode="auto">
          <a:xfrm rot="820757">
            <a:off x="5149850" y="1377950"/>
            <a:ext cx="885825" cy="4111625"/>
          </a:xfrm>
          <a:prstGeom prst="rect">
            <a:avLst/>
          </a:prstGeom>
          <a:noFill/>
          <a:ln w="9525">
            <a:noFill/>
            <a:miter lim="800000"/>
            <a:headEnd/>
            <a:tailEnd/>
          </a:ln>
          <a:effectLst>
            <a:outerShdw dist="35921" dir="2700000" algn="ctr" rotWithShape="0">
              <a:schemeClr val="bg1"/>
            </a:outerShdw>
          </a:effectLst>
        </p:spPr>
        <p:txBody>
          <a:bodyPr wrap="none">
            <a:spAutoFit/>
          </a:bodyPr>
          <a:lstStyle/>
          <a:p>
            <a:pPr eaLnBrk="0" fontAlgn="t" hangingPunct="0">
              <a:lnSpc>
                <a:spcPct val="80000"/>
              </a:lnSpc>
            </a:pPr>
            <a:r>
              <a:rPr kumimoji="0" lang="zh-CN" altLang="en-US" sz="5500" b="1">
                <a:solidFill>
                  <a:srgbClr val="FFFF00"/>
                </a:solidFill>
                <a:ea typeface="黑体" pitchFamily="2" charset="-122"/>
              </a:rPr>
              <a:t>本</a:t>
            </a:r>
          </a:p>
          <a:p>
            <a:pPr eaLnBrk="0" fontAlgn="t" hangingPunct="0">
              <a:lnSpc>
                <a:spcPct val="80000"/>
              </a:lnSpc>
            </a:pPr>
            <a:r>
              <a:rPr kumimoji="0" lang="zh-CN" altLang="en-US" sz="5500" b="1">
                <a:solidFill>
                  <a:srgbClr val="FFFF00"/>
                </a:solidFill>
                <a:ea typeface="黑体" pitchFamily="2" charset="-122"/>
              </a:rPr>
              <a:t>章</a:t>
            </a:r>
          </a:p>
          <a:p>
            <a:pPr eaLnBrk="0" fontAlgn="t" hangingPunct="0">
              <a:lnSpc>
                <a:spcPct val="80000"/>
              </a:lnSpc>
            </a:pPr>
            <a:r>
              <a:rPr kumimoji="0" lang="zh-CN" altLang="en-US" sz="5500" b="1">
                <a:solidFill>
                  <a:srgbClr val="FFFF00"/>
                </a:solidFill>
                <a:ea typeface="黑体" pitchFamily="2" charset="-122"/>
              </a:rPr>
              <a:t>内</a:t>
            </a:r>
          </a:p>
          <a:p>
            <a:pPr eaLnBrk="0" fontAlgn="t" hangingPunct="0">
              <a:lnSpc>
                <a:spcPct val="80000"/>
              </a:lnSpc>
            </a:pPr>
            <a:r>
              <a:rPr kumimoji="0" lang="zh-CN" altLang="en-US" sz="5500" b="1">
                <a:solidFill>
                  <a:srgbClr val="FFFF00"/>
                </a:solidFill>
                <a:ea typeface="黑体" pitchFamily="2" charset="-122"/>
              </a:rPr>
              <a:t>容</a:t>
            </a:r>
          </a:p>
          <a:p>
            <a:pPr eaLnBrk="0" fontAlgn="t" hangingPunct="0">
              <a:lnSpc>
                <a:spcPct val="80000"/>
              </a:lnSpc>
            </a:pPr>
            <a:r>
              <a:rPr kumimoji="0" lang="zh-CN" altLang="en-US" sz="5500" b="1">
                <a:solidFill>
                  <a:srgbClr val="FFFF00"/>
                </a:solidFill>
                <a:ea typeface="黑体" pitchFamily="2" charset="-122"/>
              </a:rPr>
              <a:t>小</a:t>
            </a:r>
          </a:p>
          <a:p>
            <a:pPr eaLnBrk="0" fontAlgn="t" hangingPunct="0">
              <a:lnSpc>
                <a:spcPct val="80000"/>
              </a:lnSpc>
            </a:pPr>
            <a:r>
              <a:rPr kumimoji="0" lang="zh-CN" altLang="en-US" sz="5500" b="1">
                <a:solidFill>
                  <a:srgbClr val="FFFF00"/>
                </a:solidFill>
                <a:ea typeface="黑体" pitchFamily="2" charset="-122"/>
              </a:rPr>
              <a:t>结</a:t>
            </a:r>
          </a:p>
        </p:txBody>
      </p:sp>
      <p:graphicFrame>
        <p:nvGraphicFramePr>
          <p:cNvPr id="52242" name="Object 18"/>
          <p:cNvGraphicFramePr>
            <a:graphicFrameLocks noChangeAspect="1"/>
          </p:cNvGraphicFramePr>
          <p:nvPr/>
        </p:nvGraphicFramePr>
        <p:xfrm>
          <a:off x="1576388" y="1143000"/>
          <a:ext cx="2349500" cy="4648200"/>
        </p:xfrm>
        <a:graphic>
          <a:graphicData uri="http://schemas.openxmlformats.org/presentationml/2006/ole">
            <p:oleObj spid="_x0000_s52304" name="Photo Editor 照片" r:id="rId4" imgW="561905" imgH="952633" progId="">
              <p:embed/>
            </p:oleObj>
          </a:graphicData>
        </a:graphic>
      </p:graphicFrame>
    </p:spTree>
  </p:cSld>
  <p:clrMapOvr>
    <a:masterClrMapping/>
  </p:clrMapOvr>
  <p:transition>
    <p:zoom dir="in"/>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1943100" y="44624"/>
            <a:ext cx="4343400" cy="507831"/>
          </a:xfrm>
          <a:prstGeom prst="rect">
            <a:avLst/>
          </a:prstGeom>
          <a:noFill/>
          <a:ln w="12700" cap="sq">
            <a:noFill/>
            <a:miter lim="800000"/>
            <a:headEnd/>
            <a:tailEnd/>
          </a:ln>
          <a:effectLst>
            <a:outerShdw dist="17961" dir="2700000" algn="ctr" rotWithShape="0">
              <a:schemeClr val="bg2"/>
            </a:outerShdw>
          </a:effectLst>
        </p:spPr>
        <p:txBody>
          <a:bodyPr>
            <a:spAutoFit/>
          </a:bodyPr>
          <a:lstStyle/>
          <a:p>
            <a:pPr eaLnBrk="0" hangingPunct="0"/>
            <a:r>
              <a:rPr kumimoji="0" lang="en-US" altLang="zh-CN" sz="2700" b="1" dirty="0">
                <a:solidFill>
                  <a:srgbClr val="FF3300"/>
                </a:solidFill>
                <a:ea typeface="黑体" pitchFamily="2" charset="-122"/>
              </a:rPr>
              <a:t>1.  </a:t>
            </a:r>
            <a:r>
              <a:rPr kumimoji="0" lang="zh-CN" altLang="en-US" sz="2700" b="1" dirty="0" smtClean="0">
                <a:solidFill>
                  <a:srgbClr val="FF3300"/>
                </a:solidFill>
                <a:ea typeface="黑体" pitchFamily="2" charset="-122"/>
              </a:rPr>
              <a:t>理解线程</a:t>
            </a:r>
            <a:endParaRPr kumimoji="0" lang="zh-CN" altLang="en-US" sz="2700" b="1" dirty="0">
              <a:solidFill>
                <a:srgbClr val="FF3300"/>
              </a:solidFill>
              <a:ea typeface="黑体" pitchFamily="2" charset="-122"/>
            </a:endParaRPr>
          </a:p>
        </p:txBody>
      </p:sp>
      <p:sp>
        <p:nvSpPr>
          <p:cNvPr id="96259" name="Text Box 3"/>
          <p:cNvSpPr txBox="1">
            <a:spLocks noChangeArrowheads="1"/>
          </p:cNvSpPr>
          <p:nvPr/>
        </p:nvSpPr>
        <p:spPr bwMode="auto">
          <a:xfrm>
            <a:off x="1905000" y="1484784"/>
            <a:ext cx="4038600" cy="533400"/>
          </a:xfrm>
          <a:prstGeom prst="rect">
            <a:avLst/>
          </a:prstGeom>
          <a:noFill/>
          <a:ln w="12700" cap="sq">
            <a:noFill/>
            <a:miter lim="800000"/>
            <a:headEnd/>
            <a:tailEnd/>
          </a:ln>
          <a:effectLst>
            <a:outerShdw dist="12700" algn="ctr" rotWithShape="0">
              <a:schemeClr val="bg2"/>
            </a:outerShdw>
          </a:effectLst>
        </p:spPr>
        <p:txBody>
          <a:bodyPr>
            <a:spAutoFit/>
          </a:bodyPr>
          <a:lstStyle/>
          <a:p>
            <a:pPr eaLnBrk="0" hangingPunct="0"/>
            <a:r>
              <a:rPr kumimoji="0" lang="en-US" altLang="zh-CN" sz="2900" b="1" dirty="0">
                <a:solidFill>
                  <a:srgbClr val="FF3300"/>
                </a:solidFill>
                <a:ea typeface="黑体" pitchFamily="2" charset="-122"/>
              </a:rPr>
              <a:t>2</a:t>
            </a:r>
            <a:r>
              <a:rPr kumimoji="0" lang="en-US" altLang="zh-CN" sz="2700" b="1" dirty="0">
                <a:solidFill>
                  <a:srgbClr val="FF3300"/>
                </a:solidFill>
                <a:ea typeface="黑体" pitchFamily="2" charset="-122"/>
              </a:rPr>
              <a:t>. </a:t>
            </a:r>
            <a:r>
              <a:rPr kumimoji="0" lang="zh-CN" altLang="en-US" sz="2700" b="1" dirty="0" smtClean="0">
                <a:solidFill>
                  <a:srgbClr val="FF3300"/>
                </a:solidFill>
                <a:ea typeface="黑体" pitchFamily="2" charset="-122"/>
              </a:rPr>
              <a:t>线程操作</a:t>
            </a:r>
            <a:endParaRPr kumimoji="0" lang="zh-CN" altLang="en-US" sz="2700" b="1" dirty="0">
              <a:solidFill>
                <a:srgbClr val="FF3300"/>
              </a:solidFill>
              <a:ea typeface="黑体" pitchFamily="2" charset="-122"/>
            </a:endParaRPr>
          </a:p>
        </p:txBody>
      </p:sp>
      <p:sp>
        <p:nvSpPr>
          <p:cNvPr id="96260" name="Text Box 4"/>
          <p:cNvSpPr txBox="1">
            <a:spLocks noChangeArrowheads="1"/>
          </p:cNvSpPr>
          <p:nvPr/>
        </p:nvSpPr>
        <p:spPr bwMode="auto">
          <a:xfrm>
            <a:off x="1981200" y="3501008"/>
            <a:ext cx="5810250" cy="533400"/>
          </a:xfrm>
          <a:prstGeom prst="rect">
            <a:avLst/>
          </a:prstGeom>
          <a:noFill/>
          <a:ln w="12700" cap="sq">
            <a:noFill/>
            <a:miter lim="800000"/>
            <a:headEnd/>
            <a:tailEnd/>
          </a:ln>
          <a:effectLst>
            <a:outerShdw dist="12700" algn="ctr" rotWithShape="0">
              <a:schemeClr val="bg2"/>
            </a:outerShdw>
          </a:effectLst>
        </p:spPr>
        <p:txBody>
          <a:bodyPr>
            <a:spAutoFit/>
          </a:bodyPr>
          <a:lstStyle/>
          <a:p>
            <a:pPr eaLnBrk="0" hangingPunct="0"/>
            <a:r>
              <a:rPr kumimoji="0" lang="en-US" altLang="zh-CN" sz="2900" b="1" dirty="0">
                <a:solidFill>
                  <a:srgbClr val="FF3300"/>
                </a:solidFill>
                <a:ea typeface="黑体" pitchFamily="2" charset="-122"/>
              </a:rPr>
              <a:t>3.</a:t>
            </a:r>
            <a:r>
              <a:rPr kumimoji="0" lang="en-US" altLang="zh-CN" sz="2700" b="1" dirty="0">
                <a:solidFill>
                  <a:srgbClr val="FF3300"/>
                </a:solidFill>
                <a:ea typeface="黑体" pitchFamily="2" charset="-122"/>
              </a:rPr>
              <a:t> </a:t>
            </a:r>
            <a:r>
              <a:rPr kumimoji="0" lang="zh-CN" altLang="en-US" sz="2700" b="1" dirty="0" smtClean="0">
                <a:solidFill>
                  <a:srgbClr val="FF3300"/>
                </a:solidFill>
                <a:ea typeface="黑体" pitchFamily="2" charset="-122"/>
              </a:rPr>
              <a:t>线程同步</a:t>
            </a:r>
            <a:endParaRPr kumimoji="0" lang="zh-CN" altLang="en-US" sz="2700" b="1" dirty="0">
              <a:solidFill>
                <a:srgbClr val="FF3300"/>
              </a:solidFill>
              <a:ea typeface="黑体" pitchFamily="2" charset="-122"/>
            </a:endParaRPr>
          </a:p>
        </p:txBody>
      </p:sp>
      <p:sp>
        <p:nvSpPr>
          <p:cNvPr id="96261" name="AutoShape 5"/>
          <p:cNvSpPr>
            <a:spLocks/>
          </p:cNvSpPr>
          <p:nvPr/>
        </p:nvSpPr>
        <p:spPr bwMode="auto">
          <a:xfrm>
            <a:off x="1371600" y="404664"/>
            <a:ext cx="533400" cy="5544616"/>
          </a:xfrm>
          <a:prstGeom prst="leftBrace">
            <a:avLst>
              <a:gd name="adj1" fmla="val 60714"/>
              <a:gd name="adj2" fmla="val 50000"/>
            </a:avLst>
          </a:prstGeom>
          <a:noFill/>
          <a:ln w="50800" cap="sq">
            <a:solidFill>
              <a:srgbClr val="339966"/>
            </a:solidFill>
            <a:round/>
            <a:headEnd/>
            <a:tailEnd/>
          </a:ln>
          <a:effectLst/>
        </p:spPr>
        <p:txBody>
          <a:bodyPr wrap="none" anchor="ctr"/>
          <a:lstStyle/>
          <a:p>
            <a:endParaRPr lang="zh-CN" altLang="en-US"/>
          </a:p>
        </p:txBody>
      </p:sp>
      <p:sp>
        <p:nvSpPr>
          <p:cNvPr id="96262" name="Text Box 6"/>
          <p:cNvSpPr txBox="1">
            <a:spLocks noChangeArrowheads="1"/>
          </p:cNvSpPr>
          <p:nvPr/>
        </p:nvSpPr>
        <p:spPr bwMode="auto">
          <a:xfrm>
            <a:off x="3489325" y="1196752"/>
            <a:ext cx="4892675" cy="430887"/>
          </a:xfrm>
          <a:prstGeom prst="rect">
            <a:avLst/>
          </a:prstGeom>
          <a:noFill/>
          <a:ln w="12700" cap="sq">
            <a:noFill/>
            <a:miter lim="800000"/>
            <a:headEnd type="none" w="sm" len="sm"/>
            <a:tailEnd type="none" w="sm" len="sm"/>
          </a:ln>
          <a:effectLst/>
        </p:spPr>
        <p:txBody>
          <a:bodyPr>
            <a:spAutoFit/>
          </a:bodyPr>
          <a:lstStyle/>
          <a:p>
            <a:r>
              <a:rPr lang="zh-CN" altLang="en-US" sz="2200" b="1" dirty="0" smtClean="0">
                <a:solidFill>
                  <a:srgbClr val="000099"/>
                </a:solidFill>
                <a:ea typeface="幼圆" pitchFamily="49" charset="-122"/>
              </a:rPr>
              <a:t>共享数据段、内存映射段、堆</a:t>
            </a:r>
            <a:endParaRPr lang="zh-CN" altLang="en-US" sz="2200" b="1" dirty="0">
              <a:solidFill>
                <a:srgbClr val="000099"/>
              </a:solidFill>
              <a:ea typeface="幼圆" pitchFamily="49" charset="-122"/>
            </a:endParaRPr>
          </a:p>
        </p:txBody>
      </p:sp>
      <p:sp>
        <p:nvSpPr>
          <p:cNvPr id="96264" name="Text Box 8"/>
          <p:cNvSpPr txBox="1">
            <a:spLocks noChangeArrowheads="1"/>
          </p:cNvSpPr>
          <p:nvPr/>
        </p:nvSpPr>
        <p:spPr bwMode="auto">
          <a:xfrm>
            <a:off x="3505200" y="2564904"/>
            <a:ext cx="5459288" cy="400110"/>
          </a:xfrm>
          <a:prstGeom prst="rect">
            <a:avLst/>
          </a:prstGeom>
          <a:noFill/>
          <a:ln w="12700" cap="sq">
            <a:noFill/>
            <a:miter lim="800000"/>
            <a:headEnd type="none" w="sm" len="sm"/>
            <a:tailEnd type="none" w="sm" len="sm"/>
          </a:ln>
          <a:effectLst/>
        </p:spPr>
        <p:txBody>
          <a:bodyPr wrap="square">
            <a:spAutoFit/>
          </a:bodyPr>
          <a:lstStyle/>
          <a:p>
            <a:r>
              <a:rPr lang="zh-CN" altLang="en-US" sz="2000" b="1" dirty="0" smtClean="0">
                <a:solidFill>
                  <a:schemeClr val="accent6"/>
                </a:solidFill>
                <a:ea typeface="幼圆" pitchFamily="49" charset="-122"/>
              </a:rPr>
              <a:t>可结合</a:t>
            </a:r>
            <a:r>
              <a:rPr lang="zh-CN" altLang="en-US" sz="2000" b="1" dirty="0" smtClean="0">
                <a:solidFill>
                  <a:srgbClr val="000099"/>
                </a:solidFill>
                <a:ea typeface="幼圆" pitchFamily="49" charset="-122"/>
              </a:rPr>
              <a:t>的线程被回收之后才会释放占用的资源</a:t>
            </a:r>
            <a:endParaRPr lang="zh-CN" altLang="en-US" sz="2000" b="1" dirty="0">
              <a:solidFill>
                <a:srgbClr val="000099"/>
              </a:solidFill>
              <a:ea typeface="幼圆" pitchFamily="49" charset="-122"/>
            </a:endParaRPr>
          </a:p>
        </p:txBody>
      </p:sp>
      <p:grpSp>
        <p:nvGrpSpPr>
          <p:cNvPr id="96265" name="Group 9"/>
          <p:cNvGrpSpPr>
            <a:grpSpLocks/>
          </p:cNvGrpSpPr>
          <p:nvPr/>
        </p:nvGrpSpPr>
        <p:grpSpPr bwMode="auto">
          <a:xfrm>
            <a:off x="2825750" y="476672"/>
            <a:ext cx="4554538" cy="461963"/>
            <a:chOff x="1576" y="816"/>
            <a:chExt cx="2869" cy="291"/>
          </a:xfrm>
        </p:grpSpPr>
        <p:sp>
          <p:nvSpPr>
            <p:cNvPr id="96266" name="Text Box 10"/>
            <p:cNvSpPr txBox="1">
              <a:spLocks noChangeArrowheads="1"/>
            </p:cNvSpPr>
            <p:nvPr/>
          </p:nvSpPr>
          <p:spPr bwMode="auto">
            <a:xfrm>
              <a:off x="1728" y="816"/>
              <a:ext cx="2717" cy="291"/>
            </a:xfrm>
            <a:prstGeom prst="rect">
              <a:avLst/>
            </a:prstGeom>
            <a:noFill/>
            <a:ln w="12700" cap="sq">
              <a:noFill/>
              <a:miter lim="800000"/>
              <a:headEnd/>
              <a:tailEnd/>
            </a:ln>
            <a:effectLst/>
          </p:spPr>
          <p:txBody>
            <a:bodyPr wrap="square">
              <a:spAutoFit/>
            </a:bodyPr>
            <a:lstStyle/>
            <a:p>
              <a:pPr eaLnBrk="0" hangingPunct="0"/>
              <a:r>
                <a:rPr kumimoji="0" lang="zh-CN" altLang="en-US" b="1" dirty="0" smtClean="0">
                  <a:solidFill>
                    <a:schemeClr val="bg1"/>
                  </a:solidFill>
                  <a:ea typeface="幼圆" pitchFamily="49" charset="-122"/>
                </a:rPr>
                <a:t>并行的函数、轻量级进程</a:t>
              </a:r>
              <a:endParaRPr kumimoji="0" lang="zh-CN" altLang="en-US" b="1" dirty="0">
                <a:solidFill>
                  <a:schemeClr val="bg1"/>
                </a:solidFill>
                <a:ea typeface="幼圆" pitchFamily="49" charset="-122"/>
              </a:endParaRPr>
            </a:p>
          </p:txBody>
        </p:sp>
        <p:sp>
          <p:nvSpPr>
            <p:cNvPr id="96267" name="Rectangle 11"/>
            <p:cNvSpPr>
              <a:spLocks noChangeArrowheads="1"/>
            </p:cNvSpPr>
            <p:nvPr/>
          </p:nvSpPr>
          <p:spPr bwMode="auto">
            <a:xfrm rot="2665964">
              <a:off x="1576" y="936"/>
              <a:ext cx="116" cy="116"/>
            </a:xfrm>
            <a:prstGeom prst="rect">
              <a:avLst/>
            </a:prstGeom>
            <a:gradFill rotWithShape="0">
              <a:gsLst>
                <a:gs pos="0">
                  <a:srgbClr val="FF0000"/>
                </a:gs>
                <a:gs pos="100000">
                  <a:srgbClr val="FF0000">
                    <a:gamma/>
                    <a:shade val="46275"/>
                    <a:invGamma/>
                  </a:srgbClr>
                </a:gs>
              </a:gsLst>
              <a:lin ang="2700000" scaled="1"/>
            </a:gradFill>
            <a:ln w="12700" cap="sq">
              <a:solidFill>
                <a:schemeClr val="tx1"/>
              </a:solidFill>
              <a:miter lim="800000"/>
              <a:headEnd type="none" w="sm" len="sm"/>
              <a:tailEnd type="none" w="sm" len="sm"/>
            </a:ln>
            <a:effectLst/>
          </p:spPr>
          <p:txBody>
            <a:bodyPr wrap="none" anchor="ctr"/>
            <a:lstStyle/>
            <a:p>
              <a:endParaRPr lang="zh-CN" altLang="en-US"/>
            </a:p>
          </p:txBody>
        </p:sp>
      </p:grpSp>
      <p:grpSp>
        <p:nvGrpSpPr>
          <p:cNvPr id="96268" name="Group 12"/>
          <p:cNvGrpSpPr>
            <a:grpSpLocks/>
          </p:cNvGrpSpPr>
          <p:nvPr/>
        </p:nvGrpSpPr>
        <p:grpSpPr bwMode="auto">
          <a:xfrm>
            <a:off x="2825750" y="836712"/>
            <a:ext cx="5491163" cy="508001"/>
            <a:chOff x="1588" y="1056"/>
            <a:chExt cx="3459" cy="320"/>
          </a:xfrm>
        </p:grpSpPr>
        <p:sp>
          <p:nvSpPr>
            <p:cNvPr id="96269" name="Text Box 13"/>
            <p:cNvSpPr txBox="1">
              <a:spLocks noChangeArrowheads="1"/>
            </p:cNvSpPr>
            <p:nvPr/>
          </p:nvSpPr>
          <p:spPr bwMode="auto">
            <a:xfrm>
              <a:off x="1728" y="1056"/>
              <a:ext cx="3319" cy="320"/>
            </a:xfrm>
            <a:prstGeom prst="rect">
              <a:avLst/>
            </a:prstGeom>
            <a:noFill/>
            <a:ln w="12700" cap="sq">
              <a:noFill/>
              <a:miter lim="800000"/>
              <a:headEnd/>
              <a:tailEnd/>
            </a:ln>
            <a:effectLst/>
          </p:spPr>
          <p:txBody>
            <a:bodyPr wrap="square">
              <a:spAutoFit/>
            </a:bodyPr>
            <a:lstStyle/>
            <a:p>
              <a:pPr eaLnBrk="0" hangingPunct="0"/>
              <a:r>
                <a:rPr kumimoji="0" lang="zh-CN" altLang="en-US" sz="2700" b="1" dirty="0" smtClean="0">
                  <a:solidFill>
                    <a:schemeClr val="bg1"/>
                  </a:solidFill>
                  <a:ea typeface="幼圆" pitchFamily="49" charset="-122"/>
                </a:rPr>
                <a:t>共享地址空间</a:t>
              </a:r>
              <a:endParaRPr kumimoji="0" lang="zh-CN" altLang="en-US" sz="2700" b="1" dirty="0">
                <a:solidFill>
                  <a:schemeClr val="bg1"/>
                </a:solidFill>
                <a:ea typeface="幼圆" pitchFamily="49" charset="-122"/>
              </a:endParaRPr>
            </a:p>
          </p:txBody>
        </p:sp>
        <p:sp>
          <p:nvSpPr>
            <p:cNvPr id="96270" name="Rectangle 14"/>
            <p:cNvSpPr>
              <a:spLocks noChangeArrowheads="1"/>
            </p:cNvSpPr>
            <p:nvPr/>
          </p:nvSpPr>
          <p:spPr bwMode="auto">
            <a:xfrm rot="2665964">
              <a:off x="1588" y="1168"/>
              <a:ext cx="116" cy="116"/>
            </a:xfrm>
            <a:prstGeom prst="rect">
              <a:avLst/>
            </a:prstGeom>
            <a:gradFill rotWithShape="0">
              <a:gsLst>
                <a:gs pos="0">
                  <a:srgbClr val="FF0000"/>
                </a:gs>
                <a:gs pos="100000">
                  <a:srgbClr val="FF0000">
                    <a:gamma/>
                    <a:shade val="46275"/>
                    <a:invGamma/>
                  </a:srgbClr>
                </a:gs>
              </a:gsLst>
              <a:lin ang="2700000" scaled="1"/>
            </a:gradFill>
            <a:ln w="12700" cap="sq">
              <a:solidFill>
                <a:schemeClr val="tx1"/>
              </a:solidFill>
              <a:miter lim="800000"/>
              <a:headEnd type="none" w="sm" len="sm"/>
              <a:tailEnd type="none" w="sm" len="sm"/>
            </a:ln>
            <a:effectLst/>
          </p:spPr>
          <p:txBody>
            <a:bodyPr wrap="none" anchor="ctr"/>
            <a:lstStyle/>
            <a:p>
              <a:endParaRPr lang="zh-CN" altLang="en-US"/>
            </a:p>
          </p:txBody>
        </p:sp>
      </p:grpSp>
      <p:grpSp>
        <p:nvGrpSpPr>
          <p:cNvPr id="96271" name="Group 15"/>
          <p:cNvGrpSpPr>
            <a:grpSpLocks/>
          </p:cNvGrpSpPr>
          <p:nvPr/>
        </p:nvGrpSpPr>
        <p:grpSpPr bwMode="auto">
          <a:xfrm>
            <a:off x="2825750" y="1844824"/>
            <a:ext cx="4049713" cy="461963"/>
            <a:chOff x="1588" y="1896"/>
            <a:chExt cx="2551" cy="291"/>
          </a:xfrm>
        </p:grpSpPr>
        <p:sp>
          <p:nvSpPr>
            <p:cNvPr id="96272" name="Text Box 16"/>
            <p:cNvSpPr txBox="1">
              <a:spLocks noChangeArrowheads="1"/>
            </p:cNvSpPr>
            <p:nvPr/>
          </p:nvSpPr>
          <p:spPr bwMode="auto">
            <a:xfrm>
              <a:off x="1776" y="1896"/>
              <a:ext cx="2363" cy="291"/>
            </a:xfrm>
            <a:prstGeom prst="rect">
              <a:avLst/>
            </a:prstGeom>
            <a:noFill/>
            <a:ln w="12700" cap="sq">
              <a:noFill/>
              <a:miter lim="800000"/>
              <a:headEnd/>
              <a:tailEnd/>
            </a:ln>
            <a:effectLst/>
          </p:spPr>
          <p:txBody>
            <a:bodyPr wrap="square">
              <a:spAutoFit/>
            </a:bodyPr>
            <a:lstStyle/>
            <a:p>
              <a:pPr eaLnBrk="0" hangingPunct="0"/>
              <a:r>
                <a:rPr kumimoji="0" lang="zh-CN" altLang="en-US" b="1" dirty="0" smtClean="0">
                  <a:solidFill>
                    <a:schemeClr val="bg1"/>
                  </a:solidFill>
                  <a:ea typeface="幼圆" pitchFamily="49" charset="-122"/>
                </a:rPr>
                <a:t>创建线程</a:t>
              </a:r>
              <a:r>
                <a:rPr kumimoji="0" lang="en-US" altLang="zh-CN" b="1" dirty="0" smtClean="0">
                  <a:solidFill>
                    <a:schemeClr val="bg1"/>
                  </a:solidFill>
                  <a:ea typeface="幼圆" pitchFamily="49" charset="-122"/>
                </a:rPr>
                <a:t>(</a:t>
              </a:r>
              <a:r>
                <a:rPr kumimoji="0" lang="en-US" altLang="zh-CN" b="1" dirty="0" err="1" smtClean="0">
                  <a:solidFill>
                    <a:schemeClr val="bg1"/>
                  </a:solidFill>
                  <a:ea typeface="幼圆" pitchFamily="49" charset="-122"/>
                </a:rPr>
                <a:t>pthead_create</a:t>
              </a:r>
              <a:r>
                <a:rPr kumimoji="0" lang="en-US" altLang="zh-CN" b="1" dirty="0" smtClean="0">
                  <a:solidFill>
                    <a:schemeClr val="bg1"/>
                  </a:solidFill>
                  <a:ea typeface="幼圆" pitchFamily="49" charset="-122"/>
                </a:rPr>
                <a:t>)</a:t>
              </a:r>
              <a:endParaRPr kumimoji="0" lang="zh-CN" altLang="en-US" b="1" dirty="0">
                <a:solidFill>
                  <a:schemeClr val="bg1"/>
                </a:solidFill>
                <a:ea typeface="幼圆" pitchFamily="49" charset="-122"/>
              </a:endParaRPr>
            </a:p>
          </p:txBody>
        </p:sp>
        <p:sp>
          <p:nvSpPr>
            <p:cNvPr id="96273" name="Rectangle 17"/>
            <p:cNvSpPr>
              <a:spLocks noChangeArrowheads="1"/>
            </p:cNvSpPr>
            <p:nvPr/>
          </p:nvSpPr>
          <p:spPr bwMode="auto">
            <a:xfrm rot="2665964">
              <a:off x="1588" y="2016"/>
              <a:ext cx="116" cy="116"/>
            </a:xfrm>
            <a:prstGeom prst="rect">
              <a:avLst/>
            </a:prstGeom>
            <a:gradFill rotWithShape="0">
              <a:gsLst>
                <a:gs pos="0">
                  <a:srgbClr val="FF0000"/>
                </a:gs>
                <a:gs pos="100000">
                  <a:srgbClr val="FF0000">
                    <a:gamma/>
                    <a:shade val="46275"/>
                    <a:invGamma/>
                  </a:srgbClr>
                </a:gs>
              </a:gsLst>
              <a:lin ang="2700000" scaled="1"/>
            </a:gradFill>
            <a:ln w="12700" cap="sq">
              <a:solidFill>
                <a:schemeClr val="tx1"/>
              </a:solidFill>
              <a:miter lim="800000"/>
              <a:headEnd type="none" w="sm" len="sm"/>
              <a:tailEnd type="none" w="sm" len="sm"/>
            </a:ln>
            <a:effectLst/>
          </p:spPr>
          <p:txBody>
            <a:bodyPr wrap="none" anchor="ctr"/>
            <a:lstStyle/>
            <a:p>
              <a:endParaRPr lang="zh-CN" altLang="en-US"/>
            </a:p>
          </p:txBody>
        </p:sp>
      </p:grpSp>
      <p:grpSp>
        <p:nvGrpSpPr>
          <p:cNvPr id="96274" name="Group 18"/>
          <p:cNvGrpSpPr>
            <a:grpSpLocks/>
          </p:cNvGrpSpPr>
          <p:nvPr/>
        </p:nvGrpSpPr>
        <p:grpSpPr bwMode="auto">
          <a:xfrm>
            <a:off x="2844800" y="2204864"/>
            <a:ext cx="4535488" cy="461963"/>
            <a:chOff x="1588" y="2388"/>
            <a:chExt cx="2857" cy="291"/>
          </a:xfrm>
        </p:grpSpPr>
        <p:sp>
          <p:nvSpPr>
            <p:cNvPr id="96275" name="Text Box 19"/>
            <p:cNvSpPr txBox="1">
              <a:spLocks noChangeArrowheads="1"/>
            </p:cNvSpPr>
            <p:nvPr/>
          </p:nvSpPr>
          <p:spPr bwMode="auto">
            <a:xfrm>
              <a:off x="1764" y="2388"/>
              <a:ext cx="2681" cy="291"/>
            </a:xfrm>
            <a:prstGeom prst="rect">
              <a:avLst/>
            </a:prstGeom>
            <a:noFill/>
            <a:ln w="12700" cap="sq">
              <a:noFill/>
              <a:miter lim="800000"/>
              <a:headEnd/>
              <a:tailEnd/>
            </a:ln>
            <a:effectLst/>
          </p:spPr>
          <p:txBody>
            <a:bodyPr wrap="square">
              <a:spAutoFit/>
            </a:bodyPr>
            <a:lstStyle/>
            <a:p>
              <a:pPr eaLnBrk="0" hangingPunct="0"/>
              <a:r>
                <a:rPr kumimoji="0" lang="zh-CN" altLang="en-US" b="1" dirty="0" smtClean="0">
                  <a:solidFill>
                    <a:schemeClr val="bg1"/>
                  </a:solidFill>
                  <a:ea typeface="幼圆" pitchFamily="49" charset="-122"/>
                </a:rPr>
                <a:t>回收线程、分离线程</a:t>
              </a:r>
              <a:endParaRPr kumimoji="0" lang="zh-CN" altLang="en-US" b="1" dirty="0">
                <a:solidFill>
                  <a:schemeClr val="bg1"/>
                </a:solidFill>
                <a:ea typeface="幼圆" pitchFamily="49" charset="-122"/>
              </a:endParaRPr>
            </a:p>
          </p:txBody>
        </p:sp>
        <p:sp>
          <p:nvSpPr>
            <p:cNvPr id="96276" name="Rectangle 20"/>
            <p:cNvSpPr>
              <a:spLocks noChangeArrowheads="1"/>
            </p:cNvSpPr>
            <p:nvPr/>
          </p:nvSpPr>
          <p:spPr bwMode="auto">
            <a:xfrm rot="2665964">
              <a:off x="1588" y="2512"/>
              <a:ext cx="116" cy="116"/>
            </a:xfrm>
            <a:prstGeom prst="rect">
              <a:avLst/>
            </a:prstGeom>
            <a:gradFill rotWithShape="0">
              <a:gsLst>
                <a:gs pos="0">
                  <a:srgbClr val="FF0000"/>
                </a:gs>
                <a:gs pos="100000">
                  <a:srgbClr val="FF0000">
                    <a:gamma/>
                    <a:shade val="46275"/>
                    <a:invGamma/>
                  </a:srgbClr>
                </a:gs>
              </a:gsLst>
              <a:lin ang="2700000" scaled="1"/>
            </a:gradFill>
            <a:ln w="12700" cap="sq">
              <a:solidFill>
                <a:schemeClr val="tx1"/>
              </a:solidFill>
              <a:miter lim="800000"/>
              <a:headEnd type="none" w="sm" len="sm"/>
              <a:tailEnd type="none" w="sm" len="sm"/>
            </a:ln>
            <a:effectLst/>
          </p:spPr>
          <p:txBody>
            <a:bodyPr wrap="none" anchor="ctr"/>
            <a:lstStyle/>
            <a:p>
              <a:endParaRPr lang="zh-CN" altLang="en-US"/>
            </a:p>
          </p:txBody>
        </p:sp>
      </p:grpSp>
      <p:grpSp>
        <p:nvGrpSpPr>
          <p:cNvPr id="96277" name="Group 21"/>
          <p:cNvGrpSpPr>
            <a:grpSpLocks/>
          </p:cNvGrpSpPr>
          <p:nvPr/>
        </p:nvGrpSpPr>
        <p:grpSpPr bwMode="auto">
          <a:xfrm>
            <a:off x="2825750" y="3861048"/>
            <a:ext cx="5137150" cy="461962"/>
            <a:chOff x="1588" y="3223"/>
            <a:chExt cx="3236" cy="291"/>
          </a:xfrm>
        </p:grpSpPr>
        <p:sp>
          <p:nvSpPr>
            <p:cNvPr id="96278" name="Text Box 22"/>
            <p:cNvSpPr txBox="1">
              <a:spLocks noChangeArrowheads="1"/>
            </p:cNvSpPr>
            <p:nvPr/>
          </p:nvSpPr>
          <p:spPr bwMode="auto">
            <a:xfrm>
              <a:off x="1752" y="3223"/>
              <a:ext cx="3072" cy="291"/>
            </a:xfrm>
            <a:prstGeom prst="rect">
              <a:avLst/>
            </a:prstGeom>
            <a:noFill/>
            <a:ln w="12700" cap="sq">
              <a:noFill/>
              <a:miter lim="800000"/>
              <a:headEnd/>
              <a:tailEnd/>
            </a:ln>
            <a:effectLst/>
          </p:spPr>
          <p:txBody>
            <a:bodyPr>
              <a:spAutoFit/>
            </a:bodyPr>
            <a:lstStyle/>
            <a:p>
              <a:pPr eaLnBrk="0" hangingPunct="0"/>
              <a:r>
                <a:rPr kumimoji="0" lang="zh-CN" altLang="en-US" b="1" dirty="0" smtClean="0">
                  <a:solidFill>
                    <a:schemeClr val="bg1"/>
                  </a:solidFill>
                  <a:ea typeface="幼圆" pitchFamily="49" charset="-122"/>
                </a:rPr>
                <a:t>共享变量</a:t>
              </a:r>
              <a:endParaRPr kumimoji="0" lang="en-US" altLang="zh-CN" b="1" dirty="0">
                <a:solidFill>
                  <a:schemeClr val="bg1"/>
                </a:solidFill>
                <a:ea typeface="幼圆" pitchFamily="49" charset="-122"/>
              </a:endParaRPr>
            </a:p>
          </p:txBody>
        </p:sp>
        <p:sp>
          <p:nvSpPr>
            <p:cNvPr id="96279" name="Rectangle 23"/>
            <p:cNvSpPr>
              <a:spLocks noChangeArrowheads="1"/>
            </p:cNvSpPr>
            <p:nvPr/>
          </p:nvSpPr>
          <p:spPr bwMode="auto">
            <a:xfrm rot="2665964">
              <a:off x="1588" y="3340"/>
              <a:ext cx="116" cy="116"/>
            </a:xfrm>
            <a:prstGeom prst="rect">
              <a:avLst/>
            </a:prstGeom>
            <a:gradFill rotWithShape="0">
              <a:gsLst>
                <a:gs pos="0">
                  <a:srgbClr val="FF0000"/>
                </a:gs>
                <a:gs pos="100000">
                  <a:srgbClr val="FF0000">
                    <a:gamma/>
                    <a:shade val="46275"/>
                    <a:invGamma/>
                  </a:srgbClr>
                </a:gs>
              </a:gsLst>
              <a:lin ang="2700000" scaled="1"/>
            </a:gradFill>
            <a:ln w="12700" cap="sq">
              <a:solidFill>
                <a:schemeClr val="tx1"/>
              </a:solidFill>
              <a:miter lim="800000"/>
              <a:headEnd type="none" w="sm" len="sm"/>
              <a:tailEnd type="none" w="sm" len="sm"/>
            </a:ln>
            <a:effectLst/>
          </p:spPr>
          <p:txBody>
            <a:bodyPr wrap="none" anchor="ctr"/>
            <a:lstStyle/>
            <a:p>
              <a:endParaRPr lang="zh-CN" altLang="en-US"/>
            </a:p>
          </p:txBody>
        </p:sp>
      </p:grpSp>
      <p:grpSp>
        <p:nvGrpSpPr>
          <p:cNvPr id="96280" name="Group 24"/>
          <p:cNvGrpSpPr>
            <a:grpSpLocks/>
          </p:cNvGrpSpPr>
          <p:nvPr/>
        </p:nvGrpSpPr>
        <p:grpSpPr bwMode="auto">
          <a:xfrm>
            <a:off x="2825750" y="4221088"/>
            <a:ext cx="5059363" cy="461962"/>
            <a:chOff x="1588" y="3468"/>
            <a:chExt cx="3187" cy="291"/>
          </a:xfrm>
        </p:grpSpPr>
        <p:sp>
          <p:nvSpPr>
            <p:cNvPr id="96281" name="Text Box 25"/>
            <p:cNvSpPr txBox="1">
              <a:spLocks noChangeArrowheads="1"/>
            </p:cNvSpPr>
            <p:nvPr/>
          </p:nvSpPr>
          <p:spPr bwMode="auto">
            <a:xfrm>
              <a:off x="1752" y="3468"/>
              <a:ext cx="3023" cy="291"/>
            </a:xfrm>
            <a:prstGeom prst="rect">
              <a:avLst/>
            </a:prstGeom>
            <a:noFill/>
            <a:ln w="12700" cap="sq">
              <a:noFill/>
              <a:miter lim="800000"/>
              <a:headEnd/>
              <a:tailEnd/>
            </a:ln>
            <a:effectLst/>
          </p:spPr>
          <p:txBody>
            <a:bodyPr wrap="square">
              <a:spAutoFit/>
            </a:bodyPr>
            <a:lstStyle/>
            <a:p>
              <a:pPr eaLnBrk="0" hangingPunct="0"/>
              <a:r>
                <a:rPr kumimoji="0" lang="zh-CN" altLang="en-US" b="1" dirty="0" smtClean="0">
                  <a:solidFill>
                    <a:schemeClr val="bg1"/>
                  </a:solidFill>
                  <a:ea typeface="幼圆" pitchFamily="49" charset="-122"/>
                </a:rPr>
                <a:t>互斥、信号量、条件变量、</a:t>
              </a:r>
              <a:r>
                <a:rPr kumimoji="0" lang="en-US" altLang="zh-CN" b="1" dirty="0" smtClean="0">
                  <a:solidFill>
                    <a:schemeClr val="bg1"/>
                  </a:solidFill>
                  <a:ea typeface="幼圆" pitchFamily="49" charset="-122"/>
                </a:rPr>
                <a:t>CAS</a:t>
              </a:r>
              <a:endParaRPr kumimoji="0" lang="en-US" altLang="zh-CN" b="1" dirty="0">
                <a:solidFill>
                  <a:schemeClr val="bg1"/>
                </a:solidFill>
                <a:ea typeface="幼圆" pitchFamily="49" charset="-122"/>
              </a:endParaRPr>
            </a:p>
          </p:txBody>
        </p:sp>
        <p:sp>
          <p:nvSpPr>
            <p:cNvPr id="96282" name="Rectangle 26"/>
            <p:cNvSpPr>
              <a:spLocks noChangeArrowheads="1"/>
            </p:cNvSpPr>
            <p:nvPr/>
          </p:nvSpPr>
          <p:spPr bwMode="auto">
            <a:xfrm rot="2665964">
              <a:off x="1588" y="3580"/>
              <a:ext cx="116" cy="116"/>
            </a:xfrm>
            <a:prstGeom prst="rect">
              <a:avLst/>
            </a:prstGeom>
            <a:gradFill rotWithShape="0">
              <a:gsLst>
                <a:gs pos="0">
                  <a:srgbClr val="FF0000"/>
                </a:gs>
                <a:gs pos="100000">
                  <a:srgbClr val="FF0000">
                    <a:gamma/>
                    <a:shade val="46275"/>
                    <a:invGamma/>
                  </a:srgbClr>
                </a:gs>
              </a:gsLst>
              <a:lin ang="2700000" scaled="1"/>
            </a:gradFill>
            <a:ln w="12700" cap="sq">
              <a:solidFill>
                <a:schemeClr val="tx1"/>
              </a:solidFill>
              <a:miter lim="800000"/>
              <a:headEnd type="none" w="sm" len="sm"/>
              <a:tailEnd type="none" w="sm" len="sm"/>
            </a:ln>
            <a:effectLst/>
          </p:spPr>
          <p:txBody>
            <a:bodyPr wrap="none" anchor="ctr"/>
            <a:lstStyle/>
            <a:p>
              <a:endParaRPr lang="zh-CN" altLang="en-US"/>
            </a:p>
          </p:txBody>
        </p:sp>
      </p:grpSp>
      <p:grpSp>
        <p:nvGrpSpPr>
          <p:cNvPr id="96283" name="Group 27"/>
          <p:cNvGrpSpPr>
            <a:grpSpLocks/>
          </p:cNvGrpSpPr>
          <p:nvPr/>
        </p:nvGrpSpPr>
        <p:grpSpPr bwMode="auto">
          <a:xfrm>
            <a:off x="2819400" y="5013175"/>
            <a:ext cx="5124450" cy="461962"/>
            <a:chOff x="1584" y="3744"/>
            <a:chExt cx="3228" cy="291"/>
          </a:xfrm>
        </p:grpSpPr>
        <p:sp>
          <p:nvSpPr>
            <p:cNvPr id="96284" name="Text Box 28"/>
            <p:cNvSpPr txBox="1">
              <a:spLocks noChangeArrowheads="1"/>
            </p:cNvSpPr>
            <p:nvPr/>
          </p:nvSpPr>
          <p:spPr bwMode="auto">
            <a:xfrm>
              <a:off x="1740" y="3744"/>
              <a:ext cx="3072" cy="291"/>
            </a:xfrm>
            <a:prstGeom prst="rect">
              <a:avLst/>
            </a:prstGeom>
            <a:noFill/>
            <a:ln w="12700" cap="sq">
              <a:noFill/>
              <a:miter lim="800000"/>
              <a:headEnd/>
              <a:tailEnd/>
            </a:ln>
            <a:effectLst/>
          </p:spPr>
          <p:txBody>
            <a:bodyPr>
              <a:spAutoFit/>
            </a:bodyPr>
            <a:lstStyle/>
            <a:p>
              <a:pPr eaLnBrk="0" hangingPunct="0"/>
              <a:r>
                <a:rPr kumimoji="0" lang="zh-CN" altLang="en-US" b="1" dirty="0" smtClean="0">
                  <a:solidFill>
                    <a:schemeClr val="bg1"/>
                  </a:solidFill>
                  <a:ea typeface="幼圆" pitchFamily="49" charset="-122"/>
                </a:rPr>
                <a:t>同步信号处理</a:t>
              </a:r>
              <a:endParaRPr kumimoji="0" lang="en-US" altLang="zh-CN" b="1" dirty="0">
                <a:solidFill>
                  <a:schemeClr val="bg1"/>
                </a:solidFill>
                <a:ea typeface="幼圆" pitchFamily="49" charset="-122"/>
              </a:endParaRPr>
            </a:p>
          </p:txBody>
        </p:sp>
        <p:sp>
          <p:nvSpPr>
            <p:cNvPr id="96285" name="Rectangle 29"/>
            <p:cNvSpPr>
              <a:spLocks noChangeArrowheads="1"/>
            </p:cNvSpPr>
            <p:nvPr/>
          </p:nvSpPr>
          <p:spPr bwMode="auto">
            <a:xfrm rot="2665964">
              <a:off x="1584" y="3840"/>
              <a:ext cx="116" cy="116"/>
            </a:xfrm>
            <a:prstGeom prst="rect">
              <a:avLst/>
            </a:prstGeom>
            <a:gradFill rotWithShape="0">
              <a:gsLst>
                <a:gs pos="0">
                  <a:srgbClr val="FF0000"/>
                </a:gs>
                <a:gs pos="100000">
                  <a:srgbClr val="FF0000">
                    <a:gamma/>
                    <a:shade val="46275"/>
                    <a:invGamma/>
                  </a:srgbClr>
                </a:gs>
              </a:gsLst>
              <a:lin ang="2700000" scaled="1"/>
            </a:gradFill>
            <a:ln w="12700" cap="sq">
              <a:solidFill>
                <a:schemeClr val="tx1"/>
              </a:solidFill>
              <a:miter lim="800000"/>
              <a:headEnd type="none" w="sm" len="sm"/>
              <a:tailEnd type="none" w="sm" len="sm"/>
            </a:ln>
            <a:effectLst/>
          </p:spPr>
          <p:txBody>
            <a:bodyPr wrap="none" anchor="ctr"/>
            <a:lstStyle/>
            <a:p>
              <a:endParaRPr lang="zh-CN" altLang="en-US"/>
            </a:p>
          </p:txBody>
        </p:sp>
      </p:grpSp>
      <p:grpSp>
        <p:nvGrpSpPr>
          <p:cNvPr id="96286" name="Group 30"/>
          <p:cNvGrpSpPr>
            <a:grpSpLocks/>
          </p:cNvGrpSpPr>
          <p:nvPr/>
        </p:nvGrpSpPr>
        <p:grpSpPr bwMode="auto">
          <a:xfrm>
            <a:off x="533400" y="2209806"/>
            <a:ext cx="685800" cy="2058488"/>
            <a:chOff x="432" y="2640"/>
            <a:chExt cx="432" cy="816"/>
          </a:xfrm>
        </p:grpSpPr>
        <p:sp>
          <p:nvSpPr>
            <p:cNvPr id="96287" name="Oval 31"/>
            <p:cNvSpPr>
              <a:spLocks noChangeArrowheads="1"/>
            </p:cNvSpPr>
            <p:nvPr/>
          </p:nvSpPr>
          <p:spPr bwMode="auto">
            <a:xfrm>
              <a:off x="432" y="2640"/>
              <a:ext cx="432" cy="816"/>
            </a:xfrm>
            <a:prstGeom prst="ellipse">
              <a:avLst/>
            </a:prstGeom>
            <a:solidFill>
              <a:srgbClr val="CCFFFF"/>
            </a:solidFill>
            <a:ln w="12700" cap="sq">
              <a:noFill/>
              <a:round/>
              <a:headEnd type="none" w="sm" len="sm"/>
              <a:tailEnd type="none" w="sm" len="sm"/>
            </a:ln>
            <a:effectLst>
              <a:outerShdw dist="45791" dir="2021404" algn="ctr" rotWithShape="0">
                <a:srgbClr val="B2B2B2"/>
              </a:outerShdw>
            </a:effectLst>
          </p:spPr>
          <p:txBody>
            <a:bodyPr wrap="none" anchor="ctr"/>
            <a:lstStyle/>
            <a:p>
              <a:endParaRPr lang="zh-CN" altLang="en-US"/>
            </a:p>
          </p:txBody>
        </p:sp>
        <p:sp>
          <p:nvSpPr>
            <p:cNvPr id="96288" name="Text Box 32"/>
            <p:cNvSpPr txBox="1">
              <a:spLocks noChangeArrowheads="1"/>
            </p:cNvSpPr>
            <p:nvPr/>
          </p:nvSpPr>
          <p:spPr bwMode="auto">
            <a:xfrm>
              <a:off x="483" y="2682"/>
              <a:ext cx="344" cy="763"/>
            </a:xfrm>
            <a:prstGeom prst="rect">
              <a:avLst/>
            </a:prstGeom>
            <a:noFill/>
            <a:ln w="12700" cap="sq">
              <a:noFill/>
              <a:miter lim="800000"/>
              <a:headEnd/>
              <a:tailEnd/>
            </a:ln>
            <a:effectLst>
              <a:outerShdw dist="17961" dir="2700000" algn="ctr" rotWithShape="0">
                <a:schemeClr val="bg2"/>
              </a:outerShdw>
            </a:effectLst>
          </p:spPr>
          <p:txBody>
            <a:bodyPr wrap="square">
              <a:spAutoFit/>
            </a:bodyPr>
            <a:lstStyle/>
            <a:p>
              <a:pPr algn="ctr" eaLnBrk="0" hangingPunct="0">
                <a:lnSpc>
                  <a:spcPct val="85000"/>
                </a:lnSpc>
              </a:pPr>
              <a:r>
                <a:rPr kumimoji="0" lang="zh-CN" altLang="en-US" sz="2800" b="1" dirty="0" smtClean="0">
                  <a:solidFill>
                    <a:srgbClr val="FF3300"/>
                  </a:solidFill>
                  <a:ea typeface="黑体" pitchFamily="2" charset="-122"/>
                </a:rPr>
                <a:t>多</a:t>
              </a:r>
              <a:endParaRPr kumimoji="0" lang="en-US" altLang="zh-CN" sz="2800" b="1" dirty="0" smtClean="0">
                <a:solidFill>
                  <a:srgbClr val="FF3300"/>
                </a:solidFill>
                <a:ea typeface="黑体" pitchFamily="2" charset="-122"/>
              </a:endParaRPr>
            </a:p>
            <a:p>
              <a:pPr algn="ctr" eaLnBrk="0" hangingPunct="0">
                <a:lnSpc>
                  <a:spcPct val="85000"/>
                </a:lnSpc>
              </a:pPr>
              <a:r>
                <a:rPr kumimoji="0" lang="zh-CN" altLang="en-US" sz="2800" b="1" dirty="0" smtClean="0">
                  <a:solidFill>
                    <a:srgbClr val="FF3300"/>
                  </a:solidFill>
                  <a:ea typeface="黑体" pitchFamily="2" charset="-122"/>
                </a:rPr>
                <a:t>线</a:t>
              </a:r>
              <a:endParaRPr kumimoji="0" lang="en-US" altLang="zh-CN" sz="2800" b="1" dirty="0" smtClean="0">
                <a:solidFill>
                  <a:srgbClr val="FF3300"/>
                </a:solidFill>
                <a:ea typeface="黑体" pitchFamily="2" charset="-122"/>
              </a:endParaRPr>
            </a:p>
            <a:p>
              <a:pPr algn="ctr" eaLnBrk="0" hangingPunct="0">
                <a:lnSpc>
                  <a:spcPct val="85000"/>
                </a:lnSpc>
              </a:pPr>
              <a:r>
                <a:rPr kumimoji="0" lang="zh-CN" altLang="en-US" sz="2800" b="1" dirty="0" smtClean="0">
                  <a:solidFill>
                    <a:srgbClr val="FF3300"/>
                  </a:solidFill>
                  <a:ea typeface="黑体" pitchFamily="2" charset="-122"/>
                </a:rPr>
                <a:t>程</a:t>
              </a:r>
              <a:endParaRPr kumimoji="0" lang="en-US" altLang="zh-CN" sz="2800" b="1" dirty="0" smtClean="0">
                <a:solidFill>
                  <a:srgbClr val="FF3300"/>
                </a:solidFill>
                <a:ea typeface="黑体" pitchFamily="2" charset="-122"/>
              </a:endParaRPr>
            </a:p>
            <a:p>
              <a:pPr algn="ctr" eaLnBrk="0" hangingPunct="0">
                <a:lnSpc>
                  <a:spcPct val="85000"/>
                </a:lnSpc>
              </a:pPr>
              <a:r>
                <a:rPr kumimoji="0" lang="zh-CN" altLang="en-US" sz="2800" b="1" dirty="0" smtClean="0">
                  <a:solidFill>
                    <a:srgbClr val="FF3300"/>
                  </a:solidFill>
                  <a:ea typeface="黑体" pitchFamily="2" charset="-122"/>
                </a:rPr>
                <a:t>编</a:t>
              </a:r>
              <a:endParaRPr kumimoji="0" lang="en-US" altLang="zh-CN" sz="2800" b="1" dirty="0" smtClean="0">
                <a:solidFill>
                  <a:srgbClr val="FF3300"/>
                </a:solidFill>
                <a:ea typeface="黑体" pitchFamily="2" charset="-122"/>
              </a:endParaRPr>
            </a:p>
            <a:p>
              <a:pPr algn="ctr" eaLnBrk="0" hangingPunct="0">
                <a:lnSpc>
                  <a:spcPct val="85000"/>
                </a:lnSpc>
              </a:pPr>
              <a:r>
                <a:rPr kumimoji="0" lang="zh-CN" altLang="en-US" sz="2800" b="1" dirty="0" smtClean="0">
                  <a:solidFill>
                    <a:srgbClr val="FF3300"/>
                  </a:solidFill>
                  <a:ea typeface="黑体" pitchFamily="2" charset="-122"/>
                </a:rPr>
                <a:t>程</a:t>
              </a:r>
              <a:endParaRPr kumimoji="0" lang="zh-CN" altLang="en-US" sz="2800" b="1" dirty="0">
                <a:solidFill>
                  <a:srgbClr val="FF3300"/>
                </a:solidFill>
                <a:ea typeface="黑体" pitchFamily="2" charset="-122"/>
              </a:endParaRPr>
            </a:p>
          </p:txBody>
        </p:sp>
      </p:grpSp>
      <p:sp>
        <p:nvSpPr>
          <p:cNvPr id="36" name="Text Box 8"/>
          <p:cNvSpPr txBox="1">
            <a:spLocks noChangeArrowheads="1"/>
          </p:cNvSpPr>
          <p:nvPr/>
        </p:nvSpPr>
        <p:spPr bwMode="auto">
          <a:xfrm>
            <a:off x="3491880" y="2852936"/>
            <a:ext cx="5459288" cy="400110"/>
          </a:xfrm>
          <a:prstGeom prst="rect">
            <a:avLst/>
          </a:prstGeom>
          <a:noFill/>
          <a:ln w="12700" cap="sq">
            <a:noFill/>
            <a:miter lim="800000"/>
            <a:headEnd type="none" w="sm" len="sm"/>
            <a:tailEnd type="none" w="sm" len="sm"/>
          </a:ln>
          <a:effectLst/>
        </p:spPr>
        <p:txBody>
          <a:bodyPr wrap="square">
            <a:spAutoFit/>
          </a:bodyPr>
          <a:lstStyle/>
          <a:p>
            <a:r>
              <a:rPr lang="zh-CN" altLang="en-US" sz="2000" b="1" dirty="0" smtClean="0">
                <a:solidFill>
                  <a:schemeClr val="accent6"/>
                </a:solidFill>
                <a:ea typeface="幼圆" pitchFamily="49" charset="-122"/>
              </a:rPr>
              <a:t>可分离</a:t>
            </a:r>
            <a:r>
              <a:rPr lang="zh-CN" altLang="en-US" sz="2000" b="1" dirty="0" smtClean="0">
                <a:solidFill>
                  <a:srgbClr val="000099"/>
                </a:solidFill>
                <a:ea typeface="幼圆" pitchFamily="49" charset="-122"/>
              </a:rPr>
              <a:t>的线程终止运行，占用资源自动释放</a:t>
            </a:r>
            <a:endParaRPr lang="zh-CN" altLang="en-US" sz="2000" b="1" dirty="0">
              <a:solidFill>
                <a:srgbClr val="000099"/>
              </a:solidFill>
              <a:ea typeface="幼圆" pitchFamily="49" charset="-122"/>
            </a:endParaRPr>
          </a:p>
        </p:txBody>
      </p:sp>
      <p:grpSp>
        <p:nvGrpSpPr>
          <p:cNvPr id="37" name="Group 18"/>
          <p:cNvGrpSpPr>
            <a:grpSpLocks/>
          </p:cNvGrpSpPr>
          <p:nvPr/>
        </p:nvGrpSpPr>
        <p:grpSpPr bwMode="auto">
          <a:xfrm>
            <a:off x="2843808" y="3140968"/>
            <a:ext cx="6121402" cy="461963"/>
            <a:chOff x="1588" y="2388"/>
            <a:chExt cx="3856" cy="291"/>
          </a:xfrm>
        </p:grpSpPr>
        <p:sp>
          <p:nvSpPr>
            <p:cNvPr id="38" name="Text Box 19"/>
            <p:cNvSpPr txBox="1">
              <a:spLocks noChangeArrowheads="1"/>
            </p:cNvSpPr>
            <p:nvPr/>
          </p:nvSpPr>
          <p:spPr bwMode="auto">
            <a:xfrm>
              <a:off x="1764" y="2388"/>
              <a:ext cx="3680" cy="291"/>
            </a:xfrm>
            <a:prstGeom prst="rect">
              <a:avLst/>
            </a:prstGeom>
            <a:noFill/>
            <a:ln w="12700" cap="sq">
              <a:noFill/>
              <a:miter lim="800000"/>
              <a:headEnd/>
              <a:tailEnd/>
            </a:ln>
            <a:effectLst/>
          </p:spPr>
          <p:txBody>
            <a:bodyPr wrap="square">
              <a:spAutoFit/>
            </a:bodyPr>
            <a:lstStyle/>
            <a:p>
              <a:pPr eaLnBrk="0" hangingPunct="0"/>
              <a:r>
                <a:rPr kumimoji="0" lang="zh-CN" altLang="en-US" b="1" dirty="0" smtClean="0">
                  <a:solidFill>
                    <a:schemeClr val="bg1"/>
                  </a:solidFill>
                  <a:ea typeface="幼圆" pitchFamily="49" charset="-122"/>
                </a:rPr>
                <a:t>线程退出（</a:t>
              </a:r>
              <a:r>
                <a:rPr kumimoji="0" lang="en-US" altLang="zh-CN" b="1" dirty="0" err="1" smtClean="0">
                  <a:solidFill>
                    <a:schemeClr val="bg1"/>
                  </a:solidFill>
                  <a:ea typeface="幼圆" pitchFamily="49" charset="-122"/>
                </a:rPr>
                <a:t>pthread_exit</a:t>
              </a:r>
              <a:r>
                <a:rPr kumimoji="0" lang="en-US" altLang="zh-CN" b="1" dirty="0" smtClean="0">
                  <a:solidFill>
                    <a:schemeClr val="bg1"/>
                  </a:solidFill>
                  <a:ea typeface="幼圆" pitchFamily="49" charset="-122"/>
                </a:rPr>
                <a:t>, </a:t>
              </a:r>
              <a:r>
                <a:rPr kumimoji="0" lang="en-US" altLang="zh-CN" b="1" dirty="0" err="1" smtClean="0">
                  <a:solidFill>
                    <a:schemeClr val="bg1"/>
                  </a:solidFill>
                  <a:ea typeface="幼圆" pitchFamily="49" charset="-122"/>
                </a:rPr>
                <a:t>pthread_cancel</a:t>
              </a:r>
              <a:r>
                <a:rPr kumimoji="0" lang="zh-CN" altLang="en-US" b="1" dirty="0" smtClean="0">
                  <a:solidFill>
                    <a:schemeClr val="bg1"/>
                  </a:solidFill>
                  <a:ea typeface="幼圆" pitchFamily="49" charset="-122"/>
                </a:rPr>
                <a:t>）</a:t>
              </a:r>
              <a:endParaRPr kumimoji="0" lang="zh-CN" altLang="en-US" b="1" dirty="0">
                <a:solidFill>
                  <a:schemeClr val="bg1"/>
                </a:solidFill>
                <a:ea typeface="幼圆" pitchFamily="49" charset="-122"/>
              </a:endParaRPr>
            </a:p>
          </p:txBody>
        </p:sp>
        <p:sp>
          <p:nvSpPr>
            <p:cNvPr id="39" name="Rectangle 20"/>
            <p:cNvSpPr>
              <a:spLocks noChangeArrowheads="1"/>
            </p:cNvSpPr>
            <p:nvPr/>
          </p:nvSpPr>
          <p:spPr bwMode="auto">
            <a:xfrm rot="2665964">
              <a:off x="1588" y="2512"/>
              <a:ext cx="116" cy="116"/>
            </a:xfrm>
            <a:prstGeom prst="rect">
              <a:avLst/>
            </a:prstGeom>
            <a:gradFill rotWithShape="0">
              <a:gsLst>
                <a:gs pos="0">
                  <a:srgbClr val="FF0000"/>
                </a:gs>
                <a:gs pos="100000">
                  <a:srgbClr val="FF0000">
                    <a:gamma/>
                    <a:shade val="46275"/>
                    <a:invGamma/>
                  </a:srgbClr>
                </a:gs>
              </a:gsLst>
              <a:lin ang="2700000" scaled="1"/>
            </a:gradFill>
            <a:ln w="12700" cap="sq">
              <a:solidFill>
                <a:schemeClr val="tx1"/>
              </a:solidFill>
              <a:miter lim="800000"/>
              <a:headEnd type="none" w="sm" len="sm"/>
              <a:tailEnd type="none" w="sm" len="sm"/>
            </a:ln>
            <a:effectLst/>
          </p:spPr>
          <p:txBody>
            <a:bodyPr wrap="none" anchor="ctr"/>
            <a:lstStyle/>
            <a:p>
              <a:endParaRPr lang="zh-CN" altLang="en-US"/>
            </a:p>
          </p:txBody>
        </p:sp>
      </p:grpSp>
      <p:sp>
        <p:nvSpPr>
          <p:cNvPr id="40" name="Text Box 4"/>
          <p:cNvSpPr txBox="1">
            <a:spLocks noChangeArrowheads="1"/>
          </p:cNvSpPr>
          <p:nvPr/>
        </p:nvSpPr>
        <p:spPr bwMode="auto">
          <a:xfrm>
            <a:off x="1979712" y="4581128"/>
            <a:ext cx="5810250" cy="533400"/>
          </a:xfrm>
          <a:prstGeom prst="rect">
            <a:avLst/>
          </a:prstGeom>
          <a:noFill/>
          <a:ln w="12700" cap="sq">
            <a:noFill/>
            <a:miter lim="800000"/>
            <a:headEnd/>
            <a:tailEnd/>
          </a:ln>
          <a:effectLst>
            <a:outerShdw dist="12700" algn="ctr" rotWithShape="0">
              <a:schemeClr val="bg2"/>
            </a:outerShdw>
          </a:effectLst>
        </p:spPr>
        <p:txBody>
          <a:bodyPr>
            <a:spAutoFit/>
          </a:bodyPr>
          <a:lstStyle/>
          <a:p>
            <a:pPr eaLnBrk="0" hangingPunct="0"/>
            <a:r>
              <a:rPr kumimoji="0" lang="en-US" altLang="zh-CN" sz="2900" b="1" dirty="0">
                <a:solidFill>
                  <a:srgbClr val="FF3300"/>
                </a:solidFill>
                <a:ea typeface="黑体" pitchFamily="2" charset="-122"/>
              </a:rPr>
              <a:t>4</a:t>
            </a:r>
            <a:r>
              <a:rPr kumimoji="0" lang="en-US" altLang="zh-CN" sz="2900" b="1" dirty="0" smtClean="0">
                <a:solidFill>
                  <a:srgbClr val="FF3300"/>
                </a:solidFill>
                <a:ea typeface="黑体" pitchFamily="2" charset="-122"/>
              </a:rPr>
              <a:t>.</a:t>
            </a:r>
            <a:r>
              <a:rPr kumimoji="0" lang="en-US" altLang="zh-CN" sz="2700" b="1" dirty="0" smtClean="0">
                <a:solidFill>
                  <a:srgbClr val="FF3300"/>
                </a:solidFill>
                <a:ea typeface="黑体" pitchFamily="2" charset="-122"/>
              </a:rPr>
              <a:t> </a:t>
            </a:r>
            <a:r>
              <a:rPr kumimoji="0" lang="zh-CN" altLang="en-US" sz="2700" b="1" dirty="0" smtClean="0">
                <a:solidFill>
                  <a:srgbClr val="FF3300"/>
                </a:solidFill>
                <a:ea typeface="黑体" pitchFamily="2" charset="-122"/>
              </a:rPr>
              <a:t>线程信号处理</a:t>
            </a:r>
            <a:endParaRPr kumimoji="0" lang="zh-CN" altLang="en-US" sz="2700" b="1" dirty="0">
              <a:solidFill>
                <a:srgbClr val="FF3300"/>
              </a:solidFill>
              <a:ea typeface="黑体" pitchFamily="2" charset="-122"/>
            </a:endParaRPr>
          </a:p>
        </p:txBody>
      </p:sp>
      <p:grpSp>
        <p:nvGrpSpPr>
          <p:cNvPr id="41" name="Group 27"/>
          <p:cNvGrpSpPr>
            <a:grpSpLocks/>
          </p:cNvGrpSpPr>
          <p:nvPr/>
        </p:nvGrpSpPr>
        <p:grpSpPr bwMode="auto">
          <a:xfrm>
            <a:off x="2831926" y="5343302"/>
            <a:ext cx="5124450" cy="461962"/>
            <a:chOff x="1584" y="3744"/>
            <a:chExt cx="3228" cy="291"/>
          </a:xfrm>
        </p:grpSpPr>
        <p:sp>
          <p:nvSpPr>
            <p:cNvPr id="42" name="Text Box 28"/>
            <p:cNvSpPr txBox="1">
              <a:spLocks noChangeArrowheads="1"/>
            </p:cNvSpPr>
            <p:nvPr/>
          </p:nvSpPr>
          <p:spPr bwMode="auto">
            <a:xfrm>
              <a:off x="1740" y="3744"/>
              <a:ext cx="3072" cy="291"/>
            </a:xfrm>
            <a:prstGeom prst="rect">
              <a:avLst/>
            </a:prstGeom>
            <a:noFill/>
            <a:ln w="12700" cap="sq">
              <a:noFill/>
              <a:miter lim="800000"/>
              <a:headEnd/>
              <a:tailEnd/>
            </a:ln>
            <a:effectLst/>
          </p:spPr>
          <p:txBody>
            <a:bodyPr>
              <a:spAutoFit/>
            </a:bodyPr>
            <a:lstStyle/>
            <a:p>
              <a:pPr eaLnBrk="0" hangingPunct="0"/>
              <a:r>
                <a:rPr kumimoji="0" lang="zh-CN" altLang="en-US" b="1" dirty="0" smtClean="0">
                  <a:solidFill>
                    <a:schemeClr val="bg1"/>
                  </a:solidFill>
                  <a:ea typeface="幼圆" pitchFamily="49" charset="-122"/>
                </a:rPr>
                <a:t>异步信号处理</a:t>
              </a:r>
              <a:endParaRPr kumimoji="0" lang="en-US" altLang="zh-CN" b="1" dirty="0">
                <a:solidFill>
                  <a:schemeClr val="bg1"/>
                </a:solidFill>
                <a:ea typeface="幼圆" pitchFamily="49" charset="-122"/>
              </a:endParaRPr>
            </a:p>
          </p:txBody>
        </p:sp>
        <p:sp>
          <p:nvSpPr>
            <p:cNvPr id="43" name="Rectangle 29"/>
            <p:cNvSpPr>
              <a:spLocks noChangeArrowheads="1"/>
            </p:cNvSpPr>
            <p:nvPr/>
          </p:nvSpPr>
          <p:spPr bwMode="auto">
            <a:xfrm rot="2665964">
              <a:off x="1584" y="3840"/>
              <a:ext cx="116" cy="116"/>
            </a:xfrm>
            <a:prstGeom prst="rect">
              <a:avLst/>
            </a:prstGeom>
            <a:gradFill rotWithShape="0">
              <a:gsLst>
                <a:gs pos="0">
                  <a:srgbClr val="FF0000"/>
                </a:gs>
                <a:gs pos="100000">
                  <a:srgbClr val="FF0000">
                    <a:gamma/>
                    <a:shade val="46275"/>
                    <a:invGamma/>
                  </a:srgbClr>
                </a:gs>
              </a:gsLst>
              <a:lin ang="2700000" scaled="1"/>
            </a:gradFill>
            <a:ln w="12700" cap="sq">
              <a:solidFill>
                <a:schemeClr val="tx1"/>
              </a:solidFill>
              <a:miter lim="800000"/>
              <a:headEnd type="none" w="sm" len="sm"/>
              <a:tailEnd type="none" w="sm" len="sm"/>
            </a:ln>
            <a:effectLst/>
          </p:spPr>
          <p:txBody>
            <a:bodyPr wrap="none" anchor="ctr"/>
            <a:lstStyle/>
            <a:p>
              <a:endParaRPr lang="zh-CN" altLang="en-US"/>
            </a:p>
          </p:txBody>
        </p:sp>
      </p:grpSp>
      <p:sp>
        <p:nvSpPr>
          <p:cNvPr id="44" name="Text Box 4"/>
          <p:cNvSpPr txBox="1">
            <a:spLocks noChangeArrowheads="1"/>
          </p:cNvSpPr>
          <p:nvPr/>
        </p:nvSpPr>
        <p:spPr bwMode="auto">
          <a:xfrm>
            <a:off x="1979712" y="5703912"/>
            <a:ext cx="5810250" cy="533400"/>
          </a:xfrm>
          <a:prstGeom prst="rect">
            <a:avLst/>
          </a:prstGeom>
          <a:noFill/>
          <a:ln w="12700" cap="sq">
            <a:noFill/>
            <a:miter lim="800000"/>
            <a:headEnd/>
            <a:tailEnd/>
          </a:ln>
          <a:effectLst>
            <a:outerShdw dist="12700" algn="ctr" rotWithShape="0">
              <a:schemeClr val="bg2"/>
            </a:outerShdw>
          </a:effectLst>
        </p:spPr>
        <p:txBody>
          <a:bodyPr>
            <a:spAutoFit/>
          </a:bodyPr>
          <a:lstStyle/>
          <a:p>
            <a:pPr eaLnBrk="0" hangingPunct="0"/>
            <a:r>
              <a:rPr kumimoji="0" lang="en-US" altLang="zh-CN" sz="2900" b="1" dirty="0" smtClean="0">
                <a:solidFill>
                  <a:srgbClr val="FF3300"/>
                </a:solidFill>
                <a:ea typeface="黑体" pitchFamily="2" charset="-122"/>
              </a:rPr>
              <a:t>5.</a:t>
            </a:r>
            <a:r>
              <a:rPr kumimoji="0" lang="en-US" altLang="zh-CN" sz="2700" b="1" dirty="0" smtClean="0">
                <a:solidFill>
                  <a:srgbClr val="FF3300"/>
                </a:solidFill>
                <a:ea typeface="黑体" pitchFamily="2" charset="-122"/>
              </a:rPr>
              <a:t> </a:t>
            </a:r>
            <a:r>
              <a:rPr kumimoji="0" lang="zh-CN" altLang="en-US" sz="2700" b="1" dirty="0" smtClean="0">
                <a:solidFill>
                  <a:srgbClr val="FF3300"/>
                </a:solidFill>
                <a:ea typeface="黑体" pitchFamily="2" charset="-122"/>
              </a:rPr>
              <a:t>线程常见问题及解决方法</a:t>
            </a:r>
            <a:endParaRPr kumimoji="0" lang="zh-CN" altLang="en-US" sz="2700" b="1" dirty="0">
              <a:solidFill>
                <a:srgbClr val="FF3300"/>
              </a:solidFill>
              <a:ea typeface="黑体" pitchFamily="2" charset="-122"/>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96261"/>
                                        </p:tgtEl>
                                        <p:attrNameLst>
                                          <p:attrName>style.visibility</p:attrName>
                                        </p:attrNameLst>
                                      </p:cBhvr>
                                      <p:to>
                                        <p:strVal val="visible"/>
                                      </p:to>
                                    </p:set>
                                    <p:animEffect transition="in" filter="barn(outHorizontal)">
                                      <p:cBhvr>
                                        <p:cTn id="7" dur="500"/>
                                        <p:tgtEl>
                                          <p:spTgt spid="9626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96258"/>
                                        </p:tgtEl>
                                        <p:attrNameLst>
                                          <p:attrName>style.visibility</p:attrName>
                                        </p:attrNameLst>
                                      </p:cBhvr>
                                      <p:to>
                                        <p:strVal val="visible"/>
                                      </p:to>
                                    </p:set>
                                    <p:animEffect transition="in" filter="slide(fromLeft)">
                                      <p:cBhvr>
                                        <p:cTn id="12" dur="500"/>
                                        <p:tgtEl>
                                          <p:spTgt spid="9625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6265"/>
                                        </p:tgtEl>
                                        <p:attrNameLst>
                                          <p:attrName>style.visibility</p:attrName>
                                        </p:attrNameLst>
                                      </p:cBhvr>
                                      <p:to>
                                        <p:strVal val="visible"/>
                                      </p:to>
                                    </p:set>
                                    <p:animEffect transition="in" filter="dissolve">
                                      <p:cBhvr>
                                        <p:cTn id="17" dur="500"/>
                                        <p:tgtEl>
                                          <p:spTgt spid="9626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6268"/>
                                        </p:tgtEl>
                                        <p:attrNameLst>
                                          <p:attrName>style.visibility</p:attrName>
                                        </p:attrNameLst>
                                      </p:cBhvr>
                                      <p:to>
                                        <p:strVal val="visible"/>
                                      </p:to>
                                    </p:set>
                                    <p:animEffect transition="in" filter="dissolve">
                                      <p:cBhvr>
                                        <p:cTn id="22" dur="500"/>
                                        <p:tgtEl>
                                          <p:spTgt spid="96268"/>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96262"/>
                                        </p:tgtEl>
                                        <p:attrNameLst>
                                          <p:attrName>style.visibility</p:attrName>
                                        </p:attrNameLst>
                                      </p:cBhvr>
                                      <p:to>
                                        <p:strVal val="visible"/>
                                      </p:to>
                                    </p:set>
                                    <p:animEffect transition="in" filter="slide(fromRight)">
                                      <p:cBhvr>
                                        <p:cTn id="27" dur="500"/>
                                        <p:tgtEl>
                                          <p:spTgt spid="96262"/>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96259"/>
                                        </p:tgtEl>
                                        <p:attrNameLst>
                                          <p:attrName>style.visibility</p:attrName>
                                        </p:attrNameLst>
                                      </p:cBhvr>
                                      <p:to>
                                        <p:strVal val="visible"/>
                                      </p:to>
                                    </p:set>
                                    <p:animEffect transition="in" filter="slide(fromRight)">
                                      <p:cBhvr>
                                        <p:cTn id="32" dur="500"/>
                                        <p:tgtEl>
                                          <p:spTgt spid="9625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96271"/>
                                        </p:tgtEl>
                                        <p:attrNameLst>
                                          <p:attrName>style.visibility</p:attrName>
                                        </p:attrNameLst>
                                      </p:cBhvr>
                                      <p:to>
                                        <p:strVal val="visible"/>
                                      </p:to>
                                    </p:set>
                                    <p:animEffect transition="in" filter="dissolve">
                                      <p:cBhvr>
                                        <p:cTn id="37" dur="500"/>
                                        <p:tgtEl>
                                          <p:spTgt spid="9627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96274"/>
                                        </p:tgtEl>
                                        <p:attrNameLst>
                                          <p:attrName>style.visibility</p:attrName>
                                        </p:attrNameLst>
                                      </p:cBhvr>
                                      <p:to>
                                        <p:strVal val="visible"/>
                                      </p:to>
                                    </p:set>
                                    <p:animEffect transition="in" filter="dissolve">
                                      <p:cBhvr>
                                        <p:cTn id="42" dur="500"/>
                                        <p:tgtEl>
                                          <p:spTgt spid="96274"/>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2" fill="hold" grpId="0" nodeType="clickEffect">
                                  <p:stCondLst>
                                    <p:cond delay="0"/>
                                  </p:stCondLst>
                                  <p:childTnLst>
                                    <p:set>
                                      <p:cBhvr>
                                        <p:cTn id="46" dur="1" fill="hold">
                                          <p:stCondLst>
                                            <p:cond delay="0"/>
                                          </p:stCondLst>
                                        </p:cTn>
                                        <p:tgtEl>
                                          <p:spTgt spid="96264"/>
                                        </p:tgtEl>
                                        <p:attrNameLst>
                                          <p:attrName>style.visibility</p:attrName>
                                        </p:attrNameLst>
                                      </p:cBhvr>
                                      <p:to>
                                        <p:strVal val="visible"/>
                                      </p:to>
                                    </p:set>
                                    <p:animEffect transition="in" filter="slide(fromRight)">
                                      <p:cBhvr>
                                        <p:cTn id="47" dur="500"/>
                                        <p:tgtEl>
                                          <p:spTgt spid="96264"/>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2" fill="hold" grpId="0"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slide(fromRight)">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dissolve">
                                      <p:cBhvr>
                                        <p:cTn id="57" dur="500"/>
                                        <p:tgtEl>
                                          <p:spTgt spid="37"/>
                                        </p:tgtEl>
                                      </p:cBhvr>
                                    </p:animEffect>
                                  </p:childTnLst>
                                </p:cTn>
                              </p:par>
                            </p:childTnLst>
                          </p:cTn>
                        </p:par>
                      </p:childTnLst>
                    </p:cTn>
                  </p:par>
                  <p:par>
                    <p:cTn id="58" fill="hold">
                      <p:stCondLst>
                        <p:cond delay="indefinite"/>
                      </p:stCondLst>
                      <p:childTnLst>
                        <p:par>
                          <p:cTn id="59" fill="hold">
                            <p:stCondLst>
                              <p:cond delay="0"/>
                            </p:stCondLst>
                            <p:childTnLst>
                              <p:par>
                                <p:cTn id="60" presetID="12" presetClass="entr" presetSubtype="8" fill="hold" grpId="0" nodeType="clickEffect">
                                  <p:stCondLst>
                                    <p:cond delay="0"/>
                                  </p:stCondLst>
                                  <p:childTnLst>
                                    <p:set>
                                      <p:cBhvr>
                                        <p:cTn id="61" dur="1" fill="hold">
                                          <p:stCondLst>
                                            <p:cond delay="0"/>
                                          </p:stCondLst>
                                        </p:cTn>
                                        <p:tgtEl>
                                          <p:spTgt spid="96260"/>
                                        </p:tgtEl>
                                        <p:attrNameLst>
                                          <p:attrName>style.visibility</p:attrName>
                                        </p:attrNameLst>
                                      </p:cBhvr>
                                      <p:to>
                                        <p:strVal val="visible"/>
                                      </p:to>
                                    </p:set>
                                    <p:animEffect transition="in" filter="slide(fromLeft)">
                                      <p:cBhvr>
                                        <p:cTn id="62" dur="500"/>
                                        <p:tgtEl>
                                          <p:spTgt spid="96260"/>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96277"/>
                                        </p:tgtEl>
                                        <p:attrNameLst>
                                          <p:attrName>style.visibility</p:attrName>
                                        </p:attrNameLst>
                                      </p:cBhvr>
                                      <p:to>
                                        <p:strVal val="visible"/>
                                      </p:to>
                                    </p:set>
                                    <p:animEffect transition="in" filter="dissolve">
                                      <p:cBhvr>
                                        <p:cTn id="67" dur="500"/>
                                        <p:tgtEl>
                                          <p:spTgt spid="96277"/>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96280"/>
                                        </p:tgtEl>
                                        <p:attrNameLst>
                                          <p:attrName>style.visibility</p:attrName>
                                        </p:attrNameLst>
                                      </p:cBhvr>
                                      <p:to>
                                        <p:strVal val="visible"/>
                                      </p:to>
                                    </p:set>
                                    <p:animEffect transition="in" filter="dissolve">
                                      <p:cBhvr>
                                        <p:cTn id="72" dur="500"/>
                                        <p:tgtEl>
                                          <p:spTgt spid="96280"/>
                                        </p:tgtEl>
                                      </p:cBhvr>
                                    </p:animEffect>
                                  </p:childTnLst>
                                </p:cTn>
                              </p:par>
                            </p:childTnLst>
                          </p:cTn>
                        </p:par>
                      </p:childTnLst>
                    </p:cTn>
                  </p:par>
                  <p:par>
                    <p:cTn id="73" fill="hold">
                      <p:stCondLst>
                        <p:cond delay="indefinite"/>
                      </p:stCondLst>
                      <p:childTnLst>
                        <p:par>
                          <p:cTn id="74" fill="hold">
                            <p:stCondLst>
                              <p:cond delay="0"/>
                            </p:stCondLst>
                            <p:childTnLst>
                              <p:par>
                                <p:cTn id="75" presetID="12" presetClass="entr" presetSubtype="8" fill="hold" grpId="0" nodeType="click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slide(fromLeft)">
                                      <p:cBhvr>
                                        <p:cTn id="77" dur="500"/>
                                        <p:tgtEl>
                                          <p:spTgt spid="40"/>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96283"/>
                                        </p:tgtEl>
                                        <p:attrNameLst>
                                          <p:attrName>style.visibility</p:attrName>
                                        </p:attrNameLst>
                                      </p:cBhvr>
                                      <p:to>
                                        <p:strVal val="visible"/>
                                      </p:to>
                                    </p:set>
                                    <p:animEffect transition="in" filter="dissolve">
                                      <p:cBhvr>
                                        <p:cTn id="82" dur="500"/>
                                        <p:tgtEl>
                                          <p:spTgt spid="96283"/>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nodeType="clickEffect">
                                  <p:stCondLst>
                                    <p:cond delay="0"/>
                                  </p:stCondLst>
                                  <p:childTnLst>
                                    <p:set>
                                      <p:cBhvr>
                                        <p:cTn id="86" dur="1" fill="hold">
                                          <p:stCondLst>
                                            <p:cond delay="0"/>
                                          </p:stCondLst>
                                        </p:cTn>
                                        <p:tgtEl>
                                          <p:spTgt spid="41"/>
                                        </p:tgtEl>
                                        <p:attrNameLst>
                                          <p:attrName>style.visibility</p:attrName>
                                        </p:attrNameLst>
                                      </p:cBhvr>
                                      <p:to>
                                        <p:strVal val="visible"/>
                                      </p:to>
                                    </p:set>
                                    <p:animEffect transition="in" filter="dissolve">
                                      <p:cBhvr>
                                        <p:cTn id="87" dur="500"/>
                                        <p:tgtEl>
                                          <p:spTgt spid="41"/>
                                        </p:tgtEl>
                                      </p:cBhvr>
                                    </p:animEffect>
                                  </p:childTnLst>
                                </p:cTn>
                              </p:par>
                            </p:childTnLst>
                          </p:cTn>
                        </p:par>
                      </p:childTnLst>
                    </p:cTn>
                  </p:par>
                  <p:par>
                    <p:cTn id="88" fill="hold">
                      <p:stCondLst>
                        <p:cond delay="indefinite"/>
                      </p:stCondLst>
                      <p:childTnLst>
                        <p:par>
                          <p:cTn id="89" fill="hold">
                            <p:stCondLst>
                              <p:cond delay="0"/>
                            </p:stCondLst>
                            <p:childTnLst>
                              <p:par>
                                <p:cTn id="90" presetID="12" presetClass="entr" presetSubtype="8" fill="hold" grpId="0" nodeType="clickEffect">
                                  <p:stCondLst>
                                    <p:cond delay="0"/>
                                  </p:stCondLst>
                                  <p:childTnLst>
                                    <p:set>
                                      <p:cBhvr>
                                        <p:cTn id="91" dur="1" fill="hold">
                                          <p:stCondLst>
                                            <p:cond delay="0"/>
                                          </p:stCondLst>
                                        </p:cTn>
                                        <p:tgtEl>
                                          <p:spTgt spid="44"/>
                                        </p:tgtEl>
                                        <p:attrNameLst>
                                          <p:attrName>style.visibility</p:attrName>
                                        </p:attrNameLst>
                                      </p:cBhvr>
                                      <p:to>
                                        <p:strVal val="visible"/>
                                      </p:to>
                                    </p:set>
                                    <p:animEffect transition="in" filter="slide(fromLeft)">
                                      <p:cBhvr>
                                        <p:cTn id="9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autoUpdateAnimBg="0"/>
      <p:bldP spid="96259" grpId="0" autoUpdateAnimBg="0"/>
      <p:bldP spid="96260" grpId="0" autoUpdateAnimBg="0"/>
      <p:bldP spid="96261" grpId="0" animBg="1"/>
      <p:bldP spid="96262" grpId="0" autoUpdateAnimBg="0"/>
      <p:bldP spid="96264" grpId="0" autoUpdateAnimBg="0"/>
      <p:bldP spid="36" grpId="0" autoUpdateAnimBg="0"/>
      <p:bldP spid="40" grpId="0" autoUpdateAnimBg="0"/>
      <p:bldP spid="4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8"/>
          <p:cNvGrpSpPr>
            <a:grpSpLocks/>
          </p:cNvGrpSpPr>
          <p:nvPr/>
        </p:nvGrpSpPr>
        <p:grpSpPr bwMode="auto">
          <a:xfrm>
            <a:off x="755576" y="476673"/>
            <a:ext cx="4320480" cy="576263"/>
            <a:chOff x="357" y="660"/>
            <a:chExt cx="1815" cy="363"/>
          </a:xfrm>
        </p:grpSpPr>
        <p:sp>
          <p:nvSpPr>
            <p:cNvPr id="5" name="Oval 9"/>
            <p:cNvSpPr>
              <a:spLocks noChangeArrowheads="1"/>
            </p:cNvSpPr>
            <p:nvPr/>
          </p:nvSpPr>
          <p:spPr bwMode="auto">
            <a:xfrm>
              <a:off x="357" y="660"/>
              <a:ext cx="1573" cy="363"/>
            </a:xfrm>
            <a:prstGeom prst="ellipse">
              <a:avLst/>
            </a:prstGeom>
            <a:solidFill>
              <a:srgbClr val="FFFFC9"/>
            </a:solidFill>
            <a:ln w="12700" cap="sq">
              <a:noFill/>
              <a:round/>
              <a:headEnd type="none" w="sm" len="sm"/>
              <a:tailEnd type="none" w="sm" len="sm"/>
            </a:ln>
            <a:effectLst>
              <a:outerShdw dist="45791" dir="2021404" algn="ctr" rotWithShape="0">
                <a:srgbClr val="969696"/>
              </a:outerShdw>
            </a:effectLst>
          </p:spPr>
          <p:txBody>
            <a:bodyPr wrap="none" anchor="ctr"/>
            <a:lstStyle/>
            <a:p>
              <a:endParaRPr lang="zh-CN" altLang="en-US"/>
            </a:p>
          </p:txBody>
        </p:sp>
        <p:sp>
          <p:nvSpPr>
            <p:cNvPr id="6" name="Text Box 10"/>
            <p:cNvSpPr txBox="1">
              <a:spLocks noChangeArrowheads="1"/>
            </p:cNvSpPr>
            <p:nvPr/>
          </p:nvSpPr>
          <p:spPr bwMode="auto">
            <a:xfrm>
              <a:off x="453" y="660"/>
              <a:ext cx="1719" cy="336"/>
            </a:xfrm>
            <a:prstGeom prst="rect">
              <a:avLst/>
            </a:prstGeom>
            <a:noFill/>
            <a:ln w="12700" cap="sq">
              <a:noFill/>
              <a:miter lim="800000"/>
              <a:headEnd type="none" w="sm" len="sm"/>
              <a:tailEnd type="none" w="sm" len="sm"/>
            </a:ln>
            <a:effectLst>
              <a:outerShdw dist="17961" dir="2700000" algn="ctr" rotWithShape="0">
                <a:schemeClr val="bg1"/>
              </a:outerShdw>
            </a:effectLst>
          </p:spPr>
          <p:txBody>
            <a:bodyPr>
              <a:spAutoFit/>
            </a:bodyPr>
            <a:lstStyle/>
            <a:p>
              <a:r>
                <a:rPr lang="zh-CN" altLang="en-US" sz="2900" b="1" dirty="0" smtClean="0">
                  <a:solidFill>
                    <a:srgbClr val="FF3300"/>
                  </a:solidFill>
                  <a:latin typeface="黑体" pitchFamily="2" charset="-122"/>
                  <a:ea typeface="黑体" pitchFamily="2" charset="-122"/>
                </a:rPr>
                <a:t>二</a:t>
              </a:r>
              <a:r>
                <a:rPr lang="en-US" altLang="zh-CN" sz="2900" b="1" dirty="0" smtClean="0">
                  <a:solidFill>
                    <a:srgbClr val="FF3300"/>
                  </a:solidFill>
                  <a:latin typeface="黑体" pitchFamily="2" charset="-122"/>
                  <a:ea typeface="黑体" pitchFamily="2" charset="-122"/>
                </a:rPr>
                <a:t>.</a:t>
              </a:r>
              <a:r>
                <a:rPr lang="zh-CN" altLang="en-US" sz="2900" b="1" dirty="0" smtClean="0">
                  <a:solidFill>
                    <a:srgbClr val="FF3300"/>
                  </a:solidFill>
                  <a:latin typeface="黑体" pitchFamily="2" charset="-122"/>
                  <a:ea typeface="黑体" pitchFamily="2" charset="-122"/>
                </a:rPr>
                <a:t>线程优势与风险</a:t>
              </a:r>
              <a:endParaRPr lang="zh-CN" altLang="en-US" sz="2900" dirty="0">
                <a:solidFill>
                  <a:srgbClr val="FF3300"/>
                </a:solidFill>
                <a:latin typeface="黑体" pitchFamily="2" charset="-122"/>
                <a:ea typeface="黑体" pitchFamily="2" charset="-122"/>
              </a:endParaRPr>
            </a:p>
          </p:txBody>
        </p:sp>
      </p:grpSp>
      <p:graphicFrame>
        <p:nvGraphicFramePr>
          <p:cNvPr id="53" name="表格 52"/>
          <p:cNvGraphicFramePr>
            <a:graphicFrameLocks noGrp="1"/>
          </p:cNvGraphicFramePr>
          <p:nvPr>
            <p:extLst>
              <p:ext uri="{D42A27DB-BD31-4B8C-83A1-F6EECF244321}">
                <p14:modId xmlns:p14="http://schemas.microsoft.com/office/powerpoint/2010/main" xmlns="" val="370817178"/>
              </p:ext>
            </p:extLst>
          </p:nvPr>
        </p:nvGraphicFramePr>
        <p:xfrm>
          <a:off x="395535" y="1484784"/>
          <a:ext cx="8208913" cy="5184575"/>
        </p:xfrm>
        <a:graphic>
          <a:graphicData uri="http://schemas.openxmlformats.org/drawingml/2006/table">
            <a:tbl>
              <a:tblPr/>
              <a:tblGrid>
                <a:gridCol w="2878126"/>
                <a:gridCol w="822322"/>
                <a:gridCol w="904554"/>
                <a:gridCol w="740089"/>
                <a:gridCol w="822322"/>
                <a:gridCol w="986786"/>
                <a:gridCol w="1054714"/>
              </a:tblGrid>
              <a:tr h="300591">
                <a:tc rowSpan="2">
                  <a:txBody>
                    <a:bodyPr/>
                    <a:lstStyle/>
                    <a:p>
                      <a:r>
                        <a:rPr lang="en-US" sz="1600" dirty="0">
                          <a:solidFill>
                            <a:schemeClr val="bg1"/>
                          </a:solidFill>
                        </a:rPr>
                        <a:t>Platform</a:t>
                      </a:r>
                    </a:p>
                  </a:txBody>
                  <a:tcPr marL="27250" marR="27250" marT="13625" marB="13625"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gridSpan="3">
                  <a:txBody>
                    <a:bodyPr/>
                    <a:lstStyle/>
                    <a:p>
                      <a:r>
                        <a:rPr lang="en-US" sz="1600" b="1" dirty="0">
                          <a:solidFill>
                            <a:schemeClr val="bg1"/>
                          </a:solidFill>
                        </a:rPr>
                        <a:t>fork()</a:t>
                      </a:r>
                    </a:p>
                  </a:txBody>
                  <a:tcPr marL="27250" marR="27250" marT="13625" marB="13625"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r>
                        <a:rPr lang="en-US" sz="1600" b="1" dirty="0" err="1">
                          <a:solidFill>
                            <a:schemeClr val="bg1"/>
                          </a:solidFill>
                        </a:rPr>
                        <a:t>pthread_create</a:t>
                      </a:r>
                      <a:r>
                        <a:rPr lang="en-US" sz="1600" b="1" dirty="0">
                          <a:solidFill>
                            <a:schemeClr val="bg1"/>
                          </a:solidFill>
                        </a:rPr>
                        <a:t>()</a:t>
                      </a:r>
                    </a:p>
                  </a:txBody>
                  <a:tcPr marL="27250" marR="27250" marT="13625" marB="13625"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hMerge="1">
                  <a:txBody>
                    <a:bodyPr/>
                    <a:lstStyle/>
                    <a:p>
                      <a:endParaRPr lang="zh-CN" altLang="en-US"/>
                    </a:p>
                  </a:txBody>
                  <a:tcPr/>
                </a:tc>
                <a:tc hMerge="1">
                  <a:txBody>
                    <a:bodyPr/>
                    <a:lstStyle/>
                    <a:p>
                      <a:endParaRPr lang="zh-CN" altLang="en-US"/>
                    </a:p>
                  </a:txBody>
                  <a:tcPr/>
                </a:tc>
              </a:tr>
              <a:tr h="300591">
                <a:tc vMerge="1">
                  <a:txBody>
                    <a:bodyPr/>
                    <a:lstStyle/>
                    <a:p>
                      <a:endParaRPr lang="zh-CN" altLang="en-US"/>
                    </a:p>
                  </a:txBody>
                  <a:tcPr/>
                </a:tc>
                <a:tc>
                  <a:txBody>
                    <a:bodyPr/>
                    <a:lstStyle/>
                    <a:p>
                      <a:r>
                        <a:rPr lang="en-US" sz="1600" b="1" dirty="0">
                          <a:solidFill>
                            <a:schemeClr val="bg1"/>
                          </a:solidFill>
                        </a:rPr>
                        <a:t>real</a:t>
                      </a:r>
                    </a:p>
                  </a:txBody>
                  <a:tcPr marL="27250" marR="27250" marT="13625" marB="13625"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600" b="1" dirty="0">
                          <a:solidFill>
                            <a:schemeClr val="bg1"/>
                          </a:solidFill>
                        </a:rPr>
                        <a:t>user</a:t>
                      </a:r>
                    </a:p>
                  </a:txBody>
                  <a:tcPr marL="27250" marR="27250" marT="13625" marB="13625"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600" b="1">
                          <a:solidFill>
                            <a:schemeClr val="bg1"/>
                          </a:solidFill>
                        </a:rPr>
                        <a:t>sys</a:t>
                      </a:r>
                    </a:p>
                  </a:txBody>
                  <a:tcPr marL="27250" marR="27250" marT="13625" marB="13625"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600" b="1" dirty="0">
                          <a:solidFill>
                            <a:schemeClr val="bg1"/>
                          </a:solidFill>
                        </a:rPr>
                        <a:t>real</a:t>
                      </a:r>
                    </a:p>
                  </a:txBody>
                  <a:tcPr marL="27250" marR="27250" marT="13625" marB="13625"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r>
                        <a:rPr lang="en-US" sz="1600" b="1">
                          <a:solidFill>
                            <a:schemeClr val="bg1"/>
                          </a:solidFill>
                        </a:rPr>
                        <a:t>user</a:t>
                      </a:r>
                    </a:p>
                  </a:txBody>
                  <a:tcPr marL="27250" marR="27250" marT="13625" marB="13625"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r>
                        <a:rPr lang="en-US" sz="1600" b="1">
                          <a:solidFill>
                            <a:schemeClr val="bg1"/>
                          </a:solidFill>
                        </a:rPr>
                        <a:t>sys</a:t>
                      </a:r>
                    </a:p>
                  </a:txBody>
                  <a:tcPr marL="27250" marR="27250" marT="13625" marB="13625"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r>
              <a:tr h="574099">
                <a:tc>
                  <a:txBody>
                    <a:bodyPr/>
                    <a:lstStyle/>
                    <a:p>
                      <a:pPr algn="l"/>
                      <a:r>
                        <a:rPr lang="en-US" sz="1600" b="1" dirty="0">
                          <a:solidFill>
                            <a:schemeClr val="bg1"/>
                          </a:solidFill>
                        </a:rPr>
                        <a:t>Intel 2.8 GHz Xeon 5660 (12cpus/node)</a:t>
                      </a:r>
                      <a:r>
                        <a:rPr lang="en-US" sz="1600" dirty="0">
                          <a:solidFill>
                            <a:schemeClr val="bg1"/>
                          </a:solidFill>
                        </a:rPr>
                        <a:t> </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algn="r"/>
                      <a:r>
                        <a:rPr lang="en-US" altLang="zh-CN" sz="1600" b="1">
                          <a:solidFill>
                            <a:schemeClr val="bg1"/>
                          </a:solidFill>
                        </a:rPr>
                        <a:t>4.4</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dirty="0">
                          <a:solidFill>
                            <a:schemeClr val="bg1"/>
                          </a:solidFill>
                        </a:rPr>
                        <a:t>0.4</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dirty="0">
                          <a:solidFill>
                            <a:schemeClr val="bg1"/>
                          </a:solidFill>
                        </a:rPr>
                        <a:t>4.3</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dirty="0">
                          <a:solidFill>
                            <a:schemeClr val="bg1"/>
                          </a:solidFill>
                        </a:rPr>
                        <a:t>0.7</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0.2</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0.5</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r>
              <a:tr h="570966">
                <a:tc>
                  <a:txBody>
                    <a:bodyPr/>
                    <a:lstStyle/>
                    <a:p>
                      <a:pPr algn="l"/>
                      <a:r>
                        <a:rPr lang="fr-FR" sz="1600" b="1" dirty="0">
                          <a:solidFill>
                            <a:schemeClr val="bg1"/>
                          </a:solidFill>
                        </a:rPr>
                        <a:t>AMD 2.3 GHz Opteron (16cpus/node)</a:t>
                      </a:r>
                      <a:r>
                        <a:rPr lang="fr-FR" sz="1600" dirty="0">
                          <a:solidFill>
                            <a:schemeClr val="bg1"/>
                          </a:solidFill>
                        </a:rPr>
                        <a:t> </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algn="r"/>
                      <a:r>
                        <a:rPr lang="en-US" altLang="zh-CN" sz="1600" b="1">
                          <a:solidFill>
                            <a:schemeClr val="bg1"/>
                          </a:solidFill>
                        </a:rPr>
                        <a:t>12.5</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1.0</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dirty="0">
                          <a:solidFill>
                            <a:schemeClr val="bg1"/>
                          </a:solidFill>
                        </a:rPr>
                        <a:t>12.5</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dirty="0">
                          <a:solidFill>
                            <a:schemeClr val="bg1"/>
                          </a:solidFill>
                        </a:rPr>
                        <a:t>1.2</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0.2</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a:solidFill>
                            <a:schemeClr val="bg1"/>
                          </a:solidFill>
                        </a:rPr>
                        <a:t>1.3</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r>
              <a:tr h="570966">
                <a:tc>
                  <a:txBody>
                    <a:bodyPr/>
                    <a:lstStyle/>
                    <a:p>
                      <a:pPr algn="l"/>
                      <a:r>
                        <a:rPr lang="fr-FR" sz="1600" b="1" dirty="0">
                          <a:solidFill>
                            <a:schemeClr val="bg1"/>
                          </a:solidFill>
                        </a:rPr>
                        <a:t>AMD 2.4 GHz Opteron (8cpus/node)</a:t>
                      </a:r>
                      <a:r>
                        <a:rPr lang="fr-FR" sz="1600" dirty="0">
                          <a:solidFill>
                            <a:schemeClr val="bg1"/>
                          </a:solidFill>
                        </a:rPr>
                        <a:t> </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algn="r"/>
                      <a:r>
                        <a:rPr lang="en-US" altLang="zh-CN" sz="1600" b="1">
                          <a:solidFill>
                            <a:schemeClr val="bg1"/>
                          </a:solidFill>
                        </a:rPr>
                        <a:t>17.6</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2.2</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15.7</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dirty="0">
                          <a:solidFill>
                            <a:schemeClr val="bg1"/>
                          </a:solidFill>
                        </a:rPr>
                        <a:t>1.4</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0.3</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1.3</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r>
              <a:tr h="574099">
                <a:tc>
                  <a:txBody>
                    <a:bodyPr/>
                    <a:lstStyle/>
                    <a:p>
                      <a:pPr algn="l"/>
                      <a:r>
                        <a:rPr lang="en-US" sz="1600" b="1" dirty="0">
                          <a:solidFill>
                            <a:schemeClr val="bg1"/>
                          </a:solidFill>
                        </a:rPr>
                        <a:t>IBM 4.0 GHz POWER6 (8cpus/node)</a:t>
                      </a:r>
                      <a:r>
                        <a:rPr lang="en-US" sz="1600" dirty="0">
                          <a:solidFill>
                            <a:schemeClr val="bg1"/>
                          </a:solidFill>
                        </a:rPr>
                        <a:t> </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algn="r"/>
                      <a:r>
                        <a:rPr lang="en-US" altLang="zh-CN" sz="1600" b="1">
                          <a:solidFill>
                            <a:schemeClr val="bg1"/>
                          </a:solidFill>
                        </a:rPr>
                        <a:t>9.5</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0.6</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8.8</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1.6</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0.1</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0.4</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r>
              <a:tr h="574099">
                <a:tc>
                  <a:txBody>
                    <a:bodyPr/>
                    <a:lstStyle/>
                    <a:p>
                      <a:pPr algn="l"/>
                      <a:r>
                        <a:rPr lang="en-US" sz="1600" b="1" dirty="0">
                          <a:solidFill>
                            <a:schemeClr val="bg1"/>
                          </a:solidFill>
                        </a:rPr>
                        <a:t>IBM 1.9 GHz POWER5 p5-575 (8cpus/node)</a:t>
                      </a:r>
                      <a:r>
                        <a:rPr lang="en-US" sz="1600" dirty="0">
                          <a:solidFill>
                            <a:schemeClr val="bg1"/>
                          </a:solidFill>
                        </a:rPr>
                        <a:t> </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algn="r"/>
                      <a:r>
                        <a:rPr lang="en-US" altLang="zh-CN" sz="1600" b="1">
                          <a:solidFill>
                            <a:schemeClr val="bg1"/>
                          </a:solidFill>
                        </a:rPr>
                        <a:t>64.2</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30.7</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27.6</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1.7</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0.6</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1.1</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r>
              <a:tr h="574099">
                <a:tc>
                  <a:txBody>
                    <a:bodyPr/>
                    <a:lstStyle/>
                    <a:p>
                      <a:pPr algn="l"/>
                      <a:r>
                        <a:rPr lang="en-US" sz="1600" b="1" dirty="0">
                          <a:solidFill>
                            <a:schemeClr val="bg1"/>
                          </a:solidFill>
                        </a:rPr>
                        <a:t>IBM 1.5 GHz POWER4 (8cpus/node)</a:t>
                      </a:r>
                      <a:r>
                        <a:rPr lang="en-US" sz="1600" dirty="0">
                          <a:solidFill>
                            <a:schemeClr val="bg1"/>
                          </a:solidFill>
                        </a:rPr>
                        <a:t> </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algn="r"/>
                      <a:r>
                        <a:rPr lang="en-US" altLang="zh-CN" sz="1600" b="1">
                          <a:solidFill>
                            <a:schemeClr val="bg1"/>
                          </a:solidFill>
                        </a:rPr>
                        <a:t>104.5</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48.6</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47.2</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2.1</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1.0</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1.5</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r>
              <a:tr h="570966">
                <a:tc>
                  <a:txBody>
                    <a:bodyPr/>
                    <a:lstStyle/>
                    <a:p>
                      <a:pPr algn="l"/>
                      <a:r>
                        <a:rPr lang="en-US" sz="1600" b="1" dirty="0">
                          <a:solidFill>
                            <a:schemeClr val="bg1"/>
                          </a:solidFill>
                        </a:rPr>
                        <a:t>INTEL 2.4 GHz Xeon (2 </a:t>
                      </a:r>
                      <a:r>
                        <a:rPr lang="en-US" sz="1600" b="1" dirty="0" err="1">
                          <a:solidFill>
                            <a:schemeClr val="bg1"/>
                          </a:solidFill>
                        </a:rPr>
                        <a:t>cpus</a:t>
                      </a:r>
                      <a:r>
                        <a:rPr lang="en-US" sz="1600" b="1" dirty="0">
                          <a:solidFill>
                            <a:schemeClr val="bg1"/>
                          </a:solidFill>
                        </a:rPr>
                        <a:t>/node)</a:t>
                      </a:r>
                      <a:r>
                        <a:rPr lang="en-US" sz="1600" dirty="0">
                          <a:solidFill>
                            <a:schemeClr val="bg1"/>
                          </a:solidFill>
                        </a:rPr>
                        <a:t> </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algn="r"/>
                      <a:r>
                        <a:rPr lang="en-US" altLang="zh-CN" sz="1600" b="1">
                          <a:solidFill>
                            <a:schemeClr val="bg1"/>
                          </a:solidFill>
                        </a:rPr>
                        <a:t>54.9</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1.5</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20.8</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1.6</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a:solidFill>
                            <a:schemeClr val="bg1"/>
                          </a:solidFill>
                        </a:rPr>
                        <a:t>0.7</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0.9</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r>
              <a:tr h="574099">
                <a:tc>
                  <a:txBody>
                    <a:bodyPr/>
                    <a:lstStyle/>
                    <a:p>
                      <a:pPr algn="l"/>
                      <a:r>
                        <a:rPr lang="en-US" sz="1600" b="1" dirty="0">
                          <a:solidFill>
                            <a:schemeClr val="bg1"/>
                          </a:solidFill>
                        </a:rPr>
                        <a:t>INTEL 1.4 GHz Itanium2 (4 </a:t>
                      </a:r>
                      <a:r>
                        <a:rPr lang="en-US" sz="1600" b="1" dirty="0" err="1">
                          <a:solidFill>
                            <a:schemeClr val="bg1"/>
                          </a:solidFill>
                        </a:rPr>
                        <a:t>cpus</a:t>
                      </a:r>
                      <a:r>
                        <a:rPr lang="en-US" sz="1600" b="1" dirty="0">
                          <a:solidFill>
                            <a:schemeClr val="bg1"/>
                          </a:solidFill>
                        </a:rPr>
                        <a:t>/node)</a:t>
                      </a:r>
                      <a:r>
                        <a:rPr lang="en-US" sz="1600" dirty="0">
                          <a:solidFill>
                            <a:schemeClr val="bg1"/>
                          </a:solidFill>
                        </a:rPr>
                        <a:t> </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2">
                        <a:lumMod val="20000"/>
                        <a:lumOff val="80000"/>
                      </a:schemeClr>
                    </a:solidFill>
                  </a:tcPr>
                </a:tc>
                <a:tc>
                  <a:txBody>
                    <a:bodyPr/>
                    <a:lstStyle/>
                    <a:p>
                      <a:pPr algn="r"/>
                      <a:r>
                        <a:rPr lang="en-US" altLang="zh-CN" sz="1600" b="1">
                          <a:solidFill>
                            <a:schemeClr val="bg1"/>
                          </a:solidFill>
                        </a:rPr>
                        <a:t>54.5</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1.1</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22.2</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r"/>
                      <a:r>
                        <a:rPr lang="en-US" altLang="zh-CN" sz="1600" b="1">
                          <a:solidFill>
                            <a:schemeClr val="bg1"/>
                          </a:solidFill>
                        </a:rPr>
                        <a:t>2.0</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a:solidFill>
                            <a:schemeClr val="bg1"/>
                          </a:solidFill>
                        </a:rPr>
                        <a:t>1.2</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c>
                  <a:txBody>
                    <a:bodyPr/>
                    <a:lstStyle/>
                    <a:p>
                      <a:pPr algn="r"/>
                      <a:r>
                        <a:rPr lang="en-US" altLang="zh-CN" sz="1600" b="1" dirty="0">
                          <a:solidFill>
                            <a:schemeClr val="bg1"/>
                          </a:solidFill>
                        </a:rPr>
                        <a:t>0.6</a:t>
                      </a:r>
                    </a:p>
                  </a:txBody>
                  <a:tcPr marL="27250" marR="27250" marT="13625" marB="13625">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4">
                        <a:lumMod val="20000"/>
                        <a:lumOff val="80000"/>
                      </a:schemeClr>
                    </a:solidFill>
                  </a:tcPr>
                </a:tc>
              </a:tr>
            </a:tbl>
          </a:graphicData>
        </a:graphic>
      </p:graphicFrame>
      <p:sp>
        <p:nvSpPr>
          <p:cNvPr id="2" name="TextBox 1"/>
          <p:cNvSpPr txBox="1"/>
          <p:nvPr/>
        </p:nvSpPr>
        <p:spPr>
          <a:xfrm>
            <a:off x="984097" y="1052936"/>
            <a:ext cx="7488832" cy="461665"/>
          </a:xfrm>
          <a:prstGeom prst="rect">
            <a:avLst/>
          </a:prstGeom>
          <a:noFill/>
        </p:spPr>
        <p:txBody>
          <a:bodyPr wrap="square" rtlCol="0">
            <a:spAutoFit/>
          </a:bodyPr>
          <a:lstStyle/>
          <a:p>
            <a:r>
              <a:rPr lang="en-US" altLang="zh-CN" b="1" dirty="0" smtClean="0">
                <a:solidFill>
                  <a:srgbClr val="C00000"/>
                </a:solidFill>
              </a:rPr>
              <a:t>50000</a:t>
            </a:r>
            <a:r>
              <a:rPr lang="zh-CN" altLang="en-US" b="1" dirty="0" smtClean="0">
                <a:solidFill>
                  <a:srgbClr val="C00000"/>
                </a:solidFill>
              </a:rPr>
              <a:t>次</a:t>
            </a:r>
            <a:r>
              <a:rPr lang="en-US" altLang="zh-CN" b="1" dirty="0">
                <a:solidFill>
                  <a:srgbClr val="C00000"/>
                </a:solidFill>
              </a:rPr>
              <a:t>fork() </a:t>
            </a:r>
            <a:r>
              <a:rPr lang="zh-CN" altLang="en-US" b="1" dirty="0">
                <a:solidFill>
                  <a:srgbClr val="C00000"/>
                </a:solidFill>
              </a:rPr>
              <a:t>与</a:t>
            </a:r>
            <a:r>
              <a:rPr lang="en-US" altLang="zh-CN" b="1" dirty="0" err="1" smtClean="0">
                <a:solidFill>
                  <a:srgbClr val="C00000"/>
                </a:solidFill>
              </a:rPr>
              <a:t>pthread_create</a:t>
            </a:r>
            <a:r>
              <a:rPr lang="en-US" altLang="zh-CN" b="1" dirty="0" smtClean="0">
                <a:solidFill>
                  <a:srgbClr val="C00000"/>
                </a:solidFill>
              </a:rPr>
              <a:t>()</a:t>
            </a:r>
            <a:r>
              <a:rPr lang="zh-CN" altLang="en-US" b="1" dirty="0" smtClean="0">
                <a:solidFill>
                  <a:srgbClr val="C00000"/>
                </a:solidFill>
              </a:rPr>
              <a:t>的时间比较，单位秒</a:t>
            </a:r>
            <a:endParaRPr lang="zh-CN" altLang="en-US" b="1" dirty="0">
              <a:solidFill>
                <a:srgbClr val="C00000"/>
              </a:solidFill>
            </a:endParaRPr>
          </a:p>
        </p:txBody>
      </p:sp>
    </p:spTree>
    <p:extLst>
      <p:ext uri="{BB962C8B-B14F-4D97-AF65-F5344CB8AC3E}">
        <p14:creationId xmlns:p14="http://schemas.microsoft.com/office/powerpoint/2010/main" xmlns="" val="117803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anim calcmode="lin" valueType="num">
                                      <p:cBhvr>
                                        <p:cTn id="18" dur="1000" fill="hold"/>
                                        <p:tgtEl>
                                          <p:spTgt spid="53"/>
                                        </p:tgtEl>
                                        <p:attrNameLst>
                                          <p:attrName>ppt_x</p:attrName>
                                        </p:attrNameLst>
                                      </p:cBhvr>
                                      <p:tavLst>
                                        <p:tav tm="0">
                                          <p:val>
                                            <p:strVal val="#ppt_x"/>
                                          </p:val>
                                        </p:tav>
                                        <p:tav tm="100000">
                                          <p:val>
                                            <p:strVal val="#ppt_x"/>
                                          </p:val>
                                        </p:tav>
                                      </p:tavLst>
                                    </p:anim>
                                    <p:anim calcmode="lin" valueType="num">
                                      <p:cBhvr>
                                        <p:cTn id="19"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574676" y="1235895"/>
            <a:ext cx="7848599" cy="4785393"/>
            <a:chOff x="574676" y="1235895"/>
            <a:chExt cx="7848599" cy="4785393"/>
          </a:xfrm>
        </p:grpSpPr>
        <p:sp>
          <p:nvSpPr>
            <p:cNvPr id="8" name="Rectangle 3"/>
            <p:cNvSpPr>
              <a:spLocks noChangeArrowheads="1"/>
            </p:cNvSpPr>
            <p:nvPr/>
          </p:nvSpPr>
          <p:spPr bwMode="auto">
            <a:xfrm>
              <a:off x="1031875" y="1875656"/>
              <a:ext cx="7391400" cy="4145632"/>
            </a:xfrm>
            <a:prstGeom prst="rect">
              <a:avLst/>
            </a:prstGeom>
            <a:solidFill>
              <a:srgbClr val="CCFFFF"/>
            </a:solidFill>
            <a:ln w="25400" cap="sq">
              <a:noFill/>
              <a:miter lim="800000"/>
              <a:headEnd type="none" w="sm" len="sm"/>
              <a:tailEnd type="none" w="sm" len="sm"/>
            </a:ln>
            <a:effectLst>
              <a:outerShdw dist="224686" dir="2562563" algn="ctr" rotWithShape="0">
                <a:srgbClr val="C0C0C0"/>
              </a:outerShdw>
            </a:effectLst>
          </p:spPr>
          <p:txBody>
            <a:bodyPr wrap="none" anchor="ctr"/>
            <a:lstStyle/>
            <a:p>
              <a:pPr>
                <a:defRPr/>
              </a:pPr>
              <a:endParaRPr lang="zh-CN" altLang="en-US"/>
            </a:p>
          </p:txBody>
        </p:sp>
        <p:grpSp>
          <p:nvGrpSpPr>
            <p:cNvPr id="10" name="Group 14"/>
            <p:cNvGrpSpPr>
              <a:grpSpLocks/>
            </p:cNvGrpSpPr>
            <p:nvPr/>
          </p:nvGrpSpPr>
          <p:grpSpPr bwMode="auto">
            <a:xfrm>
              <a:off x="574676" y="1235895"/>
              <a:ext cx="2281239" cy="647700"/>
              <a:chOff x="1584" y="480"/>
              <a:chExt cx="1437" cy="408"/>
            </a:xfrm>
          </p:grpSpPr>
          <p:sp>
            <p:nvSpPr>
              <p:cNvPr id="11" name="AutoShape 15"/>
              <p:cNvSpPr>
                <a:spLocks noChangeArrowheads="1"/>
              </p:cNvSpPr>
              <p:nvPr/>
            </p:nvSpPr>
            <p:spPr bwMode="auto">
              <a:xfrm>
                <a:off x="1584" y="480"/>
                <a:ext cx="1384" cy="408"/>
              </a:xfrm>
              <a:prstGeom prst="cloudCallout">
                <a:avLst>
                  <a:gd name="adj1" fmla="val 8153"/>
                  <a:gd name="adj2" fmla="val 40194"/>
                </a:avLst>
              </a:prstGeom>
              <a:solidFill>
                <a:srgbClr val="EEDDFF"/>
              </a:solidFill>
              <a:ln w="12700" cap="sq">
                <a:noFill/>
                <a:round/>
                <a:headEnd type="none" w="sm" len="sm"/>
                <a:tailEnd type="none" w="sm" len="sm"/>
              </a:ln>
              <a:effectLst>
                <a:outerShdw dist="96720" dir="1391915" algn="ctr" rotWithShape="0">
                  <a:srgbClr val="C0C0C0"/>
                </a:outerShdw>
              </a:effectLst>
            </p:spPr>
            <p:txBody>
              <a:bodyPr/>
              <a:lstStyle/>
              <a:p>
                <a:pPr algn="ctr">
                  <a:defRPr/>
                </a:pPr>
                <a:endParaRPr lang="zh-CN" altLang="en-US" sz="2400" b="1"/>
              </a:p>
            </p:txBody>
          </p:sp>
          <p:sp>
            <p:nvSpPr>
              <p:cNvPr id="12" name="Text Box 16"/>
              <p:cNvSpPr txBox="1">
                <a:spLocks noChangeArrowheads="1"/>
              </p:cNvSpPr>
              <p:nvPr/>
            </p:nvSpPr>
            <p:spPr bwMode="auto">
              <a:xfrm>
                <a:off x="1789" y="505"/>
                <a:ext cx="1232" cy="359"/>
              </a:xfrm>
              <a:prstGeom prst="rect">
                <a:avLst/>
              </a:prstGeom>
              <a:noFill/>
              <a:ln w="12700" cap="sq">
                <a:noFill/>
                <a:miter lim="800000"/>
                <a:headEnd type="none" w="sm" len="sm"/>
                <a:tailEnd type="none" w="sm" len="sm"/>
              </a:ln>
            </p:spPr>
            <p:txBody>
              <a:bodyPr wrap="square">
                <a:spAutoFit/>
              </a:bodyPr>
              <a:lstStyle/>
              <a:p>
                <a:pPr eaLnBrk="1" hangingPunct="1"/>
                <a:r>
                  <a:rPr lang="zh-CN" altLang="en-US" sz="3100" b="1" dirty="0" smtClean="0">
                    <a:solidFill>
                      <a:schemeClr val="accent2"/>
                    </a:solidFill>
                  </a:rPr>
                  <a:t>线程优势</a:t>
                </a:r>
                <a:endParaRPr kumimoji="1" lang="zh-CN" altLang="en-US" sz="3100" b="1" dirty="0">
                  <a:solidFill>
                    <a:schemeClr val="accent2"/>
                  </a:solidFill>
                </a:endParaRPr>
              </a:p>
            </p:txBody>
          </p:sp>
        </p:grpSp>
      </p:grpSp>
      <p:sp>
        <p:nvSpPr>
          <p:cNvPr id="14" name="Text Box 4"/>
          <p:cNvSpPr txBox="1">
            <a:spLocks noChangeArrowheads="1"/>
          </p:cNvSpPr>
          <p:nvPr/>
        </p:nvSpPr>
        <p:spPr bwMode="auto">
          <a:xfrm>
            <a:off x="1403648" y="4623519"/>
            <a:ext cx="6781800" cy="461665"/>
          </a:xfrm>
          <a:prstGeom prst="rect">
            <a:avLst/>
          </a:prstGeom>
          <a:noFill/>
          <a:ln w="12700" cap="sq">
            <a:noFill/>
            <a:miter lim="800000"/>
            <a:headEnd type="none" w="sm" len="sm"/>
            <a:tailEnd type="none" w="sm" len="sm"/>
          </a:ln>
        </p:spPr>
        <p:txBody>
          <a:bodyPr>
            <a:spAutoFit/>
          </a:bodyPr>
          <a:lstStyle/>
          <a:p>
            <a:pPr marL="457200" indent="-457200">
              <a:lnSpc>
                <a:spcPct val="80000"/>
              </a:lnSpc>
            </a:pPr>
            <a:r>
              <a:rPr lang="en-US" altLang="zh-CN" sz="3000" b="1" dirty="0" smtClean="0">
                <a:solidFill>
                  <a:schemeClr val="accent2"/>
                </a:solidFill>
                <a:ea typeface="黑体" pitchFamily="2" charset="-122"/>
              </a:rPr>
              <a:t>2) </a:t>
            </a:r>
            <a:r>
              <a:rPr lang="zh-CN" altLang="en-US" sz="3000" b="1" dirty="0" smtClean="0">
                <a:solidFill>
                  <a:schemeClr val="accent2"/>
                </a:solidFill>
                <a:ea typeface="黑体" pitchFamily="2" charset="-122"/>
              </a:rPr>
              <a:t>便捷的数据共享</a:t>
            </a:r>
            <a:r>
              <a:rPr lang="zh-CN" altLang="en-US" sz="2800" b="1" dirty="0" smtClean="0">
                <a:solidFill>
                  <a:schemeClr val="accent2"/>
                </a:solidFill>
                <a:ea typeface="黑体" pitchFamily="2" charset="-122"/>
              </a:rPr>
              <a:t>（相比进程）</a:t>
            </a:r>
            <a:r>
              <a:rPr lang="en-US" altLang="zh-CN" sz="2500" b="1" dirty="0" smtClean="0">
                <a:solidFill>
                  <a:srgbClr val="002B80"/>
                </a:solidFill>
              </a:rPr>
              <a:t>	</a:t>
            </a:r>
            <a:endParaRPr lang="en-US" altLang="zh-CN" b="1" dirty="0" smtClean="0">
              <a:solidFill>
                <a:schemeClr val="accent1">
                  <a:lumMod val="50000"/>
                </a:schemeClr>
              </a:solidFill>
            </a:endParaRPr>
          </a:p>
        </p:txBody>
      </p:sp>
      <p:sp>
        <p:nvSpPr>
          <p:cNvPr id="13" name="Rectangle 3"/>
          <p:cNvSpPr>
            <a:spLocks noChangeArrowheads="1"/>
          </p:cNvSpPr>
          <p:nvPr/>
        </p:nvSpPr>
        <p:spPr bwMode="auto">
          <a:xfrm>
            <a:off x="1475656" y="1988840"/>
            <a:ext cx="4343400" cy="549275"/>
          </a:xfrm>
          <a:prstGeom prst="rect">
            <a:avLst/>
          </a:prstGeom>
          <a:noFill/>
          <a:ln w="12700" cap="sq">
            <a:noFill/>
            <a:miter lim="800000"/>
            <a:headEnd type="none" w="sm" len="sm"/>
            <a:tailEnd type="none" w="sm" len="sm"/>
          </a:ln>
          <a:effectLst>
            <a:outerShdw dist="12700" algn="ctr" rotWithShape="0">
              <a:srgbClr val="000000"/>
            </a:outerShdw>
          </a:effectLst>
        </p:spPr>
        <p:txBody>
          <a:bodyPr>
            <a:spAutoFit/>
          </a:bodyPr>
          <a:lstStyle/>
          <a:p>
            <a:pPr algn="l">
              <a:defRPr/>
            </a:pPr>
            <a:r>
              <a:rPr lang="en-US" altLang="zh-CN" sz="3000" b="1" dirty="0" smtClean="0">
                <a:solidFill>
                  <a:schemeClr val="accent2"/>
                </a:solidFill>
                <a:ea typeface="黑体" pitchFamily="2" charset="-122"/>
              </a:rPr>
              <a:t>1) </a:t>
            </a:r>
            <a:r>
              <a:rPr lang="zh-CN" altLang="en-US" sz="3000" b="1" dirty="0" smtClean="0">
                <a:solidFill>
                  <a:schemeClr val="accent2"/>
                </a:solidFill>
                <a:ea typeface="黑体" pitchFamily="2" charset="-122"/>
              </a:rPr>
              <a:t>提高性能（相比进程）</a:t>
            </a:r>
            <a:endParaRPr lang="zh-CN" altLang="en-US" sz="3000" b="1" dirty="0">
              <a:solidFill>
                <a:schemeClr val="accent2"/>
              </a:solidFill>
              <a:effectLst/>
              <a:ea typeface="黑体" pitchFamily="2" charset="-122"/>
            </a:endParaRPr>
          </a:p>
        </p:txBody>
      </p:sp>
      <p:grpSp>
        <p:nvGrpSpPr>
          <p:cNvPr id="15" name="Group 9"/>
          <p:cNvGrpSpPr>
            <a:grpSpLocks/>
          </p:cNvGrpSpPr>
          <p:nvPr/>
        </p:nvGrpSpPr>
        <p:grpSpPr bwMode="auto">
          <a:xfrm>
            <a:off x="1979712" y="2420888"/>
            <a:ext cx="6402388" cy="830264"/>
            <a:chOff x="1344" y="816"/>
            <a:chExt cx="4033" cy="523"/>
          </a:xfrm>
        </p:grpSpPr>
        <p:sp>
          <p:nvSpPr>
            <p:cNvPr id="16" name="Rectangle 10"/>
            <p:cNvSpPr>
              <a:spLocks noChangeArrowheads="1"/>
            </p:cNvSpPr>
            <p:nvPr/>
          </p:nvSpPr>
          <p:spPr bwMode="auto">
            <a:xfrm>
              <a:off x="1536" y="816"/>
              <a:ext cx="3841" cy="523"/>
            </a:xfrm>
            <a:prstGeom prst="rect">
              <a:avLst/>
            </a:prstGeom>
            <a:noFill/>
            <a:ln w="12700" cap="sq">
              <a:noFill/>
              <a:miter lim="800000"/>
              <a:headEnd type="none" w="sm" len="sm"/>
              <a:tailEnd type="none" w="sm" len="sm"/>
            </a:ln>
          </p:spPr>
          <p:txBody>
            <a:bodyPr wrap="square">
              <a:spAutoFit/>
            </a:bodyPr>
            <a:lstStyle/>
            <a:p>
              <a:pPr algn="l"/>
              <a:r>
                <a:rPr lang="zh-CN" altLang="en-US" b="1" dirty="0" smtClean="0">
                  <a:solidFill>
                    <a:srgbClr val="0033CC"/>
                  </a:solidFill>
                  <a:ea typeface="幼圆" pitchFamily="49" charset="-122"/>
                </a:rPr>
                <a:t>线程创建快：与进程共享资源，因此，创建线程不需要复制整个地址空间</a:t>
              </a:r>
              <a:endParaRPr lang="zh-CN" altLang="en-US" b="1" dirty="0">
                <a:solidFill>
                  <a:srgbClr val="0033CC"/>
                </a:solidFill>
                <a:effectLst/>
                <a:ea typeface="幼圆" pitchFamily="49" charset="-122"/>
              </a:endParaRPr>
            </a:p>
          </p:txBody>
        </p:sp>
        <p:grpSp>
          <p:nvGrpSpPr>
            <p:cNvPr id="17" name="Group 11"/>
            <p:cNvGrpSpPr>
              <a:grpSpLocks/>
            </p:cNvGrpSpPr>
            <p:nvPr/>
          </p:nvGrpSpPr>
          <p:grpSpPr bwMode="auto">
            <a:xfrm>
              <a:off x="1344" y="912"/>
              <a:ext cx="192" cy="169"/>
              <a:chOff x="4320" y="754"/>
              <a:chExt cx="240" cy="231"/>
            </a:xfrm>
          </p:grpSpPr>
          <p:sp>
            <p:nvSpPr>
              <p:cNvPr id="18" name="Freeform 12"/>
              <p:cNvSpPr>
                <a:spLocks/>
              </p:cNvSpPr>
              <p:nvPr/>
            </p:nvSpPr>
            <p:spPr bwMode="auto">
              <a:xfrm>
                <a:off x="4320" y="754"/>
                <a:ext cx="240" cy="231"/>
              </a:xfrm>
              <a:custGeom>
                <a:avLst/>
                <a:gdLst>
                  <a:gd name="T0" fmla="*/ 366 w 720"/>
                  <a:gd name="T1" fmla="*/ 0 h 693"/>
                  <a:gd name="T2" fmla="*/ 310 w 720"/>
                  <a:gd name="T3" fmla="*/ 203 h 693"/>
                  <a:gd name="T4" fmla="*/ 189 w 720"/>
                  <a:gd name="T5" fmla="*/ 162 h 693"/>
                  <a:gd name="T6" fmla="*/ 218 w 720"/>
                  <a:gd name="T7" fmla="*/ 285 h 693"/>
                  <a:gd name="T8" fmla="*/ 0 w 720"/>
                  <a:gd name="T9" fmla="*/ 339 h 693"/>
                  <a:gd name="T10" fmla="*/ 218 w 720"/>
                  <a:gd name="T11" fmla="*/ 395 h 693"/>
                  <a:gd name="T12" fmla="*/ 184 w 720"/>
                  <a:gd name="T13" fmla="*/ 521 h 693"/>
                  <a:gd name="T14" fmla="*/ 310 w 720"/>
                  <a:gd name="T15" fmla="*/ 487 h 693"/>
                  <a:gd name="T16" fmla="*/ 363 w 720"/>
                  <a:gd name="T17" fmla="*/ 693 h 693"/>
                  <a:gd name="T18" fmla="*/ 415 w 720"/>
                  <a:gd name="T19" fmla="*/ 487 h 693"/>
                  <a:gd name="T20" fmla="*/ 540 w 720"/>
                  <a:gd name="T21" fmla="*/ 526 h 693"/>
                  <a:gd name="T22" fmla="*/ 510 w 720"/>
                  <a:gd name="T23" fmla="*/ 399 h 693"/>
                  <a:gd name="T24" fmla="*/ 720 w 720"/>
                  <a:gd name="T25" fmla="*/ 341 h 693"/>
                  <a:gd name="T26" fmla="*/ 510 w 720"/>
                  <a:gd name="T27" fmla="*/ 293 h 693"/>
                  <a:gd name="T28" fmla="*/ 543 w 720"/>
                  <a:gd name="T29" fmla="*/ 163 h 693"/>
                  <a:gd name="T30" fmla="*/ 414 w 720"/>
                  <a:gd name="T31" fmla="*/ 204 h 693"/>
                  <a:gd name="T32" fmla="*/ 366 w 720"/>
                  <a:gd name="T33" fmla="*/ 0 h 6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20"/>
                  <a:gd name="T52" fmla="*/ 0 h 693"/>
                  <a:gd name="T53" fmla="*/ 720 w 720"/>
                  <a:gd name="T54" fmla="*/ 693 h 6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20" h="693">
                    <a:moveTo>
                      <a:pt x="366" y="0"/>
                    </a:moveTo>
                    <a:lnTo>
                      <a:pt x="310" y="203"/>
                    </a:lnTo>
                    <a:lnTo>
                      <a:pt x="189" y="162"/>
                    </a:lnTo>
                    <a:lnTo>
                      <a:pt x="218" y="285"/>
                    </a:lnTo>
                    <a:lnTo>
                      <a:pt x="0" y="339"/>
                    </a:lnTo>
                    <a:lnTo>
                      <a:pt x="218" y="395"/>
                    </a:lnTo>
                    <a:lnTo>
                      <a:pt x="184" y="521"/>
                    </a:lnTo>
                    <a:lnTo>
                      <a:pt x="310" y="487"/>
                    </a:lnTo>
                    <a:lnTo>
                      <a:pt x="363" y="693"/>
                    </a:lnTo>
                    <a:lnTo>
                      <a:pt x="415" y="487"/>
                    </a:lnTo>
                    <a:lnTo>
                      <a:pt x="540" y="526"/>
                    </a:lnTo>
                    <a:lnTo>
                      <a:pt x="510" y="399"/>
                    </a:lnTo>
                    <a:lnTo>
                      <a:pt x="720" y="341"/>
                    </a:lnTo>
                    <a:lnTo>
                      <a:pt x="510" y="293"/>
                    </a:lnTo>
                    <a:lnTo>
                      <a:pt x="543" y="163"/>
                    </a:lnTo>
                    <a:lnTo>
                      <a:pt x="414" y="204"/>
                    </a:lnTo>
                    <a:lnTo>
                      <a:pt x="366"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1" name="Freeform 13"/>
              <p:cNvSpPr>
                <a:spLocks/>
              </p:cNvSpPr>
              <p:nvPr/>
            </p:nvSpPr>
            <p:spPr bwMode="auto">
              <a:xfrm>
                <a:off x="4423" y="768"/>
                <a:ext cx="19" cy="100"/>
              </a:xfrm>
              <a:custGeom>
                <a:avLst/>
                <a:gdLst>
                  <a:gd name="T0" fmla="*/ 58 w 58"/>
                  <a:gd name="T1" fmla="*/ 0 h 298"/>
                  <a:gd name="T2" fmla="*/ 58 w 58"/>
                  <a:gd name="T3" fmla="*/ 298 h 298"/>
                  <a:gd name="T4" fmla="*/ 0 w 58"/>
                  <a:gd name="T5" fmla="*/ 244 h 298"/>
                  <a:gd name="T6" fmla="*/ 58 w 58"/>
                  <a:gd name="T7" fmla="*/ 0 h 298"/>
                  <a:gd name="T8" fmla="*/ 0 60000 65536"/>
                  <a:gd name="T9" fmla="*/ 0 60000 65536"/>
                  <a:gd name="T10" fmla="*/ 0 60000 65536"/>
                  <a:gd name="T11" fmla="*/ 0 60000 65536"/>
                  <a:gd name="T12" fmla="*/ 0 w 58"/>
                  <a:gd name="T13" fmla="*/ 0 h 298"/>
                  <a:gd name="T14" fmla="*/ 58 w 58"/>
                  <a:gd name="T15" fmla="*/ 298 h 298"/>
                </a:gdLst>
                <a:ahLst/>
                <a:cxnLst>
                  <a:cxn ang="T8">
                    <a:pos x="T0" y="T1"/>
                  </a:cxn>
                  <a:cxn ang="T9">
                    <a:pos x="T2" y="T3"/>
                  </a:cxn>
                  <a:cxn ang="T10">
                    <a:pos x="T4" y="T5"/>
                  </a:cxn>
                  <a:cxn ang="T11">
                    <a:pos x="T6" y="T7"/>
                  </a:cxn>
                </a:cxnLst>
                <a:rect l="T12" t="T13" r="T14" b="T15"/>
                <a:pathLst>
                  <a:path w="58" h="298">
                    <a:moveTo>
                      <a:pt x="58" y="0"/>
                    </a:moveTo>
                    <a:lnTo>
                      <a:pt x="58" y="298"/>
                    </a:lnTo>
                    <a:lnTo>
                      <a:pt x="0" y="244"/>
                    </a:lnTo>
                    <a:lnTo>
                      <a:pt x="58"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2" name="Freeform 14"/>
              <p:cNvSpPr>
                <a:spLocks/>
              </p:cNvSpPr>
              <p:nvPr/>
            </p:nvSpPr>
            <p:spPr bwMode="auto">
              <a:xfrm>
                <a:off x="4343" y="868"/>
                <a:ext cx="99" cy="19"/>
              </a:xfrm>
              <a:custGeom>
                <a:avLst/>
                <a:gdLst>
                  <a:gd name="T0" fmla="*/ 0 w 298"/>
                  <a:gd name="T1" fmla="*/ 0 h 59"/>
                  <a:gd name="T2" fmla="*/ 298 w 298"/>
                  <a:gd name="T3" fmla="*/ 0 h 59"/>
                  <a:gd name="T4" fmla="*/ 242 w 298"/>
                  <a:gd name="T5" fmla="*/ 59 h 59"/>
                  <a:gd name="T6" fmla="*/ 0 w 298"/>
                  <a:gd name="T7" fmla="*/ 0 h 59"/>
                  <a:gd name="T8" fmla="*/ 0 60000 65536"/>
                  <a:gd name="T9" fmla="*/ 0 60000 65536"/>
                  <a:gd name="T10" fmla="*/ 0 60000 65536"/>
                  <a:gd name="T11" fmla="*/ 0 60000 65536"/>
                  <a:gd name="T12" fmla="*/ 0 w 298"/>
                  <a:gd name="T13" fmla="*/ 0 h 59"/>
                  <a:gd name="T14" fmla="*/ 298 w 298"/>
                  <a:gd name="T15" fmla="*/ 59 h 59"/>
                </a:gdLst>
                <a:ahLst/>
                <a:cxnLst>
                  <a:cxn ang="T8">
                    <a:pos x="T0" y="T1"/>
                  </a:cxn>
                  <a:cxn ang="T9">
                    <a:pos x="T2" y="T3"/>
                  </a:cxn>
                  <a:cxn ang="T10">
                    <a:pos x="T4" y="T5"/>
                  </a:cxn>
                  <a:cxn ang="T11">
                    <a:pos x="T6" y="T7"/>
                  </a:cxn>
                </a:cxnLst>
                <a:rect l="T12" t="T13" r="T14" b="T15"/>
                <a:pathLst>
                  <a:path w="298" h="59">
                    <a:moveTo>
                      <a:pt x="0" y="0"/>
                    </a:moveTo>
                    <a:lnTo>
                      <a:pt x="298" y="0"/>
                    </a:lnTo>
                    <a:lnTo>
                      <a:pt x="242" y="59"/>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3" name="Freeform 15"/>
              <p:cNvSpPr>
                <a:spLocks/>
              </p:cNvSpPr>
              <p:nvPr/>
            </p:nvSpPr>
            <p:spPr bwMode="auto">
              <a:xfrm>
                <a:off x="4442" y="868"/>
                <a:ext cx="19" cy="99"/>
              </a:xfrm>
              <a:custGeom>
                <a:avLst/>
                <a:gdLst>
                  <a:gd name="T0" fmla="*/ 0 w 56"/>
                  <a:gd name="T1" fmla="*/ 297 h 297"/>
                  <a:gd name="T2" fmla="*/ 0 w 56"/>
                  <a:gd name="T3" fmla="*/ 0 h 297"/>
                  <a:gd name="T4" fmla="*/ 56 w 56"/>
                  <a:gd name="T5" fmla="*/ 56 h 297"/>
                  <a:gd name="T6" fmla="*/ 0 w 56"/>
                  <a:gd name="T7" fmla="*/ 297 h 297"/>
                  <a:gd name="T8" fmla="*/ 0 60000 65536"/>
                  <a:gd name="T9" fmla="*/ 0 60000 65536"/>
                  <a:gd name="T10" fmla="*/ 0 60000 65536"/>
                  <a:gd name="T11" fmla="*/ 0 60000 65536"/>
                  <a:gd name="T12" fmla="*/ 0 w 56"/>
                  <a:gd name="T13" fmla="*/ 0 h 297"/>
                  <a:gd name="T14" fmla="*/ 56 w 56"/>
                  <a:gd name="T15" fmla="*/ 297 h 297"/>
                </a:gdLst>
                <a:ahLst/>
                <a:cxnLst>
                  <a:cxn ang="T8">
                    <a:pos x="T0" y="T1"/>
                  </a:cxn>
                  <a:cxn ang="T9">
                    <a:pos x="T2" y="T3"/>
                  </a:cxn>
                  <a:cxn ang="T10">
                    <a:pos x="T4" y="T5"/>
                  </a:cxn>
                  <a:cxn ang="T11">
                    <a:pos x="T6" y="T7"/>
                  </a:cxn>
                </a:cxnLst>
                <a:rect l="T12" t="T13" r="T14" b="T15"/>
                <a:pathLst>
                  <a:path w="56" h="297">
                    <a:moveTo>
                      <a:pt x="0" y="297"/>
                    </a:moveTo>
                    <a:lnTo>
                      <a:pt x="0" y="0"/>
                    </a:lnTo>
                    <a:lnTo>
                      <a:pt x="56" y="56"/>
                    </a:lnTo>
                    <a:lnTo>
                      <a:pt x="0" y="29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4" name="Freeform 16"/>
              <p:cNvSpPr>
                <a:spLocks/>
              </p:cNvSpPr>
              <p:nvPr/>
            </p:nvSpPr>
            <p:spPr bwMode="auto">
              <a:xfrm>
                <a:off x="4442" y="849"/>
                <a:ext cx="99" cy="19"/>
              </a:xfrm>
              <a:custGeom>
                <a:avLst/>
                <a:gdLst>
                  <a:gd name="T0" fmla="*/ 297 w 297"/>
                  <a:gd name="T1" fmla="*/ 57 h 57"/>
                  <a:gd name="T2" fmla="*/ 0 w 297"/>
                  <a:gd name="T3" fmla="*/ 57 h 57"/>
                  <a:gd name="T4" fmla="*/ 55 w 297"/>
                  <a:gd name="T5" fmla="*/ 0 h 57"/>
                  <a:gd name="T6" fmla="*/ 297 w 297"/>
                  <a:gd name="T7" fmla="*/ 57 h 57"/>
                  <a:gd name="T8" fmla="*/ 0 60000 65536"/>
                  <a:gd name="T9" fmla="*/ 0 60000 65536"/>
                  <a:gd name="T10" fmla="*/ 0 60000 65536"/>
                  <a:gd name="T11" fmla="*/ 0 60000 65536"/>
                  <a:gd name="T12" fmla="*/ 0 w 297"/>
                  <a:gd name="T13" fmla="*/ 0 h 57"/>
                  <a:gd name="T14" fmla="*/ 297 w 297"/>
                  <a:gd name="T15" fmla="*/ 57 h 57"/>
                </a:gdLst>
                <a:ahLst/>
                <a:cxnLst>
                  <a:cxn ang="T8">
                    <a:pos x="T0" y="T1"/>
                  </a:cxn>
                  <a:cxn ang="T9">
                    <a:pos x="T2" y="T3"/>
                  </a:cxn>
                  <a:cxn ang="T10">
                    <a:pos x="T4" y="T5"/>
                  </a:cxn>
                  <a:cxn ang="T11">
                    <a:pos x="T6" y="T7"/>
                  </a:cxn>
                </a:cxnLst>
                <a:rect l="T12" t="T13" r="T14" b="T15"/>
                <a:pathLst>
                  <a:path w="297" h="57">
                    <a:moveTo>
                      <a:pt x="297" y="57"/>
                    </a:moveTo>
                    <a:lnTo>
                      <a:pt x="0" y="57"/>
                    </a:lnTo>
                    <a:lnTo>
                      <a:pt x="55" y="0"/>
                    </a:lnTo>
                    <a:lnTo>
                      <a:pt x="297" y="5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5" name="Freeform 17"/>
              <p:cNvSpPr>
                <a:spLocks/>
              </p:cNvSpPr>
              <p:nvPr/>
            </p:nvSpPr>
            <p:spPr bwMode="auto">
              <a:xfrm>
                <a:off x="4388" y="814"/>
                <a:ext cx="29" cy="34"/>
              </a:xfrm>
              <a:custGeom>
                <a:avLst/>
                <a:gdLst>
                  <a:gd name="T0" fmla="*/ 0 w 87"/>
                  <a:gd name="T1" fmla="*/ 0 h 102"/>
                  <a:gd name="T2" fmla="*/ 87 w 87"/>
                  <a:gd name="T3" fmla="*/ 88 h 102"/>
                  <a:gd name="T4" fmla="*/ 29 w 87"/>
                  <a:gd name="T5" fmla="*/ 102 h 102"/>
                  <a:gd name="T6" fmla="*/ 0 w 87"/>
                  <a:gd name="T7" fmla="*/ 0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0" y="0"/>
                    </a:moveTo>
                    <a:lnTo>
                      <a:pt x="87" y="88"/>
                    </a:lnTo>
                    <a:lnTo>
                      <a:pt x="29" y="102"/>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6" name="Freeform 18"/>
              <p:cNvSpPr>
                <a:spLocks/>
              </p:cNvSpPr>
              <p:nvPr/>
            </p:nvSpPr>
            <p:spPr bwMode="auto">
              <a:xfrm>
                <a:off x="4388" y="893"/>
                <a:ext cx="34" cy="28"/>
              </a:xfrm>
              <a:custGeom>
                <a:avLst/>
                <a:gdLst>
                  <a:gd name="T0" fmla="*/ 0 w 103"/>
                  <a:gd name="T1" fmla="*/ 84 h 84"/>
                  <a:gd name="T2" fmla="*/ 89 w 103"/>
                  <a:gd name="T3" fmla="*/ 0 h 84"/>
                  <a:gd name="T4" fmla="*/ 103 w 103"/>
                  <a:gd name="T5" fmla="*/ 56 h 84"/>
                  <a:gd name="T6" fmla="*/ 0 w 103"/>
                  <a:gd name="T7" fmla="*/ 84 h 84"/>
                  <a:gd name="T8" fmla="*/ 0 60000 65536"/>
                  <a:gd name="T9" fmla="*/ 0 60000 65536"/>
                  <a:gd name="T10" fmla="*/ 0 60000 65536"/>
                  <a:gd name="T11" fmla="*/ 0 60000 65536"/>
                  <a:gd name="T12" fmla="*/ 0 w 103"/>
                  <a:gd name="T13" fmla="*/ 0 h 84"/>
                  <a:gd name="T14" fmla="*/ 103 w 103"/>
                  <a:gd name="T15" fmla="*/ 84 h 84"/>
                </a:gdLst>
                <a:ahLst/>
                <a:cxnLst>
                  <a:cxn ang="T8">
                    <a:pos x="T0" y="T1"/>
                  </a:cxn>
                  <a:cxn ang="T9">
                    <a:pos x="T2" y="T3"/>
                  </a:cxn>
                  <a:cxn ang="T10">
                    <a:pos x="T4" y="T5"/>
                  </a:cxn>
                  <a:cxn ang="T11">
                    <a:pos x="T6" y="T7"/>
                  </a:cxn>
                </a:cxnLst>
                <a:rect l="T12" t="T13" r="T14" b="T15"/>
                <a:pathLst>
                  <a:path w="103" h="84">
                    <a:moveTo>
                      <a:pt x="0" y="84"/>
                    </a:moveTo>
                    <a:lnTo>
                      <a:pt x="89" y="0"/>
                    </a:lnTo>
                    <a:lnTo>
                      <a:pt x="103" y="56"/>
                    </a:lnTo>
                    <a:lnTo>
                      <a:pt x="0" y="84"/>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7" name="Freeform 19"/>
              <p:cNvSpPr>
                <a:spLocks/>
              </p:cNvSpPr>
              <p:nvPr/>
            </p:nvSpPr>
            <p:spPr bwMode="auto">
              <a:xfrm>
                <a:off x="4466" y="888"/>
                <a:ext cx="29" cy="34"/>
              </a:xfrm>
              <a:custGeom>
                <a:avLst/>
                <a:gdLst>
                  <a:gd name="T0" fmla="*/ 87 w 87"/>
                  <a:gd name="T1" fmla="*/ 102 h 102"/>
                  <a:gd name="T2" fmla="*/ 0 w 87"/>
                  <a:gd name="T3" fmla="*/ 14 h 102"/>
                  <a:gd name="T4" fmla="*/ 58 w 87"/>
                  <a:gd name="T5" fmla="*/ 0 h 102"/>
                  <a:gd name="T6" fmla="*/ 87 w 87"/>
                  <a:gd name="T7" fmla="*/ 102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87" y="102"/>
                    </a:moveTo>
                    <a:lnTo>
                      <a:pt x="0" y="14"/>
                    </a:lnTo>
                    <a:lnTo>
                      <a:pt x="58" y="0"/>
                    </a:lnTo>
                    <a:lnTo>
                      <a:pt x="87" y="102"/>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28" name="Freeform 20"/>
              <p:cNvSpPr>
                <a:spLocks/>
              </p:cNvSpPr>
              <p:nvPr/>
            </p:nvSpPr>
            <p:spPr bwMode="auto">
              <a:xfrm>
                <a:off x="4461" y="814"/>
                <a:ext cx="35" cy="29"/>
              </a:xfrm>
              <a:custGeom>
                <a:avLst/>
                <a:gdLst>
                  <a:gd name="T0" fmla="*/ 104 w 104"/>
                  <a:gd name="T1" fmla="*/ 0 h 87"/>
                  <a:gd name="T2" fmla="*/ 14 w 104"/>
                  <a:gd name="T3" fmla="*/ 87 h 87"/>
                  <a:gd name="T4" fmla="*/ 0 w 104"/>
                  <a:gd name="T5" fmla="*/ 29 h 87"/>
                  <a:gd name="T6" fmla="*/ 104 w 104"/>
                  <a:gd name="T7" fmla="*/ 0 h 87"/>
                  <a:gd name="T8" fmla="*/ 0 60000 65536"/>
                  <a:gd name="T9" fmla="*/ 0 60000 65536"/>
                  <a:gd name="T10" fmla="*/ 0 60000 65536"/>
                  <a:gd name="T11" fmla="*/ 0 60000 65536"/>
                  <a:gd name="T12" fmla="*/ 0 w 104"/>
                  <a:gd name="T13" fmla="*/ 0 h 87"/>
                  <a:gd name="T14" fmla="*/ 104 w 104"/>
                  <a:gd name="T15" fmla="*/ 87 h 87"/>
                </a:gdLst>
                <a:ahLst/>
                <a:cxnLst>
                  <a:cxn ang="T8">
                    <a:pos x="T0" y="T1"/>
                  </a:cxn>
                  <a:cxn ang="T9">
                    <a:pos x="T2" y="T3"/>
                  </a:cxn>
                  <a:cxn ang="T10">
                    <a:pos x="T4" y="T5"/>
                  </a:cxn>
                  <a:cxn ang="T11">
                    <a:pos x="T6" y="T7"/>
                  </a:cxn>
                </a:cxnLst>
                <a:rect l="T12" t="T13" r="T14" b="T15"/>
                <a:pathLst>
                  <a:path w="104" h="87">
                    <a:moveTo>
                      <a:pt x="104" y="0"/>
                    </a:moveTo>
                    <a:lnTo>
                      <a:pt x="14" y="87"/>
                    </a:lnTo>
                    <a:lnTo>
                      <a:pt x="0" y="29"/>
                    </a:lnTo>
                    <a:lnTo>
                      <a:pt x="104" y="0"/>
                    </a:lnTo>
                    <a:close/>
                  </a:path>
                </a:pathLst>
              </a:custGeom>
              <a:solidFill>
                <a:srgbClr val="FF0000"/>
              </a:solidFill>
              <a:ln w="15875">
                <a:solidFill>
                  <a:srgbClr val="339966"/>
                </a:solidFill>
                <a:round/>
                <a:headEnd/>
                <a:tailEnd/>
              </a:ln>
            </p:spPr>
            <p:txBody>
              <a:bodyPr/>
              <a:lstStyle/>
              <a:p>
                <a:endParaRPr lang="zh-CN" altLang="en-US">
                  <a:effectLst/>
                </a:endParaRPr>
              </a:p>
            </p:txBody>
          </p:sp>
        </p:grpSp>
      </p:grpSp>
      <p:grpSp>
        <p:nvGrpSpPr>
          <p:cNvPr id="29" name="Group 9"/>
          <p:cNvGrpSpPr>
            <a:grpSpLocks/>
          </p:cNvGrpSpPr>
          <p:nvPr/>
        </p:nvGrpSpPr>
        <p:grpSpPr bwMode="auto">
          <a:xfrm>
            <a:off x="1979712" y="3225153"/>
            <a:ext cx="6402388" cy="1200152"/>
            <a:chOff x="1344" y="816"/>
            <a:chExt cx="4033" cy="756"/>
          </a:xfrm>
        </p:grpSpPr>
        <p:sp>
          <p:nvSpPr>
            <p:cNvPr id="30" name="Rectangle 10"/>
            <p:cNvSpPr>
              <a:spLocks noChangeArrowheads="1"/>
            </p:cNvSpPr>
            <p:nvPr/>
          </p:nvSpPr>
          <p:spPr bwMode="auto">
            <a:xfrm>
              <a:off x="1536" y="816"/>
              <a:ext cx="3841" cy="756"/>
            </a:xfrm>
            <a:prstGeom prst="rect">
              <a:avLst/>
            </a:prstGeom>
            <a:noFill/>
            <a:ln w="12700" cap="sq">
              <a:noFill/>
              <a:miter lim="800000"/>
              <a:headEnd type="none" w="sm" len="sm"/>
              <a:tailEnd type="none" w="sm" len="sm"/>
            </a:ln>
          </p:spPr>
          <p:txBody>
            <a:bodyPr wrap="square">
              <a:spAutoFit/>
            </a:bodyPr>
            <a:lstStyle/>
            <a:p>
              <a:pPr algn="l"/>
              <a:r>
                <a:rPr lang="zh-CN" altLang="en-US" b="1" dirty="0" smtClean="0">
                  <a:solidFill>
                    <a:srgbClr val="0033CC"/>
                  </a:solidFill>
                  <a:ea typeface="幼圆" pitchFamily="49" charset="-122"/>
                </a:rPr>
                <a:t>上下文切换快：从同一个进程内的一个线程切换到另一个线程时需要载入的信息比进程少</a:t>
              </a:r>
              <a:endParaRPr lang="zh-CN" altLang="en-US" b="1" dirty="0">
                <a:solidFill>
                  <a:srgbClr val="0033CC"/>
                </a:solidFill>
                <a:effectLst/>
                <a:ea typeface="幼圆" pitchFamily="49" charset="-122"/>
              </a:endParaRPr>
            </a:p>
          </p:txBody>
        </p:sp>
        <p:grpSp>
          <p:nvGrpSpPr>
            <p:cNvPr id="31" name="Group 11"/>
            <p:cNvGrpSpPr>
              <a:grpSpLocks/>
            </p:cNvGrpSpPr>
            <p:nvPr/>
          </p:nvGrpSpPr>
          <p:grpSpPr bwMode="auto">
            <a:xfrm>
              <a:off x="1344" y="912"/>
              <a:ext cx="192" cy="169"/>
              <a:chOff x="4320" y="754"/>
              <a:chExt cx="240" cy="231"/>
            </a:xfrm>
          </p:grpSpPr>
          <p:sp>
            <p:nvSpPr>
              <p:cNvPr id="32" name="Freeform 12"/>
              <p:cNvSpPr>
                <a:spLocks/>
              </p:cNvSpPr>
              <p:nvPr/>
            </p:nvSpPr>
            <p:spPr bwMode="auto">
              <a:xfrm>
                <a:off x="4320" y="754"/>
                <a:ext cx="240" cy="231"/>
              </a:xfrm>
              <a:custGeom>
                <a:avLst/>
                <a:gdLst>
                  <a:gd name="T0" fmla="*/ 366 w 720"/>
                  <a:gd name="T1" fmla="*/ 0 h 693"/>
                  <a:gd name="T2" fmla="*/ 310 w 720"/>
                  <a:gd name="T3" fmla="*/ 203 h 693"/>
                  <a:gd name="T4" fmla="*/ 189 w 720"/>
                  <a:gd name="T5" fmla="*/ 162 h 693"/>
                  <a:gd name="T6" fmla="*/ 218 w 720"/>
                  <a:gd name="T7" fmla="*/ 285 h 693"/>
                  <a:gd name="T8" fmla="*/ 0 w 720"/>
                  <a:gd name="T9" fmla="*/ 339 h 693"/>
                  <a:gd name="T10" fmla="*/ 218 w 720"/>
                  <a:gd name="T11" fmla="*/ 395 h 693"/>
                  <a:gd name="T12" fmla="*/ 184 w 720"/>
                  <a:gd name="T13" fmla="*/ 521 h 693"/>
                  <a:gd name="T14" fmla="*/ 310 w 720"/>
                  <a:gd name="T15" fmla="*/ 487 h 693"/>
                  <a:gd name="T16" fmla="*/ 363 w 720"/>
                  <a:gd name="T17" fmla="*/ 693 h 693"/>
                  <a:gd name="T18" fmla="*/ 415 w 720"/>
                  <a:gd name="T19" fmla="*/ 487 h 693"/>
                  <a:gd name="T20" fmla="*/ 540 w 720"/>
                  <a:gd name="T21" fmla="*/ 526 h 693"/>
                  <a:gd name="T22" fmla="*/ 510 w 720"/>
                  <a:gd name="T23" fmla="*/ 399 h 693"/>
                  <a:gd name="T24" fmla="*/ 720 w 720"/>
                  <a:gd name="T25" fmla="*/ 341 h 693"/>
                  <a:gd name="T26" fmla="*/ 510 w 720"/>
                  <a:gd name="T27" fmla="*/ 293 h 693"/>
                  <a:gd name="T28" fmla="*/ 543 w 720"/>
                  <a:gd name="T29" fmla="*/ 163 h 693"/>
                  <a:gd name="T30" fmla="*/ 414 w 720"/>
                  <a:gd name="T31" fmla="*/ 204 h 693"/>
                  <a:gd name="T32" fmla="*/ 366 w 720"/>
                  <a:gd name="T33" fmla="*/ 0 h 6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20"/>
                  <a:gd name="T52" fmla="*/ 0 h 693"/>
                  <a:gd name="T53" fmla="*/ 720 w 720"/>
                  <a:gd name="T54" fmla="*/ 693 h 6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20" h="693">
                    <a:moveTo>
                      <a:pt x="366" y="0"/>
                    </a:moveTo>
                    <a:lnTo>
                      <a:pt x="310" y="203"/>
                    </a:lnTo>
                    <a:lnTo>
                      <a:pt x="189" y="162"/>
                    </a:lnTo>
                    <a:lnTo>
                      <a:pt x="218" y="285"/>
                    </a:lnTo>
                    <a:lnTo>
                      <a:pt x="0" y="339"/>
                    </a:lnTo>
                    <a:lnTo>
                      <a:pt x="218" y="395"/>
                    </a:lnTo>
                    <a:lnTo>
                      <a:pt x="184" y="521"/>
                    </a:lnTo>
                    <a:lnTo>
                      <a:pt x="310" y="487"/>
                    </a:lnTo>
                    <a:lnTo>
                      <a:pt x="363" y="693"/>
                    </a:lnTo>
                    <a:lnTo>
                      <a:pt x="415" y="487"/>
                    </a:lnTo>
                    <a:lnTo>
                      <a:pt x="540" y="526"/>
                    </a:lnTo>
                    <a:lnTo>
                      <a:pt x="510" y="399"/>
                    </a:lnTo>
                    <a:lnTo>
                      <a:pt x="720" y="341"/>
                    </a:lnTo>
                    <a:lnTo>
                      <a:pt x="510" y="293"/>
                    </a:lnTo>
                    <a:lnTo>
                      <a:pt x="543" y="163"/>
                    </a:lnTo>
                    <a:lnTo>
                      <a:pt x="414" y="204"/>
                    </a:lnTo>
                    <a:lnTo>
                      <a:pt x="366"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3" name="Freeform 13"/>
              <p:cNvSpPr>
                <a:spLocks/>
              </p:cNvSpPr>
              <p:nvPr/>
            </p:nvSpPr>
            <p:spPr bwMode="auto">
              <a:xfrm>
                <a:off x="4423" y="768"/>
                <a:ext cx="19" cy="100"/>
              </a:xfrm>
              <a:custGeom>
                <a:avLst/>
                <a:gdLst>
                  <a:gd name="T0" fmla="*/ 58 w 58"/>
                  <a:gd name="T1" fmla="*/ 0 h 298"/>
                  <a:gd name="T2" fmla="*/ 58 w 58"/>
                  <a:gd name="T3" fmla="*/ 298 h 298"/>
                  <a:gd name="T4" fmla="*/ 0 w 58"/>
                  <a:gd name="T5" fmla="*/ 244 h 298"/>
                  <a:gd name="T6" fmla="*/ 58 w 58"/>
                  <a:gd name="T7" fmla="*/ 0 h 298"/>
                  <a:gd name="T8" fmla="*/ 0 60000 65536"/>
                  <a:gd name="T9" fmla="*/ 0 60000 65536"/>
                  <a:gd name="T10" fmla="*/ 0 60000 65536"/>
                  <a:gd name="T11" fmla="*/ 0 60000 65536"/>
                  <a:gd name="T12" fmla="*/ 0 w 58"/>
                  <a:gd name="T13" fmla="*/ 0 h 298"/>
                  <a:gd name="T14" fmla="*/ 58 w 58"/>
                  <a:gd name="T15" fmla="*/ 298 h 298"/>
                </a:gdLst>
                <a:ahLst/>
                <a:cxnLst>
                  <a:cxn ang="T8">
                    <a:pos x="T0" y="T1"/>
                  </a:cxn>
                  <a:cxn ang="T9">
                    <a:pos x="T2" y="T3"/>
                  </a:cxn>
                  <a:cxn ang="T10">
                    <a:pos x="T4" y="T5"/>
                  </a:cxn>
                  <a:cxn ang="T11">
                    <a:pos x="T6" y="T7"/>
                  </a:cxn>
                </a:cxnLst>
                <a:rect l="T12" t="T13" r="T14" b="T15"/>
                <a:pathLst>
                  <a:path w="58" h="298">
                    <a:moveTo>
                      <a:pt x="58" y="0"/>
                    </a:moveTo>
                    <a:lnTo>
                      <a:pt x="58" y="298"/>
                    </a:lnTo>
                    <a:lnTo>
                      <a:pt x="0" y="244"/>
                    </a:lnTo>
                    <a:lnTo>
                      <a:pt x="58"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4" name="Freeform 14"/>
              <p:cNvSpPr>
                <a:spLocks/>
              </p:cNvSpPr>
              <p:nvPr/>
            </p:nvSpPr>
            <p:spPr bwMode="auto">
              <a:xfrm>
                <a:off x="4343" y="868"/>
                <a:ext cx="99" cy="19"/>
              </a:xfrm>
              <a:custGeom>
                <a:avLst/>
                <a:gdLst>
                  <a:gd name="T0" fmla="*/ 0 w 298"/>
                  <a:gd name="T1" fmla="*/ 0 h 59"/>
                  <a:gd name="T2" fmla="*/ 298 w 298"/>
                  <a:gd name="T3" fmla="*/ 0 h 59"/>
                  <a:gd name="T4" fmla="*/ 242 w 298"/>
                  <a:gd name="T5" fmla="*/ 59 h 59"/>
                  <a:gd name="T6" fmla="*/ 0 w 298"/>
                  <a:gd name="T7" fmla="*/ 0 h 59"/>
                  <a:gd name="T8" fmla="*/ 0 60000 65536"/>
                  <a:gd name="T9" fmla="*/ 0 60000 65536"/>
                  <a:gd name="T10" fmla="*/ 0 60000 65536"/>
                  <a:gd name="T11" fmla="*/ 0 60000 65536"/>
                  <a:gd name="T12" fmla="*/ 0 w 298"/>
                  <a:gd name="T13" fmla="*/ 0 h 59"/>
                  <a:gd name="T14" fmla="*/ 298 w 298"/>
                  <a:gd name="T15" fmla="*/ 59 h 59"/>
                </a:gdLst>
                <a:ahLst/>
                <a:cxnLst>
                  <a:cxn ang="T8">
                    <a:pos x="T0" y="T1"/>
                  </a:cxn>
                  <a:cxn ang="T9">
                    <a:pos x="T2" y="T3"/>
                  </a:cxn>
                  <a:cxn ang="T10">
                    <a:pos x="T4" y="T5"/>
                  </a:cxn>
                  <a:cxn ang="T11">
                    <a:pos x="T6" y="T7"/>
                  </a:cxn>
                </a:cxnLst>
                <a:rect l="T12" t="T13" r="T14" b="T15"/>
                <a:pathLst>
                  <a:path w="298" h="59">
                    <a:moveTo>
                      <a:pt x="0" y="0"/>
                    </a:moveTo>
                    <a:lnTo>
                      <a:pt x="298" y="0"/>
                    </a:lnTo>
                    <a:lnTo>
                      <a:pt x="242" y="59"/>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5" name="Freeform 15"/>
              <p:cNvSpPr>
                <a:spLocks/>
              </p:cNvSpPr>
              <p:nvPr/>
            </p:nvSpPr>
            <p:spPr bwMode="auto">
              <a:xfrm>
                <a:off x="4442" y="868"/>
                <a:ext cx="19" cy="99"/>
              </a:xfrm>
              <a:custGeom>
                <a:avLst/>
                <a:gdLst>
                  <a:gd name="T0" fmla="*/ 0 w 56"/>
                  <a:gd name="T1" fmla="*/ 297 h 297"/>
                  <a:gd name="T2" fmla="*/ 0 w 56"/>
                  <a:gd name="T3" fmla="*/ 0 h 297"/>
                  <a:gd name="T4" fmla="*/ 56 w 56"/>
                  <a:gd name="T5" fmla="*/ 56 h 297"/>
                  <a:gd name="T6" fmla="*/ 0 w 56"/>
                  <a:gd name="T7" fmla="*/ 297 h 297"/>
                  <a:gd name="T8" fmla="*/ 0 60000 65536"/>
                  <a:gd name="T9" fmla="*/ 0 60000 65536"/>
                  <a:gd name="T10" fmla="*/ 0 60000 65536"/>
                  <a:gd name="T11" fmla="*/ 0 60000 65536"/>
                  <a:gd name="T12" fmla="*/ 0 w 56"/>
                  <a:gd name="T13" fmla="*/ 0 h 297"/>
                  <a:gd name="T14" fmla="*/ 56 w 56"/>
                  <a:gd name="T15" fmla="*/ 297 h 297"/>
                </a:gdLst>
                <a:ahLst/>
                <a:cxnLst>
                  <a:cxn ang="T8">
                    <a:pos x="T0" y="T1"/>
                  </a:cxn>
                  <a:cxn ang="T9">
                    <a:pos x="T2" y="T3"/>
                  </a:cxn>
                  <a:cxn ang="T10">
                    <a:pos x="T4" y="T5"/>
                  </a:cxn>
                  <a:cxn ang="T11">
                    <a:pos x="T6" y="T7"/>
                  </a:cxn>
                </a:cxnLst>
                <a:rect l="T12" t="T13" r="T14" b="T15"/>
                <a:pathLst>
                  <a:path w="56" h="297">
                    <a:moveTo>
                      <a:pt x="0" y="297"/>
                    </a:moveTo>
                    <a:lnTo>
                      <a:pt x="0" y="0"/>
                    </a:lnTo>
                    <a:lnTo>
                      <a:pt x="56" y="56"/>
                    </a:lnTo>
                    <a:lnTo>
                      <a:pt x="0" y="29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6" name="Freeform 16"/>
              <p:cNvSpPr>
                <a:spLocks/>
              </p:cNvSpPr>
              <p:nvPr/>
            </p:nvSpPr>
            <p:spPr bwMode="auto">
              <a:xfrm>
                <a:off x="4442" y="849"/>
                <a:ext cx="99" cy="19"/>
              </a:xfrm>
              <a:custGeom>
                <a:avLst/>
                <a:gdLst>
                  <a:gd name="T0" fmla="*/ 297 w 297"/>
                  <a:gd name="T1" fmla="*/ 57 h 57"/>
                  <a:gd name="T2" fmla="*/ 0 w 297"/>
                  <a:gd name="T3" fmla="*/ 57 h 57"/>
                  <a:gd name="T4" fmla="*/ 55 w 297"/>
                  <a:gd name="T5" fmla="*/ 0 h 57"/>
                  <a:gd name="T6" fmla="*/ 297 w 297"/>
                  <a:gd name="T7" fmla="*/ 57 h 57"/>
                  <a:gd name="T8" fmla="*/ 0 60000 65536"/>
                  <a:gd name="T9" fmla="*/ 0 60000 65536"/>
                  <a:gd name="T10" fmla="*/ 0 60000 65536"/>
                  <a:gd name="T11" fmla="*/ 0 60000 65536"/>
                  <a:gd name="T12" fmla="*/ 0 w 297"/>
                  <a:gd name="T13" fmla="*/ 0 h 57"/>
                  <a:gd name="T14" fmla="*/ 297 w 297"/>
                  <a:gd name="T15" fmla="*/ 57 h 57"/>
                </a:gdLst>
                <a:ahLst/>
                <a:cxnLst>
                  <a:cxn ang="T8">
                    <a:pos x="T0" y="T1"/>
                  </a:cxn>
                  <a:cxn ang="T9">
                    <a:pos x="T2" y="T3"/>
                  </a:cxn>
                  <a:cxn ang="T10">
                    <a:pos x="T4" y="T5"/>
                  </a:cxn>
                  <a:cxn ang="T11">
                    <a:pos x="T6" y="T7"/>
                  </a:cxn>
                </a:cxnLst>
                <a:rect l="T12" t="T13" r="T14" b="T15"/>
                <a:pathLst>
                  <a:path w="297" h="57">
                    <a:moveTo>
                      <a:pt x="297" y="57"/>
                    </a:moveTo>
                    <a:lnTo>
                      <a:pt x="0" y="57"/>
                    </a:lnTo>
                    <a:lnTo>
                      <a:pt x="55" y="0"/>
                    </a:lnTo>
                    <a:lnTo>
                      <a:pt x="297" y="5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7" name="Freeform 17"/>
              <p:cNvSpPr>
                <a:spLocks/>
              </p:cNvSpPr>
              <p:nvPr/>
            </p:nvSpPr>
            <p:spPr bwMode="auto">
              <a:xfrm>
                <a:off x="4388" y="814"/>
                <a:ext cx="29" cy="34"/>
              </a:xfrm>
              <a:custGeom>
                <a:avLst/>
                <a:gdLst>
                  <a:gd name="T0" fmla="*/ 0 w 87"/>
                  <a:gd name="T1" fmla="*/ 0 h 102"/>
                  <a:gd name="T2" fmla="*/ 87 w 87"/>
                  <a:gd name="T3" fmla="*/ 88 h 102"/>
                  <a:gd name="T4" fmla="*/ 29 w 87"/>
                  <a:gd name="T5" fmla="*/ 102 h 102"/>
                  <a:gd name="T6" fmla="*/ 0 w 87"/>
                  <a:gd name="T7" fmla="*/ 0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0" y="0"/>
                    </a:moveTo>
                    <a:lnTo>
                      <a:pt x="87" y="88"/>
                    </a:lnTo>
                    <a:lnTo>
                      <a:pt x="29" y="102"/>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8" name="Freeform 18"/>
              <p:cNvSpPr>
                <a:spLocks/>
              </p:cNvSpPr>
              <p:nvPr/>
            </p:nvSpPr>
            <p:spPr bwMode="auto">
              <a:xfrm>
                <a:off x="4388" y="893"/>
                <a:ext cx="34" cy="28"/>
              </a:xfrm>
              <a:custGeom>
                <a:avLst/>
                <a:gdLst>
                  <a:gd name="T0" fmla="*/ 0 w 103"/>
                  <a:gd name="T1" fmla="*/ 84 h 84"/>
                  <a:gd name="T2" fmla="*/ 89 w 103"/>
                  <a:gd name="T3" fmla="*/ 0 h 84"/>
                  <a:gd name="T4" fmla="*/ 103 w 103"/>
                  <a:gd name="T5" fmla="*/ 56 h 84"/>
                  <a:gd name="T6" fmla="*/ 0 w 103"/>
                  <a:gd name="T7" fmla="*/ 84 h 84"/>
                  <a:gd name="T8" fmla="*/ 0 60000 65536"/>
                  <a:gd name="T9" fmla="*/ 0 60000 65536"/>
                  <a:gd name="T10" fmla="*/ 0 60000 65536"/>
                  <a:gd name="T11" fmla="*/ 0 60000 65536"/>
                  <a:gd name="T12" fmla="*/ 0 w 103"/>
                  <a:gd name="T13" fmla="*/ 0 h 84"/>
                  <a:gd name="T14" fmla="*/ 103 w 103"/>
                  <a:gd name="T15" fmla="*/ 84 h 84"/>
                </a:gdLst>
                <a:ahLst/>
                <a:cxnLst>
                  <a:cxn ang="T8">
                    <a:pos x="T0" y="T1"/>
                  </a:cxn>
                  <a:cxn ang="T9">
                    <a:pos x="T2" y="T3"/>
                  </a:cxn>
                  <a:cxn ang="T10">
                    <a:pos x="T4" y="T5"/>
                  </a:cxn>
                  <a:cxn ang="T11">
                    <a:pos x="T6" y="T7"/>
                  </a:cxn>
                </a:cxnLst>
                <a:rect l="T12" t="T13" r="T14" b="T15"/>
                <a:pathLst>
                  <a:path w="103" h="84">
                    <a:moveTo>
                      <a:pt x="0" y="84"/>
                    </a:moveTo>
                    <a:lnTo>
                      <a:pt x="89" y="0"/>
                    </a:lnTo>
                    <a:lnTo>
                      <a:pt x="103" y="56"/>
                    </a:lnTo>
                    <a:lnTo>
                      <a:pt x="0" y="84"/>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39" name="Freeform 19"/>
              <p:cNvSpPr>
                <a:spLocks/>
              </p:cNvSpPr>
              <p:nvPr/>
            </p:nvSpPr>
            <p:spPr bwMode="auto">
              <a:xfrm>
                <a:off x="4466" y="888"/>
                <a:ext cx="29" cy="34"/>
              </a:xfrm>
              <a:custGeom>
                <a:avLst/>
                <a:gdLst>
                  <a:gd name="T0" fmla="*/ 87 w 87"/>
                  <a:gd name="T1" fmla="*/ 102 h 102"/>
                  <a:gd name="T2" fmla="*/ 0 w 87"/>
                  <a:gd name="T3" fmla="*/ 14 h 102"/>
                  <a:gd name="T4" fmla="*/ 58 w 87"/>
                  <a:gd name="T5" fmla="*/ 0 h 102"/>
                  <a:gd name="T6" fmla="*/ 87 w 87"/>
                  <a:gd name="T7" fmla="*/ 102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87" y="102"/>
                    </a:moveTo>
                    <a:lnTo>
                      <a:pt x="0" y="14"/>
                    </a:lnTo>
                    <a:lnTo>
                      <a:pt x="58" y="0"/>
                    </a:lnTo>
                    <a:lnTo>
                      <a:pt x="87" y="102"/>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40" name="Freeform 20"/>
              <p:cNvSpPr>
                <a:spLocks/>
              </p:cNvSpPr>
              <p:nvPr/>
            </p:nvSpPr>
            <p:spPr bwMode="auto">
              <a:xfrm>
                <a:off x="4461" y="814"/>
                <a:ext cx="35" cy="29"/>
              </a:xfrm>
              <a:custGeom>
                <a:avLst/>
                <a:gdLst>
                  <a:gd name="T0" fmla="*/ 104 w 104"/>
                  <a:gd name="T1" fmla="*/ 0 h 87"/>
                  <a:gd name="T2" fmla="*/ 14 w 104"/>
                  <a:gd name="T3" fmla="*/ 87 h 87"/>
                  <a:gd name="T4" fmla="*/ 0 w 104"/>
                  <a:gd name="T5" fmla="*/ 29 h 87"/>
                  <a:gd name="T6" fmla="*/ 104 w 104"/>
                  <a:gd name="T7" fmla="*/ 0 h 87"/>
                  <a:gd name="T8" fmla="*/ 0 60000 65536"/>
                  <a:gd name="T9" fmla="*/ 0 60000 65536"/>
                  <a:gd name="T10" fmla="*/ 0 60000 65536"/>
                  <a:gd name="T11" fmla="*/ 0 60000 65536"/>
                  <a:gd name="T12" fmla="*/ 0 w 104"/>
                  <a:gd name="T13" fmla="*/ 0 h 87"/>
                  <a:gd name="T14" fmla="*/ 104 w 104"/>
                  <a:gd name="T15" fmla="*/ 87 h 87"/>
                </a:gdLst>
                <a:ahLst/>
                <a:cxnLst>
                  <a:cxn ang="T8">
                    <a:pos x="T0" y="T1"/>
                  </a:cxn>
                  <a:cxn ang="T9">
                    <a:pos x="T2" y="T3"/>
                  </a:cxn>
                  <a:cxn ang="T10">
                    <a:pos x="T4" y="T5"/>
                  </a:cxn>
                  <a:cxn ang="T11">
                    <a:pos x="T6" y="T7"/>
                  </a:cxn>
                </a:cxnLst>
                <a:rect l="T12" t="T13" r="T14" b="T15"/>
                <a:pathLst>
                  <a:path w="104" h="87">
                    <a:moveTo>
                      <a:pt x="104" y="0"/>
                    </a:moveTo>
                    <a:lnTo>
                      <a:pt x="14" y="87"/>
                    </a:lnTo>
                    <a:lnTo>
                      <a:pt x="0" y="29"/>
                    </a:lnTo>
                    <a:lnTo>
                      <a:pt x="104" y="0"/>
                    </a:lnTo>
                    <a:close/>
                  </a:path>
                </a:pathLst>
              </a:custGeom>
              <a:solidFill>
                <a:srgbClr val="FF0000"/>
              </a:solidFill>
              <a:ln w="15875">
                <a:solidFill>
                  <a:srgbClr val="339966"/>
                </a:solidFill>
                <a:round/>
                <a:headEnd/>
                <a:tailEnd/>
              </a:ln>
            </p:spPr>
            <p:txBody>
              <a:bodyPr/>
              <a:lstStyle/>
              <a:p>
                <a:endParaRPr lang="zh-CN" altLang="en-US">
                  <a:effectLst/>
                </a:endParaRPr>
              </a:p>
            </p:txBody>
          </p:sp>
        </p:grpSp>
      </p:grpSp>
      <p:grpSp>
        <p:nvGrpSpPr>
          <p:cNvPr id="41" name="Group 9"/>
          <p:cNvGrpSpPr>
            <a:grpSpLocks/>
          </p:cNvGrpSpPr>
          <p:nvPr/>
        </p:nvGrpSpPr>
        <p:grpSpPr bwMode="auto">
          <a:xfrm>
            <a:off x="1979712" y="5047009"/>
            <a:ext cx="6402388" cy="830263"/>
            <a:chOff x="1344" y="816"/>
            <a:chExt cx="4033" cy="523"/>
          </a:xfrm>
        </p:grpSpPr>
        <p:sp>
          <p:nvSpPr>
            <p:cNvPr id="42" name="Rectangle 10"/>
            <p:cNvSpPr>
              <a:spLocks noChangeArrowheads="1"/>
            </p:cNvSpPr>
            <p:nvPr/>
          </p:nvSpPr>
          <p:spPr bwMode="auto">
            <a:xfrm>
              <a:off x="1536" y="816"/>
              <a:ext cx="3841" cy="523"/>
            </a:xfrm>
            <a:prstGeom prst="rect">
              <a:avLst/>
            </a:prstGeom>
            <a:noFill/>
            <a:ln w="12700" cap="sq">
              <a:noFill/>
              <a:miter lim="800000"/>
              <a:headEnd type="none" w="sm" len="sm"/>
              <a:tailEnd type="none" w="sm" len="sm"/>
            </a:ln>
          </p:spPr>
          <p:txBody>
            <a:bodyPr wrap="square">
              <a:spAutoFit/>
            </a:bodyPr>
            <a:lstStyle/>
            <a:p>
              <a:r>
                <a:rPr lang="zh-CN" altLang="en-US" b="1" dirty="0" smtClean="0">
                  <a:solidFill>
                    <a:srgbClr val="0033CC"/>
                  </a:solidFill>
                  <a:ea typeface="幼圆" pitchFamily="49" charset="-122"/>
                </a:rPr>
                <a:t>不必通过内核就可以共享和传递数据。线程间通信比进程间通信高效、方便</a:t>
              </a:r>
              <a:endParaRPr lang="zh-CN" altLang="en-US" b="1" dirty="0">
                <a:solidFill>
                  <a:srgbClr val="0033CC"/>
                </a:solidFill>
                <a:effectLst/>
                <a:ea typeface="幼圆" pitchFamily="49" charset="-122"/>
              </a:endParaRPr>
            </a:p>
          </p:txBody>
        </p:sp>
        <p:grpSp>
          <p:nvGrpSpPr>
            <p:cNvPr id="43" name="Group 11"/>
            <p:cNvGrpSpPr>
              <a:grpSpLocks/>
            </p:cNvGrpSpPr>
            <p:nvPr/>
          </p:nvGrpSpPr>
          <p:grpSpPr bwMode="auto">
            <a:xfrm>
              <a:off x="1344" y="912"/>
              <a:ext cx="192" cy="169"/>
              <a:chOff x="4320" y="754"/>
              <a:chExt cx="240" cy="231"/>
            </a:xfrm>
          </p:grpSpPr>
          <p:sp>
            <p:nvSpPr>
              <p:cNvPr id="44" name="Freeform 12"/>
              <p:cNvSpPr>
                <a:spLocks/>
              </p:cNvSpPr>
              <p:nvPr/>
            </p:nvSpPr>
            <p:spPr bwMode="auto">
              <a:xfrm>
                <a:off x="4320" y="754"/>
                <a:ext cx="240" cy="231"/>
              </a:xfrm>
              <a:custGeom>
                <a:avLst/>
                <a:gdLst>
                  <a:gd name="T0" fmla="*/ 366 w 720"/>
                  <a:gd name="T1" fmla="*/ 0 h 693"/>
                  <a:gd name="T2" fmla="*/ 310 w 720"/>
                  <a:gd name="T3" fmla="*/ 203 h 693"/>
                  <a:gd name="T4" fmla="*/ 189 w 720"/>
                  <a:gd name="T5" fmla="*/ 162 h 693"/>
                  <a:gd name="T6" fmla="*/ 218 w 720"/>
                  <a:gd name="T7" fmla="*/ 285 h 693"/>
                  <a:gd name="T8" fmla="*/ 0 w 720"/>
                  <a:gd name="T9" fmla="*/ 339 h 693"/>
                  <a:gd name="T10" fmla="*/ 218 w 720"/>
                  <a:gd name="T11" fmla="*/ 395 h 693"/>
                  <a:gd name="T12" fmla="*/ 184 w 720"/>
                  <a:gd name="T13" fmla="*/ 521 h 693"/>
                  <a:gd name="T14" fmla="*/ 310 w 720"/>
                  <a:gd name="T15" fmla="*/ 487 h 693"/>
                  <a:gd name="T16" fmla="*/ 363 w 720"/>
                  <a:gd name="T17" fmla="*/ 693 h 693"/>
                  <a:gd name="T18" fmla="*/ 415 w 720"/>
                  <a:gd name="T19" fmla="*/ 487 h 693"/>
                  <a:gd name="T20" fmla="*/ 540 w 720"/>
                  <a:gd name="T21" fmla="*/ 526 h 693"/>
                  <a:gd name="T22" fmla="*/ 510 w 720"/>
                  <a:gd name="T23" fmla="*/ 399 h 693"/>
                  <a:gd name="T24" fmla="*/ 720 w 720"/>
                  <a:gd name="T25" fmla="*/ 341 h 693"/>
                  <a:gd name="T26" fmla="*/ 510 w 720"/>
                  <a:gd name="T27" fmla="*/ 293 h 693"/>
                  <a:gd name="T28" fmla="*/ 543 w 720"/>
                  <a:gd name="T29" fmla="*/ 163 h 693"/>
                  <a:gd name="T30" fmla="*/ 414 w 720"/>
                  <a:gd name="T31" fmla="*/ 204 h 693"/>
                  <a:gd name="T32" fmla="*/ 366 w 720"/>
                  <a:gd name="T33" fmla="*/ 0 h 6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20"/>
                  <a:gd name="T52" fmla="*/ 0 h 693"/>
                  <a:gd name="T53" fmla="*/ 720 w 720"/>
                  <a:gd name="T54" fmla="*/ 693 h 6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20" h="693">
                    <a:moveTo>
                      <a:pt x="366" y="0"/>
                    </a:moveTo>
                    <a:lnTo>
                      <a:pt x="310" y="203"/>
                    </a:lnTo>
                    <a:lnTo>
                      <a:pt x="189" y="162"/>
                    </a:lnTo>
                    <a:lnTo>
                      <a:pt x="218" y="285"/>
                    </a:lnTo>
                    <a:lnTo>
                      <a:pt x="0" y="339"/>
                    </a:lnTo>
                    <a:lnTo>
                      <a:pt x="218" y="395"/>
                    </a:lnTo>
                    <a:lnTo>
                      <a:pt x="184" y="521"/>
                    </a:lnTo>
                    <a:lnTo>
                      <a:pt x="310" y="487"/>
                    </a:lnTo>
                    <a:lnTo>
                      <a:pt x="363" y="693"/>
                    </a:lnTo>
                    <a:lnTo>
                      <a:pt x="415" y="487"/>
                    </a:lnTo>
                    <a:lnTo>
                      <a:pt x="540" y="526"/>
                    </a:lnTo>
                    <a:lnTo>
                      <a:pt x="510" y="399"/>
                    </a:lnTo>
                    <a:lnTo>
                      <a:pt x="720" y="341"/>
                    </a:lnTo>
                    <a:lnTo>
                      <a:pt x="510" y="293"/>
                    </a:lnTo>
                    <a:lnTo>
                      <a:pt x="543" y="163"/>
                    </a:lnTo>
                    <a:lnTo>
                      <a:pt x="414" y="204"/>
                    </a:lnTo>
                    <a:lnTo>
                      <a:pt x="366"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45" name="Freeform 13"/>
              <p:cNvSpPr>
                <a:spLocks/>
              </p:cNvSpPr>
              <p:nvPr/>
            </p:nvSpPr>
            <p:spPr bwMode="auto">
              <a:xfrm>
                <a:off x="4423" y="768"/>
                <a:ext cx="19" cy="100"/>
              </a:xfrm>
              <a:custGeom>
                <a:avLst/>
                <a:gdLst>
                  <a:gd name="T0" fmla="*/ 58 w 58"/>
                  <a:gd name="T1" fmla="*/ 0 h 298"/>
                  <a:gd name="T2" fmla="*/ 58 w 58"/>
                  <a:gd name="T3" fmla="*/ 298 h 298"/>
                  <a:gd name="T4" fmla="*/ 0 w 58"/>
                  <a:gd name="T5" fmla="*/ 244 h 298"/>
                  <a:gd name="T6" fmla="*/ 58 w 58"/>
                  <a:gd name="T7" fmla="*/ 0 h 298"/>
                  <a:gd name="T8" fmla="*/ 0 60000 65536"/>
                  <a:gd name="T9" fmla="*/ 0 60000 65536"/>
                  <a:gd name="T10" fmla="*/ 0 60000 65536"/>
                  <a:gd name="T11" fmla="*/ 0 60000 65536"/>
                  <a:gd name="T12" fmla="*/ 0 w 58"/>
                  <a:gd name="T13" fmla="*/ 0 h 298"/>
                  <a:gd name="T14" fmla="*/ 58 w 58"/>
                  <a:gd name="T15" fmla="*/ 298 h 298"/>
                </a:gdLst>
                <a:ahLst/>
                <a:cxnLst>
                  <a:cxn ang="T8">
                    <a:pos x="T0" y="T1"/>
                  </a:cxn>
                  <a:cxn ang="T9">
                    <a:pos x="T2" y="T3"/>
                  </a:cxn>
                  <a:cxn ang="T10">
                    <a:pos x="T4" y="T5"/>
                  </a:cxn>
                  <a:cxn ang="T11">
                    <a:pos x="T6" y="T7"/>
                  </a:cxn>
                </a:cxnLst>
                <a:rect l="T12" t="T13" r="T14" b="T15"/>
                <a:pathLst>
                  <a:path w="58" h="298">
                    <a:moveTo>
                      <a:pt x="58" y="0"/>
                    </a:moveTo>
                    <a:lnTo>
                      <a:pt x="58" y="298"/>
                    </a:lnTo>
                    <a:lnTo>
                      <a:pt x="0" y="244"/>
                    </a:lnTo>
                    <a:lnTo>
                      <a:pt x="58"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46" name="Freeform 14"/>
              <p:cNvSpPr>
                <a:spLocks/>
              </p:cNvSpPr>
              <p:nvPr/>
            </p:nvSpPr>
            <p:spPr bwMode="auto">
              <a:xfrm>
                <a:off x="4343" y="868"/>
                <a:ext cx="99" cy="19"/>
              </a:xfrm>
              <a:custGeom>
                <a:avLst/>
                <a:gdLst>
                  <a:gd name="T0" fmla="*/ 0 w 298"/>
                  <a:gd name="T1" fmla="*/ 0 h 59"/>
                  <a:gd name="T2" fmla="*/ 298 w 298"/>
                  <a:gd name="T3" fmla="*/ 0 h 59"/>
                  <a:gd name="T4" fmla="*/ 242 w 298"/>
                  <a:gd name="T5" fmla="*/ 59 h 59"/>
                  <a:gd name="T6" fmla="*/ 0 w 298"/>
                  <a:gd name="T7" fmla="*/ 0 h 59"/>
                  <a:gd name="T8" fmla="*/ 0 60000 65536"/>
                  <a:gd name="T9" fmla="*/ 0 60000 65536"/>
                  <a:gd name="T10" fmla="*/ 0 60000 65536"/>
                  <a:gd name="T11" fmla="*/ 0 60000 65536"/>
                  <a:gd name="T12" fmla="*/ 0 w 298"/>
                  <a:gd name="T13" fmla="*/ 0 h 59"/>
                  <a:gd name="T14" fmla="*/ 298 w 298"/>
                  <a:gd name="T15" fmla="*/ 59 h 59"/>
                </a:gdLst>
                <a:ahLst/>
                <a:cxnLst>
                  <a:cxn ang="T8">
                    <a:pos x="T0" y="T1"/>
                  </a:cxn>
                  <a:cxn ang="T9">
                    <a:pos x="T2" y="T3"/>
                  </a:cxn>
                  <a:cxn ang="T10">
                    <a:pos x="T4" y="T5"/>
                  </a:cxn>
                  <a:cxn ang="T11">
                    <a:pos x="T6" y="T7"/>
                  </a:cxn>
                </a:cxnLst>
                <a:rect l="T12" t="T13" r="T14" b="T15"/>
                <a:pathLst>
                  <a:path w="298" h="59">
                    <a:moveTo>
                      <a:pt x="0" y="0"/>
                    </a:moveTo>
                    <a:lnTo>
                      <a:pt x="298" y="0"/>
                    </a:lnTo>
                    <a:lnTo>
                      <a:pt x="242" y="59"/>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47" name="Freeform 15"/>
              <p:cNvSpPr>
                <a:spLocks/>
              </p:cNvSpPr>
              <p:nvPr/>
            </p:nvSpPr>
            <p:spPr bwMode="auto">
              <a:xfrm>
                <a:off x="4442" y="868"/>
                <a:ext cx="19" cy="99"/>
              </a:xfrm>
              <a:custGeom>
                <a:avLst/>
                <a:gdLst>
                  <a:gd name="T0" fmla="*/ 0 w 56"/>
                  <a:gd name="T1" fmla="*/ 297 h 297"/>
                  <a:gd name="T2" fmla="*/ 0 w 56"/>
                  <a:gd name="T3" fmla="*/ 0 h 297"/>
                  <a:gd name="T4" fmla="*/ 56 w 56"/>
                  <a:gd name="T5" fmla="*/ 56 h 297"/>
                  <a:gd name="T6" fmla="*/ 0 w 56"/>
                  <a:gd name="T7" fmla="*/ 297 h 297"/>
                  <a:gd name="T8" fmla="*/ 0 60000 65536"/>
                  <a:gd name="T9" fmla="*/ 0 60000 65536"/>
                  <a:gd name="T10" fmla="*/ 0 60000 65536"/>
                  <a:gd name="T11" fmla="*/ 0 60000 65536"/>
                  <a:gd name="T12" fmla="*/ 0 w 56"/>
                  <a:gd name="T13" fmla="*/ 0 h 297"/>
                  <a:gd name="T14" fmla="*/ 56 w 56"/>
                  <a:gd name="T15" fmla="*/ 297 h 297"/>
                </a:gdLst>
                <a:ahLst/>
                <a:cxnLst>
                  <a:cxn ang="T8">
                    <a:pos x="T0" y="T1"/>
                  </a:cxn>
                  <a:cxn ang="T9">
                    <a:pos x="T2" y="T3"/>
                  </a:cxn>
                  <a:cxn ang="T10">
                    <a:pos x="T4" y="T5"/>
                  </a:cxn>
                  <a:cxn ang="T11">
                    <a:pos x="T6" y="T7"/>
                  </a:cxn>
                </a:cxnLst>
                <a:rect l="T12" t="T13" r="T14" b="T15"/>
                <a:pathLst>
                  <a:path w="56" h="297">
                    <a:moveTo>
                      <a:pt x="0" y="297"/>
                    </a:moveTo>
                    <a:lnTo>
                      <a:pt x="0" y="0"/>
                    </a:lnTo>
                    <a:lnTo>
                      <a:pt x="56" y="56"/>
                    </a:lnTo>
                    <a:lnTo>
                      <a:pt x="0" y="29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48" name="Freeform 16"/>
              <p:cNvSpPr>
                <a:spLocks/>
              </p:cNvSpPr>
              <p:nvPr/>
            </p:nvSpPr>
            <p:spPr bwMode="auto">
              <a:xfrm>
                <a:off x="4442" y="849"/>
                <a:ext cx="99" cy="19"/>
              </a:xfrm>
              <a:custGeom>
                <a:avLst/>
                <a:gdLst>
                  <a:gd name="T0" fmla="*/ 297 w 297"/>
                  <a:gd name="T1" fmla="*/ 57 h 57"/>
                  <a:gd name="T2" fmla="*/ 0 w 297"/>
                  <a:gd name="T3" fmla="*/ 57 h 57"/>
                  <a:gd name="T4" fmla="*/ 55 w 297"/>
                  <a:gd name="T5" fmla="*/ 0 h 57"/>
                  <a:gd name="T6" fmla="*/ 297 w 297"/>
                  <a:gd name="T7" fmla="*/ 57 h 57"/>
                  <a:gd name="T8" fmla="*/ 0 60000 65536"/>
                  <a:gd name="T9" fmla="*/ 0 60000 65536"/>
                  <a:gd name="T10" fmla="*/ 0 60000 65536"/>
                  <a:gd name="T11" fmla="*/ 0 60000 65536"/>
                  <a:gd name="T12" fmla="*/ 0 w 297"/>
                  <a:gd name="T13" fmla="*/ 0 h 57"/>
                  <a:gd name="T14" fmla="*/ 297 w 297"/>
                  <a:gd name="T15" fmla="*/ 57 h 57"/>
                </a:gdLst>
                <a:ahLst/>
                <a:cxnLst>
                  <a:cxn ang="T8">
                    <a:pos x="T0" y="T1"/>
                  </a:cxn>
                  <a:cxn ang="T9">
                    <a:pos x="T2" y="T3"/>
                  </a:cxn>
                  <a:cxn ang="T10">
                    <a:pos x="T4" y="T5"/>
                  </a:cxn>
                  <a:cxn ang="T11">
                    <a:pos x="T6" y="T7"/>
                  </a:cxn>
                </a:cxnLst>
                <a:rect l="T12" t="T13" r="T14" b="T15"/>
                <a:pathLst>
                  <a:path w="297" h="57">
                    <a:moveTo>
                      <a:pt x="297" y="57"/>
                    </a:moveTo>
                    <a:lnTo>
                      <a:pt x="0" y="57"/>
                    </a:lnTo>
                    <a:lnTo>
                      <a:pt x="55" y="0"/>
                    </a:lnTo>
                    <a:lnTo>
                      <a:pt x="297" y="57"/>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49" name="Freeform 17"/>
              <p:cNvSpPr>
                <a:spLocks/>
              </p:cNvSpPr>
              <p:nvPr/>
            </p:nvSpPr>
            <p:spPr bwMode="auto">
              <a:xfrm>
                <a:off x="4388" y="814"/>
                <a:ext cx="29" cy="34"/>
              </a:xfrm>
              <a:custGeom>
                <a:avLst/>
                <a:gdLst>
                  <a:gd name="T0" fmla="*/ 0 w 87"/>
                  <a:gd name="T1" fmla="*/ 0 h 102"/>
                  <a:gd name="T2" fmla="*/ 87 w 87"/>
                  <a:gd name="T3" fmla="*/ 88 h 102"/>
                  <a:gd name="T4" fmla="*/ 29 w 87"/>
                  <a:gd name="T5" fmla="*/ 102 h 102"/>
                  <a:gd name="T6" fmla="*/ 0 w 87"/>
                  <a:gd name="T7" fmla="*/ 0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0" y="0"/>
                    </a:moveTo>
                    <a:lnTo>
                      <a:pt x="87" y="88"/>
                    </a:lnTo>
                    <a:lnTo>
                      <a:pt x="29" y="102"/>
                    </a:lnTo>
                    <a:lnTo>
                      <a:pt x="0" y="0"/>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50" name="Freeform 18"/>
              <p:cNvSpPr>
                <a:spLocks/>
              </p:cNvSpPr>
              <p:nvPr/>
            </p:nvSpPr>
            <p:spPr bwMode="auto">
              <a:xfrm>
                <a:off x="4388" y="893"/>
                <a:ext cx="34" cy="28"/>
              </a:xfrm>
              <a:custGeom>
                <a:avLst/>
                <a:gdLst>
                  <a:gd name="T0" fmla="*/ 0 w 103"/>
                  <a:gd name="T1" fmla="*/ 84 h 84"/>
                  <a:gd name="T2" fmla="*/ 89 w 103"/>
                  <a:gd name="T3" fmla="*/ 0 h 84"/>
                  <a:gd name="T4" fmla="*/ 103 w 103"/>
                  <a:gd name="T5" fmla="*/ 56 h 84"/>
                  <a:gd name="T6" fmla="*/ 0 w 103"/>
                  <a:gd name="T7" fmla="*/ 84 h 84"/>
                  <a:gd name="T8" fmla="*/ 0 60000 65536"/>
                  <a:gd name="T9" fmla="*/ 0 60000 65536"/>
                  <a:gd name="T10" fmla="*/ 0 60000 65536"/>
                  <a:gd name="T11" fmla="*/ 0 60000 65536"/>
                  <a:gd name="T12" fmla="*/ 0 w 103"/>
                  <a:gd name="T13" fmla="*/ 0 h 84"/>
                  <a:gd name="T14" fmla="*/ 103 w 103"/>
                  <a:gd name="T15" fmla="*/ 84 h 84"/>
                </a:gdLst>
                <a:ahLst/>
                <a:cxnLst>
                  <a:cxn ang="T8">
                    <a:pos x="T0" y="T1"/>
                  </a:cxn>
                  <a:cxn ang="T9">
                    <a:pos x="T2" y="T3"/>
                  </a:cxn>
                  <a:cxn ang="T10">
                    <a:pos x="T4" y="T5"/>
                  </a:cxn>
                  <a:cxn ang="T11">
                    <a:pos x="T6" y="T7"/>
                  </a:cxn>
                </a:cxnLst>
                <a:rect l="T12" t="T13" r="T14" b="T15"/>
                <a:pathLst>
                  <a:path w="103" h="84">
                    <a:moveTo>
                      <a:pt x="0" y="84"/>
                    </a:moveTo>
                    <a:lnTo>
                      <a:pt x="89" y="0"/>
                    </a:lnTo>
                    <a:lnTo>
                      <a:pt x="103" y="56"/>
                    </a:lnTo>
                    <a:lnTo>
                      <a:pt x="0" y="84"/>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51" name="Freeform 19"/>
              <p:cNvSpPr>
                <a:spLocks/>
              </p:cNvSpPr>
              <p:nvPr/>
            </p:nvSpPr>
            <p:spPr bwMode="auto">
              <a:xfrm>
                <a:off x="4466" y="888"/>
                <a:ext cx="29" cy="34"/>
              </a:xfrm>
              <a:custGeom>
                <a:avLst/>
                <a:gdLst>
                  <a:gd name="T0" fmla="*/ 87 w 87"/>
                  <a:gd name="T1" fmla="*/ 102 h 102"/>
                  <a:gd name="T2" fmla="*/ 0 w 87"/>
                  <a:gd name="T3" fmla="*/ 14 h 102"/>
                  <a:gd name="T4" fmla="*/ 58 w 87"/>
                  <a:gd name="T5" fmla="*/ 0 h 102"/>
                  <a:gd name="T6" fmla="*/ 87 w 87"/>
                  <a:gd name="T7" fmla="*/ 102 h 102"/>
                  <a:gd name="T8" fmla="*/ 0 60000 65536"/>
                  <a:gd name="T9" fmla="*/ 0 60000 65536"/>
                  <a:gd name="T10" fmla="*/ 0 60000 65536"/>
                  <a:gd name="T11" fmla="*/ 0 60000 65536"/>
                  <a:gd name="T12" fmla="*/ 0 w 87"/>
                  <a:gd name="T13" fmla="*/ 0 h 102"/>
                  <a:gd name="T14" fmla="*/ 87 w 87"/>
                  <a:gd name="T15" fmla="*/ 102 h 102"/>
                </a:gdLst>
                <a:ahLst/>
                <a:cxnLst>
                  <a:cxn ang="T8">
                    <a:pos x="T0" y="T1"/>
                  </a:cxn>
                  <a:cxn ang="T9">
                    <a:pos x="T2" y="T3"/>
                  </a:cxn>
                  <a:cxn ang="T10">
                    <a:pos x="T4" y="T5"/>
                  </a:cxn>
                  <a:cxn ang="T11">
                    <a:pos x="T6" y="T7"/>
                  </a:cxn>
                </a:cxnLst>
                <a:rect l="T12" t="T13" r="T14" b="T15"/>
                <a:pathLst>
                  <a:path w="87" h="102">
                    <a:moveTo>
                      <a:pt x="87" y="102"/>
                    </a:moveTo>
                    <a:lnTo>
                      <a:pt x="0" y="14"/>
                    </a:lnTo>
                    <a:lnTo>
                      <a:pt x="58" y="0"/>
                    </a:lnTo>
                    <a:lnTo>
                      <a:pt x="87" y="102"/>
                    </a:lnTo>
                    <a:close/>
                  </a:path>
                </a:pathLst>
              </a:custGeom>
              <a:solidFill>
                <a:srgbClr val="FF0000"/>
              </a:solidFill>
              <a:ln w="15875">
                <a:solidFill>
                  <a:srgbClr val="339966"/>
                </a:solidFill>
                <a:round/>
                <a:headEnd/>
                <a:tailEnd/>
              </a:ln>
            </p:spPr>
            <p:txBody>
              <a:bodyPr/>
              <a:lstStyle/>
              <a:p>
                <a:endParaRPr lang="zh-CN" altLang="en-US">
                  <a:effectLst/>
                </a:endParaRPr>
              </a:p>
            </p:txBody>
          </p:sp>
          <p:sp>
            <p:nvSpPr>
              <p:cNvPr id="52" name="Freeform 20"/>
              <p:cNvSpPr>
                <a:spLocks/>
              </p:cNvSpPr>
              <p:nvPr/>
            </p:nvSpPr>
            <p:spPr bwMode="auto">
              <a:xfrm>
                <a:off x="4461" y="814"/>
                <a:ext cx="35" cy="29"/>
              </a:xfrm>
              <a:custGeom>
                <a:avLst/>
                <a:gdLst>
                  <a:gd name="T0" fmla="*/ 104 w 104"/>
                  <a:gd name="T1" fmla="*/ 0 h 87"/>
                  <a:gd name="T2" fmla="*/ 14 w 104"/>
                  <a:gd name="T3" fmla="*/ 87 h 87"/>
                  <a:gd name="T4" fmla="*/ 0 w 104"/>
                  <a:gd name="T5" fmla="*/ 29 h 87"/>
                  <a:gd name="T6" fmla="*/ 104 w 104"/>
                  <a:gd name="T7" fmla="*/ 0 h 87"/>
                  <a:gd name="T8" fmla="*/ 0 60000 65536"/>
                  <a:gd name="T9" fmla="*/ 0 60000 65536"/>
                  <a:gd name="T10" fmla="*/ 0 60000 65536"/>
                  <a:gd name="T11" fmla="*/ 0 60000 65536"/>
                  <a:gd name="T12" fmla="*/ 0 w 104"/>
                  <a:gd name="T13" fmla="*/ 0 h 87"/>
                  <a:gd name="T14" fmla="*/ 104 w 104"/>
                  <a:gd name="T15" fmla="*/ 87 h 87"/>
                </a:gdLst>
                <a:ahLst/>
                <a:cxnLst>
                  <a:cxn ang="T8">
                    <a:pos x="T0" y="T1"/>
                  </a:cxn>
                  <a:cxn ang="T9">
                    <a:pos x="T2" y="T3"/>
                  </a:cxn>
                  <a:cxn ang="T10">
                    <a:pos x="T4" y="T5"/>
                  </a:cxn>
                  <a:cxn ang="T11">
                    <a:pos x="T6" y="T7"/>
                  </a:cxn>
                </a:cxnLst>
                <a:rect l="T12" t="T13" r="T14" b="T15"/>
                <a:pathLst>
                  <a:path w="104" h="87">
                    <a:moveTo>
                      <a:pt x="104" y="0"/>
                    </a:moveTo>
                    <a:lnTo>
                      <a:pt x="14" y="87"/>
                    </a:lnTo>
                    <a:lnTo>
                      <a:pt x="0" y="29"/>
                    </a:lnTo>
                    <a:lnTo>
                      <a:pt x="104" y="0"/>
                    </a:lnTo>
                    <a:close/>
                  </a:path>
                </a:pathLst>
              </a:custGeom>
              <a:solidFill>
                <a:srgbClr val="FF0000"/>
              </a:solidFill>
              <a:ln w="15875">
                <a:solidFill>
                  <a:srgbClr val="339966"/>
                </a:solidFill>
                <a:round/>
                <a:headEnd/>
                <a:tailEnd/>
              </a:ln>
            </p:spPr>
            <p:txBody>
              <a:bodyPr/>
              <a:lstStyle/>
              <a:p>
                <a:endParaRPr lang="zh-CN" altLang="en-US">
                  <a:effectLst/>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Righ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strips(downRight)">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wipe(left)">
                                      <p:cBhvr>
                                        <p:cTn id="3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3" grpId="0" autoUpdateAnimBg="0"/>
    </p:bldLst>
  </p:timing>
</p:sld>
</file>

<file path=ppt/theme/theme1.xml><?xml version="1.0" encoding="utf-8"?>
<a:theme xmlns:a="http://schemas.openxmlformats.org/drawingml/2006/main" name="彗星型模板">
  <a:themeElements>
    <a:clrScheme name="彗星型模板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彗星型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彗星型模板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彗星型模板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彗星型模板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Office\Templates\演示文稿设计\彗星型模板.pot</Template>
  <TotalTime>7682</TotalTime>
  <Words>4928</Words>
  <Application>Microsoft Office PowerPoint</Application>
  <PresentationFormat>全屏显示(4:3)</PresentationFormat>
  <Paragraphs>1202</Paragraphs>
  <Slides>73</Slides>
  <Notes>73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73</vt:i4>
      </vt:variant>
    </vt:vector>
  </HeadingPairs>
  <TitlesOfParts>
    <vt:vector size="75" baseType="lpstr">
      <vt:lpstr>彗星型模板</vt:lpstr>
      <vt:lpstr>Photo Editor 照片</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第六章  串</dc:title>
  <dc:creator>501</dc:creator>
  <cp:lastModifiedBy>zch</cp:lastModifiedBy>
  <cp:revision>2086</cp:revision>
  <dcterms:created xsi:type="dcterms:W3CDTF">2000-03-03T19:35:34Z</dcterms:created>
  <dcterms:modified xsi:type="dcterms:W3CDTF">2016-07-13T02:27:24Z</dcterms:modified>
</cp:coreProperties>
</file>