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0"/>
  </p:notesMasterIdLst>
  <p:sldIdLst>
    <p:sldId id="340" r:id="rId2"/>
    <p:sldId id="341" r:id="rId3"/>
    <p:sldId id="342" r:id="rId4"/>
    <p:sldId id="420" r:id="rId5"/>
    <p:sldId id="730" r:id="rId6"/>
    <p:sldId id="733" r:id="rId7"/>
    <p:sldId id="421" r:id="rId8"/>
    <p:sldId id="423" r:id="rId9"/>
    <p:sldId id="450" r:id="rId10"/>
    <p:sldId id="671" r:id="rId11"/>
    <p:sldId id="674" r:id="rId12"/>
    <p:sldId id="675" r:id="rId13"/>
    <p:sldId id="676" r:id="rId14"/>
    <p:sldId id="677" r:id="rId15"/>
    <p:sldId id="678" r:id="rId16"/>
    <p:sldId id="679" r:id="rId17"/>
    <p:sldId id="680" r:id="rId18"/>
    <p:sldId id="681" r:id="rId19"/>
    <p:sldId id="682" r:id="rId20"/>
    <p:sldId id="683" r:id="rId21"/>
    <p:sldId id="684" r:id="rId22"/>
    <p:sldId id="688" r:id="rId23"/>
    <p:sldId id="687" r:id="rId24"/>
    <p:sldId id="692" r:id="rId25"/>
    <p:sldId id="689" r:id="rId26"/>
    <p:sldId id="696" r:id="rId27"/>
    <p:sldId id="693" r:id="rId28"/>
    <p:sldId id="697" r:id="rId29"/>
    <p:sldId id="699" r:id="rId30"/>
    <p:sldId id="704" r:id="rId31"/>
    <p:sldId id="705" r:id="rId32"/>
    <p:sldId id="698" r:id="rId33"/>
    <p:sldId id="707" r:id="rId34"/>
    <p:sldId id="710" r:id="rId35"/>
    <p:sldId id="708" r:id="rId36"/>
    <p:sldId id="709" r:id="rId37"/>
    <p:sldId id="731" r:id="rId38"/>
    <p:sldId id="732" r:id="rId39"/>
    <p:sldId id="735" r:id="rId40"/>
    <p:sldId id="734" r:id="rId41"/>
    <p:sldId id="713" r:id="rId42"/>
    <p:sldId id="711" r:id="rId43"/>
    <p:sldId id="712" r:id="rId44"/>
    <p:sldId id="714" r:id="rId45"/>
    <p:sldId id="718" r:id="rId46"/>
    <p:sldId id="719" r:id="rId47"/>
    <p:sldId id="720" r:id="rId48"/>
    <p:sldId id="726" r:id="rId49"/>
    <p:sldId id="721" r:id="rId50"/>
    <p:sldId id="722" r:id="rId51"/>
    <p:sldId id="723" r:id="rId52"/>
    <p:sldId id="724" r:id="rId53"/>
    <p:sldId id="725" r:id="rId54"/>
    <p:sldId id="728" r:id="rId55"/>
    <p:sldId id="729" r:id="rId56"/>
    <p:sldId id="715" r:id="rId57"/>
    <p:sldId id="296" r:id="rId58"/>
    <p:sldId id="333" r:id="rId5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FFFFF"/>
    <a:srgbClr val="006600"/>
    <a:srgbClr val="CCECFF"/>
    <a:srgbClr val="CCFFCC"/>
    <a:srgbClr val="00E800"/>
    <a:srgbClr val="0033CC"/>
    <a:srgbClr val="FF3300"/>
    <a:srgbClr val="000000"/>
    <a:srgbClr val="B2B2B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 autoAdjust="0"/>
    <p:restoredTop sz="94711" autoAdjust="0"/>
  </p:normalViewPr>
  <p:slideViewPr>
    <p:cSldViewPr>
      <p:cViewPr>
        <p:scale>
          <a:sx n="85" d="100"/>
          <a:sy n="85" d="100"/>
        </p:scale>
        <p:origin x="-151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6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1B1EDC-5997-4605-91BA-6BD433B6E8E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313362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3F50E-BC4F-4233-84B4-CD3E5BB04103}" type="slidenum">
              <a:rPr lang="zh-CN" altLang="en-US" smtClean="0"/>
              <a:pPr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3715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24371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8E0DF-FDCD-425F-968E-487B858E5BFA}" type="slidenum">
              <a:rPr lang="zh-CN" altLang="en-US" smtClean="0">
                <a:ea typeface="宋体" charset="-122"/>
              </a:rPr>
              <a:pPr/>
              <a:t>12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24474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E11A0C-8126-4523-A675-98FFB7BF2113}" type="slidenum">
              <a:rPr lang="zh-CN" altLang="en-US" smtClean="0">
                <a:ea typeface="宋体" charset="-122"/>
              </a:rPr>
              <a:pPr/>
              <a:t>13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24576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3F11CE-2447-427F-927D-A1C70A5D774F}" type="slidenum">
              <a:rPr lang="zh-CN" altLang="en-US" smtClean="0">
                <a:ea typeface="宋体" charset="-122"/>
              </a:rPr>
              <a:pPr/>
              <a:t>14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8835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24883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4E4DF3-E356-4D14-953D-E987C68A4E96}" type="slidenum">
              <a:rPr lang="zh-CN" altLang="en-US" smtClean="0">
                <a:ea typeface="宋体" charset="-122"/>
              </a:rPr>
              <a:pPr/>
              <a:t>15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FB042-0103-436F-B699-B357021FEDAD}" type="slidenum">
              <a:rPr lang="en-US" altLang="zh-CN" smtClean="0"/>
              <a:pPr/>
              <a:t>18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FB042-0103-436F-B699-B357021FEDAD}" type="slidenum">
              <a:rPr lang="en-US" altLang="zh-CN" smtClean="0"/>
              <a:pPr/>
              <a:t>19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8835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24883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4E4DF3-E356-4D14-953D-E987C68A4E96}" type="slidenum">
              <a:rPr lang="zh-CN" altLang="en-US" smtClean="0">
                <a:ea typeface="宋体" charset="-122"/>
              </a:rPr>
              <a:pPr/>
              <a:t>21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8835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24883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4E4DF3-E356-4D14-953D-E987C68A4E96}" type="slidenum">
              <a:rPr lang="zh-CN" altLang="en-US" smtClean="0">
                <a:ea typeface="宋体" charset="-122"/>
              </a:rPr>
              <a:pPr/>
              <a:t>22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3955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25395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6DE427-8BC5-4CF4-B42A-D47116339AE1}" type="slidenum">
              <a:rPr lang="zh-CN" altLang="en-US" smtClean="0">
                <a:ea typeface="宋体" charset="-122"/>
              </a:rPr>
              <a:pPr/>
              <a:t>23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69A01-E94F-49B1-9E6F-1A316EC8C58D}" type="slidenum">
              <a:rPr lang="zh-CN" altLang="en-US" smtClean="0"/>
              <a:pPr/>
              <a:t>24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8051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25805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C5EA81-BF48-421B-A929-702FC1E18206}" type="slidenum">
              <a:rPr lang="zh-CN" altLang="en-US" smtClean="0">
                <a:ea typeface="宋体" charset="-122"/>
              </a:rPr>
              <a:pPr/>
              <a:t>27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FB042-0103-436F-B699-B357021FEDAD}" type="slidenum">
              <a:rPr lang="en-US" altLang="zh-CN" smtClean="0"/>
              <a:pPr/>
              <a:t>28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545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2754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685F6D-27C2-460B-BD17-C6173481091B}" type="slidenum">
              <a:rPr lang="zh-CN" altLang="en-US" smtClean="0">
                <a:ea typeface="宋体" charset="-122"/>
              </a:rPr>
              <a:pPr/>
              <a:t>29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545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2754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685F6D-27C2-460B-BD17-C6173481091B}" type="slidenum">
              <a:rPr lang="zh-CN" altLang="en-US" smtClean="0">
                <a:ea typeface="宋体" charset="-122"/>
              </a:rPr>
              <a:pPr/>
              <a:t>30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545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2754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685F6D-27C2-460B-BD17-C6173481091B}" type="slidenum">
              <a:rPr lang="zh-CN" altLang="en-US" smtClean="0">
                <a:ea typeface="宋体" charset="-122"/>
              </a:rPr>
              <a:pPr/>
              <a:t>31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8835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24883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4E4DF3-E356-4D14-953D-E987C68A4E96}" type="slidenum">
              <a:rPr lang="zh-CN" altLang="en-US" smtClean="0">
                <a:ea typeface="宋体" charset="-122"/>
              </a:rPr>
              <a:pPr/>
              <a:t>33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BA675-528E-4AF3-9FAF-3430A6CAB8BD}" type="slidenum">
              <a:rPr lang="en-US" altLang="zh-CN" smtClean="0"/>
              <a:pPr/>
              <a:t>38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46365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10521669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69A01-E94F-49B1-9E6F-1A316EC8C58D}" type="slidenum">
              <a:rPr lang="zh-CN" altLang="en-US" smtClean="0"/>
              <a:pPr/>
              <a:t>45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3F50E-BC4F-4233-84B4-CD3E5BB04103}" type="slidenum">
              <a:rPr lang="zh-CN" altLang="en-US" smtClean="0"/>
              <a:pPr/>
              <a:t>46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FB042-0103-436F-B699-B357021FEDAD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FB042-0103-436F-B699-B357021FEDAD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zh-CN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9CC3A783-FFC5-492E-ABEE-58739D5C4C8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A2F14-6595-4763-8273-A99141AF0B6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F58F5-5C9D-465D-A5A1-7BAE2605FC9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88FA748-50B4-42C5-87CA-D30D07ED368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E2050-4E62-4C0E-BED4-D7463A693D9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3AEA1-BD4C-4A8C-8AFD-D235808D6A2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AC128-DCBD-4184-A85A-E8273E1EE0B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89A5F-8543-4786-89C1-20709538109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A862B-6ED6-46EA-A31E-343A5F82AC0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32B9-126B-4DA5-A7F7-86FF3CA6903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40CD7-AD14-4A53-A955-D55E978B651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49E16-3250-4E54-93AD-648C642C88A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 altLang="zh-CN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 altLang="zh-CN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FCDFB18-0443-423E-8725-E855F12F993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dge.sei.buaa.edu.c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s.anl.gov/research/projects/mpich2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451" name="Oval 67"/>
          <p:cNvSpPr>
            <a:spLocks noChangeArrowheads="1"/>
          </p:cNvSpPr>
          <p:nvPr/>
        </p:nvSpPr>
        <p:spPr bwMode="auto">
          <a:xfrm>
            <a:off x="1219200" y="260648"/>
            <a:ext cx="7010400" cy="2448272"/>
          </a:xfrm>
          <a:prstGeom prst="ellipse">
            <a:avLst/>
          </a:prstGeom>
          <a:gradFill rotWithShape="0">
            <a:gsLst>
              <a:gs pos="0">
                <a:srgbClr val="FF6600"/>
              </a:gs>
              <a:gs pos="100000">
                <a:srgbClr val="FF6600">
                  <a:gamma/>
                  <a:shade val="4627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/>
            <a:tailEnd/>
          </a:ln>
          <a:effectLst>
            <a:outerShdw dist="165588" dir="3451728" algn="ctr" rotWithShape="0">
              <a:srgbClr val="777777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0452" name="Rectangle 68"/>
          <p:cNvSpPr>
            <a:spLocks noChangeArrowheads="1"/>
          </p:cNvSpPr>
          <p:nvPr/>
        </p:nvSpPr>
        <p:spPr bwMode="auto">
          <a:xfrm>
            <a:off x="2076450" y="817256"/>
            <a:ext cx="5257800" cy="156966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2021404" algn="ctr" rotWithShape="0">
              <a:schemeClr val="bg1"/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zh-CN" altLang="en-US" sz="4800" baseline="0" dirty="0" smtClean="0">
                <a:solidFill>
                  <a:srgbClr val="FFFF00"/>
                </a:solidFill>
                <a:latin typeface="隶书" pitchFamily="49" charset="-122"/>
                <a:ea typeface="隶书" pitchFamily="49" charset="-122"/>
              </a:rPr>
              <a:t>第四讲 </a:t>
            </a:r>
            <a:r>
              <a:rPr lang="en-US" altLang="zh-CN" sz="4800" baseline="0" dirty="0" smtClean="0">
                <a:solidFill>
                  <a:srgbClr val="FFFF00"/>
                </a:solidFill>
                <a:latin typeface="+mn-lt"/>
                <a:ea typeface="隶书" pitchFamily="49" charset="-122"/>
              </a:rPr>
              <a:t>MPI</a:t>
            </a:r>
            <a:r>
              <a:rPr lang="zh-CN" altLang="en-US" sz="4800" baseline="0" dirty="0" smtClean="0">
                <a:solidFill>
                  <a:srgbClr val="FFFF00"/>
                </a:solidFill>
                <a:latin typeface="隶书" pitchFamily="49" charset="-122"/>
                <a:ea typeface="隶书" pitchFamily="49" charset="-122"/>
              </a:rPr>
              <a:t>并行程序设计</a:t>
            </a:r>
            <a:endParaRPr lang="zh-CN" altLang="en-US" sz="4800" baseline="0" dirty="0">
              <a:solidFill>
                <a:srgbClr val="FFFF00"/>
              </a:solidFill>
              <a:latin typeface="隶书" pitchFamily="49" charset="-122"/>
              <a:ea typeface="隶书" pitchFamily="49" charset="-122"/>
            </a:endParaRPr>
          </a:p>
        </p:txBody>
      </p:sp>
      <p:grpSp>
        <p:nvGrpSpPr>
          <p:cNvPr id="2" name="组合 4"/>
          <p:cNvGrpSpPr/>
          <p:nvPr/>
        </p:nvGrpSpPr>
        <p:grpSpPr>
          <a:xfrm>
            <a:off x="1835423" y="4149080"/>
            <a:ext cx="5976937" cy="2438400"/>
            <a:chOff x="1547391" y="3798912"/>
            <a:chExt cx="5976937" cy="2438400"/>
          </a:xfrm>
        </p:grpSpPr>
        <p:sp>
          <p:nvSpPr>
            <p:cNvPr id="6" name="Rectangle 1085"/>
            <p:cNvSpPr>
              <a:spLocks noChangeArrowheads="1"/>
            </p:cNvSpPr>
            <p:nvPr/>
          </p:nvSpPr>
          <p:spPr bwMode="auto">
            <a:xfrm>
              <a:off x="1547391" y="3798912"/>
              <a:ext cx="5976937" cy="2438400"/>
            </a:xfrm>
            <a:prstGeom prst="rect">
              <a:avLst/>
            </a:prstGeom>
            <a:gradFill rotWithShape="0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50000">
                  <a:srgbClr val="FFFF00"/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>
              <a:outerShdw dist="179605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Rectangle 1086"/>
            <p:cNvSpPr>
              <a:spLocks noChangeArrowheads="1"/>
            </p:cNvSpPr>
            <p:nvPr/>
          </p:nvSpPr>
          <p:spPr bwMode="auto">
            <a:xfrm>
              <a:off x="1669231" y="4051185"/>
              <a:ext cx="5638800" cy="107337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l" fontAlgn="base">
                <a:lnSpc>
                  <a:spcPct val="85000"/>
                </a:lnSpc>
                <a:spcBef>
                  <a:spcPct val="0"/>
                </a:spcBef>
              </a:pPr>
              <a:r>
                <a:rPr lang="zh-CN" altLang="en-US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主讲教师：</a:t>
              </a:r>
              <a:r>
                <a:rPr lang="en-US" altLang="zh-CN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	</a:t>
              </a:r>
              <a:r>
                <a:rPr lang="zh-CN" altLang="en-US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赵长海</a:t>
              </a:r>
            </a:p>
            <a:p>
              <a:pPr algn="l" fontAlgn="base">
                <a:lnSpc>
                  <a:spcPct val="85000"/>
                </a:lnSpc>
                <a:spcBef>
                  <a:spcPct val="0"/>
                </a:spcBef>
              </a:pPr>
              <a:r>
                <a:rPr lang="zh-CN" altLang="en-US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办公室： </a:t>
              </a:r>
              <a:r>
                <a:rPr lang="en-US" altLang="zh-CN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	</a:t>
              </a:r>
              <a:r>
                <a:rPr lang="zh-CN" altLang="en-US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新主楼</a:t>
              </a:r>
              <a:r>
                <a:rPr lang="en-US" altLang="zh-CN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G910</a:t>
              </a:r>
            </a:p>
            <a:p>
              <a:pPr algn="l" fontAlgn="base">
                <a:lnSpc>
                  <a:spcPct val="85000"/>
                </a:lnSpc>
                <a:spcBef>
                  <a:spcPct val="0"/>
                </a:spcBef>
              </a:pPr>
              <a:r>
                <a:rPr lang="en-US" altLang="zh-CN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Email: 	zch@buaa.edu.cn</a:t>
              </a:r>
              <a:endParaRPr lang="zh-CN" altLang="en-US" b="1" dirty="0" smtClean="0">
                <a:solidFill>
                  <a:srgbClr val="000099"/>
                </a:solidFill>
                <a:effectLst/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8" name="Rectangle 1086"/>
            <p:cNvSpPr>
              <a:spLocks noChangeArrowheads="1"/>
            </p:cNvSpPr>
            <p:nvPr/>
          </p:nvSpPr>
          <p:spPr bwMode="auto">
            <a:xfrm>
              <a:off x="3347591" y="5733256"/>
              <a:ext cx="1800200" cy="32778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l" fontAlgn="base">
                <a:lnSpc>
                  <a:spcPct val="85000"/>
                </a:lnSpc>
                <a:spcBef>
                  <a:spcPct val="0"/>
                </a:spcBef>
              </a:pPr>
              <a:r>
                <a:rPr lang="zh-CN" altLang="en-US" sz="1800" b="1" dirty="0">
                  <a:solidFill>
                    <a:schemeClr val="tx1">
                      <a:lumMod val="10000"/>
                    </a:schemeClr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 </a:t>
              </a:r>
              <a:r>
                <a:rPr lang="en-US" altLang="zh-CN" sz="1800" b="1" smtClean="0">
                  <a:solidFill>
                    <a:schemeClr val="tx1">
                      <a:lumMod val="10000"/>
                    </a:schemeClr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Spring </a:t>
              </a:r>
              <a:r>
                <a:rPr lang="en-US" altLang="zh-CN" sz="1800" b="1" smtClean="0">
                  <a:solidFill>
                    <a:schemeClr val="tx1">
                      <a:lumMod val="10000"/>
                    </a:schemeClr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2013</a:t>
              </a:r>
              <a:endParaRPr lang="zh-CN" altLang="en-US" sz="1800" b="1" dirty="0">
                <a:solidFill>
                  <a:schemeClr val="tx1">
                    <a:lumMod val="10000"/>
                  </a:schemeClr>
                </a:solidFill>
                <a:effectLst/>
                <a:latin typeface="黑体" pitchFamily="2" charset="-122"/>
                <a:ea typeface="黑体" pitchFamily="2" charset="-122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1259632" y="3543399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chemeClr val="tx1">
                    <a:lumMod val="10000"/>
                  </a:schemeClr>
                </a:solidFill>
              </a:rPr>
              <a:t>课程网站</a:t>
            </a:r>
            <a:r>
              <a:rPr lang="zh-CN" altLang="en-US" b="1" dirty="0" smtClean="0">
                <a:solidFill>
                  <a:schemeClr val="tx1">
                    <a:lumMod val="10000"/>
                  </a:schemeClr>
                </a:solidFill>
              </a:rPr>
              <a:t>：</a:t>
            </a:r>
            <a:r>
              <a:rPr lang="en-US" altLang="zh-CN" b="1" dirty="0" err="1" smtClean="0">
                <a:solidFill>
                  <a:schemeClr val="tx1">
                    <a:lumMod val="10000"/>
                  </a:schemeClr>
                </a:solidFill>
              </a:rPr>
              <a:t>CourseGrading</a:t>
            </a:r>
            <a:r>
              <a:rPr lang="en-US" altLang="zh-CN" b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altLang="zh-CN" b="1" dirty="0" smtClean="0">
                <a:hlinkClick r:id="rId3"/>
              </a:rPr>
              <a:t>http</a:t>
            </a:r>
            <a:r>
              <a:rPr lang="en-US" altLang="zh-CN" b="1" dirty="0" smtClean="0">
                <a:hlinkClick r:id="rId3"/>
              </a:rPr>
              <a:t>://judge</a:t>
            </a:r>
            <a:r>
              <a:rPr lang="en-US" altLang="zh-CN" b="1" dirty="0" smtClean="0">
                <a:hlinkClick r:id="rId3"/>
              </a:rPr>
              <a:t>. buaa.edu.cn</a:t>
            </a:r>
            <a:endParaRPr lang="en-US" altLang="zh-CN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99592" y="1139030"/>
            <a:ext cx="7561263" cy="1641680"/>
            <a:chOff x="904" y="734"/>
            <a:chExt cx="4763" cy="702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904" y="734"/>
              <a:ext cx="4763" cy="702"/>
            </a:xfrm>
            <a:prstGeom prst="rect">
              <a:avLst/>
            </a:prstGeom>
            <a:solidFill>
              <a:srgbClr val="CCFFFF"/>
            </a:solidFill>
            <a:ln w="12700" cap="sq">
              <a:noFill/>
              <a:miter lim="800000"/>
              <a:headEnd/>
              <a:tailEnd/>
            </a:ln>
            <a:effectLst>
              <a:outerShdw dist="242633" dir="2572734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904" y="974"/>
              <a:ext cx="4717" cy="36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105000"/>
                </a:lnSpc>
                <a:spcBef>
                  <a:spcPct val="0"/>
                </a:spcBef>
              </a:pPr>
              <a:r>
                <a:rPr lang="zh-CN" altLang="en-US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#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include 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“</a:t>
              </a:r>
              <a:r>
                <a:rPr lang="en-US" altLang="zh-CN" sz="2000" dirty="0" err="1" smtClean="0">
                  <a:solidFill>
                    <a:schemeClr val="bg2">
                      <a:lumMod val="75000"/>
                    </a:schemeClr>
                  </a:solidFill>
                </a:rPr>
                <a:t>mpi.h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”</a:t>
              </a:r>
              <a:endParaRPr lang="en-US" altLang="zh-CN" sz="2000" dirty="0" smtClean="0">
                <a:solidFill>
                  <a:schemeClr val="bg2">
                    <a:lumMod val="75000"/>
                  </a:schemeClr>
                </a:solidFill>
                <a:effectLst/>
              </a:endParaRPr>
            </a:p>
            <a:p>
              <a:pPr marL="342900" lvl="0" indent="-342900">
                <a:spcBef>
                  <a:spcPct val="20000"/>
                </a:spcBef>
                <a:buClr>
                  <a:schemeClr val="tx2"/>
                </a:buClr>
                <a:defRPr/>
              </a:pP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MPI_Init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(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*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argc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, char **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argv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);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60584" y="874242"/>
            <a:ext cx="2830217" cy="685800"/>
            <a:chOff x="516" y="685"/>
            <a:chExt cx="1249" cy="432"/>
          </a:xfrm>
        </p:grpSpPr>
        <p:sp>
          <p:nvSpPr>
            <p:cNvPr id="8" name="Oval 9"/>
            <p:cNvSpPr>
              <a:spLocks noChangeArrowheads="1"/>
            </p:cNvSpPr>
            <p:nvPr/>
          </p:nvSpPr>
          <p:spPr bwMode="auto">
            <a:xfrm rot="20967931">
              <a:off x="575" y="685"/>
              <a:ext cx="1160" cy="432"/>
            </a:xfrm>
            <a:prstGeom prst="ellipse">
              <a:avLst/>
            </a:prstGeom>
            <a:solidFill>
              <a:srgbClr val="99CCFF"/>
            </a:solidFill>
            <a:ln w="12700" cap="sq">
              <a:noFill/>
              <a:round/>
              <a:headEnd/>
              <a:tailEnd/>
            </a:ln>
            <a:effectLst>
              <a:outerShdw dist="108509" dir="1233363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 rot="20967931">
              <a:off x="516" y="685"/>
              <a:ext cx="1249" cy="378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3300" b="1" i="1" dirty="0" smtClean="0">
                  <a:solidFill>
                    <a:srgbClr val="FFFF00"/>
                  </a:solidFill>
                  <a:ea typeface="黑体" pitchFamily="2" charset="-122"/>
                </a:rPr>
                <a:t>MPI</a:t>
              </a:r>
              <a:r>
                <a:rPr lang="zh-CN" altLang="en-US" sz="3300" b="1" i="1" dirty="0" smtClean="0">
                  <a:solidFill>
                    <a:srgbClr val="FFFF00"/>
                  </a:solidFill>
                  <a:ea typeface="黑体" pitchFamily="2" charset="-122"/>
                </a:rPr>
                <a:t>初始化</a:t>
              </a:r>
              <a:endParaRPr lang="zh-CN" altLang="en-US" sz="3300" b="1" i="1" baseline="0" dirty="0">
                <a:solidFill>
                  <a:srgbClr val="FFFF00"/>
                </a:solidFill>
                <a:effectLst/>
                <a:ea typeface="黑体" pitchFamily="2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971600" y="3429000"/>
            <a:ext cx="7416824" cy="1077218"/>
            <a:chOff x="971600" y="3429000"/>
            <a:chExt cx="7416824" cy="1077218"/>
          </a:xfrm>
        </p:grpSpPr>
        <p:sp>
          <p:nvSpPr>
            <p:cNvPr id="12" name="Rectangle 74"/>
            <p:cNvSpPr>
              <a:spLocks noChangeArrowheads="1"/>
            </p:cNvSpPr>
            <p:nvPr/>
          </p:nvSpPr>
          <p:spPr bwMode="auto">
            <a:xfrm>
              <a:off x="1187624" y="3429000"/>
              <a:ext cx="7200800" cy="10772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zh-CN" sz="3200" b="1" dirty="0" smtClean="0">
                  <a:solidFill>
                    <a:srgbClr val="C00000"/>
                  </a:solidFill>
                  <a:latin typeface="幼圆" pitchFamily="49" charset="-122"/>
                  <a:ea typeface="幼圆" pitchFamily="49" charset="-122"/>
                </a:rPr>
                <a:t>MPI_INIT</a:t>
              </a:r>
              <a:r>
                <a:rPr lang="zh-CN" altLang="en-US" sz="3200" b="1" dirty="0" smtClean="0">
                  <a:solidFill>
                    <a:srgbClr val="C00000"/>
                  </a:solidFill>
                  <a:latin typeface="幼圆" pitchFamily="49" charset="-122"/>
                  <a:ea typeface="幼圆" pitchFamily="49" charset="-122"/>
                </a:rPr>
                <a:t>必须在其它</a:t>
              </a:r>
              <a:r>
                <a:rPr lang="en-US" altLang="zh-CN" sz="3200" b="1" dirty="0" smtClean="0">
                  <a:solidFill>
                    <a:srgbClr val="C00000"/>
                  </a:solidFill>
                  <a:latin typeface="幼圆" pitchFamily="49" charset="-122"/>
                  <a:ea typeface="幼圆" pitchFamily="49" charset="-122"/>
                </a:rPr>
                <a:t>MPI</a:t>
              </a:r>
              <a:r>
                <a:rPr lang="zh-CN" altLang="en-US" sz="3200" b="1" dirty="0" smtClean="0">
                  <a:solidFill>
                    <a:srgbClr val="C00000"/>
                  </a:solidFill>
                  <a:latin typeface="幼圆" pitchFamily="49" charset="-122"/>
                  <a:ea typeface="幼圆" pitchFamily="49" charset="-122"/>
                </a:rPr>
                <a:t>函数之前调用</a:t>
              </a:r>
              <a:r>
                <a:rPr lang="zh-CN" altLang="en-US" sz="32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，它完成</a:t>
              </a:r>
              <a:r>
                <a:rPr lang="en-US" altLang="zh-CN" sz="32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MPI</a:t>
              </a:r>
              <a:r>
                <a:rPr lang="zh-CN" altLang="en-US" sz="32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程序所有的初始化工作</a:t>
              </a:r>
              <a:endParaRPr lang="zh-CN" altLang="en-US" sz="3200" b="1" dirty="0">
                <a:solidFill>
                  <a:srgbClr val="002060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16" name="Oval 40"/>
            <p:cNvSpPr>
              <a:spLocks noChangeArrowheads="1"/>
            </p:cNvSpPr>
            <p:nvPr/>
          </p:nvSpPr>
          <p:spPr bwMode="auto">
            <a:xfrm>
              <a:off x="971600" y="3645024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971600" y="4653136"/>
            <a:ext cx="6984776" cy="584775"/>
            <a:chOff x="971600" y="4653136"/>
            <a:chExt cx="6984776" cy="584775"/>
          </a:xfrm>
        </p:grpSpPr>
        <p:sp>
          <p:nvSpPr>
            <p:cNvPr id="15" name="矩形 14"/>
            <p:cNvSpPr/>
            <p:nvPr/>
          </p:nvSpPr>
          <p:spPr>
            <a:xfrm>
              <a:off x="1259632" y="4653136"/>
              <a:ext cx="669674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2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main</a:t>
              </a:r>
              <a:r>
                <a:rPr lang="zh-CN" altLang="en-US" sz="32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函数</a:t>
              </a:r>
              <a:r>
                <a:rPr lang="zh-CN" altLang="zh-CN" sz="32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必须带参数运行,否则出错</a:t>
              </a:r>
              <a:endParaRPr lang="zh-CN" altLang="en-US" sz="3200" b="1" dirty="0" smtClean="0">
                <a:solidFill>
                  <a:srgbClr val="002060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17" name="Oval 40"/>
            <p:cNvSpPr>
              <a:spLocks noChangeArrowheads="1"/>
            </p:cNvSpPr>
            <p:nvPr/>
          </p:nvSpPr>
          <p:spPr bwMode="auto">
            <a:xfrm>
              <a:off x="971600" y="4869160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99592" y="1139030"/>
            <a:ext cx="7561263" cy="1641679"/>
            <a:chOff x="904" y="734"/>
            <a:chExt cx="4763" cy="702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904" y="734"/>
              <a:ext cx="4763" cy="702"/>
            </a:xfrm>
            <a:prstGeom prst="rect">
              <a:avLst/>
            </a:prstGeom>
            <a:solidFill>
              <a:srgbClr val="CCFFFF"/>
            </a:solidFill>
            <a:ln w="12700" cap="sq">
              <a:noFill/>
              <a:miter lim="800000"/>
              <a:headEnd/>
              <a:tailEnd/>
            </a:ln>
            <a:effectLst>
              <a:outerShdw dist="242633" dir="2572734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904" y="974"/>
              <a:ext cx="4717" cy="462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105000"/>
                </a:lnSpc>
                <a:spcBef>
                  <a:spcPct val="0"/>
                </a:spcBef>
              </a:pPr>
              <a:r>
                <a:rPr lang="zh-CN" altLang="en-US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#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include 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“</a:t>
              </a:r>
              <a:r>
                <a:rPr lang="en-US" altLang="zh-CN" sz="2000" dirty="0" err="1" smtClean="0">
                  <a:solidFill>
                    <a:schemeClr val="bg2">
                      <a:lumMod val="75000"/>
                    </a:schemeClr>
                  </a:solidFill>
                </a:rPr>
                <a:t>mpi.h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”</a:t>
              </a:r>
              <a:endParaRPr lang="en-US" altLang="zh-CN" sz="2000" dirty="0" smtClean="0">
                <a:solidFill>
                  <a:schemeClr val="bg2">
                    <a:lumMod val="75000"/>
                  </a:schemeClr>
                </a:solidFill>
                <a:effectLst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defRPr/>
              </a:pP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MPI_Finalize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(</a:t>
              </a:r>
              <a:r>
                <a:rPr lang="en-US" altLang="zh-CN" sz="3600" b="1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);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60584" y="874242"/>
            <a:ext cx="2830217" cy="685800"/>
            <a:chOff x="516" y="685"/>
            <a:chExt cx="1249" cy="432"/>
          </a:xfrm>
        </p:grpSpPr>
        <p:sp>
          <p:nvSpPr>
            <p:cNvPr id="8" name="Oval 9"/>
            <p:cNvSpPr>
              <a:spLocks noChangeArrowheads="1"/>
            </p:cNvSpPr>
            <p:nvPr/>
          </p:nvSpPr>
          <p:spPr bwMode="auto">
            <a:xfrm rot="20967931">
              <a:off x="575" y="685"/>
              <a:ext cx="1160" cy="432"/>
            </a:xfrm>
            <a:prstGeom prst="ellipse">
              <a:avLst/>
            </a:prstGeom>
            <a:solidFill>
              <a:srgbClr val="99CCFF"/>
            </a:solidFill>
            <a:ln w="12700" cap="sq">
              <a:noFill/>
              <a:round/>
              <a:headEnd/>
              <a:tailEnd/>
            </a:ln>
            <a:effectLst>
              <a:outerShdw dist="108509" dir="1233363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 rot="20967931">
              <a:off x="516" y="685"/>
              <a:ext cx="1249" cy="378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3300" b="1" i="1" dirty="0" smtClean="0">
                  <a:solidFill>
                    <a:srgbClr val="FFFF00"/>
                  </a:solidFill>
                  <a:ea typeface="黑体" pitchFamily="2" charset="-122"/>
                </a:rPr>
                <a:t>MPI</a:t>
              </a:r>
              <a:r>
                <a:rPr lang="zh-CN" altLang="en-US" sz="3300" b="1" i="1" dirty="0" smtClean="0">
                  <a:solidFill>
                    <a:srgbClr val="FFFF00"/>
                  </a:solidFill>
                  <a:ea typeface="黑体" pitchFamily="2" charset="-122"/>
                </a:rPr>
                <a:t>结束</a:t>
              </a:r>
              <a:endParaRPr lang="zh-CN" altLang="en-US" sz="3300" b="1" i="1" baseline="0" dirty="0">
                <a:solidFill>
                  <a:srgbClr val="FFFF00"/>
                </a:solidFill>
                <a:effectLst/>
                <a:ea typeface="黑体" pitchFamily="2" charset="-122"/>
              </a:endParaRPr>
            </a:p>
          </p:txBody>
        </p:sp>
      </p:grpSp>
      <p:grpSp>
        <p:nvGrpSpPr>
          <p:cNvPr id="4" name="组合 17"/>
          <p:cNvGrpSpPr/>
          <p:nvPr/>
        </p:nvGrpSpPr>
        <p:grpSpPr>
          <a:xfrm>
            <a:off x="971600" y="3429000"/>
            <a:ext cx="7416824" cy="1077218"/>
            <a:chOff x="971600" y="3429000"/>
            <a:chExt cx="7416824" cy="1077218"/>
          </a:xfrm>
        </p:grpSpPr>
        <p:sp>
          <p:nvSpPr>
            <p:cNvPr id="12" name="Rectangle 74"/>
            <p:cNvSpPr>
              <a:spLocks noChangeArrowheads="1"/>
            </p:cNvSpPr>
            <p:nvPr/>
          </p:nvSpPr>
          <p:spPr bwMode="auto">
            <a:xfrm>
              <a:off x="1187624" y="3429000"/>
              <a:ext cx="7200800" cy="10772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zh-CN" sz="3200" b="1" dirty="0" smtClean="0">
                  <a:solidFill>
                    <a:srgbClr val="C00000"/>
                  </a:solidFill>
                  <a:latin typeface="幼圆" pitchFamily="49" charset="-122"/>
                  <a:ea typeface="幼圆" pitchFamily="49" charset="-122"/>
                </a:rPr>
                <a:t>MPI_FINALIZE</a:t>
              </a:r>
              <a:r>
                <a:rPr lang="zh-CN" altLang="zh-CN" sz="3200" b="1" dirty="0" smtClean="0">
                  <a:solidFill>
                    <a:srgbClr val="C00000"/>
                  </a:solidFill>
                  <a:latin typeface="幼圆" pitchFamily="49" charset="-122"/>
                  <a:ea typeface="幼圆" pitchFamily="49" charset="-122"/>
                </a:rPr>
                <a:t>是</a:t>
              </a:r>
              <a:r>
                <a:rPr lang="en-US" altLang="zh-CN" sz="3200" b="1" dirty="0" smtClean="0">
                  <a:solidFill>
                    <a:srgbClr val="C00000"/>
                  </a:solidFill>
                  <a:latin typeface="幼圆" pitchFamily="49" charset="-122"/>
                  <a:ea typeface="幼圆" pitchFamily="49" charset="-122"/>
                </a:rPr>
                <a:t>MPI</a:t>
              </a:r>
              <a:r>
                <a:rPr lang="zh-CN" altLang="zh-CN" sz="3200" b="1" dirty="0" smtClean="0">
                  <a:solidFill>
                    <a:srgbClr val="C00000"/>
                  </a:solidFill>
                  <a:latin typeface="幼圆" pitchFamily="49" charset="-122"/>
                  <a:ea typeface="幼圆" pitchFamily="49" charset="-122"/>
                </a:rPr>
                <a:t>程序的最后一个调用</a:t>
              </a:r>
              <a:endParaRPr lang="zh-CN" altLang="en-US" sz="3200" b="1" dirty="0">
                <a:solidFill>
                  <a:srgbClr val="002060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16" name="Oval 40"/>
            <p:cNvSpPr>
              <a:spLocks noChangeArrowheads="1"/>
            </p:cNvSpPr>
            <p:nvPr/>
          </p:nvSpPr>
          <p:spPr bwMode="auto">
            <a:xfrm>
              <a:off x="971600" y="3645024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" name="组合 18"/>
          <p:cNvGrpSpPr/>
          <p:nvPr/>
        </p:nvGrpSpPr>
        <p:grpSpPr>
          <a:xfrm>
            <a:off x="971600" y="4653136"/>
            <a:ext cx="6984776" cy="1077218"/>
            <a:chOff x="971600" y="4653136"/>
            <a:chExt cx="6984776" cy="1077218"/>
          </a:xfrm>
        </p:grpSpPr>
        <p:sp>
          <p:nvSpPr>
            <p:cNvPr id="15" name="矩形 14"/>
            <p:cNvSpPr/>
            <p:nvPr/>
          </p:nvSpPr>
          <p:spPr>
            <a:xfrm>
              <a:off x="1259632" y="4653136"/>
              <a:ext cx="6696744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zh-CN" sz="32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标志并行代码的结束,结束除主进程外其它进程</a:t>
              </a:r>
              <a:endParaRPr lang="zh-CN" altLang="en-US" sz="3200" b="1" dirty="0" smtClean="0">
                <a:solidFill>
                  <a:srgbClr val="002060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17" name="Oval 40"/>
            <p:cNvSpPr>
              <a:spLocks noChangeArrowheads="1"/>
            </p:cNvSpPr>
            <p:nvPr/>
          </p:nvSpPr>
          <p:spPr bwMode="auto">
            <a:xfrm>
              <a:off x="971600" y="4869160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2E4D5D-AAE7-443C-ACF4-6DE4B9F00BDE}" type="datetime6">
              <a:rPr lang="zh-CN" altLang="en-US"/>
              <a:pPr>
                <a:defRPr/>
              </a:pPr>
              <a:t>2016年7月</a:t>
            </a:fld>
            <a:endParaRPr lang="en-US" altLang="zh-CN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/>
              <a:t>MPI并行程序设计</a:t>
            </a:r>
            <a:endParaRPr lang="en-US" altLang="zh-CN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5D5E89-9387-4AE4-8913-F91C552DF347}" type="slidenum">
              <a:rPr lang="en-US" altLang="zh-CN"/>
              <a:pPr>
                <a:defRPr/>
              </a:pPr>
              <a:t>12</a:t>
            </a:fld>
            <a:r>
              <a:rPr lang="en-US" altLang="zh-CN"/>
              <a:t>/217</a:t>
            </a:r>
          </a:p>
        </p:txBody>
      </p:sp>
      <p:grpSp>
        <p:nvGrpSpPr>
          <p:cNvPr id="13" name="Group 66"/>
          <p:cNvGrpSpPr>
            <a:grpSpLocks/>
          </p:cNvGrpSpPr>
          <p:nvPr/>
        </p:nvGrpSpPr>
        <p:grpSpPr bwMode="auto">
          <a:xfrm>
            <a:off x="1083221" y="44624"/>
            <a:ext cx="5721027" cy="1041400"/>
            <a:chOff x="661" y="3264"/>
            <a:chExt cx="3024" cy="656"/>
          </a:xfrm>
        </p:grpSpPr>
        <p:sp>
          <p:nvSpPr>
            <p:cNvPr id="14" name="Freeform 64"/>
            <p:cNvSpPr>
              <a:spLocks/>
            </p:cNvSpPr>
            <p:nvPr/>
          </p:nvSpPr>
          <p:spPr bwMode="auto">
            <a:xfrm>
              <a:off x="661" y="3264"/>
              <a:ext cx="3024" cy="656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Text Box 65"/>
            <p:cNvSpPr txBox="1">
              <a:spLocks noChangeArrowheads="1"/>
            </p:cNvSpPr>
            <p:nvPr/>
          </p:nvSpPr>
          <p:spPr bwMode="auto">
            <a:xfrm>
              <a:off x="889" y="3419"/>
              <a:ext cx="2784" cy="3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>
              <a:spAutoFit/>
            </a:bodyPr>
            <a:lstStyle/>
            <a:p>
              <a:r>
                <a:rPr lang="en-US" altLang="zh-CN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MPI</a:t>
              </a:r>
              <a:r>
                <a:rPr lang="zh-CN" altLang="zh-CN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程序的的编译与运行</a:t>
              </a:r>
              <a:endParaRPr lang="zh-CN" altLang="en-US" sz="3500" b="1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17" name="Group 180"/>
          <p:cNvGrpSpPr>
            <a:grpSpLocks/>
          </p:cNvGrpSpPr>
          <p:nvPr/>
        </p:nvGrpSpPr>
        <p:grpSpPr bwMode="auto">
          <a:xfrm>
            <a:off x="467544" y="1700807"/>
            <a:ext cx="863600" cy="955674"/>
            <a:chOff x="567" y="1253"/>
            <a:chExt cx="544" cy="602"/>
          </a:xfrm>
        </p:grpSpPr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606" y="1253"/>
              <a:ext cx="324" cy="589"/>
            </a:xfrm>
            <a:prstGeom prst="rect">
              <a:avLst/>
            </a:prstGeom>
            <a:solidFill>
              <a:srgbClr val="D9D9D9"/>
            </a:solidFill>
            <a:ln w="12700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567" y="1290"/>
              <a:ext cx="544" cy="5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algn="l">
                <a:lnSpc>
                  <a:spcPct val="75000"/>
                </a:lnSpc>
              </a:pPr>
              <a:r>
                <a:rPr lang="zh-CN" altLang="en-US" sz="3400" dirty="0" smtClean="0">
                  <a:solidFill>
                    <a:srgbClr val="FF5050"/>
                  </a:solidFill>
                  <a:ea typeface="华文新魏" pitchFamily="2" charset="-122"/>
                </a:rPr>
                <a:t>编译</a:t>
              </a:r>
              <a:endParaRPr lang="zh-CN" altLang="en-US" sz="3400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1331640" y="1556792"/>
            <a:ext cx="5966698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en-US" altLang="zh-CN" sz="2800" b="1" dirty="0" err="1" smtClean="0">
                <a:solidFill>
                  <a:srgbClr val="002060"/>
                </a:solidFill>
              </a:rPr>
              <a:t>mpicc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  –o   helloworld1 </a:t>
            </a:r>
            <a:r>
              <a:rPr lang="en-US" altLang="zh-CN" sz="2800" b="1" dirty="0" err="1" smtClean="0">
                <a:solidFill>
                  <a:srgbClr val="002060"/>
                </a:solidFill>
              </a:rPr>
              <a:t>helloworld1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 .c</a:t>
            </a:r>
          </a:p>
        </p:txBody>
      </p:sp>
      <p:sp>
        <p:nvSpPr>
          <p:cNvPr id="21" name="矩形 20"/>
          <p:cNvSpPr/>
          <p:nvPr/>
        </p:nvSpPr>
        <p:spPr>
          <a:xfrm>
            <a:off x="1475656" y="2212180"/>
            <a:ext cx="4363695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eaLnBrk="1" hangingPunct="1">
              <a:lnSpc>
                <a:spcPct val="90000"/>
              </a:lnSpc>
            </a:pPr>
            <a:r>
              <a:rPr lang="zh-CN" altLang="zh-CN" b="1" dirty="0" smtClean="0">
                <a:solidFill>
                  <a:schemeClr val="accent6">
                    <a:lumMod val="50000"/>
                  </a:schemeClr>
                </a:solidFill>
              </a:rPr>
              <a:t>生成</a:t>
            </a:r>
            <a:r>
              <a:rPr lang="en-US" altLang="zh-CN" b="1" dirty="0" smtClean="0">
                <a:solidFill>
                  <a:schemeClr val="accent6">
                    <a:lumMod val="50000"/>
                  </a:schemeClr>
                </a:solidFill>
              </a:rPr>
              <a:t>helloworld1</a:t>
            </a:r>
            <a:r>
              <a:rPr lang="zh-CN" altLang="zh-CN" b="1" dirty="0" smtClean="0">
                <a:solidFill>
                  <a:schemeClr val="accent6">
                    <a:lumMod val="50000"/>
                  </a:schemeClr>
                </a:solidFill>
              </a:rPr>
              <a:t>可执行代码</a:t>
            </a:r>
          </a:p>
        </p:txBody>
      </p:sp>
      <p:grpSp>
        <p:nvGrpSpPr>
          <p:cNvPr id="22" name="Group 180"/>
          <p:cNvGrpSpPr>
            <a:grpSpLocks/>
          </p:cNvGrpSpPr>
          <p:nvPr/>
        </p:nvGrpSpPr>
        <p:grpSpPr bwMode="auto">
          <a:xfrm>
            <a:off x="467544" y="3409430"/>
            <a:ext cx="863600" cy="955674"/>
            <a:chOff x="567" y="1253"/>
            <a:chExt cx="544" cy="602"/>
          </a:xfrm>
        </p:grpSpPr>
        <p:sp>
          <p:nvSpPr>
            <p:cNvPr id="23" name="Rectangle 13"/>
            <p:cNvSpPr>
              <a:spLocks noChangeArrowheads="1"/>
            </p:cNvSpPr>
            <p:nvPr/>
          </p:nvSpPr>
          <p:spPr bwMode="auto">
            <a:xfrm>
              <a:off x="606" y="1253"/>
              <a:ext cx="324" cy="589"/>
            </a:xfrm>
            <a:prstGeom prst="rect">
              <a:avLst/>
            </a:prstGeom>
            <a:solidFill>
              <a:srgbClr val="D9D9D9"/>
            </a:solidFill>
            <a:ln w="12700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567" y="1290"/>
              <a:ext cx="544" cy="5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algn="l">
                <a:lnSpc>
                  <a:spcPct val="75000"/>
                </a:lnSpc>
              </a:pPr>
              <a:r>
                <a:rPr lang="zh-CN" altLang="en-US" sz="3400" dirty="0" smtClean="0">
                  <a:solidFill>
                    <a:srgbClr val="FF5050"/>
                  </a:solidFill>
                  <a:ea typeface="华文新魏" pitchFamily="2" charset="-122"/>
                </a:rPr>
                <a:t>运行</a:t>
              </a:r>
              <a:endParaRPr lang="zh-CN" altLang="en-US" sz="3400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  <p:sp>
        <p:nvSpPr>
          <p:cNvPr id="25" name="矩形 24"/>
          <p:cNvSpPr/>
          <p:nvPr/>
        </p:nvSpPr>
        <p:spPr>
          <a:xfrm>
            <a:off x="1187624" y="3068960"/>
            <a:ext cx="4541628" cy="8679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zh-CN" altLang="en-US" sz="2800" b="1" dirty="0" smtClean="0">
                <a:solidFill>
                  <a:schemeClr val="accent6">
                    <a:lumMod val="75000"/>
                  </a:schemeClr>
                </a:solidFill>
              </a:rPr>
              <a:t>基本执行命令：</a:t>
            </a:r>
            <a:endParaRPr lang="en-US" altLang="zh-CN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CN" sz="2800" b="1" dirty="0" err="1" smtClean="0">
                <a:solidFill>
                  <a:srgbClr val="002060"/>
                </a:solidFill>
              </a:rPr>
              <a:t>mpiexec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  –n  5  ./helloworld1</a:t>
            </a:r>
          </a:p>
        </p:txBody>
      </p:sp>
      <p:sp>
        <p:nvSpPr>
          <p:cNvPr id="27" name="矩形 26"/>
          <p:cNvSpPr/>
          <p:nvPr/>
        </p:nvSpPr>
        <p:spPr>
          <a:xfrm>
            <a:off x="1187624" y="4077072"/>
            <a:ext cx="7584127" cy="8679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zh-CN" altLang="en-US" sz="2800" b="1" dirty="0" smtClean="0">
                <a:solidFill>
                  <a:schemeClr val="accent6">
                    <a:lumMod val="75000"/>
                  </a:schemeClr>
                </a:solidFill>
              </a:rPr>
              <a:t>在指定的节点上运行：</a:t>
            </a:r>
            <a:endParaRPr lang="en-US" altLang="zh-CN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CN" sz="2800" b="1" dirty="0" err="1" smtClean="0">
                <a:solidFill>
                  <a:srgbClr val="002060"/>
                </a:solidFill>
              </a:rPr>
              <a:t>mpiexec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 -</a:t>
            </a:r>
            <a:r>
              <a:rPr lang="en-US" altLang="zh-CN" sz="2800" b="1" dirty="0" err="1" smtClean="0">
                <a:solidFill>
                  <a:srgbClr val="002060"/>
                </a:solidFill>
              </a:rPr>
              <a:t>machinefile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 </a:t>
            </a:r>
            <a:r>
              <a:rPr lang="en-US" altLang="zh-CN" sz="2800" b="1" dirty="0" err="1" smtClean="0">
                <a:solidFill>
                  <a:srgbClr val="002060"/>
                </a:solidFill>
              </a:rPr>
              <a:t>hostfile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  -n 5 ./helloworld1 </a:t>
            </a:r>
          </a:p>
        </p:txBody>
      </p:sp>
      <p:grpSp>
        <p:nvGrpSpPr>
          <p:cNvPr id="28" name="Group 34"/>
          <p:cNvGrpSpPr>
            <a:grpSpLocks/>
          </p:cNvGrpSpPr>
          <p:nvPr/>
        </p:nvGrpSpPr>
        <p:grpSpPr bwMode="auto">
          <a:xfrm>
            <a:off x="2628280" y="2852938"/>
            <a:ext cx="3270250" cy="1081088"/>
            <a:chOff x="247" y="2100"/>
            <a:chExt cx="2060" cy="681"/>
          </a:xfrm>
        </p:grpSpPr>
        <p:sp>
          <p:nvSpPr>
            <p:cNvPr id="29" name="AutoShape 31"/>
            <p:cNvSpPr>
              <a:spLocks noChangeArrowheads="1"/>
            </p:cNvSpPr>
            <p:nvPr/>
          </p:nvSpPr>
          <p:spPr bwMode="auto">
            <a:xfrm>
              <a:off x="791" y="2112"/>
              <a:ext cx="1440" cy="288"/>
            </a:xfrm>
            <a:prstGeom prst="wedgeRectCallout">
              <a:avLst>
                <a:gd name="adj1" fmla="val -51968"/>
                <a:gd name="adj2" fmla="val 80420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/>
            </a:p>
          </p:txBody>
        </p:sp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791" y="2100"/>
              <a:ext cx="1516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dirty="0" smtClean="0">
                  <a:solidFill>
                    <a:srgbClr val="FF3300"/>
                  </a:solidFill>
                  <a:ea typeface="黑体" pitchFamily="2" charset="-122"/>
                </a:rPr>
                <a:t>启动的进程数量</a:t>
              </a:r>
              <a:endParaRPr lang="zh-CN" altLang="en-US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31" name="Oval 33"/>
            <p:cNvSpPr>
              <a:spLocks noChangeArrowheads="1"/>
            </p:cNvSpPr>
            <p:nvPr/>
          </p:nvSpPr>
          <p:spPr bwMode="auto">
            <a:xfrm>
              <a:off x="247" y="2463"/>
              <a:ext cx="528" cy="318"/>
            </a:xfrm>
            <a:prstGeom prst="ellipse">
              <a:avLst/>
            </a:prstGeom>
            <a:noFill/>
            <a:ln w="28575">
              <a:solidFill>
                <a:srgbClr val="33CCCC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2" name="Group 34"/>
          <p:cNvGrpSpPr>
            <a:grpSpLocks/>
          </p:cNvGrpSpPr>
          <p:nvPr/>
        </p:nvGrpSpPr>
        <p:grpSpPr bwMode="auto">
          <a:xfrm>
            <a:off x="3491284" y="2852936"/>
            <a:ext cx="4999038" cy="1081088"/>
            <a:chOff x="-842" y="2100"/>
            <a:chExt cx="3149" cy="681"/>
          </a:xfrm>
        </p:grpSpPr>
        <p:sp>
          <p:nvSpPr>
            <p:cNvPr id="33" name="AutoShape 31"/>
            <p:cNvSpPr>
              <a:spLocks noChangeArrowheads="1"/>
            </p:cNvSpPr>
            <p:nvPr/>
          </p:nvSpPr>
          <p:spPr bwMode="auto">
            <a:xfrm>
              <a:off x="791" y="2112"/>
              <a:ext cx="1440" cy="487"/>
            </a:xfrm>
            <a:prstGeom prst="wedgeRectCallout">
              <a:avLst>
                <a:gd name="adj1" fmla="val -61236"/>
                <a:gd name="adj2" fmla="val 48447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/>
            </a:p>
          </p:txBody>
        </p:sp>
        <p:sp>
          <p:nvSpPr>
            <p:cNvPr id="34" name="Text Box 32"/>
            <p:cNvSpPr txBox="1">
              <a:spLocks noChangeArrowheads="1"/>
            </p:cNvSpPr>
            <p:nvPr/>
          </p:nvSpPr>
          <p:spPr bwMode="auto">
            <a:xfrm>
              <a:off x="791" y="2100"/>
              <a:ext cx="1516" cy="5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dirty="0" smtClean="0">
                  <a:solidFill>
                    <a:srgbClr val="FF3300"/>
                  </a:solidFill>
                  <a:ea typeface="黑体" pitchFamily="2" charset="-122"/>
                </a:rPr>
                <a:t>可执行文件的绝对或者相对路径</a:t>
              </a:r>
              <a:endParaRPr lang="zh-CN" altLang="en-US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35" name="Oval 33"/>
            <p:cNvSpPr>
              <a:spLocks noChangeArrowheads="1"/>
            </p:cNvSpPr>
            <p:nvPr/>
          </p:nvSpPr>
          <p:spPr bwMode="auto">
            <a:xfrm>
              <a:off x="-842" y="2463"/>
              <a:ext cx="1406" cy="318"/>
            </a:xfrm>
            <a:prstGeom prst="ellipse">
              <a:avLst/>
            </a:prstGeom>
            <a:noFill/>
            <a:ln w="28575">
              <a:solidFill>
                <a:srgbClr val="33CCCC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7" name="Group 34"/>
          <p:cNvGrpSpPr>
            <a:grpSpLocks/>
          </p:cNvGrpSpPr>
          <p:nvPr/>
        </p:nvGrpSpPr>
        <p:grpSpPr bwMode="auto">
          <a:xfrm>
            <a:off x="611560" y="4437608"/>
            <a:ext cx="5184776" cy="1847852"/>
            <a:chOff x="247" y="1556"/>
            <a:chExt cx="3266" cy="1164"/>
          </a:xfrm>
        </p:grpSpPr>
        <p:sp>
          <p:nvSpPr>
            <p:cNvPr id="38" name="AutoShape 31"/>
            <p:cNvSpPr>
              <a:spLocks noChangeArrowheads="1"/>
            </p:cNvSpPr>
            <p:nvPr/>
          </p:nvSpPr>
          <p:spPr bwMode="auto">
            <a:xfrm>
              <a:off x="247" y="2009"/>
              <a:ext cx="1440" cy="680"/>
            </a:xfrm>
            <a:prstGeom prst="wedgeRectCallout">
              <a:avLst>
                <a:gd name="adj1" fmla="val 42178"/>
                <a:gd name="adj2" fmla="val -79204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/>
            </a:p>
          </p:txBody>
        </p:sp>
        <p:sp>
          <p:nvSpPr>
            <p:cNvPr id="39" name="Text Box 32"/>
            <p:cNvSpPr txBox="1">
              <a:spLocks noChangeArrowheads="1"/>
            </p:cNvSpPr>
            <p:nvPr/>
          </p:nvSpPr>
          <p:spPr bwMode="auto">
            <a:xfrm>
              <a:off x="247" y="1964"/>
              <a:ext cx="1516" cy="7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dirty="0" smtClean="0">
                  <a:solidFill>
                    <a:srgbClr val="FF3300"/>
                  </a:solidFill>
                  <a:ea typeface="黑体" pitchFamily="2" charset="-122"/>
                </a:rPr>
                <a:t>在</a:t>
              </a:r>
              <a:r>
                <a:rPr lang="en-US" altLang="zh-CN" dirty="0" err="1" smtClean="0">
                  <a:solidFill>
                    <a:srgbClr val="FF3300"/>
                  </a:solidFill>
                  <a:ea typeface="黑体" pitchFamily="2" charset="-122"/>
                </a:rPr>
                <a:t>hostfile</a:t>
              </a:r>
              <a:r>
                <a:rPr lang="zh-CN" altLang="en-US" dirty="0" smtClean="0">
                  <a:solidFill>
                    <a:srgbClr val="FF3300"/>
                  </a:solidFill>
                  <a:ea typeface="黑体" pitchFamily="2" charset="-122"/>
                </a:rPr>
                <a:t>文件列出的节点上启动进程</a:t>
              </a:r>
              <a:endParaRPr lang="zh-CN" altLang="en-US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40" name="Oval 33"/>
            <p:cNvSpPr>
              <a:spLocks noChangeArrowheads="1"/>
            </p:cNvSpPr>
            <p:nvPr/>
          </p:nvSpPr>
          <p:spPr bwMode="auto">
            <a:xfrm>
              <a:off x="1472" y="1556"/>
              <a:ext cx="2041" cy="318"/>
            </a:xfrm>
            <a:prstGeom prst="ellipse">
              <a:avLst/>
            </a:prstGeom>
            <a:noFill/>
            <a:ln w="28575">
              <a:solidFill>
                <a:srgbClr val="33CCCC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42" name="Group 50"/>
          <p:cNvGrpSpPr>
            <a:grpSpLocks/>
          </p:cNvGrpSpPr>
          <p:nvPr/>
        </p:nvGrpSpPr>
        <p:grpSpPr bwMode="auto">
          <a:xfrm>
            <a:off x="3636590" y="5233990"/>
            <a:ext cx="5040314" cy="1508124"/>
            <a:chOff x="159" y="3443"/>
            <a:chExt cx="3175" cy="950"/>
          </a:xfrm>
        </p:grpSpPr>
        <p:sp>
          <p:nvSpPr>
            <p:cNvPr id="43" name="Text Box 39"/>
            <p:cNvSpPr txBox="1">
              <a:spLocks noChangeArrowheads="1"/>
            </p:cNvSpPr>
            <p:nvPr/>
          </p:nvSpPr>
          <p:spPr bwMode="auto">
            <a:xfrm>
              <a:off x="249" y="3457"/>
              <a:ext cx="1588" cy="2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2300" dirty="0" err="1" smtClean="0">
                  <a:solidFill>
                    <a:srgbClr val="FF0000"/>
                  </a:solidFill>
                  <a:latin typeface="黑体" pitchFamily="2" charset="-122"/>
                  <a:ea typeface="黑体" pitchFamily="2" charset="-122"/>
                </a:rPr>
                <a:t>hostfile</a:t>
              </a:r>
              <a:r>
                <a:rPr lang="zh-CN" altLang="en-US" sz="2300" dirty="0" smtClean="0">
                  <a:solidFill>
                    <a:srgbClr val="FF0000"/>
                  </a:solidFill>
                  <a:latin typeface="黑体" pitchFamily="2" charset="-122"/>
                  <a:ea typeface="黑体" pitchFamily="2" charset="-122"/>
                </a:rPr>
                <a:t>格式：</a:t>
              </a:r>
              <a:endParaRPr lang="zh-CN" altLang="en-US" sz="2300" dirty="0">
                <a:solidFill>
                  <a:srgbClr val="000086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159" y="3443"/>
              <a:ext cx="3175" cy="950"/>
            </a:xfrm>
            <a:prstGeom prst="rect">
              <a:avLst/>
            </a:prstGeom>
            <a:noFill/>
            <a:ln w="69850">
              <a:solidFill>
                <a:srgbClr val="339966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Rectangle 49"/>
            <p:cNvSpPr>
              <a:spLocks noChangeArrowheads="1"/>
            </p:cNvSpPr>
            <p:nvPr/>
          </p:nvSpPr>
          <p:spPr bwMode="auto">
            <a:xfrm>
              <a:off x="204" y="3707"/>
              <a:ext cx="2994" cy="6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zh-CN" sz="2000" b="1" dirty="0" smtClean="0">
                  <a:solidFill>
                    <a:schemeClr val="bg2">
                      <a:lumMod val="50000"/>
                    </a:schemeClr>
                  </a:solidFill>
                </a:rPr>
                <a:t>#</a:t>
              </a:r>
              <a:r>
                <a:rPr lang="zh-CN" altLang="en-US" sz="2000" b="1" dirty="0" smtClean="0">
                  <a:solidFill>
                    <a:schemeClr val="bg2">
                      <a:lumMod val="50000"/>
                    </a:schemeClr>
                  </a:solidFill>
                </a:rPr>
                <a:t>主机名</a:t>
              </a:r>
              <a:r>
                <a:rPr lang="en-US" altLang="zh-CN" sz="2000" b="1" dirty="0" smtClean="0">
                  <a:solidFill>
                    <a:schemeClr val="bg2">
                      <a:lumMod val="50000"/>
                    </a:schemeClr>
                  </a:solidFill>
                </a:rPr>
                <a:t>:</a:t>
              </a:r>
              <a:r>
                <a:rPr lang="zh-CN" altLang="en-US" sz="2000" b="1" dirty="0" smtClean="0">
                  <a:solidFill>
                    <a:schemeClr val="bg2">
                      <a:lumMod val="50000"/>
                    </a:schemeClr>
                  </a:solidFill>
                </a:rPr>
                <a:t>该节点上最多允许启动的进程数</a:t>
              </a:r>
              <a:endParaRPr lang="en-US" altLang="zh-CN" sz="2000" b="1" dirty="0" smtClean="0">
                <a:solidFill>
                  <a:schemeClr val="bg2">
                    <a:lumMod val="50000"/>
                  </a:schemeClr>
                </a:solidFill>
              </a:endParaRPr>
            </a:p>
            <a:p>
              <a:r>
                <a:rPr lang="en-US" altLang="zh-CN" sz="2000" b="1" dirty="0" err="1" smtClean="0">
                  <a:solidFill>
                    <a:schemeClr val="bg2">
                      <a:lumMod val="50000"/>
                    </a:schemeClr>
                  </a:solidFill>
                </a:rPr>
                <a:t>hosta</a:t>
              </a:r>
              <a:endParaRPr lang="en-US" altLang="zh-CN" sz="2000" b="1" dirty="0" smtClean="0">
                <a:solidFill>
                  <a:schemeClr val="bg2">
                    <a:lumMod val="50000"/>
                  </a:schemeClr>
                </a:solidFill>
              </a:endParaRPr>
            </a:p>
            <a:p>
              <a:r>
                <a:rPr lang="en-US" altLang="zh-CN" sz="2000" b="1" dirty="0" smtClean="0">
                  <a:solidFill>
                    <a:schemeClr val="bg2">
                      <a:lumMod val="50000"/>
                    </a:schemeClr>
                  </a:solidFill>
                </a:rPr>
                <a:t>hostb:2</a:t>
              </a:r>
              <a:endParaRPr lang="zh-CN" altLang="en-US" sz="2200" dirty="0">
                <a:solidFill>
                  <a:srgbClr val="000086"/>
                </a:solidFill>
                <a:ea typeface="幼圆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5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D4AC1A8-3E09-4787-843F-7331EB633D9C}" type="datetime6">
              <a:rPr lang="zh-CN" altLang="en-US"/>
              <a:pPr>
                <a:defRPr/>
              </a:pPr>
              <a:t>2016年7月</a:t>
            </a:fld>
            <a:endParaRPr lang="en-US" altLang="zh-CN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/>
              <a:t>MPI并行程序设计</a:t>
            </a:r>
            <a:endParaRPr lang="en-US" altLang="zh-CN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9592A-9337-4E1B-95B6-ADE0B3BC3B7C}" type="slidenum">
              <a:rPr lang="en-US" altLang="zh-CN"/>
              <a:pPr>
                <a:defRPr/>
              </a:pPr>
              <a:t>13</a:t>
            </a:fld>
            <a:r>
              <a:rPr lang="en-US" altLang="zh-CN" dirty="0"/>
              <a:t>/217</a:t>
            </a:r>
          </a:p>
        </p:txBody>
      </p:sp>
      <p:grpSp>
        <p:nvGrpSpPr>
          <p:cNvPr id="13" name="Group 66"/>
          <p:cNvGrpSpPr>
            <a:grpSpLocks/>
          </p:cNvGrpSpPr>
          <p:nvPr/>
        </p:nvGrpSpPr>
        <p:grpSpPr bwMode="auto">
          <a:xfrm>
            <a:off x="1443284" y="-27384"/>
            <a:ext cx="4568876" cy="1041400"/>
            <a:chOff x="661" y="3264"/>
            <a:chExt cx="2415" cy="656"/>
          </a:xfrm>
        </p:grpSpPr>
        <p:sp>
          <p:nvSpPr>
            <p:cNvPr id="14" name="Freeform 64"/>
            <p:cNvSpPr>
              <a:spLocks/>
            </p:cNvSpPr>
            <p:nvPr/>
          </p:nvSpPr>
          <p:spPr bwMode="auto">
            <a:xfrm>
              <a:off x="661" y="3264"/>
              <a:ext cx="2339" cy="656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Text Box 65"/>
            <p:cNvSpPr txBox="1">
              <a:spLocks noChangeArrowheads="1"/>
            </p:cNvSpPr>
            <p:nvPr/>
          </p:nvSpPr>
          <p:spPr bwMode="auto">
            <a:xfrm>
              <a:off x="889" y="3419"/>
              <a:ext cx="2187" cy="3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运行</a:t>
              </a:r>
              <a:r>
                <a:rPr lang="en-US" altLang="zh-CN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MPI</a:t>
              </a:r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注意事项</a:t>
              </a:r>
              <a:endParaRPr lang="zh-CN" altLang="en-US" sz="3500" b="1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755576" y="1080899"/>
            <a:ext cx="7992888" cy="1877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altLang="zh-CN" sz="2800" b="1" dirty="0" smtClean="0">
                <a:solidFill>
                  <a:srgbClr val="000099"/>
                </a:solidFill>
                <a:ea typeface="楷体_GB2312" pitchFamily="49" charset="-122"/>
              </a:rPr>
              <a:t>1.</a:t>
            </a:r>
            <a:r>
              <a:rPr lang="zh-CN" altLang="en-US" sz="2800" b="1" dirty="0" smtClean="0">
                <a:solidFill>
                  <a:srgbClr val="000099"/>
                </a:solidFill>
                <a:ea typeface="楷体_GB2312" pitchFamily="49" charset="-122"/>
              </a:rPr>
              <a:t>首先确认</a:t>
            </a:r>
            <a:r>
              <a:rPr lang="en-US" altLang="zh-CN" sz="2800" b="1" dirty="0" err="1" smtClean="0">
                <a:solidFill>
                  <a:srgbClr val="FF0000"/>
                </a:solidFill>
                <a:ea typeface="楷体_GB2312" pitchFamily="49" charset="-122"/>
              </a:rPr>
              <a:t>mpd</a:t>
            </a:r>
            <a:r>
              <a:rPr lang="zh-CN" altLang="en-US" sz="2800" b="1" dirty="0" smtClean="0">
                <a:solidFill>
                  <a:srgbClr val="000099"/>
                </a:solidFill>
                <a:ea typeface="楷体_GB2312" pitchFamily="49" charset="-122"/>
              </a:rPr>
              <a:t>守护进程已经启动，如果没有启动，在终端执行：</a:t>
            </a:r>
            <a:r>
              <a:rPr lang="en-US" altLang="zh-CN" sz="2800" b="1" dirty="0" err="1" smtClean="0">
                <a:solidFill>
                  <a:srgbClr val="000099"/>
                </a:solidFill>
                <a:ea typeface="楷体_GB2312" pitchFamily="49" charset="-122"/>
              </a:rPr>
              <a:t>mpd</a:t>
            </a:r>
            <a:r>
              <a:rPr lang="en-US" altLang="zh-CN" sz="2800" b="1" dirty="0" smtClean="0">
                <a:solidFill>
                  <a:srgbClr val="000099"/>
                </a:solidFill>
                <a:ea typeface="楷体_GB2312" pitchFamily="49" charset="-122"/>
              </a:rPr>
              <a:t>&amp;</a:t>
            </a:r>
          </a:p>
          <a:p>
            <a:r>
              <a:rPr lang="zh-CN" altLang="en-US" sz="2000" b="1" dirty="0" smtClean="0">
                <a:solidFill>
                  <a:srgbClr val="FF0000"/>
                </a:solidFill>
                <a:ea typeface="楷体_GB2312" pitchFamily="49" charset="-122"/>
              </a:rPr>
              <a:t>最新版本</a:t>
            </a:r>
            <a:r>
              <a:rPr lang="en-US" altLang="zh-CN" sz="2000" b="1" dirty="0" smtClean="0">
                <a:solidFill>
                  <a:srgbClr val="FF0000"/>
                </a:solidFill>
                <a:ea typeface="楷体_GB2312" pitchFamily="49" charset="-122"/>
              </a:rPr>
              <a:t>MPICH</a:t>
            </a:r>
            <a:r>
              <a:rPr lang="zh-CN" altLang="en-US" sz="2000" b="1" dirty="0" smtClean="0">
                <a:solidFill>
                  <a:srgbClr val="FF0000"/>
                </a:solidFill>
                <a:ea typeface="楷体_GB2312" pitchFamily="49" charset="-122"/>
              </a:rPr>
              <a:t>不再使用</a:t>
            </a:r>
            <a:r>
              <a:rPr lang="en-US" altLang="zh-CN" sz="2000" b="1" dirty="0" err="1" smtClean="0">
                <a:solidFill>
                  <a:srgbClr val="FF0000"/>
                </a:solidFill>
                <a:ea typeface="楷体_GB2312" pitchFamily="49" charset="-122"/>
              </a:rPr>
              <a:t>mpd</a:t>
            </a:r>
            <a:r>
              <a:rPr lang="zh-CN" altLang="en-US" sz="2000" b="1" dirty="0" smtClean="0">
                <a:solidFill>
                  <a:srgbClr val="FF0000"/>
                </a:solidFill>
                <a:ea typeface="楷体_GB2312" pitchFamily="49" charset="-122"/>
              </a:rPr>
              <a:t>进程管理器：</a:t>
            </a:r>
            <a:r>
              <a:rPr lang="en-US" altLang="zh-CN" sz="2000" b="1" dirty="0" smtClean="0">
                <a:solidFill>
                  <a:srgbClr val="FF0000"/>
                </a:solidFill>
                <a:ea typeface="楷体_GB2312" pitchFamily="49" charset="-122"/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ea typeface="楷体_GB2312" pitchFamily="49" charset="-122"/>
                <a:hlinkClick r:id="rId3"/>
              </a:rPr>
              <a:t>http://www.mcs.anl.gov/research/projects/mpich2</a:t>
            </a:r>
            <a:r>
              <a:rPr lang="en-US" altLang="zh-CN" sz="2000" b="1" dirty="0" smtClean="0">
                <a:solidFill>
                  <a:srgbClr val="FF0000"/>
                </a:solidFill>
                <a:ea typeface="楷体_GB2312" pitchFamily="49" charset="-122"/>
                <a:hlinkClick r:id="rId3"/>
              </a:rPr>
              <a:t>/</a:t>
            </a:r>
            <a:endParaRPr lang="en-US" altLang="zh-CN" sz="2000" b="1" dirty="0" smtClean="0">
              <a:solidFill>
                <a:srgbClr val="FF0000"/>
              </a:solidFill>
              <a:ea typeface="楷体_GB2312" pitchFamily="49" charset="-122"/>
            </a:endParaRPr>
          </a:p>
          <a:p>
            <a:r>
              <a:rPr lang="en-US" altLang="zh-CN" sz="1800" b="1" dirty="0" smtClean="0">
                <a:solidFill>
                  <a:schemeClr val="bg1"/>
                </a:solidFill>
                <a:ea typeface="楷体_GB2312" pitchFamily="49" charset="-122"/>
              </a:rPr>
              <a:t>【</a:t>
            </a:r>
            <a:r>
              <a:rPr lang="zh-CN" altLang="en-US" sz="1800" b="1" dirty="0" smtClean="0">
                <a:solidFill>
                  <a:schemeClr val="bg1"/>
                </a:solidFill>
                <a:ea typeface="楷体_GB2312" pitchFamily="49" charset="-122"/>
              </a:rPr>
              <a:t>配置过程中，注意在</a:t>
            </a:r>
            <a:r>
              <a:rPr lang="en-US" altLang="zh-CN" sz="1800" b="1" dirty="0" smtClean="0">
                <a:solidFill>
                  <a:schemeClr val="bg1"/>
                </a:solidFill>
                <a:ea typeface="楷体_GB2312" pitchFamily="49" charset="-122"/>
              </a:rPr>
              <a:t>/</a:t>
            </a:r>
            <a:r>
              <a:rPr lang="en-US" altLang="zh-CN" sz="1800" b="1" dirty="0" err="1" smtClean="0">
                <a:solidFill>
                  <a:schemeClr val="bg1"/>
                </a:solidFill>
                <a:ea typeface="楷体_GB2312" pitchFamily="49" charset="-122"/>
              </a:rPr>
              <a:t>etc</a:t>
            </a:r>
            <a:r>
              <a:rPr lang="en-US" altLang="zh-CN" sz="1800" b="1" dirty="0" smtClean="0">
                <a:solidFill>
                  <a:schemeClr val="bg1"/>
                </a:solidFill>
                <a:ea typeface="楷体_GB2312" pitchFamily="49" charset="-122"/>
              </a:rPr>
              <a:t>/hosts</a:t>
            </a:r>
            <a:r>
              <a:rPr lang="zh-CN" altLang="en-US" sz="1800" b="1" dirty="0" smtClean="0">
                <a:solidFill>
                  <a:schemeClr val="bg1"/>
                </a:solidFill>
                <a:ea typeface="楷体_GB2312" pitchFamily="49" charset="-122"/>
              </a:rPr>
              <a:t>里面配置机器名和</a:t>
            </a:r>
            <a:r>
              <a:rPr lang="en-US" altLang="zh-CN" sz="1800" b="1" dirty="0" smtClean="0">
                <a:solidFill>
                  <a:schemeClr val="bg1"/>
                </a:solidFill>
                <a:ea typeface="楷体_GB2312" pitchFamily="49" charset="-122"/>
              </a:rPr>
              <a:t>IP</a:t>
            </a:r>
            <a:r>
              <a:rPr lang="zh-CN" altLang="en-US" sz="1800" b="1" dirty="0" smtClean="0">
                <a:solidFill>
                  <a:schemeClr val="bg1"/>
                </a:solidFill>
                <a:ea typeface="楷体_GB2312" pitchFamily="49" charset="-122"/>
              </a:rPr>
              <a:t>的对应关系</a:t>
            </a:r>
            <a:r>
              <a:rPr lang="en-US" altLang="zh-CN" sz="1800" b="1" dirty="0" smtClean="0">
                <a:solidFill>
                  <a:schemeClr val="bg1"/>
                </a:solidFill>
                <a:ea typeface="楷体_GB2312" pitchFamily="49" charset="-122"/>
              </a:rPr>
              <a:t>】</a:t>
            </a:r>
            <a:endParaRPr lang="zh-CN" altLang="en-US" sz="1800" b="1" dirty="0">
              <a:solidFill>
                <a:schemeClr val="bg1"/>
              </a:solidFill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755576" y="2847707"/>
            <a:ext cx="8064896" cy="1877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0099"/>
                </a:solidFill>
                <a:ea typeface="楷体_GB2312" pitchFamily="49" charset="-122"/>
              </a:rPr>
              <a:t>2.</a:t>
            </a:r>
            <a:r>
              <a:rPr lang="zh-CN" altLang="en-US" sz="2800" b="1" dirty="0" smtClean="0">
                <a:solidFill>
                  <a:srgbClr val="000099"/>
                </a:solidFill>
                <a:ea typeface="楷体_GB2312" pitchFamily="49" charset="-122"/>
              </a:rPr>
              <a:t>错误的命令：</a:t>
            </a:r>
            <a:endParaRPr lang="en-US" altLang="zh-CN" sz="2800" b="1" dirty="0" smtClean="0">
              <a:solidFill>
                <a:srgbClr val="000099"/>
              </a:solidFill>
              <a:ea typeface="楷体_GB2312" pitchFamily="49" charset="-122"/>
            </a:endParaRPr>
          </a:p>
          <a:p>
            <a:r>
              <a:rPr lang="en-US" altLang="zh-CN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CN" sz="3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./helloworld1 				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(</a:t>
            </a:r>
            <a:r>
              <a:rPr lang="en-US" altLang="zh-CN" sz="3200" b="1" dirty="0" smtClean="0">
                <a:solidFill>
                  <a:srgbClr val="FF0000"/>
                </a:solidFill>
                <a:sym typeface="Wingdings 2" pitchFamily="18" charset="2"/>
              </a:rPr>
              <a:t>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)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r>
              <a:rPr lang="en-US" altLang="zh-CN" sz="32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</a:t>
            </a:r>
            <a:r>
              <a:rPr lang="en-US" altLang="zh-CN" sz="32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a typeface="宋体" pitchFamily="2" charset="-122"/>
              </a:rPr>
              <a:t>piexec</a:t>
            </a:r>
            <a:r>
              <a:rPr lang="en-US" altLang="zh-CN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a typeface="宋体" pitchFamily="2" charset="-122"/>
              </a:rPr>
              <a:t> –n 4 helloworld1</a:t>
            </a:r>
            <a:r>
              <a:rPr lang="en-US" altLang="zh-CN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CN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	</a:t>
            </a:r>
            <a:r>
              <a:rPr lang="en-US" altLang="zh-CN" b="1" dirty="0" smtClean="0">
                <a:solidFill>
                  <a:srgbClr val="FF0000"/>
                </a:solidFill>
              </a:rPr>
              <a:t>(</a:t>
            </a:r>
            <a:r>
              <a:rPr lang="en-US" altLang="zh-CN" b="1" dirty="0" smtClean="0">
                <a:solidFill>
                  <a:srgbClr val="FF0000"/>
                </a:solidFill>
                <a:sym typeface="Wingdings 2" pitchFamily="18" charset="2"/>
              </a:rPr>
              <a:t></a:t>
            </a:r>
            <a:r>
              <a:rPr lang="zh-CN" altLang="en-US" b="1" dirty="0" smtClean="0">
                <a:solidFill>
                  <a:srgbClr val="FF0000"/>
                </a:solidFill>
                <a:sym typeface="Wingdings 2" pitchFamily="18" charset="2"/>
              </a:rPr>
              <a:t>，除非该可执行文件路径在</a:t>
            </a:r>
            <a:r>
              <a:rPr lang="en-US" altLang="zh-CN" b="1" dirty="0" smtClean="0">
                <a:solidFill>
                  <a:srgbClr val="FF0000"/>
                </a:solidFill>
                <a:sym typeface="Wingdings 2" pitchFamily="18" charset="2"/>
              </a:rPr>
              <a:t>PATH</a:t>
            </a:r>
            <a:r>
              <a:rPr lang="zh-CN" altLang="en-US" b="1" dirty="0" smtClean="0">
                <a:solidFill>
                  <a:srgbClr val="FF0000"/>
                </a:solidFill>
                <a:sym typeface="Wingdings 2" pitchFamily="18" charset="2"/>
              </a:rPr>
              <a:t>或者通过</a:t>
            </a:r>
            <a:r>
              <a:rPr lang="en-US" altLang="zh-CN" b="1" dirty="0" smtClean="0">
                <a:solidFill>
                  <a:srgbClr val="FF0000"/>
                </a:solidFill>
                <a:sym typeface="Wingdings 2" pitchFamily="18" charset="2"/>
              </a:rPr>
              <a:t>-path</a:t>
            </a:r>
            <a:r>
              <a:rPr lang="zh-CN" altLang="en-US" b="1" dirty="0" smtClean="0">
                <a:solidFill>
                  <a:srgbClr val="FF0000"/>
                </a:solidFill>
                <a:sym typeface="Wingdings 2" pitchFamily="18" charset="2"/>
              </a:rPr>
              <a:t>执行搜索路径</a:t>
            </a:r>
            <a:r>
              <a:rPr lang="zh-CN" altLang="zh-CN" b="1" dirty="0" smtClean="0">
                <a:solidFill>
                  <a:srgbClr val="FF0000"/>
                </a:solidFill>
              </a:rPr>
              <a:t>)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grpSp>
        <p:nvGrpSpPr>
          <p:cNvPr id="20" name="Group 81"/>
          <p:cNvGrpSpPr>
            <a:grpSpLocks/>
          </p:cNvGrpSpPr>
          <p:nvPr/>
        </p:nvGrpSpPr>
        <p:grpSpPr bwMode="auto">
          <a:xfrm>
            <a:off x="6372200" y="656515"/>
            <a:ext cx="2663120" cy="715002"/>
            <a:chOff x="3928" y="3060"/>
            <a:chExt cx="889" cy="413"/>
          </a:xfrm>
        </p:grpSpPr>
        <p:sp>
          <p:nvSpPr>
            <p:cNvPr id="21" name="Cloud"/>
            <p:cNvSpPr>
              <a:spLocks noChangeAspect="1" noEditPoints="1" noChangeArrowheads="1"/>
            </p:cNvSpPr>
            <p:nvPr/>
          </p:nvSpPr>
          <p:spPr bwMode="auto">
            <a:xfrm>
              <a:off x="3928" y="3088"/>
              <a:ext cx="889" cy="385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00"/>
            </a:solidFill>
            <a:ln w="28575">
              <a:solidFill>
                <a:srgbClr val="FF66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B2B2B2"/>
              </a:outerShdw>
            </a:effectLst>
          </p:spPr>
          <p:txBody>
            <a:bodyPr/>
            <a:lstStyle/>
            <a:p>
              <a:endParaRPr lang="zh-CN" altLang="en-US">
                <a:effectLst/>
              </a:endParaRPr>
            </a:p>
          </p:txBody>
        </p:sp>
        <p:sp>
          <p:nvSpPr>
            <p:cNvPr id="22" name="Rectangle 83"/>
            <p:cNvSpPr>
              <a:spLocks noChangeArrowheads="1"/>
            </p:cNvSpPr>
            <p:nvPr/>
          </p:nvSpPr>
          <p:spPr bwMode="auto">
            <a:xfrm>
              <a:off x="3952" y="3134"/>
              <a:ext cx="792" cy="26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演示</a:t>
              </a:r>
              <a:r>
                <a:rPr lang="en-US" altLang="zh-CN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:</a:t>
              </a:r>
              <a:r>
                <a:rPr lang="en-US" altLang="zh-CN" dirty="0" smtClean="0">
                  <a:solidFill>
                    <a:srgbClr val="FF0000"/>
                  </a:solidFill>
                  <a:ea typeface="华文新魏" pitchFamily="2" charset="-122"/>
                </a:rPr>
                <a:t>helloworld1</a:t>
              </a:r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  <p:sp>
          <p:nvSpPr>
            <p:cNvPr id="23" name="Rectangle 84"/>
            <p:cNvSpPr>
              <a:spLocks noChangeArrowheads="1"/>
            </p:cNvSpPr>
            <p:nvPr/>
          </p:nvSpPr>
          <p:spPr bwMode="auto">
            <a:xfrm>
              <a:off x="4289" y="3060"/>
              <a:ext cx="116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</p:grp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83568" y="4797152"/>
            <a:ext cx="8064896" cy="15081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0099"/>
                </a:solidFill>
                <a:ea typeface="楷体_GB2312" pitchFamily="49" charset="-122"/>
              </a:rPr>
              <a:t>3.</a:t>
            </a:r>
            <a:r>
              <a:rPr lang="zh-CN" altLang="en-US" sz="2800" b="1" dirty="0" smtClean="0">
                <a:solidFill>
                  <a:srgbClr val="000099"/>
                </a:solidFill>
                <a:ea typeface="楷体_GB2312" pitchFamily="49" charset="-122"/>
              </a:rPr>
              <a:t>正确的命令：</a:t>
            </a:r>
            <a:endParaRPr lang="en-US" altLang="zh-CN" sz="2800" b="1" dirty="0" smtClean="0">
              <a:solidFill>
                <a:srgbClr val="000099"/>
              </a:solidFill>
              <a:ea typeface="楷体_GB2312" pitchFamily="49" charset="-122"/>
            </a:endParaRPr>
          </a:p>
          <a:p>
            <a:r>
              <a:rPr lang="en-US" altLang="zh-CN" sz="32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</a:t>
            </a:r>
            <a:r>
              <a:rPr lang="en-US" altLang="zh-CN" sz="32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a typeface="宋体" pitchFamily="2" charset="-122"/>
              </a:rPr>
              <a:t>piexec</a:t>
            </a:r>
            <a:r>
              <a:rPr lang="en-US" altLang="zh-CN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a typeface="宋体" pitchFamily="2" charset="-122"/>
              </a:rPr>
              <a:t> –n 4 ./helloworld1</a:t>
            </a:r>
            <a:r>
              <a:rPr lang="en-US" altLang="zh-CN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CN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	</a:t>
            </a:r>
          </a:p>
          <a:p>
            <a:r>
              <a:rPr lang="en-US" altLang="zh-CN" sz="32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mpiexec</a:t>
            </a:r>
            <a:r>
              <a:rPr lang="en-US" altLang="zh-CN" sz="3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–n 4 ~/PP/lecture04 /helloworld1</a:t>
            </a:r>
            <a:endParaRPr lang="zh-CN" altLang="en-US" sz="32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18" grpId="0" autoUpdateAnimBg="0"/>
      <p:bldP spid="2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A831704-AE4C-4FBD-BFC5-2A7BBE3E9F1E}" type="datetime6">
              <a:rPr lang="zh-CN" altLang="en-US"/>
              <a:pPr>
                <a:defRPr/>
              </a:pPr>
              <a:t>2016年7月</a:t>
            </a:fld>
            <a:endParaRPr lang="en-US" altLang="zh-CN"/>
          </a:p>
        </p:txBody>
      </p:sp>
      <p:sp>
        <p:nvSpPr>
          <p:cNvPr id="1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/>
              <a:t>MPI并行程序设计</a:t>
            </a:r>
            <a:endParaRPr lang="en-US" altLang="zh-CN"/>
          </a:p>
        </p:txBody>
      </p:sp>
      <p:sp>
        <p:nvSpPr>
          <p:cNvPr id="1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28D37-E048-4590-8B8A-6D2E7EDE6954}" type="slidenum">
              <a:rPr lang="en-US" altLang="zh-CN"/>
              <a:pPr>
                <a:defRPr/>
              </a:pPr>
              <a:t>14</a:t>
            </a:fld>
            <a:r>
              <a:rPr lang="en-US" altLang="zh-CN"/>
              <a:t>/217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686800" cy="417195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SPMD: Single Program Multiple Data(SPMD)</a:t>
            </a:r>
          </a:p>
          <a:p>
            <a:r>
              <a:rPr lang="en-US" altLang="zh-CN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MPMD</a:t>
            </a:r>
            <a:r>
              <a:rPr lang="en-US" altLang="zh-CN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</a:t>
            </a:r>
            <a:r>
              <a:rPr lang="en-US" altLang="zh-CN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Multiple </a:t>
            </a:r>
            <a:r>
              <a:rPr lang="en-US" altLang="zh-CN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Program Multiple </a:t>
            </a:r>
            <a:r>
              <a:rPr lang="en-US" altLang="zh-CN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Data(MPMD)</a:t>
            </a:r>
          </a:p>
          <a:p>
            <a:pPr eaLnBrk="1" hangingPunct="1"/>
            <a:endParaRPr lang="zh-CN" altLang="zh-CN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Wingdings" pitchFamily="2" charset="2"/>
              </a:rPr>
              <a:t>             </a:t>
            </a:r>
          </a:p>
          <a:p>
            <a:pPr eaLnBrk="1" hangingPunct="1">
              <a:buFontTx/>
              <a:buNone/>
            </a:pPr>
            <a:r>
              <a:rPr lang="en-US" altLang="zh-CN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Wingdings" pitchFamily="2" charset="2"/>
              </a:rPr>
              <a:t>             </a:t>
            </a:r>
            <a:r>
              <a:rPr lang="en-US" altLang="zh-CN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Wingdings" pitchFamily="2" charset="2"/>
              </a:rPr>
              <a:t>::::</a:t>
            </a:r>
            <a:endParaRPr lang="zh-CN" altLang="zh-CN" sz="4800" dirty="0" smtClean="0">
              <a:solidFill>
                <a:schemeClr val="bg1">
                  <a:lumMod val="95000"/>
                  <a:lumOff val="5000"/>
                </a:schemeClr>
              </a:solidFill>
              <a:latin typeface="Wingdings" pitchFamily="2" charset="2"/>
            </a:endParaRPr>
          </a:p>
        </p:txBody>
      </p:sp>
      <p:sp>
        <p:nvSpPr>
          <p:cNvPr id="33799" name="Rectangle 4"/>
          <p:cNvSpPr>
            <a:spLocks noChangeArrowheads="1"/>
          </p:cNvSpPr>
          <p:nvPr/>
        </p:nvSpPr>
        <p:spPr bwMode="auto">
          <a:xfrm>
            <a:off x="381000" y="3124200"/>
            <a:ext cx="1676400" cy="1701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zh-CN" altLang="zh-CN" sz="1000">
                <a:solidFill>
                  <a:srgbClr val="FFFFFF"/>
                </a:solidFill>
                <a:latin typeface="Arial Narrow" charset="0"/>
              </a:rPr>
              <a:t>#</a:t>
            </a: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include "mpi.h"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#include &lt;stdio.h&gt;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endParaRPr lang="en-US" altLang="zh-CN" sz="1000">
              <a:solidFill>
                <a:srgbClr val="FFFFFF"/>
              </a:solidFill>
              <a:latin typeface="Arial Narro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main(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int argc,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char *argv[] )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 MPI_Init( &amp;argc, &amp;argv 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 printf( "Hello, world!\n" 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 MPI_Finalize();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}</a:t>
            </a:r>
            <a:endParaRPr lang="zh-CN" altLang="zh-CN" sz="1000">
              <a:solidFill>
                <a:srgbClr val="FFFFFF"/>
              </a:solidFill>
              <a:latin typeface="Arial Narrow" charset="0"/>
            </a:endParaRPr>
          </a:p>
        </p:txBody>
      </p:sp>
      <p:sp>
        <p:nvSpPr>
          <p:cNvPr id="33800" name="Rectangle 5"/>
          <p:cNvSpPr>
            <a:spLocks noChangeArrowheads="1"/>
          </p:cNvSpPr>
          <p:nvPr/>
        </p:nvSpPr>
        <p:spPr bwMode="auto">
          <a:xfrm>
            <a:off x="2895600" y="3124200"/>
            <a:ext cx="1676400" cy="1701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zh-CN" altLang="zh-CN" sz="1000">
                <a:solidFill>
                  <a:srgbClr val="FFFFFF"/>
                </a:solidFill>
                <a:latin typeface="Arial Narrow" charset="0"/>
              </a:rPr>
              <a:t>#</a:t>
            </a: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include "mpi.h"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#include &lt;stdio.h&gt;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endParaRPr lang="en-US" altLang="zh-CN" sz="1000">
              <a:solidFill>
                <a:srgbClr val="FFFFFF"/>
              </a:solidFill>
              <a:latin typeface="Arial Narro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main(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int argc,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char *argv[] )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 MPI_Init( &amp;argc, &amp;argv 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 printf( "Hello, world!\n" 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 MPI_Finalize();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}</a:t>
            </a:r>
            <a:endParaRPr lang="zh-CN" altLang="zh-CN" sz="1000">
              <a:solidFill>
                <a:srgbClr val="FFFFFF"/>
              </a:solidFill>
              <a:latin typeface="Arial Narrow" charset="0"/>
            </a:endParaRPr>
          </a:p>
        </p:txBody>
      </p:sp>
      <p:sp>
        <p:nvSpPr>
          <p:cNvPr id="33801" name="Rectangle 6"/>
          <p:cNvSpPr>
            <a:spLocks noChangeArrowheads="1"/>
          </p:cNvSpPr>
          <p:nvPr/>
        </p:nvSpPr>
        <p:spPr bwMode="auto">
          <a:xfrm>
            <a:off x="3048000" y="3276600"/>
            <a:ext cx="1676400" cy="1701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zh-CN" altLang="zh-CN" sz="1000">
                <a:solidFill>
                  <a:srgbClr val="FFFFFF"/>
                </a:solidFill>
                <a:latin typeface="Arial Narrow" charset="0"/>
              </a:rPr>
              <a:t>#</a:t>
            </a: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include "mpi.h"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#include &lt;stdio.h&gt;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endParaRPr lang="en-US" altLang="zh-CN" sz="1000">
              <a:solidFill>
                <a:srgbClr val="FFFFFF"/>
              </a:solidFill>
              <a:latin typeface="Arial Narro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main(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int argc,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char *argv[] )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 MPI_Init( &amp;argc, &amp;argv 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 printf( "Hello, world!\n" 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 MPI_Finalize();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}</a:t>
            </a:r>
            <a:endParaRPr lang="zh-CN" altLang="zh-CN" sz="1000">
              <a:solidFill>
                <a:srgbClr val="FFFFFF"/>
              </a:solidFill>
              <a:latin typeface="Arial Narrow" charset="0"/>
            </a:endParaRPr>
          </a:p>
        </p:txBody>
      </p:sp>
      <p:sp>
        <p:nvSpPr>
          <p:cNvPr id="33802" name="Rectangle 7"/>
          <p:cNvSpPr>
            <a:spLocks noChangeArrowheads="1"/>
          </p:cNvSpPr>
          <p:nvPr/>
        </p:nvSpPr>
        <p:spPr bwMode="auto">
          <a:xfrm>
            <a:off x="3200400" y="3429000"/>
            <a:ext cx="1676400" cy="1701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zh-CN" altLang="zh-CN" sz="1000">
                <a:solidFill>
                  <a:srgbClr val="FFFFFF"/>
                </a:solidFill>
                <a:latin typeface="Arial Narrow" charset="0"/>
              </a:rPr>
              <a:t>#</a:t>
            </a: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include "mpi.h"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#include &lt;stdio.h&gt;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endParaRPr lang="en-US" altLang="zh-CN" sz="1000">
              <a:solidFill>
                <a:srgbClr val="FFFFFF"/>
              </a:solidFill>
              <a:latin typeface="Arial Narro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main(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int argc,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char *argv[] )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 MPI_Init( &amp;argc, &amp;argv 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 printf( "Hello, world!\n" 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    MPI_Finalize();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zh-CN" sz="1000">
                <a:solidFill>
                  <a:srgbClr val="FFFFFF"/>
                </a:solidFill>
                <a:latin typeface="Arial Narrow" charset="0"/>
              </a:rPr>
              <a:t>}</a:t>
            </a:r>
            <a:endParaRPr lang="zh-CN" altLang="zh-CN" sz="1000">
              <a:solidFill>
                <a:srgbClr val="FFFFFF"/>
              </a:solidFill>
              <a:latin typeface="Arial Narrow" charset="0"/>
            </a:endParaRPr>
          </a:p>
        </p:txBody>
      </p:sp>
      <p:sp>
        <p:nvSpPr>
          <p:cNvPr id="33803" name="Line 8"/>
          <p:cNvSpPr>
            <a:spLocks noChangeShapeType="1"/>
          </p:cNvSpPr>
          <p:nvPr/>
        </p:nvSpPr>
        <p:spPr bwMode="auto">
          <a:xfrm>
            <a:off x="4572000" y="3200400"/>
            <a:ext cx="3276600" cy="685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3804" name="Line 9"/>
          <p:cNvSpPr>
            <a:spLocks noChangeShapeType="1"/>
          </p:cNvSpPr>
          <p:nvPr/>
        </p:nvSpPr>
        <p:spPr bwMode="auto">
          <a:xfrm>
            <a:off x="4724400" y="3352800"/>
            <a:ext cx="24384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3805" name="Line 10"/>
          <p:cNvSpPr>
            <a:spLocks noChangeShapeType="1"/>
          </p:cNvSpPr>
          <p:nvPr/>
        </p:nvSpPr>
        <p:spPr bwMode="auto">
          <a:xfrm>
            <a:off x="4876800" y="3505200"/>
            <a:ext cx="1752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3806" name="Text Box 11"/>
          <p:cNvSpPr txBox="1">
            <a:spLocks noChangeArrowheads="1"/>
          </p:cNvSpPr>
          <p:nvPr/>
        </p:nvSpPr>
        <p:spPr bwMode="auto">
          <a:xfrm>
            <a:off x="6248400" y="4927600"/>
            <a:ext cx="1802353" cy="156966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b="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Hello World!</a:t>
            </a:r>
          </a:p>
          <a:p>
            <a:pPr eaLnBrk="0" hangingPunct="0"/>
            <a:r>
              <a:rPr lang="en-US" altLang="zh-CN" b="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Hello World!</a:t>
            </a:r>
          </a:p>
          <a:p>
            <a:pPr eaLnBrk="0" hangingPunct="0"/>
            <a:r>
              <a:rPr lang="en-US" altLang="zh-CN" b="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Hello World!</a:t>
            </a:r>
          </a:p>
          <a:p>
            <a:pPr eaLnBrk="0" hangingPunct="0"/>
            <a:r>
              <a:rPr lang="en-US" altLang="zh-CN" b="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Hello World!</a:t>
            </a:r>
          </a:p>
        </p:txBody>
      </p:sp>
      <p:sp>
        <p:nvSpPr>
          <p:cNvPr id="33807" name="AutoShape 12"/>
          <p:cNvSpPr>
            <a:spLocks/>
          </p:cNvSpPr>
          <p:nvPr/>
        </p:nvSpPr>
        <p:spPr bwMode="auto">
          <a:xfrm rot="5400000" flipH="1" flipV="1">
            <a:off x="6819900" y="3429000"/>
            <a:ext cx="342900" cy="2400300"/>
          </a:xfrm>
          <a:prstGeom prst="leftBrace">
            <a:avLst>
              <a:gd name="adj1" fmla="val 58333"/>
              <a:gd name="adj2" fmla="val 50000"/>
            </a:avLst>
          </a:prstGeom>
          <a:noFill/>
          <a:ln w="38100">
            <a:solidFill>
              <a:schemeClr val="bg1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08" name="AutoShape 13"/>
          <p:cNvSpPr>
            <a:spLocks noChangeArrowheads="1"/>
          </p:cNvSpPr>
          <p:nvPr/>
        </p:nvSpPr>
        <p:spPr bwMode="auto">
          <a:xfrm>
            <a:off x="2133600" y="37338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09" name="Rectangle 14"/>
          <p:cNvSpPr>
            <a:spLocks noChangeArrowheads="1"/>
          </p:cNvSpPr>
          <p:nvPr/>
        </p:nvSpPr>
        <p:spPr bwMode="auto">
          <a:xfrm>
            <a:off x="3352800" y="3581400"/>
            <a:ext cx="1676400" cy="1701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  <a:buFont typeface="Monotype Sorts" charset="2"/>
              <a:buNone/>
            </a:pPr>
            <a:r>
              <a:rPr lang="zh-CN" altLang="zh-CN" sz="1000" dirty="0">
                <a:solidFill>
                  <a:srgbClr val="FFFFFF"/>
                </a:solidFill>
                <a:latin typeface="Arial Narrow" charset="0"/>
              </a:rPr>
              <a:t>#</a:t>
            </a: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include "</a:t>
            </a:r>
            <a:r>
              <a:rPr lang="en-US" altLang="zh-CN" sz="1000" dirty="0" err="1">
                <a:solidFill>
                  <a:srgbClr val="FFFFFF"/>
                </a:solidFill>
                <a:latin typeface="Arial Narrow" charset="0"/>
              </a:rPr>
              <a:t>mpi.h</a:t>
            </a: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"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  <a:buFont typeface="Monotype Sorts" charset="2"/>
              <a:buNone/>
            </a:pP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#include &lt;</a:t>
            </a:r>
            <a:r>
              <a:rPr lang="en-US" altLang="zh-CN" sz="1000" dirty="0" err="1">
                <a:solidFill>
                  <a:srgbClr val="FFFFFF"/>
                </a:solidFill>
                <a:latin typeface="Arial Narrow" charset="0"/>
              </a:rPr>
              <a:t>stdio.h</a:t>
            </a: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&gt;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  <a:buFont typeface="Monotype Sorts" charset="2"/>
              <a:buNone/>
            </a:pPr>
            <a:endParaRPr lang="en-US" altLang="zh-CN" sz="1000" dirty="0">
              <a:solidFill>
                <a:srgbClr val="FFFFFF"/>
              </a:solidFill>
              <a:latin typeface="Arial Narro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  <a:buFont typeface="Monotype Sorts" charset="2"/>
              <a:buNone/>
            </a:pP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main(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  <a:buFont typeface="Monotype Sorts" charset="2"/>
              <a:buNone/>
            </a:pP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  </a:t>
            </a:r>
            <a:r>
              <a:rPr lang="en-US" altLang="zh-CN" sz="1000" dirty="0" err="1">
                <a:solidFill>
                  <a:srgbClr val="FFFFFF"/>
                </a:solidFill>
                <a:latin typeface="Arial Narrow" charset="0"/>
              </a:rPr>
              <a:t>int</a:t>
            </a: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 </a:t>
            </a:r>
            <a:r>
              <a:rPr lang="en-US" altLang="zh-CN" sz="1000" dirty="0" err="1">
                <a:solidFill>
                  <a:srgbClr val="FFFFFF"/>
                </a:solidFill>
                <a:latin typeface="Arial Narrow" charset="0"/>
              </a:rPr>
              <a:t>argc</a:t>
            </a: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,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  <a:buFont typeface="Monotype Sorts" charset="2"/>
              <a:buNone/>
            </a:pP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   char *</a:t>
            </a:r>
            <a:r>
              <a:rPr lang="en-US" altLang="zh-CN" sz="1000" dirty="0" err="1">
                <a:solidFill>
                  <a:srgbClr val="FFFFFF"/>
                </a:solidFill>
                <a:latin typeface="Arial Narrow" charset="0"/>
              </a:rPr>
              <a:t>argv</a:t>
            </a: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[] )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  <a:buFont typeface="Monotype Sorts" charset="2"/>
              <a:buNone/>
            </a:pP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  <a:buFont typeface="Monotype Sorts" charset="2"/>
              <a:buNone/>
            </a:pP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    </a:t>
            </a:r>
            <a:r>
              <a:rPr lang="en-US" altLang="zh-CN" sz="1000" dirty="0" err="1">
                <a:solidFill>
                  <a:srgbClr val="FFFFFF"/>
                </a:solidFill>
                <a:latin typeface="Arial Narrow" charset="0"/>
              </a:rPr>
              <a:t>MPI_Init</a:t>
            </a: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( &amp;</a:t>
            </a:r>
            <a:r>
              <a:rPr lang="en-US" altLang="zh-CN" sz="1000" dirty="0" err="1">
                <a:solidFill>
                  <a:srgbClr val="FFFFFF"/>
                </a:solidFill>
                <a:latin typeface="Arial Narrow" charset="0"/>
              </a:rPr>
              <a:t>argc</a:t>
            </a: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, &amp;</a:t>
            </a:r>
            <a:r>
              <a:rPr lang="en-US" altLang="zh-CN" sz="1000" dirty="0" err="1">
                <a:solidFill>
                  <a:srgbClr val="FFFFFF"/>
                </a:solidFill>
                <a:latin typeface="Arial Narrow" charset="0"/>
              </a:rPr>
              <a:t>argv</a:t>
            </a: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 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  <a:buFont typeface="Monotype Sorts" charset="2"/>
              <a:buNone/>
            </a:pP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    </a:t>
            </a:r>
            <a:r>
              <a:rPr lang="en-US" altLang="zh-CN" sz="1000" dirty="0" err="1">
                <a:solidFill>
                  <a:srgbClr val="FFFFFF"/>
                </a:solidFill>
                <a:latin typeface="Arial Narrow" charset="0"/>
              </a:rPr>
              <a:t>printf</a:t>
            </a: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( "Hello, world!\n" 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  <a:buFont typeface="Monotype Sorts" charset="2"/>
              <a:buNone/>
            </a:pP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    </a:t>
            </a:r>
            <a:r>
              <a:rPr lang="en-US" altLang="zh-CN" sz="1000" dirty="0" err="1">
                <a:solidFill>
                  <a:srgbClr val="FFFFFF"/>
                </a:solidFill>
                <a:latin typeface="Arial Narrow" charset="0"/>
              </a:rPr>
              <a:t>MPI_Finalize</a:t>
            </a:r>
            <a:r>
              <a:rPr lang="en-US" altLang="zh-CN" sz="1000" dirty="0">
                <a:solidFill>
                  <a:srgbClr val="FFFFFF"/>
                </a:solidFill>
                <a:latin typeface="Arial Narrow" charset="0"/>
              </a:rPr>
              <a:t>();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  <a:buFont typeface="Monotype Sorts" charset="2"/>
              <a:buNone/>
            </a:pPr>
            <a:r>
              <a:rPr lang="en-US" altLang="zh-CN" sz="1000" b="0" dirty="0">
                <a:solidFill>
                  <a:srgbClr val="FFFFFF"/>
                </a:solidFill>
                <a:latin typeface="Arial Narrow" charset="0"/>
              </a:rPr>
              <a:t>}</a:t>
            </a:r>
            <a:endParaRPr lang="zh-CN" altLang="zh-CN" sz="1000" b="0" dirty="0">
              <a:solidFill>
                <a:srgbClr val="FFFFFF"/>
              </a:solidFill>
              <a:latin typeface="Arial Narrow" charset="0"/>
            </a:endParaRPr>
          </a:p>
        </p:txBody>
      </p:sp>
      <p:sp>
        <p:nvSpPr>
          <p:cNvPr id="33810" name="Line 15"/>
          <p:cNvSpPr>
            <a:spLocks noChangeShapeType="1"/>
          </p:cNvSpPr>
          <p:nvPr/>
        </p:nvSpPr>
        <p:spPr bwMode="auto">
          <a:xfrm>
            <a:off x="5029200" y="3657600"/>
            <a:ext cx="9144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9" name="Group 66"/>
          <p:cNvGrpSpPr>
            <a:grpSpLocks/>
          </p:cNvGrpSpPr>
          <p:nvPr/>
        </p:nvGrpSpPr>
        <p:grpSpPr bwMode="auto">
          <a:xfrm>
            <a:off x="1443284" y="-27384"/>
            <a:ext cx="4568876" cy="1041400"/>
            <a:chOff x="661" y="3264"/>
            <a:chExt cx="2415" cy="656"/>
          </a:xfrm>
        </p:grpSpPr>
        <p:sp>
          <p:nvSpPr>
            <p:cNvPr id="20" name="Freeform 64"/>
            <p:cNvSpPr>
              <a:spLocks/>
            </p:cNvSpPr>
            <p:nvPr/>
          </p:nvSpPr>
          <p:spPr bwMode="auto">
            <a:xfrm>
              <a:off x="661" y="3264"/>
              <a:ext cx="2339" cy="656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Text Box 65"/>
            <p:cNvSpPr txBox="1">
              <a:spLocks noChangeArrowheads="1"/>
            </p:cNvSpPr>
            <p:nvPr/>
          </p:nvSpPr>
          <p:spPr bwMode="auto">
            <a:xfrm>
              <a:off x="792" y="3419"/>
              <a:ext cx="2284" cy="3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en-US" altLang="zh-CN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MPI</a:t>
              </a:r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程序的执行流程</a:t>
              </a:r>
              <a:endParaRPr lang="zh-CN" altLang="en-US" sz="3500" b="1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7F3FFD8-3ACB-4EDC-BFE4-C9256F420369}" type="datetime6">
              <a:rPr lang="zh-CN" altLang="en-US"/>
              <a:pPr>
                <a:defRPr/>
              </a:pPr>
              <a:t>2016年7月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/>
              <a:t>MPI并行程序设计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41117-06F4-4FB2-A80E-C9AC93E4DC01}" type="slidenum">
              <a:rPr lang="en-US" altLang="zh-CN"/>
              <a:pPr>
                <a:defRPr/>
              </a:pPr>
              <a:t>15</a:t>
            </a:fld>
            <a:r>
              <a:rPr lang="en-US" altLang="zh-CN"/>
              <a:t>/217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84784"/>
            <a:ext cx="8136904" cy="504056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#include &lt;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stdio.h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zh-CN" sz="2200" b="1" dirty="0" smtClean="0">
                <a:solidFill>
                  <a:srgbClr val="003399"/>
                </a:solidFill>
              </a:rPr>
              <a:t>#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include “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mpi.h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200" b="1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main(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argc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, char *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argv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[]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myid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,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numprocs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200" b="1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   </a:t>
            </a:r>
            <a:r>
              <a:rPr lang="en-US" altLang="zh-CN" sz="2200" b="1" dirty="0" err="1" smtClean="0">
                <a:solidFill>
                  <a:schemeClr val="accent6">
                    <a:lumMod val="75000"/>
                  </a:schemeClr>
                </a:solidFill>
              </a:rPr>
              <a:t>MPI_Init</a:t>
            </a:r>
            <a:r>
              <a:rPr lang="en-US" altLang="zh-CN" sz="2200" b="1" dirty="0" smtClean="0">
                <a:solidFill>
                  <a:schemeClr val="accent6">
                    <a:lumMod val="75000"/>
                  </a:schemeClr>
                </a:solidFill>
              </a:rPr>
              <a:t>( &amp;</a:t>
            </a:r>
            <a:r>
              <a:rPr lang="en-US" altLang="zh-CN" sz="2200" b="1" dirty="0" err="1" smtClean="0">
                <a:solidFill>
                  <a:schemeClr val="accent6">
                    <a:lumMod val="75000"/>
                  </a:schemeClr>
                </a:solidFill>
              </a:rPr>
              <a:t>argc</a:t>
            </a:r>
            <a:r>
              <a:rPr lang="en-US" altLang="zh-CN" sz="2200" b="1" dirty="0" smtClean="0">
                <a:solidFill>
                  <a:schemeClr val="accent6">
                    <a:lumMod val="75000"/>
                  </a:schemeClr>
                </a:solidFill>
              </a:rPr>
              <a:t>, &amp;</a:t>
            </a:r>
            <a:r>
              <a:rPr lang="en-US" altLang="zh-CN" sz="2200" b="1" dirty="0" err="1" smtClean="0">
                <a:solidFill>
                  <a:schemeClr val="accent6">
                    <a:lumMod val="75000"/>
                  </a:schemeClr>
                </a:solidFill>
              </a:rPr>
              <a:t>argv</a:t>
            </a:r>
            <a:r>
              <a:rPr lang="en-US" altLang="zh-CN" sz="2200" b="1" dirty="0" smtClean="0">
                <a:solidFill>
                  <a:schemeClr val="accent6">
                    <a:lumMod val="75000"/>
                  </a:schemeClr>
                </a:solidFill>
              </a:rPr>
              <a:t>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   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MPI_Comm_rank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( MPI_COMM_WORLD,  &amp;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myid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MPI_Comm_size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( MPI_COMM_WORLD,  &amp;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numprocs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200" b="1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printf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(“%d of %d</a:t>
            </a:r>
            <a:r>
              <a:rPr lang="zh-CN" altLang="en-US" sz="2200" b="1" dirty="0" smtClean="0">
                <a:solidFill>
                  <a:srgbClr val="003399"/>
                </a:solidFill>
              </a:rPr>
              <a:t>：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Hello</a:t>
            </a:r>
            <a:r>
              <a:rPr lang="zh-CN" altLang="en-US" sz="22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world!\n”,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myid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,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numprocs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200" b="1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   </a:t>
            </a:r>
            <a:r>
              <a:rPr lang="en-US" altLang="zh-CN" sz="2200" b="1" dirty="0" err="1" smtClean="0">
                <a:solidFill>
                  <a:schemeClr val="accent6">
                    <a:lumMod val="75000"/>
                  </a:schemeClr>
                </a:solidFill>
              </a:rPr>
              <a:t>MPI_Finalize</a:t>
            </a:r>
            <a:r>
              <a:rPr lang="en-US" altLang="zh-CN" sz="2200" b="1" dirty="0" smtClean="0">
                <a:solidFill>
                  <a:schemeClr val="accent6">
                    <a:lumMod val="75000"/>
                  </a:schemeClr>
                </a:solidFill>
              </a:rPr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return</a:t>
            </a:r>
            <a:r>
              <a:rPr lang="en-US" altLang="zh-CN" sz="22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}</a:t>
            </a:r>
            <a:endParaRPr lang="zh-CN" altLang="zh-CN" sz="2200" b="1" dirty="0" smtClean="0">
              <a:solidFill>
                <a:srgbClr val="003399"/>
              </a:solidFill>
            </a:endParaRPr>
          </a:p>
        </p:txBody>
      </p:sp>
      <p:grpSp>
        <p:nvGrpSpPr>
          <p:cNvPr id="7" name="Group 304"/>
          <p:cNvGrpSpPr>
            <a:grpSpLocks/>
          </p:cNvGrpSpPr>
          <p:nvPr/>
        </p:nvGrpSpPr>
        <p:grpSpPr bwMode="auto">
          <a:xfrm>
            <a:off x="539552" y="332656"/>
            <a:ext cx="936625" cy="711200"/>
            <a:chOff x="172" y="226"/>
            <a:chExt cx="590" cy="448"/>
          </a:xfrm>
        </p:grpSpPr>
        <p:sp>
          <p:nvSpPr>
            <p:cNvPr id="8" name="Oval 305"/>
            <p:cNvSpPr>
              <a:spLocks noChangeArrowheads="1"/>
            </p:cNvSpPr>
            <p:nvPr/>
          </p:nvSpPr>
          <p:spPr bwMode="auto">
            <a:xfrm>
              <a:off x="215" y="255"/>
              <a:ext cx="352" cy="419"/>
            </a:xfrm>
            <a:prstGeom prst="ellipse">
              <a:avLst/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50000">
                  <a:srgbClr val="00CCFF"/>
                </a:gs>
                <a:gs pos="100000">
                  <a:srgbClr val="00CCFF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12700">
              <a:noFill/>
              <a:round/>
              <a:headEnd/>
              <a:tailEnd/>
            </a:ln>
            <a:effectLst>
              <a:outerShdw dist="28398" dir="1593903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Text Box 306"/>
            <p:cNvSpPr txBox="1">
              <a:spLocks noChangeArrowheads="1"/>
            </p:cNvSpPr>
            <p:nvPr/>
          </p:nvSpPr>
          <p:spPr bwMode="auto">
            <a:xfrm>
              <a:off x="172" y="226"/>
              <a:ext cx="590" cy="4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4000" dirty="0">
                  <a:solidFill>
                    <a:srgbClr val="FF3300"/>
                  </a:solidFill>
                  <a:ea typeface="华文新魏" pitchFamily="2" charset="-122"/>
                </a:rPr>
                <a:t>例</a:t>
              </a:r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555776" y="404664"/>
            <a:ext cx="4248472" cy="710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Hello world (2)</a:t>
            </a:r>
            <a:endParaRPr kumimoji="1" lang="zh-CN" altLang="zh-CN" sz="4400" b="1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2" name="Group 34"/>
          <p:cNvGrpSpPr>
            <a:grpSpLocks/>
          </p:cNvGrpSpPr>
          <p:nvPr/>
        </p:nvGrpSpPr>
        <p:grpSpPr bwMode="auto">
          <a:xfrm>
            <a:off x="5796136" y="3140968"/>
            <a:ext cx="1871541" cy="476250"/>
            <a:chOff x="467" y="2100"/>
            <a:chExt cx="1203" cy="300"/>
          </a:xfrm>
        </p:grpSpPr>
        <p:sp>
          <p:nvSpPr>
            <p:cNvPr id="13" name="AutoShape 31"/>
            <p:cNvSpPr>
              <a:spLocks noChangeArrowheads="1"/>
            </p:cNvSpPr>
            <p:nvPr/>
          </p:nvSpPr>
          <p:spPr bwMode="auto">
            <a:xfrm>
              <a:off x="467" y="2112"/>
              <a:ext cx="1157" cy="288"/>
            </a:xfrm>
            <a:prstGeom prst="wedgeRectCallout">
              <a:avLst>
                <a:gd name="adj1" fmla="val 3391"/>
                <a:gd name="adj2" fmla="val 163346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 b="1"/>
            </a:p>
          </p:txBody>
        </p:sp>
        <p:sp>
          <p:nvSpPr>
            <p:cNvPr id="14" name="Text Box 32"/>
            <p:cNvSpPr txBox="1">
              <a:spLocks noChangeArrowheads="1"/>
            </p:cNvSpPr>
            <p:nvPr/>
          </p:nvSpPr>
          <p:spPr bwMode="auto">
            <a:xfrm>
              <a:off x="467" y="2100"/>
              <a:ext cx="1203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FF3300"/>
                  </a:solidFill>
                  <a:ea typeface="黑体" pitchFamily="2" charset="-122"/>
                </a:rPr>
                <a:t>当前进程</a:t>
              </a:r>
              <a:r>
                <a:rPr lang="en-US" altLang="zh-CN" b="1" dirty="0" smtClean="0">
                  <a:solidFill>
                    <a:srgbClr val="FF3300"/>
                  </a:solidFill>
                  <a:ea typeface="黑体" pitchFamily="2" charset="-122"/>
                </a:rPr>
                <a:t>ID</a:t>
              </a:r>
              <a:endParaRPr lang="zh-CN" altLang="en-US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15" name="Group 34"/>
          <p:cNvGrpSpPr>
            <a:grpSpLocks/>
          </p:cNvGrpSpPr>
          <p:nvPr/>
        </p:nvGrpSpPr>
        <p:grpSpPr bwMode="auto">
          <a:xfrm>
            <a:off x="6588224" y="5517232"/>
            <a:ext cx="1871541" cy="476250"/>
            <a:chOff x="467" y="2100"/>
            <a:chExt cx="1203" cy="300"/>
          </a:xfrm>
        </p:grpSpPr>
        <p:sp>
          <p:nvSpPr>
            <p:cNvPr id="16" name="AutoShape 31"/>
            <p:cNvSpPr>
              <a:spLocks noChangeArrowheads="1"/>
            </p:cNvSpPr>
            <p:nvPr/>
          </p:nvSpPr>
          <p:spPr bwMode="auto">
            <a:xfrm>
              <a:off x="467" y="2112"/>
              <a:ext cx="1157" cy="288"/>
            </a:xfrm>
            <a:prstGeom prst="wedgeRectCallout">
              <a:avLst>
                <a:gd name="adj1" fmla="val 913"/>
                <a:gd name="adj2" fmla="val -187874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 b="1"/>
            </a:p>
          </p:txBody>
        </p:sp>
        <p:sp>
          <p:nvSpPr>
            <p:cNvPr id="17" name="Text Box 32"/>
            <p:cNvSpPr txBox="1">
              <a:spLocks noChangeArrowheads="1"/>
            </p:cNvSpPr>
            <p:nvPr/>
          </p:nvSpPr>
          <p:spPr bwMode="auto">
            <a:xfrm>
              <a:off x="467" y="2100"/>
              <a:ext cx="1203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FF3300"/>
                  </a:solidFill>
                  <a:ea typeface="黑体" pitchFamily="2" charset="-122"/>
                </a:rPr>
                <a:t>总的进程数</a:t>
              </a:r>
              <a:endParaRPr lang="zh-CN" altLang="en-US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sp>
        <p:nvSpPr>
          <p:cNvPr id="18" name="Line 108"/>
          <p:cNvSpPr>
            <a:spLocks noChangeShapeType="1"/>
          </p:cNvSpPr>
          <p:nvPr/>
        </p:nvSpPr>
        <p:spPr bwMode="auto">
          <a:xfrm>
            <a:off x="1115616" y="4509120"/>
            <a:ext cx="6264696" cy="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9" name="Line 108"/>
          <p:cNvSpPr>
            <a:spLocks noChangeShapeType="1"/>
          </p:cNvSpPr>
          <p:nvPr/>
        </p:nvSpPr>
        <p:spPr bwMode="auto">
          <a:xfrm>
            <a:off x="1115616" y="4869160"/>
            <a:ext cx="6696744" cy="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zh-CN" altLang="en-US"/>
          </a:p>
        </p:txBody>
      </p:sp>
      <p:grpSp>
        <p:nvGrpSpPr>
          <p:cNvPr id="20" name="Group 81"/>
          <p:cNvGrpSpPr>
            <a:grpSpLocks/>
          </p:cNvGrpSpPr>
          <p:nvPr/>
        </p:nvGrpSpPr>
        <p:grpSpPr bwMode="auto">
          <a:xfrm>
            <a:off x="5940152" y="1988840"/>
            <a:ext cx="2663120" cy="715002"/>
            <a:chOff x="3928" y="3060"/>
            <a:chExt cx="889" cy="413"/>
          </a:xfrm>
        </p:grpSpPr>
        <p:sp>
          <p:nvSpPr>
            <p:cNvPr id="21" name="Cloud"/>
            <p:cNvSpPr>
              <a:spLocks noChangeAspect="1" noEditPoints="1" noChangeArrowheads="1"/>
            </p:cNvSpPr>
            <p:nvPr/>
          </p:nvSpPr>
          <p:spPr bwMode="auto">
            <a:xfrm>
              <a:off x="3928" y="3088"/>
              <a:ext cx="889" cy="385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00"/>
            </a:solidFill>
            <a:ln w="28575">
              <a:solidFill>
                <a:srgbClr val="FF66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B2B2B2"/>
              </a:outerShdw>
            </a:effectLst>
          </p:spPr>
          <p:txBody>
            <a:bodyPr/>
            <a:lstStyle/>
            <a:p>
              <a:endParaRPr lang="zh-CN" altLang="en-US">
                <a:effectLst/>
              </a:endParaRPr>
            </a:p>
          </p:txBody>
        </p:sp>
        <p:sp>
          <p:nvSpPr>
            <p:cNvPr id="22" name="Rectangle 83"/>
            <p:cNvSpPr>
              <a:spLocks noChangeArrowheads="1"/>
            </p:cNvSpPr>
            <p:nvPr/>
          </p:nvSpPr>
          <p:spPr bwMode="auto">
            <a:xfrm>
              <a:off x="3952" y="3134"/>
              <a:ext cx="792" cy="26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演示</a:t>
              </a:r>
              <a:r>
                <a:rPr lang="en-US" altLang="zh-CN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:</a:t>
              </a:r>
              <a:r>
                <a:rPr lang="en-US" altLang="zh-CN" dirty="0" smtClean="0">
                  <a:solidFill>
                    <a:srgbClr val="FF0000"/>
                  </a:solidFill>
                  <a:ea typeface="华文新魏" pitchFamily="2" charset="-122"/>
                </a:rPr>
                <a:t>helloworld2</a:t>
              </a:r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  <p:sp>
          <p:nvSpPr>
            <p:cNvPr id="23" name="Rectangle 84"/>
            <p:cNvSpPr>
              <a:spLocks noChangeArrowheads="1"/>
            </p:cNvSpPr>
            <p:nvPr/>
          </p:nvSpPr>
          <p:spPr bwMode="auto">
            <a:xfrm>
              <a:off x="4289" y="3060"/>
              <a:ext cx="116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99592" y="1139030"/>
            <a:ext cx="7561263" cy="1641680"/>
            <a:chOff x="904" y="734"/>
            <a:chExt cx="4763" cy="702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904" y="734"/>
              <a:ext cx="4763" cy="702"/>
            </a:xfrm>
            <a:prstGeom prst="rect">
              <a:avLst/>
            </a:prstGeom>
            <a:solidFill>
              <a:srgbClr val="CCFFFF"/>
            </a:solidFill>
            <a:ln w="12700" cap="sq">
              <a:noFill/>
              <a:miter lim="800000"/>
              <a:headEnd/>
              <a:tailEnd/>
            </a:ln>
            <a:effectLst>
              <a:outerShdw dist="242633" dir="2572734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904" y="974"/>
              <a:ext cx="4717" cy="36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105000"/>
                </a:lnSpc>
                <a:spcBef>
                  <a:spcPct val="0"/>
                </a:spcBef>
              </a:pPr>
              <a:r>
                <a:rPr lang="zh-CN" altLang="en-US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#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include 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“</a:t>
              </a:r>
              <a:r>
                <a:rPr lang="en-US" altLang="zh-CN" sz="2000" dirty="0" err="1" smtClean="0">
                  <a:solidFill>
                    <a:schemeClr val="bg2">
                      <a:lumMod val="75000"/>
                    </a:schemeClr>
                  </a:solidFill>
                </a:rPr>
                <a:t>mpi.h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”</a:t>
              </a:r>
              <a:endParaRPr lang="en-US" altLang="zh-CN" sz="2000" dirty="0" smtClean="0">
                <a:solidFill>
                  <a:schemeClr val="bg2">
                    <a:lumMod val="75000"/>
                  </a:schemeClr>
                </a:solidFill>
                <a:effectLst/>
              </a:endParaRPr>
            </a:p>
            <a:p>
              <a:pPr marL="342900" lvl="0" indent="-342900">
                <a:spcBef>
                  <a:spcPct val="20000"/>
                </a:spcBef>
                <a:buClr>
                  <a:schemeClr val="tx2"/>
                </a:buClr>
                <a:defRPr/>
              </a:pP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MPI_Comm_rank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(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MPI_Comm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comm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, 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*rank);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60584" y="874242"/>
            <a:ext cx="2830217" cy="685800"/>
            <a:chOff x="516" y="685"/>
            <a:chExt cx="1249" cy="432"/>
          </a:xfrm>
        </p:grpSpPr>
        <p:sp>
          <p:nvSpPr>
            <p:cNvPr id="8" name="Oval 9"/>
            <p:cNvSpPr>
              <a:spLocks noChangeArrowheads="1"/>
            </p:cNvSpPr>
            <p:nvPr/>
          </p:nvSpPr>
          <p:spPr bwMode="auto">
            <a:xfrm rot="20967931">
              <a:off x="575" y="685"/>
              <a:ext cx="1160" cy="432"/>
            </a:xfrm>
            <a:prstGeom prst="ellipse">
              <a:avLst/>
            </a:prstGeom>
            <a:solidFill>
              <a:srgbClr val="99CCFF"/>
            </a:solidFill>
            <a:ln w="12700" cap="sq">
              <a:noFill/>
              <a:round/>
              <a:headEnd/>
              <a:tailEnd/>
            </a:ln>
            <a:effectLst>
              <a:outerShdw dist="108509" dir="1233363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 rot="20967931">
              <a:off x="516" y="685"/>
              <a:ext cx="1249" cy="378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300" b="1" i="1" dirty="0" smtClean="0">
                  <a:solidFill>
                    <a:srgbClr val="FFFF00"/>
                  </a:solidFill>
                  <a:ea typeface="黑体" pitchFamily="2" charset="-122"/>
                </a:rPr>
                <a:t>当前进程</a:t>
              </a:r>
              <a:r>
                <a:rPr lang="en-US" altLang="zh-CN" sz="3300" b="1" i="1" dirty="0" smtClean="0">
                  <a:solidFill>
                    <a:srgbClr val="FFFF00"/>
                  </a:solidFill>
                  <a:ea typeface="黑体" pitchFamily="2" charset="-122"/>
                </a:rPr>
                <a:t>ID</a:t>
              </a:r>
              <a:endParaRPr lang="zh-CN" altLang="en-US" sz="3300" b="1" i="1" baseline="0" dirty="0">
                <a:solidFill>
                  <a:srgbClr val="FFFF00"/>
                </a:solidFill>
                <a:effectLst/>
                <a:ea typeface="黑体" pitchFamily="2" charset="-122"/>
              </a:endParaRPr>
            </a:p>
          </p:txBody>
        </p:sp>
      </p:grpSp>
      <p:grpSp>
        <p:nvGrpSpPr>
          <p:cNvPr id="4" name="组合 17"/>
          <p:cNvGrpSpPr/>
          <p:nvPr/>
        </p:nvGrpSpPr>
        <p:grpSpPr>
          <a:xfrm>
            <a:off x="971600" y="3429000"/>
            <a:ext cx="7416824" cy="1077218"/>
            <a:chOff x="971600" y="3429000"/>
            <a:chExt cx="7416824" cy="1077218"/>
          </a:xfrm>
        </p:grpSpPr>
        <p:sp>
          <p:nvSpPr>
            <p:cNvPr id="12" name="Rectangle 74"/>
            <p:cNvSpPr>
              <a:spLocks noChangeArrowheads="1"/>
            </p:cNvSpPr>
            <p:nvPr/>
          </p:nvSpPr>
          <p:spPr bwMode="auto">
            <a:xfrm>
              <a:off x="1187624" y="3429000"/>
              <a:ext cx="7200800" cy="10772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002060"/>
                  </a:solidFill>
                  <a:latin typeface="+mn-lt"/>
                  <a:ea typeface="幼圆" pitchFamily="49" charset="-122"/>
                </a:rPr>
                <a:t>返回调用进程在给定的</a:t>
              </a:r>
              <a:r>
                <a:rPr lang="zh-CN" altLang="en-US" sz="3200" b="1" dirty="0" smtClean="0">
                  <a:solidFill>
                    <a:srgbClr val="FF0000"/>
                  </a:solidFill>
                  <a:latin typeface="+mn-lt"/>
                  <a:ea typeface="幼圆" pitchFamily="49" charset="-122"/>
                </a:rPr>
                <a:t>通信域</a:t>
              </a:r>
              <a:r>
                <a:rPr lang="zh-CN" altLang="en-US" sz="3200" b="1" dirty="0" smtClean="0">
                  <a:solidFill>
                    <a:srgbClr val="002060"/>
                  </a:solidFill>
                  <a:latin typeface="+mn-lt"/>
                  <a:ea typeface="幼圆" pitchFamily="49" charset="-122"/>
                </a:rPr>
                <a:t>中的进程</a:t>
              </a:r>
              <a:r>
                <a:rPr lang="en-US" altLang="zh-CN" sz="3200" b="1" dirty="0" smtClean="0">
                  <a:solidFill>
                    <a:srgbClr val="002060"/>
                  </a:solidFill>
                  <a:latin typeface="+mn-lt"/>
                  <a:ea typeface="幼圆" pitchFamily="49" charset="-122"/>
                </a:rPr>
                <a:t>ID</a:t>
              </a:r>
              <a:r>
                <a:rPr lang="zh-CN" altLang="en-US" sz="3200" b="1" dirty="0" smtClean="0">
                  <a:solidFill>
                    <a:srgbClr val="002060"/>
                  </a:solidFill>
                  <a:latin typeface="+mn-lt"/>
                  <a:ea typeface="幼圆" pitchFamily="49" charset="-122"/>
                </a:rPr>
                <a:t>（整型，从</a:t>
              </a:r>
              <a:r>
                <a:rPr lang="en-US" altLang="zh-CN" sz="3200" b="1" dirty="0" smtClean="0">
                  <a:solidFill>
                    <a:srgbClr val="002060"/>
                  </a:solidFill>
                  <a:latin typeface="+mn-lt"/>
                  <a:ea typeface="幼圆" pitchFamily="49" charset="-122"/>
                </a:rPr>
                <a:t>0</a:t>
              </a:r>
              <a:r>
                <a:rPr lang="zh-CN" altLang="en-US" sz="3200" b="1" dirty="0" smtClean="0">
                  <a:solidFill>
                    <a:srgbClr val="002060"/>
                  </a:solidFill>
                  <a:latin typeface="+mn-lt"/>
                  <a:ea typeface="幼圆" pitchFamily="49" charset="-122"/>
                </a:rPr>
                <a:t>开始编号）</a:t>
              </a:r>
            </a:p>
          </p:txBody>
        </p:sp>
        <p:sp>
          <p:nvSpPr>
            <p:cNvPr id="16" name="Oval 40"/>
            <p:cNvSpPr>
              <a:spLocks noChangeArrowheads="1"/>
            </p:cNvSpPr>
            <p:nvPr/>
          </p:nvSpPr>
          <p:spPr bwMode="auto">
            <a:xfrm>
              <a:off x="971600" y="3645024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latin typeface="+mn-lt"/>
              </a:endParaRPr>
            </a:p>
          </p:txBody>
        </p:sp>
      </p:grpSp>
      <p:grpSp>
        <p:nvGrpSpPr>
          <p:cNvPr id="7" name="组合 18"/>
          <p:cNvGrpSpPr/>
          <p:nvPr/>
        </p:nvGrpSpPr>
        <p:grpSpPr>
          <a:xfrm>
            <a:off x="971600" y="4653136"/>
            <a:ext cx="7704856" cy="1569660"/>
            <a:chOff x="971600" y="4653136"/>
            <a:chExt cx="7704856" cy="1569660"/>
          </a:xfrm>
        </p:grpSpPr>
        <p:sp>
          <p:nvSpPr>
            <p:cNvPr id="15" name="矩形 14"/>
            <p:cNvSpPr/>
            <p:nvPr/>
          </p:nvSpPr>
          <p:spPr>
            <a:xfrm>
              <a:off x="1259632" y="4653136"/>
              <a:ext cx="7416824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根据</a:t>
              </a:r>
              <a:r>
                <a:rPr lang="en-US" altLang="zh-CN" sz="32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ID</a:t>
              </a:r>
              <a:r>
                <a:rPr lang="zh-CN" altLang="en-US" sz="32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，不同的进程就可以将自身和其它的进程区别开来，实现各进程的并行和协作</a:t>
              </a:r>
            </a:p>
          </p:txBody>
        </p:sp>
        <p:sp>
          <p:nvSpPr>
            <p:cNvPr id="17" name="Oval 40"/>
            <p:cNvSpPr>
              <a:spLocks noChangeArrowheads="1"/>
            </p:cNvSpPr>
            <p:nvPr/>
          </p:nvSpPr>
          <p:spPr bwMode="auto">
            <a:xfrm>
              <a:off x="971600" y="4869160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4" name="Freeform 18"/>
          <p:cNvSpPr>
            <a:spLocks/>
          </p:cNvSpPr>
          <p:nvPr/>
        </p:nvSpPr>
        <p:spPr bwMode="auto">
          <a:xfrm>
            <a:off x="3851920" y="2060848"/>
            <a:ext cx="2664296" cy="665163"/>
          </a:xfrm>
          <a:custGeom>
            <a:avLst/>
            <a:gdLst/>
            <a:ahLst/>
            <a:cxnLst>
              <a:cxn ang="0">
                <a:pos x="284" y="35"/>
              </a:cxn>
              <a:cxn ang="0">
                <a:pos x="24" y="58"/>
              </a:cxn>
              <a:cxn ang="0">
                <a:pos x="1" y="92"/>
              </a:cxn>
              <a:cxn ang="0">
                <a:pos x="35" y="216"/>
              </a:cxn>
              <a:cxn ang="0">
                <a:pos x="126" y="238"/>
              </a:cxn>
              <a:cxn ang="0">
                <a:pos x="577" y="250"/>
              </a:cxn>
              <a:cxn ang="0">
                <a:pos x="679" y="159"/>
              </a:cxn>
              <a:cxn ang="0">
                <a:pos x="668" y="46"/>
              </a:cxn>
              <a:cxn ang="0">
                <a:pos x="566" y="13"/>
              </a:cxn>
              <a:cxn ang="0">
                <a:pos x="227" y="1"/>
              </a:cxn>
              <a:cxn ang="0">
                <a:pos x="422" y="38"/>
              </a:cxn>
            </a:cxnLst>
            <a:rect l="0" t="0" r="r" b="b"/>
            <a:pathLst>
              <a:path w="680" h="320">
                <a:moveTo>
                  <a:pt x="284" y="35"/>
                </a:moveTo>
                <a:cubicBezTo>
                  <a:pt x="222" y="15"/>
                  <a:pt x="89" y="51"/>
                  <a:pt x="24" y="58"/>
                </a:cubicBezTo>
                <a:cubicBezTo>
                  <a:pt x="16" y="69"/>
                  <a:pt x="2" y="78"/>
                  <a:pt x="1" y="92"/>
                </a:cubicBezTo>
                <a:cubicBezTo>
                  <a:pt x="0" y="103"/>
                  <a:pt x="3" y="198"/>
                  <a:pt x="35" y="216"/>
                </a:cubicBezTo>
                <a:cubicBezTo>
                  <a:pt x="62" y="231"/>
                  <a:pt x="96" y="228"/>
                  <a:pt x="126" y="238"/>
                </a:cubicBezTo>
                <a:cubicBezTo>
                  <a:pt x="243" y="320"/>
                  <a:pt x="487" y="256"/>
                  <a:pt x="577" y="250"/>
                </a:cubicBezTo>
                <a:cubicBezTo>
                  <a:pt x="632" y="222"/>
                  <a:pt x="637" y="201"/>
                  <a:pt x="679" y="159"/>
                </a:cubicBezTo>
                <a:cubicBezTo>
                  <a:pt x="675" y="121"/>
                  <a:pt x="680" y="82"/>
                  <a:pt x="668" y="46"/>
                </a:cubicBezTo>
                <a:cubicBezTo>
                  <a:pt x="659" y="19"/>
                  <a:pt x="572" y="13"/>
                  <a:pt x="566" y="13"/>
                </a:cubicBezTo>
                <a:cubicBezTo>
                  <a:pt x="371" y="0"/>
                  <a:pt x="357" y="1"/>
                  <a:pt x="227" y="1"/>
                </a:cubicBezTo>
                <a:lnTo>
                  <a:pt x="422" y="38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8" name="Group 34"/>
          <p:cNvGrpSpPr>
            <a:grpSpLocks/>
          </p:cNvGrpSpPr>
          <p:nvPr/>
        </p:nvGrpSpPr>
        <p:grpSpPr bwMode="auto">
          <a:xfrm>
            <a:off x="4644008" y="1052736"/>
            <a:ext cx="1440605" cy="476250"/>
            <a:chOff x="467" y="2100"/>
            <a:chExt cx="926" cy="300"/>
          </a:xfrm>
        </p:grpSpPr>
        <p:sp>
          <p:nvSpPr>
            <p:cNvPr id="19" name="AutoShape 31"/>
            <p:cNvSpPr>
              <a:spLocks noChangeArrowheads="1"/>
            </p:cNvSpPr>
            <p:nvPr/>
          </p:nvSpPr>
          <p:spPr bwMode="auto">
            <a:xfrm>
              <a:off x="467" y="2112"/>
              <a:ext cx="833" cy="288"/>
            </a:xfrm>
            <a:prstGeom prst="wedgeRectCallout">
              <a:avLst>
                <a:gd name="adj1" fmla="val 3391"/>
                <a:gd name="adj2" fmla="val 163346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 b="1"/>
            </a:p>
          </p:txBody>
        </p:sp>
        <p:sp>
          <p:nvSpPr>
            <p:cNvPr id="20" name="Text Box 32"/>
            <p:cNvSpPr txBox="1">
              <a:spLocks noChangeArrowheads="1"/>
            </p:cNvSpPr>
            <p:nvPr/>
          </p:nvSpPr>
          <p:spPr bwMode="auto">
            <a:xfrm>
              <a:off x="467" y="2100"/>
              <a:ext cx="926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FF3300"/>
                  </a:solidFill>
                  <a:ea typeface="黑体" pitchFamily="2" charset="-122"/>
                </a:rPr>
                <a:t>通信域</a:t>
              </a:r>
              <a:endParaRPr lang="zh-CN" altLang="en-US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99592" y="1139030"/>
            <a:ext cx="7561263" cy="1641680"/>
            <a:chOff x="904" y="734"/>
            <a:chExt cx="4763" cy="702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904" y="734"/>
              <a:ext cx="4763" cy="702"/>
            </a:xfrm>
            <a:prstGeom prst="rect">
              <a:avLst/>
            </a:prstGeom>
            <a:solidFill>
              <a:srgbClr val="CCFFFF"/>
            </a:solidFill>
            <a:ln w="12700" cap="sq">
              <a:noFill/>
              <a:miter lim="800000"/>
              <a:headEnd/>
              <a:tailEnd/>
            </a:ln>
            <a:effectLst>
              <a:outerShdw dist="242633" dir="2572734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904" y="974"/>
              <a:ext cx="4717" cy="36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105000"/>
                </a:lnSpc>
                <a:spcBef>
                  <a:spcPct val="0"/>
                </a:spcBef>
              </a:pPr>
              <a:r>
                <a:rPr lang="zh-CN" altLang="en-US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#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include 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“</a:t>
              </a:r>
              <a:r>
                <a:rPr lang="en-US" altLang="zh-CN" sz="2000" dirty="0" err="1" smtClean="0">
                  <a:solidFill>
                    <a:schemeClr val="bg2">
                      <a:lumMod val="75000"/>
                    </a:schemeClr>
                  </a:solidFill>
                </a:rPr>
                <a:t>mpi.h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”</a:t>
              </a:r>
              <a:endParaRPr lang="en-US" altLang="zh-CN" sz="2000" dirty="0" smtClean="0">
                <a:solidFill>
                  <a:schemeClr val="bg2">
                    <a:lumMod val="75000"/>
                  </a:schemeClr>
                </a:solidFill>
                <a:effectLst/>
              </a:endParaRPr>
            </a:p>
            <a:p>
              <a:pPr marL="342900" lvl="0" indent="-342900">
                <a:spcBef>
                  <a:spcPct val="20000"/>
                </a:spcBef>
                <a:buClr>
                  <a:schemeClr val="tx2"/>
                </a:buClr>
                <a:defRPr/>
              </a:pP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MPI_Comm_size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(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MPI_Comm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comm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,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*size)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60584" y="874243"/>
            <a:ext cx="3735352" cy="1143000"/>
            <a:chOff x="516" y="685"/>
            <a:chExt cx="1249" cy="720"/>
          </a:xfrm>
        </p:grpSpPr>
        <p:sp>
          <p:nvSpPr>
            <p:cNvPr id="8" name="Oval 9"/>
            <p:cNvSpPr>
              <a:spLocks noChangeArrowheads="1"/>
            </p:cNvSpPr>
            <p:nvPr/>
          </p:nvSpPr>
          <p:spPr bwMode="auto">
            <a:xfrm rot="20967931">
              <a:off x="575" y="685"/>
              <a:ext cx="1160" cy="432"/>
            </a:xfrm>
            <a:prstGeom prst="ellipse">
              <a:avLst/>
            </a:prstGeom>
            <a:solidFill>
              <a:srgbClr val="99CCFF"/>
            </a:solidFill>
            <a:ln w="12700" cap="sq">
              <a:noFill/>
              <a:round/>
              <a:headEnd/>
              <a:tailEnd/>
            </a:ln>
            <a:effectLst>
              <a:outerShdw dist="108509" dir="1233363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 rot="20967931">
              <a:off x="516" y="707"/>
              <a:ext cx="1249" cy="698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300" b="1" i="1" dirty="0" smtClean="0">
                  <a:solidFill>
                    <a:srgbClr val="FFFF00"/>
                  </a:solidFill>
                  <a:ea typeface="黑体" pitchFamily="2" charset="-122"/>
                </a:rPr>
                <a:t>通信域内的进程数</a:t>
              </a:r>
              <a:endParaRPr lang="zh-CN" altLang="en-US" sz="3300" b="1" i="1" baseline="0" dirty="0">
                <a:solidFill>
                  <a:srgbClr val="FFFF00"/>
                </a:solidFill>
                <a:effectLst/>
                <a:ea typeface="黑体" pitchFamily="2" charset="-122"/>
              </a:endParaRPr>
            </a:p>
          </p:txBody>
        </p:sp>
      </p:grpSp>
      <p:grpSp>
        <p:nvGrpSpPr>
          <p:cNvPr id="4" name="组合 17"/>
          <p:cNvGrpSpPr/>
          <p:nvPr/>
        </p:nvGrpSpPr>
        <p:grpSpPr>
          <a:xfrm>
            <a:off x="971600" y="3429000"/>
            <a:ext cx="7416824" cy="1077218"/>
            <a:chOff x="971600" y="3429000"/>
            <a:chExt cx="7416824" cy="1077218"/>
          </a:xfrm>
        </p:grpSpPr>
        <p:sp>
          <p:nvSpPr>
            <p:cNvPr id="12" name="Rectangle 74"/>
            <p:cNvSpPr>
              <a:spLocks noChangeArrowheads="1"/>
            </p:cNvSpPr>
            <p:nvPr/>
          </p:nvSpPr>
          <p:spPr bwMode="auto">
            <a:xfrm>
              <a:off x="1187624" y="3429000"/>
              <a:ext cx="7200800" cy="10772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返回给定的通信域中所包括的进程的个数</a:t>
              </a:r>
            </a:p>
          </p:txBody>
        </p:sp>
        <p:sp>
          <p:nvSpPr>
            <p:cNvPr id="16" name="Oval 40"/>
            <p:cNvSpPr>
              <a:spLocks noChangeArrowheads="1"/>
            </p:cNvSpPr>
            <p:nvPr/>
          </p:nvSpPr>
          <p:spPr bwMode="auto">
            <a:xfrm>
              <a:off x="971600" y="3645024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latin typeface="+mn-lt"/>
              </a:endParaRPr>
            </a:p>
          </p:txBody>
        </p:sp>
      </p:grpSp>
      <p:sp>
        <p:nvSpPr>
          <p:cNvPr id="14" name="Freeform 18"/>
          <p:cNvSpPr>
            <a:spLocks/>
          </p:cNvSpPr>
          <p:nvPr/>
        </p:nvSpPr>
        <p:spPr bwMode="auto">
          <a:xfrm>
            <a:off x="3851920" y="2060848"/>
            <a:ext cx="2664296" cy="665163"/>
          </a:xfrm>
          <a:custGeom>
            <a:avLst/>
            <a:gdLst/>
            <a:ahLst/>
            <a:cxnLst>
              <a:cxn ang="0">
                <a:pos x="284" y="35"/>
              </a:cxn>
              <a:cxn ang="0">
                <a:pos x="24" y="58"/>
              </a:cxn>
              <a:cxn ang="0">
                <a:pos x="1" y="92"/>
              </a:cxn>
              <a:cxn ang="0">
                <a:pos x="35" y="216"/>
              </a:cxn>
              <a:cxn ang="0">
                <a:pos x="126" y="238"/>
              </a:cxn>
              <a:cxn ang="0">
                <a:pos x="577" y="250"/>
              </a:cxn>
              <a:cxn ang="0">
                <a:pos x="679" y="159"/>
              </a:cxn>
              <a:cxn ang="0">
                <a:pos x="668" y="46"/>
              </a:cxn>
              <a:cxn ang="0">
                <a:pos x="566" y="13"/>
              </a:cxn>
              <a:cxn ang="0">
                <a:pos x="227" y="1"/>
              </a:cxn>
              <a:cxn ang="0">
                <a:pos x="422" y="38"/>
              </a:cxn>
            </a:cxnLst>
            <a:rect l="0" t="0" r="r" b="b"/>
            <a:pathLst>
              <a:path w="680" h="320">
                <a:moveTo>
                  <a:pt x="284" y="35"/>
                </a:moveTo>
                <a:cubicBezTo>
                  <a:pt x="222" y="15"/>
                  <a:pt x="89" y="51"/>
                  <a:pt x="24" y="58"/>
                </a:cubicBezTo>
                <a:cubicBezTo>
                  <a:pt x="16" y="69"/>
                  <a:pt x="2" y="78"/>
                  <a:pt x="1" y="92"/>
                </a:cubicBezTo>
                <a:cubicBezTo>
                  <a:pt x="0" y="103"/>
                  <a:pt x="3" y="198"/>
                  <a:pt x="35" y="216"/>
                </a:cubicBezTo>
                <a:cubicBezTo>
                  <a:pt x="62" y="231"/>
                  <a:pt x="96" y="228"/>
                  <a:pt x="126" y="238"/>
                </a:cubicBezTo>
                <a:cubicBezTo>
                  <a:pt x="243" y="320"/>
                  <a:pt x="487" y="256"/>
                  <a:pt x="577" y="250"/>
                </a:cubicBezTo>
                <a:cubicBezTo>
                  <a:pt x="632" y="222"/>
                  <a:pt x="637" y="201"/>
                  <a:pt x="679" y="159"/>
                </a:cubicBezTo>
                <a:cubicBezTo>
                  <a:pt x="675" y="121"/>
                  <a:pt x="680" y="82"/>
                  <a:pt x="668" y="46"/>
                </a:cubicBezTo>
                <a:cubicBezTo>
                  <a:pt x="659" y="19"/>
                  <a:pt x="572" y="13"/>
                  <a:pt x="566" y="13"/>
                </a:cubicBezTo>
                <a:cubicBezTo>
                  <a:pt x="371" y="0"/>
                  <a:pt x="357" y="1"/>
                  <a:pt x="227" y="1"/>
                </a:cubicBezTo>
                <a:lnTo>
                  <a:pt x="422" y="38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4644008" y="1052736"/>
            <a:ext cx="1440605" cy="476250"/>
            <a:chOff x="467" y="2100"/>
            <a:chExt cx="926" cy="300"/>
          </a:xfrm>
        </p:grpSpPr>
        <p:sp>
          <p:nvSpPr>
            <p:cNvPr id="19" name="AutoShape 31"/>
            <p:cNvSpPr>
              <a:spLocks noChangeArrowheads="1"/>
            </p:cNvSpPr>
            <p:nvPr/>
          </p:nvSpPr>
          <p:spPr bwMode="auto">
            <a:xfrm>
              <a:off x="467" y="2112"/>
              <a:ext cx="833" cy="288"/>
            </a:xfrm>
            <a:prstGeom prst="wedgeRectCallout">
              <a:avLst>
                <a:gd name="adj1" fmla="val 3391"/>
                <a:gd name="adj2" fmla="val 163346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 b="1"/>
            </a:p>
          </p:txBody>
        </p:sp>
        <p:sp>
          <p:nvSpPr>
            <p:cNvPr id="20" name="Text Box 32"/>
            <p:cNvSpPr txBox="1">
              <a:spLocks noChangeArrowheads="1"/>
            </p:cNvSpPr>
            <p:nvPr/>
          </p:nvSpPr>
          <p:spPr bwMode="auto">
            <a:xfrm>
              <a:off x="467" y="2100"/>
              <a:ext cx="926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FF3300"/>
                  </a:solidFill>
                  <a:ea typeface="黑体" pitchFamily="2" charset="-122"/>
                </a:rPr>
                <a:t>通信域</a:t>
              </a:r>
              <a:endParaRPr lang="zh-CN" altLang="en-US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2" name="Picture 6" descr="comm_worl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021358"/>
            <a:ext cx="5410200" cy="4071938"/>
          </a:xfrm>
          <a:prstGeom prst="rect">
            <a:avLst/>
          </a:prstGeom>
          <a:noFill/>
        </p:spPr>
      </p:pic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6804248" y="3356992"/>
            <a:ext cx="1828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000" b="1" dirty="0">
                <a:solidFill>
                  <a:srgbClr val="003399"/>
                </a:solidFill>
                <a:ea typeface="宋体" charset="-122"/>
              </a:rPr>
              <a:t>10 </a:t>
            </a:r>
            <a:r>
              <a:rPr lang="zh-CN" altLang="en-US" sz="2000" b="1" dirty="0" smtClean="0">
                <a:solidFill>
                  <a:srgbClr val="003399"/>
                </a:solidFill>
                <a:ea typeface="宋体" charset="-122"/>
              </a:rPr>
              <a:t>个</a:t>
            </a:r>
            <a:r>
              <a:rPr lang="en-US" altLang="zh-CN" sz="2000" b="1" dirty="0" smtClean="0">
                <a:solidFill>
                  <a:srgbClr val="003399"/>
                </a:solidFill>
                <a:ea typeface="宋体" charset="-122"/>
              </a:rPr>
              <a:t>MPI</a:t>
            </a:r>
            <a:r>
              <a:rPr lang="zh-CN" altLang="en-US" sz="2000" b="1" dirty="0" smtClean="0">
                <a:solidFill>
                  <a:srgbClr val="003399"/>
                </a:solidFill>
                <a:ea typeface="宋体" charset="-122"/>
              </a:rPr>
              <a:t>进程运行于</a:t>
            </a:r>
            <a:r>
              <a:rPr lang="en-US" altLang="zh-CN" sz="2000" b="1" dirty="0" smtClean="0">
                <a:solidFill>
                  <a:srgbClr val="003399"/>
                </a:solidFill>
                <a:ea typeface="宋体" charset="-122"/>
              </a:rPr>
              <a:t>10</a:t>
            </a:r>
            <a:r>
              <a:rPr lang="zh-CN" altLang="en-US" sz="2000" b="1" dirty="0" smtClean="0">
                <a:solidFill>
                  <a:srgbClr val="003399"/>
                </a:solidFill>
                <a:ea typeface="宋体" charset="-122"/>
              </a:rPr>
              <a:t>个节点的集群上</a:t>
            </a:r>
            <a:endParaRPr lang="en-US" altLang="zh-CN" sz="2000" b="1" dirty="0">
              <a:solidFill>
                <a:srgbClr val="003399"/>
              </a:solidFill>
              <a:ea typeface="宋体" charset="-122"/>
            </a:endParaRPr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 flipH="1">
            <a:off x="6324600" y="38100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pic>
        <p:nvPicPr>
          <p:cNvPr id="39945" name="Picture 9" descr="distributed_me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5589240"/>
            <a:ext cx="2819400" cy="1141412"/>
          </a:xfrm>
          <a:prstGeom prst="rect">
            <a:avLst/>
          </a:prstGeom>
          <a:noFill/>
        </p:spPr>
      </p:pic>
      <p:pic>
        <p:nvPicPr>
          <p:cNvPr id="39946" name="Picture 10" descr="distributed_me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5589240"/>
            <a:ext cx="2819400" cy="1141413"/>
          </a:xfrm>
          <a:prstGeom prst="rect">
            <a:avLst/>
          </a:prstGeom>
          <a:noFill/>
        </p:spPr>
      </p:pic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1905000" y="3505200"/>
            <a:ext cx="228600" cy="2057400"/>
          </a:xfrm>
          <a:prstGeom prst="line">
            <a:avLst/>
          </a:prstGeom>
          <a:noFill/>
          <a:ln w="38100">
            <a:solidFill>
              <a:schemeClr val="bg1">
                <a:lumMod val="95000"/>
                <a:lumOff val="5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H="1">
            <a:off x="6248400" y="3581400"/>
            <a:ext cx="76200" cy="1981200"/>
          </a:xfrm>
          <a:prstGeom prst="line">
            <a:avLst/>
          </a:prstGeom>
          <a:noFill/>
          <a:ln w="38100">
            <a:solidFill>
              <a:schemeClr val="bg1">
                <a:lumMod val="95000"/>
                <a:lumOff val="5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3124200" y="5791200"/>
            <a:ext cx="457200" cy="0"/>
          </a:xfrm>
          <a:prstGeom prst="line">
            <a:avLst/>
          </a:prstGeom>
          <a:noFill/>
          <a:ln w="57150">
            <a:solidFill>
              <a:schemeClr val="bg1">
                <a:lumMod val="95000"/>
                <a:lumOff val="5000"/>
              </a:schemeClr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>
            <a:off x="4648200" y="5791200"/>
            <a:ext cx="457200" cy="0"/>
          </a:xfrm>
          <a:prstGeom prst="line">
            <a:avLst/>
          </a:prstGeom>
          <a:noFill/>
          <a:ln w="57150">
            <a:solidFill>
              <a:schemeClr val="bg1">
                <a:lumMod val="95000"/>
                <a:lumOff val="5000"/>
              </a:schemeClr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4648200" y="6477000"/>
            <a:ext cx="457200" cy="0"/>
          </a:xfrm>
          <a:prstGeom prst="line">
            <a:avLst/>
          </a:prstGeom>
          <a:noFill/>
          <a:ln w="57150">
            <a:solidFill>
              <a:schemeClr val="bg1">
                <a:lumMod val="95000"/>
                <a:lumOff val="5000"/>
              </a:schemeClr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3124200" y="6477000"/>
            <a:ext cx="457200" cy="0"/>
          </a:xfrm>
          <a:prstGeom prst="line">
            <a:avLst/>
          </a:prstGeom>
          <a:noFill/>
          <a:ln w="57150">
            <a:solidFill>
              <a:schemeClr val="bg1">
                <a:lumMod val="95000"/>
                <a:lumOff val="5000"/>
              </a:schemeClr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1905000" y="5562600"/>
            <a:ext cx="4343400" cy="1143000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6444208" y="6021288"/>
            <a:ext cx="22860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000" b="1" dirty="0" smtClean="0">
                <a:solidFill>
                  <a:srgbClr val="003399"/>
                </a:solidFill>
                <a:ea typeface="宋体" charset="-122"/>
              </a:rPr>
              <a:t>10</a:t>
            </a:r>
            <a:r>
              <a:rPr lang="zh-CN" altLang="en-US" sz="2000" b="1" dirty="0" smtClean="0">
                <a:solidFill>
                  <a:srgbClr val="003399"/>
                </a:solidFill>
                <a:ea typeface="宋体" charset="-122"/>
              </a:rPr>
              <a:t>个节点的集群</a:t>
            </a:r>
            <a:endParaRPr lang="en-US" altLang="zh-CN" sz="2000" dirty="0">
              <a:solidFill>
                <a:schemeClr val="bg1"/>
              </a:solidFill>
              <a:ea typeface="宋体" charset="-122"/>
            </a:endParaRPr>
          </a:p>
        </p:txBody>
      </p:sp>
      <p:grpSp>
        <p:nvGrpSpPr>
          <p:cNvPr id="17" name="Group 5"/>
          <p:cNvGrpSpPr>
            <a:grpSpLocks/>
          </p:cNvGrpSpPr>
          <p:nvPr/>
        </p:nvGrpSpPr>
        <p:grpSpPr bwMode="auto">
          <a:xfrm>
            <a:off x="539552" y="44721"/>
            <a:ext cx="8020050" cy="2016127"/>
            <a:chOff x="384" y="1152"/>
            <a:chExt cx="5052" cy="1270"/>
          </a:xfrm>
        </p:grpSpPr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1270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110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zh-CN" altLang="en-US" sz="2600" b="1" dirty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         </a:t>
              </a:r>
              <a:r>
                <a:rPr kumimoji="1"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                  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也可翻译为</a:t>
              </a:r>
              <a:r>
                <a:rPr lang="zh-CN" altLang="en-US" sz="2600" b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通信子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，在</a:t>
              </a:r>
              <a:r>
                <a:rPr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MPI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中用来定义进程通信的范围。</a:t>
              </a:r>
              <a:endParaRPr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  <a:p>
              <a:r>
                <a:rPr lang="en-US" altLang="zh-CN" sz="2800" dirty="0" smtClean="0">
                  <a:solidFill>
                    <a:srgbClr val="00E800"/>
                  </a:solidFill>
                  <a:ea typeface="宋体" charset="-122"/>
                </a:rPr>
                <a:t>MPI_COMM_WORLD</a:t>
              </a:r>
              <a:r>
                <a:rPr lang="zh-CN" altLang="en-US" sz="2800" dirty="0" smtClean="0">
                  <a:solidFill>
                    <a:srgbClr val="CCFFCC"/>
                  </a:solidFill>
                  <a:ea typeface="宋体" charset="-122"/>
                </a:rPr>
                <a:t>是</a:t>
              </a:r>
              <a:r>
                <a:rPr lang="en-US" altLang="zh-CN" sz="2800" dirty="0" smtClean="0">
                  <a:solidFill>
                    <a:srgbClr val="CCFFCC"/>
                  </a:solidFill>
                  <a:ea typeface="宋体" charset="-122"/>
                </a:rPr>
                <a:t>MPI</a:t>
              </a:r>
              <a:r>
                <a:rPr lang="zh-CN" altLang="en-US" sz="2800" dirty="0" smtClean="0">
                  <a:solidFill>
                    <a:srgbClr val="CCFFCC"/>
                  </a:solidFill>
                  <a:ea typeface="宋体" charset="-122"/>
                </a:rPr>
                <a:t>预定义的</a:t>
              </a:r>
              <a:r>
                <a:rPr lang="zh-CN" altLang="en-US" sz="2800" b="1" dirty="0" smtClean="0">
                  <a:solidFill>
                    <a:srgbClr val="CCFFCC"/>
                  </a:solidFill>
                  <a:ea typeface="宋体" charset="-122"/>
                </a:rPr>
                <a:t>全局通信域</a:t>
              </a:r>
              <a:endParaRPr lang="en-US" altLang="zh-CN" sz="2600" b="1" dirty="0" smtClean="0">
                <a:solidFill>
                  <a:srgbClr val="CCFFCC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2948" cy="37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通信域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(Communicator</a:t>
              </a:r>
              <a:r>
                <a:rPr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)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5334000" y="6299200"/>
            <a:ext cx="3581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000">
                <a:ea typeface="宋体" charset="-122"/>
              </a:rPr>
              <a:t>Communicators &amp; Groups</a:t>
            </a:r>
          </a:p>
        </p:txBody>
      </p:sp>
      <p:pic>
        <p:nvPicPr>
          <p:cNvPr id="41990" name="Picture 6" descr="comm_grou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060848"/>
            <a:ext cx="5705475" cy="4533900"/>
          </a:xfrm>
          <a:prstGeom prst="rect">
            <a:avLst/>
          </a:prstGeom>
          <a:noFill/>
        </p:spPr>
      </p:pic>
      <p:grpSp>
        <p:nvGrpSpPr>
          <p:cNvPr id="6" name="Group 83"/>
          <p:cNvGrpSpPr>
            <a:grpSpLocks/>
          </p:cNvGrpSpPr>
          <p:nvPr/>
        </p:nvGrpSpPr>
        <p:grpSpPr bwMode="auto">
          <a:xfrm>
            <a:off x="1115939" y="144611"/>
            <a:ext cx="6734175" cy="1700213"/>
            <a:chOff x="815" y="314"/>
            <a:chExt cx="4242" cy="1071"/>
          </a:xfrm>
        </p:grpSpPr>
        <p:sp>
          <p:nvSpPr>
            <p:cNvPr id="7" name="Text Box 64"/>
            <p:cNvSpPr txBox="1">
              <a:spLocks noChangeArrowheads="1"/>
            </p:cNvSpPr>
            <p:nvPr/>
          </p:nvSpPr>
          <p:spPr bwMode="auto">
            <a:xfrm>
              <a:off x="839" y="342"/>
              <a:ext cx="4218" cy="10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CN" sz="2500" b="1" dirty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    </a:t>
              </a:r>
              <a:r>
                <a:rPr lang="zh-CN" altLang="en-US" sz="25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一个</a:t>
              </a:r>
              <a:r>
                <a:rPr lang="en-US" altLang="zh-CN" sz="25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MPI</a:t>
              </a:r>
              <a:r>
                <a:rPr lang="zh-CN" altLang="en-US" sz="25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程序可以有多个</a:t>
              </a:r>
              <a:r>
                <a:rPr lang="zh-CN" altLang="en-US" sz="2500" b="1" dirty="0" smtClean="0">
                  <a:solidFill>
                    <a:schemeClr val="accent6"/>
                  </a:solidFill>
                  <a:latin typeface="幼圆" pitchFamily="49" charset="-122"/>
                  <a:ea typeface="幼圆" pitchFamily="49" charset="-122"/>
                </a:rPr>
                <a:t>通信域</a:t>
              </a:r>
              <a:r>
                <a:rPr lang="zh-CN" altLang="en-US" sz="25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，每一个</a:t>
              </a:r>
              <a:r>
                <a:rPr lang="zh-CN" altLang="en-US" sz="2500" b="1" dirty="0" smtClean="0">
                  <a:solidFill>
                    <a:srgbClr val="FF0000"/>
                  </a:solidFill>
                  <a:latin typeface="幼圆" pitchFamily="49" charset="-122"/>
                  <a:ea typeface="幼圆" pitchFamily="49" charset="-122"/>
                </a:rPr>
                <a:t>进程组</a:t>
              </a:r>
              <a:r>
                <a:rPr lang="zh-CN" altLang="en-US" sz="25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只能与组内的成员通信</a:t>
              </a:r>
              <a:endParaRPr lang="en-US" altLang="zh-CN" sz="25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endParaRPr>
            </a:p>
            <a:p>
              <a:pPr algn="l"/>
              <a:r>
                <a:rPr lang="en-US" altLang="zh-CN" sz="25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	</a:t>
              </a:r>
              <a:r>
                <a:rPr lang="zh-CN" altLang="en-US" sz="2500" b="1" dirty="0" smtClean="0">
                  <a:solidFill>
                    <a:srgbClr val="FF0000"/>
                  </a:solidFill>
                  <a:latin typeface="幼圆" pitchFamily="49" charset="-122"/>
                  <a:ea typeface="幼圆" pitchFamily="49" charset="-122"/>
                </a:rPr>
                <a:t>进程组</a:t>
              </a:r>
              <a:r>
                <a:rPr lang="zh-CN" altLang="en-US" sz="25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：进程的集合，可根据进程组创建通信域</a:t>
              </a:r>
              <a:endParaRPr lang="zh-CN" altLang="en-US" sz="2500" b="1" dirty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9" name="Rectangle 80"/>
            <p:cNvSpPr>
              <a:spLocks noChangeArrowheads="1"/>
            </p:cNvSpPr>
            <p:nvPr/>
          </p:nvSpPr>
          <p:spPr bwMode="auto">
            <a:xfrm>
              <a:off x="815" y="314"/>
              <a:ext cx="4173" cy="1071"/>
            </a:xfrm>
            <a:prstGeom prst="rect">
              <a:avLst/>
            </a:prstGeom>
            <a:noFill/>
            <a:ln w="79375">
              <a:solidFill>
                <a:srgbClr val="00CCFF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2"/>
          <p:cNvGrpSpPr>
            <a:grpSpLocks/>
          </p:cNvGrpSpPr>
          <p:nvPr/>
        </p:nvGrpSpPr>
        <p:grpSpPr bwMode="auto">
          <a:xfrm>
            <a:off x="755576" y="1268760"/>
            <a:ext cx="8183563" cy="4032448"/>
            <a:chOff x="480" y="864"/>
            <a:chExt cx="5155" cy="1423"/>
          </a:xfrm>
        </p:grpSpPr>
        <p:sp>
          <p:nvSpPr>
            <p:cNvPr id="2133" name="Freeform 85"/>
            <p:cNvSpPr>
              <a:spLocks/>
            </p:cNvSpPr>
            <p:nvPr/>
          </p:nvSpPr>
          <p:spPr bwMode="auto">
            <a:xfrm>
              <a:off x="480" y="960"/>
              <a:ext cx="5155" cy="1327"/>
            </a:xfrm>
            <a:custGeom>
              <a:avLst/>
              <a:gdLst/>
              <a:ahLst/>
              <a:cxnLst>
                <a:cxn ang="0">
                  <a:pos x="960" y="148"/>
                </a:cxn>
                <a:cxn ang="0">
                  <a:pos x="2627" y="159"/>
                </a:cxn>
                <a:cxn ang="0">
                  <a:pos x="4394" y="192"/>
                </a:cxn>
                <a:cxn ang="0">
                  <a:pos x="4605" y="292"/>
                </a:cxn>
                <a:cxn ang="0">
                  <a:pos x="4494" y="336"/>
                </a:cxn>
                <a:cxn ang="0">
                  <a:pos x="4283" y="448"/>
                </a:cxn>
                <a:cxn ang="0">
                  <a:pos x="4661" y="481"/>
                </a:cxn>
                <a:cxn ang="0">
                  <a:pos x="4450" y="503"/>
                </a:cxn>
                <a:cxn ang="0">
                  <a:pos x="4427" y="559"/>
                </a:cxn>
                <a:cxn ang="0">
                  <a:pos x="4272" y="625"/>
                </a:cxn>
                <a:cxn ang="0">
                  <a:pos x="4327" y="703"/>
                </a:cxn>
                <a:cxn ang="0">
                  <a:pos x="4427" y="759"/>
                </a:cxn>
                <a:cxn ang="0">
                  <a:pos x="4405" y="870"/>
                </a:cxn>
                <a:cxn ang="0">
                  <a:pos x="4872" y="970"/>
                </a:cxn>
                <a:cxn ang="0">
                  <a:pos x="4750" y="992"/>
                </a:cxn>
                <a:cxn ang="0">
                  <a:pos x="4516" y="1092"/>
                </a:cxn>
                <a:cxn ang="0">
                  <a:pos x="4550" y="1136"/>
                </a:cxn>
                <a:cxn ang="0">
                  <a:pos x="4450" y="1181"/>
                </a:cxn>
                <a:cxn ang="0">
                  <a:pos x="5061" y="1336"/>
                </a:cxn>
                <a:cxn ang="0">
                  <a:pos x="4750" y="1392"/>
                </a:cxn>
                <a:cxn ang="0">
                  <a:pos x="4761" y="1481"/>
                </a:cxn>
                <a:cxn ang="0">
                  <a:pos x="4227" y="1559"/>
                </a:cxn>
                <a:cxn ang="0">
                  <a:pos x="4350" y="1581"/>
                </a:cxn>
                <a:cxn ang="0">
                  <a:pos x="4538" y="1659"/>
                </a:cxn>
                <a:cxn ang="0">
                  <a:pos x="4361" y="1747"/>
                </a:cxn>
                <a:cxn ang="0">
                  <a:pos x="4472" y="1859"/>
                </a:cxn>
                <a:cxn ang="0">
                  <a:pos x="2260" y="1881"/>
                </a:cxn>
                <a:cxn ang="0">
                  <a:pos x="2349" y="1792"/>
                </a:cxn>
                <a:cxn ang="0">
                  <a:pos x="382" y="1747"/>
                </a:cxn>
                <a:cxn ang="0">
                  <a:pos x="305" y="1703"/>
                </a:cxn>
                <a:cxn ang="0">
                  <a:pos x="582" y="1592"/>
                </a:cxn>
                <a:cxn ang="0">
                  <a:pos x="149" y="1547"/>
                </a:cxn>
                <a:cxn ang="0">
                  <a:pos x="227" y="1170"/>
                </a:cxn>
                <a:cxn ang="0">
                  <a:pos x="371" y="1003"/>
                </a:cxn>
                <a:cxn ang="0">
                  <a:pos x="238" y="914"/>
                </a:cxn>
                <a:cxn ang="0">
                  <a:pos x="249" y="725"/>
                </a:cxn>
                <a:cxn ang="0">
                  <a:pos x="438" y="681"/>
                </a:cxn>
                <a:cxn ang="0">
                  <a:pos x="60" y="570"/>
                </a:cxn>
                <a:cxn ang="0">
                  <a:pos x="782" y="559"/>
                </a:cxn>
                <a:cxn ang="0">
                  <a:pos x="171" y="514"/>
                </a:cxn>
                <a:cxn ang="0">
                  <a:pos x="160" y="448"/>
                </a:cxn>
                <a:cxn ang="0">
                  <a:pos x="105" y="392"/>
                </a:cxn>
                <a:cxn ang="0">
                  <a:pos x="105" y="292"/>
                </a:cxn>
                <a:cxn ang="0">
                  <a:pos x="138" y="192"/>
                </a:cxn>
                <a:cxn ang="0">
                  <a:pos x="105" y="25"/>
                </a:cxn>
                <a:cxn ang="0">
                  <a:pos x="349" y="48"/>
                </a:cxn>
              </a:cxnLst>
              <a:rect l="0" t="0" r="r" b="b"/>
              <a:pathLst>
                <a:path w="5155" h="1881">
                  <a:moveTo>
                    <a:pt x="482" y="103"/>
                  </a:moveTo>
                  <a:cubicBezTo>
                    <a:pt x="643" y="112"/>
                    <a:pt x="799" y="136"/>
                    <a:pt x="960" y="148"/>
                  </a:cubicBezTo>
                  <a:cubicBezTo>
                    <a:pt x="1176" y="190"/>
                    <a:pt x="1359" y="164"/>
                    <a:pt x="1594" y="159"/>
                  </a:cubicBezTo>
                  <a:cubicBezTo>
                    <a:pt x="1941" y="142"/>
                    <a:pt x="2281" y="150"/>
                    <a:pt x="2627" y="159"/>
                  </a:cubicBezTo>
                  <a:cubicBezTo>
                    <a:pt x="3023" y="169"/>
                    <a:pt x="3816" y="181"/>
                    <a:pt x="3816" y="181"/>
                  </a:cubicBezTo>
                  <a:cubicBezTo>
                    <a:pt x="4021" y="198"/>
                    <a:pt x="4177" y="199"/>
                    <a:pt x="4394" y="192"/>
                  </a:cubicBezTo>
                  <a:cubicBezTo>
                    <a:pt x="4640" y="199"/>
                    <a:pt x="4926" y="168"/>
                    <a:pt x="4716" y="236"/>
                  </a:cubicBezTo>
                  <a:cubicBezTo>
                    <a:pt x="4637" y="290"/>
                    <a:pt x="4676" y="275"/>
                    <a:pt x="4605" y="292"/>
                  </a:cubicBezTo>
                  <a:cubicBezTo>
                    <a:pt x="4590" y="299"/>
                    <a:pt x="4576" y="308"/>
                    <a:pt x="4561" y="314"/>
                  </a:cubicBezTo>
                  <a:cubicBezTo>
                    <a:pt x="4539" y="323"/>
                    <a:pt x="4494" y="336"/>
                    <a:pt x="4494" y="336"/>
                  </a:cubicBezTo>
                  <a:cubicBezTo>
                    <a:pt x="4411" y="400"/>
                    <a:pt x="4333" y="366"/>
                    <a:pt x="4238" y="403"/>
                  </a:cubicBezTo>
                  <a:cubicBezTo>
                    <a:pt x="4253" y="418"/>
                    <a:pt x="4262" y="443"/>
                    <a:pt x="4283" y="448"/>
                  </a:cubicBezTo>
                  <a:cubicBezTo>
                    <a:pt x="4391" y="475"/>
                    <a:pt x="4505" y="462"/>
                    <a:pt x="4616" y="470"/>
                  </a:cubicBezTo>
                  <a:cubicBezTo>
                    <a:pt x="4631" y="474"/>
                    <a:pt x="4654" y="467"/>
                    <a:pt x="4661" y="481"/>
                  </a:cubicBezTo>
                  <a:cubicBezTo>
                    <a:pt x="4666" y="492"/>
                    <a:pt x="4639" y="491"/>
                    <a:pt x="4627" y="492"/>
                  </a:cubicBezTo>
                  <a:cubicBezTo>
                    <a:pt x="4568" y="498"/>
                    <a:pt x="4509" y="499"/>
                    <a:pt x="4450" y="503"/>
                  </a:cubicBezTo>
                  <a:cubicBezTo>
                    <a:pt x="4428" y="507"/>
                    <a:pt x="4392" y="493"/>
                    <a:pt x="4383" y="514"/>
                  </a:cubicBezTo>
                  <a:cubicBezTo>
                    <a:pt x="4375" y="533"/>
                    <a:pt x="4410" y="547"/>
                    <a:pt x="4427" y="559"/>
                  </a:cubicBezTo>
                  <a:cubicBezTo>
                    <a:pt x="4462" y="582"/>
                    <a:pt x="4511" y="586"/>
                    <a:pt x="4550" y="592"/>
                  </a:cubicBezTo>
                  <a:cubicBezTo>
                    <a:pt x="4457" y="607"/>
                    <a:pt x="4364" y="607"/>
                    <a:pt x="4272" y="625"/>
                  </a:cubicBezTo>
                  <a:cubicBezTo>
                    <a:pt x="4279" y="636"/>
                    <a:pt x="4283" y="651"/>
                    <a:pt x="4294" y="659"/>
                  </a:cubicBezTo>
                  <a:cubicBezTo>
                    <a:pt x="4343" y="692"/>
                    <a:pt x="4348" y="641"/>
                    <a:pt x="4327" y="703"/>
                  </a:cubicBezTo>
                  <a:cubicBezTo>
                    <a:pt x="4353" y="714"/>
                    <a:pt x="4380" y="722"/>
                    <a:pt x="4405" y="736"/>
                  </a:cubicBezTo>
                  <a:cubicBezTo>
                    <a:pt x="4414" y="741"/>
                    <a:pt x="4429" y="749"/>
                    <a:pt x="4427" y="759"/>
                  </a:cubicBezTo>
                  <a:cubicBezTo>
                    <a:pt x="4424" y="777"/>
                    <a:pt x="4405" y="788"/>
                    <a:pt x="4394" y="803"/>
                  </a:cubicBezTo>
                  <a:cubicBezTo>
                    <a:pt x="4398" y="825"/>
                    <a:pt x="4385" y="859"/>
                    <a:pt x="4405" y="870"/>
                  </a:cubicBezTo>
                  <a:cubicBezTo>
                    <a:pt x="4459" y="902"/>
                    <a:pt x="4763" y="942"/>
                    <a:pt x="4805" y="948"/>
                  </a:cubicBezTo>
                  <a:cubicBezTo>
                    <a:pt x="4827" y="955"/>
                    <a:pt x="4865" y="948"/>
                    <a:pt x="4872" y="970"/>
                  </a:cubicBezTo>
                  <a:cubicBezTo>
                    <a:pt x="4878" y="988"/>
                    <a:pt x="4835" y="978"/>
                    <a:pt x="4816" y="981"/>
                  </a:cubicBezTo>
                  <a:cubicBezTo>
                    <a:pt x="4794" y="985"/>
                    <a:pt x="4772" y="988"/>
                    <a:pt x="4750" y="992"/>
                  </a:cubicBezTo>
                  <a:cubicBezTo>
                    <a:pt x="4727" y="1014"/>
                    <a:pt x="4678" y="1065"/>
                    <a:pt x="4650" y="1070"/>
                  </a:cubicBezTo>
                  <a:cubicBezTo>
                    <a:pt x="4605" y="1077"/>
                    <a:pt x="4516" y="1092"/>
                    <a:pt x="4516" y="1092"/>
                  </a:cubicBezTo>
                  <a:cubicBezTo>
                    <a:pt x="4512" y="1103"/>
                    <a:pt x="4498" y="1116"/>
                    <a:pt x="4505" y="1125"/>
                  </a:cubicBezTo>
                  <a:cubicBezTo>
                    <a:pt x="4514" y="1137"/>
                    <a:pt x="4555" y="1121"/>
                    <a:pt x="4550" y="1136"/>
                  </a:cubicBezTo>
                  <a:cubicBezTo>
                    <a:pt x="4544" y="1155"/>
                    <a:pt x="4512" y="1151"/>
                    <a:pt x="4494" y="1159"/>
                  </a:cubicBezTo>
                  <a:cubicBezTo>
                    <a:pt x="4479" y="1166"/>
                    <a:pt x="4465" y="1174"/>
                    <a:pt x="4450" y="1181"/>
                  </a:cubicBezTo>
                  <a:cubicBezTo>
                    <a:pt x="4425" y="1274"/>
                    <a:pt x="4421" y="1228"/>
                    <a:pt x="4594" y="1259"/>
                  </a:cubicBezTo>
                  <a:cubicBezTo>
                    <a:pt x="4749" y="1287"/>
                    <a:pt x="5061" y="1336"/>
                    <a:pt x="5061" y="1336"/>
                  </a:cubicBezTo>
                  <a:cubicBezTo>
                    <a:pt x="5155" y="1367"/>
                    <a:pt x="5102" y="1344"/>
                    <a:pt x="4905" y="1370"/>
                  </a:cubicBezTo>
                  <a:cubicBezTo>
                    <a:pt x="4853" y="1377"/>
                    <a:pt x="4802" y="1385"/>
                    <a:pt x="4750" y="1392"/>
                  </a:cubicBezTo>
                  <a:cubicBezTo>
                    <a:pt x="4731" y="1403"/>
                    <a:pt x="4703" y="1405"/>
                    <a:pt x="4694" y="1425"/>
                  </a:cubicBezTo>
                  <a:cubicBezTo>
                    <a:pt x="4674" y="1472"/>
                    <a:pt x="4745" y="1477"/>
                    <a:pt x="4761" y="1481"/>
                  </a:cubicBezTo>
                  <a:cubicBezTo>
                    <a:pt x="4557" y="1488"/>
                    <a:pt x="4351" y="1473"/>
                    <a:pt x="4149" y="1503"/>
                  </a:cubicBezTo>
                  <a:cubicBezTo>
                    <a:pt x="4117" y="1508"/>
                    <a:pt x="4196" y="1552"/>
                    <a:pt x="4227" y="1559"/>
                  </a:cubicBezTo>
                  <a:cubicBezTo>
                    <a:pt x="4275" y="1569"/>
                    <a:pt x="4632" y="1587"/>
                    <a:pt x="4716" y="1592"/>
                  </a:cubicBezTo>
                  <a:cubicBezTo>
                    <a:pt x="4592" y="1551"/>
                    <a:pt x="4489" y="1575"/>
                    <a:pt x="4350" y="1581"/>
                  </a:cubicBezTo>
                  <a:cubicBezTo>
                    <a:pt x="4500" y="1688"/>
                    <a:pt x="4345" y="1598"/>
                    <a:pt x="4583" y="1647"/>
                  </a:cubicBezTo>
                  <a:cubicBezTo>
                    <a:pt x="4598" y="1650"/>
                    <a:pt x="4553" y="1656"/>
                    <a:pt x="4538" y="1659"/>
                  </a:cubicBezTo>
                  <a:cubicBezTo>
                    <a:pt x="4494" y="1667"/>
                    <a:pt x="4449" y="1674"/>
                    <a:pt x="4405" y="1681"/>
                  </a:cubicBezTo>
                  <a:cubicBezTo>
                    <a:pt x="4516" y="1760"/>
                    <a:pt x="4515" y="1733"/>
                    <a:pt x="4361" y="1747"/>
                  </a:cubicBezTo>
                  <a:cubicBezTo>
                    <a:pt x="4342" y="1755"/>
                    <a:pt x="4311" y="1751"/>
                    <a:pt x="4305" y="1770"/>
                  </a:cubicBezTo>
                  <a:cubicBezTo>
                    <a:pt x="4285" y="1837"/>
                    <a:pt x="4439" y="1853"/>
                    <a:pt x="4472" y="1859"/>
                  </a:cubicBezTo>
                  <a:cubicBezTo>
                    <a:pt x="4415" y="1820"/>
                    <a:pt x="4343" y="1798"/>
                    <a:pt x="4316" y="1881"/>
                  </a:cubicBezTo>
                  <a:cubicBezTo>
                    <a:pt x="3627" y="1873"/>
                    <a:pt x="2949" y="1864"/>
                    <a:pt x="2260" y="1881"/>
                  </a:cubicBezTo>
                  <a:cubicBezTo>
                    <a:pt x="1927" y="1856"/>
                    <a:pt x="2256" y="1853"/>
                    <a:pt x="2360" y="1836"/>
                  </a:cubicBezTo>
                  <a:cubicBezTo>
                    <a:pt x="2372" y="1825"/>
                    <a:pt x="2419" y="1794"/>
                    <a:pt x="2349" y="1792"/>
                  </a:cubicBezTo>
                  <a:cubicBezTo>
                    <a:pt x="1960" y="1781"/>
                    <a:pt x="1571" y="1785"/>
                    <a:pt x="1182" y="1781"/>
                  </a:cubicBezTo>
                  <a:cubicBezTo>
                    <a:pt x="916" y="1748"/>
                    <a:pt x="650" y="1753"/>
                    <a:pt x="382" y="1747"/>
                  </a:cubicBezTo>
                  <a:cubicBezTo>
                    <a:pt x="352" y="1743"/>
                    <a:pt x="319" y="1751"/>
                    <a:pt x="293" y="1736"/>
                  </a:cubicBezTo>
                  <a:cubicBezTo>
                    <a:pt x="283" y="1730"/>
                    <a:pt x="297" y="1711"/>
                    <a:pt x="305" y="1703"/>
                  </a:cubicBezTo>
                  <a:cubicBezTo>
                    <a:pt x="317" y="1692"/>
                    <a:pt x="334" y="1688"/>
                    <a:pt x="349" y="1681"/>
                  </a:cubicBezTo>
                  <a:cubicBezTo>
                    <a:pt x="424" y="1648"/>
                    <a:pt x="504" y="1618"/>
                    <a:pt x="582" y="1592"/>
                  </a:cubicBezTo>
                  <a:cubicBezTo>
                    <a:pt x="459" y="1551"/>
                    <a:pt x="193" y="1559"/>
                    <a:pt x="193" y="1559"/>
                  </a:cubicBezTo>
                  <a:cubicBezTo>
                    <a:pt x="178" y="1555"/>
                    <a:pt x="153" y="1562"/>
                    <a:pt x="149" y="1547"/>
                  </a:cubicBezTo>
                  <a:cubicBezTo>
                    <a:pt x="136" y="1502"/>
                    <a:pt x="166" y="1395"/>
                    <a:pt x="182" y="1347"/>
                  </a:cubicBezTo>
                  <a:cubicBezTo>
                    <a:pt x="188" y="1303"/>
                    <a:pt x="189" y="1208"/>
                    <a:pt x="227" y="1170"/>
                  </a:cubicBezTo>
                  <a:cubicBezTo>
                    <a:pt x="246" y="1151"/>
                    <a:pt x="293" y="1125"/>
                    <a:pt x="293" y="1125"/>
                  </a:cubicBezTo>
                  <a:cubicBezTo>
                    <a:pt x="359" y="1034"/>
                    <a:pt x="335" y="1077"/>
                    <a:pt x="371" y="1003"/>
                  </a:cubicBezTo>
                  <a:cubicBezTo>
                    <a:pt x="356" y="988"/>
                    <a:pt x="344" y="971"/>
                    <a:pt x="327" y="959"/>
                  </a:cubicBezTo>
                  <a:cubicBezTo>
                    <a:pt x="299" y="941"/>
                    <a:pt x="238" y="914"/>
                    <a:pt x="238" y="914"/>
                  </a:cubicBezTo>
                  <a:cubicBezTo>
                    <a:pt x="209" y="856"/>
                    <a:pt x="211" y="883"/>
                    <a:pt x="227" y="814"/>
                  </a:cubicBezTo>
                  <a:cubicBezTo>
                    <a:pt x="234" y="784"/>
                    <a:pt x="242" y="755"/>
                    <a:pt x="249" y="725"/>
                  </a:cubicBezTo>
                  <a:cubicBezTo>
                    <a:pt x="253" y="709"/>
                    <a:pt x="277" y="707"/>
                    <a:pt x="293" y="703"/>
                  </a:cubicBezTo>
                  <a:cubicBezTo>
                    <a:pt x="340" y="690"/>
                    <a:pt x="390" y="689"/>
                    <a:pt x="438" y="681"/>
                  </a:cubicBezTo>
                  <a:cubicBezTo>
                    <a:pt x="374" y="663"/>
                    <a:pt x="314" y="638"/>
                    <a:pt x="249" y="625"/>
                  </a:cubicBezTo>
                  <a:cubicBezTo>
                    <a:pt x="192" y="587"/>
                    <a:pt x="126" y="586"/>
                    <a:pt x="60" y="570"/>
                  </a:cubicBezTo>
                  <a:cubicBezTo>
                    <a:pt x="45" y="563"/>
                    <a:pt x="0" y="548"/>
                    <a:pt x="16" y="548"/>
                  </a:cubicBezTo>
                  <a:cubicBezTo>
                    <a:pt x="271" y="544"/>
                    <a:pt x="527" y="559"/>
                    <a:pt x="782" y="559"/>
                  </a:cubicBezTo>
                  <a:cubicBezTo>
                    <a:pt x="989" y="559"/>
                    <a:pt x="367" y="552"/>
                    <a:pt x="160" y="548"/>
                  </a:cubicBezTo>
                  <a:cubicBezTo>
                    <a:pt x="164" y="537"/>
                    <a:pt x="163" y="523"/>
                    <a:pt x="171" y="514"/>
                  </a:cubicBezTo>
                  <a:cubicBezTo>
                    <a:pt x="183" y="500"/>
                    <a:pt x="219" y="499"/>
                    <a:pt x="216" y="481"/>
                  </a:cubicBezTo>
                  <a:cubicBezTo>
                    <a:pt x="212" y="460"/>
                    <a:pt x="179" y="458"/>
                    <a:pt x="160" y="448"/>
                  </a:cubicBezTo>
                  <a:cubicBezTo>
                    <a:pt x="96" y="413"/>
                    <a:pt x="110" y="420"/>
                    <a:pt x="60" y="403"/>
                  </a:cubicBezTo>
                  <a:cubicBezTo>
                    <a:pt x="75" y="399"/>
                    <a:pt x="93" y="402"/>
                    <a:pt x="105" y="392"/>
                  </a:cubicBezTo>
                  <a:cubicBezTo>
                    <a:pt x="161" y="348"/>
                    <a:pt x="48" y="314"/>
                    <a:pt x="16" y="303"/>
                  </a:cubicBezTo>
                  <a:cubicBezTo>
                    <a:pt x="46" y="299"/>
                    <a:pt x="76" y="297"/>
                    <a:pt x="105" y="292"/>
                  </a:cubicBezTo>
                  <a:cubicBezTo>
                    <a:pt x="135" y="286"/>
                    <a:pt x="193" y="270"/>
                    <a:pt x="193" y="270"/>
                  </a:cubicBezTo>
                  <a:cubicBezTo>
                    <a:pt x="170" y="199"/>
                    <a:pt x="200" y="275"/>
                    <a:pt x="138" y="192"/>
                  </a:cubicBezTo>
                  <a:cubicBezTo>
                    <a:pt x="120" y="168"/>
                    <a:pt x="110" y="139"/>
                    <a:pt x="93" y="114"/>
                  </a:cubicBezTo>
                  <a:cubicBezTo>
                    <a:pt x="97" y="84"/>
                    <a:pt x="84" y="46"/>
                    <a:pt x="105" y="25"/>
                  </a:cubicBezTo>
                  <a:cubicBezTo>
                    <a:pt x="130" y="0"/>
                    <a:pt x="290" y="24"/>
                    <a:pt x="305" y="25"/>
                  </a:cubicBezTo>
                  <a:cubicBezTo>
                    <a:pt x="320" y="33"/>
                    <a:pt x="333" y="44"/>
                    <a:pt x="349" y="48"/>
                  </a:cubicBezTo>
                  <a:cubicBezTo>
                    <a:pt x="493" y="85"/>
                    <a:pt x="482" y="22"/>
                    <a:pt x="482" y="103"/>
                  </a:cubicBezTo>
                  <a:close/>
                </a:path>
              </a:pathLst>
            </a:custGeom>
            <a:solidFill>
              <a:srgbClr val="BCF0EF"/>
            </a:solidFill>
            <a:ln w="12700" cap="sq" cmpd="sng">
              <a:noFill/>
              <a:prstDash val="solid"/>
              <a:round/>
              <a:headEnd type="none" w="sm" len="sm"/>
              <a:tailEnd type="none" w="sm" len="sm"/>
            </a:ln>
            <a:effectLst>
              <a:outerShdw dist="143684" dir="2700000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36" name="Rectangle 88"/>
            <p:cNvSpPr>
              <a:spLocks noChangeArrowheads="1"/>
            </p:cNvSpPr>
            <p:nvPr/>
          </p:nvSpPr>
          <p:spPr bwMode="auto">
            <a:xfrm>
              <a:off x="1070" y="1194"/>
              <a:ext cx="312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CN" sz="3500" b="1" dirty="0" smtClean="0">
                  <a:solidFill>
                    <a:srgbClr val="003399"/>
                  </a:solidFill>
                  <a:ea typeface="楷体_GB2312" pitchFamily="49" charset="-122"/>
                </a:rPr>
                <a:t>4.1  </a:t>
              </a:r>
              <a:r>
                <a:rPr lang="zh-CN" altLang="en-US" sz="3500" b="1" dirty="0" smtClean="0">
                  <a:solidFill>
                    <a:srgbClr val="003399"/>
                  </a:solidFill>
                  <a:ea typeface="楷体_GB2312" pitchFamily="49" charset="-122"/>
                </a:rPr>
                <a:t>认识</a:t>
              </a:r>
              <a:r>
                <a:rPr lang="en-US" altLang="zh-CN" sz="3500" b="1" dirty="0" smtClean="0">
                  <a:solidFill>
                    <a:srgbClr val="003399"/>
                  </a:solidFill>
                  <a:ea typeface="楷体_GB2312" pitchFamily="49" charset="-122"/>
                </a:rPr>
                <a:t>MPI</a:t>
              </a:r>
              <a:endParaRPr lang="zh-CN" altLang="en-US" sz="3500" b="1" dirty="0">
                <a:solidFill>
                  <a:srgbClr val="C00000"/>
                </a:solidFill>
                <a:ea typeface="幼圆" pitchFamily="49" charset="-122"/>
              </a:endParaRPr>
            </a:p>
          </p:txBody>
        </p:sp>
        <p:sp>
          <p:nvSpPr>
            <p:cNvPr id="2156" name="Oval 108"/>
            <p:cNvSpPr>
              <a:spLocks noChangeArrowheads="1"/>
            </p:cNvSpPr>
            <p:nvPr/>
          </p:nvSpPr>
          <p:spPr bwMode="auto">
            <a:xfrm>
              <a:off x="3091" y="864"/>
              <a:ext cx="1632" cy="280"/>
            </a:xfrm>
            <a:prstGeom prst="ellipse">
              <a:avLst/>
            </a:prstGeom>
            <a:gradFill rotWithShape="0">
              <a:gsLst>
                <a:gs pos="0">
                  <a:srgbClr val="FF6600">
                    <a:gamma/>
                    <a:shade val="46275"/>
                    <a:invGamma/>
                  </a:srgbClr>
                </a:gs>
                <a:gs pos="50000">
                  <a:srgbClr val="FF6600"/>
                </a:gs>
                <a:gs pos="100000">
                  <a:srgbClr val="FF6600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127000" dir="221219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57" name="Text Box 109"/>
            <p:cNvSpPr txBox="1">
              <a:spLocks noChangeArrowheads="1"/>
            </p:cNvSpPr>
            <p:nvPr/>
          </p:nvSpPr>
          <p:spPr bwMode="auto">
            <a:xfrm>
              <a:off x="3187" y="883"/>
              <a:ext cx="1416" cy="40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0161" dir="1106097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r>
                <a:rPr lang="zh-CN" altLang="en-US" sz="3600" b="1" i="1" dirty="0">
                  <a:solidFill>
                    <a:srgbClr val="FFFF00"/>
                  </a:solidFill>
                  <a:ea typeface="黑体" pitchFamily="2" charset="-122"/>
                </a:rPr>
                <a:t>本章内容</a:t>
              </a:r>
            </a:p>
          </p:txBody>
        </p:sp>
      </p:grpSp>
      <p:sp>
        <p:nvSpPr>
          <p:cNvPr id="2159" name="Rectangle 111"/>
          <p:cNvSpPr>
            <a:spLocks noChangeArrowheads="1"/>
          </p:cNvSpPr>
          <p:nvPr/>
        </p:nvSpPr>
        <p:spPr bwMode="auto">
          <a:xfrm>
            <a:off x="1691680" y="2852936"/>
            <a:ext cx="5957590" cy="63094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CN" sz="3500" b="1" dirty="0" smtClean="0">
                <a:solidFill>
                  <a:srgbClr val="003399"/>
                </a:solidFill>
                <a:ea typeface="幼圆" pitchFamily="49" charset="-122"/>
              </a:rPr>
              <a:t>4.2</a:t>
            </a:r>
            <a:r>
              <a:rPr lang="en-US" altLang="zh-CN" sz="34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 MPI</a:t>
            </a:r>
            <a:r>
              <a:rPr lang="zh-CN" altLang="en-US" sz="34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编程基础</a:t>
            </a:r>
            <a:endParaRPr lang="zh-CN" altLang="en-US" sz="3500" b="1" dirty="0">
              <a:solidFill>
                <a:srgbClr val="003399"/>
              </a:solidFill>
              <a:ea typeface="楷体_GB2312" pitchFamily="49" charset="-122"/>
            </a:endParaRPr>
          </a:p>
        </p:txBody>
      </p:sp>
      <p:sp>
        <p:nvSpPr>
          <p:cNvPr id="2160" name="Rectangle 1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91680" y="3501008"/>
            <a:ext cx="4896544" cy="63094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CN" sz="3500" b="1" dirty="0" smtClean="0">
                <a:solidFill>
                  <a:srgbClr val="003399"/>
                </a:solidFill>
                <a:ea typeface="楷体_GB2312" pitchFamily="49" charset="-122"/>
              </a:rPr>
              <a:t>4.3  MPI</a:t>
            </a:r>
            <a:r>
              <a:rPr lang="zh-CN" altLang="en-US" sz="3500" b="1" dirty="0" smtClean="0">
                <a:solidFill>
                  <a:srgbClr val="003399"/>
                </a:solidFill>
                <a:ea typeface="楷体_GB2312" pitchFamily="49" charset="-122"/>
              </a:rPr>
              <a:t>的集合通信</a:t>
            </a:r>
            <a:endParaRPr lang="zh-CN" altLang="en-US" sz="3500" b="1" dirty="0">
              <a:solidFill>
                <a:srgbClr val="003399"/>
              </a:solidFill>
              <a:ea typeface="楷体_GB2312" pitchFamily="49" charset="-122"/>
            </a:endParaRPr>
          </a:p>
        </p:txBody>
      </p:sp>
      <p:sp>
        <p:nvSpPr>
          <p:cNvPr id="14" name="Rectangle 1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91680" y="4094202"/>
            <a:ext cx="5688632" cy="63094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CN" sz="3500" b="1" dirty="0" smtClean="0">
                <a:solidFill>
                  <a:srgbClr val="003399"/>
                </a:solidFill>
                <a:ea typeface="楷体_GB2312" pitchFamily="49" charset="-122"/>
              </a:rPr>
              <a:t>4.4  MPI</a:t>
            </a:r>
            <a:r>
              <a:rPr lang="zh-CN" altLang="en-US" sz="3500" b="1" dirty="0" smtClean="0">
                <a:solidFill>
                  <a:srgbClr val="003399"/>
                </a:solidFill>
                <a:ea typeface="楷体_GB2312" pitchFamily="49" charset="-122"/>
              </a:rPr>
              <a:t>与</a:t>
            </a:r>
            <a:r>
              <a:rPr lang="en-US" altLang="zh-CN" sz="3500" b="1" dirty="0" err="1" smtClean="0">
                <a:solidFill>
                  <a:srgbClr val="003399"/>
                </a:solidFill>
                <a:ea typeface="楷体_GB2312" pitchFamily="49" charset="-122"/>
              </a:rPr>
              <a:t>pthread</a:t>
            </a:r>
            <a:r>
              <a:rPr lang="zh-CN" altLang="en-US" sz="3500" b="1" dirty="0" smtClean="0">
                <a:solidFill>
                  <a:srgbClr val="003399"/>
                </a:solidFill>
                <a:ea typeface="楷体_GB2312" pitchFamily="49" charset="-122"/>
              </a:rPr>
              <a:t>混合编程</a:t>
            </a:r>
            <a:endParaRPr lang="zh-CN" altLang="en-US" sz="3500" b="1" dirty="0">
              <a:solidFill>
                <a:srgbClr val="003399"/>
              </a:solidFill>
              <a:ea typeface="楷体_GB2312" pitchFamily="49" charset="-122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" grpId="0" autoUpdateAnimBg="0"/>
      <p:bldP spid="2160" grpId="0" autoUpdateAnimBg="0"/>
      <p:bldP spid="1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组合 60"/>
          <p:cNvGrpSpPr/>
          <p:nvPr/>
        </p:nvGrpSpPr>
        <p:grpSpPr>
          <a:xfrm>
            <a:off x="611560" y="260648"/>
            <a:ext cx="8424936" cy="6192688"/>
            <a:chOff x="395536" y="260648"/>
            <a:chExt cx="8424936" cy="6192688"/>
          </a:xfrm>
        </p:grpSpPr>
        <p:sp>
          <p:nvSpPr>
            <p:cNvPr id="8" name="椭圆 7"/>
            <p:cNvSpPr/>
            <p:nvPr/>
          </p:nvSpPr>
          <p:spPr bwMode="auto">
            <a:xfrm>
              <a:off x="3059832" y="260648"/>
              <a:ext cx="2448272" cy="504056"/>
            </a:xfrm>
            <a:prstGeom prst="ellipse">
              <a:avLst/>
            </a:prstGeom>
            <a:solidFill>
              <a:schemeClr val="accent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CN" dirty="0" smtClean="0"/>
                <a:t>helloworld2</a:t>
              </a:r>
              <a:endParaRPr kumimoji="1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" name="椭圆 8"/>
            <p:cNvSpPr/>
            <p:nvPr/>
          </p:nvSpPr>
          <p:spPr bwMode="auto">
            <a:xfrm>
              <a:off x="899592" y="1124744"/>
              <a:ext cx="1224136" cy="504056"/>
            </a:xfrm>
            <a:prstGeom prst="ellipse">
              <a:avLst/>
            </a:prstGeom>
            <a:solidFill>
              <a:schemeClr val="accent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CN" altLang="en-US" sz="2000" dirty="0" smtClean="0"/>
                <a:t>进程</a:t>
              </a:r>
              <a:r>
                <a:rPr lang="en-US" altLang="zh-CN" sz="2000" dirty="0" smtClean="0"/>
                <a:t>0</a:t>
              </a:r>
              <a:endParaRPr lang="zh-CN" altLang="en-US" sz="2000" dirty="0" smtClean="0"/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755576" y="2060848"/>
              <a:ext cx="1512168" cy="50405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20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宋体" pitchFamily="2" charset="-122"/>
                </a:rPr>
                <a:t>MPI_Init</a:t>
              </a:r>
              <a:endParaRPr kumimoji="1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395536" y="2924944"/>
              <a:ext cx="2232248" cy="64807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20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宋体" pitchFamily="2" charset="-122"/>
                </a:rPr>
                <a:t>MPI_Comm_Rank</a:t>
              </a:r>
              <a:endParaRPr kumimoji="1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000" dirty="0" err="1" smtClean="0">
                  <a:solidFill>
                    <a:srgbClr val="FF0000"/>
                  </a:solidFill>
                </a:rPr>
                <a:t>myid</a:t>
              </a:r>
              <a:r>
                <a:rPr lang="en-US" altLang="zh-CN" sz="2000" dirty="0" smtClean="0">
                  <a:solidFill>
                    <a:srgbClr val="FF0000"/>
                  </a:solidFill>
                </a:rPr>
                <a:t> = 0</a:t>
              </a:r>
              <a:endParaRPr kumimoji="1" lang="zh-CN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395536" y="3933056"/>
              <a:ext cx="2232248" cy="64807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20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宋体" pitchFamily="2" charset="-122"/>
                </a:rPr>
                <a:t>printf</a:t>
              </a:r>
              <a:endParaRPr kumimoji="1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395536" y="5013176"/>
              <a:ext cx="2232248" cy="50405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2000" b="1" dirty="0" err="1" smtClean="0">
                  <a:solidFill>
                    <a:schemeClr val="accent6">
                      <a:lumMod val="75000"/>
                    </a:schemeClr>
                  </a:solidFill>
                </a:rPr>
                <a:t>MPI_Finalize</a:t>
              </a:r>
              <a:endParaRPr kumimoji="1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cxnSp>
          <p:nvCxnSpPr>
            <p:cNvPr id="15" name="直接箭头连接符 14"/>
            <p:cNvCxnSpPr>
              <a:stCxn id="8" idx="4"/>
              <a:endCxn id="9" idx="0"/>
            </p:cNvCxnSpPr>
            <p:nvPr/>
          </p:nvCxnSpPr>
          <p:spPr bwMode="auto">
            <a:xfrm rot="5400000">
              <a:off x="2717794" y="-441430"/>
              <a:ext cx="360040" cy="277230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" name="直接箭头连接符 16"/>
            <p:cNvCxnSpPr>
              <a:stCxn id="9" idx="4"/>
              <a:endCxn id="10" idx="0"/>
            </p:cNvCxnSpPr>
            <p:nvPr/>
          </p:nvCxnSpPr>
          <p:spPr bwMode="auto">
            <a:xfrm rot="5400000">
              <a:off x="1295636" y="1844824"/>
              <a:ext cx="432048" cy="158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1" name="直接箭头连接符 20"/>
            <p:cNvCxnSpPr>
              <a:stCxn id="10" idx="2"/>
              <a:endCxn id="11" idx="0"/>
            </p:cNvCxnSpPr>
            <p:nvPr/>
          </p:nvCxnSpPr>
          <p:spPr bwMode="auto">
            <a:xfrm rot="5400000">
              <a:off x="1331640" y="2744924"/>
              <a:ext cx="360040" cy="158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4" name="直接箭头连接符 23"/>
            <p:cNvCxnSpPr>
              <a:stCxn id="11" idx="2"/>
              <a:endCxn id="12" idx="0"/>
            </p:cNvCxnSpPr>
            <p:nvPr/>
          </p:nvCxnSpPr>
          <p:spPr bwMode="auto">
            <a:xfrm rot="5400000">
              <a:off x="1331640" y="3753036"/>
              <a:ext cx="360040" cy="158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" name="直接箭头连接符 26"/>
            <p:cNvCxnSpPr>
              <a:stCxn id="12" idx="2"/>
              <a:endCxn id="13" idx="0"/>
            </p:cNvCxnSpPr>
            <p:nvPr/>
          </p:nvCxnSpPr>
          <p:spPr bwMode="auto">
            <a:xfrm rot="5400000">
              <a:off x="1295636" y="4797152"/>
              <a:ext cx="432048" cy="158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9" name="椭圆 28"/>
            <p:cNvSpPr/>
            <p:nvPr/>
          </p:nvSpPr>
          <p:spPr bwMode="auto">
            <a:xfrm>
              <a:off x="3419872" y="1124744"/>
              <a:ext cx="1224136" cy="504056"/>
            </a:xfrm>
            <a:prstGeom prst="ellipse">
              <a:avLst/>
            </a:prstGeom>
            <a:solidFill>
              <a:schemeClr val="accent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CN" altLang="en-US" sz="2000" dirty="0" smtClean="0"/>
                <a:t>进程</a:t>
              </a:r>
              <a:r>
                <a:rPr lang="en-US" altLang="zh-CN" sz="2000" dirty="0" smtClean="0"/>
                <a:t>1</a:t>
              </a:r>
              <a:endParaRPr lang="zh-CN" altLang="en-US" sz="2000" dirty="0" smtClean="0"/>
            </a:p>
          </p:txBody>
        </p:sp>
        <p:sp>
          <p:nvSpPr>
            <p:cNvPr id="30" name="矩形 29"/>
            <p:cNvSpPr/>
            <p:nvPr/>
          </p:nvSpPr>
          <p:spPr bwMode="auto">
            <a:xfrm>
              <a:off x="3275856" y="2060848"/>
              <a:ext cx="1512168" cy="50405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20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宋体" pitchFamily="2" charset="-122"/>
                </a:rPr>
                <a:t>MPI_Init</a:t>
              </a:r>
              <a:endParaRPr kumimoji="1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1" name="矩形 30"/>
            <p:cNvSpPr/>
            <p:nvPr/>
          </p:nvSpPr>
          <p:spPr bwMode="auto">
            <a:xfrm>
              <a:off x="2915816" y="2924944"/>
              <a:ext cx="2232248" cy="64807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20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宋体" pitchFamily="2" charset="-122"/>
                </a:rPr>
                <a:t>MPI_Comm_Rank</a:t>
              </a:r>
              <a:endParaRPr kumimoji="1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000" dirty="0" err="1" smtClean="0">
                  <a:solidFill>
                    <a:srgbClr val="FF0000"/>
                  </a:solidFill>
                </a:rPr>
                <a:t>myid</a:t>
              </a:r>
              <a:r>
                <a:rPr lang="en-US" altLang="zh-CN" sz="2000" dirty="0" smtClean="0">
                  <a:solidFill>
                    <a:srgbClr val="FF0000"/>
                  </a:solidFill>
                </a:rPr>
                <a:t> = 1</a:t>
              </a:r>
              <a:endParaRPr kumimoji="1" lang="zh-CN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2" name="矩形 31"/>
            <p:cNvSpPr/>
            <p:nvPr/>
          </p:nvSpPr>
          <p:spPr bwMode="auto">
            <a:xfrm>
              <a:off x="2915816" y="3933056"/>
              <a:ext cx="2232248" cy="64807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20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宋体" pitchFamily="2" charset="-122"/>
                </a:rPr>
                <a:t>printf</a:t>
              </a:r>
              <a:endParaRPr kumimoji="1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3" name="矩形 32"/>
            <p:cNvSpPr/>
            <p:nvPr/>
          </p:nvSpPr>
          <p:spPr bwMode="auto">
            <a:xfrm>
              <a:off x="2915816" y="5013176"/>
              <a:ext cx="2232248" cy="50405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2000" b="1" dirty="0" err="1" smtClean="0">
                  <a:solidFill>
                    <a:schemeClr val="accent6">
                      <a:lumMod val="75000"/>
                    </a:schemeClr>
                  </a:solidFill>
                </a:rPr>
                <a:t>MPI_Finalize</a:t>
              </a:r>
              <a:endParaRPr kumimoji="1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cxnSp>
          <p:nvCxnSpPr>
            <p:cNvPr id="34" name="直接箭头连接符 33"/>
            <p:cNvCxnSpPr>
              <a:stCxn id="29" idx="4"/>
              <a:endCxn id="30" idx="0"/>
            </p:cNvCxnSpPr>
            <p:nvPr/>
          </p:nvCxnSpPr>
          <p:spPr bwMode="auto">
            <a:xfrm rot="5400000">
              <a:off x="3815916" y="1844824"/>
              <a:ext cx="432048" cy="158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直接箭头连接符 34"/>
            <p:cNvCxnSpPr>
              <a:stCxn id="30" idx="2"/>
              <a:endCxn id="31" idx="0"/>
            </p:cNvCxnSpPr>
            <p:nvPr/>
          </p:nvCxnSpPr>
          <p:spPr bwMode="auto">
            <a:xfrm rot="5400000">
              <a:off x="3851920" y="2744924"/>
              <a:ext cx="360040" cy="158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6" name="直接箭头连接符 35"/>
            <p:cNvCxnSpPr>
              <a:stCxn id="31" idx="2"/>
              <a:endCxn id="32" idx="0"/>
            </p:cNvCxnSpPr>
            <p:nvPr/>
          </p:nvCxnSpPr>
          <p:spPr bwMode="auto">
            <a:xfrm rot="5400000">
              <a:off x="3851920" y="3753036"/>
              <a:ext cx="360040" cy="158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7" name="直接箭头连接符 36"/>
            <p:cNvCxnSpPr>
              <a:stCxn id="32" idx="2"/>
              <a:endCxn id="33" idx="0"/>
            </p:cNvCxnSpPr>
            <p:nvPr/>
          </p:nvCxnSpPr>
          <p:spPr bwMode="auto">
            <a:xfrm rot="5400000">
              <a:off x="3815916" y="4797152"/>
              <a:ext cx="432048" cy="158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8" name="椭圆 37"/>
            <p:cNvSpPr/>
            <p:nvPr/>
          </p:nvSpPr>
          <p:spPr bwMode="auto">
            <a:xfrm>
              <a:off x="7092280" y="1124744"/>
              <a:ext cx="1224136" cy="504056"/>
            </a:xfrm>
            <a:prstGeom prst="ellipse">
              <a:avLst/>
            </a:prstGeom>
            <a:solidFill>
              <a:schemeClr val="accent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CN" altLang="en-US" sz="2000" dirty="0" smtClean="0"/>
                <a:t>进程</a:t>
              </a:r>
              <a:r>
                <a:rPr lang="en-US" altLang="zh-CN" sz="2000" dirty="0" smtClean="0"/>
                <a:t>2</a:t>
              </a:r>
              <a:endParaRPr lang="zh-CN" altLang="en-US" sz="2000" dirty="0" smtClean="0"/>
            </a:p>
          </p:txBody>
        </p:sp>
        <p:sp>
          <p:nvSpPr>
            <p:cNvPr id="39" name="矩形 38"/>
            <p:cNvSpPr/>
            <p:nvPr/>
          </p:nvSpPr>
          <p:spPr bwMode="auto">
            <a:xfrm>
              <a:off x="6948264" y="2060848"/>
              <a:ext cx="1512168" cy="50405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20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宋体" pitchFamily="2" charset="-122"/>
                </a:rPr>
                <a:t>MPI_Init</a:t>
              </a:r>
              <a:endParaRPr kumimoji="1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40" name="矩形 39"/>
            <p:cNvSpPr/>
            <p:nvPr/>
          </p:nvSpPr>
          <p:spPr bwMode="auto">
            <a:xfrm>
              <a:off x="6588224" y="2924944"/>
              <a:ext cx="2232248" cy="64807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20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宋体" pitchFamily="2" charset="-122"/>
                </a:rPr>
                <a:t>MPI_Comm_Rank</a:t>
              </a:r>
              <a:endParaRPr kumimoji="1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000" dirty="0" err="1" smtClean="0">
                  <a:solidFill>
                    <a:srgbClr val="FF0000"/>
                  </a:solidFill>
                </a:rPr>
                <a:t>myid</a:t>
              </a:r>
              <a:r>
                <a:rPr lang="en-US" altLang="zh-CN" sz="2000" dirty="0" smtClean="0">
                  <a:solidFill>
                    <a:srgbClr val="FF0000"/>
                  </a:solidFill>
                </a:rPr>
                <a:t> = 2</a:t>
              </a:r>
              <a:endParaRPr kumimoji="1" lang="zh-CN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41" name="矩形 40"/>
            <p:cNvSpPr/>
            <p:nvPr/>
          </p:nvSpPr>
          <p:spPr bwMode="auto">
            <a:xfrm>
              <a:off x="6588224" y="3933056"/>
              <a:ext cx="2232248" cy="64807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20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宋体" pitchFamily="2" charset="-122"/>
                </a:rPr>
                <a:t>printf</a:t>
              </a:r>
              <a:endParaRPr kumimoji="1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42" name="矩形 41"/>
            <p:cNvSpPr/>
            <p:nvPr/>
          </p:nvSpPr>
          <p:spPr bwMode="auto">
            <a:xfrm>
              <a:off x="6588224" y="5013176"/>
              <a:ext cx="2232248" cy="50405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2000" b="1" dirty="0" err="1" smtClean="0">
                  <a:solidFill>
                    <a:schemeClr val="accent6">
                      <a:lumMod val="75000"/>
                    </a:schemeClr>
                  </a:solidFill>
                </a:rPr>
                <a:t>MPI_Finalize</a:t>
              </a:r>
              <a:endParaRPr kumimoji="1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cxnSp>
          <p:nvCxnSpPr>
            <p:cNvPr id="43" name="直接箭头连接符 42"/>
            <p:cNvCxnSpPr>
              <a:stCxn id="38" idx="4"/>
              <a:endCxn id="39" idx="0"/>
            </p:cNvCxnSpPr>
            <p:nvPr/>
          </p:nvCxnSpPr>
          <p:spPr bwMode="auto">
            <a:xfrm rot="5400000">
              <a:off x="7488324" y="1844824"/>
              <a:ext cx="432048" cy="158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4" name="直接箭头连接符 43"/>
            <p:cNvCxnSpPr>
              <a:stCxn id="39" idx="2"/>
              <a:endCxn id="40" idx="0"/>
            </p:cNvCxnSpPr>
            <p:nvPr/>
          </p:nvCxnSpPr>
          <p:spPr bwMode="auto">
            <a:xfrm rot="5400000">
              <a:off x="7524328" y="2744924"/>
              <a:ext cx="360040" cy="158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5" name="直接箭头连接符 44"/>
            <p:cNvCxnSpPr>
              <a:stCxn id="40" idx="2"/>
              <a:endCxn id="41" idx="0"/>
            </p:cNvCxnSpPr>
            <p:nvPr/>
          </p:nvCxnSpPr>
          <p:spPr bwMode="auto">
            <a:xfrm rot="5400000">
              <a:off x="7524328" y="3753036"/>
              <a:ext cx="360040" cy="158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6" name="直接箭头连接符 45"/>
            <p:cNvCxnSpPr>
              <a:stCxn id="41" idx="2"/>
              <a:endCxn id="42" idx="0"/>
            </p:cNvCxnSpPr>
            <p:nvPr/>
          </p:nvCxnSpPr>
          <p:spPr bwMode="auto">
            <a:xfrm rot="5400000">
              <a:off x="7488324" y="4797152"/>
              <a:ext cx="432048" cy="158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直接箭头连接符 47"/>
            <p:cNvCxnSpPr>
              <a:stCxn id="8" idx="4"/>
              <a:endCxn id="29" idx="0"/>
            </p:cNvCxnSpPr>
            <p:nvPr/>
          </p:nvCxnSpPr>
          <p:spPr bwMode="auto">
            <a:xfrm rot="5400000">
              <a:off x="3977934" y="818710"/>
              <a:ext cx="360040" cy="25202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0" name="直接箭头连接符 49"/>
            <p:cNvCxnSpPr>
              <a:stCxn id="8" idx="4"/>
              <a:endCxn id="38" idx="0"/>
            </p:cNvCxnSpPr>
            <p:nvPr/>
          </p:nvCxnSpPr>
          <p:spPr bwMode="auto">
            <a:xfrm rot="16200000" flipH="1">
              <a:off x="5814138" y="-765466"/>
              <a:ext cx="360040" cy="342038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1" name="椭圆 50"/>
            <p:cNvSpPr/>
            <p:nvPr/>
          </p:nvSpPr>
          <p:spPr bwMode="auto">
            <a:xfrm>
              <a:off x="2771800" y="5949280"/>
              <a:ext cx="2448272" cy="504056"/>
            </a:xfrm>
            <a:prstGeom prst="ellipse">
              <a:avLst/>
            </a:prstGeom>
            <a:solidFill>
              <a:schemeClr val="bg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1" lang="zh-CN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rPr>
                <a:t>结束</a:t>
              </a:r>
            </a:p>
          </p:txBody>
        </p:sp>
        <p:cxnSp>
          <p:nvCxnSpPr>
            <p:cNvPr id="53" name="直接箭头连接符 52"/>
            <p:cNvCxnSpPr>
              <a:stCxn id="13" idx="2"/>
              <a:endCxn id="51" idx="0"/>
            </p:cNvCxnSpPr>
            <p:nvPr/>
          </p:nvCxnSpPr>
          <p:spPr bwMode="auto">
            <a:xfrm rot="16200000" flipH="1">
              <a:off x="2537774" y="4491118"/>
              <a:ext cx="432048" cy="2484276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5" name="直接箭头连接符 54"/>
            <p:cNvCxnSpPr>
              <a:stCxn id="33" idx="2"/>
              <a:endCxn id="51" idx="0"/>
            </p:cNvCxnSpPr>
            <p:nvPr/>
          </p:nvCxnSpPr>
          <p:spPr bwMode="auto">
            <a:xfrm rot="5400000">
              <a:off x="3797914" y="5715254"/>
              <a:ext cx="432048" cy="36004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直接箭头连接符 56"/>
            <p:cNvCxnSpPr>
              <a:stCxn id="42" idx="2"/>
              <a:endCxn id="51" idx="0"/>
            </p:cNvCxnSpPr>
            <p:nvPr/>
          </p:nvCxnSpPr>
          <p:spPr bwMode="auto">
            <a:xfrm rot="5400000">
              <a:off x="5634118" y="3879050"/>
              <a:ext cx="432048" cy="3708412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206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8" name="Group 66"/>
          <p:cNvGrpSpPr>
            <a:grpSpLocks/>
          </p:cNvGrpSpPr>
          <p:nvPr/>
        </p:nvGrpSpPr>
        <p:grpSpPr bwMode="auto">
          <a:xfrm>
            <a:off x="0" y="-172156"/>
            <a:ext cx="2937549" cy="1298149"/>
            <a:chOff x="661" y="3244"/>
            <a:chExt cx="2433" cy="837"/>
          </a:xfrm>
        </p:grpSpPr>
        <p:sp>
          <p:nvSpPr>
            <p:cNvPr id="59" name="Freeform 64"/>
            <p:cNvSpPr>
              <a:spLocks/>
            </p:cNvSpPr>
            <p:nvPr/>
          </p:nvSpPr>
          <p:spPr bwMode="auto">
            <a:xfrm>
              <a:off x="661" y="3244"/>
              <a:ext cx="2339" cy="837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" name="Text Box 65"/>
            <p:cNvSpPr txBox="1">
              <a:spLocks noChangeArrowheads="1"/>
            </p:cNvSpPr>
            <p:nvPr/>
          </p:nvSpPr>
          <p:spPr bwMode="auto">
            <a:xfrm>
              <a:off x="810" y="3337"/>
              <a:ext cx="2284" cy="69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en-US" altLang="zh-CN" sz="3200" b="1" i="1" dirty="0" smtClean="0">
                  <a:solidFill>
                    <a:srgbClr val="FF3300"/>
                  </a:solidFill>
                  <a:ea typeface="黑体" pitchFamily="2" charset="-122"/>
                </a:rPr>
                <a:t>helloworld2</a:t>
              </a:r>
              <a:r>
                <a:rPr lang="zh-CN" altLang="en-US" sz="3200" b="1" i="1" dirty="0" smtClean="0">
                  <a:solidFill>
                    <a:srgbClr val="FF3300"/>
                  </a:solidFill>
                  <a:ea typeface="黑体" pitchFamily="2" charset="-122"/>
                </a:rPr>
                <a:t>执行流程</a:t>
              </a:r>
              <a:endParaRPr lang="zh-CN" altLang="en-US" sz="3200" b="1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65" name="Group 53"/>
          <p:cNvGrpSpPr>
            <a:grpSpLocks/>
          </p:cNvGrpSpPr>
          <p:nvPr/>
        </p:nvGrpSpPr>
        <p:grpSpPr bwMode="auto">
          <a:xfrm>
            <a:off x="6048944" y="72107"/>
            <a:ext cx="3203576" cy="836613"/>
            <a:chOff x="4187" y="2701"/>
            <a:chExt cx="2018" cy="527"/>
          </a:xfrm>
        </p:grpSpPr>
        <p:sp>
          <p:nvSpPr>
            <p:cNvPr id="67" name="Rectangle 55"/>
            <p:cNvSpPr>
              <a:spLocks noChangeArrowheads="1"/>
            </p:cNvSpPr>
            <p:nvPr/>
          </p:nvSpPr>
          <p:spPr bwMode="auto">
            <a:xfrm>
              <a:off x="4187" y="2701"/>
              <a:ext cx="1769" cy="527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50000">
                  <a:srgbClr val="FF0000">
                    <a:gamma/>
                    <a:shade val="46275"/>
                    <a:invGamma/>
                  </a:srgbClr>
                </a:gs>
                <a:gs pos="100000">
                  <a:srgbClr val="FF0000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>
              <a:outerShdw dist="53882" dir="2700000" algn="ctr" rotWithShape="0">
                <a:srgbClr val="DDDDDD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69" name="Text Box 57"/>
            <p:cNvSpPr txBox="1">
              <a:spLocks noChangeArrowheads="1"/>
            </p:cNvSpPr>
            <p:nvPr/>
          </p:nvSpPr>
          <p:spPr bwMode="auto">
            <a:xfrm>
              <a:off x="4187" y="2701"/>
              <a:ext cx="2018" cy="4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2700" algn="ctr" rotWithShape="0">
                <a:srgbClr val="000000">
                  <a:alpha val="50000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2000" b="1" dirty="0" smtClean="0">
                  <a:solidFill>
                    <a:srgbClr val="FFFF00"/>
                  </a:solidFill>
                  <a:latin typeface="+mn-lt"/>
                  <a:ea typeface="黑体" pitchFamily="2" charset="-122"/>
                </a:rPr>
                <a:t>SPMD</a:t>
              </a:r>
              <a:r>
                <a:rPr lang="en-US" altLang="zh-CN" sz="2000" b="1" dirty="0" smtClean="0">
                  <a:solidFill>
                    <a:schemeClr val="tx2">
                      <a:lumMod val="20000"/>
                      <a:lumOff val="80000"/>
                    </a:schemeClr>
                  </a:solidFill>
                  <a:latin typeface="+mn-lt"/>
                  <a:ea typeface="黑体" pitchFamily="2" charset="-122"/>
                </a:rPr>
                <a:t>(Simple Program Multiple Data)</a:t>
              </a:r>
              <a:endParaRPr lang="en-US" altLang="zh-CN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7F3FFD8-3ACB-4EDC-BFE4-C9256F420369}" type="datetime6">
              <a:rPr lang="zh-CN" altLang="en-US"/>
              <a:pPr>
                <a:defRPr/>
              </a:pPr>
              <a:t>2016年7月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/>
              <a:t>MPI并行程序设计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41117-06F4-4FB2-A80E-C9AC93E4DC01}" type="slidenum">
              <a:rPr lang="en-US" altLang="zh-CN"/>
              <a:pPr>
                <a:defRPr/>
              </a:pPr>
              <a:t>21</a:t>
            </a:fld>
            <a:r>
              <a:rPr lang="en-US" altLang="zh-CN"/>
              <a:t>/217</a:t>
            </a:r>
          </a:p>
        </p:txBody>
      </p:sp>
      <p:grpSp>
        <p:nvGrpSpPr>
          <p:cNvPr id="2" name="Group 304"/>
          <p:cNvGrpSpPr>
            <a:grpSpLocks/>
          </p:cNvGrpSpPr>
          <p:nvPr/>
        </p:nvGrpSpPr>
        <p:grpSpPr bwMode="auto">
          <a:xfrm>
            <a:off x="539552" y="332656"/>
            <a:ext cx="936625" cy="711200"/>
            <a:chOff x="172" y="226"/>
            <a:chExt cx="590" cy="448"/>
          </a:xfrm>
        </p:grpSpPr>
        <p:sp>
          <p:nvSpPr>
            <p:cNvPr id="8" name="Oval 305"/>
            <p:cNvSpPr>
              <a:spLocks noChangeArrowheads="1"/>
            </p:cNvSpPr>
            <p:nvPr/>
          </p:nvSpPr>
          <p:spPr bwMode="auto">
            <a:xfrm>
              <a:off x="215" y="255"/>
              <a:ext cx="352" cy="419"/>
            </a:xfrm>
            <a:prstGeom prst="ellipse">
              <a:avLst/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50000">
                  <a:srgbClr val="00CCFF"/>
                </a:gs>
                <a:gs pos="100000">
                  <a:srgbClr val="00CCFF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12700">
              <a:noFill/>
              <a:round/>
              <a:headEnd/>
              <a:tailEnd/>
            </a:ln>
            <a:effectLst>
              <a:outerShdw dist="28398" dir="1593903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Text Box 306"/>
            <p:cNvSpPr txBox="1">
              <a:spLocks noChangeArrowheads="1"/>
            </p:cNvSpPr>
            <p:nvPr/>
          </p:nvSpPr>
          <p:spPr bwMode="auto">
            <a:xfrm>
              <a:off x="172" y="226"/>
              <a:ext cx="590" cy="4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4000" dirty="0">
                  <a:solidFill>
                    <a:srgbClr val="FF3300"/>
                  </a:solidFill>
                  <a:ea typeface="华文新魏" pitchFamily="2" charset="-122"/>
                </a:rPr>
                <a:t>例</a:t>
              </a:r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555776" y="404664"/>
            <a:ext cx="4248472" cy="710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Hello world (3)</a:t>
            </a:r>
            <a:endParaRPr kumimoji="1" lang="zh-CN" altLang="zh-CN" sz="4400" b="1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52642" name="Object 3"/>
          <p:cNvGraphicFramePr>
            <a:graphicFrameLocks noChangeAspect="1"/>
          </p:cNvGraphicFramePr>
          <p:nvPr/>
        </p:nvGraphicFramePr>
        <p:xfrm>
          <a:off x="755576" y="2564904"/>
          <a:ext cx="7620000" cy="3746500"/>
        </p:xfrm>
        <a:graphic>
          <a:graphicData uri="http://schemas.openxmlformats.org/presentationml/2006/ole">
            <p:oleObj spid="_x0000_s752701" r:id="rId4" imgW="4016387" imgH="1975014" progId="Visio.Drawing.11">
              <p:embed/>
            </p:oleObj>
          </a:graphicData>
        </a:graphic>
      </p:graphicFrame>
      <p:grpSp>
        <p:nvGrpSpPr>
          <p:cNvPr id="21" name="Group 203"/>
          <p:cNvGrpSpPr>
            <a:grpSpLocks/>
          </p:cNvGrpSpPr>
          <p:nvPr/>
        </p:nvGrpSpPr>
        <p:grpSpPr bwMode="auto">
          <a:xfrm>
            <a:off x="1763688" y="1196752"/>
            <a:ext cx="4953000" cy="769938"/>
            <a:chOff x="480" y="598"/>
            <a:chExt cx="3120" cy="485"/>
          </a:xfrm>
        </p:grpSpPr>
        <p:sp>
          <p:nvSpPr>
            <p:cNvPr id="22" name="AutoShape 198"/>
            <p:cNvSpPr>
              <a:spLocks noChangeArrowheads="1"/>
            </p:cNvSpPr>
            <p:nvPr/>
          </p:nvSpPr>
          <p:spPr bwMode="auto">
            <a:xfrm>
              <a:off x="480" y="609"/>
              <a:ext cx="3120" cy="474"/>
            </a:xfrm>
            <a:prstGeom prst="cloudCallout">
              <a:avLst>
                <a:gd name="adj1" fmla="val -20898"/>
                <a:gd name="adj2" fmla="val 42616"/>
              </a:avLst>
            </a:prstGeom>
            <a:solidFill>
              <a:srgbClr val="FFFFD9"/>
            </a:solidFill>
            <a:ln w="25400">
              <a:noFill/>
              <a:round/>
              <a:headEnd/>
              <a:tailEnd/>
            </a:ln>
            <a:effectLst>
              <a:outerShdw dist="165588" dir="1948272" algn="ctr" rotWithShape="0">
                <a:srgbClr val="C0C0C0"/>
              </a:outerShdw>
            </a:effectLst>
          </p:spPr>
          <p:txBody>
            <a:bodyPr anchor="ctr"/>
            <a:lstStyle/>
            <a:p>
              <a:endParaRPr lang="en-US" sz="3000" i="1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23" name="Rectangle 199"/>
            <p:cNvSpPr>
              <a:spLocks noChangeArrowheads="1"/>
            </p:cNvSpPr>
            <p:nvPr/>
          </p:nvSpPr>
          <p:spPr bwMode="auto">
            <a:xfrm>
              <a:off x="661" y="598"/>
              <a:ext cx="2789" cy="4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4100" i="1" dirty="0" smtClean="0">
                  <a:solidFill>
                    <a:srgbClr val="FF3300"/>
                  </a:solidFill>
                  <a:ea typeface="黑体" pitchFamily="2" charset="-122"/>
                </a:rPr>
                <a:t>MPI</a:t>
              </a:r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的进程间通信</a:t>
              </a:r>
              <a:endParaRPr lang="en-US" sz="4100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>
          <a:xfrm>
            <a:off x="685800" y="5600328"/>
            <a:ext cx="1905000" cy="457200"/>
          </a:xfrm>
        </p:spPr>
        <p:txBody>
          <a:bodyPr/>
          <a:lstStyle/>
          <a:p>
            <a:pPr>
              <a:defRPr/>
            </a:pPr>
            <a:fld id="{F7F3FFD8-3ACB-4EDC-BFE4-C9256F420369}" type="datetime6">
              <a:rPr lang="zh-CN" altLang="en-US"/>
              <a:pPr>
                <a:defRPr/>
              </a:pPr>
              <a:t>2016年7月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600328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zh-CN"/>
              <a:t>MPI并行程序设计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600328"/>
            <a:ext cx="1905000" cy="457200"/>
          </a:xfrm>
        </p:spPr>
        <p:txBody>
          <a:bodyPr/>
          <a:lstStyle/>
          <a:p>
            <a:pPr>
              <a:defRPr/>
            </a:pPr>
            <a:fld id="{2F441117-06F4-4FB2-A80E-C9AC93E4DC01}" type="slidenum">
              <a:rPr lang="en-US" altLang="zh-CN"/>
              <a:pPr>
                <a:defRPr/>
              </a:pPr>
              <a:t>22</a:t>
            </a:fld>
            <a:r>
              <a:rPr lang="en-US" altLang="zh-CN"/>
              <a:t>/217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72816"/>
            <a:ext cx="8136904" cy="4104456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main(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argc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, char *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argv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[]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	</a:t>
            </a:r>
            <a:r>
              <a:rPr lang="en-US" altLang="zh-CN" sz="2200" b="1" dirty="0" err="1" smtClean="0">
                <a:solidFill>
                  <a:srgbClr val="003399"/>
                </a:solidFill>
                <a:cs typeface="+mn-cs"/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 </a:t>
            </a:r>
            <a:r>
              <a:rPr lang="en-US" altLang="zh-CN" sz="2200" b="1" dirty="0" err="1" smtClean="0">
                <a:solidFill>
                  <a:srgbClr val="003399"/>
                </a:solidFill>
                <a:cs typeface="+mn-cs"/>
              </a:rPr>
              <a:t>numprocs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, </a:t>
            </a:r>
            <a:r>
              <a:rPr lang="en-US" altLang="zh-CN" sz="2200" b="1" dirty="0" err="1" smtClean="0">
                <a:solidFill>
                  <a:srgbClr val="003399"/>
                </a:solidFill>
                <a:cs typeface="+mn-cs"/>
              </a:rPr>
              <a:t>myid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, source;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200" b="1" dirty="0" err="1" smtClean="0">
                <a:solidFill>
                  <a:srgbClr val="003399"/>
                </a:solidFill>
                <a:cs typeface="+mn-cs"/>
              </a:rPr>
              <a:t>MPI_Status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 status;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char message[100];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200" b="1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   </a:t>
            </a:r>
            <a:r>
              <a:rPr lang="en-US" altLang="zh-CN" sz="2200" b="1" dirty="0" err="1" smtClean="0">
                <a:solidFill>
                  <a:schemeClr val="accent6">
                    <a:lumMod val="75000"/>
                  </a:schemeClr>
                </a:solidFill>
              </a:rPr>
              <a:t>MPI_Init</a:t>
            </a:r>
            <a:r>
              <a:rPr lang="en-US" altLang="zh-CN" sz="2200" b="1" dirty="0" smtClean="0">
                <a:solidFill>
                  <a:schemeClr val="accent6">
                    <a:lumMod val="75000"/>
                  </a:schemeClr>
                </a:solidFill>
              </a:rPr>
              <a:t>( &amp;</a:t>
            </a:r>
            <a:r>
              <a:rPr lang="en-US" altLang="zh-CN" sz="2200" b="1" dirty="0" err="1" smtClean="0">
                <a:solidFill>
                  <a:schemeClr val="accent6">
                    <a:lumMod val="75000"/>
                  </a:schemeClr>
                </a:solidFill>
              </a:rPr>
              <a:t>argc</a:t>
            </a:r>
            <a:r>
              <a:rPr lang="en-US" altLang="zh-CN" sz="2200" b="1" dirty="0" smtClean="0">
                <a:solidFill>
                  <a:schemeClr val="accent6">
                    <a:lumMod val="75000"/>
                  </a:schemeClr>
                </a:solidFill>
              </a:rPr>
              <a:t>, &amp;</a:t>
            </a:r>
            <a:r>
              <a:rPr lang="en-US" altLang="zh-CN" sz="2200" b="1" dirty="0" err="1" smtClean="0">
                <a:solidFill>
                  <a:schemeClr val="accent6">
                    <a:lumMod val="75000"/>
                  </a:schemeClr>
                </a:solidFill>
              </a:rPr>
              <a:t>argv</a:t>
            </a:r>
            <a:r>
              <a:rPr lang="en-US" altLang="zh-CN" sz="2200" b="1" dirty="0" smtClean="0">
                <a:solidFill>
                  <a:schemeClr val="accent6">
                    <a:lumMod val="75000"/>
                  </a:schemeClr>
                </a:solidFill>
              </a:rPr>
              <a:t>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   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MPI_Comm_rank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( MPI_COMM_WORLD,  &amp;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myid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MPI_Comm_size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( MPI_COMM_WORLD,  &amp;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numprocs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 );</a:t>
            </a:r>
          </a:p>
        </p:txBody>
      </p:sp>
      <p:grpSp>
        <p:nvGrpSpPr>
          <p:cNvPr id="2" name="Group 304"/>
          <p:cNvGrpSpPr>
            <a:grpSpLocks/>
          </p:cNvGrpSpPr>
          <p:nvPr/>
        </p:nvGrpSpPr>
        <p:grpSpPr bwMode="auto">
          <a:xfrm>
            <a:off x="539552" y="332656"/>
            <a:ext cx="936625" cy="711200"/>
            <a:chOff x="172" y="226"/>
            <a:chExt cx="590" cy="448"/>
          </a:xfrm>
        </p:grpSpPr>
        <p:sp>
          <p:nvSpPr>
            <p:cNvPr id="8" name="Oval 305"/>
            <p:cNvSpPr>
              <a:spLocks noChangeArrowheads="1"/>
            </p:cNvSpPr>
            <p:nvPr/>
          </p:nvSpPr>
          <p:spPr bwMode="auto">
            <a:xfrm>
              <a:off x="215" y="255"/>
              <a:ext cx="352" cy="419"/>
            </a:xfrm>
            <a:prstGeom prst="ellipse">
              <a:avLst/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50000">
                  <a:srgbClr val="00CCFF"/>
                </a:gs>
                <a:gs pos="100000">
                  <a:srgbClr val="00CCFF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12700">
              <a:noFill/>
              <a:round/>
              <a:headEnd/>
              <a:tailEnd/>
            </a:ln>
            <a:effectLst>
              <a:outerShdw dist="28398" dir="1593903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Text Box 306"/>
            <p:cNvSpPr txBox="1">
              <a:spLocks noChangeArrowheads="1"/>
            </p:cNvSpPr>
            <p:nvPr/>
          </p:nvSpPr>
          <p:spPr bwMode="auto">
            <a:xfrm>
              <a:off x="172" y="226"/>
              <a:ext cx="590" cy="4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4000" dirty="0">
                  <a:solidFill>
                    <a:srgbClr val="FF3300"/>
                  </a:solidFill>
                  <a:ea typeface="华文新魏" pitchFamily="2" charset="-122"/>
                </a:rPr>
                <a:t>例</a:t>
              </a:r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555776" y="404664"/>
            <a:ext cx="4752528" cy="710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Hello world (3) </a:t>
            </a:r>
            <a:endParaRPr kumimoji="1" lang="zh-CN" altLang="zh-CN" sz="4400" b="1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012160" y="3140968"/>
            <a:ext cx="1871541" cy="476250"/>
            <a:chOff x="467" y="2100"/>
            <a:chExt cx="1203" cy="300"/>
          </a:xfrm>
        </p:grpSpPr>
        <p:sp>
          <p:nvSpPr>
            <p:cNvPr id="13" name="AutoShape 31"/>
            <p:cNvSpPr>
              <a:spLocks noChangeArrowheads="1"/>
            </p:cNvSpPr>
            <p:nvPr/>
          </p:nvSpPr>
          <p:spPr bwMode="auto">
            <a:xfrm>
              <a:off x="467" y="2112"/>
              <a:ext cx="1157" cy="288"/>
            </a:xfrm>
            <a:prstGeom prst="wedgeRectCallout">
              <a:avLst>
                <a:gd name="adj1" fmla="val 3391"/>
                <a:gd name="adj2" fmla="val 163346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 b="1"/>
            </a:p>
          </p:txBody>
        </p:sp>
        <p:sp>
          <p:nvSpPr>
            <p:cNvPr id="14" name="Text Box 32"/>
            <p:cNvSpPr txBox="1">
              <a:spLocks noChangeArrowheads="1"/>
            </p:cNvSpPr>
            <p:nvPr/>
          </p:nvSpPr>
          <p:spPr bwMode="auto">
            <a:xfrm>
              <a:off x="467" y="2100"/>
              <a:ext cx="1203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FF3300"/>
                  </a:solidFill>
                  <a:ea typeface="黑体" pitchFamily="2" charset="-122"/>
                </a:rPr>
                <a:t>当前进程</a:t>
              </a:r>
              <a:r>
                <a:rPr lang="en-US" altLang="zh-CN" b="1" dirty="0" smtClean="0">
                  <a:solidFill>
                    <a:srgbClr val="FF3300"/>
                  </a:solidFill>
                  <a:ea typeface="黑体" pitchFamily="2" charset="-122"/>
                </a:rPr>
                <a:t>ID</a:t>
              </a:r>
              <a:endParaRPr lang="zh-CN" altLang="en-US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6300192" y="5445224"/>
            <a:ext cx="1871541" cy="476250"/>
            <a:chOff x="467" y="2100"/>
            <a:chExt cx="1203" cy="300"/>
          </a:xfrm>
        </p:grpSpPr>
        <p:sp>
          <p:nvSpPr>
            <p:cNvPr id="16" name="AutoShape 31"/>
            <p:cNvSpPr>
              <a:spLocks noChangeArrowheads="1"/>
            </p:cNvSpPr>
            <p:nvPr/>
          </p:nvSpPr>
          <p:spPr bwMode="auto">
            <a:xfrm>
              <a:off x="467" y="2112"/>
              <a:ext cx="1157" cy="288"/>
            </a:xfrm>
            <a:prstGeom prst="wedgeRectCallout">
              <a:avLst>
                <a:gd name="adj1" fmla="val 913"/>
                <a:gd name="adj2" fmla="val -187874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 b="1"/>
            </a:p>
          </p:txBody>
        </p:sp>
        <p:sp>
          <p:nvSpPr>
            <p:cNvPr id="17" name="Text Box 32"/>
            <p:cNvSpPr txBox="1">
              <a:spLocks noChangeArrowheads="1"/>
            </p:cNvSpPr>
            <p:nvPr/>
          </p:nvSpPr>
          <p:spPr bwMode="auto">
            <a:xfrm>
              <a:off x="467" y="2100"/>
              <a:ext cx="1203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FF3300"/>
                  </a:solidFill>
                  <a:ea typeface="黑体" pitchFamily="2" charset="-122"/>
                </a:rPr>
                <a:t>总的进程数</a:t>
              </a:r>
              <a:endParaRPr lang="zh-CN" altLang="en-US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/>
              <a:t>MPI并行程序设计</a:t>
            </a:r>
            <a:endParaRPr lang="en-US" altLang="zh-CN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496944" cy="468052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zh-CN" altLang="en-US" sz="2200" b="1" dirty="0" smtClean="0">
                <a:solidFill>
                  <a:srgbClr val="FF0000"/>
                </a:solidFill>
                <a:cs typeface="+mn-cs"/>
              </a:rPr>
              <a:t>    </a:t>
            </a:r>
            <a:r>
              <a:rPr lang="en-US" altLang="zh-CN" sz="2200" b="1" dirty="0" smtClean="0">
                <a:solidFill>
                  <a:srgbClr val="FF0000"/>
                </a:solidFill>
                <a:cs typeface="+mn-cs"/>
              </a:rPr>
              <a:t>if (</a:t>
            </a:r>
            <a:r>
              <a:rPr lang="en-US" altLang="zh-CN" sz="2200" b="1" dirty="0" err="1" smtClean="0">
                <a:solidFill>
                  <a:srgbClr val="FF0000"/>
                </a:solidFill>
                <a:cs typeface="+mn-cs"/>
              </a:rPr>
              <a:t>myid</a:t>
            </a:r>
            <a:r>
              <a:rPr lang="en-US" altLang="zh-CN" sz="2200" b="1" dirty="0" smtClean="0">
                <a:solidFill>
                  <a:srgbClr val="FF0000"/>
                </a:solidFill>
                <a:cs typeface="+mn-cs"/>
              </a:rPr>
              <a:t> != 0)  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{ 	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 	      </a:t>
            </a:r>
            <a:r>
              <a:rPr lang="en-US" altLang="zh-CN" sz="2200" b="1" dirty="0" err="1" smtClean="0">
                <a:solidFill>
                  <a:srgbClr val="003399"/>
                </a:solidFill>
                <a:cs typeface="+mn-cs"/>
              </a:rPr>
              <a:t>strcpy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(message, "Hello World!");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 	      </a:t>
            </a:r>
            <a:r>
              <a:rPr lang="en-US" altLang="zh-CN" sz="2200" b="1" dirty="0" err="1" smtClean="0">
                <a:solidFill>
                  <a:schemeClr val="accent6"/>
                </a:solidFill>
                <a:cs typeface="+mn-cs"/>
              </a:rPr>
              <a:t>MPI_Send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(message, </a:t>
            </a:r>
            <a:r>
              <a:rPr lang="en-US" altLang="zh-CN" sz="2200" b="1" dirty="0" err="1" smtClean="0">
                <a:solidFill>
                  <a:srgbClr val="003399"/>
                </a:solidFill>
                <a:cs typeface="+mn-cs"/>
              </a:rPr>
              <a:t>strlen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(message)+1, MPI_CHAR,  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cs typeface="+mn-cs"/>
              </a:rPr>
              <a:t>0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,  99, 					MPI_COMM_WORLD);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FF0000"/>
                </a:solidFill>
                <a:cs typeface="+mn-cs"/>
              </a:rPr>
              <a:t>    } else { 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		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          for (source = 1; source &lt; </a:t>
            </a:r>
            <a:r>
              <a:rPr lang="en-US" altLang="zh-CN" sz="2200" b="1" dirty="0" err="1" smtClean="0">
                <a:solidFill>
                  <a:srgbClr val="003399"/>
                </a:solidFill>
                <a:cs typeface="+mn-cs"/>
              </a:rPr>
              <a:t>numprocs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; source++)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              </a:t>
            </a:r>
            <a:r>
              <a:rPr lang="en-US" altLang="zh-CN" sz="2200" b="1" dirty="0" err="1" smtClean="0">
                <a:solidFill>
                  <a:schemeClr val="accent6"/>
                </a:solidFill>
                <a:cs typeface="+mn-cs"/>
              </a:rPr>
              <a:t>MPI_Recv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(message, 100, MPI_CHAR,  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cs typeface="+mn-cs"/>
              </a:rPr>
              <a:t>source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,  99, 					MPI_COMM_WORLD,  &amp;status);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              </a:t>
            </a:r>
            <a:r>
              <a:rPr lang="en-US" altLang="zh-CN" sz="2200" b="1" dirty="0" err="1" smtClean="0">
                <a:solidFill>
                  <a:srgbClr val="003399"/>
                </a:solidFill>
                <a:cs typeface="+mn-cs"/>
              </a:rPr>
              <a:t>printf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("%s\n", message);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         }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    }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    </a:t>
            </a:r>
            <a:r>
              <a:rPr lang="en-US" altLang="zh-CN" sz="2200" b="1" dirty="0" err="1" smtClean="0">
                <a:solidFill>
                  <a:schemeClr val="accent6"/>
                </a:solidFill>
                <a:cs typeface="+mn-cs"/>
              </a:rPr>
              <a:t>MPI_Finalize</a:t>
            </a:r>
            <a:r>
              <a:rPr lang="en-US" altLang="zh-CN" sz="2200" b="1" dirty="0" smtClean="0">
                <a:solidFill>
                  <a:schemeClr val="accent6"/>
                </a:solidFill>
                <a:cs typeface="+mn-cs"/>
              </a:rPr>
              <a:t>();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CN" sz="2200" b="1" dirty="0" smtClean="0">
                <a:solidFill>
                  <a:schemeClr val="accent6"/>
                </a:solidFill>
                <a:cs typeface="+mn-cs"/>
              </a:rPr>
              <a:t>    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} /* end main */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411760" y="260648"/>
            <a:ext cx="4680520" cy="710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 algn="ctr"/>
            <a:r>
              <a:rPr kumimoji="1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Hello world (3)</a:t>
            </a:r>
            <a:r>
              <a:rPr lang="zh-CN" altLang="en-US" sz="4400" b="1" kern="0" dirty="0" smtClean="0">
                <a:solidFill>
                  <a:srgbClr val="003399"/>
                </a:solidFill>
              </a:rPr>
              <a:t>续</a:t>
            </a:r>
            <a:endParaRPr kumimoji="1" lang="zh-CN" altLang="zh-CN" sz="4400" b="1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043608" y="764630"/>
            <a:ext cx="7776864" cy="1872282"/>
            <a:chOff x="899592" y="620614"/>
            <a:chExt cx="7776864" cy="1872282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>
              <a:off x="899592" y="980728"/>
              <a:ext cx="7776864" cy="1512168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b="1"/>
            </a:p>
          </p:txBody>
        </p:sp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6227569" y="620614"/>
              <a:ext cx="2160588" cy="685800"/>
              <a:chOff x="2803" y="2573"/>
              <a:chExt cx="1361" cy="432"/>
            </a:xfrm>
          </p:grpSpPr>
          <p:sp>
            <p:nvSpPr>
              <p:cNvPr id="12" name="Freeform 17"/>
              <p:cNvSpPr>
                <a:spLocks/>
              </p:cNvSpPr>
              <p:nvPr/>
            </p:nvSpPr>
            <p:spPr bwMode="auto">
              <a:xfrm>
                <a:off x="2900" y="2573"/>
                <a:ext cx="1219" cy="432"/>
              </a:xfrm>
              <a:custGeom>
                <a:avLst/>
                <a:gdLst/>
                <a:ahLst/>
                <a:cxnLst>
                  <a:cxn ang="0">
                    <a:pos x="25" y="145"/>
                  </a:cxn>
                  <a:cxn ang="0">
                    <a:pos x="37" y="307"/>
                  </a:cxn>
                  <a:cxn ang="0">
                    <a:pos x="187" y="318"/>
                  </a:cxn>
                  <a:cxn ang="0">
                    <a:pos x="244" y="330"/>
                  </a:cxn>
                  <a:cxn ang="0">
                    <a:pos x="486" y="318"/>
                  </a:cxn>
                  <a:cxn ang="0">
                    <a:pos x="475" y="122"/>
                  </a:cxn>
                  <a:cxn ang="0">
                    <a:pos x="25" y="145"/>
                  </a:cxn>
                </a:cxnLst>
                <a:rect l="0" t="0" r="r" b="b"/>
                <a:pathLst>
                  <a:path w="536" h="372">
                    <a:moveTo>
                      <a:pt x="25" y="145"/>
                    </a:moveTo>
                    <a:cubicBezTo>
                      <a:pt x="29" y="199"/>
                      <a:pt x="0" y="267"/>
                      <a:pt x="37" y="307"/>
                    </a:cubicBezTo>
                    <a:cubicBezTo>
                      <a:pt x="71" y="344"/>
                      <a:pt x="137" y="312"/>
                      <a:pt x="187" y="318"/>
                    </a:cubicBezTo>
                    <a:cubicBezTo>
                      <a:pt x="206" y="320"/>
                      <a:pt x="225" y="326"/>
                      <a:pt x="244" y="330"/>
                    </a:cubicBezTo>
                    <a:cubicBezTo>
                      <a:pt x="325" y="326"/>
                      <a:pt x="426" y="372"/>
                      <a:pt x="486" y="318"/>
                    </a:cubicBezTo>
                    <a:cubicBezTo>
                      <a:pt x="535" y="274"/>
                      <a:pt x="536" y="147"/>
                      <a:pt x="475" y="122"/>
                    </a:cubicBezTo>
                    <a:cubicBezTo>
                      <a:pt x="178" y="0"/>
                      <a:pt x="139" y="40"/>
                      <a:pt x="25" y="145"/>
                    </a:cubicBezTo>
                    <a:close/>
                  </a:path>
                </a:pathLst>
              </a:custGeom>
              <a:solidFill>
                <a:srgbClr val="97FFFF"/>
              </a:solidFill>
              <a:ln w="12700" cap="sq" cmpd="sng">
                <a:noFill/>
                <a:prstDash val="solid"/>
                <a:round/>
                <a:headEnd/>
                <a:tailEnd/>
              </a:ln>
              <a:effectLst>
                <a:outerShdw dist="56796" dir="1593903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zh-CN" altLang="en-US" b="1"/>
              </a:p>
            </p:txBody>
          </p:sp>
          <p:sp>
            <p:nvSpPr>
              <p:cNvPr id="13" name="Rectangle 18"/>
              <p:cNvSpPr>
                <a:spLocks noChangeArrowheads="1"/>
              </p:cNvSpPr>
              <p:nvPr/>
            </p:nvSpPr>
            <p:spPr bwMode="auto">
              <a:xfrm>
                <a:off x="2803" y="2652"/>
                <a:ext cx="1361" cy="33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zh-CN" altLang="en-US" sz="2800" b="1" baseline="0" dirty="0">
                    <a:solidFill>
                      <a:srgbClr val="003399"/>
                    </a:solidFill>
                    <a:latin typeface="幼圆" pitchFamily="49" charset="-122"/>
                    <a:ea typeface="幼圆" pitchFamily="49" charset="-122"/>
                  </a:rPr>
                  <a:t> </a:t>
                </a:r>
                <a:r>
                  <a:rPr lang="zh-CN" altLang="en-US" sz="2800" b="1" dirty="0" smtClean="0">
                    <a:solidFill>
                      <a:srgbClr val="FF3300"/>
                    </a:solidFill>
                    <a:cs typeface="Times New Roman" pitchFamily="18" charset="0"/>
                  </a:rPr>
                  <a:t>非</a:t>
                </a:r>
                <a:r>
                  <a:rPr lang="en-US" altLang="zh-CN" sz="2800" b="1" dirty="0" smtClean="0">
                    <a:solidFill>
                      <a:srgbClr val="FF3300"/>
                    </a:solidFill>
                    <a:cs typeface="Times New Roman" pitchFamily="18" charset="0"/>
                  </a:rPr>
                  <a:t>0</a:t>
                </a:r>
                <a:r>
                  <a:rPr lang="zh-CN" altLang="en-US" sz="2800" b="1" dirty="0" smtClean="0">
                    <a:solidFill>
                      <a:srgbClr val="FF3300"/>
                    </a:solidFill>
                    <a:cs typeface="Times New Roman" pitchFamily="18" charset="0"/>
                  </a:rPr>
                  <a:t>号进程</a:t>
                </a:r>
                <a:endParaRPr lang="zh-CN" altLang="en-US" sz="2800" b="1" dirty="0">
                  <a:solidFill>
                    <a:srgbClr val="FF3300"/>
                  </a:solidFill>
                  <a:cs typeface="Times New Roman" pitchFamily="18" charset="0"/>
                </a:endParaRPr>
              </a:p>
            </p:txBody>
          </p:sp>
        </p:grpSp>
      </p:grpSp>
      <p:grpSp>
        <p:nvGrpSpPr>
          <p:cNvPr id="14" name="组合 13"/>
          <p:cNvGrpSpPr/>
          <p:nvPr/>
        </p:nvGrpSpPr>
        <p:grpSpPr>
          <a:xfrm>
            <a:off x="1043608" y="2708994"/>
            <a:ext cx="7776864" cy="2270374"/>
            <a:chOff x="899592" y="980728"/>
            <a:chExt cx="7776864" cy="2270374"/>
          </a:xfrm>
        </p:grpSpPr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899592" y="980728"/>
              <a:ext cx="7776864" cy="2088158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b="1"/>
            </a:p>
          </p:txBody>
        </p:sp>
        <p:grpSp>
          <p:nvGrpSpPr>
            <p:cNvPr id="16" name="Group 16"/>
            <p:cNvGrpSpPr>
              <a:grpSpLocks/>
            </p:cNvGrpSpPr>
            <p:nvPr/>
          </p:nvGrpSpPr>
          <p:grpSpPr bwMode="auto">
            <a:xfrm>
              <a:off x="5652894" y="2565302"/>
              <a:ext cx="2303463" cy="685800"/>
              <a:chOff x="2441" y="3798"/>
              <a:chExt cx="1451" cy="432"/>
            </a:xfrm>
          </p:grpSpPr>
          <p:sp>
            <p:nvSpPr>
              <p:cNvPr id="17" name="Freeform 17"/>
              <p:cNvSpPr>
                <a:spLocks/>
              </p:cNvSpPr>
              <p:nvPr/>
            </p:nvSpPr>
            <p:spPr bwMode="auto">
              <a:xfrm>
                <a:off x="2441" y="3798"/>
                <a:ext cx="1219" cy="432"/>
              </a:xfrm>
              <a:custGeom>
                <a:avLst/>
                <a:gdLst/>
                <a:ahLst/>
                <a:cxnLst>
                  <a:cxn ang="0">
                    <a:pos x="25" y="145"/>
                  </a:cxn>
                  <a:cxn ang="0">
                    <a:pos x="37" y="307"/>
                  </a:cxn>
                  <a:cxn ang="0">
                    <a:pos x="187" y="318"/>
                  </a:cxn>
                  <a:cxn ang="0">
                    <a:pos x="244" y="330"/>
                  </a:cxn>
                  <a:cxn ang="0">
                    <a:pos x="486" y="318"/>
                  </a:cxn>
                  <a:cxn ang="0">
                    <a:pos x="475" y="122"/>
                  </a:cxn>
                  <a:cxn ang="0">
                    <a:pos x="25" y="145"/>
                  </a:cxn>
                </a:cxnLst>
                <a:rect l="0" t="0" r="r" b="b"/>
                <a:pathLst>
                  <a:path w="536" h="372">
                    <a:moveTo>
                      <a:pt x="25" y="145"/>
                    </a:moveTo>
                    <a:cubicBezTo>
                      <a:pt x="29" y="199"/>
                      <a:pt x="0" y="267"/>
                      <a:pt x="37" y="307"/>
                    </a:cubicBezTo>
                    <a:cubicBezTo>
                      <a:pt x="71" y="344"/>
                      <a:pt x="137" y="312"/>
                      <a:pt x="187" y="318"/>
                    </a:cubicBezTo>
                    <a:cubicBezTo>
                      <a:pt x="206" y="320"/>
                      <a:pt x="225" y="326"/>
                      <a:pt x="244" y="330"/>
                    </a:cubicBezTo>
                    <a:cubicBezTo>
                      <a:pt x="325" y="326"/>
                      <a:pt x="426" y="372"/>
                      <a:pt x="486" y="318"/>
                    </a:cubicBezTo>
                    <a:cubicBezTo>
                      <a:pt x="535" y="274"/>
                      <a:pt x="536" y="147"/>
                      <a:pt x="475" y="122"/>
                    </a:cubicBezTo>
                    <a:cubicBezTo>
                      <a:pt x="178" y="0"/>
                      <a:pt x="139" y="40"/>
                      <a:pt x="25" y="145"/>
                    </a:cubicBezTo>
                    <a:close/>
                  </a:path>
                </a:pathLst>
              </a:custGeom>
              <a:solidFill>
                <a:srgbClr val="97FFFF"/>
              </a:solidFill>
              <a:ln w="12700" cap="sq" cmpd="sng">
                <a:noFill/>
                <a:prstDash val="solid"/>
                <a:round/>
                <a:headEnd/>
                <a:tailEnd/>
              </a:ln>
              <a:effectLst>
                <a:outerShdw dist="56796" dir="1593903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zh-CN" altLang="en-US" b="1"/>
              </a:p>
            </p:txBody>
          </p:sp>
          <p:sp>
            <p:nvSpPr>
              <p:cNvPr id="18" name="Rectangle 18"/>
              <p:cNvSpPr>
                <a:spLocks noChangeArrowheads="1"/>
              </p:cNvSpPr>
              <p:nvPr/>
            </p:nvSpPr>
            <p:spPr bwMode="auto">
              <a:xfrm>
                <a:off x="2531" y="3888"/>
                <a:ext cx="1361" cy="33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altLang="zh-CN" sz="2800" b="1" dirty="0" smtClean="0">
                    <a:solidFill>
                      <a:srgbClr val="FF3300"/>
                    </a:solidFill>
                    <a:cs typeface="Times New Roman" pitchFamily="18" charset="0"/>
                  </a:rPr>
                  <a:t>0</a:t>
                </a:r>
                <a:r>
                  <a:rPr lang="zh-CN" altLang="en-US" sz="2800" b="1" smtClean="0">
                    <a:solidFill>
                      <a:srgbClr val="FF3300"/>
                    </a:solidFill>
                    <a:cs typeface="Times New Roman" pitchFamily="18" charset="0"/>
                  </a:rPr>
                  <a:t>号进程</a:t>
                </a:r>
                <a:endParaRPr lang="zh-CN" altLang="en-US" sz="2800" b="1" dirty="0">
                  <a:solidFill>
                    <a:srgbClr val="FF3300"/>
                  </a:solidFill>
                  <a:cs typeface="Times New Roman" pitchFamily="18" charset="0"/>
                </a:endParaRPr>
              </a:p>
            </p:txBody>
          </p:sp>
        </p:grpSp>
      </p:grpSp>
      <p:sp>
        <p:nvSpPr>
          <p:cNvPr id="19" name="Rectangle 304"/>
          <p:cNvSpPr>
            <a:spLocks noChangeArrowheads="1"/>
          </p:cNvSpPr>
          <p:nvPr/>
        </p:nvSpPr>
        <p:spPr bwMode="auto">
          <a:xfrm>
            <a:off x="4180780" y="5601940"/>
            <a:ext cx="3055515" cy="779388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" name="Text Box 305"/>
          <p:cNvSpPr txBox="1">
            <a:spLocks noChangeArrowheads="1"/>
          </p:cNvSpPr>
          <p:nvPr/>
        </p:nvSpPr>
        <p:spPr bwMode="auto">
          <a:xfrm>
            <a:off x="4283968" y="5517232"/>
            <a:ext cx="3044825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7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algn="l"/>
            <a:r>
              <a:rPr lang="zh-CN" altLang="en-US" sz="2700" b="1" dirty="0" smtClean="0">
                <a:solidFill>
                  <a:srgbClr val="FFFF00"/>
                </a:solidFill>
              </a:rPr>
              <a:t>根据进程</a:t>
            </a:r>
            <a:r>
              <a:rPr lang="en-US" altLang="zh-CN" sz="2700" b="1" dirty="0" smtClean="0">
                <a:solidFill>
                  <a:srgbClr val="FFFF00"/>
                </a:solidFill>
              </a:rPr>
              <a:t>ID</a:t>
            </a:r>
            <a:r>
              <a:rPr lang="zh-CN" altLang="en-US" sz="2700" b="1" dirty="0" smtClean="0">
                <a:solidFill>
                  <a:srgbClr val="FFFF00"/>
                </a:solidFill>
              </a:rPr>
              <a:t>区分各个进程的执行逻辑</a:t>
            </a:r>
            <a:endParaRPr lang="zh-CN" altLang="en-US" sz="2700" b="1" dirty="0">
              <a:solidFill>
                <a:srgbClr val="FFFF00"/>
              </a:solidFill>
            </a:endParaRPr>
          </a:p>
        </p:txBody>
      </p:sp>
      <p:grpSp>
        <p:nvGrpSpPr>
          <p:cNvPr id="21" name="Group 34"/>
          <p:cNvGrpSpPr>
            <a:grpSpLocks/>
          </p:cNvGrpSpPr>
          <p:nvPr/>
        </p:nvGrpSpPr>
        <p:grpSpPr bwMode="auto">
          <a:xfrm>
            <a:off x="3275856" y="1052736"/>
            <a:ext cx="1871541" cy="476250"/>
            <a:chOff x="467" y="2100"/>
            <a:chExt cx="1203" cy="300"/>
          </a:xfrm>
        </p:grpSpPr>
        <p:sp>
          <p:nvSpPr>
            <p:cNvPr id="22" name="AutoShape 31"/>
            <p:cNvSpPr>
              <a:spLocks noChangeArrowheads="1"/>
            </p:cNvSpPr>
            <p:nvPr/>
          </p:nvSpPr>
          <p:spPr bwMode="auto">
            <a:xfrm>
              <a:off x="467" y="2112"/>
              <a:ext cx="1157" cy="288"/>
            </a:xfrm>
            <a:prstGeom prst="wedgeRectCallout">
              <a:avLst>
                <a:gd name="adj1" fmla="val -87059"/>
                <a:gd name="adj2" fmla="val 173102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 b="1"/>
            </a:p>
          </p:txBody>
        </p:sp>
        <p:sp>
          <p:nvSpPr>
            <p:cNvPr id="23" name="Text Box 32"/>
            <p:cNvSpPr txBox="1">
              <a:spLocks noChangeArrowheads="1"/>
            </p:cNvSpPr>
            <p:nvPr/>
          </p:nvSpPr>
          <p:spPr bwMode="auto">
            <a:xfrm>
              <a:off x="467" y="2100"/>
              <a:ext cx="1203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FF3300"/>
                  </a:solidFill>
                  <a:ea typeface="黑体" pitchFamily="2" charset="-122"/>
                </a:rPr>
                <a:t>发送消息</a:t>
              </a:r>
              <a:endParaRPr lang="zh-CN" altLang="en-US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24" name="Group 34"/>
          <p:cNvGrpSpPr>
            <a:grpSpLocks/>
          </p:cNvGrpSpPr>
          <p:nvPr/>
        </p:nvGrpSpPr>
        <p:grpSpPr bwMode="auto">
          <a:xfrm>
            <a:off x="2483768" y="4581128"/>
            <a:ext cx="1871541" cy="476250"/>
            <a:chOff x="467" y="2100"/>
            <a:chExt cx="1203" cy="300"/>
          </a:xfrm>
        </p:grpSpPr>
        <p:sp>
          <p:nvSpPr>
            <p:cNvPr id="25" name="AutoShape 31"/>
            <p:cNvSpPr>
              <a:spLocks noChangeArrowheads="1"/>
            </p:cNvSpPr>
            <p:nvPr/>
          </p:nvSpPr>
          <p:spPr bwMode="auto">
            <a:xfrm>
              <a:off x="467" y="2112"/>
              <a:ext cx="1157" cy="288"/>
            </a:xfrm>
            <a:prstGeom prst="wedgeRectCallout">
              <a:avLst>
                <a:gd name="adj1" fmla="val -44312"/>
                <a:gd name="adj2" fmla="val -207386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 b="1"/>
            </a:p>
          </p:txBody>
        </p:sp>
        <p:sp>
          <p:nvSpPr>
            <p:cNvPr id="26" name="Text Box 32"/>
            <p:cNvSpPr txBox="1">
              <a:spLocks noChangeArrowheads="1"/>
            </p:cNvSpPr>
            <p:nvPr/>
          </p:nvSpPr>
          <p:spPr bwMode="auto">
            <a:xfrm>
              <a:off x="467" y="2100"/>
              <a:ext cx="1203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FF3300"/>
                  </a:solidFill>
                  <a:ea typeface="黑体" pitchFamily="2" charset="-122"/>
                </a:rPr>
                <a:t>接收消息</a:t>
              </a:r>
              <a:endParaRPr lang="zh-CN" altLang="en-US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sp>
        <p:nvSpPr>
          <p:cNvPr id="27" name="Freeform 25"/>
          <p:cNvSpPr>
            <a:spLocks/>
          </p:cNvSpPr>
          <p:nvPr/>
        </p:nvSpPr>
        <p:spPr bwMode="auto">
          <a:xfrm>
            <a:off x="7956376" y="1916832"/>
            <a:ext cx="360040" cy="504056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91" y="34"/>
              </a:cxn>
              <a:cxn ang="0">
                <a:pos x="0" y="158"/>
              </a:cxn>
              <a:cxn ang="0">
                <a:pos x="12" y="203"/>
              </a:cxn>
              <a:cxn ang="0">
                <a:pos x="170" y="282"/>
              </a:cxn>
              <a:cxn ang="0">
                <a:pos x="780" y="237"/>
              </a:cxn>
              <a:cxn ang="0">
                <a:pos x="384" y="0"/>
              </a:cxn>
            </a:cxnLst>
            <a:rect l="0" t="0" r="r" b="b"/>
            <a:pathLst>
              <a:path w="855" h="345">
                <a:moveTo>
                  <a:pt x="384" y="0"/>
                </a:moveTo>
                <a:cubicBezTo>
                  <a:pt x="294" y="30"/>
                  <a:pt x="185" y="25"/>
                  <a:pt x="91" y="34"/>
                </a:cubicBezTo>
                <a:cubicBezTo>
                  <a:pt x="43" y="65"/>
                  <a:pt x="18" y="106"/>
                  <a:pt x="0" y="158"/>
                </a:cubicBezTo>
                <a:cubicBezTo>
                  <a:pt x="4" y="173"/>
                  <a:pt x="3" y="190"/>
                  <a:pt x="12" y="203"/>
                </a:cubicBezTo>
                <a:cubicBezTo>
                  <a:pt x="31" y="231"/>
                  <a:pt x="136" y="274"/>
                  <a:pt x="170" y="282"/>
                </a:cubicBezTo>
                <a:cubicBezTo>
                  <a:pt x="245" y="280"/>
                  <a:pt x="621" y="345"/>
                  <a:pt x="780" y="237"/>
                </a:cubicBezTo>
                <a:cubicBezTo>
                  <a:pt x="855" y="7"/>
                  <a:pt x="524" y="0"/>
                  <a:pt x="384" y="0"/>
                </a:cubicBezTo>
                <a:close/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" name="Freeform 25"/>
          <p:cNvSpPr>
            <a:spLocks/>
          </p:cNvSpPr>
          <p:nvPr/>
        </p:nvSpPr>
        <p:spPr bwMode="auto">
          <a:xfrm>
            <a:off x="6516216" y="3356992"/>
            <a:ext cx="1080120" cy="504056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91" y="34"/>
              </a:cxn>
              <a:cxn ang="0">
                <a:pos x="0" y="158"/>
              </a:cxn>
              <a:cxn ang="0">
                <a:pos x="12" y="203"/>
              </a:cxn>
              <a:cxn ang="0">
                <a:pos x="170" y="282"/>
              </a:cxn>
              <a:cxn ang="0">
                <a:pos x="780" y="237"/>
              </a:cxn>
              <a:cxn ang="0">
                <a:pos x="384" y="0"/>
              </a:cxn>
            </a:cxnLst>
            <a:rect l="0" t="0" r="r" b="b"/>
            <a:pathLst>
              <a:path w="855" h="345">
                <a:moveTo>
                  <a:pt x="384" y="0"/>
                </a:moveTo>
                <a:cubicBezTo>
                  <a:pt x="294" y="30"/>
                  <a:pt x="185" y="25"/>
                  <a:pt x="91" y="34"/>
                </a:cubicBezTo>
                <a:cubicBezTo>
                  <a:pt x="43" y="65"/>
                  <a:pt x="18" y="106"/>
                  <a:pt x="0" y="158"/>
                </a:cubicBezTo>
                <a:cubicBezTo>
                  <a:pt x="4" y="173"/>
                  <a:pt x="3" y="190"/>
                  <a:pt x="12" y="203"/>
                </a:cubicBezTo>
                <a:cubicBezTo>
                  <a:pt x="31" y="231"/>
                  <a:pt x="136" y="274"/>
                  <a:pt x="170" y="282"/>
                </a:cubicBezTo>
                <a:cubicBezTo>
                  <a:pt x="245" y="280"/>
                  <a:pt x="621" y="345"/>
                  <a:pt x="780" y="237"/>
                </a:cubicBezTo>
                <a:cubicBezTo>
                  <a:pt x="855" y="7"/>
                  <a:pt x="524" y="0"/>
                  <a:pt x="384" y="0"/>
                </a:cubicBezTo>
                <a:close/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9" name="Group 81"/>
          <p:cNvGrpSpPr>
            <a:grpSpLocks/>
          </p:cNvGrpSpPr>
          <p:nvPr/>
        </p:nvGrpSpPr>
        <p:grpSpPr bwMode="auto">
          <a:xfrm>
            <a:off x="1475656" y="6142998"/>
            <a:ext cx="2663120" cy="715002"/>
            <a:chOff x="3928" y="3060"/>
            <a:chExt cx="889" cy="413"/>
          </a:xfrm>
        </p:grpSpPr>
        <p:sp>
          <p:nvSpPr>
            <p:cNvPr id="30" name="Cloud"/>
            <p:cNvSpPr>
              <a:spLocks noChangeAspect="1" noEditPoints="1" noChangeArrowheads="1"/>
            </p:cNvSpPr>
            <p:nvPr/>
          </p:nvSpPr>
          <p:spPr bwMode="auto">
            <a:xfrm>
              <a:off x="3928" y="3088"/>
              <a:ext cx="889" cy="385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00"/>
            </a:solidFill>
            <a:ln w="28575">
              <a:solidFill>
                <a:srgbClr val="FF66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B2B2B2"/>
              </a:outerShdw>
            </a:effectLst>
          </p:spPr>
          <p:txBody>
            <a:bodyPr/>
            <a:lstStyle/>
            <a:p>
              <a:endParaRPr lang="zh-CN" altLang="en-US">
                <a:effectLst/>
              </a:endParaRPr>
            </a:p>
          </p:txBody>
        </p:sp>
        <p:sp>
          <p:nvSpPr>
            <p:cNvPr id="31" name="Rectangle 83"/>
            <p:cNvSpPr>
              <a:spLocks noChangeArrowheads="1"/>
            </p:cNvSpPr>
            <p:nvPr/>
          </p:nvSpPr>
          <p:spPr bwMode="auto">
            <a:xfrm>
              <a:off x="3952" y="3134"/>
              <a:ext cx="792" cy="26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演示</a:t>
              </a:r>
              <a:r>
                <a:rPr lang="en-US" altLang="zh-CN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:</a:t>
              </a:r>
              <a:r>
                <a:rPr lang="en-US" altLang="zh-CN" dirty="0" smtClean="0">
                  <a:solidFill>
                    <a:srgbClr val="FF0000"/>
                  </a:solidFill>
                  <a:ea typeface="华文新魏" pitchFamily="2" charset="-122"/>
                </a:rPr>
                <a:t>helloworld3</a:t>
              </a:r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  <p:sp>
          <p:nvSpPr>
            <p:cNvPr id="32" name="Rectangle 84"/>
            <p:cNvSpPr>
              <a:spLocks noChangeArrowheads="1"/>
            </p:cNvSpPr>
            <p:nvPr/>
          </p:nvSpPr>
          <p:spPr bwMode="auto">
            <a:xfrm>
              <a:off x="4289" y="3060"/>
              <a:ext cx="116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699792" y="332656"/>
            <a:ext cx="3024336" cy="1464970"/>
            <a:chOff x="436" y="624"/>
            <a:chExt cx="4848" cy="1152"/>
          </a:xfrm>
        </p:grpSpPr>
        <p:sp>
          <p:nvSpPr>
            <p:cNvPr id="237572" name="Rectangle 4"/>
            <p:cNvSpPr>
              <a:spLocks noChangeArrowheads="1"/>
            </p:cNvSpPr>
            <p:nvPr/>
          </p:nvSpPr>
          <p:spPr bwMode="auto">
            <a:xfrm>
              <a:off x="1010" y="1019"/>
              <a:ext cx="3598" cy="432"/>
            </a:xfrm>
            <a:prstGeom prst="rect">
              <a:avLst/>
            </a:prstGeom>
            <a:solidFill>
              <a:srgbClr val="2E2E2E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7573" name="Rectangle 5"/>
            <p:cNvSpPr>
              <a:spLocks noChangeArrowheads="1"/>
            </p:cNvSpPr>
            <p:nvPr/>
          </p:nvSpPr>
          <p:spPr bwMode="auto">
            <a:xfrm>
              <a:off x="436" y="624"/>
              <a:ext cx="4848" cy="912"/>
            </a:xfrm>
            <a:prstGeom prst="rect">
              <a:avLst/>
            </a:prstGeom>
            <a:gradFill rotWithShape="0">
              <a:gsLst>
                <a:gs pos="0">
                  <a:srgbClr val="D60093">
                    <a:gamma/>
                    <a:shade val="46275"/>
                    <a:invGamma/>
                  </a:srgbClr>
                </a:gs>
                <a:gs pos="50000">
                  <a:srgbClr val="D60093"/>
                </a:gs>
                <a:gs pos="100000">
                  <a:srgbClr val="D6009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0861" dir="2519233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</a:pPr>
              <a:endParaRPr lang="zh-CN" altLang="en-US" b="0">
                <a:solidFill>
                  <a:schemeClr val="tx1"/>
                </a:solidFill>
                <a:effectLst/>
                <a:ea typeface="宋体" pitchFamily="2" charset="-122"/>
              </a:endParaRPr>
            </a:p>
          </p:txBody>
        </p:sp>
        <p:sp>
          <p:nvSpPr>
            <p:cNvPr id="237574" name="Text Box 6"/>
            <p:cNvSpPr txBox="1">
              <a:spLocks noChangeArrowheads="1"/>
            </p:cNvSpPr>
            <p:nvPr/>
          </p:nvSpPr>
          <p:spPr bwMode="auto">
            <a:xfrm>
              <a:off x="552" y="832"/>
              <a:ext cx="4441" cy="94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>
              <a:spAutoFit/>
            </a:bodyPr>
            <a:lstStyle/>
            <a:p>
              <a:pPr algn="l" fontAlgn="base">
                <a:spcBef>
                  <a:spcPct val="0"/>
                </a:spcBef>
              </a:pPr>
              <a:r>
                <a:rPr lang="en-US" altLang="zh-CN" sz="3600" dirty="0" smtClean="0">
                  <a:solidFill>
                    <a:srgbClr val="FFFF00"/>
                  </a:solidFill>
                  <a:latin typeface="黑体" pitchFamily="2" charset="-122"/>
                  <a:ea typeface="黑体" pitchFamily="2" charset="-122"/>
                </a:rPr>
                <a:t>MPI</a:t>
              </a:r>
              <a:r>
                <a:rPr lang="zh-CN" altLang="en-US" sz="3600" dirty="0" smtClean="0">
                  <a:solidFill>
                    <a:srgbClr val="FFFF00"/>
                  </a:solidFill>
                  <a:latin typeface="黑体" pitchFamily="2" charset="-122"/>
                  <a:ea typeface="黑体" pitchFamily="2" charset="-122"/>
                </a:rPr>
                <a:t>消息定义</a:t>
              </a:r>
              <a:endParaRPr lang="zh-CN" altLang="en-US" sz="3600" dirty="0">
                <a:solidFill>
                  <a:srgbClr val="FFFF00"/>
                </a:solidFill>
                <a:effectLst/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79327" y="2106935"/>
            <a:ext cx="3868737" cy="962025"/>
            <a:chOff x="347" y="2322"/>
            <a:chExt cx="2437" cy="606"/>
          </a:xfrm>
        </p:grpSpPr>
        <p:sp>
          <p:nvSpPr>
            <p:cNvPr id="237576" name="Oval 8"/>
            <p:cNvSpPr>
              <a:spLocks noChangeArrowheads="1"/>
            </p:cNvSpPr>
            <p:nvPr/>
          </p:nvSpPr>
          <p:spPr bwMode="auto">
            <a:xfrm>
              <a:off x="347" y="2322"/>
              <a:ext cx="1315" cy="606"/>
            </a:xfrm>
            <a:prstGeom prst="ellipse">
              <a:avLst/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  <a:effectLst>
              <a:outerShdw dist="102391" dir="1784693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7577" name="Text Box 9"/>
            <p:cNvSpPr txBox="1">
              <a:spLocks noChangeArrowheads="1"/>
            </p:cNvSpPr>
            <p:nvPr/>
          </p:nvSpPr>
          <p:spPr bwMode="auto">
            <a:xfrm>
              <a:off x="528" y="2373"/>
              <a:ext cx="2256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algn="ctr" rotWithShape="0">
                <a:schemeClr val="bg1"/>
              </a:outerShdw>
            </a:effectLst>
          </p:spPr>
          <p:txBody>
            <a:bodyPr>
              <a:spAutoFit/>
            </a:bodyPr>
            <a:lstStyle/>
            <a:p>
              <a:pPr algn="l"/>
              <a:r>
                <a:rPr lang="zh-CN" altLang="en-US" sz="4200" b="1" dirty="0" smtClean="0">
                  <a:solidFill>
                    <a:srgbClr val="FF3300"/>
                  </a:solidFill>
                  <a:effectLst/>
                  <a:ea typeface="宋体" pitchFamily="2" charset="-122"/>
                </a:rPr>
                <a:t>信封</a:t>
              </a:r>
              <a:endParaRPr lang="zh-CN" altLang="en-US" sz="4200" b="1" dirty="0">
                <a:solidFill>
                  <a:srgbClr val="FF3300"/>
                </a:solidFill>
                <a:effectLst/>
                <a:ea typeface="宋体" pitchFamily="2" charset="-122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067521" y="2132286"/>
            <a:ext cx="2952751" cy="990600"/>
            <a:chOff x="2352" y="2397"/>
            <a:chExt cx="1860" cy="624"/>
          </a:xfrm>
        </p:grpSpPr>
        <p:sp>
          <p:nvSpPr>
            <p:cNvPr id="237580" name="Oval 12"/>
            <p:cNvSpPr>
              <a:spLocks noChangeArrowheads="1"/>
            </p:cNvSpPr>
            <p:nvPr/>
          </p:nvSpPr>
          <p:spPr bwMode="auto">
            <a:xfrm>
              <a:off x="2806" y="2397"/>
              <a:ext cx="1315" cy="624"/>
            </a:xfrm>
            <a:prstGeom prst="ellipse">
              <a:avLst/>
            </a:prstGeom>
            <a:solidFill>
              <a:srgbClr val="CCECFF"/>
            </a:solidFill>
            <a:ln w="9525">
              <a:noFill/>
              <a:round/>
              <a:headEnd/>
              <a:tailEnd/>
            </a:ln>
            <a:effectLst>
              <a:outerShdw dist="102391" dir="1784693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7581" name="Text Box 13"/>
            <p:cNvSpPr txBox="1">
              <a:spLocks noChangeArrowheads="1"/>
            </p:cNvSpPr>
            <p:nvPr/>
          </p:nvSpPr>
          <p:spPr bwMode="auto">
            <a:xfrm>
              <a:off x="3046" y="2473"/>
              <a:ext cx="1166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800" b="1" dirty="0" smtClean="0">
                  <a:solidFill>
                    <a:srgbClr val="FF0000"/>
                  </a:solidFill>
                  <a:effectLst/>
                  <a:ea typeface="宋体" pitchFamily="2" charset="-122"/>
                </a:rPr>
                <a:t>数据</a:t>
              </a:r>
              <a:endParaRPr lang="zh-CN" altLang="en-US" sz="3800" b="1" dirty="0">
                <a:solidFill>
                  <a:srgbClr val="FF0000"/>
                </a:solidFill>
                <a:effectLst/>
                <a:ea typeface="宋体" pitchFamily="2" charset="-122"/>
              </a:endParaRPr>
            </a:p>
          </p:txBody>
        </p:sp>
        <p:sp>
          <p:nvSpPr>
            <p:cNvPr id="237582" name="Line 14"/>
            <p:cNvSpPr>
              <a:spLocks noChangeShapeType="1"/>
            </p:cNvSpPr>
            <p:nvPr/>
          </p:nvSpPr>
          <p:spPr bwMode="auto">
            <a:xfrm rot="-10800000">
              <a:off x="2352" y="2666"/>
              <a:ext cx="240" cy="0"/>
            </a:xfrm>
            <a:prstGeom prst="line">
              <a:avLst/>
            </a:prstGeom>
            <a:noFill/>
            <a:ln w="66675">
              <a:solidFill>
                <a:srgbClr val="FF0000"/>
              </a:solidFill>
              <a:round/>
              <a:headEnd/>
              <a:tailEnd/>
            </a:ln>
            <a:effectLst>
              <a:outerShdw dist="28398" dir="1593903" algn="ctr" rotWithShape="0">
                <a:srgbClr val="000000"/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7583" name="Line 15"/>
            <p:cNvSpPr>
              <a:spLocks noChangeShapeType="1"/>
            </p:cNvSpPr>
            <p:nvPr/>
          </p:nvSpPr>
          <p:spPr bwMode="auto">
            <a:xfrm rot="-16200000">
              <a:off x="2350" y="2668"/>
              <a:ext cx="240" cy="0"/>
            </a:xfrm>
            <a:prstGeom prst="line">
              <a:avLst/>
            </a:prstGeom>
            <a:noFill/>
            <a:ln w="66675">
              <a:solidFill>
                <a:srgbClr val="FF0000"/>
              </a:solidFill>
              <a:round/>
              <a:headEnd/>
              <a:tailEnd/>
            </a:ln>
            <a:effectLst>
              <a:outerShdw dist="28398" dir="1593903" algn="ctr" rotWithShape="0">
                <a:srgbClr val="000000"/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971600" y="3140968"/>
            <a:ext cx="2664296" cy="187220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88799" dir="2536421" algn="ctr" rotWithShape="0">
              <a:srgbClr val="B2B2B2"/>
            </a:outerShdw>
          </a:effectLst>
        </p:spPr>
        <p:txBody>
          <a:bodyPr wrap="none" anchor="ctr"/>
          <a:lstStyle/>
          <a:p>
            <a:r>
              <a:rPr lang="zh-CN" altLang="en-US" dirty="0" smtClean="0">
                <a:solidFill>
                  <a:srgbClr val="FF3300"/>
                </a:solidFill>
                <a:latin typeface="宋体" pitchFamily="2" charset="-122"/>
              </a:rPr>
              <a:t>▲ </a:t>
            </a:r>
            <a:r>
              <a:rPr lang="zh-CN" altLang="en-US" sz="2600" b="1" dirty="0" smtClean="0">
                <a:solidFill>
                  <a:srgbClr val="000099"/>
                </a:solidFill>
                <a:latin typeface="宋体" pitchFamily="2" charset="-122"/>
                <a:ea typeface="幼圆" pitchFamily="49" charset="-122"/>
              </a:rPr>
              <a:t>源</a:t>
            </a:r>
            <a:r>
              <a:rPr lang="en-US" altLang="zh-CN" sz="2600" b="1" dirty="0" smtClean="0">
                <a:solidFill>
                  <a:srgbClr val="000099"/>
                </a:solidFill>
                <a:latin typeface="宋体" pitchFamily="2" charset="-122"/>
                <a:ea typeface="幼圆" pitchFamily="49" charset="-122"/>
              </a:rPr>
              <a:t>/</a:t>
            </a:r>
            <a:r>
              <a:rPr lang="zh-CN" altLang="en-US" sz="2600" b="1" dirty="0" smtClean="0">
                <a:solidFill>
                  <a:srgbClr val="000099"/>
                </a:solidFill>
                <a:latin typeface="宋体" pitchFamily="2" charset="-122"/>
                <a:ea typeface="幼圆" pitchFamily="49" charset="-122"/>
              </a:rPr>
              <a:t>目的</a:t>
            </a:r>
            <a:endParaRPr lang="en-US" altLang="zh-CN" sz="2600" b="1" dirty="0" smtClean="0">
              <a:solidFill>
                <a:srgbClr val="000099"/>
              </a:solidFill>
              <a:latin typeface="宋体" pitchFamily="2" charset="-122"/>
              <a:ea typeface="幼圆" pitchFamily="49" charset="-122"/>
            </a:endParaRPr>
          </a:p>
          <a:p>
            <a:r>
              <a:rPr lang="zh-CN" altLang="en-US" sz="2800" dirty="0" smtClean="0">
                <a:solidFill>
                  <a:srgbClr val="FF3300"/>
                </a:solidFill>
                <a:latin typeface="宋体" pitchFamily="2" charset="-122"/>
              </a:rPr>
              <a:t>▲ </a:t>
            </a:r>
            <a:r>
              <a:rPr lang="zh-CN" altLang="en-US" sz="2600" b="1" dirty="0" smtClean="0">
                <a:solidFill>
                  <a:srgbClr val="000099"/>
                </a:solidFill>
                <a:latin typeface="宋体" pitchFamily="2" charset="-122"/>
                <a:ea typeface="幼圆" pitchFamily="49" charset="-122"/>
              </a:rPr>
              <a:t>标识</a:t>
            </a:r>
            <a:endParaRPr lang="en-US" altLang="zh-CN" sz="2600" b="1" dirty="0" smtClean="0">
              <a:solidFill>
                <a:srgbClr val="000099"/>
              </a:solidFill>
              <a:latin typeface="宋体" pitchFamily="2" charset="-122"/>
              <a:ea typeface="幼圆" pitchFamily="49" charset="-122"/>
            </a:endParaRPr>
          </a:p>
          <a:p>
            <a:r>
              <a:rPr lang="zh-CN" altLang="en-US" sz="2800" dirty="0" smtClean="0">
                <a:solidFill>
                  <a:srgbClr val="FF3300"/>
                </a:solidFill>
                <a:latin typeface="宋体" pitchFamily="2" charset="-122"/>
              </a:rPr>
              <a:t>▲ </a:t>
            </a:r>
            <a:r>
              <a:rPr lang="zh-CN" altLang="en-US" sz="2600" b="1" dirty="0" smtClean="0">
                <a:solidFill>
                  <a:srgbClr val="000099"/>
                </a:solidFill>
                <a:latin typeface="宋体" pitchFamily="2" charset="-122"/>
                <a:ea typeface="幼圆" pitchFamily="49" charset="-122"/>
              </a:rPr>
              <a:t>通信域</a:t>
            </a:r>
            <a:endParaRPr lang="zh-CN" altLang="en-US" sz="2600" b="1" dirty="0">
              <a:solidFill>
                <a:srgbClr val="000099"/>
              </a:solidFill>
              <a:latin typeface="宋体" pitchFamily="2" charset="-122"/>
              <a:ea typeface="幼圆" pitchFamily="49" charset="-122"/>
            </a:endParaRP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4860032" y="3140968"/>
            <a:ext cx="2808312" cy="1944216"/>
          </a:xfrm>
          <a:prstGeom prst="rect">
            <a:avLst/>
          </a:prstGeom>
          <a:solidFill>
            <a:srgbClr val="E1F0FF"/>
          </a:solidFill>
          <a:ln w="9525">
            <a:noFill/>
            <a:miter lim="800000"/>
            <a:headEnd/>
            <a:tailEnd/>
          </a:ln>
          <a:effectLst>
            <a:outerShdw dist="188799" dir="2863579" algn="ctr" rotWithShape="0">
              <a:srgbClr val="B2B2B2"/>
            </a:outerShdw>
          </a:effectLst>
        </p:spPr>
        <p:txBody>
          <a:bodyPr wrap="none" anchor="ctr"/>
          <a:lstStyle/>
          <a:p>
            <a:r>
              <a:rPr lang="zh-CN" altLang="en-US" sz="2800" dirty="0" smtClean="0">
                <a:solidFill>
                  <a:srgbClr val="FF3300"/>
                </a:solidFill>
                <a:latin typeface="宋体" pitchFamily="2" charset="-122"/>
              </a:rPr>
              <a:t>▲ </a:t>
            </a:r>
            <a:r>
              <a:rPr lang="zh-CN" altLang="en-US" sz="2600" b="1" dirty="0" smtClean="0">
                <a:solidFill>
                  <a:srgbClr val="000099"/>
                </a:solidFill>
                <a:latin typeface="宋体" pitchFamily="2" charset="-122"/>
                <a:ea typeface="幼圆" pitchFamily="49" charset="-122"/>
              </a:rPr>
              <a:t>起始地址</a:t>
            </a:r>
            <a:endParaRPr lang="en-US" altLang="zh-CN" sz="2600" b="1" dirty="0" smtClean="0">
              <a:solidFill>
                <a:srgbClr val="000099"/>
              </a:solidFill>
              <a:latin typeface="宋体" pitchFamily="2" charset="-122"/>
              <a:ea typeface="幼圆" pitchFamily="49" charset="-122"/>
            </a:endParaRPr>
          </a:p>
          <a:p>
            <a:r>
              <a:rPr lang="zh-CN" altLang="en-US" sz="2800" dirty="0" smtClean="0">
                <a:solidFill>
                  <a:srgbClr val="FF3300"/>
                </a:solidFill>
                <a:latin typeface="宋体" pitchFamily="2" charset="-122"/>
              </a:rPr>
              <a:t>▲ </a:t>
            </a:r>
            <a:r>
              <a:rPr lang="zh-CN" altLang="en-US" sz="2600" b="1" dirty="0" smtClean="0">
                <a:solidFill>
                  <a:srgbClr val="000099"/>
                </a:solidFill>
                <a:latin typeface="宋体" pitchFamily="2" charset="-122"/>
                <a:ea typeface="幼圆" pitchFamily="49" charset="-122"/>
              </a:rPr>
              <a:t>数据个数</a:t>
            </a:r>
            <a:endParaRPr lang="en-US" altLang="zh-CN" sz="2600" b="1" dirty="0" smtClean="0">
              <a:solidFill>
                <a:srgbClr val="000099"/>
              </a:solidFill>
              <a:latin typeface="宋体" pitchFamily="2" charset="-122"/>
              <a:ea typeface="幼圆" pitchFamily="49" charset="-122"/>
            </a:endParaRPr>
          </a:p>
          <a:p>
            <a:r>
              <a:rPr lang="zh-CN" altLang="en-US" sz="2800" dirty="0" smtClean="0">
                <a:solidFill>
                  <a:srgbClr val="FF3300"/>
                </a:solidFill>
                <a:latin typeface="宋体" pitchFamily="2" charset="-122"/>
              </a:rPr>
              <a:t>▲ </a:t>
            </a:r>
            <a:r>
              <a:rPr lang="zh-CN" altLang="en-US" sz="2600" b="1" dirty="0" smtClean="0">
                <a:solidFill>
                  <a:srgbClr val="000099"/>
                </a:solidFill>
                <a:latin typeface="宋体" pitchFamily="2" charset="-122"/>
                <a:ea typeface="幼圆" pitchFamily="49" charset="-122"/>
              </a:rPr>
              <a:t>数据类型</a:t>
            </a:r>
            <a:endParaRPr lang="zh-CN" altLang="en-US" sz="2600" b="1" dirty="0">
              <a:solidFill>
                <a:srgbClr val="000099"/>
              </a:solidFill>
              <a:latin typeface="宋体" pitchFamily="2" charset="-122"/>
              <a:ea typeface="幼圆" pitchFamily="49" charset="-122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99592" y="497430"/>
            <a:ext cx="7561263" cy="3945177"/>
            <a:chOff x="904" y="734"/>
            <a:chExt cx="4763" cy="1687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904" y="734"/>
              <a:ext cx="4763" cy="1687"/>
            </a:xfrm>
            <a:prstGeom prst="rect">
              <a:avLst/>
            </a:prstGeom>
            <a:solidFill>
              <a:srgbClr val="CCFFFF"/>
            </a:solidFill>
            <a:ln w="12700" cap="sq">
              <a:noFill/>
              <a:miter lim="800000"/>
              <a:headEnd/>
              <a:tailEnd/>
            </a:ln>
            <a:effectLst>
              <a:outerShdw dist="242633" dir="2572734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904" y="974"/>
              <a:ext cx="4717" cy="144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105000"/>
                </a:lnSpc>
                <a:spcBef>
                  <a:spcPct val="0"/>
                </a:spcBef>
              </a:pPr>
              <a:r>
                <a:rPr lang="zh-CN" altLang="en-US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#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include 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“</a:t>
              </a:r>
              <a:r>
                <a:rPr lang="en-US" altLang="zh-CN" sz="2000" dirty="0" err="1" smtClean="0">
                  <a:solidFill>
                    <a:schemeClr val="bg2">
                      <a:lumMod val="75000"/>
                    </a:schemeClr>
                  </a:solidFill>
                </a:rPr>
                <a:t>mpi.h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”</a:t>
              </a:r>
              <a:endParaRPr lang="en-US" altLang="zh-CN" sz="2000" dirty="0" smtClean="0">
                <a:solidFill>
                  <a:schemeClr val="bg2">
                    <a:lumMod val="75000"/>
                  </a:schemeClr>
                </a:solidFill>
                <a:effectLst/>
              </a:endParaRPr>
            </a:p>
            <a:p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MPI_Send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(</a:t>
              </a:r>
            </a:p>
            <a:p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void	*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buf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, 		</a:t>
              </a:r>
              <a:r>
                <a:rPr lang="en-US" altLang="zh-CN" sz="3600" b="1" baseline="-10000" dirty="0" smtClean="0">
                  <a:solidFill>
                    <a:srgbClr val="C00000"/>
                  </a:solidFill>
                </a:rPr>
                <a:t>//</a:t>
              </a:r>
              <a:r>
                <a:rPr lang="zh-CN" altLang="zh-CN" sz="3600" b="1" baseline="-10000" dirty="0" smtClean="0">
                  <a:solidFill>
                    <a:srgbClr val="C00000"/>
                  </a:solidFill>
                </a:rPr>
                <a:t>发送缓冲区的地址</a:t>
              </a:r>
              <a:endParaRPr lang="en-US" altLang="zh-CN" sz="3600" b="1" baseline="-10000" dirty="0" smtClean="0">
                <a:solidFill>
                  <a:srgbClr val="C00000"/>
                </a:solidFill>
              </a:endParaRPr>
            </a:p>
            <a:p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	count,	 	</a:t>
              </a:r>
              <a:r>
                <a:rPr lang="en-US" altLang="zh-CN" sz="3600" b="1" baseline="-10000" dirty="0" smtClean="0">
                  <a:solidFill>
                    <a:srgbClr val="C00000"/>
                  </a:solidFill>
                </a:rPr>
                <a:t>//</a:t>
              </a:r>
              <a:r>
                <a:rPr lang="zh-CN" altLang="zh-CN" sz="3600" b="1" baseline="-10000" dirty="0" smtClean="0">
                  <a:solidFill>
                    <a:srgbClr val="C00000"/>
                  </a:solidFill>
                </a:rPr>
                <a:t>发送</a:t>
              </a:r>
              <a:r>
                <a:rPr lang="zh-CN" altLang="en-US" sz="3600" b="1" baseline="-10000" dirty="0" smtClean="0">
                  <a:solidFill>
                    <a:srgbClr val="C00000"/>
                  </a:solidFill>
                </a:rPr>
                <a:t>数据</a:t>
              </a:r>
              <a:r>
                <a:rPr lang="zh-CN" altLang="zh-CN" sz="3600" b="1" baseline="-10000" dirty="0" smtClean="0">
                  <a:solidFill>
                    <a:srgbClr val="C00000"/>
                  </a:solidFill>
                </a:rPr>
                <a:t>元素</a:t>
              </a:r>
              <a:r>
                <a:rPr lang="zh-CN" altLang="en-US" sz="3600" b="1" baseline="-10000" dirty="0" smtClean="0">
                  <a:solidFill>
                    <a:srgbClr val="C00000"/>
                  </a:solidFill>
                </a:rPr>
                <a:t>的个数</a:t>
              </a:r>
              <a:endParaRPr lang="en-US" altLang="zh-CN" sz="3600" b="1" baseline="-10000" dirty="0" smtClean="0">
                <a:solidFill>
                  <a:srgbClr val="C00000"/>
                </a:solidFill>
              </a:endParaRPr>
            </a:p>
            <a:p>
              <a:pPr marL="288925" indent="-288925" algn="just" eaLnBrk="1" hangingPunct="1">
                <a:buFontTx/>
                <a:buNone/>
              </a:pP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MPI_Datatype</a:t>
              </a:r>
              <a:r>
                <a:rPr lang="zh-CN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type,</a:t>
              </a:r>
              <a:r>
                <a:rPr lang="zh-CN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smtClean="0">
                  <a:solidFill>
                    <a:srgbClr val="C00000"/>
                  </a:solidFill>
                </a:rPr>
                <a:t>//</a:t>
              </a:r>
              <a:r>
                <a:rPr lang="zh-CN" altLang="zh-CN" sz="3600" b="1" baseline="-10000" dirty="0" smtClean="0">
                  <a:solidFill>
                    <a:srgbClr val="C00000"/>
                  </a:solidFill>
                </a:rPr>
                <a:t>发送</a:t>
              </a:r>
              <a:r>
                <a:rPr lang="zh-CN" altLang="en-US" sz="3600" b="1" baseline="-10000" dirty="0" smtClean="0">
                  <a:solidFill>
                    <a:srgbClr val="C00000"/>
                  </a:solidFill>
                </a:rPr>
                <a:t>数据元素</a:t>
              </a:r>
              <a:r>
                <a:rPr lang="zh-CN" altLang="zh-CN" sz="3600" b="1" baseline="-10000" dirty="0" smtClean="0">
                  <a:solidFill>
                    <a:srgbClr val="C00000"/>
                  </a:solidFill>
                </a:rPr>
                <a:t>的类型</a:t>
              </a:r>
            </a:p>
            <a:p>
              <a:pPr marL="288925" indent="-288925" algn="just" eaLnBrk="1" hangingPunct="1">
                <a:buFontTx/>
                <a:buNone/>
              </a:pPr>
              <a:r>
                <a:rPr lang="zh-CN" altLang="zh-CN" sz="3600" b="1" baseline="-10000" dirty="0" smtClean="0">
                  <a:solidFill>
                    <a:srgbClr val="003399"/>
                  </a:solidFill>
                </a:rPr>
                <a:t>   	   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dest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, 		</a:t>
              </a:r>
              <a:r>
                <a:rPr lang="en-US" altLang="zh-CN" sz="3600" b="1" baseline="-10000" dirty="0" smtClean="0">
                  <a:solidFill>
                    <a:srgbClr val="C00000"/>
                  </a:solidFill>
                </a:rPr>
                <a:t>//</a:t>
              </a:r>
              <a:r>
                <a:rPr lang="zh-CN" altLang="zh-CN" sz="3600" b="1" baseline="-10000" dirty="0" smtClean="0">
                  <a:solidFill>
                    <a:srgbClr val="C00000"/>
                  </a:solidFill>
                </a:rPr>
                <a:t>目标进程的</a:t>
              </a:r>
              <a:r>
                <a:rPr lang="en-US" altLang="zh-CN" sz="3600" b="1" baseline="-10000" dirty="0" smtClean="0">
                  <a:solidFill>
                    <a:srgbClr val="C00000"/>
                  </a:solidFill>
                </a:rPr>
                <a:t>ID</a:t>
              </a:r>
              <a:endParaRPr lang="zh-CN" altLang="zh-CN" sz="3600" b="1" baseline="-10000" dirty="0" smtClean="0">
                <a:solidFill>
                  <a:srgbClr val="C00000"/>
                </a:solidFill>
              </a:endParaRPr>
            </a:p>
            <a:p>
              <a:pPr marL="288925" indent="-288925" algn="just" eaLnBrk="1" hangingPunct="1">
                <a:buFontTx/>
                <a:buNone/>
              </a:pP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 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	tag,		</a:t>
              </a:r>
              <a:r>
                <a:rPr lang="en-US" altLang="zh-CN" sz="3600" b="1" baseline="-10000" dirty="0" smtClean="0">
                  <a:solidFill>
                    <a:srgbClr val="C00000"/>
                  </a:solidFill>
                </a:rPr>
                <a:t>//</a:t>
              </a:r>
              <a:r>
                <a:rPr lang="zh-CN" altLang="zh-CN" sz="3600" b="1" baseline="-10000" dirty="0" smtClean="0">
                  <a:solidFill>
                    <a:srgbClr val="C00000"/>
                  </a:solidFill>
                </a:rPr>
                <a:t>消息标签</a:t>
              </a:r>
            </a:p>
            <a:p>
              <a:pPr marL="288925" indent="-288925" algn="just" eaLnBrk="1" hangingPunct="1">
                <a:buFontTx/>
                <a:buNone/>
              </a:pP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MPI_Comm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comm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</a:t>
              </a:r>
              <a:r>
                <a:rPr lang="en-US" altLang="zh-CN" sz="3600" b="1" baseline="-10000" dirty="0" smtClean="0">
                  <a:solidFill>
                    <a:srgbClr val="C00000"/>
                  </a:solidFill>
                </a:rPr>
                <a:t>//</a:t>
              </a:r>
              <a:r>
                <a:rPr lang="zh-CN" altLang="en-US" sz="3600" b="1" baseline="-10000" dirty="0" smtClean="0">
                  <a:solidFill>
                    <a:srgbClr val="C00000"/>
                  </a:solidFill>
                </a:rPr>
                <a:t>通信域</a:t>
              </a:r>
              <a:endParaRPr lang="en-US" altLang="zh-CN" sz="3600" b="1" baseline="-10000" dirty="0" smtClean="0">
                <a:solidFill>
                  <a:srgbClr val="C00000"/>
                </a:solidFill>
              </a:endParaRPr>
            </a:p>
            <a:p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);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37967" y="332656"/>
            <a:ext cx="2826187" cy="685800"/>
            <a:chOff x="475" y="748"/>
            <a:chExt cx="945" cy="432"/>
          </a:xfrm>
        </p:grpSpPr>
        <p:sp>
          <p:nvSpPr>
            <p:cNvPr id="8" name="Oval 9"/>
            <p:cNvSpPr>
              <a:spLocks noChangeArrowheads="1"/>
            </p:cNvSpPr>
            <p:nvPr/>
          </p:nvSpPr>
          <p:spPr bwMode="auto">
            <a:xfrm rot="20967931">
              <a:off x="578" y="748"/>
              <a:ext cx="792" cy="432"/>
            </a:xfrm>
            <a:prstGeom prst="ellipse">
              <a:avLst/>
            </a:prstGeom>
            <a:solidFill>
              <a:srgbClr val="99CCFF"/>
            </a:solidFill>
            <a:ln w="12700" cap="sq">
              <a:noFill/>
              <a:round/>
              <a:headEnd/>
              <a:tailEnd/>
            </a:ln>
            <a:effectLst>
              <a:outerShdw dist="108509" dir="1233363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 rot="20967931">
              <a:off x="475" y="759"/>
              <a:ext cx="945" cy="378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300" b="1" i="1" baseline="0" dirty="0" smtClean="0">
                  <a:solidFill>
                    <a:srgbClr val="FFFF00"/>
                  </a:solidFill>
                  <a:effectLst/>
                  <a:ea typeface="黑体" pitchFamily="2" charset="-122"/>
                </a:rPr>
                <a:t>发送消息</a:t>
              </a:r>
              <a:endParaRPr lang="zh-CN" altLang="en-US" sz="3300" b="1" i="1" baseline="0" dirty="0">
                <a:solidFill>
                  <a:srgbClr val="FFFF00"/>
                </a:solidFill>
                <a:effectLst/>
                <a:ea typeface="黑体" pitchFamily="2" charset="-122"/>
              </a:endParaRPr>
            </a:p>
          </p:txBody>
        </p:sp>
      </p:grpSp>
      <p:grpSp>
        <p:nvGrpSpPr>
          <p:cNvPr id="4" name="组合 17"/>
          <p:cNvGrpSpPr/>
          <p:nvPr/>
        </p:nvGrpSpPr>
        <p:grpSpPr>
          <a:xfrm>
            <a:off x="899592" y="4659608"/>
            <a:ext cx="7416824" cy="523220"/>
            <a:chOff x="971600" y="3429000"/>
            <a:chExt cx="7416824" cy="523220"/>
          </a:xfrm>
        </p:grpSpPr>
        <p:sp>
          <p:nvSpPr>
            <p:cNvPr id="12" name="Rectangle 74"/>
            <p:cNvSpPr>
              <a:spLocks noChangeArrowheads="1"/>
            </p:cNvSpPr>
            <p:nvPr/>
          </p:nvSpPr>
          <p:spPr bwMode="auto">
            <a:xfrm>
              <a:off x="1187624" y="3429000"/>
              <a:ext cx="7200800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将消息发送至另外一个进程</a:t>
              </a:r>
            </a:p>
          </p:txBody>
        </p:sp>
        <p:sp>
          <p:nvSpPr>
            <p:cNvPr id="16" name="Oval 40"/>
            <p:cNvSpPr>
              <a:spLocks noChangeArrowheads="1"/>
            </p:cNvSpPr>
            <p:nvPr/>
          </p:nvSpPr>
          <p:spPr bwMode="auto">
            <a:xfrm>
              <a:off x="971600" y="3645024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latin typeface="+mn-lt"/>
              </a:endParaRPr>
            </a:p>
          </p:txBody>
        </p:sp>
      </p:grpSp>
      <p:sp>
        <p:nvSpPr>
          <p:cNvPr id="14" name="Freeform 18"/>
          <p:cNvSpPr>
            <a:spLocks/>
          </p:cNvSpPr>
          <p:nvPr/>
        </p:nvSpPr>
        <p:spPr bwMode="auto">
          <a:xfrm>
            <a:off x="1691680" y="3219448"/>
            <a:ext cx="1872208" cy="593155"/>
          </a:xfrm>
          <a:custGeom>
            <a:avLst/>
            <a:gdLst/>
            <a:ahLst/>
            <a:cxnLst>
              <a:cxn ang="0">
                <a:pos x="284" y="35"/>
              </a:cxn>
              <a:cxn ang="0">
                <a:pos x="24" y="58"/>
              </a:cxn>
              <a:cxn ang="0">
                <a:pos x="1" y="92"/>
              </a:cxn>
              <a:cxn ang="0">
                <a:pos x="35" y="216"/>
              </a:cxn>
              <a:cxn ang="0">
                <a:pos x="126" y="238"/>
              </a:cxn>
              <a:cxn ang="0">
                <a:pos x="577" y="250"/>
              </a:cxn>
              <a:cxn ang="0">
                <a:pos x="679" y="159"/>
              </a:cxn>
              <a:cxn ang="0">
                <a:pos x="668" y="46"/>
              </a:cxn>
              <a:cxn ang="0">
                <a:pos x="566" y="13"/>
              </a:cxn>
              <a:cxn ang="0">
                <a:pos x="227" y="1"/>
              </a:cxn>
              <a:cxn ang="0">
                <a:pos x="422" y="38"/>
              </a:cxn>
            </a:cxnLst>
            <a:rect l="0" t="0" r="r" b="b"/>
            <a:pathLst>
              <a:path w="680" h="320">
                <a:moveTo>
                  <a:pt x="284" y="35"/>
                </a:moveTo>
                <a:cubicBezTo>
                  <a:pt x="222" y="15"/>
                  <a:pt x="89" y="51"/>
                  <a:pt x="24" y="58"/>
                </a:cubicBezTo>
                <a:cubicBezTo>
                  <a:pt x="16" y="69"/>
                  <a:pt x="2" y="78"/>
                  <a:pt x="1" y="92"/>
                </a:cubicBezTo>
                <a:cubicBezTo>
                  <a:pt x="0" y="103"/>
                  <a:pt x="3" y="198"/>
                  <a:pt x="35" y="216"/>
                </a:cubicBezTo>
                <a:cubicBezTo>
                  <a:pt x="62" y="231"/>
                  <a:pt x="96" y="228"/>
                  <a:pt x="126" y="238"/>
                </a:cubicBezTo>
                <a:cubicBezTo>
                  <a:pt x="243" y="320"/>
                  <a:pt x="487" y="256"/>
                  <a:pt x="577" y="250"/>
                </a:cubicBezTo>
                <a:cubicBezTo>
                  <a:pt x="632" y="222"/>
                  <a:pt x="637" y="201"/>
                  <a:pt x="679" y="159"/>
                </a:cubicBezTo>
                <a:cubicBezTo>
                  <a:pt x="675" y="121"/>
                  <a:pt x="680" y="82"/>
                  <a:pt x="668" y="46"/>
                </a:cubicBezTo>
                <a:cubicBezTo>
                  <a:pt x="659" y="19"/>
                  <a:pt x="572" y="13"/>
                  <a:pt x="566" y="13"/>
                </a:cubicBezTo>
                <a:cubicBezTo>
                  <a:pt x="371" y="0"/>
                  <a:pt x="357" y="1"/>
                  <a:pt x="227" y="1"/>
                </a:cubicBezTo>
                <a:lnTo>
                  <a:pt x="422" y="38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3275856" y="555152"/>
            <a:ext cx="4032448" cy="2308227"/>
            <a:chOff x="467" y="2100"/>
            <a:chExt cx="926" cy="1454"/>
          </a:xfrm>
        </p:grpSpPr>
        <p:sp>
          <p:nvSpPr>
            <p:cNvPr id="19" name="AutoShape 31"/>
            <p:cNvSpPr>
              <a:spLocks noChangeArrowheads="1"/>
            </p:cNvSpPr>
            <p:nvPr/>
          </p:nvSpPr>
          <p:spPr bwMode="auto">
            <a:xfrm>
              <a:off x="467" y="2112"/>
              <a:ext cx="893" cy="487"/>
            </a:xfrm>
            <a:prstGeom prst="wedgeRectCallout">
              <a:avLst>
                <a:gd name="adj1" fmla="val -50713"/>
                <a:gd name="adj2" fmla="val 278748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 b="1"/>
            </a:p>
          </p:txBody>
        </p:sp>
        <p:sp>
          <p:nvSpPr>
            <p:cNvPr id="20" name="Text Box 32"/>
            <p:cNvSpPr txBox="1">
              <a:spLocks noChangeArrowheads="1"/>
            </p:cNvSpPr>
            <p:nvPr/>
          </p:nvSpPr>
          <p:spPr bwMode="auto">
            <a:xfrm>
              <a:off x="467" y="2100"/>
              <a:ext cx="926" cy="14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FF3300"/>
                  </a:solidFill>
                  <a:ea typeface="黑体" pitchFamily="2" charset="-122"/>
                </a:rPr>
                <a:t>将该消息与发送到同一个进程内的其它消息区分开</a:t>
              </a:r>
              <a:endParaRPr lang="zh-CN" altLang="en-US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15" name="组合 17"/>
          <p:cNvGrpSpPr/>
          <p:nvPr/>
        </p:nvGrpSpPr>
        <p:grpSpPr>
          <a:xfrm>
            <a:off x="899592" y="5163664"/>
            <a:ext cx="7416824" cy="954107"/>
            <a:chOff x="971600" y="3429000"/>
            <a:chExt cx="7416824" cy="954107"/>
          </a:xfrm>
        </p:grpSpPr>
        <p:sp>
          <p:nvSpPr>
            <p:cNvPr id="17" name="Rectangle 74"/>
            <p:cNvSpPr>
              <a:spLocks noChangeArrowheads="1"/>
            </p:cNvSpPr>
            <p:nvPr/>
          </p:nvSpPr>
          <p:spPr bwMode="auto">
            <a:xfrm>
              <a:off x="1187624" y="3429000"/>
              <a:ext cx="7200800" cy="9541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FF0000"/>
                  </a:solidFill>
                  <a:latin typeface="幼圆" pitchFamily="49" charset="-122"/>
                  <a:ea typeface="幼圆" pitchFamily="49" charset="-122"/>
                </a:rPr>
                <a:t>阻塞发送</a:t>
              </a:r>
              <a:r>
                <a:rPr lang="zh-CN" altLang="en-US" sz="28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：直到消息被发送出去，该函数才返回</a:t>
              </a:r>
            </a:p>
          </p:txBody>
        </p:sp>
        <p:sp>
          <p:nvSpPr>
            <p:cNvPr id="18" name="Oval 40"/>
            <p:cNvSpPr>
              <a:spLocks noChangeArrowheads="1"/>
            </p:cNvSpPr>
            <p:nvPr/>
          </p:nvSpPr>
          <p:spPr bwMode="auto">
            <a:xfrm>
              <a:off x="971600" y="3645024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99592" y="569438"/>
            <a:ext cx="7561263" cy="4300641"/>
            <a:chOff x="904" y="734"/>
            <a:chExt cx="4763" cy="1839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904" y="734"/>
              <a:ext cx="4763" cy="1808"/>
            </a:xfrm>
            <a:prstGeom prst="rect">
              <a:avLst/>
            </a:prstGeom>
            <a:solidFill>
              <a:srgbClr val="CCFFFF"/>
            </a:solidFill>
            <a:ln w="12700" cap="sq">
              <a:noFill/>
              <a:miter lim="800000"/>
              <a:headEnd/>
              <a:tailEnd/>
            </a:ln>
            <a:effectLst>
              <a:outerShdw dist="242633" dir="2572734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904" y="974"/>
              <a:ext cx="4717" cy="1599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105000"/>
                </a:lnSpc>
                <a:spcBef>
                  <a:spcPct val="0"/>
                </a:spcBef>
              </a:pPr>
              <a:r>
                <a:rPr lang="zh-CN" altLang="en-US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#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include 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“</a:t>
              </a:r>
              <a:r>
                <a:rPr lang="en-US" altLang="zh-CN" sz="2000" dirty="0" err="1" smtClean="0">
                  <a:solidFill>
                    <a:schemeClr val="bg2">
                      <a:lumMod val="75000"/>
                    </a:schemeClr>
                  </a:solidFill>
                </a:rPr>
                <a:t>mpi.h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”</a:t>
              </a:r>
              <a:endParaRPr lang="en-US" altLang="zh-CN" sz="2000" dirty="0" smtClean="0">
                <a:solidFill>
                  <a:schemeClr val="bg2">
                    <a:lumMod val="75000"/>
                  </a:schemeClr>
                </a:solidFill>
                <a:effectLst/>
              </a:endParaRPr>
            </a:p>
            <a:p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MPI_Recv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(</a:t>
              </a:r>
            </a:p>
            <a:p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void	*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buf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, 		</a:t>
              </a:r>
              <a:r>
                <a:rPr lang="en-US" altLang="zh-CN" sz="3600" b="1" baseline="-10000" dirty="0" smtClean="0">
                  <a:solidFill>
                    <a:srgbClr val="C00000"/>
                  </a:solidFill>
                </a:rPr>
                <a:t>//</a:t>
              </a:r>
              <a:r>
                <a:rPr lang="zh-CN" altLang="en-US" sz="3600" b="1" baseline="-10000" dirty="0" smtClean="0">
                  <a:solidFill>
                    <a:srgbClr val="C00000"/>
                  </a:solidFill>
                </a:rPr>
                <a:t>接收</a:t>
              </a:r>
              <a:r>
                <a:rPr lang="zh-CN" altLang="zh-CN" sz="3600" b="1" baseline="-10000" dirty="0" smtClean="0">
                  <a:solidFill>
                    <a:srgbClr val="C00000"/>
                  </a:solidFill>
                </a:rPr>
                <a:t>缓冲区的起始地址</a:t>
              </a:r>
              <a:endParaRPr lang="en-US" altLang="zh-CN" sz="3600" b="1" baseline="-10000" dirty="0" smtClean="0">
                <a:solidFill>
                  <a:srgbClr val="C00000"/>
                </a:solidFill>
              </a:endParaRPr>
            </a:p>
            <a:p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	count,	 	</a:t>
              </a:r>
              <a:r>
                <a:rPr lang="en-US" altLang="zh-CN" sz="3600" b="1" baseline="-10000" dirty="0" smtClean="0">
                  <a:solidFill>
                    <a:srgbClr val="C00000"/>
                  </a:solidFill>
                </a:rPr>
                <a:t>//</a:t>
              </a:r>
              <a:r>
                <a:rPr lang="zh-CN" altLang="zh-CN" sz="3600" b="1" baseline="-10000" dirty="0" smtClean="0">
                  <a:solidFill>
                    <a:srgbClr val="C00000"/>
                  </a:solidFill>
                </a:rPr>
                <a:t>接收</a:t>
              </a:r>
              <a:r>
                <a:rPr lang="zh-CN" altLang="en-US" sz="3600" b="1" baseline="-10000" dirty="0" smtClean="0">
                  <a:solidFill>
                    <a:srgbClr val="C00000"/>
                  </a:solidFill>
                </a:rPr>
                <a:t>数据元素</a:t>
              </a:r>
              <a:r>
                <a:rPr lang="zh-CN" altLang="zh-CN" sz="3600" b="1" baseline="-10000" dirty="0" smtClean="0">
                  <a:solidFill>
                    <a:srgbClr val="C00000"/>
                  </a:solidFill>
                </a:rPr>
                <a:t>的个数</a:t>
              </a:r>
              <a:endParaRPr lang="en-US" altLang="zh-CN" sz="3600" b="1" baseline="-10000" dirty="0" smtClean="0">
                <a:solidFill>
                  <a:srgbClr val="C00000"/>
                </a:solidFill>
              </a:endParaRPr>
            </a:p>
            <a:p>
              <a:pPr marL="288925" indent="-288925" algn="just" eaLnBrk="1" hangingPunct="1">
                <a:buFontTx/>
                <a:buNone/>
              </a:pP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MPI_Datatype</a:t>
              </a:r>
              <a:r>
                <a:rPr lang="zh-CN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type,</a:t>
              </a:r>
              <a:r>
                <a:rPr lang="zh-CN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smtClean="0">
                  <a:solidFill>
                    <a:srgbClr val="C00000"/>
                  </a:solidFill>
                </a:rPr>
                <a:t>//</a:t>
              </a:r>
              <a:r>
                <a:rPr lang="zh-CN" altLang="en-US" sz="3600" b="1" baseline="-10000" dirty="0" smtClean="0">
                  <a:solidFill>
                    <a:srgbClr val="C00000"/>
                  </a:solidFill>
                </a:rPr>
                <a:t>接收数据元素</a:t>
              </a:r>
              <a:r>
                <a:rPr lang="zh-CN" altLang="zh-CN" sz="3600" b="1" baseline="-10000" dirty="0" smtClean="0">
                  <a:solidFill>
                    <a:srgbClr val="C00000"/>
                  </a:solidFill>
                </a:rPr>
                <a:t>的类型</a:t>
              </a:r>
            </a:p>
            <a:p>
              <a:pPr marL="288925" indent="-288925" algn="just" eaLnBrk="1" hangingPunct="1">
                <a:buFontTx/>
                <a:buNone/>
              </a:pPr>
              <a:r>
                <a:rPr lang="zh-CN" altLang="zh-CN" sz="3600" b="1" baseline="-10000" dirty="0" smtClean="0">
                  <a:solidFill>
                    <a:srgbClr val="003399"/>
                  </a:solidFill>
                </a:rPr>
                <a:t>   	   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	source, 	</a:t>
              </a:r>
              <a:r>
                <a:rPr lang="en-US" altLang="zh-CN" b="1" baseline="-10000" dirty="0" smtClean="0">
                  <a:solidFill>
                    <a:srgbClr val="C00000"/>
                  </a:solidFill>
                </a:rPr>
                <a:t>//</a:t>
              </a:r>
              <a:r>
                <a:rPr lang="zh-CN" altLang="en-US" b="1" baseline="-10000" dirty="0" smtClean="0">
                  <a:solidFill>
                    <a:srgbClr val="C00000"/>
                  </a:solidFill>
                </a:rPr>
                <a:t>发送</a:t>
              </a:r>
              <a:r>
                <a:rPr lang="zh-CN" altLang="zh-CN" b="1" baseline="-10000" dirty="0" smtClean="0">
                  <a:solidFill>
                    <a:srgbClr val="C00000"/>
                  </a:solidFill>
                </a:rPr>
                <a:t>进程的</a:t>
              </a:r>
              <a:r>
                <a:rPr lang="en-US" altLang="zh-CN" b="1" baseline="-10000" dirty="0" smtClean="0">
                  <a:solidFill>
                    <a:srgbClr val="C00000"/>
                  </a:solidFill>
                </a:rPr>
                <a:t>ID</a:t>
              </a:r>
              <a:r>
                <a:rPr lang="zh-CN" altLang="en-US" b="1" baseline="-10000" dirty="0" smtClean="0">
                  <a:solidFill>
                    <a:srgbClr val="C00000"/>
                  </a:solidFill>
                </a:rPr>
                <a:t>或</a:t>
              </a:r>
              <a:r>
                <a:rPr lang="en-US" altLang="zh-CN" b="1" baseline="-10000" dirty="0" smtClean="0">
                  <a:solidFill>
                    <a:srgbClr val="C00000"/>
                  </a:solidFill>
                </a:rPr>
                <a:t>MPI_ANY_SOURCE</a:t>
              </a:r>
              <a:endParaRPr lang="zh-CN" altLang="zh-CN" b="1" baseline="-10000" dirty="0" smtClean="0">
                <a:solidFill>
                  <a:srgbClr val="C00000"/>
                </a:solidFill>
              </a:endParaRPr>
            </a:p>
            <a:p>
              <a:pPr marL="288925" indent="-288925" algn="just" eaLnBrk="1" hangingPunct="1">
                <a:buFontTx/>
                <a:buNone/>
              </a:pP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 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	tag,		</a:t>
              </a:r>
              <a:r>
                <a:rPr lang="en-US" altLang="zh-CN" sz="3600" b="1" baseline="-10000" dirty="0" smtClean="0">
                  <a:solidFill>
                    <a:srgbClr val="C00000"/>
                  </a:solidFill>
                </a:rPr>
                <a:t>//</a:t>
              </a:r>
              <a:r>
                <a:rPr lang="zh-CN" altLang="zh-CN" sz="3600" b="1" baseline="-10000" dirty="0" smtClean="0">
                  <a:solidFill>
                    <a:srgbClr val="C00000"/>
                  </a:solidFill>
                </a:rPr>
                <a:t>消息标签</a:t>
              </a:r>
            </a:p>
            <a:p>
              <a:pPr marL="288925" indent="-288925" algn="just" eaLnBrk="1" hangingPunct="1">
                <a:buFontTx/>
                <a:buNone/>
              </a:pP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MPI_Comm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comm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,	</a:t>
              </a:r>
              <a:r>
                <a:rPr lang="en-US" altLang="zh-CN" sz="3600" b="1" baseline="-10000" dirty="0" smtClean="0">
                  <a:solidFill>
                    <a:srgbClr val="C00000"/>
                  </a:solidFill>
                </a:rPr>
                <a:t>//</a:t>
              </a:r>
              <a:r>
                <a:rPr lang="zh-CN" altLang="en-US" sz="3600" b="1" baseline="-10000" dirty="0" smtClean="0">
                  <a:solidFill>
                    <a:srgbClr val="C00000"/>
                  </a:solidFill>
                </a:rPr>
                <a:t>通信域</a:t>
              </a:r>
              <a:endParaRPr lang="en-US" altLang="zh-CN" sz="3600" b="1" baseline="-10000" dirty="0" smtClean="0">
                <a:solidFill>
                  <a:srgbClr val="C00000"/>
                </a:solidFill>
              </a:endParaRPr>
            </a:p>
            <a:p>
              <a:pPr marL="288925" indent="-288925" algn="just"/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MPI_Status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zh-CN" altLang="en-US" sz="3600" b="1" baseline="-10000" dirty="0" smtClean="0">
                  <a:solidFill>
                    <a:srgbClr val="003399"/>
                  </a:solidFill>
                </a:rPr>
                <a:t>*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status	</a:t>
              </a:r>
              <a:r>
                <a:rPr lang="en-US" altLang="zh-CN" sz="3600" b="1" baseline="-10000" dirty="0" smtClean="0">
                  <a:solidFill>
                    <a:srgbClr val="C00000"/>
                  </a:solidFill>
                </a:rPr>
                <a:t>//</a:t>
              </a:r>
              <a:r>
                <a:rPr lang="zh-CN" altLang="en-US" sz="3600" b="1" baseline="-10000" dirty="0" smtClean="0">
                  <a:solidFill>
                    <a:srgbClr val="C00000"/>
                  </a:solidFill>
                </a:rPr>
                <a:t>接收操作的状态</a:t>
              </a:r>
              <a:endParaRPr lang="en-US" altLang="zh-CN" sz="3600" b="1" baseline="-10000" dirty="0" smtClean="0">
                <a:solidFill>
                  <a:srgbClr val="C00000"/>
                </a:solidFill>
              </a:endParaRPr>
            </a:p>
            <a:p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);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37967" y="404664"/>
            <a:ext cx="2826187" cy="685800"/>
            <a:chOff x="475" y="748"/>
            <a:chExt cx="945" cy="432"/>
          </a:xfrm>
        </p:grpSpPr>
        <p:sp>
          <p:nvSpPr>
            <p:cNvPr id="8" name="Oval 9"/>
            <p:cNvSpPr>
              <a:spLocks noChangeArrowheads="1"/>
            </p:cNvSpPr>
            <p:nvPr/>
          </p:nvSpPr>
          <p:spPr bwMode="auto">
            <a:xfrm rot="20967931">
              <a:off x="578" y="748"/>
              <a:ext cx="792" cy="432"/>
            </a:xfrm>
            <a:prstGeom prst="ellipse">
              <a:avLst/>
            </a:prstGeom>
            <a:solidFill>
              <a:srgbClr val="99CCFF"/>
            </a:solidFill>
            <a:ln w="12700" cap="sq">
              <a:noFill/>
              <a:round/>
              <a:headEnd/>
              <a:tailEnd/>
            </a:ln>
            <a:effectLst>
              <a:outerShdw dist="108509" dir="1233363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 rot="20967931">
              <a:off x="475" y="759"/>
              <a:ext cx="945" cy="378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300" b="1" i="1" baseline="0" dirty="0" smtClean="0">
                  <a:solidFill>
                    <a:srgbClr val="FFFF00"/>
                  </a:solidFill>
                  <a:effectLst/>
                  <a:ea typeface="黑体" pitchFamily="2" charset="-122"/>
                </a:rPr>
                <a:t>接收消息</a:t>
              </a:r>
              <a:endParaRPr lang="zh-CN" altLang="en-US" sz="3300" b="1" i="1" baseline="0" dirty="0">
                <a:solidFill>
                  <a:srgbClr val="FFFF00"/>
                </a:solidFill>
                <a:effectLst/>
                <a:ea typeface="黑体" pitchFamily="2" charset="-122"/>
              </a:endParaRPr>
            </a:p>
          </p:txBody>
        </p:sp>
      </p:grpSp>
      <p:grpSp>
        <p:nvGrpSpPr>
          <p:cNvPr id="4" name="组合 17"/>
          <p:cNvGrpSpPr/>
          <p:nvPr/>
        </p:nvGrpSpPr>
        <p:grpSpPr>
          <a:xfrm>
            <a:off x="899592" y="4922004"/>
            <a:ext cx="7416824" cy="954107"/>
            <a:chOff x="971600" y="3429000"/>
            <a:chExt cx="7416824" cy="954107"/>
          </a:xfrm>
        </p:grpSpPr>
        <p:sp>
          <p:nvSpPr>
            <p:cNvPr id="12" name="Rectangle 74"/>
            <p:cNvSpPr>
              <a:spLocks noChangeArrowheads="1"/>
            </p:cNvSpPr>
            <p:nvPr/>
          </p:nvSpPr>
          <p:spPr bwMode="auto">
            <a:xfrm>
              <a:off x="1187624" y="3429000"/>
              <a:ext cx="7200800" cy="9541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从其它进程接收消息，如果从其它任意进程接收消息，</a:t>
              </a:r>
              <a:r>
                <a:rPr lang="en-US" altLang="zh-CN" sz="28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source</a:t>
              </a:r>
              <a:r>
                <a:rPr lang="zh-CN" altLang="en-US" sz="28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参数使用</a:t>
              </a:r>
              <a:r>
                <a:rPr lang="en-US" altLang="zh-CN" sz="28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MPI_ANY_SOURCE</a:t>
              </a:r>
              <a:endParaRPr lang="zh-CN" altLang="en-US" sz="2800" b="1" dirty="0" smtClean="0">
                <a:solidFill>
                  <a:srgbClr val="002060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16" name="Oval 40"/>
            <p:cNvSpPr>
              <a:spLocks noChangeArrowheads="1"/>
            </p:cNvSpPr>
            <p:nvPr/>
          </p:nvSpPr>
          <p:spPr bwMode="auto">
            <a:xfrm>
              <a:off x="971600" y="3645024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latin typeface="+mn-lt"/>
              </a:endParaRPr>
            </a:p>
          </p:txBody>
        </p:sp>
      </p:grpSp>
      <p:sp>
        <p:nvSpPr>
          <p:cNvPr id="14" name="Freeform 18"/>
          <p:cNvSpPr>
            <a:spLocks/>
          </p:cNvSpPr>
          <p:nvPr/>
        </p:nvSpPr>
        <p:spPr bwMode="auto">
          <a:xfrm>
            <a:off x="1691680" y="3356992"/>
            <a:ext cx="1872208" cy="527619"/>
          </a:xfrm>
          <a:custGeom>
            <a:avLst/>
            <a:gdLst/>
            <a:ahLst/>
            <a:cxnLst>
              <a:cxn ang="0">
                <a:pos x="284" y="35"/>
              </a:cxn>
              <a:cxn ang="0">
                <a:pos x="24" y="58"/>
              </a:cxn>
              <a:cxn ang="0">
                <a:pos x="1" y="92"/>
              </a:cxn>
              <a:cxn ang="0">
                <a:pos x="35" y="216"/>
              </a:cxn>
              <a:cxn ang="0">
                <a:pos x="126" y="238"/>
              </a:cxn>
              <a:cxn ang="0">
                <a:pos x="577" y="250"/>
              </a:cxn>
              <a:cxn ang="0">
                <a:pos x="679" y="159"/>
              </a:cxn>
              <a:cxn ang="0">
                <a:pos x="668" y="46"/>
              </a:cxn>
              <a:cxn ang="0">
                <a:pos x="566" y="13"/>
              </a:cxn>
              <a:cxn ang="0">
                <a:pos x="227" y="1"/>
              </a:cxn>
              <a:cxn ang="0">
                <a:pos x="422" y="38"/>
              </a:cxn>
            </a:cxnLst>
            <a:rect l="0" t="0" r="r" b="b"/>
            <a:pathLst>
              <a:path w="680" h="320">
                <a:moveTo>
                  <a:pt x="284" y="35"/>
                </a:moveTo>
                <a:cubicBezTo>
                  <a:pt x="222" y="15"/>
                  <a:pt x="89" y="51"/>
                  <a:pt x="24" y="58"/>
                </a:cubicBezTo>
                <a:cubicBezTo>
                  <a:pt x="16" y="69"/>
                  <a:pt x="2" y="78"/>
                  <a:pt x="1" y="92"/>
                </a:cubicBezTo>
                <a:cubicBezTo>
                  <a:pt x="0" y="103"/>
                  <a:pt x="3" y="198"/>
                  <a:pt x="35" y="216"/>
                </a:cubicBezTo>
                <a:cubicBezTo>
                  <a:pt x="62" y="231"/>
                  <a:pt x="96" y="228"/>
                  <a:pt x="126" y="238"/>
                </a:cubicBezTo>
                <a:cubicBezTo>
                  <a:pt x="243" y="320"/>
                  <a:pt x="487" y="256"/>
                  <a:pt x="577" y="250"/>
                </a:cubicBezTo>
                <a:cubicBezTo>
                  <a:pt x="632" y="222"/>
                  <a:pt x="637" y="201"/>
                  <a:pt x="679" y="159"/>
                </a:cubicBezTo>
                <a:cubicBezTo>
                  <a:pt x="675" y="121"/>
                  <a:pt x="680" y="82"/>
                  <a:pt x="668" y="46"/>
                </a:cubicBezTo>
                <a:cubicBezTo>
                  <a:pt x="659" y="19"/>
                  <a:pt x="572" y="13"/>
                  <a:pt x="566" y="13"/>
                </a:cubicBezTo>
                <a:cubicBezTo>
                  <a:pt x="371" y="0"/>
                  <a:pt x="357" y="1"/>
                  <a:pt x="227" y="1"/>
                </a:cubicBezTo>
                <a:lnTo>
                  <a:pt x="422" y="38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4499992" y="476674"/>
            <a:ext cx="3025257" cy="1108282"/>
            <a:chOff x="623" y="1764"/>
            <a:chExt cx="938" cy="1071"/>
          </a:xfrm>
        </p:grpSpPr>
        <p:sp>
          <p:nvSpPr>
            <p:cNvPr id="19" name="AutoShape 31"/>
            <p:cNvSpPr>
              <a:spLocks noChangeArrowheads="1"/>
            </p:cNvSpPr>
            <p:nvPr/>
          </p:nvSpPr>
          <p:spPr bwMode="auto">
            <a:xfrm>
              <a:off x="623" y="1820"/>
              <a:ext cx="938" cy="988"/>
            </a:xfrm>
            <a:prstGeom prst="wedgeRectCallout">
              <a:avLst>
                <a:gd name="adj1" fmla="val -75915"/>
                <a:gd name="adj2" fmla="val 240482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 b="1"/>
            </a:p>
          </p:txBody>
        </p:sp>
        <p:sp>
          <p:nvSpPr>
            <p:cNvPr id="20" name="Text Box 32"/>
            <p:cNvSpPr txBox="1">
              <a:spLocks noChangeArrowheads="1"/>
            </p:cNvSpPr>
            <p:nvPr/>
          </p:nvSpPr>
          <p:spPr bwMode="auto">
            <a:xfrm>
              <a:off x="646" y="1764"/>
              <a:ext cx="915" cy="10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2200" b="1" dirty="0" smtClean="0">
                  <a:solidFill>
                    <a:srgbClr val="FF3300"/>
                  </a:solidFill>
                  <a:ea typeface="黑体" pitchFamily="2" charset="-122"/>
                </a:rPr>
                <a:t>对应发送操作的</a:t>
              </a:r>
              <a:r>
                <a:rPr lang="en-US" altLang="zh-CN" sz="2200" b="1" dirty="0" smtClean="0">
                  <a:solidFill>
                    <a:srgbClr val="FF3300"/>
                  </a:solidFill>
                  <a:ea typeface="黑体" pitchFamily="2" charset="-122"/>
                </a:rPr>
                <a:t>tag</a:t>
              </a:r>
              <a:r>
                <a:rPr lang="zh-CN" altLang="en-US" sz="2200" b="1" dirty="0" smtClean="0">
                  <a:solidFill>
                    <a:srgbClr val="FF3300"/>
                  </a:solidFill>
                  <a:ea typeface="黑体" pitchFamily="2" charset="-122"/>
                </a:rPr>
                <a:t>，如果匹配任意标签，使用</a:t>
              </a:r>
              <a:r>
                <a:rPr lang="en-US" altLang="zh-CN" sz="2200" b="1" dirty="0" smtClean="0">
                  <a:solidFill>
                    <a:srgbClr val="FF3300"/>
                  </a:solidFill>
                  <a:ea typeface="黑体" pitchFamily="2" charset="-122"/>
                </a:rPr>
                <a:t>MPI_ANY_TAG</a:t>
              </a:r>
              <a:endParaRPr lang="zh-CN" altLang="en-US" sz="2200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10" name="组合 17"/>
          <p:cNvGrpSpPr/>
          <p:nvPr/>
        </p:nvGrpSpPr>
        <p:grpSpPr>
          <a:xfrm>
            <a:off x="899592" y="5859269"/>
            <a:ext cx="7416824" cy="954107"/>
            <a:chOff x="971600" y="3429000"/>
            <a:chExt cx="7416824" cy="954107"/>
          </a:xfrm>
        </p:grpSpPr>
        <p:sp>
          <p:nvSpPr>
            <p:cNvPr id="17" name="Rectangle 74"/>
            <p:cNvSpPr>
              <a:spLocks noChangeArrowheads="1"/>
            </p:cNvSpPr>
            <p:nvPr/>
          </p:nvSpPr>
          <p:spPr bwMode="auto">
            <a:xfrm>
              <a:off x="1187624" y="3429000"/>
              <a:ext cx="7200800" cy="9541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FF0000"/>
                  </a:solidFill>
                  <a:latin typeface="幼圆" pitchFamily="49" charset="-122"/>
                  <a:ea typeface="幼圆" pitchFamily="49" charset="-122"/>
                </a:rPr>
                <a:t>阻塞接收</a:t>
              </a:r>
              <a:r>
                <a:rPr lang="zh-CN" altLang="en-US" sz="28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：直到接收到消息后，该函数才返回</a:t>
              </a:r>
            </a:p>
          </p:txBody>
        </p:sp>
        <p:sp>
          <p:nvSpPr>
            <p:cNvPr id="18" name="Oval 40"/>
            <p:cNvSpPr>
              <a:spLocks noChangeArrowheads="1"/>
            </p:cNvSpPr>
            <p:nvPr/>
          </p:nvSpPr>
          <p:spPr bwMode="auto">
            <a:xfrm>
              <a:off x="971600" y="3645024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latin typeface="+mn-lt"/>
              </a:endParaRPr>
            </a:p>
          </p:txBody>
        </p:sp>
      </p:grpSp>
      <p:sp>
        <p:nvSpPr>
          <p:cNvPr id="21" name="Freeform 18"/>
          <p:cNvSpPr>
            <a:spLocks/>
          </p:cNvSpPr>
          <p:nvPr/>
        </p:nvSpPr>
        <p:spPr bwMode="auto">
          <a:xfrm>
            <a:off x="1691680" y="2996952"/>
            <a:ext cx="2232248" cy="527619"/>
          </a:xfrm>
          <a:custGeom>
            <a:avLst/>
            <a:gdLst/>
            <a:ahLst/>
            <a:cxnLst>
              <a:cxn ang="0">
                <a:pos x="284" y="35"/>
              </a:cxn>
              <a:cxn ang="0">
                <a:pos x="24" y="58"/>
              </a:cxn>
              <a:cxn ang="0">
                <a:pos x="1" y="92"/>
              </a:cxn>
              <a:cxn ang="0">
                <a:pos x="35" y="216"/>
              </a:cxn>
              <a:cxn ang="0">
                <a:pos x="126" y="238"/>
              </a:cxn>
              <a:cxn ang="0">
                <a:pos x="577" y="250"/>
              </a:cxn>
              <a:cxn ang="0">
                <a:pos x="679" y="159"/>
              </a:cxn>
              <a:cxn ang="0">
                <a:pos x="668" y="46"/>
              </a:cxn>
              <a:cxn ang="0">
                <a:pos x="566" y="13"/>
              </a:cxn>
              <a:cxn ang="0">
                <a:pos x="227" y="1"/>
              </a:cxn>
              <a:cxn ang="0">
                <a:pos x="422" y="38"/>
              </a:cxn>
            </a:cxnLst>
            <a:rect l="0" t="0" r="r" b="b"/>
            <a:pathLst>
              <a:path w="680" h="320">
                <a:moveTo>
                  <a:pt x="284" y="35"/>
                </a:moveTo>
                <a:cubicBezTo>
                  <a:pt x="222" y="15"/>
                  <a:pt x="89" y="51"/>
                  <a:pt x="24" y="58"/>
                </a:cubicBezTo>
                <a:cubicBezTo>
                  <a:pt x="16" y="69"/>
                  <a:pt x="2" y="78"/>
                  <a:pt x="1" y="92"/>
                </a:cubicBezTo>
                <a:cubicBezTo>
                  <a:pt x="0" y="103"/>
                  <a:pt x="3" y="198"/>
                  <a:pt x="35" y="216"/>
                </a:cubicBezTo>
                <a:cubicBezTo>
                  <a:pt x="62" y="231"/>
                  <a:pt x="96" y="228"/>
                  <a:pt x="126" y="238"/>
                </a:cubicBezTo>
                <a:cubicBezTo>
                  <a:pt x="243" y="320"/>
                  <a:pt x="487" y="256"/>
                  <a:pt x="577" y="250"/>
                </a:cubicBezTo>
                <a:cubicBezTo>
                  <a:pt x="632" y="222"/>
                  <a:pt x="637" y="201"/>
                  <a:pt x="679" y="159"/>
                </a:cubicBezTo>
                <a:cubicBezTo>
                  <a:pt x="675" y="121"/>
                  <a:pt x="680" y="82"/>
                  <a:pt x="668" y="46"/>
                </a:cubicBezTo>
                <a:cubicBezTo>
                  <a:pt x="659" y="19"/>
                  <a:pt x="572" y="13"/>
                  <a:pt x="566" y="13"/>
                </a:cubicBezTo>
                <a:cubicBezTo>
                  <a:pt x="371" y="0"/>
                  <a:pt x="357" y="1"/>
                  <a:pt x="227" y="1"/>
                </a:cubicBezTo>
                <a:lnTo>
                  <a:pt x="422" y="38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1835696" y="1556792"/>
            <a:ext cx="3240360" cy="918272"/>
            <a:chOff x="432" y="1440"/>
            <a:chExt cx="1853" cy="397"/>
          </a:xfrm>
        </p:grpSpPr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432" y="1440"/>
              <a:ext cx="1824" cy="384"/>
            </a:xfrm>
            <a:prstGeom prst="cloudCallout">
              <a:avLst>
                <a:gd name="adj1" fmla="val -23519"/>
                <a:gd name="adj2" fmla="val 33074"/>
              </a:avLst>
            </a:prstGeom>
            <a:solidFill>
              <a:srgbClr val="FFFFD1"/>
            </a:solidFill>
            <a:ln w="9525">
              <a:noFill/>
              <a:round/>
              <a:headEnd/>
              <a:tailEnd/>
            </a:ln>
            <a:effectLst>
              <a:outerShdw dist="104727" dir="842175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>
                <a:effectLst/>
                <a:ea typeface="宋体" pitchFamily="2" charset="-122"/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575" y="1469"/>
              <a:ext cx="1710" cy="36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1" fontAlgn="base" hangingPunct="1">
                <a:spcBef>
                  <a:spcPct val="0"/>
                </a:spcBef>
              </a:pPr>
              <a:r>
                <a:rPr lang="en-US" altLang="zh-CN" sz="3200" b="1" dirty="0" smtClean="0">
                  <a:solidFill>
                    <a:srgbClr val="000099"/>
                  </a:solidFill>
                  <a:ea typeface="楷体_GB2312" pitchFamily="49" charset="-122"/>
                </a:rPr>
                <a:t>6</a:t>
              </a:r>
              <a:r>
                <a:rPr lang="zh-CN" altLang="en-US" sz="3200" b="1" dirty="0" smtClean="0">
                  <a:solidFill>
                    <a:srgbClr val="000099"/>
                  </a:solidFill>
                  <a:ea typeface="楷体_GB2312" pitchFamily="49" charset="-122"/>
                </a:rPr>
                <a:t>个常用函数：</a:t>
              </a:r>
              <a:endParaRPr kumimoji="1" lang="zh-CN" altLang="en-US" sz="3200" b="1" dirty="0">
                <a:solidFill>
                  <a:srgbClr val="000099"/>
                </a:solidFill>
                <a:effectLst/>
                <a:ea typeface="宋体" pitchFamily="2" charset="-122"/>
              </a:endParaRPr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1907704" y="2492896"/>
            <a:ext cx="5040560" cy="2949574"/>
            <a:chOff x="384" y="2001"/>
            <a:chExt cx="5088" cy="1858"/>
          </a:xfrm>
        </p:grpSpPr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384" y="2001"/>
              <a:ext cx="5088" cy="1839"/>
            </a:xfrm>
            <a:prstGeom prst="rect">
              <a:avLst/>
            </a:prstGeom>
            <a:solidFill>
              <a:srgbClr val="CCFF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624" y="2114"/>
              <a:ext cx="4800" cy="174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marL="850900" lvl="1" indent="-374650" eaLnBrk="1" hangingPunct="1">
                <a:buFont typeface="Monotype Sorts" charset="2"/>
                <a:buAutoNum type="arabicPeriod"/>
              </a:pPr>
              <a:r>
                <a:rPr lang="en-US" altLang="zh-CN" b="1" dirty="0" err="1" smtClean="0">
                  <a:solidFill>
                    <a:schemeClr val="bg1"/>
                  </a:solidFill>
                </a:rPr>
                <a:t>MPI_Init</a:t>
              </a:r>
              <a:r>
                <a:rPr lang="en-US" altLang="zh-CN" b="1" dirty="0" smtClean="0">
                  <a:solidFill>
                    <a:schemeClr val="bg1"/>
                  </a:solidFill>
                </a:rPr>
                <a:t>(…);</a:t>
              </a:r>
            </a:p>
            <a:p>
              <a:pPr marL="850900" lvl="1" indent="-374650" eaLnBrk="1" hangingPunct="1">
                <a:buFont typeface="Monotype Sorts" charset="2"/>
                <a:buAutoNum type="arabicPeriod"/>
              </a:pPr>
              <a:r>
                <a:rPr lang="en-US" altLang="zh-CN" b="1" dirty="0" err="1" smtClean="0">
                  <a:solidFill>
                    <a:schemeClr val="bg1"/>
                  </a:solidFill>
                </a:rPr>
                <a:t>MPI_Comm_size</a:t>
              </a:r>
              <a:r>
                <a:rPr lang="en-US" altLang="zh-CN" b="1" dirty="0" smtClean="0">
                  <a:solidFill>
                    <a:schemeClr val="bg1"/>
                  </a:solidFill>
                </a:rPr>
                <a:t>(…);</a:t>
              </a:r>
            </a:p>
            <a:p>
              <a:pPr marL="850900" lvl="1" indent="-374650" eaLnBrk="1" hangingPunct="1">
                <a:buFont typeface="Monotype Sorts" charset="2"/>
                <a:buAutoNum type="arabicPeriod"/>
              </a:pPr>
              <a:r>
                <a:rPr lang="en-US" altLang="zh-CN" b="1" dirty="0" err="1" smtClean="0">
                  <a:solidFill>
                    <a:schemeClr val="bg1"/>
                  </a:solidFill>
                </a:rPr>
                <a:t>MPI_Comm_rank</a:t>
              </a:r>
              <a:r>
                <a:rPr lang="en-US" altLang="zh-CN" b="1" dirty="0" smtClean="0">
                  <a:solidFill>
                    <a:schemeClr val="bg1"/>
                  </a:solidFill>
                </a:rPr>
                <a:t>(…);</a:t>
              </a:r>
            </a:p>
            <a:p>
              <a:pPr marL="850900" lvl="1" indent="-374650" eaLnBrk="1" hangingPunct="1">
                <a:buFont typeface="Monotype Sorts" charset="2"/>
                <a:buAutoNum type="arabicPeriod"/>
              </a:pPr>
              <a:r>
                <a:rPr lang="en-US" altLang="zh-CN" b="1" dirty="0" err="1" smtClean="0">
                  <a:solidFill>
                    <a:schemeClr val="bg1"/>
                  </a:solidFill>
                </a:rPr>
                <a:t>MPI_Send</a:t>
              </a:r>
              <a:r>
                <a:rPr lang="en-US" altLang="zh-CN" b="1" dirty="0" smtClean="0">
                  <a:solidFill>
                    <a:schemeClr val="bg1"/>
                  </a:solidFill>
                </a:rPr>
                <a:t>(…);</a:t>
              </a:r>
            </a:p>
            <a:p>
              <a:pPr marL="850900" lvl="1" indent="-374650" eaLnBrk="1" hangingPunct="1">
                <a:buFont typeface="Monotype Sorts" charset="2"/>
                <a:buAutoNum type="arabicPeriod"/>
              </a:pPr>
              <a:r>
                <a:rPr lang="en-US" altLang="zh-CN" b="1" dirty="0" err="1" smtClean="0">
                  <a:solidFill>
                    <a:schemeClr val="bg1"/>
                  </a:solidFill>
                </a:rPr>
                <a:t>MPI_Recv</a:t>
              </a:r>
              <a:r>
                <a:rPr lang="en-US" altLang="zh-CN" b="1" dirty="0" smtClean="0">
                  <a:solidFill>
                    <a:schemeClr val="bg1"/>
                  </a:solidFill>
                </a:rPr>
                <a:t>(…);</a:t>
              </a:r>
            </a:p>
            <a:p>
              <a:pPr marL="850900" lvl="1" indent="-374650" eaLnBrk="1" hangingPunct="1">
                <a:buFont typeface="Monotype Sorts" charset="2"/>
                <a:buAutoNum type="arabicPeriod"/>
              </a:pPr>
              <a:r>
                <a:rPr lang="en-US" altLang="zh-CN" b="1" dirty="0" err="1" smtClean="0">
                  <a:solidFill>
                    <a:schemeClr val="bg1"/>
                  </a:solidFill>
                </a:rPr>
                <a:t>MPI_Finalize</a:t>
              </a:r>
              <a:r>
                <a:rPr lang="en-US" altLang="zh-CN" b="1" dirty="0" smtClean="0">
                  <a:solidFill>
                    <a:schemeClr val="bg1"/>
                  </a:solidFill>
                </a:rPr>
                <a:t>();</a:t>
              </a:r>
            </a:p>
            <a:p>
              <a:pPr algn="l" eaLnBrk="1" fontAlgn="base" hangingPunct="1">
                <a:spcBef>
                  <a:spcPct val="0"/>
                </a:spcBef>
              </a:pPr>
              <a:endParaRPr lang="zh-CN" altLang="en-US" sz="2700" b="1" dirty="0">
                <a:solidFill>
                  <a:srgbClr val="000099"/>
                </a:solidFill>
                <a:effectLst/>
                <a:ea typeface="楷体_GB2312" pitchFamily="49" charset="-122"/>
              </a:endParaRPr>
            </a:p>
          </p:txBody>
        </p:sp>
      </p:grpSp>
      <p:grpSp>
        <p:nvGrpSpPr>
          <p:cNvPr id="19" name="Group 66"/>
          <p:cNvGrpSpPr>
            <a:grpSpLocks/>
          </p:cNvGrpSpPr>
          <p:nvPr/>
        </p:nvGrpSpPr>
        <p:grpSpPr bwMode="auto">
          <a:xfrm>
            <a:off x="1403648" y="2"/>
            <a:ext cx="5316248" cy="1430338"/>
            <a:chOff x="661" y="3264"/>
            <a:chExt cx="2346" cy="901"/>
          </a:xfrm>
        </p:grpSpPr>
        <p:sp>
          <p:nvSpPr>
            <p:cNvPr id="20" name="Freeform 64"/>
            <p:cNvSpPr>
              <a:spLocks/>
            </p:cNvSpPr>
            <p:nvPr/>
          </p:nvSpPr>
          <p:spPr bwMode="auto">
            <a:xfrm>
              <a:off x="661" y="3264"/>
              <a:ext cx="2339" cy="656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Text Box 65"/>
            <p:cNvSpPr txBox="1">
              <a:spLocks noChangeArrowheads="1"/>
            </p:cNvSpPr>
            <p:nvPr/>
          </p:nvSpPr>
          <p:spPr bwMode="auto">
            <a:xfrm>
              <a:off x="820" y="3428"/>
              <a:ext cx="2187" cy="73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最常用的</a:t>
              </a:r>
              <a:r>
                <a:rPr lang="en-US" altLang="zh-CN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MPI</a:t>
              </a:r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函数汇总</a:t>
              </a:r>
              <a:endParaRPr lang="zh-CN" altLang="en-US" sz="3500" b="1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2699792" y="1268760"/>
            <a:ext cx="2514600" cy="46166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FFFF"/>
                </a:solidFill>
                <a:ea typeface="宋体" charset="-122"/>
              </a:rPr>
              <a:t>#include “</a:t>
            </a:r>
            <a:r>
              <a:rPr lang="en-US" altLang="zh-CN" dirty="0" err="1">
                <a:solidFill>
                  <a:srgbClr val="FFFFFF"/>
                </a:solidFill>
                <a:ea typeface="宋体" charset="-122"/>
              </a:rPr>
              <a:t>mpi.h</a:t>
            </a:r>
            <a:r>
              <a:rPr lang="en-US" altLang="zh-CN" dirty="0">
                <a:solidFill>
                  <a:srgbClr val="FFFFFF"/>
                </a:solidFill>
                <a:ea typeface="宋体" charset="-122"/>
              </a:rPr>
              <a:t>”</a:t>
            </a: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2411760" y="1931348"/>
            <a:ext cx="3185864" cy="1569660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err="1">
                <a:solidFill>
                  <a:srgbClr val="FFFFFF"/>
                </a:solidFill>
                <a:ea typeface="宋体" charset="-122"/>
              </a:rPr>
              <a:t>MPI_Init</a:t>
            </a:r>
            <a:r>
              <a:rPr lang="en-US" altLang="zh-CN" dirty="0">
                <a:solidFill>
                  <a:srgbClr val="FFFFFF"/>
                </a:solidFill>
                <a:ea typeface="宋体" charset="-122"/>
              </a:rPr>
              <a:t>(…)</a:t>
            </a:r>
          </a:p>
          <a:p>
            <a:pPr>
              <a:spcBef>
                <a:spcPct val="50000"/>
              </a:spcBef>
            </a:pPr>
            <a:r>
              <a:rPr lang="en-US" altLang="zh-CN" dirty="0" err="1">
                <a:solidFill>
                  <a:srgbClr val="FFFFFF"/>
                </a:solidFill>
                <a:ea typeface="宋体" charset="-122"/>
              </a:rPr>
              <a:t>MPI_Comm_size</a:t>
            </a:r>
            <a:r>
              <a:rPr lang="en-US" altLang="zh-CN" dirty="0">
                <a:solidFill>
                  <a:srgbClr val="FFFFFF"/>
                </a:solidFill>
                <a:ea typeface="宋体" charset="-122"/>
              </a:rPr>
              <a:t>(…)</a:t>
            </a:r>
          </a:p>
          <a:p>
            <a:pPr>
              <a:spcBef>
                <a:spcPct val="50000"/>
              </a:spcBef>
            </a:pPr>
            <a:r>
              <a:rPr lang="en-US" altLang="zh-CN" dirty="0" err="1">
                <a:solidFill>
                  <a:srgbClr val="FFFFFF"/>
                </a:solidFill>
                <a:ea typeface="宋体" charset="-122"/>
              </a:rPr>
              <a:t>MPI_Comm_rank</a:t>
            </a:r>
            <a:r>
              <a:rPr lang="en-US" altLang="zh-CN" dirty="0">
                <a:solidFill>
                  <a:srgbClr val="FFFFFF"/>
                </a:solidFill>
                <a:ea typeface="宋体" charset="-122"/>
              </a:rPr>
              <a:t>(…)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2559968" y="5872163"/>
            <a:ext cx="2514600" cy="461665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err="1" smtClean="0">
                <a:solidFill>
                  <a:srgbClr val="FFFFFF"/>
                </a:solidFill>
              </a:rPr>
              <a:t>MPI_Finalize</a:t>
            </a:r>
            <a:r>
              <a:rPr lang="en-US" altLang="zh-CN" dirty="0" smtClean="0">
                <a:solidFill>
                  <a:srgbClr val="FFFFFF"/>
                </a:solidFill>
                <a:ea typeface="宋体" charset="-122"/>
              </a:rPr>
              <a:t>();</a:t>
            </a:r>
            <a:endParaRPr lang="en-US" altLang="zh-CN" dirty="0">
              <a:solidFill>
                <a:srgbClr val="FFFFFF"/>
              </a:solidFill>
              <a:ea typeface="宋体" charset="-122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483768" y="3875564"/>
            <a:ext cx="3024336" cy="1569660"/>
          </a:xfrm>
          <a:prstGeom prst="rect">
            <a:avLst/>
          </a:prstGeom>
          <a:solidFill>
            <a:srgbClr val="0070C0"/>
          </a:solidFill>
          <a:ln w="9525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b="1" dirty="0" smtClean="0">
                <a:solidFill>
                  <a:srgbClr val="FFFFFF"/>
                </a:solidFill>
                <a:ea typeface="宋体" charset="-122"/>
              </a:rPr>
              <a:t>并行代码</a:t>
            </a:r>
            <a:endParaRPr lang="en-US" altLang="zh-CN" b="1" dirty="0" smtClean="0">
              <a:solidFill>
                <a:srgbClr val="FFFFFF"/>
              </a:solidFill>
              <a:ea typeface="宋体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b="1" dirty="0" smtClean="0">
                <a:solidFill>
                  <a:schemeClr val="tx1">
                    <a:lumMod val="75000"/>
                  </a:schemeClr>
                </a:solidFill>
                <a:ea typeface="宋体" charset="-122"/>
              </a:rPr>
              <a:t>计算任务</a:t>
            </a:r>
            <a:r>
              <a:rPr lang="en-US" altLang="zh-CN" b="1" dirty="0" smtClean="0">
                <a:solidFill>
                  <a:schemeClr val="tx1">
                    <a:lumMod val="75000"/>
                  </a:schemeClr>
                </a:solidFill>
                <a:ea typeface="宋体" charset="-122"/>
              </a:rPr>
              <a:t>+</a:t>
            </a:r>
            <a:r>
              <a:rPr lang="zh-CN" altLang="en-US" b="1" dirty="0" smtClean="0">
                <a:solidFill>
                  <a:schemeClr val="tx1">
                    <a:lumMod val="75000"/>
                  </a:schemeClr>
                </a:solidFill>
                <a:ea typeface="宋体" charset="-122"/>
              </a:rPr>
              <a:t>消息传递</a:t>
            </a:r>
            <a:endParaRPr lang="en-US" altLang="zh-CN" b="1" dirty="0" smtClean="0">
              <a:solidFill>
                <a:schemeClr val="tx1">
                  <a:lumMod val="75000"/>
                </a:schemeClr>
              </a:solidFill>
              <a:ea typeface="宋体" charset="-122"/>
            </a:endParaRPr>
          </a:p>
          <a:p>
            <a:pPr algn="ctr">
              <a:spcBef>
                <a:spcPct val="50000"/>
              </a:spcBef>
            </a:pPr>
            <a:endParaRPr lang="en-US" altLang="zh-CN" b="1" dirty="0">
              <a:solidFill>
                <a:srgbClr val="FFFFFF"/>
              </a:solidFill>
              <a:ea typeface="宋体" charset="-122"/>
            </a:endParaRPr>
          </a:p>
        </p:txBody>
      </p:sp>
      <p:grpSp>
        <p:nvGrpSpPr>
          <p:cNvPr id="15" name="Group 66"/>
          <p:cNvGrpSpPr>
            <a:grpSpLocks/>
          </p:cNvGrpSpPr>
          <p:nvPr/>
        </p:nvGrpSpPr>
        <p:grpSpPr bwMode="auto">
          <a:xfrm>
            <a:off x="2339752" y="0"/>
            <a:ext cx="3888611" cy="1041401"/>
            <a:chOff x="661" y="3264"/>
            <a:chExt cx="1716" cy="656"/>
          </a:xfrm>
        </p:grpSpPr>
        <p:sp>
          <p:nvSpPr>
            <p:cNvPr id="16" name="Freeform 64"/>
            <p:cNvSpPr>
              <a:spLocks/>
            </p:cNvSpPr>
            <p:nvPr/>
          </p:nvSpPr>
          <p:spPr bwMode="auto">
            <a:xfrm>
              <a:off x="661" y="3264"/>
              <a:ext cx="1525" cy="656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Text Box 65"/>
            <p:cNvSpPr txBox="1">
              <a:spLocks noChangeArrowheads="1"/>
            </p:cNvSpPr>
            <p:nvPr/>
          </p:nvSpPr>
          <p:spPr bwMode="auto">
            <a:xfrm>
              <a:off x="820" y="3428"/>
              <a:ext cx="1557" cy="3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en-US" altLang="zh-CN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MPI</a:t>
              </a:r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程序结构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66"/>
          <p:cNvGrpSpPr>
            <a:grpSpLocks/>
          </p:cNvGrpSpPr>
          <p:nvPr/>
        </p:nvGrpSpPr>
        <p:grpSpPr bwMode="auto">
          <a:xfrm>
            <a:off x="2699792" y="1"/>
            <a:ext cx="3240360" cy="1041401"/>
            <a:chOff x="661" y="3264"/>
            <a:chExt cx="1332" cy="656"/>
          </a:xfrm>
        </p:grpSpPr>
        <p:sp>
          <p:nvSpPr>
            <p:cNvPr id="12" name="Freeform 64"/>
            <p:cNvSpPr>
              <a:spLocks/>
            </p:cNvSpPr>
            <p:nvPr/>
          </p:nvSpPr>
          <p:spPr bwMode="auto">
            <a:xfrm>
              <a:off x="661" y="3264"/>
              <a:ext cx="1332" cy="656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Text Box 65"/>
            <p:cNvSpPr txBox="1">
              <a:spLocks noChangeArrowheads="1"/>
            </p:cNvSpPr>
            <p:nvPr/>
          </p:nvSpPr>
          <p:spPr bwMode="auto">
            <a:xfrm>
              <a:off x="792" y="3419"/>
              <a:ext cx="1201" cy="3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死锁的产生</a:t>
              </a:r>
              <a:endParaRPr lang="zh-CN" altLang="en-US" sz="3500" b="1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1259632" y="1700808"/>
            <a:ext cx="6408712" cy="2736304"/>
            <a:chOff x="827584" y="3068960"/>
            <a:chExt cx="6408712" cy="2736304"/>
          </a:xfrm>
        </p:grpSpPr>
        <p:grpSp>
          <p:nvGrpSpPr>
            <p:cNvPr id="30" name="组合 29"/>
            <p:cNvGrpSpPr/>
            <p:nvPr/>
          </p:nvGrpSpPr>
          <p:grpSpPr>
            <a:xfrm>
              <a:off x="827584" y="3068960"/>
              <a:ext cx="2376264" cy="2736304"/>
              <a:chOff x="827584" y="2996952"/>
              <a:chExt cx="2376264" cy="2736304"/>
            </a:xfrm>
          </p:grpSpPr>
          <p:sp>
            <p:nvSpPr>
              <p:cNvPr id="14" name="椭圆 13"/>
              <p:cNvSpPr/>
              <p:nvPr/>
            </p:nvSpPr>
            <p:spPr bwMode="auto">
              <a:xfrm>
                <a:off x="1403648" y="2996952"/>
                <a:ext cx="1224136" cy="648072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rPr>
                  <a:t>进程</a:t>
                </a:r>
                <a:r>
                  <a:rPr kumimoji="1" lang="en-US" altLang="zh-C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rPr>
                  <a:t>0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 bwMode="auto">
              <a:xfrm>
                <a:off x="827584" y="4077072"/>
                <a:ext cx="2376264" cy="57606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从进程</a:t>
                </a:r>
                <a:r>
                  <a:rPr kumimoji="1" lang="en-US" altLang="zh-C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1</a:t>
                </a:r>
                <a:r>
                  <a:rPr kumimoji="1" lang="zh-CN" altLang="en-US" b="1" i="0" u="none" strike="noStrike" cap="none" normalizeH="0" baseline="0" dirty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接收</a:t>
                </a: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消息</a:t>
                </a:r>
                <a:r>
                  <a:rPr kumimoji="1" lang="en-US" altLang="zh-C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A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" pitchFamily="49" charset="-122"/>
                  <a:ea typeface="楷体" pitchFamily="49" charset="-122"/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 bwMode="auto">
              <a:xfrm>
                <a:off x="827584" y="5157192"/>
                <a:ext cx="2376264" cy="57606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zh-CN" altLang="en-US" sz="2000" b="1" dirty="0" smtClean="0">
                    <a:latin typeface="楷体" pitchFamily="49" charset="-122"/>
                    <a:ea typeface="楷体" pitchFamily="49" charset="-122"/>
                  </a:rPr>
                  <a:t>向</a:t>
                </a: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进程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1</a:t>
                </a:r>
                <a:r>
                  <a:rPr lang="zh-CN" altLang="en-US" b="1" dirty="0" smtClean="0">
                    <a:solidFill>
                      <a:srgbClr val="FFC000"/>
                    </a:solidFill>
                    <a:latin typeface="楷体" pitchFamily="49" charset="-122"/>
                    <a:ea typeface="楷体" pitchFamily="49" charset="-122"/>
                  </a:rPr>
                  <a:t>发送</a:t>
                </a: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消息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B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" pitchFamily="49" charset="-122"/>
                  <a:ea typeface="楷体" pitchFamily="49" charset="-122"/>
                </a:endParaRPr>
              </a:p>
            </p:txBody>
          </p:sp>
          <p:cxnSp>
            <p:nvCxnSpPr>
              <p:cNvPr id="18" name="直接箭头连接符 17"/>
              <p:cNvCxnSpPr>
                <a:stCxn id="14" idx="4"/>
                <a:endCxn id="15" idx="0"/>
              </p:cNvCxnSpPr>
              <p:nvPr/>
            </p:nvCxnSpPr>
            <p:spPr bwMode="auto">
              <a:xfrm rot="5400000">
                <a:off x="1799692" y="3861048"/>
                <a:ext cx="432048" cy="1588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2060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cxnSp>
            <p:nvCxnSpPr>
              <p:cNvPr id="22" name="直接箭头连接符 21"/>
              <p:cNvCxnSpPr>
                <a:stCxn id="15" idx="2"/>
                <a:endCxn id="16" idx="0"/>
              </p:cNvCxnSpPr>
              <p:nvPr/>
            </p:nvCxnSpPr>
            <p:spPr bwMode="auto">
              <a:xfrm rot="5400000">
                <a:off x="1763688" y="4905164"/>
                <a:ext cx="504056" cy="1588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2060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</p:grpSp>
        <p:grpSp>
          <p:nvGrpSpPr>
            <p:cNvPr id="31" name="组合 30"/>
            <p:cNvGrpSpPr/>
            <p:nvPr/>
          </p:nvGrpSpPr>
          <p:grpSpPr>
            <a:xfrm>
              <a:off x="4860032" y="3068960"/>
              <a:ext cx="2376264" cy="2736304"/>
              <a:chOff x="4644008" y="3140968"/>
              <a:chExt cx="2376264" cy="2736304"/>
            </a:xfrm>
          </p:grpSpPr>
          <p:sp>
            <p:nvSpPr>
              <p:cNvPr id="25" name="椭圆 24"/>
              <p:cNvSpPr/>
              <p:nvPr/>
            </p:nvSpPr>
            <p:spPr bwMode="auto">
              <a:xfrm>
                <a:off x="5220072" y="3140968"/>
                <a:ext cx="1224136" cy="648072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rPr>
                  <a:t>进程</a:t>
                </a:r>
                <a:r>
                  <a:rPr kumimoji="1" lang="en-US" altLang="zh-C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rPr>
                  <a:t>1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 bwMode="auto">
              <a:xfrm>
                <a:off x="4644008" y="4221088"/>
                <a:ext cx="2376264" cy="57606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从进程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0</a:t>
                </a:r>
                <a:r>
                  <a:rPr kumimoji="1" lang="zh-CN" altLang="en-US" b="1" i="0" u="none" strike="noStrike" cap="none" normalizeH="0" baseline="0" dirty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接收</a:t>
                </a: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消息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B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" pitchFamily="49" charset="-122"/>
                  <a:ea typeface="楷体" pitchFamily="49" charset="-122"/>
                </a:endParaRPr>
              </a:p>
            </p:txBody>
          </p:sp>
          <p:sp>
            <p:nvSpPr>
              <p:cNvPr id="27" name="矩形 26"/>
              <p:cNvSpPr/>
              <p:nvPr/>
            </p:nvSpPr>
            <p:spPr bwMode="auto">
              <a:xfrm>
                <a:off x="4644008" y="5301208"/>
                <a:ext cx="2376264" cy="57606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zh-CN" altLang="en-US" sz="2000" b="1" dirty="0" smtClean="0">
                    <a:latin typeface="楷体" pitchFamily="49" charset="-122"/>
                    <a:ea typeface="楷体" pitchFamily="49" charset="-122"/>
                  </a:rPr>
                  <a:t>向</a:t>
                </a: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进程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0</a:t>
                </a:r>
                <a:r>
                  <a:rPr lang="zh-CN" altLang="en-US" b="1" dirty="0" smtClean="0">
                    <a:solidFill>
                      <a:srgbClr val="FFC000"/>
                    </a:solidFill>
                    <a:latin typeface="楷体" pitchFamily="49" charset="-122"/>
                    <a:ea typeface="楷体" pitchFamily="49" charset="-122"/>
                  </a:rPr>
                  <a:t>发送</a:t>
                </a: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消息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A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" pitchFamily="49" charset="-122"/>
                  <a:ea typeface="楷体" pitchFamily="49" charset="-122"/>
                </a:endParaRPr>
              </a:p>
            </p:txBody>
          </p:sp>
          <p:cxnSp>
            <p:nvCxnSpPr>
              <p:cNvPr id="28" name="直接箭头连接符 27"/>
              <p:cNvCxnSpPr>
                <a:stCxn id="25" idx="4"/>
                <a:endCxn id="26" idx="0"/>
              </p:cNvCxnSpPr>
              <p:nvPr/>
            </p:nvCxnSpPr>
            <p:spPr bwMode="auto">
              <a:xfrm rot="5400000">
                <a:off x="5616116" y="4005064"/>
                <a:ext cx="432048" cy="1588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2060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cxnSp>
            <p:nvCxnSpPr>
              <p:cNvPr id="29" name="直接箭头连接符 28"/>
              <p:cNvCxnSpPr>
                <a:stCxn id="26" idx="2"/>
                <a:endCxn id="27" idx="0"/>
              </p:cNvCxnSpPr>
              <p:nvPr/>
            </p:nvCxnSpPr>
            <p:spPr bwMode="auto">
              <a:xfrm rot="5400000">
                <a:off x="5580112" y="5049180"/>
                <a:ext cx="504056" cy="1588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2060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</p:grpSp>
        <p:cxnSp>
          <p:nvCxnSpPr>
            <p:cNvPr id="33" name="肘形连接符 32"/>
            <p:cNvCxnSpPr>
              <a:stCxn id="27" idx="1"/>
              <a:endCxn id="15" idx="3"/>
            </p:cNvCxnSpPr>
            <p:nvPr/>
          </p:nvCxnSpPr>
          <p:spPr bwMode="auto">
            <a:xfrm rot="10800000">
              <a:off x="3203848" y="4437112"/>
              <a:ext cx="1656184" cy="108012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5400" cap="sq" cmpd="sng" algn="ctr">
              <a:solidFill>
                <a:srgbClr val="0070C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肘形连接符 34"/>
            <p:cNvCxnSpPr>
              <a:endCxn id="26" idx="1"/>
            </p:cNvCxnSpPr>
            <p:nvPr/>
          </p:nvCxnSpPr>
          <p:spPr bwMode="auto">
            <a:xfrm flipV="1">
              <a:off x="3203848" y="4437112"/>
              <a:ext cx="1656184" cy="936104"/>
            </a:xfrm>
            <a:prstGeom prst="bentConnector3">
              <a:avLst>
                <a:gd name="adj1" fmla="val 59426"/>
              </a:avLst>
            </a:prstGeom>
            <a:solidFill>
              <a:schemeClr val="accent1"/>
            </a:solidFill>
            <a:ln w="25400" cap="sq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45" name="Group 108"/>
          <p:cNvGrpSpPr>
            <a:grpSpLocks/>
          </p:cNvGrpSpPr>
          <p:nvPr/>
        </p:nvGrpSpPr>
        <p:grpSpPr bwMode="auto">
          <a:xfrm>
            <a:off x="1763688" y="4797152"/>
            <a:ext cx="2949575" cy="1290637"/>
            <a:chOff x="657" y="2840"/>
            <a:chExt cx="1858" cy="813"/>
          </a:xfrm>
        </p:grpSpPr>
        <p:sp>
          <p:nvSpPr>
            <p:cNvPr id="46" name="Freeform 109"/>
            <p:cNvSpPr>
              <a:spLocks/>
            </p:cNvSpPr>
            <p:nvPr/>
          </p:nvSpPr>
          <p:spPr bwMode="auto">
            <a:xfrm rot="-241802">
              <a:off x="657" y="2973"/>
              <a:ext cx="1542" cy="680"/>
            </a:xfrm>
            <a:custGeom>
              <a:avLst/>
              <a:gdLst/>
              <a:ahLst/>
              <a:cxnLst>
                <a:cxn ang="0">
                  <a:pos x="102" y="167"/>
                </a:cxn>
                <a:cxn ang="0">
                  <a:pos x="175" y="77"/>
                </a:cxn>
                <a:cxn ang="0">
                  <a:pos x="248" y="68"/>
                </a:cxn>
                <a:cxn ang="0">
                  <a:pos x="292" y="111"/>
                </a:cxn>
                <a:cxn ang="0">
                  <a:pos x="292" y="105"/>
                </a:cxn>
                <a:cxn ang="0">
                  <a:pos x="334" y="42"/>
                </a:cxn>
                <a:cxn ang="0">
                  <a:pos x="415" y="5"/>
                </a:cxn>
                <a:cxn ang="0">
                  <a:pos x="505" y="4"/>
                </a:cxn>
                <a:cxn ang="0">
                  <a:pos x="568" y="25"/>
                </a:cxn>
                <a:cxn ang="0">
                  <a:pos x="597" y="63"/>
                </a:cxn>
                <a:cxn ang="0">
                  <a:pos x="545" y="80"/>
                </a:cxn>
                <a:cxn ang="0">
                  <a:pos x="510" y="113"/>
                </a:cxn>
                <a:cxn ang="0">
                  <a:pos x="512" y="110"/>
                </a:cxn>
                <a:cxn ang="0">
                  <a:pos x="550" y="77"/>
                </a:cxn>
                <a:cxn ang="0">
                  <a:pos x="617" y="68"/>
                </a:cxn>
                <a:cxn ang="0">
                  <a:pos x="679" y="77"/>
                </a:cxn>
                <a:cxn ang="0">
                  <a:pos x="682" y="112"/>
                </a:cxn>
                <a:cxn ang="0">
                  <a:pos x="706" y="88"/>
                </a:cxn>
                <a:cxn ang="0">
                  <a:pos x="779" y="67"/>
                </a:cxn>
                <a:cxn ang="0">
                  <a:pos x="842" y="94"/>
                </a:cxn>
                <a:cxn ang="0">
                  <a:pos x="873" y="136"/>
                </a:cxn>
                <a:cxn ang="0">
                  <a:pos x="894" y="177"/>
                </a:cxn>
                <a:cxn ang="0">
                  <a:pos x="888" y="139"/>
                </a:cxn>
                <a:cxn ang="0">
                  <a:pos x="937" y="103"/>
                </a:cxn>
                <a:cxn ang="0">
                  <a:pos x="1012" y="104"/>
                </a:cxn>
                <a:cxn ang="0">
                  <a:pos x="1075" y="132"/>
                </a:cxn>
                <a:cxn ang="0">
                  <a:pos x="1115" y="179"/>
                </a:cxn>
                <a:cxn ang="0">
                  <a:pos x="1148" y="259"/>
                </a:cxn>
                <a:cxn ang="0">
                  <a:pos x="1137" y="324"/>
                </a:cxn>
                <a:cxn ang="0">
                  <a:pos x="1109" y="349"/>
                </a:cxn>
                <a:cxn ang="0">
                  <a:pos x="1082" y="325"/>
                </a:cxn>
                <a:cxn ang="0">
                  <a:pos x="1122" y="399"/>
                </a:cxn>
                <a:cxn ang="0">
                  <a:pos x="1122" y="503"/>
                </a:cxn>
                <a:cxn ang="0">
                  <a:pos x="1081" y="574"/>
                </a:cxn>
                <a:cxn ang="0">
                  <a:pos x="1012" y="619"/>
                </a:cxn>
                <a:cxn ang="0">
                  <a:pos x="940" y="637"/>
                </a:cxn>
                <a:cxn ang="0">
                  <a:pos x="944" y="638"/>
                </a:cxn>
                <a:cxn ang="0">
                  <a:pos x="930" y="673"/>
                </a:cxn>
                <a:cxn ang="0">
                  <a:pos x="863" y="716"/>
                </a:cxn>
                <a:cxn ang="0">
                  <a:pos x="803" y="709"/>
                </a:cxn>
                <a:cxn ang="0">
                  <a:pos x="755" y="665"/>
                </a:cxn>
                <a:cxn ang="0">
                  <a:pos x="768" y="627"/>
                </a:cxn>
                <a:cxn ang="0">
                  <a:pos x="732" y="657"/>
                </a:cxn>
                <a:cxn ang="0">
                  <a:pos x="653" y="695"/>
                </a:cxn>
                <a:cxn ang="0">
                  <a:pos x="569" y="700"/>
                </a:cxn>
                <a:cxn ang="0">
                  <a:pos x="515" y="658"/>
                </a:cxn>
                <a:cxn ang="0">
                  <a:pos x="530" y="697"/>
                </a:cxn>
                <a:cxn ang="0">
                  <a:pos x="436" y="700"/>
                </a:cxn>
                <a:cxn ang="0">
                  <a:pos x="348" y="668"/>
                </a:cxn>
                <a:cxn ang="0">
                  <a:pos x="298" y="607"/>
                </a:cxn>
                <a:cxn ang="0">
                  <a:pos x="292" y="578"/>
                </a:cxn>
                <a:cxn ang="0">
                  <a:pos x="276" y="619"/>
                </a:cxn>
                <a:cxn ang="0">
                  <a:pos x="210" y="649"/>
                </a:cxn>
                <a:cxn ang="0">
                  <a:pos x="146" y="637"/>
                </a:cxn>
                <a:cxn ang="0">
                  <a:pos x="103" y="599"/>
                </a:cxn>
                <a:cxn ang="0">
                  <a:pos x="101" y="585"/>
                </a:cxn>
                <a:cxn ang="0">
                  <a:pos x="155" y="594"/>
                </a:cxn>
                <a:cxn ang="0">
                  <a:pos x="128" y="594"/>
                </a:cxn>
                <a:cxn ang="0">
                  <a:pos x="75" y="570"/>
                </a:cxn>
                <a:cxn ang="0">
                  <a:pos x="26" y="512"/>
                </a:cxn>
                <a:cxn ang="0">
                  <a:pos x="0" y="397"/>
                </a:cxn>
                <a:cxn ang="0">
                  <a:pos x="27" y="296"/>
                </a:cxn>
              </a:cxnLst>
              <a:rect l="0" t="0" r="r" b="b"/>
              <a:pathLst>
                <a:path w="1149" h="719">
                  <a:moveTo>
                    <a:pt x="49" y="268"/>
                  </a:moveTo>
                  <a:lnTo>
                    <a:pt x="52" y="265"/>
                  </a:lnTo>
                  <a:lnTo>
                    <a:pt x="55" y="262"/>
                  </a:lnTo>
                  <a:lnTo>
                    <a:pt x="57" y="259"/>
                  </a:lnTo>
                  <a:lnTo>
                    <a:pt x="60" y="255"/>
                  </a:lnTo>
                  <a:lnTo>
                    <a:pt x="63" y="252"/>
                  </a:lnTo>
                  <a:lnTo>
                    <a:pt x="65" y="247"/>
                  </a:lnTo>
                  <a:lnTo>
                    <a:pt x="68" y="243"/>
                  </a:lnTo>
                  <a:lnTo>
                    <a:pt x="71" y="238"/>
                  </a:lnTo>
                  <a:lnTo>
                    <a:pt x="73" y="233"/>
                  </a:lnTo>
                  <a:lnTo>
                    <a:pt x="76" y="228"/>
                  </a:lnTo>
                  <a:lnTo>
                    <a:pt x="79" y="222"/>
                  </a:lnTo>
                  <a:lnTo>
                    <a:pt x="82" y="216"/>
                  </a:lnTo>
                  <a:lnTo>
                    <a:pt x="84" y="209"/>
                  </a:lnTo>
                  <a:lnTo>
                    <a:pt x="87" y="203"/>
                  </a:lnTo>
                  <a:lnTo>
                    <a:pt x="90" y="196"/>
                  </a:lnTo>
                  <a:lnTo>
                    <a:pt x="93" y="188"/>
                  </a:lnTo>
                  <a:lnTo>
                    <a:pt x="96" y="181"/>
                  </a:lnTo>
                  <a:lnTo>
                    <a:pt x="99" y="174"/>
                  </a:lnTo>
                  <a:lnTo>
                    <a:pt x="102" y="167"/>
                  </a:lnTo>
                  <a:lnTo>
                    <a:pt x="105" y="160"/>
                  </a:lnTo>
                  <a:lnTo>
                    <a:pt x="108" y="154"/>
                  </a:lnTo>
                  <a:lnTo>
                    <a:pt x="111" y="148"/>
                  </a:lnTo>
                  <a:lnTo>
                    <a:pt x="114" y="142"/>
                  </a:lnTo>
                  <a:lnTo>
                    <a:pt x="118" y="136"/>
                  </a:lnTo>
                  <a:lnTo>
                    <a:pt x="121" y="130"/>
                  </a:lnTo>
                  <a:lnTo>
                    <a:pt x="125" y="125"/>
                  </a:lnTo>
                  <a:lnTo>
                    <a:pt x="128" y="120"/>
                  </a:lnTo>
                  <a:lnTo>
                    <a:pt x="132" y="115"/>
                  </a:lnTo>
                  <a:lnTo>
                    <a:pt x="136" y="110"/>
                  </a:lnTo>
                  <a:lnTo>
                    <a:pt x="140" y="106"/>
                  </a:lnTo>
                  <a:lnTo>
                    <a:pt x="143" y="102"/>
                  </a:lnTo>
                  <a:lnTo>
                    <a:pt x="147" y="98"/>
                  </a:lnTo>
                  <a:lnTo>
                    <a:pt x="151" y="94"/>
                  </a:lnTo>
                  <a:lnTo>
                    <a:pt x="155" y="91"/>
                  </a:lnTo>
                  <a:lnTo>
                    <a:pt x="159" y="88"/>
                  </a:lnTo>
                  <a:lnTo>
                    <a:pt x="163" y="85"/>
                  </a:lnTo>
                  <a:lnTo>
                    <a:pt x="167" y="82"/>
                  </a:lnTo>
                  <a:lnTo>
                    <a:pt x="171" y="79"/>
                  </a:lnTo>
                  <a:lnTo>
                    <a:pt x="175" y="77"/>
                  </a:lnTo>
                  <a:lnTo>
                    <a:pt x="179" y="74"/>
                  </a:lnTo>
                  <a:lnTo>
                    <a:pt x="183" y="72"/>
                  </a:lnTo>
                  <a:lnTo>
                    <a:pt x="186" y="71"/>
                  </a:lnTo>
                  <a:lnTo>
                    <a:pt x="190" y="69"/>
                  </a:lnTo>
                  <a:lnTo>
                    <a:pt x="194" y="68"/>
                  </a:lnTo>
                  <a:lnTo>
                    <a:pt x="198" y="66"/>
                  </a:lnTo>
                  <a:lnTo>
                    <a:pt x="202" y="65"/>
                  </a:lnTo>
                  <a:lnTo>
                    <a:pt x="205" y="65"/>
                  </a:lnTo>
                  <a:lnTo>
                    <a:pt x="209" y="64"/>
                  </a:lnTo>
                  <a:lnTo>
                    <a:pt x="213" y="64"/>
                  </a:lnTo>
                  <a:lnTo>
                    <a:pt x="216" y="64"/>
                  </a:lnTo>
                  <a:lnTo>
                    <a:pt x="220" y="63"/>
                  </a:lnTo>
                  <a:lnTo>
                    <a:pt x="224" y="64"/>
                  </a:lnTo>
                  <a:lnTo>
                    <a:pt x="227" y="64"/>
                  </a:lnTo>
                  <a:lnTo>
                    <a:pt x="231" y="64"/>
                  </a:lnTo>
                  <a:lnTo>
                    <a:pt x="234" y="65"/>
                  </a:lnTo>
                  <a:lnTo>
                    <a:pt x="238" y="65"/>
                  </a:lnTo>
                  <a:lnTo>
                    <a:pt x="241" y="66"/>
                  </a:lnTo>
                  <a:lnTo>
                    <a:pt x="245" y="67"/>
                  </a:lnTo>
                  <a:lnTo>
                    <a:pt x="248" y="68"/>
                  </a:lnTo>
                  <a:lnTo>
                    <a:pt x="252" y="70"/>
                  </a:lnTo>
                  <a:lnTo>
                    <a:pt x="255" y="71"/>
                  </a:lnTo>
                  <a:lnTo>
                    <a:pt x="258" y="73"/>
                  </a:lnTo>
                  <a:lnTo>
                    <a:pt x="262" y="75"/>
                  </a:lnTo>
                  <a:lnTo>
                    <a:pt x="265" y="77"/>
                  </a:lnTo>
                  <a:lnTo>
                    <a:pt x="268" y="79"/>
                  </a:lnTo>
                  <a:lnTo>
                    <a:pt x="271" y="81"/>
                  </a:lnTo>
                  <a:lnTo>
                    <a:pt x="274" y="83"/>
                  </a:lnTo>
                  <a:lnTo>
                    <a:pt x="277" y="85"/>
                  </a:lnTo>
                  <a:lnTo>
                    <a:pt x="279" y="87"/>
                  </a:lnTo>
                  <a:lnTo>
                    <a:pt x="281" y="89"/>
                  </a:lnTo>
                  <a:lnTo>
                    <a:pt x="283" y="92"/>
                  </a:lnTo>
                  <a:lnTo>
                    <a:pt x="285" y="94"/>
                  </a:lnTo>
                  <a:lnTo>
                    <a:pt x="287" y="96"/>
                  </a:lnTo>
                  <a:lnTo>
                    <a:pt x="288" y="98"/>
                  </a:lnTo>
                  <a:lnTo>
                    <a:pt x="289" y="101"/>
                  </a:lnTo>
                  <a:lnTo>
                    <a:pt x="290" y="103"/>
                  </a:lnTo>
                  <a:lnTo>
                    <a:pt x="291" y="106"/>
                  </a:lnTo>
                  <a:lnTo>
                    <a:pt x="291" y="108"/>
                  </a:lnTo>
                  <a:lnTo>
                    <a:pt x="292" y="111"/>
                  </a:lnTo>
                  <a:lnTo>
                    <a:pt x="292" y="113"/>
                  </a:lnTo>
                  <a:lnTo>
                    <a:pt x="292" y="116"/>
                  </a:lnTo>
                  <a:lnTo>
                    <a:pt x="292" y="118"/>
                  </a:lnTo>
                  <a:lnTo>
                    <a:pt x="292" y="119"/>
                  </a:lnTo>
                  <a:lnTo>
                    <a:pt x="292" y="121"/>
                  </a:lnTo>
                  <a:lnTo>
                    <a:pt x="292" y="122"/>
                  </a:lnTo>
                  <a:lnTo>
                    <a:pt x="292" y="123"/>
                  </a:lnTo>
                  <a:lnTo>
                    <a:pt x="292" y="124"/>
                  </a:lnTo>
                  <a:lnTo>
                    <a:pt x="292" y="123"/>
                  </a:lnTo>
                  <a:lnTo>
                    <a:pt x="292" y="122"/>
                  </a:lnTo>
                  <a:lnTo>
                    <a:pt x="292" y="121"/>
                  </a:lnTo>
                  <a:lnTo>
                    <a:pt x="292" y="119"/>
                  </a:lnTo>
                  <a:lnTo>
                    <a:pt x="292" y="118"/>
                  </a:lnTo>
                  <a:lnTo>
                    <a:pt x="292" y="116"/>
                  </a:lnTo>
                  <a:lnTo>
                    <a:pt x="292" y="113"/>
                  </a:lnTo>
                  <a:lnTo>
                    <a:pt x="292" y="111"/>
                  </a:lnTo>
                  <a:lnTo>
                    <a:pt x="292" y="108"/>
                  </a:lnTo>
                  <a:lnTo>
                    <a:pt x="292" y="105"/>
                  </a:lnTo>
                  <a:lnTo>
                    <a:pt x="293" y="102"/>
                  </a:lnTo>
                  <a:lnTo>
                    <a:pt x="294" y="100"/>
                  </a:lnTo>
                  <a:lnTo>
                    <a:pt x="295" y="97"/>
                  </a:lnTo>
                  <a:lnTo>
                    <a:pt x="296" y="94"/>
                  </a:lnTo>
                  <a:lnTo>
                    <a:pt x="297" y="91"/>
                  </a:lnTo>
                  <a:lnTo>
                    <a:pt x="299" y="88"/>
                  </a:lnTo>
                  <a:lnTo>
                    <a:pt x="300" y="84"/>
                  </a:lnTo>
                  <a:lnTo>
                    <a:pt x="302" y="81"/>
                  </a:lnTo>
                  <a:lnTo>
                    <a:pt x="304" y="78"/>
                  </a:lnTo>
                  <a:lnTo>
                    <a:pt x="306" y="75"/>
                  </a:lnTo>
                  <a:lnTo>
                    <a:pt x="308" y="71"/>
                  </a:lnTo>
                  <a:lnTo>
                    <a:pt x="311" y="68"/>
                  </a:lnTo>
                  <a:lnTo>
                    <a:pt x="313" y="64"/>
                  </a:lnTo>
                  <a:lnTo>
                    <a:pt x="316" y="61"/>
                  </a:lnTo>
                  <a:lnTo>
                    <a:pt x="319" y="57"/>
                  </a:lnTo>
                  <a:lnTo>
                    <a:pt x="322" y="54"/>
                  </a:lnTo>
                  <a:lnTo>
                    <a:pt x="325" y="51"/>
                  </a:lnTo>
                  <a:lnTo>
                    <a:pt x="328" y="48"/>
                  </a:lnTo>
                  <a:lnTo>
                    <a:pt x="331" y="45"/>
                  </a:lnTo>
                  <a:lnTo>
                    <a:pt x="334" y="42"/>
                  </a:lnTo>
                  <a:lnTo>
                    <a:pt x="338" y="39"/>
                  </a:lnTo>
                  <a:lnTo>
                    <a:pt x="341" y="36"/>
                  </a:lnTo>
                  <a:lnTo>
                    <a:pt x="345" y="34"/>
                  </a:lnTo>
                  <a:lnTo>
                    <a:pt x="348" y="31"/>
                  </a:lnTo>
                  <a:lnTo>
                    <a:pt x="352" y="29"/>
                  </a:lnTo>
                  <a:lnTo>
                    <a:pt x="356" y="26"/>
                  </a:lnTo>
                  <a:lnTo>
                    <a:pt x="359" y="24"/>
                  </a:lnTo>
                  <a:lnTo>
                    <a:pt x="363" y="22"/>
                  </a:lnTo>
                  <a:lnTo>
                    <a:pt x="367" y="20"/>
                  </a:lnTo>
                  <a:lnTo>
                    <a:pt x="371" y="18"/>
                  </a:lnTo>
                  <a:lnTo>
                    <a:pt x="375" y="17"/>
                  </a:lnTo>
                  <a:lnTo>
                    <a:pt x="379" y="15"/>
                  </a:lnTo>
                  <a:lnTo>
                    <a:pt x="384" y="13"/>
                  </a:lnTo>
                  <a:lnTo>
                    <a:pt x="388" y="12"/>
                  </a:lnTo>
                  <a:lnTo>
                    <a:pt x="392" y="11"/>
                  </a:lnTo>
                  <a:lnTo>
                    <a:pt x="397" y="9"/>
                  </a:lnTo>
                  <a:lnTo>
                    <a:pt x="401" y="8"/>
                  </a:lnTo>
                  <a:lnTo>
                    <a:pt x="406" y="7"/>
                  </a:lnTo>
                  <a:lnTo>
                    <a:pt x="410" y="6"/>
                  </a:lnTo>
                  <a:lnTo>
                    <a:pt x="415" y="5"/>
                  </a:lnTo>
                  <a:lnTo>
                    <a:pt x="420" y="4"/>
                  </a:lnTo>
                  <a:lnTo>
                    <a:pt x="424" y="3"/>
                  </a:lnTo>
                  <a:lnTo>
                    <a:pt x="429" y="3"/>
                  </a:lnTo>
                  <a:lnTo>
                    <a:pt x="434" y="2"/>
                  </a:lnTo>
                  <a:lnTo>
                    <a:pt x="439" y="2"/>
                  </a:lnTo>
                  <a:lnTo>
                    <a:pt x="444" y="1"/>
                  </a:lnTo>
                  <a:lnTo>
                    <a:pt x="449" y="1"/>
                  </a:lnTo>
                  <a:lnTo>
                    <a:pt x="454" y="1"/>
                  </a:lnTo>
                  <a:lnTo>
                    <a:pt x="458" y="0"/>
                  </a:lnTo>
                  <a:lnTo>
                    <a:pt x="463" y="0"/>
                  </a:lnTo>
                  <a:lnTo>
                    <a:pt x="467" y="0"/>
                  </a:lnTo>
                  <a:lnTo>
                    <a:pt x="472" y="0"/>
                  </a:lnTo>
                  <a:lnTo>
                    <a:pt x="476" y="0"/>
                  </a:lnTo>
                  <a:lnTo>
                    <a:pt x="481" y="1"/>
                  </a:lnTo>
                  <a:lnTo>
                    <a:pt x="485" y="1"/>
                  </a:lnTo>
                  <a:lnTo>
                    <a:pt x="489" y="1"/>
                  </a:lnTo>
                  <a:lnTo>
                    <a:pt x="493" y="2"/>
                  </a:lnTo>
                  <a:lnTo>
                    <a:pt x="497" y="2"/>
                  </a:lnTo>
                  <a:lnTo>
                    <a:pt x="501" y="3"/>
                  </a:lnTo>
                  <a:lnTo>
                    <a:pt x="505" y="4"/>
                  </a:lnTo>
                  <a:lnTo>
                    <a:pt x="509" y="4"/>
                  </a:lnTo>
                  <a:lnTo>
                    <a:pt x="513" y="5"/>
                  </a:lnTo>
                  <a:lnTo>
                    <a:pt x="517" y="6"/>
                  </a:lnTo>
                  <a:lnTo>
                    <a:pt x="520" y="7"/>
                  </a:lnTo>
                  <a:lnTo>
                    <a:pt x="524" y="8"/>
                  </a:lnTo>
                  <a:lnTo>
                    <a:pt x="527" y="9"/>
                  </a:lnTo>
                  <a:lnTo>
                    <a:pt x="531" y="10"/>
                  </a:lnTo>
                  <a:lnTo>
                    <a:pt x="534" y="11"/>
                  </a:lnTo>
                  <a:lnTo>
                    <a:pt x="537" y="12"/>
                  </a:lnTo>
                  <a:lnTo>
                    <a:pt x="540" y="13"/>
                  </a:lnTo>
                  <a:lnTo>
                    <a:pt x="543" y="14"/>
                  </a:lnTo>
                  <a:lnTo>
                    <a:pt x="546" y="15"/>
                  </a:lnTo>
                  <a:lnTo>
                    <a:pt x="549" y="16"/>
                  </a:lnTo>
                  <a:lnTo>
                    <a:pt x="552" y="17"/>
                  </a:lnTo>
                  <a:lnTo>
                    <a:pt x="555" y="19"/>
                  </a:lnTo>
                  <a:lnTo>
                    <a:pt x="558" y="20"/>
                  </a:lnTo>
                  <a:lnTo>
                    <a:pt x="561" y="21"/>
                  </a:lnTo>
                  <a:lnTo>
                    <a:pt x="563" y="23"/>
                  </a:lnTo>
                  <a:lnTo>
                    <a:pt x="566" y="24"/>
                  </a:lnTo>
                  <a:lnTo>
                    <a:pt x="568" y="25"/>
                  </a:lnTo>
                  <a:lnTo>
                    <a:pt x="571" y="27"/>
                  </a:lnTo>
                  <a:lnTo>
                    <a:pt x="573" y="29"/>
                  </a:lnTo>
                  <a:lnTo>
                    <a:pt x="575" y="30"/>
                  </a:lnTo>
                  <a:lnTo>
                    <a:pt x="577" y="32"/>
                  </a:lnTo>
                  <a:lnTo>
                    <a:pt x="579" y="34"/>
                  </a:lnTo>
                  <a:lnTo>
                    <a:pt x="581" y="36"/>
                  </a:lnTo>
                  <a:lnTo>
                    <a:pt x="583" y="37"/>
                  </a:lnTo>
                  <a:lnTo>
                    <a:pt x="585" y="39"/>
                  </a:lnTo>
                  <a:lnTo>
                    <a:pt x="587" y="41"/>
                  </a:lnTo>
                  <a:lnTo>
                    <a:pt x="589" y="43"/>
                  </a:lnTo>
                  <a:lnTo>
                    <a:pt x="591" y="45"/>
                  </a:lnTo>
                  <a:lnTo>
                    <a:pt x="592" y="48"/>
                  </a:lnTo>
                  <a:lnTo>
                    <a:pt x="594" y="50"/>
                  </a:lnTo>
                  <a:lnTo>
                    <a:pt x="595" y="52"/>
                  </a:lnTo>
                  <a:lnTo>
                    <a:pt x="597" y="54"/>
                  </a:lnTo>
                  <a:lnTo>
                    <a:pt x="597" y="56"/>
                  </a:lnTo>
                  <a:lnTo>
                    <a:pt x="598" y="58"/>
                  </a:lnTo>
                  <a:lnTo>
                    <a:pt x="598" y="59"/>
                  </a:lnTo>
                  <a:lnTo>
                    <a:pt x="598" y="61"/>
                  </a:lnTo>
                  <a:lnTo>
                    <a:pt x="597" y="63"/>
                  </a:lnTo>
                  <a:lnTo>
                    <a:pt x="596" y="64"/>
                  </a:lnTo>
                  <a:lnTo>
                    <a:pt x="595" y="65"/>
                  </a:lnTo>
                  <a:lnTo>
                    <a:pt x="594" y="66"/>
                  </a:lnTo>
                  <a:lnTo>
                    <a:pt x="592" y="67"/>
                  </a:lnTo>
                  <a:lnTo>
                    <a:pt x="590" y="68"/>
                  </a:lnTo>
                  <a:lnTo>
                    <a:pt x="588" y="69"/>
                  </a:lnTo>
                  <a:lnTo>
                    <a:pt x="585" y="69"/>
                  </a:lnTo>
                  <a:lnTo>
                    <a:pt x="582" y="70"/>
                  </a:lnTo>
                  <a:lnTo>
                    <a:pt x="578" y="70"/>
                  </a:lnTo>
                  <a:lnTo>
                    <a:pt x="575" y="71"/>
                  </a:lnTo>
                  <a:lnTo>
                    <a:pt x="572" y="71"/>
                  </a:lnTo>
                  <a:lnTo>
                    <a:pt x="568" y="72"/>
                  </a:lnTo>
                  <a:lnTo>
                    <a:pt x="565" y="72"/>
                  </a:lnTo>
                  <a:lnTo>
                    <a:pt x="562" y="73"/>
                  </a:lnTo>
                  <a:lnTo>
                    <a:pt x="559" y="74"/>
                  </a:lnTo>
                  <a:lnTo>
                    <a:pt x="556" y="75"/>
                  </a:lnTo>
                  <a:lnTo>
                    <a:pt x="553" y="76"/>
                  </a:lnTo>
                  <a:lnTo>
                    <a:pt x="550" y="77"/>
                  </a:lnTo>
                  <a:lnTo>
                    <a:pt x="548" y="78"/>
                  </a:lnTo>
                  <a:lnTo>
                    <a:pt x="545" y="80"/>
                  </a:lnTo>
                  <a:lnTo>
                    <a:pt x="543" y="81"/>
                  </a:lnTo>
                  <a:lnTo>
                    <a:pt x="540" y="82"/>
                  </a:lnTo>
                  <a:lnTo>
                    <a:pt x="538" y="84"/>
                  </a:lnTo>
                  <a:lnTo>
                    <a:pt x="535" y="86"/>
                  </a:lnTo>
                  <a:lnTo>
                    <a:pt x="533" y="87"/>
                  </a:lnTo>
                  <a:lnTo>
                    <a:pt x="531" y="89"/>
                  </a:lnTo>
                  <a:lnTo>
                    <a:pt x="529" y="91"/>
                  </a:lnTo>
                  <a:lnTo>
                    <a:pt x="527" y="93"/>
                  </a:lnTo>
                  <a:lnTo>
                    <a:pt x="525" y="94"/>
                  </a:lnTo>
                  <a:lnTo>
                    <a:pt x="524" y="96"/>
                  </a:lnTo>
                  <a:lnTo>
                    <a:pt x="522" y="98"/>
                  </a:lnTo>
                  <a:lnTo>
                    <a:pt x="520" y="100"/>
                  </a:lnTo>
                  <a:lnTo>
                    <a:pt x="519" y="101"/>
                  </a:lnTo>
                  <a:lnTo>
                    <a:pt x="517" y="103"/>
                  </a:lnTo>
                  <a:lnTo>
                    <a:pt x="516" y="105"/>
                  </a:lnTo>
                  <a:lnTo>
                    <a:pt x="514" y="107"/>
                  </a:lnTo>
                  <a:lnTo>
                    <a:pt x="513" y="108"/>
                  </a:lnTo>
                  <a:lnTo>
                    <a:pt x="512" y="110"/>
                  </a:lnTo>
                  <a:lnTo>
                    <a:pt x="511" y="112"/>
                  </a:lnTo>
                  <a:lnTo>
                    <a:pt x="510" y="113"/>
                  </a:lnTo>
                  <a:lnTo>
                    <a:pt x="509" y="115"/>
                  </a:lnTo>
                  <a:lnTo>
                    <a:pt x="508" y="117"/>
                  </a:lnTo>
                  <a:lnTo>
                    <a:pt x="508" y="118"/>
                  </a:lnTo>
                  <a:lnTo>
                    <a:pt x="507" y="119"/>
                  </a:lnTo>
                  <a:lnTo>
                    <a:pt x="506" y="120"/>
                  </a:lnTo>
                  <a:lnTo>
                    <a:pt x="506" y="121"/>
                  </a:lnTo>
                  <a:lnTo>
                    <a:pt x="506" y="122"/>
                  </a:lnTo>
                  <a:lnTo>
                    <a:pt x="506" y="121"/>
                  </a:lnTo>
                  <a:lnTo>
                    <a:pt x="506" y="120"/>
                  </a:lnTo>
                  <a:lnTo>
                    <a:pt x="507" y="119"/>
                  </a:lnTo>
                  <a:lnTo>
                    <a:pt x="508" y="118"/>
                  </a:lnTo>
                  <a:lnTo>
                    <a:pt x="508" y="117"/>
                  </a:lnTo>
                  <a:lnTo>
                    <a:pt x="509" y="115"/>
                  </a:lnTo>
                  <a:lnTo>
                    <a:pt x="510" y="113"/>
                  </a:lnTo>
                  <a:lnTo>
                    <a:pt x="511" y="112"/>
                  </a:lnTo>
                  <a:lnTo>
                    <a:pt x="512" y="110"/>
                  </a:lnTo>
                  <a:lnTo>
                    <a:pt x="513" y="108"/>
                  </a:lnTo>
                  <a:lnTo>
                    <a:pt x="514" y="107"/>
                  </a:lnTo>
                  <a:lnTo>
                    <a:pt x="516" y="105"/>
                  </a:lnTo>
                  <a:lnTo>
                    <a:pt x="517" y="103"/>
                  </a:lnTo>
                  <a:lnTo>
                    <a:pt x="519" y="101"/>
                  </a:lnTo>
                  <a:lnTo>
                    <a:pt x="520" y="100"/>
                  </a:lnTo>
                  <a:lnTo>
                    <a:pt x="522" y="98"/>
                  </a:lnTo>
                  <a:lnTo>
                    <a:pt x="524" y="96"/>
                  </a:lnTo>
                  <a:lnTo>
                    <a:pt x="525" y="94"/>
                  </a:lnTo>
                  <a:lnTo>
                    <a:pt x="527" y="93"/>
                  </a:lnTo>
                  <a:lnTo>
                    <a:pt x="529" y="91"/>
                  </a:lnTo>
                  <a:lnTo>
                    <a:pt x="531" y="89"/>
                  </a:lnTo>
                  <a:lnTo>
                    <a:pt x="533" y="87"/>
                  </a:lnTo>
                  <a:lnTo>
                    <a:pt x="535" y="86"/>
                  </a:lnTo>
                  <a:lnTo>
                    <a:pt x="538" y="84"/>
                  </a:lnTo>
                  <a:lnTo>
                    <a:pt x="540" y="82"/>
                  </a:lnTo>
                  <a:lnTo>
                    <a:pt x="543" y="81"/>
                  </a:lnTo>
                  <a:lnTo>
                    <a:pt x="545" y="80"/>
                  </a:lnTo>
                  <a:lnTo>
                    <a:pt x="548" y="78"/>
                  </a:lnTo>
                  <a:lnTo>
                    <a:pt x="550" y="77"/>
                  </a:lnTo>
                  <a:lnTo>
                    <a:pt x="553" y="76"/>
                  </a:lnTo>
                  <a:lnTo>
                    <a:pt x="556" y="75"/>
                  </a:lnTo>
                  <a:lnTo>
                    <a:pt x="559" y="74"/>
                  </a:lnTo>
                  <a:lnTo>
                    <a:pt x="562" y="73"/>
                  </a:lnTo>
                  <a:lnTo>
                    <a:pt x="565" y="72"/>
                  </a:lnTo>
                  <a:lnTo>
                    <a:pt x="568" y="72"/>
                  </a:lnTo>
                  <a:lnTo>
                    <a:pt x="572" y="71"/>
                  </a:lnTo>
                  <a:lnTo>
                    <a:pt x="575" y="71"/>
                  </a:lnTo>
                  <a:lnTo>
                    <a:pt x="578" y="70"/>
                  </a:lnTo>
                  <a:lnTo>
                    <a:pt x="582" y="70"/>
                  </a:lnTo>
                  <a:lnTo>
                    <a:pt x="585" y="70"/>
                  </a:lnTo>
                  <a:lnTo>
                    <a:pt x="589" y="69"/>
                  </a:lnTo>
                  <a:lnTo>
                    <a:pt x="592" y="69"/>
                  </a:lnTo>
                  <a:lnTo>
                    <a:pt x="596" y="69"/>
                  </a:lnTo>
                  <a:lnTo>
                    <a:pt x="599" y="69"/>
                  </a:lnTo>
                  <a:lnTo>
                    <a:pt x="603" y="69"/>
                  </a:lnTo>
                  <a:lnTo>
                    <a:pt x="606" y="69"/>
                  </a:lnTo>
                  <a:lnTo>
                    <a:pt x="610" y="68"/>
                  </a:lnTo>
                  <a:lnTo>
                    <a:pt x="613" y="68"/>
                  </a:lnTo>
                  <a:lnTo>
                    <a:pt x="617" y="68"/>
                  </a:lnTo>
                  <a:lnTo>
                    <a:pt x="620" y="68"/>
                  </a:lnTo>
                  <a:lnTo>
                    <a:pt x="624" y="68"/>
                  </a:lnTo>
                  <a:lnTo>
                    <a:pt x="627" y="68"/>
                  </a:lnTo>
                  <a:lnTo>
                    <a:pt x="630" y="68"/>
                  </a:lnTo>
                  <a:lnTo>
                    <a:pt x="634" y="69"/>
                  </a:lnTo>
                  <a:lnTo>
                    <a:pt x="637" y="69"/>
                  </a:lnTo>
                  <a:lnTo>
                    <a:pt x="641" y="69"/>
                  </a:lnTo>
                  <a:lnTo>
                    <a:pt x="644" y="69"/>
                  </a:lnTo>
                  <a:lnTo>
                    <a:pt x="647" y="70"/>
                  </a:lnTo>
                  <a:lnTo>
                    <a:pt x="650" y="70"/>
                  </a:lnTo>
                  <a:lnTo>
                    <a:pt x="653" y="70"/>
                  </a:lnTo>
                  <a:lnTo>
                    <a:pt x="656" y="71"/>
                  </a:lnTo>
                  <a:lnTo>
                    <a:pt x="660" y="71"/>
                  </a:lnTo>
                  <a:lnTo>
                    <a:pt x="663" y="72"/>
                  </a:lnTo>
                  <a:lnTo>
                    <a:pt x="665" y="73"/>
                  </a:lnTo>
                  <a:lnTo>
                    <a:pt x="668" y="74"/>
                  </a:lnTo>
                  <a:lnTo>
                    <a:pt x="671" y="74"/>
                  </a:lnTo>
                  <a:lnTo>
                    <a:pt x="674" y="75"/>
                  </a:lnTo>
                  <a:lnTo>
                    <a:pt x="677" y="76"/>
                  </a:lnTo>
                  <a:lnTo>
                    <a:pt x="679" y="77"/>
                  </a:lnTo>
                  <a:lnTo>
                    <a:pt x="682" y="78"/>
                  </a:lnTo>
                  <a:lnTo>
                    <a:pt x="685" y="80"/>
                  </a:lnTo>
                  <a:lnTo>
                    <a:pt x="687" y="81"/>
                  </a:lnTo>
                  <a:lnTo>
                    <a:pt x="689" y="82"/>
                  </a:lnTo>
                  <a:lnTo>
                    <a:pt x="690" y="83"/>
                  </a:lnTo>
                  <a:lnTo>
                    <a:pt x="692" y="85"/>
                  </a:lnTo>
                  <a:lnTo>
                    <a:pt x="693" y="86"/>
                  </a:lnTo>
                  <a:lnTo>
                    <a:pt x="693" y="88"/>
                  </a:lnTo>
                  <a:lnTo>
                    <a:pt x="694" y="90"/>
                  </a:lnTo>
                  <a:lnTo>
                    <a:pt x="694" y="92"/>
                  </a:lnTo>
                  <a:lnTo>
                    <a:pt x="694" y="93"/>
                  </a:lnTo>
                  <a:lnTo>
                    <a:pt x="693" y="95"/>
                  </a:lnTo>
                  <a:lnTo>
                    <a:pt x="693" y="97"/>
                  </a:lnTo>
                  <a:lnTo>
                    <a:pt x="692" y="99"/>
                  </a:lnTo>
                  <a:lnTo>
                    <a:pt x="690" y="102"/>
                  </a:lnTo>
                  <a:lnTo>
                    <a:pt x="689" y="104"/>
                  </a:lnTo>
                  <a:lnTo>
                    <a:pt x="687" y="106"/>
                  </a:lnTo>
                  <a:lnTo>
                    <a:pt x="685" y="108"/>
                  </a:lnTo>
                  <a:lnTo>
                    <a:pt x="683" y="110"/>
                  </a:lnTo>
                  <a:lnTo>
                    <a:pt x="682" y="112"/>
                  </a:lnTo>
                  <a:lnTo>
                    <a:pt x="681" y="113"/>
                  </a:lnTo>
                  <a:lnTo>
                    <a:pt x="680" y="114"/>
                  </a:lnTo>
                  <a:lnTo>
                    <a:pt x="679" y="115"/>
                  </a:lnTo>
                  <a:lnTo>
                    <a:pt x="680" y="114"/>
                  </a:lnTo>
                  <a:lnTo>
                    <a:pt x="681" y="113"/>
                  </a:lnTo>
                  <a:lnTo>
                    <a:pt x="682" y="112"/>
                  </a:lnTo>
                  <a:lnTo>
                    <a:pt x="683" y="111"/>
                  </a:lnTo>
                  <a:lnTo>
                    <a:pt x="684" y="109"/>
                  </a:lnTo>
                  <a:lnTo>
                    <a:pt x="686" y="107"/>
                  </a:lnTo>
                  <a:lnTo>
                    <a:pt x="688" y="104"/>
                  </a:lnTo>
                  <a:lnTo>
                    <a:pt x="691" y="102"/>
                  </a:lnTo>
                  <a:lnTo>
                    <a:pt x="693" y="99"/>
                  </a:lnTo>
                  <a:lnTo>
                    <a:pt x="696" y="97"/>
                  </a:lnTo>
                  <a:lnTo>
                    <a:pt x="698" y="95"/>
                  </a:lnTo>
                  <a:lnTo>
                    <a:pt x="701" y="92"/>
                  </a:lnTo>
                  <a:lnTo>
                    <a:pt x="704" y="90"/>
                  </a:lnTo>
                  <a:lnTo>
                    <a:pt x="706" y="88"/>
                  </a:lnTo>
                  <a:lnTo>
                    <a:pt x="709" y="86"/>
                  </a:lnTo>
                  <a:lnTo>
                    <a:pt x="712" y="84"/>
                  </a:lnTo>
                  <a:lnTo>
                    <a:pt x="716" y="82"/>
                  </a:lnTo>
                  <a:lnTo>
                    <a:pt x="719" y="81"/>
                  </a:lnTo>
                  <a:lnTo>
                    <a:pt x="722" y="79"/>
                  </a:lnTo>
                  <a:lnTo>
                    <a:pt x="726" y="77"/>
                  </a:lnTo>
                  <a:lnTo>
                    <a:pt x="729" y="76"/>
                  </a:lnTo>
                  <a:lnTo>
                    <a:pt x="733" y="74"/>
                  </a:lnTo>
                  <a:lnTo>
                    <a:pt x="737" y="73"/>
                  </a:lnTo>
                  <a:lnTo>
                    <a:pt x="740" y="72"/>
                  </a:lnTo>
                  <a:lnTo>
                    <a:pt x="744" y="71"/>
                  </a:lnTo>
                  <a:lnTo>
                    <a:pt x="748" y="70"/>
                  </a:lnTo>
                  <a:lnTo>
                    <a:pt x="752" y="69"/>
                  </a:lnTo>
                  <a:lnTo>
                    <a:pt x="756" y="68"/>
                  </a:lnTo>
                  <a:lnTo>
                    <a:pt x="760" y="68"/>
                  </a:lnTo>
                  <a:lnTo>
                    <a:pt x="763" y="67"/>
                  </a:lnTo>
                  <a:lnTo>
                    <a:pt x="767" y="67"/>
                  </a:lnTo>
                  <a:lnTo>
                    <a:pt x="771" y="67"/>
                  </a:lnTo>
                  <a:lnTo>
                    <a:pt x="775" y="67"/>
                  </a:lnTo>
                  <a:lnTo>
                    <a:pt x="779" y="67"/>
                  </a:lnTo>
                  <a:lnTo>
                    <a:pt x="783" y="68"/>
                  </a:lnTo>
                  <a:lnTo>
                    <a:pt x="787" y="68"/>
                  </a:lnTo>
                  <a:lnTo>
                    <a:pt x="790" y="69"/>
                  </a:lnTo>
                  <a:lnTo>
                    <a:pt x="794" y="69"/>
                  </a:lnTo>
                  <a:lnTo>
                    <a:pt x="798" y="70"/>
                  </a:lnTo>
                  <a:lnTo>
                    <a:pt x="802" y="71"/>
                  </a:lnTo>
                  <a:lnTo>
                    <a:pt x="806" y="73"/>
                  </a:lnTo>
                  <a:lnTo>
                    <a:pt x="809" y="74"/>
                  </a:lnTo>
                  <a:lnTo>
                    <a:pt x="813" y="75"/>
                  </a:lnTo>
                  <a:lnTo>
                    <a:pt x="816" y="76"/>
                  </a:lnTo>
                  <a:lnTo>
                    <a:pt x="819" y="78"/>
                  </a:lnTo>
                  <a:lnTo>
                    <a:pt x="822" y="79"/>
                  </a:lnTo>
                  <a:lnTo>
                    <a:pt x="825" y="81"/>
                  </a:lnTo>
                  <a:lnTo>
                    <a:pt x="828" y="83"/>
                  </a:lnTo>
                  <a:lnTo>
                    <a:pt x="831" y="84"/>
                  </a:lnTo>
                  <a:lnTo>
                    <a:pt x="833" y="86"/>
                  </a:lnTo>
                  <a:lnTo>
                    <a:pt x="836" y="88"/>
                  </a:lnTo>
                  <a:lnTo>
                    <a:pt x="838" y="90"/>
                  </a:lnTo>
                  <a:lnTo>
                    <a:pt x="840" y="92"/>
                  </a:lnTo>
                  <a:lnTo>
                    <a:pt x="842" y="94"/>
                  </a:lnTo>
                  <a:lnTo>
                    <a:pt x="844" y="96"/>
                  </a:lnTo>
                  <a:lnTo>
                    <a:pt x="846" y="98"/>
                  </a:lnTo>
                  <a:lnTo>
                    <a:pt x="848" y="101"/>
                  </a:lnTo>
                  <a:lnTo>
                    <a:pt x="850" y="103"/>
                  </a:lnTo>
                  <a:lnTo>
                    <a:pt x="851" y="105"/>
                  </a:lnTo>
                  <a:lnTo>
                    <a:pt x="853" y="107"/>
                  </a:lnTo>
                  <a:lnTo>
                    <a:pt x="855" y="109"/>
                  </a:lnTo>
                  <a:lnTo>
                    <a:pt x="856" y="112"/>
                  </a:lnTo>
                  <a:lnTo>
                    <a:pt x="858" y="114"/>
                  </a:lnTo>
                  <a:lnTo>
                    <a:pt x="859" y="116"/>
                  </a:lnTo>
                  <a:lnTo>
                    <a:pt x="861" y="118"/>
                  </a:lnTo>
                  <a:lnTo>
                    <a:pt x="862" y="120"/>
                  </a:lnTo>
                  <a:lnTo>
                    <a:pt x="864" y="122"/>
                  </a:lnTo>
                  <a:lnTo>
                    <a:pt x="865" y="124"/>
                  </a:lnTo>
                  <a:lnTo>
                    <a:pt x="867" y="126"/>
                  </a:lnTo>
                  <a:lnTo>
                    <a:pt x="868" y="128"/>
                  </a:lnTo>
                  <a:lnTo>
                    <a:pt x="869" y="130"/>
                  </a:lnTo>
                  <a:lnTo>
                    <a:pt x="870" y="132"/>
                  </a:lnTo>
                  <a:lnTo>
                    <a:pt x="872" y="134"/>
                  </a:lnTo>
                  <a:lnTo>
                    <a:pt x="873" y="136"/>
                  </a:lnTo>
                  <a:lnTo>
                    <a:pt x="874" y="139"/>
                  </a:lnTo>
                  <a:lnTo>
                    <a:pt x="876" y="141"/>
                  </a:lnTo>
                  <a:lnTo>
                    <a:pt x="877" y="143"/>
                  </a:lnTo>
                  <a:lnTo>
                    <a:pt x="878" y="145"/>
                  </a:lnTo>
                  <a:lnTo>
                    <a:pt x="879" y="147"/>
                  </a:lnTo>
                  <a:lnTo>
                    <a:pt x="881" y="150"/>
                  </a:lnTo>
                  <a:lnTo>
                    <a:pt x="882" y="152"/>
                  </a:lnTo>
                  <a:lnTo>
                    <a:pt x="883" y="154"/>
                  </a:lnTo>
                  <a:lnTo>
                    <a:pt x="884" y="157"/>
                  </a:lnTo>
                  <a:lnTo>
                    <a:pt x="886" y="159"/>
                  </a:lnTo>
                  <a:lnTo>
                    <a:pt x="887" y="162"/>
                  </a:lnTo>
                  <a:lnTo>
                    <a:pt x="888" y="164"/>
                  </a:lnTo>
                  <a:lnTo>
                    <a:pt x="889" y="167"/>
                  </a:lnTo>
                  <a:lnTo>
                    <a:pt x="891" y="169"/>
                  </a:lnTo>
                  <a:lnTo>
                    <a:pt x="892" y="171"/>
                  </a:lnTo>
                  <a:lnTo>
                    <a:pt x="893" y="173"/>
                  </a:lnTo>
                  <a:lnTo>
                    <a:pt x="893" y="175"/>
                  </a:lnTo>
                  <a:lnTo>
                    <a:pt x="894" y="176"/>
                  </a:lnTo>
                  <a:lnTo>
                    <a:pt x="894" y="177"/>
                  </a:lnTo>
                  <a:lnTo>
                    <a:pt x="895" y="177"/>
                  </a:lnTo>
                  <a:lnTo>
                    <a:pt x="894" y="177"/>
                  </a:lnTo>
                  <a:lnTo>
                    <a:pt x="894" y="176"/>
                  </a:lnTo>
                  <a:lnTo>
                    <a:pt x="893" y="175"/>
                  </a:lnTo>
                  <a:lnTo>
                    <a:pt x="893" y="173"/>
                  </a:lnTo>
                  <a:lnTo>
                    <a:pt x="892" y="171"/>
                  </a:lnTo>
                  <a:lnTo>
                    <a:pt x="891" y="169"/>
                  </a:lnTo>
                  <a:lnTo>
                    <a:pt x="889" y="167"/>
                  </a:lnTo>
                  <a:lnTo>
                    <a:pt x="888" y="164"/>
                  </a:lnTo>
                  <a:lnTo>
                    <a:pt x="887" y="162"/>
                  </a:lnTo>
                  <a:lnTo>
                    <a:pt x="887" y="159"/>
                  </a:lnTo>
                  <a:lnTo>
                    <a:pt x="886" y="157"/>
                  </a:lnTo>
                  <a:lnTo>
                    <a:pt x="886" y="154"/>
                  </a:lnTo>
                  <a:lnTo>
                    <a:pt x="886" y="152"/>
                  </a:lnTo>
                  <a:lnTo>
                    <a:pt x="886" y="149"/>
                  </a:lnTo>
                  <a:lnTo>
                    <a:pt x="886" y="147"/>
                  </a:lnTo>
                  <a:lnTo>
                    <a:pt x="886" y="144"/>
                  </a:lnTo>
                  <a:lnTo>
                    <a:pt x="887" y="142"/>
                  </a:lnTo>
                  <a:lnTo>
                    <a:pt x="888" y="139"/>
                  </a:lnTo>
                  <a:lnTo>
                    <a:pt x="889" y="137"/>
                  </a:lnTo>
                  <a:lnTo>
                    <a:pt x="890" y="135"/>
                  </a:lnTo>
                  <a:lnTo>
                    <a:pt x="892" y="132"/>
                  </a:lnTo>
                  <a:lnTo>
                    <a:pt x="894" y="130"/>
                  </a:lnTo>
                  <a:lnTo>
                    <a:pt x="896" y="128"/>
                  </a:lnTo>
                  <a:lnTo>
                    <a:pt x="898" y="125"/>
                  </a:lnTo>
                  <a:lnTo>
                    <a:pt x="900" y="123"/>
                  </a:lnTo>
                  <a:lnTo>
                    <a:pt x="902" y="121"/>
                  </a:lnTo>
                  <a:lnTo>
                    <a:pt x="905" y="119"/>
                  </a:lnTo>
                  <a:lnTo>
                    <a:pt x="907" y="117"/>
                  </a:lnTo>
                  <a:lnTo>
                    <a:pt x="910" y="115"/>
                  </a:lnTo>
                  <a:lnTo>
                    <a:pt x="912" y="113"/>
                  </a:lnTo>
                  <a:lnTo>
                    <a:pt x="915" y="112"/>
                  </a:lnTo>
                  <a:lnTo>
                    <a:pt x="918" y="110"/>
                  </a:lnTo>
                  <a:lnTo>
                    <a:pt x="921" y="109"/>
                  </a:lnTo>
                  <a:lnTo>
                    <a:pt x="924" y="107"/>
                  </a:lnTo>
                  <a:lnTo>
                    <a:pt x="927" y="106"/>
                  </a:lnTo>
                  <a:lnTo>
                    <a:pt x="931" y="105"/>
                  </a:lnTo>
                  <a:lnTo>
                    <a:pt x="934" y="104"/>
                  </a:lnTo>
                  <a:lnTo>
                    <a:pt x="937" y="103"/>
                  </a:lnTo>
                  <a:lnTo>
                    <a:pt x="941" y="102"/>
                  </a:lnTo>
                  <a:lnTo>
                    <a:pt x="945" y="101"/>
                  </a:lnTo>
                  <a:lnTo>
                    <a:pt x="948" y="100"/>
                  </a:lnTo>
                  <a:lnTo>
                    <a:pt x="952" y="99"/>
                  </a:lnTo>
                  <a:lnTo>
                    <a:pt x="955" y="99"/>
                  </a:lnTo>
                  <a:lnTo>
                    <a:pt x="959" y="99"/>
                  </a:lnTo>
                  <a:lnTo>
                    <a:pt x="963" y="98"/>
                  </a:lnTo>
                  <a:lnTo>
                    <a:pt x="967" y="98"/>
                  </a:lnTo>
                  <a:lnTo>
                    <a:pt x="970" y="98"/>
                  </a:lnTo>
                  <a:lnTo>
                    <a:pt x="974" y="98"/>
                  </a:lnTo>
                  <a:lnTo>
                    <a:pt x="978" y="98"/>
                  </a:lnTo>
                  <a:lnTo>
                    <a:pt x="982" y="99"/>
                  </a:lnTo>
                  <a:lnTo>
                    <a:pt x="985" y="99"/>
                  </a:lnTo>
                  <a:lnTo>
                    <a:pt x="989" y="99"/>
                  </a:lnTo>
                  <a:lnTo>
                    <a:pt x="993" y="100"/>
                  </a:lnTo>
                  <a:lnTo>
                    <a:pt x="997" y="101"/>
                  </a:lnTo>
                  <a:lnTo>
                    <a:pt x="1001" y="102"/>
                  </a:lnTo>
                  <a:lnTo>
                    <a:pt x="1005" y="103"/>
                  </a:lnTo>
                  <a:lnTo>
                    <a:pt x="1009" y="103"/>
                  </a:lnTo>
                  <a:lnTo>
                    <a:pt x="1012" y="104"/>
                  </a:lnTo>
                  <a:lnTo>
                    <a:pt x="1016" y="105"/>
                  </a:lnTo>
                  <a:lnTo>
                    <a:pt x="1020" y="107"/>
                  </a:lnTo>
                  <a:lnTo>
                    <a:pt x="1023" y="108"/>
                  </a:lnTo>
                  <a:lnTo>
                    <a:pt x="1027" y="109"/>
                  </a:lnTo>
                  <a:lnTo>
                    <a:pt x="1030" y="110"/>
                  </a:lnTo>
                  <a:lnTo>
                    <a:pt x="1034" y="111"/>
                  </a:lnTo>
                  <a:lnTo>
                    <a:pt x="1037" y="112"/>
                  </a:lnTo>
                  <a:lnTo>
                    <a:pt x="1040" y="114"/>
                  </a:lnTo>
                  <a:lnTo>
                    <a:pt x="1044" y="115"/>
                  </a:lnTo>
                  <a:lnTo>
                    <a:pt x="1047" y="116"/>
                  </a:lnTo>
                  <a:lnTo>
                    <a:pt x="1050" y="118"/>
                  </a:lnTo>
                  <a:lnTo>
                    <a:pt x="1053" y="119"/>
                  </a:lnTo>
                  <a:lnTo>
                    <a:pt x="1056" y="120"/>
                  </a:lnTo>
                  <a:lnTo>
                    <a:pt x="1059" y="122"/>
                  </a:lnTo>
                  <a:lnTo>
                    <a:pt x="1062" y="123"/>
                  </a:lnTo>
                  <a:lnTo>
                    <a:pt x="1065" y="125"/>
                  </a:lnTo>
                  <a:lnTo>
                    <a:pt x="1068" y="127"/>
                  </a:lnTo>
                  <a:lnTo>
                    <a:pt x="1070" y="128"/>
                  </a:lnTo>
                  <a:lnTo>
                    <a:pt x="1073" y="130"/>
                  </a:lnTo>
                  <a:lnTo>
                    <a:pt x="1075" y="132"/>
                  </a:lnTo>
                  <a:lnTo>
                    <a:pt x="1078" y="133"/>
                  </a:lnTo>
                  <a:lnTo>
                    <a:pt x="1080" y="135"/>
                  </a:lnTo>
                  <a:lnTo>
                    <a:pt x="1082" y="137"/>
                  </a:lnTo>
                  <a:lnTo>
                    <a:pt x="1084" y="139"/>
                  </a:lnTo>
                  <a:lnTo>
                    <a:pt x="1086" y="141"/>
                  </a:lnTo>
                  <a:lnTo>
                    <a:pt x="1088" y="143"/>
                  </a:lnTo>
                  <a:lnTo>
                    <a:pt x="1090" y="145"/>
                  </a:lnTo>
                  <a:lnTo>
                    <a:pt x="1092" y="147"/>
                  </a:lnTo>
                  <a:lnTo>
                    <a:pt x="1094" y="149"/>
                  </a:lnTo>
                  <a:lnTo>
                    <a:pt x="1095" y="151"/>
                  </a:lnTo>
                  <a:lnTo>
                    <a:pt x="1097" y="153"/>
                  </a:lnTo>
                  <a:lnTo>
                    <a:pt x="1099" y="156"/>
                  </a:lnTo>
                  <a:lnTo>
                    <a:pt x="1101" y="158"/>
                  </a:lnTo>
                  <a:lnTo>
                    <a:pt x="1103" y="161"/>
                  </a:lnTo>
                  <a:lnTo>
                    <a:pt x="1105" y="164"/>
                  </a:lnTo>
                  <a:lnTo>
                    <a:pt x="1107" y="167"/>
                  </a:lnTo>
                  <a:lnTo>
                    <a:pt x="1109" y="170"/>
                  </a:lnTo>
                  <a:lnTo>
                    <a:pt x="1111" y="173"/>
                  </a:lnTo>
                  <a:lnTo>
                    <a:pt x="1113" y="176"/>
                  </a:lnTo>
                  <a:lnTo>
                    <a:pt x="1115" y="179"/>
                  </a:lnTo>
                  <a:lnTo>
                    <a:pt x="1117" y="182"/>
                  </a:lnTo>
                  <a:lnTo>
                    <a:pt x="1120" y="186"/>
                  </a:lnTo>
                  <a:lnTo>
                    <a:pt x="1122" y="190"/>
                  </a:lnTo>
                  <a:lnTo>
                    <a:pt x="1125" y="193"/>
                  </a:lnTo>
                  <a:lnTo>
                    <a:pt x="1127" y="197"/>
                  </a:lnTo>
                  <a:lnTo>
                    <a:pt x="1130" y="201"/>
                  </a:lnTo>
                  <a:lnTo>
                    <a:pt x="1132" y="205"/>
                  </a:lnTo>
                  <a:lnTo>
                    <a:pt x="1134" y="209"/>
                  </a:lnTo>
                  <a:lnTo>
                    <a:pt x="1136" y="213"/>
                  </a:lnTo>
                  <a:lnTo>
                    <a:pt x="1138" y="217"/>
                  </a:lnTo>
                  <a:lnTo>
                    <a:pt x="1140" y="221"/>
                  </a:lnTo>
                  <a:lnTo>
                    <a:pt x="1141" y="225"/>
                  </a:lnTo>
                  <a:lnTo>
                    <a:pt x="1143" y="229"/>
                  </a:lnTo>
                  <a:lnTo>
                    <a:pt x="1144" y="234"/>
                  </a:lnTo>
                  <a:lnTo>
                    <a:pt x="1145" y="238"/>
                  </a:lnTo>
                  <a:lnTo>
                    <a:pt x="1146" y="242"/>
                  </a:lnTo>
                  <a:lnTo>
                    <a:pt x="1147" y="246"/>
                  </a:lnTo>
                  <a:lnTo>
                    <a:pt x="1147" y="250"/>
                  </a:lnTo>
                  <a:lnTo>
                    <a:pt x="1148" y="255"/>
                  </a:lnTo>
                  <a:lnTo>
                    <a:pt x="1148" y="259"/>
                  </a:lnTo>
                  <a:lnTo>
                    <a:pt x="1148" y="263"/>
                  </a:lnTo>
                  <a:lnTo>
                    <a:pt x="1148" y="268"/>
                  </a:lnTo>
                  <a:lnTo>
                    <a:pt x="1148" y="272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48" y="284"/>
                  </a:lnTo>
                  <a:lnTo>
                    <a:pt x="1147" y="287"/>
                  </a:lnTo>
                  <a:lnTo>
                    <a:pt x="1147" y="291"/>
                  </a:lnTo>
                  <a:lnTo>
                    <a:pt x="1147" y="294"/>
                  </a:lnTo>
                  <a:lnTo>
                    <a:pt x="1146" y="297"/>
                  </a:lnTo>
                  <a:lnTo>
                    <a:pt x="1146" y="301"/>
                  </a:lnTo>
                  <a:lnTo>
                    <a:pt x="1145" y="304"/>
                  </a:lnTo>
                  <a:lnTo>
                    <a:pt x="1144" y="307"/>
                  </a:lnTo>
                  <a:lnTo>
                    <a:pt x="1143" y="309"/>
                  </a:lnTo>
                  <a:lnTo>
                    <a:pt x="1142" y="312"/>
                  </a:lnTo>
                  <a:lnTo>
                    <a:pt x="1141" y="315"/>
                  </a:lnTo>
                  <a:lnTo>
                    <a:pt x="1140" y="317"/>
                  </a:lnTo>
                  <a:lnTo>
                    <a:pt x="1139" y="319"/>
                  </a:lnTo>
                  <a:lnTo>
                    <a:pt x="1138" y="321"/>
                  </a:lnTo>
                  <a:lnTo>
                    <a:pt x="1137" y="324"/>
                  </a:lnTo>
                  <a:lnTo>
                    <a:pt x="1136" y="326"/>
                  </a:lnTo>
                  <a:lnTo>
                    <a:pt x="1135" y="328"/>
                  </a:lnTo>
                  <a:lnTo>
                    <a:pt x="1134" y="330"/>
                  </a:lnTo>
                  <a:lnTo>
                    <a:pt x="1132" y="332"/>
                  </a:lnTo>
                  <a:lnTo>
                    <a:pt x="1131" y="334"/>
                  </a:lnTo>
                  <a:lnTo>
                    <a:pt x="1130" y="335"/>
                  </a:lnTo>
                  <a:lnTo>
                    <a:pt x="1128" y="337"/>
                  </a:lnTo>
                  <a:lnTo>
                    <a:pt x="1127" y="339"/>
                  </a:lnTo>
                  <a:lnTo>
                    <a:pt x="1126" y="341"/>
                  </a:lnTo>
                  <a:lnTo>
                    <a:pt x="1124" y="342"/>
                  </a:lnTo>
                  <a:lnTo>
                    <a:pt x="1123" y="344"/>
                  </a:lnTo>
                  <a:lnTo>
                    <a:pt x="1122" y="345"/>
                  </a:lnTo>
                  <a:lnTo>
                    <a:pt x="1120" y="346"/>
                  </a:lnTo>
                  <a:lnTo>
                    <a:pt x="1119" y="348"/>
                  </a:lnTo>
                  <a:lnTo>
                    <a:pt x="1117" y="349"/>
                  </a:lnTo>
                  <a:lnTo>
                    <a:pt x="1116" y="349"/>
                  </a:lnTo>
                  <a:lnTo>
                    <a:pt x="1114" y="350"/>
                  </a:lnTo>
                  <a:lnTo>
                    <a:pt x="1112" y="350"/>
                  </a:lnTo>
                  <a:lnTo>
                    <a:pt x="1110" y="350"/>
                  </a:lnTo>
                  <a:lnTo>
                    <a:pt x="1109" y="349"/>
                  </a:lnTo>
                  <a:lnTo>
                    <a:pt x="1107" y="349"/>
                  </a:lnTo>
                  <a:lnTo>
                    <a:pt x="1105" y="348"/>
                  </a:lnTo>
                  <a:lnTo>
                    <a:pt x="1103" y="347"/>
                  </a:lnTo>
                  <a:lnTo>
                    <a:pt x="1101" y="346"/>
                  </a:lnTo>
                  <a:lnTo>
                    <a:pt x="1099" y="344"/>
                  </a:lnTo>
                  <a:lnTo>
                    <a:pt x="1097" y="342"/>
                  </a:lnTo>
                  <a:lnTo>
                    <a:pt x="1094" y="340"/>
                  </a:lnTo>
                  <a:lnTo>
                    <a:pt x="1092" y="337"/>
                  </a:lnTo>
                  <a:lnTo>
                    <a:pt x="1090" y="335"/>
                  </a:lnTo>
                  <a:lnTo>
                    <a:pt x="1088" y="332"/>
                  </a:lnTo>
                  <a:lnTo>
                    <a:pt x="1086" y="330"/>
                  </a:lnTo>
                  <a:lnTo>
                    <a:pt x="1084" y="328"/>
                  </a:lnTo>
                  <a:lnTo>
                    <a:pt x="1083" y="326"/>
                  </a:lnTo>
                  <a:lnTo>
                    <a:pt x="1082" y="325"/>
                  </a:lnTo>
                  <a:lnTo>
                    <a:pt x="1081" y="324"/>
                  </a:lnTo>
                  <a:lnTo>
                    <a:pt x="1081" y="323"/>
                  </a:lnTo>
                  <a:lnTo>
                    <a:pt x="1081" y="324"/>
                  </a:lnTo>
                  <a:lnTo>
                    <a:pt x="1082" y="325"/>
                  </a:lnTo>
                  <a:lnTo>
                    <a:pt x="1083" y="326"/>
                  </a:lnTo>
                  <a:lnTo>
                    <a:pt x="1085" y="327"/>
                  </a:lnTo>
                  <a:lnTo>
                    <a:pt x="1086" y="329"/>
                  </a:lnTo>
                  <a:lnTo>
                    <a:pt x="1088" y="331"/>
                  </a:lnTo>
                  <a:lnTo>
                    <a:pt x="1091" y="334"/>
                  </a:lnTo>
                  <a:lnTo>
                    <a:pt x="1093" y="337"/>
                  </a:lnTo>
                  <a:lnTo>
                    <a:pt x="1095" y="340"/>
                  </a:lnTo>
                  <a:lnTo>
                    <a:pt x="1098" y="343"/>
                  </a:lnTo>
                  <a:lnTo>
                    <a:pt x="1100" y="346"/>
                  </a:lnTo>
                  <a:lnTo>
                    <a:pt x="1102" y="350"/>
                  </a:lnTo>
                  <a:lnTo>
                    <a:pt x="1104" y="354"/>
                  </a:lnTo>
                  <a:lnTo>
                    <a:pt x="1106" y="358"/>
                  </a:lnTo>
                  <a:lnTo>
                    <a:pt x="1108" y="362"/>
                  </a:lnTo>
                  <a:lnTo>
                    <a:pt x="1110" y="367"/>
                  </a:lnTo>
                  <a:lnTo>
                    <a:pt x="1112" y="372"/>
                  </a:lnTo>
                  <a:lnTo>
                    <a:pt x="1114" y="377"/>
                  </a:lnTo>
                  <a:lnTo>
                    <a:pt x="1116" y="382"/>
                  </a:lnTo>
                  <a:lnTo>
                    <a:pt x="1118" y="388"/>
                  </a:lnTo>
                  <a:lnTo>
                    <a:pt x="1120" y="393"/>
                  </a:lnTo>
                  <a:lnTo>
                    <a:pt x="1122" y="399"/>
                  </a:lnTo>
                  <a:lnTo>
                    <a:pt x="1123" y="405"/>
                  </a:lnTo>
                  <a:lnTo>
                    <a:pt x="1125" y="412"/>
                  </a:lnTo>
                  <a:lnTo>
                    <a:pt x="1126" y="418"/>
                  </a:lnTo>
                  <a:lnTo>
                    <a:pt x="1127" y="424"/>
                  </a:lnTo>
                  <a:lnTo>
                    <a:pt x="1128" y="429"/>
                  </a:lnTo>
                  <a:lnTo>
                    <a:pt x="1129" y="435"/>
                  </a:lnTo>
                  <a:lnTo>
                    <a:pt x="1130" y="441"/>
                  </a:lnTo>
                  <a:lnTo>
                    <a:pt x="1130" y="446"/>
                  </a:lnTo>
                  <a:lnTo>
                    <a:pt x="1131" y="452"/>
                  </a:lnTo>
                  <a:lnTo>
                    <a:pt x="1131" y="457"/>
                  </a:lnTo>
                  <a:lnTo>
                    <a:pt x="1131" y="462"/>
                  </a:lnTo>
                  <a:lnTo>
                    <a:pt x="1130" y="467"/>
                  </a:lnTo>
                  <a:lnTo>
                    <a:pt x="1130" y="472"/>
                  </a:lnTo>
                  <a:lnTo>
                    <a:pt x="1129" y="477"/>
                  </a:lnTo>
                  <a:lnTo>
                    <a:pt x="1129" y="481"/>
                  </a:lnTo>
                  <a:lnTo>
                    <a:pt x="1128" y="486"/>
                  </a:lnTo>
                  <a:lnTo>
                    <a:pt x="1126" y="490"/>
                  </a:lnTo>
                  <a:lnTo>
                    <a:pt x="1125" y="495"/>
                  </a:lnTo>
                  <a:lnTo>
                    <a:pt x="1124" y="499"/>
                  </a:lnTo>
                  <a:lnTo>
                    <a:pt x="1122" y="503"/>
                  </a:lnTo>
                  <a:lnTo>
                    <a:pt x="1121" y="507"/>
                  </a:lnTo>
                  <a:lnTo>
                    <a:pt x="1119" y="511"/>
                  </a:lnTo>
                  <a:lnTo>
                    <a:pt x="1118" y="515"/>
                  </a:lnTo>
                  <a:lnTo>
                    <a:pt x="1116" y="519"/>
                  </a:lnTo>
                  <a:lnTo>
                    <a:pt x="1114" y="523"/>
                  </a:lnTo>
                  <a:lnTo>
                    <a:pt x="1113" y="527"/>
                  </a:lnTo>
                  <a:lnTo>
                    <a:pt x="1111" y="531"/>
                  </a:lnTo>
                  <a:lnTo>
                    <a:pt x="1109" y="534"/>
                  </a:lnTo>
                  <a:lnTo>
                    <a:pt x="1107" y="538"/>
                  </a:lnTo>
                  <a:lnTo>
                    <a:pt x="1105" y="542"/>
                  </a:lnTo>
                  <a:lnTo>
                    <a:pt x="1103" y="545"/>
                  </a:lnTo>
                  <a:lnTo>
                    <a:pt x="1101" y="548"/>
                  </a:lnTo>
                  <a:lnTo>
                    <a:pt x="1098" y="552"/>
                  </a:lnTo>
                  <a:lnTo>
                    <a:pt x="1096" y="555"/>
                  </a:lnTo>
                  <a:lnTo>
                    <a:pt x="1094" y="558"/>
                  </a:lnTo>
                  <a:lnTo>
                    <a:pt x="1091" y="562"/>
                  </a:lnTo>
                  <a:lnTo>
                    <a:pt x="1089" y="565"/>
                  </a:lnTo>
                  <a:lnTo>
                    <a:pt x="1086" y="568"/>
                  </a:lnTo>
                  <a:lnTo>
                    <a:pt x="1083" y="571"/>
                  </a:lnTo>
                  <a:lnTo>
                    <a:pt x="1081" y="574"/>
                  </a:lnTo>
                  <a:lnTo>
                    <a:pt x="1078" y="577"/>
                  </a:lnTo>
                  <a:lnTo>
                    <a:pt x="1075" y="579"/>
                  </a:lnTo>
                  <a:lnTo>
                    <a:pt x="1072" y="582"/>
                  </a:lnTo>
                  <a:lnTo>
                    <a:pt x="1069" y="585"/>
                  </a:lnTo>
                  <a:lnTo>
                    <a:pt x="1066" y="588"/>
                  </a:lnTo>
                  <a:lnTo>
                    <a:pt x="1063" y="590"/>
                  </a:lnTo>
                  <a:lnTo>
                    <a:pt x="1059" y="593"/>
                  </a:lnTo>
                  <a:lnTo>
                    <a:pt x="1056" y="595"/>
                  </a:lnTo>
                  <a:lnTo>
                    <a:pt x="1052" y="597"/>
                  </a:lnTo>
                  <a:lnTo>
                    <a:pt x="1049" y="600"/>
                  </a:lnTo>
                  <a:lnTo>
                    <a:pt x="1045" y="602"/>
                  </a:lnTo>
                  <a:lnTo>
                    <a:pt x="1042" y="604"/>
                  </a:lnTo>
                  <a:lnTo>
                    <a:pt x="1038" y="606"/>
                  </a:lnTo>
                  <a:lnTo>
                    <a:pt x="1034" y="608"/>
                  </a:lnTo>
                  <a:lnTo>
                    <a:pt x="1031" y="610"/>
                  </a:lnTo>
                  <a:lnTo>
                    <a:pt x="1027" y="612"/>
                  </a:lnTo>
                  <a:lnTo>
                    <a:pt x="1023" y="614"/>
                  </a:lnTo>
                  <a:lnTo>
                    <a:pt x="1020" y="616"/>
                  </a:lnTo>
                  <a:lnTo>
                    <a:pt x="1016" y="618"/>
                  </a:lnTo>
                  <a:lnTo>
                    <a:pt x="1012" y="619"/>
                  </a:lnTo>
                  <a:lnTo>
                    <a:pt x="1008" y="621"/>
                  </a:lnTo>
                  <a:lnTo>
                    <a:pt x="1004" y="623"/>
                  </a:lnTo>
                  <a:lnTo>
                    <a:pt x="1000" y="624"/>
                  </a:lnTo>
                  <a:lnTo>
                    <a:pt x="996" y="626"/>
                  </a:lnTo>
                  <a:lnTo>
                    <a:pt x="992" y="627"/>
                  </a:lnTo>
                  <a:lnTo>
                    <a:pt x="988" y="628"/>
                  </a:lnTo>
                  <a:lnTo>
                    <a:pt x="984" y="629"/>
                  </a:lnTo>
                  <a:lnTo>
                    <a:pt x="981" y="630"/>
                  </a:lnTo>
                  <a:lnTo>
                    <a:pt x="977" y="632"/>
                  </a:lnTo>
                  <a:lnTo>
                    <a:pt x="973" y="632"/>
                  </a:lnTo>
                  <a:lnTo>
                    <a:pt x="970" y="633"/>
                  </a:lnTo>
                  <a:lnTo>
                    <a:pt x="966" y="634"/>
                  </a:lnTo>
                  <a:lnTo>
                    <a:pt x="963" y="635"/>
                  </a:lnTo>
                  <a:lnTo>
                    <a:pt x="959" y="635"/>
                  </a:lnTo>
                  <a:lnTo>
                    <a:pt x="956" y="636"/>
                  </a:lnTo>
                  <a:lnTo>
                    <a:pt x="952" y="636"/>
                  </a:lnTo>
                  <a:lnTo>
                    <a:pt x="949" y="636"/>
                  </a:lnTo>
                  <a:lnTo>
                    <a:pt x="946" y="637"/>
                  </a:lnTo>
                  <a:lnTo>
                    <a:pt x="943" y="637"/>
                  </a:lnTo>
                  <a:lnTo>
                    <a:pt x="940" y="637"/>
                  </a:lnTo>
                  <a:lnTo>
                    <a:pt x="937" y="637"/>
                  </a:lnTo>
                  <a:lnTo>
                    <a:pt x="934" y="637"/>
                  </a:lnTo>
                  <a:lnTo>
                    <a:pt x="932" y="637"/>
                  </a:lnTo>
                  <a:lnTo>
                    <a:pt x="930" y="636"/>
                  </a:lnTo>
                  <a:lnTo>
                    <a:pt x="928" y="636"/>
                  </a:lnTo>
                  <a:lnTo>
                    <a:pt x="927" y="636"/>
                  </a:lnTo>
                  <a:lnTo>
                    <a:pt x="926" y="636"/>
                  </a:lnTo>
                  <a:lnTo>
                    <a:pt x="925" y="636"/>
                  </a:lnTo>
                  <a:lnTo>
                    <a:pt x="926" y="636"/>
                  </a:lnTo>
                  <a:lnTo>
                    <a:pt x="927" y="636"/>
                  </a:lnTo>
                  <a:lnTo>
                    <a:pt x="928" y="636"/>
                  </a:lnTo>
                  <a:lnTo>
                    <a:pt x="930" y="636"/>
                  </a:lnTo>
                  <a:lnTo>
                    <a:pt x="932" y="637"/>
                  </a:lnTo>
                  <a:lnTo>
                    <a:pt x="934" y="637"/>
                  </a:lnTo>
                  <a:lnTo>
                    <a:pt x="937" y="637"/>
                  </a:lnTo>
                  <a:lnTo>
                    <a:pt x="940" y="637"/>
                  </a:lnTo>
                  <a:lnTo>
                    <a:pt x="942" y="637"/>
                  </a:lnTo>
                  <a:lnTo>
                    <a:pt x="944" y="638"/>
                  </a:lnTo>
                  <a:lnTo>
                    <a:pt x="946" y="638"/>
                  </a:lnTo>
                  <a:lnTo>
                    <a:pt x="948" y="639"/>
                  </a:lnTo>
                  <a:lnTo>
                    <a:pt x="949" y="640"/>
                  </a:lnTo>
                  <a:lnTo>
                    <a:pt x="950" y="641"/>
                  </a:lnTo>
                  <a:lnTo>
                    <a:pt x="951" y="642"/>
                  </a:lnTo>
                  <a:lnTo>
                    <a:pt x="951" y="643"/>
                  </a:lnTo>
                  <a:lnTo>
                    <a:pt x="951" y="645"/>
                  </a:lnTo>
                  <a:lnTo>
                    <a:pt x="951" y="646"/>
                  </a:lnTo>
                  <a:lnTo>
                    <a:pt x="951" y="648"/>
                  </a:lnTo>
                  <a:lnTo>
                    <a:pt x="950" y="650"/>
                  </a:lnTo>
                  <a:lnTo>
                    <a:pt x="949" y="652"/>
                  </a:lnTo>
                  <a:lnTo>
                    <a:pt x="947" y="654"/>
                  </a:lnTo>
                  <a:lnTo>
                    <a:pt x="946" y="656"/>
                  </a:lnTo>
                  <a:lnTo>
                    <a:pt x="944" y="659"/>
                  </a:lnTo>
                  <a:lnTo>
                    <a:pt x="942" y="661"/>
                  </a:lnTo>
                  <a:lnTo>
                    <a:pt x="939" y="663"/>
                  </a:lnTo>
                  <a:lnTo>
                    <a:pt x="937" y="666"/>
                  </a:lnTo>
                  <a:lnTo>
                    <a:pt x="935" y="668"/>
                  </a:lnTo>
                  <a:lnTo>
                    <a:pt x="932" y="671"/>
                  </a:lnTo>
                  <a:lnTo>
                    <a:pt x="930" y="673"/>
                  </a:lnTo>
                  <a:lnTo>
                    <a:pt x="927" y="676"/>
                  </a:lnTo>
                  <a:lnTo>
                    <a:pt x="924" y="678"/>
                  </a:lnTo>
                  <a:lnTo>
                    <a:pt x="921" y="681"/>
                  </a:lnTo>
                  <a:lnTo>
                    <a:pt x="918" y="683"/>
                  </a:lnTo>
                  <a:lnTo>
                    <a:pt x="915" y="686"/>
                  </a:lnTo>
                  <a:lnTo>
                    <a:pt x="912" y="689"/>
                  </a:lnTo>
                  <a:lnTo>
                    <a:pt x="908" y="691"/>
                  </a:lnTo>
                  <a:lnTo>
                    <a:pt x="905" y="694"/>
                  </a:lnTo>
                  <a:lnTo>
                    <a:pt x="901" y="697"/>
                  </a:lnTo>
                  <a:lnTo>
                    <a:pt x="897" y="699"/>
                  </a:lnTo>
                  <a:lnTo>
                    <a:pt x="894" y="702"/>
                  </a:lnTo>
                  <a:lnTo>
                    <a:pt x="890" y="704"/>
                  </a:lnTo>
                  <a:lnTo>
                    <a:pt x="887" y="706"/>
                  </a:lnTo>
                  <a:lnTo>
                    <a:pt x="883" y="708"/>
                  </a:lnTo>
                  <a:lnTo>
                    <a:pt x="880" y="710"/>
                  </a:lnTo>
                  <a:lnTo>
                    <a:pt x="876" y="711"/>
                  </a:lnTo>
                  <a:lnTo>
                    <a:pt x="873" y="713"/>
                  </a:lnTo>
                  <a:lnTo>
                    <a:pt x="870" y="714"/>
                  </a:lnTo>
                  <a:lnTo>
                    <a:pt x="866" y="715"/>
                  </a:lnTo>
                  <a:lnTo>
                    <a:pt x="863" y="716"/>
                  </a:lnTo>
                  <a:lnTo>
                    <a:pt x="860" y="717"/>
                  </a:lnTo>
                  <a:lnTo>
                    <a:pt x="857" y="717"/>
                  </a:lnTo>
                  <a:lnTo>
                    <a:pt x="853" y="718"/>
                  </a:lnTo>
                  <a:lnTo>
                    <a:pt x="850" y="718"/>
                  </a:lnTo>
                  <a:lnTo>
                    <a:pt x="847" y="718"/>
                  </a:lnTo>
                  <a:lnTo>
                    <a:pt x="844" y="718"/>
                  </a:lnTo>
                  <a:lnTo>
                    <a:pt x="841" y="718"/>
                  </a:lnTo>
                  <a:lnTo>
                    <a:pt x="838" y="718"/>
                  </a:lnTo>
                  <a:lnTo>
                    <a:pt x="835" y="717"/>
                  </a:lnTo>
                  <a:lnTo>
                    <a:pt x="832" y="717"/>
                  </a:lnTo>
                  <a:lnTo>
                    <a:pt x="829" y="716"/>
                  </a:lnTo>
                  <a:lnTo>
                    <a:pt x="826" y="716"/>
                  </a:lnTo>
                  <a:lnTo>
                    <a:pt x="823" y="715"/>
                  </a:lnTo>
                  <a:lnTo>
                    <a:pt x="820" y="715"/>
                  </a:lnTo>
                  <a:lnTo>
                    <a:pt x="817" y="714"/>
                  </a:lnTo>
                  <a:lnTo>
                    <a:pt x="815" y="713"/>
                  </a:lnTo>
                  <a:lnTo>
                    <a:pt x="812" y="712"/>
                  </a:lnTo>
                  <a:lnTo>
                    <a:pt x="809" y="711"/>
                  </a:lnTo>
                  <a:lnTo>
                    <a:pt x="806" y="710"/>
                  </a:lnTo>
                  <a:lnTo>
                    <a:pt x="803" y="709"/>
                  </a:lnTo>
                  <a:lnTo>
                    <a:pt x="800" y="707"/>
                  </a:lnTo>
                  <a:lnTo>
                    <a:pt x="797" y="706"/>
                  </a:lnTo>
                  <a:lnTo>
                    <a:pt x="794" y="704"/>
                  </a:lnTo>
                  <a:lnTo>
                    <a:pt x="791" y="703"/>
                  </a:lnTo>
                  <a:lnTo>
                    <a:pt x="789" y="701"/>
                  </a:lnTo>
                  <a:lnTo>
                    <a:pt x="786" y="699"/>
                  </a:lnTo>
                  <a:lnTo>
                    <a:pt x="783" y="697"/>
                  </a:lnTo>
                  <a:lnTo>
                    <a:pt x="781" y="696"/>
                  </a:lnTo>
                  <a:lnTo>
                    <a:pt x="778" y="693"/>
                  </a:lnTo>
                  <a:lnTo>
                    <a:pt x="776" y="691"/>
                  </a:lnTo>
                  <a:lnTo>
                    <a:pt x="773" y="689"/>
                  </a:lnTo>
                  <a:lnTo>
                    <a:pt x="771" y="687"/>
                  </a:lnTo>
                  <a:lnTo>
                    <a:pt x="769" y="684"/>
                  </a:lnTo>
                  <a:lnTo>
                    <a:pt x="766" y="682"/>
                  </a:lnTo>
                  <a:lnTo>
                    <a:pt x="764" y="679"/>
                  </a:lnTo>
                  <a:lnTo>
                    <a:pt x="762" y="676"/>
                  </a:lnTo>
                  <a:lnTo>
                    <a:pt x="760" y="673"/>
                  </a:lnTo>
                  <a:lnTo>
                    <a:pt x="758" y="670"/>
                  </a:lnTo>
                  <a:lnTo>
                    <a:pt x="756" y="668"/>
                  </a:lnTo>
                  <a:lnTo>
                    <a:pt x="755" y="665"/>
                  </a:lnTo>
                  <a:lnTo>
                    <a:pt x="754" y="662"/>
                  </a:lnTo>
                  <a:lnTo>
                    <a:pt x="753" y="660"/>
                  </a:lnTo>
                  <a:lnTo>
                    <a:pt x="752" y="657"/>
                  </a:lnTo>
                  <a:lnTo>
                    <a:pt x="752" y="655"/>
                  </a:lnTo>
                  <a:lnTo>
                    <a:pt x="752" y="652"/>
                  </a:lnTo>
                  <a:lnTo>
                    <a:pt x="752" y="650"/>
                  </a:lnTo>
                  <a:lnTo>
                    <a:pt x="752" y="647"/>
                  </a:lnTo>
                  <a:lnTo>
                    <a:pt x="753" y="645"/>
                  </a:lnTo>
                  <a:lnTo>
                    <a:pt x="754" y="643"/>
                  </a:lnTo>
                  <a:lnTo>
                    <a:pt x="755" y="641"/>
                  </a:lnTo>
                  <a:lnTo>
                    <a:pt x="756" y="639"/>
                  </a:lnTo>
                  <a:lnTo>
                    <a:pt x="758" y="637"/>
                  </a:lnTo>
                  <a:lnTo>
                    <a:pt x="760" y="635"/>
                  </a:lnTo>
                  <a:lnTo>
                    <a:pt x="762" y="633"/>
                  </a:lnTo>
                  <a:lnTo>
                    <a:pt x="764" y="632"/>
                  </a:lnTo>
                  <a:lnTo>
                    <a:pt x="765" y="630"/>
                  </a:lnTo>
                  <a:lnTo>
                    <a:pt x="766" y="629"/>
                  </a:lnTo>
                  <a:lnTo>
                    <a:pt x="767" y="628"/>
                  </a:lnTo>
                  <a:lnTo>
                    <a:pt x="768" y="628"/>
                  </a:lnTo>
                  <a:lnTo>
                    <a:pt x="768" y="627"/>
                  </a:lnTo>
                  <a:lnTo>
                    <a:pt x="768" y="628"/>
                  </a:lnTo>
                  <a:lnTo>
                    <a:pt x="767" y="628"/>
                  </a:lnTo>
                  <a:lnTo>
                    <a:pt x="766" y="629"/>
                  </a:lnTo>
                  <a:lnTo>
                    <a:pt x="765" y="630"/>
                  </a:lnTo>
                  <a:lnTo>
                    <a:pt x="764" y="632"/>
                  </a:lnTo>
                  <a:lnTo>
                    <a:pt x="762" y="633"/>
                  </a:lnTo>
                  <a:lnTo>
                    <a:pt x="760" y="635"/>
                  </a:lnTo>
                  <a:lnTo>
                    <a:pt x="758" y="637"/>
                  </a:lnTo>
                  <a:lnTo>
                    <a:pt x="756" y="639"/>
                  </a:lnTo>
                  <a:lnTo>
                    <a:pt x="754" y="641"/>
                  </a:lnTo>
                  <a:lnTo>
                    <a:pt x="751" y="643"/>
                  </a:lnTo>
                  <a:lnTo>
                    <a:pt x="749" y="645"/>
                  </a:lnTo>
                  <a:lnTo>
                    <a:pt x="746" y="647"/>
                  </a:lnTo>
                  <a:lnTo>
                    <a:pt x="744" y="649"/>
                  </a:lnTo>
                  <a:lnTo>
                    <a:pt x="741" y="651"/>
                  </a:lnTo>
                  <a:lnTo>
                    <a:pt x="738" y="653"/>
                  </a:lnTo>
                  <a:lnTo>
                    <a:pt x="735" y="655"/>
                  </a:lnTo>
                  <a:lnTo>
                    <a:pt x="732" y="657"/>
                  </a:lnTo>
                  <a:lnTo>
                    <a:pt x="729" y="659"/>
                  </a:lnTo>
                  <a:lnTo>
                    <a:pt x="726" y="661"/>
                  </a:lnTo>
                  <a:lnTo>
                    <a:pt x="723" y="664"/>
                  </a:lnTo>
                  <a:lnTo>
                    <a:pt x="720" y="666"/>
                  </a:lnTo>
                  <a:lnTo>
                    <a:pt x="716" y="668"/>
                  </a:lnTo>
                  <a:lnTo>
                    <a:pt x="713" y="670"/>
                  </a:lnTo>
                  <a:lnTo>
                    <a:pt x="709" y="672"/>
                  </a:lnTo>
                  <a:lnTo>
                    <a:pt x="706" y="674"/>
                  </a:lnTo>
                  <a:lnTo>
                    <a:pt x="702" y="676"/>
                  </a:lnTo>
                  <a:lnTo>
                    <a:pt x="698" y="678"/>
                  </a:lnTo>
                  <a:lnTo>
                    <a:pt x="694" y="680"/>
                  </a:lnTo>
                  <a:lnTo>
                    <a:pt x="690" y="682"/>
                  </a:lnTo>
                  <a:lnTo>
                    <a:pt x="686" y="684"/>
                  </a:lnTo>
                  <a:lnTo>
                    <a:pt x="681" y="686"/>
                  </a:lnTo>
                  <a:lnTo>
                    <a:pt x="677" y="688"/>
                  </a:lnTo>
                  <a:lnTo>
                    <a:pt x="672" y="689"/>
                  </a:lnTo>
                  <a:lnTo>
                    <a:pt x="668" y="691"/>
                  </a:lnTo>
                  <a:lnTo>
                    <a:pt x="663" y="692"/>
                  </a:lnTo>
                  <a:lnTo>
                    <a:pt x="658" y="694"/>
                  </a:lnTo>
                  <a:lnTo>
                    <a:pt x="653" y="695"/>
                  </a:lnTo>
                  <a:lnTo>
                    <a:pt x="648" y="697"/>
                  </a:lnTo>
                  <a:lnTo>
                    <a:pt x="643" y="698"/>
                  </a:lnTo>
                  <a:lnTo>
                    <a:pt x="638" y="699"/>
                  </a:lnTo>
                  <a:lnTo>
                    <a:pt x="633" y="700"/>
                  </a:lnTo>
                  <a:lnTo>
                    <a:pt x="628" y="701"/>
                  </a:lnTo>
                  <a:lnTo>
                    <a:pt x="623" y="702"/>
                  </a:lnTo>
                  <a:lnTo>
                    <a:pt x="619" y="702"/>
                  </a:lnTo>
                  <a:lnTo>
                    <a:pt x="614" y="703"/>
                  </a:lnTo>
                  <a:lnTo>
                    <a:pt x="610" y="703"/>
                  </a:lnTo>
                  <a:lnTo>
                    <a:pt x="606" y="704"/>
                  </a:lnTo>
                  <a:lnTo>
                    <a:pt x="602" y="704"/>
                  </a:lnTo>
                  <a:lnTo>
                    <a:pt x="598" y="704"/>
                  </a:lnTo>
                  <a:lnTo>
                    <a:pt x="594" y="704"/>
                  </a:lnTo>
                  <a:lnTo>
                    <a:pt x="590" y="704"/>
                  </a:lnTo>
                  <a:lnTo>
                    <a:pt x="586" y="704"/>
                  </a:lnTo>
                  <a:lnTo>
                    <a:pt x="583" y="703"/>
                  </a:lnTo>
                  <a:lnTo>
                    <a:pt x="579" y="703"/>
                  </a:lnTo>
                  <a:lnTo>
                    <a:pt x="576" y="702"/>
                  </a:lnTo>
                  <a:lnTo>
                    <a:pt x="572" y="701"/>
                  </a:lnTo>
                  <a:lnTo>
                    <a:pt x="569" y="700"/>
                  </a:lnTo>
                  <a:lnTo>
                    <a:pt x="566" y="699"/>
                  </a:lnTo>
                  <a:lnTo>
                    <a:pt x="562" y="698"/>
                  </a:lnTo>
                  <a:lnTo>
                    <a:pt x="559" y="696"/>
                  </a:lnTo>
                  <a:lnTo>
                    <a:pt x="556" y="695"/>
                  </a:lnTo>
                  <a:lnTo>
                    <a:pt x="553" y="693"/>
                  </a:lnTo>
                  <a:lnTo>
                    <a:pt x="549" y="691"/>
                  </a:lnTo>
                  <a:lnTo>
                    <a:pt x="546" y="689"/>
                  </a:lnTo>
                  <a:lnTo>
                    <a:pt x="543" y="686"/>
                  </a:lnTo>
                  <a:lnTo>
                    <a:pt x="540" y="684"/>
                  </a:lnTo>
                  <a:lnTo>
                    <a:pt x="536" y="681"/>
                  </a:lnTo>
                  <a:lnTo>
                    <a:pt x="533" y="678"/>
                  </a:lnTo>
                  <a:lnTo>
                    <a:pt x="530" y="675"/>
                  </a:lnTo>
                  <a:lnTo>
                    <a:pt x="527" y="672"/>
                  </a:lnTo>
                  <a:lnTo>
                    <a:pt x="524" y="668"/>
                  </a:lnTo>
                  <a:lnTo>
                    <a:pt x="522" y="666"/>
                  </a:lnTo>
                  <a:lnTo>
                    <a:pt x="519" y="663"/>
                  </a:lnTo>
                  <a:lnTo>
                    <a:pt x="518" y="662"/>
                  </a:lnTo>
                  <a:lnTo>
                    <a:pt x="516" y="660"/>
                  </a:lnTo>
                  <a:lnTo>
                    <a:pt x="515" y="659"/>
                  </a:lnTo>
                  <a:lnTo>
                    <a:pt x="515" y="658"/>
                  </a:lnTo>
                  <a:lnTo>
                    <a:pt x="515" y="659"/>
                  </a:lnTo>
                  <a:lnTo>
                    <a:pt x="516" y="660"/>
                  </a:lnTo>
                  <a:lnTo>
                    <a:pt x="518" y="662"/>
                  </a:lnTo>
                  <a:lnTo>
                    <a:pt x="519" y="663"/>
                  </a:lnTo>
                  <a:lnTo>
                    <a:pt x="522" y="666"/>
                  </a:lnTo>
                  <a:lnTo>
                    <a:pt x="524" y="668"/>
                  </a:lnTo>
                  <a:lnTo>
                    <a:pt x="527" y="672"/>
                  </a:lnTo>
                  <a:lnTo>
                    <a:pt x="530" y="675"/>
                  </a:lnTo>
                  <a:lnTo>
                    <a:pt x="532" y="678"/>
                  </a:lnTo>
                  <a:lnTo>
                    <a:pt x="534" y="681"/>
                  </a:lnTo>
                  <a:lnTo>
                    <a:pt x="535" y="683"/>
                  </a:lnTo>
                  <a:lnTo>
                    <a:pt x="536" y="686"/>
                  </a:lnTo>
                  <a:lnTo>
                    <a:pt x="536" y="688"/>
                  </a:lnTo>
                  <a:lnTo>
                    <a:pt x="536" y="691"/>
                  </a:lnTo>
                  <a:lnTo>
                    <a:pt x="535" y="693"/>
                  </a:lnTo>
                  <a:lnTo>
                    <a:pt x="534" y="694"/>
                  </a:lnTo>
                  <a:lnTo>
                    <a:pt x="532" y="696"/>
                  </a:lnTo>
                  <a:lnTo>
                    <a:pt x="530" y="697"/>
                  </a:lnTo>
                  <a:lnTo>
                    <a:pt x="527" y="699"/>
                  </a:lnTo>
                  <a:lnTo>
                    <a:pt x="524" y="700"/>
                  </a:lnTo>
                  <a:lnTo>
                    <a:pt x="520" y="701"/>
                  </a:lnTo>
                  <a:lnTo>
                    <a:pt x="516" y="701"/>
                  </a:lnTo>
                  <a:lnTo>
                    <a:pt x="511" y="702"/>
                  </a:lnTo>
                  <a:lnTo>
                    <a:pt x="505" y="702"/>
                  </a:lnTo>
                  <a:lnTo>
                    <a:pt x="500" y="703"/>
                  </a:lnTo>
                  <a:lnTo>
                    <a:pt x="495" y="703"/>
                  </a:lnTo>
                  <a:lnTo>
                    <a:pt x="490" y="703"/>
                  </a:lnTo>
                  <a:lnTo>
                    <a:pt x="485" y="703"/>
                  </a:lnTo>
                  <a:lnTo>
                    <a:pt x="480" y="703"/>
                  </a:lnTo>
                  <a:lnTo>
                    <a:pt x="475" y="703"/>
                  </a:lnTo>
                  <a:lnTo>
                    <a:pt x="470" y="703"/>
                  </a:lnTo>
                  <a:lnTo>
                    <a:pt x="465" y="703"/>
                  </a:lnTo>
                  <a:lnTo>
                    <a:pt x="460" y="703"/>
                  </a:lnTo>
                  <a:lnTo>
                    <a:pt x="455" y="702"/>
                  </a:lnTo>
                  <a:lnTo>
                    <a:pt x="450" y="702"/>
                  </a:lnTo>
                  <a:lnTo>
                    <a:pt x="446" y="701"/>
                  </a:lnTo>
                  <a:lnTo>
                    <a:pt x="441" y="701"/>
                  </a:lnTo>
                  <a:lnTo>
                    <a:pt x="436" y="700"/>
                  </a:lnTo>
                  <a:lnTo>
                    <a:pt x="431" y="699"/>
                  </a:lnTo>
                  <a:lnTo>
                    <a:pt x="426" y="698"/>
                  </a:lnTo>
                  <a:lnTo>
                    <a:pt x="422" y="697"/>
                  </a:lnTo>
                  <a:lnTo>
                    <a:pt x="417" y="696"/>
                  </a:lnTo>
                  <a:lnTo>
                    <a:pt x="412" y="695"/>
                  </a:lnTo>
                  <a:lnTo>
                    <a:pt x="408" y="694"/>
                  </a:lnTo>
                  <a:lnTo>
                    <a:pt x="403" y="693"/>
                  </a:lnTo>
                  <a:lnTo>
                    <a:pt x="399" y="692"/>
                  </a:lnTo>
                  <a:lnTo>
                    <a:pt x="394" y="690"/>
                  </a:lnTo>
                  <a:lnTo>
                    <a:pt x="390" y="689"/>
                  </a:lnTo>
                  <a:lnTo>
                    <a:pt x="386" y="687"/>
                  </a:lnTo>
                  <a:lnTo>
                    <a:pt x="381" y="685"/>
                  </a:lnTo>
                  <a:lnTo>
                    <a:pt x="377" y="683"/>
                  </a:lnTo>
                  <a:lnTo>
                    <a:pt x="373" y="681"/>
                  </a:lnTo>
                  <a:lnTo>
                    <a:pt x="368" y="679"/>
                  </a:lnTo>
                  <a:lnTo>
                    <a:pt x="364" y="677"/>
                  </a:lnTo>
                  <a:lnTo>
                    <a:pt x="360" y="675"/>
                  </a:lnTo>
                  <a:lnTo>
                    <a:pt x="356" y="673"/>
                  </a:lnTo>
                  <a:lnTo>
                    <a:pt x="352" y="671"/>
                  </a:lnTo>
                  <a:lnTo>
                    <a:pt x="348" y="668"/>
                  </a:lnTo>
                  <a:lnTo>
                    <a:pt x="345" y="666"/>
                  </a:lnTo>
                  <a:lnTo>
                    <a:pt x="341" y="663"/>
                  </a:lnTo>
                  <a:lnTo>
                    <a:pt x="338" y="660"/>
                  </a:lnTo>
                  <a:lnTo>
                    <a:pt x="335" y="658"/>
                  </a:lnTo>
                  <a:lnTo>
                    <a:pt x="331" y="655"/>
                  </a:lnTo>
                  <a:lnTo>
                    <a:pt x="328" y="652"/>
                  </a:lnTo>
                  <a:lnTo>
                    <a:pt x="325" y="649"/>
                  </a:lnTo>
                  <a:lnTo>
                    <a:pt x="323" y="646"/>
                  </a:lnTo>
                  <a:lnTo>
                    <a:pt x="320" y="643"/>
                  </a:lnTo>
                  <a:lnTo>
                    <a:pt x="317" y="640"/>
                  </a:lnTo>
                  <a:lnTo>
                    <a:pt x="315" y="636"/>
                  </a:lnTo>
                  <a:lnTo>
                    <a:pt x="313" y="633"/>
                  </a:lnTo>
                  <a:lnTo>
                    <a:pt x="310" y="630"/>
                  </a:lnTo>
                  <a:lnTo>
                    <a:pt x="308" y="626"/>
                  </a:lnTo>
                  <a:lnTo>
                    <a:pt x="306" y="623"/>
                  </a:lnTo>
                  <a:lnTo>
                    <a:pt x="304" y="620"/>
                  </a:lnTo>
                  <a:lnTo>
                    <a:pt x="303" y="616"/>
                  </a:lnTo>
                  <a:lnTo>
                    <a:pt x="301" y="613"/>
                  </a:lnTo>
                  <a:lnTo>
                    <a:pt x="300" y="610"/>
                  </a:lnTo>
                  <a:lnTo>
                    <a:pt x="298" y="607"/>
                  </a:lnTo>
                  <a:lnTo>
                    <a:pt x="297" y="605"/>
                  </a:lnTo>
                  <a:lnTo>
                    <a:pt x="296" y="602"/>
                  </a:lnTo>
                  <a:lnTo>
                    <a:pt x="295" y="599"/>
                  </a:lnTo>
                  <a:lnTo>
                    <a:pt x="294" y="597"/>
                  </a:lnTo>
                  <a:lnTo>
                    <a:pt x="294" y="594"/>
                  </a:lnTo>
                  <a:lnTo>
                    <a:pt x="293" y="592"/>
                  </a:lnTo>
                  <a:lnTo>
                    <a:pt x="293" y="589"/>
                  </a:lnTo>
                  <a:lnTo>
                    <a:pt x="293" y="587"/>
                  </a:lnTo>
                  <a:lnTo>
                    <a:pt x="292" y="585"/>
                  </a:lnTo>
                  <a:lnTo>
                    <a:pt x="292" y="583"/>
                  </a:lnTo>
                  <a:lnTo>
                    <a:pt x="292" y="581"/>
                  </a:lnTo>
                  <a:lnTo>
                    <a:pt x="292" y="580"/>
                  </a:lnTo>
                  <a:lnTo>
                    <a:pt x="292" y="579"/>
                  </a:lnTo>
                  <a:lnTo>
                    <a:pt x="292" y="578"/>
                  </a:lnTo>
                  <a:lnTo>
                    <a:pt x="292" y="577"/>
                  </a:lnTo>
                  <a:lnTo>
                    <a:pt x="292" y="576"/>
                  </a:lnTo>
                  <a:lnTo>
                    <a:pt x="292" y="577"/>
                  </a:lnTo>
                  <a:lnTo>
                    <a:pt x="292" y="578"/>
                  </a:lnTo>
                  <a:lnTo>
                    <a:pt x="292" y="579"/>
                  </a:lnTo>
                  <a:lnTo>
                    <a:pt x="292" y="580"/>
                  </a:lnTo>
                  <a:lnTo>
                    <a:pt x="292" y="581"/>
                  </a:lnTo>
                  <a:lnTo>
                    <a:pt x="292" y="583"/>
                  </a:lnTo>
                  <a:lnTo>
                    <a:pt x="292" y="585"/>
                  </a:lnTo>
                  <a:lnTo>
                    <a:pt x="292" y="587"/>
                  </a:lnTo>
                  <a:lnTo>
                    <a:pt x="292" y="589"/>
                  </a:lnTo>
                  <a:lnTo>
                    <a:pt x="292" y="591"/>
                  </a:lnTo>
                  <a:lnTo>
                    <a:pt x="292" y="594"/>
                  </a:lnTo>
                  <a:lnTo>
                    <a:pt x="291" y="596"/>
                  </a:lnTo>
                  <a:lnTo>
                    <a:pt x="290" y="598"/>
                  </a:lnTo>
                  <a:lnTo>
                    <a:pt x="289" y="600"/>
                  </a:lnTo>
                  <a:lnTo>
                    <a:pt x="288" y="603"/>
                  </a:lnTo>
                  <a:lnTo>
                    <a:pt x="287" y="605"/>
                  </a:lnTo>
                  <a:lnTo>
                    <a:pt x="285" y="607"/>
                  </a:lnTo>
                  <a:lnTo>
                    <a:pt x="284" y="610"/>
                  </a:lnTo>
                  <a:lnTo>
                    <a:pt x="282" y="612"/>
                  </a:lnTo>
                  <a:lnTo>
                    <a:pt x="280" y="614"/>
                  </a:lnTo>
                  <a:lnTo>
                    <a:pt x="278" y="617"/>
                  </a:lnTo>
                  <a:lnTo>
                    <a:pt x="276" y="619"/>
                  </a:lnTo>
                  <a:lnTo>
                    <a:pt x="274" y="622"/>
                  </a:lnTo>
                  <a:lnTo>
                    <a:pt x="271" y="624"/>
                  </a:lnTo>
                  <a:lnTo>
                    <a:pt x="269" y="626"/>
                  </a:lnTo>
                  <a:lnTo>
                    <a:pt x="266" y="628"/>
                  </a:lnTo>
                  <a:lnTo>
                    <a:pt x="263" y="631"/>
                  </a:lnTo>
                  <a:lnTo>
                    <a:pt x="260" y="632"/>
                  </a:lnTo>
                  <a:lnTo>
                    <a:pt x="257" y="634"/>
                  </a:lnTo>
                  <a:lnTo>
                    <a:pt x="254" y="636"/>
                  </a:lnTo>
                  <a:lnTo>
                    <a:pt x="251" y="638"/>
                  </a:lnTo>
                  <a:lnTo>
                    <a:pt x="248" y="639"/>
                  </a:lnTo>
                  <a:lnTo>
                    <a:pt x="244" y="641"/>
                  </a:lnTo>
                  <a:lnTo>
                    <a:pt x="241" y="642"/>
                  </a:lnTo>
                  <a:lnTo>
                    <a:pt x="237" y="643"/>
                  </a:lnTo>
                  <a:lnTo>
                    <a:pt x="233" y="645"/>
                  </a:lnTo>
                  <a:lnTo>
                    <a:pt x="229" y="646"/>
                  </a:lnTo>
                  <a:lnTo>
                    <a:pt x="226" y="647"/>
                  </a:lnTo>
                  <a:lnTo>
                    <a:pt x="221" y="647"/>
                  </a:lnTo>
                  <a:lnTo>
                    <a:pt x="217" y="648"/>
                  </a:lnTo>
                  <a:lnTo>
                    <a:pt x="213" y="649"/>
                  </a:lnTo>
                  <a:lnTo>
                    <a:pt x="210" y="649"/>
                  </a:lnTo>
                  <a:lnTo>
                    <a:pt x="206" y="650"/>
                  </a:lnTo>
                  <a:lnTo>
                    <a:pt x="202" y="650"/>
                  </a:lnTo>
                  <a:lnTo>
                    <a:pt x="198" y="650"/>
                  </a:lnTo>
                  <a:lnTo>
                    <a:pt x="195" y="650"/>
                  </a:lnTo>
                  <a:lnTo>
                    <a:pt x="191" y="650"/>
                  </a:lnTo>
                  <a:lnTo>
                    <a:pt x="188" y="650"/>
                  </a:lnTo>
                  <a:lnTo>
                    <a:pt x="184" y="650"/>
                  </a:lnTo>
                  <a:lnTo>
                    <a:pt x="181" y="649"/>
                  </a:lnTo>
                  <a:lnTo>
                    <a:pt x="178" y="649"/>
                  </a:lnTo>
                  <a:lnTo>
                    <a:pt x="174" y="648"/>
                  </a:lnTo>
                  <a:lnTo>
                    <a:pt x="171" y="647"/>
                  </a:lnTo>
                  <a:lnTo>
                    <a:pt x="168" y="647"/>
                  </a:lnTo>
                  <a:lnTo>
                    <a:pt x="165" y="646"/>
                  </a:lnTo>
                  <a:lnTo>
                    <a:pt x="162" y="645"/>
                  </a:lnTo>
                  <a:lnTo>
                    <a:pt x="160" y="643"/>
                  </a:lnTo>
                  <a:lnTo>
                    <a:pt x="157" y="642"/>
                  </a:lnTo>
                  <a:lnTo>
                    <a:pt x="154" y="641"/>
                  </a:lnTo>
                  <a:lnTo>
                    <a:pt x="151" y="640"/>
                  </a:lnTo>
                  <a:lnTo>
                    <a:pt x="149" y="638"/>
                  </a:lnTo>
                  <a:lnTo>
                    <a:pt x="146" y="637"/>
                  </a:lnTo>
                  <a:lnTo>
                    <a:pt x="144" y="635"/>
                  </a:lnTo>
                  <a:lnTo>
                    <a:pt x="141" y="634"/>
                  </a:lnTo>
                  <a:lnTo>
                    <a:pt x="139" y="632"/>
                  </a:lnTo>
                  <a:lnTo>
                    <a:pt x="136" y="630"/>
                  </a:lnTo>
                  <a:lnTo>
                    <a:pt x="134" y="629"/>
                  </a:lnTo>
                  <a:lnTo>
                    <a:pt x="131" y="627"/>
                  </a:lnTo>
                  <a:lnTo>
                    <a:pt x="129" y="625"/>
                  </a:lnTo>
                  <a:lnTo>
                    <a:pt x="127" y="623"/>
                  </a:lnTo>
                  <a:lnTo>
                    <a:pt x="125" y="621"/>
                  </a:lnTo>
                  <a:lnTo>
                    <a:pt x="123" y="619"/>
                  </a:lnTo>
                  <a:lnTo>
                    <a:pt x="121" y="616"/>
                  </a:lnTo>
                  <a:lnTo>
                    <a:pt x="119" y="614"/>
                  </a:lnTo>
                  <a:lnTo>
                    <a:pt x="117" y="612"/>
                  </a:lnTo>
                  <a:lnTo>
                    <a:pt x="115" y="610"/>
                  </a:lnTo>
                  <a:lnTo>
                    <a:pt x="113" y="608"/>
                  </a:lnTo>
                  <a:lnTo>
                    <a:pt x="111" y="606"/>
                  </a:lnTo>
                  <a:lnTo>
                    <a:pt x="109" y="604"/>
                  </a:lnTo>
                  <a:lnTo>
                    <a:pt x="107" y="602"/>
                  </a:lnTo>
                  <a:lnTo>
                    <a:pt x="105" y="600"/>
                  </a:lnTo>
                  <a:lnTo>
                    <a:pt x="103" y="599"/>
                  </a:lnTo>
                  <a:lnTo>
                    <a:pt x="102" y="597"/>
                  </a:lnTo>
                  <a:lnTo>
                    <a:pt x="100" y="595"/>
                  </a:lnTo>
                  <a:lnTo>
                    <a:pt x="98" y="593"/>
                  </a:lnTo>
                  <a:lnTo>
                    <a:pt x="97" y="591"/>
                  </a:lnTo>
                  <a:lnTo>
                    <a:pt x="95" y="589"/>
                  </a:lnTo>
                  <a:lnTo>
                    <a:pt x="94" y="588"/>
                  </a:lnTo>
                  <a:lnTo>
                    <a:pt x="93" y="586"/>
                  </a:lnTo>
                  <a:lnTo>
                    <a:pt x="92" y="585"/>
                  </a:lnTo>
                  <a:lnTo>
                    <a:pt x="91" y="584"/>
                  </a:lnTo>
                  <a:lnTo>
                    <a:pt x="91" y="583"/>
                  </a:lnTo>
                  <a:lnTo>
                    <a:pt x="91" y="582"/>
                  </a:lnTo>
                  <a:lnTo>
                    <a:pt x="91" y="581"/>
                  </a:lnTo>
                  <a:lnTo>
                    <a:pt x="92" y="581"/>
                  </a:lnTo>
                  <a:lnTo>
                    <a:pt x="93" y="581"/>
                  </a:lnTo>
                  <a:lnTo>
                    <a:pt x="94" y="582"/>
                  </a:lnTo>
                  <a:lnTo>
                    <a:pt x="95" y="582"/>
                  </a:lnTo>
                  <a:lnTo>
                    <a:pt x="97" y="583"/>
                  </a:lnTo>
                  <a:lnTo>
                    <a:pt x="99" y="584"/>
                  </a:lnTo>
                  <a:lnTo>
                    <a:pt x="101" y="585"/>
                  </a:lnTo>
                  <a:lnTo>
                    <a:pt x="104" y="586"/>
                  </a:lnTo>
                  <a:lnTo>
                    <a:pt x="106" y="587"/>
                  </a:lnTo>
                  <a:lnTo>
                    <a:pt x="109" y="588"/>
                  </a:lnTo>
                  <a:lnTo>
                    <a:pt x="112" y="589"/>
                  </a:lnTo>
                  <a:lnTo>
                    <a:pt x="114" y="590"/>
                  </a:lnTo>
                  <a:lnTo>
                    <a:pt x="117" y="591"/>
                  </a:lnTo>
                  <a:lnTo>
                    <a:pt x="120" y="592"/>
                  </a:lnTo>
                  <a:lnTo>
                    <a:pt x="123" y="593"/>
                  </a:lnTo>
                  <a:lnTo>
                    <a:pt x="125" y="593"/>
                  </a:lnTo>
                  <a:lnTo>
                    <a:pt x="128" y="594"/>
                  </a:lnTo>
                  <a:lnTo>
                    <a:pt x="131" y="594"/>
                  </a:lnTo>
                  <a:lnTo>
                    <a:pt x="134" y="595"/>
                  </a:lnTo>
                  <a:lnTo>
                    <a:pt x="137" y="595"/>
                  </a:lnTo>
                  <a:lnTo>
                    <a:pt x="140" y="595"/>
                  </a:lnTo>
                  <a:lnTo>
                    <a:pt x="142" y="595"/>
                  </a:lnTo>
                  <a:lnTo>
                    <a:pt x="145" y="595"/>
                  </a:lnTo>
                  <a:lnTo>
                    <a:pt x="148" y="595"/>
                  </a:lnTo>
                  <a:lnTo>
                    <a:pt x="151" y="595"/>
                  </a:lnTo>
                  <a:lnTo>
                    <a:pt x="153" y="594"/>
                  </a:lnTo>
                  <a:lnTo>
                    <a:pt x="155" y="594"/>
                  </a:lnTo>
                  <a:lnTo>
                    <a:pt x="157" y="594"/>
                  </a:lnTo>
                  <a:lnTo>
                    <a:pt x="158" y="594"/>
                  </a:lnTo>
                  <a:lnTo>
                    <a:pt x="159" y="594"/>
                  </a:lnTo>
                  <a:lnTo>
                    <a:pt x="160" y="594"/>
                  </a:lnTo>
                  <a:lnTo>
                    <a:pt x="159" y="594"/>
                  </a:lnTo>
                  <a:lnTo>
                    <a:pt x="158" y="594"/>
                  </a:lnTo>
                  <a:lnTo>
                    <a:pt x="157" y="594"/>
                  </a:lnTo>
                  <a:lnTo>
                    <a:pt x="155" y="594"/>
                  </a:lnTo>
                  <a:lnTo>
                    <a:pt x="153" y="594"/>
                  </a:lnTo>
                  <a:lnTo>
                    <a:pt x="151" y="595"/>
                  </a:lnTo>
                  <a:lnTo>
                    <a:pt x="148" y="595"/>
                  </a:lnTo>
                  <a:lnTo>
                    <a:pt x="145" y="595"/>
                  </a:lnTo>
                  <a:lnTo>
                    <a:pt x="142" y="595"/>
                  </a:lnTo>
                  <a:lnTo>
                    <a:pt x="140" y="595"/>
                  </a:lnTo>
                  <a:lnTo>
                    <a:pt x="137" y="595"/>
                  </a:lnTo>
                  <a:lnTo>
                    <a:pt x="134" y="595"/>
                  </a:lnTo>
                  <a:lnTo>
                    <a:pt x="131" y="594"/>
                  </a:lnTo>
                  <a:lnTo>
                    <a:pt x="128" y="594"/>
                  </a:lnTo>
                  <a:lnTo>
                    <a:pt x="125" y="593"/>
                  </a:lnTo>
                  <a:lnTo>
                    <a:pt x="123" y="593"/>
                  </a:lnTo>
                  <a:lnTo>
                    <a:pt x="120" y="592"/>
                  </a:lnTo>
                  <a:lnTo>
                    <a:pt x="117" y="591"/>
                  </a:lnTo>
                  <a:lnTo>
                    <a:pt x="114" y="590"/>
                  </a:lnTo>
                  <a:lnTo>
                    <a:pt x="112" y="589"/>
                  </a:lnTo>
                  <a:lnTo>
                    <a:pt x="109" y="588"/>
                  </a:lnTo>
                  <a:lnTo>
                    <a:pt x="106" y="587"/>
                  </a:lnTo>
                  <a:lnTo>
                    <a:pt x="104" y="586"/>
                  </a:lnTo>
                  <a:lnTo>
                    <a:pt x="101" y="584"/>
                  </a:lnTo>
                  <a:lnTo>
                    <a:pt x="99" y="583"/>
                  </a:lnTo>
                  <a:lnTo>
                    <a:pt x="96" y="582"/>
                  </a:lnTo>
                  <a:lnTo>
                    <a:pt x="93" y="580"/>
                  </a:lnTo>
                  <a:lnTo>
                    <a:pt x="91" y="579"/>
                  </a:lnTo>
                  <a:lnTo>
                    <a:pt x="88" y="577"/>
                  </a:lnTo>
                  <a:lnTo>
                    <a:pt x="86" y="576"/>
                  </a:lnTo>
                  <a:lnTo>
                    <a:pt x="83" y="574"/>
                  </a:lnTo>
                  <a:lnTo>
                    <a:pt x="80" y="573"/>
                  </a:lnTo>
                  <a:lnTo>
                    <a:pt x="78" y="571"/>
                  </a:lnTo>
                  <a:lnTo>
                    <a:pt x="75" y="570"/>
                  </a:lnTo>
                  <a:lnTo>
                    <a:pt x="73" y="568"/>
                  </a:lnTo>
                  <a:lnTo>
                    <a:pt x="70" y="567"/>
                  </a:lnTo>
                  <a:lnTo>
                    <a:pt x="68" y="565"/>
                  </a:lnTo>
                  <a:lnTo>
                    <a:pt x="65" y="563"/>
                  </a:lnTo>
                  <a:lnTo>
                    <a:pt x="62" y="562"/>
                  </a:lnTo>
                  <a:lnTo>
                    <a:pt x="60" y="560"/>
                  </a:lnTo>
                  <a:lnTo>
                    <a:pt x="57" y="558"/>
                  </a:lnTo>
                  <a:lnTo>
                    <a:pt x="55" y="556"/>
                  </a:lnTo>
                  <a:lnTo>
                    <a:pt x="52" y="553"/>
                  </a:lnTo>
                  <a:lnTo>
                    <a:pt x="50" y="551"/>
                  </a:lnTo>
                  <a:lnTo>
                    <a:pt x="47" y="548"/>
                  </a:lnTo>
                  <a:lnTo>
                    <a:pt x="45" y="545"/>
                  </a:lnTo>
                  <a:lnTo>
                    <a:pt x="43" y="541"/>
                  </a:lnTo>
                  <a:lnTo>
                    <a:pt x="40" y="538"/>
                  </a:lnTo>
                  <a:lnTo>
                    <a:pt x="38" y="534"/>
                  </a:lnTo>
                  <a:lnTo>
                    <a:pt x="35" y="530"/>
                  </a:lnTo>
                  <a:lnTo>
                    <a:pt x="33" y="526"/>
                  </a:lnTo>
                  <a:lnTo>
                    <a:pt x="31" y="522"/>
                  </a:lnTo>
                  <a:lnTo>
                    <a:pt x="28" y="517"/>
                  </a:lnTo>
                  <a:lnTo>
                    <a:pt x="26" y="512"/>
                  </a:lnTo>
                  <a:lnTo>
                    <a:pt x="24" y="507"/>
                  </a:lnTo>
                  <a:lnTo>
                    <a:pt x="21" y="502"/>
                  </a:lnTo>
                  <a:lnTo>
                    <a:pt x="19" y="497"/>
                  </a:lnTo>
                  <a:lnTo>
                    <a:pt x="17" y="491"/>
                  </a:lnTo>
                  <a:lnTo>
                    <a:pt x="15" y="486"/>
                  </a:lnTo>
                  <a:lnTo>
                    <a:pt x="13" y="481"/>
                  </a:lnTo>
                  <a:lnTo>
                    <a:pt x="12" y="475"/>
                  </a:lnTo>
                  <a:lnTo>
                    <a:pt x="10" y="469"/>
                  </a:lnTo>
                  <a:lnTo>
                    <a:pt x="8" y="464"/>
                  </a:lnTo>
                  <a:lnTo>
                    <a:pt x="7" y="458"/>
                  </a:lnTo>
                  <a:lnTo>
                    <a:pt x="6" y="452"/>
                  </a:lnTo>
                  <a:lnTo>
                    <a:pt x="5" y="446"/>
                  </a:lnTo>
                  <a:lnTo>
                    <a:pt x="4" y="440"/>
                  </a:lnTo>
                  <a:lnTo>
                    <a:pt x="3" y="434"/>
                  </a:lnTo>
                  <a:lnTo>
                    <a:pt x="2" y="428"/>
                  </a:lnTo>
                  <a:lnTo>
                    <a:pt x="1" y="421"/>
                  </a:lnTo>
                  <a:lnTo>
                    <a:pt x="1" y="415"/>
                  </a:lnTo>
                  <a:lnTo>
                    <a:pt x="0" y="409"/>
                  </a:lnTo>
                  <a:lnTo>
                    <a:pt x="0" y="403"/>
                  </a:lnTo>
                  <a:lnTo>
                    <a:pt x="0" y="397"/>
                  </a:lnTo>
                  <a:lnTo>
                    <a:pt x="0" y="390"/>
                  </a:lnTo>
                  <a:lnTo>
                    <a:pt x="0" y="385"/>
                  </a:lnTo>
                  <a:lnTo>
                    <a:pt x="1" y="379"/>
                  </a:lnTo>
                  <a:lnTo>
                    <a:pt x="1" y="373"/>
                  </a:lnTo>
                  <a:lnTo>
                    <a:pt x="2" y="367"/>
                  </a:lnTo>
                  <a:lnTo>
                    <a:pt x="3" y="362"/>
                  </a:lnTo>
                  <a:lnTo>
                    <a:pt x="4" y="356"/>
                  </a:lnTo>
                  <a:lnTo>
                    <a:pt x="5" y="351"/>
                  </a:lnTo>
                  <a:lnTo>
                    <a:pt x="6" y="346"/>
                  </a:lnTo>
                  <a:lnTo>
                    <a:pt x="7" y="341"/>
                  </a:lnTo>
                  <a:lnTo>
                    <a:pt x="9" y="336"/>
                  </a:lnTo>
                  <a:lnTo>
                    <a:pt x="11" y="331"/>
                  </a:lnTo>
                  <a:lnTo>
                    <a:pt x="13" y="326"/>
                  </a:lnTo>
                  <a:lnTo>
                    <a:pt x="15" y="321"/>
                  </a:lnTo>
                  <a:lnTo>
                    <a:pt x="17" y="317"/>
                  </a:lnTo>
                  <a:lnTo>
                    <a:pt x="19" y="312"/>
                  </a:lnTo>
                  <a:lnTo>
                    <a:pt x="21" y="308"/>
                  </a:lnTo>
                  <a:lnTo>
                    <a:pt x="23" y="304"/>
                  </a:lnTo>
                  <a:lnTo>
                    <a:pt x="25" y="300"/>
                  </a:lnTo>
                  <a:lnTo>
                    <a:pt x="27" y="296"/>
                  </a:lnTo>
                  <a:lnTo>
                    <a:pt x="30" y="292"/>
                  </a:lnTo>
                  <a:lnTo>
                    <a:pt x="32" y="289"/>
                  </a:lnTo>
                  <a:lnTo>
                    <a:pt x="34" y="285"/>
                  </a:lnTo>
                  <a:lnTo>
                    <a:pt x="37" y="282"/>
                  </a:lnTo>
                  <a:lnTo>
                    <a:pt x="39" y="279"/>
                  </a:lnTo>
                  <a:lnTo>
                    <a:pt x="42" y="276"/>
                  </a:lnTo>
                  <a:lnTo>
                    <a:pt x="44" y="273"/>
                  </a:lnTo>
                  <a:lnTo>
                    <a:pt x="47" y="270"/>
                  </a:lnTo>
                  <a:lnTo>
                    <a:pt x="49" y="268"/>
                  </a:lnTo>
                  <a:close/>
                </a:path>
              </a:pathLst>
            </a:custGeom>
            <a:solidFill>
              <a:srgbClr val="FFFFFF"/>
            </a:solidFill>
            <a:ln w="31750" cap="flat">
              <a:solidFill>
                <a:srgbClr val="5F5F5F"/>
              </a:solidFill>
              <a:prstDash val="solid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7" name="Oval 110"/>
            <p:cNvSpPr>
              <a:spLocks noChangeArrowheads="1"/>
            </p:cNvSpPr>
            <p:nvPr/>
          </p:nvSpPr>
          <p:spPr bwMode="auto">
            <a:xfrm rot="10800000" flipH="1">
              <a:off x="2108" y="2976"/>
              <a:ext cx="185" cy="68"/>
            </a:xfrm>
            <a:prstGeom prst="ellipse">
              <a:avLst/>
            </a:prstGeom>
            <a:solidFill>
              <a:srgbClr val="EEEEEE"/>
            </a:solidFill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8" name="Oval 111"/>
            <p:cNvSpPr>
              <a:spLocks noChangeArrowheads="1"/>
            </p:cNvSpPr>
            <p:nvPr/>
          </p:nvSpPr>
          <p:spPr bwMode="auto">
            <a:xfrm rot="10800000" flipH="1">
              <a:off x="2257" y="2908"/>
              <a:ext cx="148" cy="34"/>
            </a:xfrm>
            <a:prstGeom prst="ellipse">
              <a:avLst/>
            </a:prstGeom>
            <a:solidFill>
              <a:srgbClr val="FFFFFF"/>
            </a:solidFill>
            <a:ln w="317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9" name="Oval 112"/>
            <p:cNvSpPr>
              <a:spLocks noChangeArrowheads="1"/>
            </p:cNvSpPr>
            <p:nvPr/>
          </p:nvSpPr>
          <p:spPr bwMode="auto">
            <a:xfrm rot="10800000" flipH="1">
              <a:off x="2404" y="2840"/>
              <a:ext cx="111" cy="34"/>
            </a:xfrm>
            <a:prstGeom prst="ellipse">
              <a:avLst/>
            </a:prstGeom>
            <a:solidFill>
              <a:srgbClr val="EEEEEE"/>
            </a:solidFill>
            <a:ln w="317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50" name="Rectangle 113"/>
            <p:cNvSpPr>
              <a:spLocks noChangeArrowheads="1"/>
            </p:cNvSpPr>
            <p:nvPr/>
          </p:nvSpPr>
          <p:spPr bwMode="auto">
            <a:xfrm>
              <a:off x="749" y="3121"/>
              <a:ext cx="1360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zh-CN" altLang="en-US" sz="2200" dirty="0" smtClean="0">
                  <a:solidFill>
                    <a:srgbClr val="EA0000"/>
                  </a:solidFill>
                  <a:latin typeface="黑体" pitchFamily="2" charset="-122"/>
                  <a:ea typeface="黑体" pitchFamily="2" charset="-122"/>
                </a:rPr>
                <a:t>产生死锁的通信调用次序 </a:t>
              </a:r>
              <a:r>
                <a:rPr lang="en-US" altLang="zh-CN" sz="2200" dirty="0" smtClean="0">
                  <a:solidFill>
                    <a:srgbClr val="EA0000"/>
                  </a:solidFill>
                  <a:latin typeface="黑体" pitchFamily="2" charset="-122"/>
                  <a:ea typeface="黑体" pitchFamily="2" charset="-122"/>
                </a:rPr>
                <a:t>1</a:t>
              </a:r>
              <a:endParaRPr lang="zh-CN" altLang="en-US" sz="2200" dirty="0">
                <a:solidFill>
                  <a:srgbClr val="EA0000"/>
                </a:solidFill>
                <a:effectLst/>
                <a:latin typeface="黑体" pitchFamily="2" charset="-122"/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4038600" cy="625475"/>
          </a:xfrm>
          <a:prstGeom prst="rect">
            <a:avLst/>
          </a:prstGeom>
          <a:solidFill>
            <a:srgbClr val="CCFFFF"/>
          </a:soli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69696"/>
            </a:outerShdw>
          </a:effectLst>
        </p:spPr>
        <p:txBody>
          <a:bodyPr>
            <a:spAutoFit/>
          </a:bodyPr>
          <a:lstStyle/>
          <a:p>
            <a:r>
              <a:rPr lang="en-US" altLang="zh-CN" sz="3500" b="1" dirty="0">
                <a:solidFill>
                  <a:srgbClr val="000099"/>
                </a:solidFill>
                <a:ea typeface="楷体_GB2312" pitchFamily="49" charset="-122"/>
              </a:rPr>
              <a:t> </a:t>
            </a:r>
            <a:r>
              <a:rPr lang="en-US" altLang="zh-CN" sz="3500" b="1" dirty="0" smtClean="0">
                <a:solidFill>
                  <a:srgbClr val="000099"/>
                </a:solidFill>
                <a:ea typeface="楷体_GB2312" pitchFamily="49" charset="-122"/>
              </a:rPr>
              <a:t>4.1</a:t>
            </a:r>
            <a:r>
              <a:rPr lang="en-US" altLang="zh-CN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认识</a:t>
            </a:r>
            <a:r>
              <a:rPr lang="en-US" altLang="zh-CN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MPI</a:t>
            </a:r>
            <a:endParaRPr lang="zh-CN" altLang="en-US" dirty="0">
              <a:solidFill>
                <a:srgbClr val="FF66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66738" y="981075"/>
            <a:ext cx="2881312" cy="533400"/>
            <a:chOff x="357" y="660"/>
            <a:chExt cx="1815" cy="336"/>
          </a:xfrm>
        </p:grpSpPr>
        <p:sp>
          <p:nvSpPr>
            <p:cNvPr id="101385" name="Oval 9"/>
            <p:cNvSpPr>
              <a:spLocks noChangeArrowheads="1"/>
            </p:cNvSpPr>
            <p:nvPr/>
          </p:nvSpPr>
          <p:spPr bwMode="auto">
            <a:xfrm>
              <a:off x="357" y="674"/>
              <a:ext cx="1682" cy="321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1386" name="Text Box 10"/>
            <p:cNvSpPr txBox="1">
              <a:spLocks noChangeArrowheads="1"/>
            </p:cNvSpPr>
            <p:nvPr/>
          </p:nvSpPr>
          <p:spPr bwMode="auto">
            <a:xfrm>
              <a:off x="453" y="660"/>
              <a:ext cx="1719" cy="33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>
              <a:spAutoFit/>
            </a:bodyPr>
            <a:lstStyle/>
            <a:p>
              <a:r>
                <a:rPr lang="zh-CN" altLang="en-US" sz="2900" b="1" dirty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一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什么是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MPI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467544" y="1556792"/>
            <a:ext cx="8020050" cy="2177318"/>
            <a:chOff x="384" y="1152"/>
            <a:chExt cx="5052" cy="2206"/>
          </a:xfrm>
        </p:grpSpPr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189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21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zh-CN" altLang="en-US" sz="2600" b="1" dirty="0" smtClean="0">
                  <a:solidFill>
                    <a:srgbClr val="FFFFFF"/>
                  </a:solidFill>
                  <a:latin typeface="+mn-lt"/>
                  <a:ea typeface="幼圆" pitchFamily="49" charset="-122"/>
                </a:rPr>
                <a:t> </a:t>
              </a:r>
              <a:r>
                <a:rPr lang="en-US" altLang="zh-CN" sz="2600" b="1" dirty="0" smtClean="0">
                  <a:solidFill>
                    <a:srgbClr val="FFFFFF"/>
                  </a:solidFill>
                  <a:latin typeface="+mn-lt"/>
                  <a:ea typeface="幼圆" pitchFamily="49" charset="-122"/>
                </a:rPr>
                <a:t>	 Message Passing Interface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+mn-lt"/>
                  <a:ea typeface="幼圆" pitchFamily="49" charset="-122"/>
                </a:rPr>
                <a:t>，消息传递接口。是很多公司和组织共同制定的标准，用于</a:t>
              </a:r>
              <a:r>
                <a:rPr lang="zh-CN" altLang="en-US" sz="2600" b="1" dirty="0" smtClean="0">
                  <a:solidFill>
                    <a:srgbClr val="00E800"/>
                  </a:solidFill>
                  <a:latin typeface="+mn-lt"/>
                  <a:ea typeface="幼圆" pitchFamily="49" charset="-122"/>
                </a:rPr>
                <a:t>进程间通信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+mn-lt"/>
                  <a:ea typeface="幼圆" pitchFamily="49" charset="-122"/>
                </a:rPr>
                <a:t>。是集群系统最流行的编程模型。有名的免费实现有：</a:t>
              </a:r>
              <a:r>
                <a:rPr lang="en-US" altLang="zh-CN" sz="2600" b="1" dirty="0" smtClean="0">
                  <a:solidFill>
                    <a:srgbClr val="FFFFFF"/>
                  </a:solidFill>
                  <a:latin typeface="+mn-lt"/>
                  <a:ea typeface="幼圆" pitchFamily="49" charset="-122"/>
                </a:rPr>
                <a:t>MPICH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+mn-lt"/>
                  <a:ea typeface="幼圆" pitchFamily="49" charset="-122"/>
                </a:rPr>
                <a:t>、</a:t>
              </a:r>
              <a:r>
                <a:rPr lang="en-US" altLang="zh-CN" sz="2600" b="1" dirty="0" smtClean="0">
                  <a:solidFill>
                    <a:srgbClr val="FFFFFF"/>
                  </a:solidFill>
                  <a:latin typeface="+mn-lt"/>
                  <a:ea typeface="幼圆" pitchFamily="49" charset="-122"/>
                </a:rPr>
                <a:t> LAM/MPI 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+mn-lt"/>
                  <a:ea typeface="幼圆" pitchFamily="49" charset="-122"/>
                </a:rPr>
                <a:t>。</a:t>
              </a:r>
              <a:endParaRPr lang="en-US" altLang="zh-CN" sz="2600" b="1" dirty="0" smtClean="0">
                <a:solidFill>
                  <a:srgbClr val="FFFFFF"/>
                </a:solidFill>
                <a:latin typeface="+mn-lt"/>
                <a:ea typeface="幼圆" pitchFamily="49" charset="-122"/>
              </a:endParaRPr>
            </a:p>
            <a:p>
              <a:endParaRPr lang="en-US" altLang="zh-CN" sz="2600" b="1" dirty="0" smtClean="0">
                <a:solidFill>
                  <a:srgbClr val="FFFFFF"/>
                </a:solidFill>
                <a:latin typeface="+mn-lt"/>
                <a:ea typeface="幼圆" pitchFamily="49" charset="-122"/>
              </a:endParaRP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725" cy="51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MPI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grpSp>
        <p:nvGrpSpPr>
          <p:cNvPr id="15" name="Group 22"/>
          <p:cNvGrpSpPr>
            <a:grpSpLocks/>
          </p:cNvGrpSpPr>
          <p:nvPr/>
        </p:nvGrpSpPr>
        <p:grpSpPr bwMode="auto">
          <a:xfrm rot="258197">
            <a:off x="1544965" y="3851893"/>
            <a:ext cx="5591175" cy="2057400"/>
            <a:chOff x="1623" y="1243"/>
            <a:chExt cx="3522" cy="1296"/>
          </a:xfrm>
        </p:grpSpPr>
        <p:sp>
          <p:nvSpPr>
            <p:cNvPr id="16" name="AutoShape 3"/>
            <p:cNvSpPr>
              <a:spLocks noChangeArrowheads="1"/>
            </p:cNvSpPr>
            <p:nvPr/>
          </p:nvSpPr>
          <p:spPr bwMode="auto">
            <a:xfrm rot="732357">
              <a:off x="1623" y="1243"/>
              <a:ext cx="3522" cy="1296"/>
            </a:xfrm>
            <a:prstGeom prst="irregularSeal2">
              <a:avLst/>
            </a:prstGeom>
            <a:gradFill rotWithShape="0">
              <a:gsLst>
                <a:gs pos="0">
                  <a:srgbClr val="FF3300"/>
                </a:gs>
                <a:gs pos="5000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41275" cap="sq">
              <a:solidFill>
                <a:srgbClr val="FF9900"/>
              </a:solidFill>
              <a:miter lim="800000"/>
              <a:headEnd type="none" w="sm" len="sm"/>
              <a:tailEnd type="none" w="sm" len="sm"/>
            </a:ln>
            <a:effectLst>
              <a:outerShdw dist="165100" dir="1357192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" name="Text Box 4"/>
            <p:cNvSpPr txBox="1">
              <a:spLocks noChangeArrowheads="1"/>
            </p:cNvSpPr>
            <p:nvPr/>
          </p:nvSpPr>
          <p:spPr bwMode="auto">
            <a:xfrm rot="478084">
              <a:off x="2210" y="1496"/>
              <a:ext cx="2544" cy="83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63500" algn="ctr" rotWithShape="0">
                <a:schemeClr val="bg1"/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4000" b="1" i="1" dirty="0" smtClean="0">
                  <a:solidFill>
                    <a:srgbClr val="FFFF00"/>
                  </a:solidFill>
                  <a:ea typeface="黑体" pitchFamily="2" charset="-122"/>
                </a:rPr>
                <a:t>用于分布式共享内存编程</a:t>
              </a:r>
              <a:endParaRPr lang="zh-CN" altLang="en-US" sz="4000" b="1" i="1" dirty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2699792" y="1"/>
            <a:ext cx="3240360" cy="1041401"/>
            <a:chOff x="661" y="3264"/>
            <a:chExt cx="1332" cy="656"/>
          </a:xfrm>
        </p:grpSpPr>
        <p:sp>
          <p:nvSpPr>
            <p:cNvPr id="12" name="Freeform 64"/>
            <p:cNvSpPr>
              <a:spLocks/>
            </p:cNvSpPr>
            <p:nvPr/>
          </p:nvSpPr>
          <p:spPr bwMode="auto">
            <a:xfrm>
              <a:off x="661" y="3264"/>
              <a:ext cx="1332" cy="656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Text Box 65"/>
            <p:cNvSpPr txBox="1">
              <a:spLocks noChangeArrowheads="1"/>
            </p:cNvSpPr>
            <p:nvPr/>
          </p:nvSpPr>
          <p:spPr bwMode="auto">
            <a:xfrm>
              <a:off x="792" y="3419"/>
              <a:ext cx="1201" cy="3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死锁的产生</a:t>
              </a:r>
              <a:endParaRPr lang="zh-CN" altLang="en-US" sz="3500" b="1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3" name="组合 39"/>
          <p:cNvGrpSpPr/>
          <p:nvPr/>
        </p:nvGrpSpPr>
        <p:grpSpPr>
          <a:xfrm>
            <a:off x="1835696" y="1700808"/>
            <a:ext cx="6408712" cy="2736304"/>
            <a:chOff x="827584" y="3068960"/>
            <a:chExt cx="6408712" cy="2736304"/>
          </a:xfrm>
        </p:grpSpPr>
        <p:grpSp>
          <p:nvGrpSpPr>
            <p:cNvPr id="4" name="组合 29"/>
            <p:cNvGrpSpPr/>
            <p:nvPr/>
          </p:nvGrpSpPr>
          <p:grpSpPr>
            <a:xfrm>
              <a:off x="827584" y="3068960"/>
              <a:ext cx="2376264" cy="2736304"/>
              <a:chOff x="827584" y="2996952"/>
              <a:chExt cx="2376264" cy="2736304"/>
            </a:xfrm>
          </p:grpSpPr>
          <p:sp>
            <p:nvSpPr>
              <p:cNvPr id="14" name="椭圆 13"/>
              <p:cNvSpPr/>
              <p:nvPr/>
            </p:nvSpPr>
            <p:spPr bwMode="auto">
              <a:xfrm>
                <a:off x="1403648" y="2996952"/>
                <a:ext cx="1224136" cy="648072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rPr>
                  <a:t>进程</a:t>
                </a:r>
                <a:r>
                  <a:rPr kumimoji="1" lang="en-US" altLang="zh-C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rPr>
                  <a:t>0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 bwMode="auto">
              <a:xfrm>
                <a:off x="827584" y="4077072"/>
                <a:ext cx="2376264" cy="57606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向进程</a:t>
                </a:r>
                <a:r>
                  <a:rPr kumimoji="1" lang="en-US" altLang="zh-C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1</a:t>
                </a:r>
                <a:r>
                  <a:rPr lang="zh-CN" altLang="en-US" b="1" dirty="0" smtClean="0">
                    <a:solidFill>
                      <a:srgbClr val="FFFF00"/>
                    </a:solidFill>
                    <a:latin typeface="楷体" pitchFamily="49" charset="-122"/>
                    <a:ea typeface="楷体" pitchFamily="49" charset="-122"/>
                  </a:rPr>
                  <a:t>发送</a:t>
                </a: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消息</a:t>
                </a:r>
                <a:r>
                  <a:rPr kumimoji="1" lang="en-US" altLang="zh-C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A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" pitchFamily="49" charset="-122"/>
                  <a:ea typeface="楷体" pitchFamily="49" charset="-122"/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 bwMode="auto">
              <a:xfrm>
                <a:off x="827584" y="5157192"/>
                <a:ext cx="2376264" cy="57606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zh-CN" altLang="en-US" sz="2000" b="1" dirty="0" smtClean="0">
                    <a:latin typeface="楷体" pitchFamily="49" charset="-122"/>
                    <a:ea typeface="楷体" pitchFamily="49" charset="-122"/>
                  </a:rPr>
                  <a:t>从进程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1</a:t>
                </a:r>
                <a:r>
                  <a:rPr lang="zh-CN" altLang="en-US" b="1" dirty="0" smtClean="0">
                    <a:solidFill>
                      <a:srgbClr val="FFC000"/>
                    </a:solidFill>
                    <a:latin typeface="楷体" pitchFamily="49" charset="-122"/>
                    <a:ea typeface="楷体" pitchFamily="49" charset="-122"/>
                  </a:rPr>
                  <a:t>接收</a:t>
                </a: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消息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B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" pitchFamily="49" charset="-122"/>
                  <a:ea typeface="楷体" pitchFamily="49" charset="-122"/>
                </a:endParaRPr>
              </a:p>
            </p:txBody>
          </p:sp>
          <p:cxnSp>
            <p:nvCxnSpPr>
              <p:cNvPr id="18" name="直接箭头连接符 17"/>
              <p:cNvCxnSpPr>
                <a:stCxn id="14" idx="4"/>
                <a:endCxn id="15" idx="0"/>
              </p:cNvCxnSpPr>
              <p:nvPr/>
            </p:nvCxnSpPr>
            <p:spPr bwMode="auto">
              <a:xfrm rot="5400000">
                <a:off x="1799692" y="3861048"/>
                <a:ext cx="432048" cy="1588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2060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cxnSp>
            <p:nvCxnSpPr>
              <p:cNvPr id="22" name="直接箭头连接符 21"/>
              <p:cNvCxnSpPr>
                <a:stCxn id="15" idx="2"/>
                <a:endCxn id="16" idx="0"/>
              </p:cNvCxnSpPr>
              <p:nvPr/>
            </p:nvCxnSpPr>
            <p:spPr bwMode="auto">
              <a:xfrm rot="5400000">
                <a:off x="1763688" y="4905164"/>
                <a:ext cx="504056" cy="1588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2060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</p:grpSp>
        <p:grpSp>
          <p:nvGrpSpPr>
            <p:cNvPr id="5" name="组合 30"/>
            <p:cNvGrpSpPr/>
            <p:nvPr/>
          </p:nvGrpSpPr>
          <p:grpSpPr>
            <a:xfrm>
              <a:off x="4860032" y="3068960"/>
              <a:ext cx="2376264" cy="2736304"/>
              <a:chOff x="4644008" y="3140968"/>
              <a:chExt cx="2376264" cy="2736304"/>
            </a:xfrm>
          </p:grpSpPr>
          <p:sp>
            <p:nvSpPr>
              <p:cNvPr id="25" name="椭圆 24"/>
              <p:cNvSpPr/>
              <p:nvPr/>
            </p:nvSpPr>
            <p:spPr bwMode="auto">
              <a:xfrm>
                <a:off x="5220072" y="3140968"/>
                <a:ext cx="1224136" cy="648072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rPr>
                  <a:t>进程</a:t>
                </a:r>
                <a:r>
                  <a:rPr kumimoji="1" lang="en-US" altLang="zh-C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rPr>
                  <a:t>1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 bwMode="auto">
              <a:xfrm>
                <a:off x="4644008" y="4221088"/>
                <a:ext cx="2376264" cy="57606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zh-CN" altLang="en-US" sz="2000" b="1" dirty="0" smtClean="0">
                    <a:latin typeface="楷体" pitchFamily="49" charset="-122"/>
                    <a:ea typeface="楷体" pitchFamily="49" charset="-122"/>
                  </a:rPr>
                  <a:t>向进程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0</a:t>
                </a:r>
                <a:r>
                  <a:rPr lang="zh-CN" altLang="en-US" b="1" dirty="0" smtClean="0">
                    <a:solidFill>
                      <a:srgbClr val="FFFF00"/>
                    </a:solidFill>
                    <a:latin typeface="楷体" pitchFamily="49" charset="-122"/>
                    <a:ea typeface="楷体" pitchFamily="49" charset="-122"/>
                  </a:rPr>
                  <a:t>发送</a:t>
                </a: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消息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B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" pitchFamily="49" charset="-122"/>
                  <a:ea typeface="楷体" pitchFamily="49" charset="-122"/>
                </a:endParaRPr>
              </a:p>
            </p:txBody>
          </p:sp>
          <p:sp>
            <p:nvSpPr>
              <p:cNvPr id="27" name="矩形 26"/>
              <p:cNvSpPr/>
              <p:nvPr/>
            </p:nvSpPr>
            <p:spPr bwMode="auto">
              <a:xfrm>
                <a:off x="4644008" y="5301208"/>
                <a:ext cx="2376264" cy="57606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zh-CN" altLang="en-US" sz="2000" b="1" dirty="0" smtClean="0">
                    <a:latin typeface="楷体" pitchFamily="49" charset="-122"/>
                    <a:ea typeface="楷体" pitchFamily="49" charset="-122"/>
                  </a:rPr>
                  <a:t>从进程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0</a:t>
                </a:r>
                <a:r>
                  <a:rPr lang="zh-CN" altLang="en-US" b="1" dirty="0" smtClean="0">
                    <a:solidFill>
                      <a:srgbClr val="FFC000"/>
                    </a:solidFill>
                    <a:latin typeface="楷体" pitchFamily="49" charset="-122"/>
                    <a:ea typeface="楷体" pitchFamily="49" charset="-122"/>
                  </a:rPr>
                  <a:t>接收</a:t>
                </a: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消息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A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" pitchFamily="49" charset="-122"/>
                  <a:ea typeface="楷体" pitchFamily="49" charset="-122"/>
                </a:endParaRPr>
              </a:p>
            </p:txBody>
          </p:sp>
          <p:cxnSp>
            <p:nvCxnSpPr>
              <p:cNvPr id="28" name="直接箭头连接符 27"/>
              <p:cNvCxnSpPr>
                <a:stCxn id="25" idx="4"/>
                <a:endCxn id="26" idx="0"/>
              </p:cNvCxnSpPr>
              <p:nvPr/>
            </p:nvCxnSpPr>
            <p:spPr bwMode="auto">
              <a:xfrm rot="5400000">
                <a:off x="5616116" y="4005064"/>
                <a:ext cx="432048" cy="1588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2060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cxnSp>
            <p:nvCxnSpPr>
              <p:cNvPr id="29" name="直接箭头连接符 28"/>
              <p:cNvCxnSpPr>
                <a:stCxn id="26" idx="2"/>
                <a:endCxn id="27" idx="0"/>
              </p:cNvCxnSpPr>
              <p:nvPr/>
            </p:nvCxnSpPr>
            <p:spPr bwMode="auto">
              <a:xfrm rot="5400000">
                <a:off x="5580112" y="5049180"/>
                <a:ext cx="504056" cy="1588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2060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</p:grpSp>
        <p:cxnSp>
          <p:nvCxnSpPr>
            <p:cNvPr id="33" name="肘形连接符 32"/>
            <p:cNvCxnSpPr>
              <a:stCxn id="27" idx="1"/>
              <a:endCxn id="15" idx="3"/>
            </p:cNvCxnSpPr>
            <p:nvPr/>
          </p:nvCxnSpPr>
          <p:spPr bwMode="auto">
            <a:xfrm rot="10800000">
              <a:off x="3203848" y="4437112"/>
              <a:ext cx="1656184" cy="108012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5400" cap="sq" cmpd="sng" algn="ctr">
              <a:solidFill>
                <a:srgbClr val="0070C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肘形连接符 34"/>
            <p:cNvCxnSpPr>
              <a:endCxn id="26" idx="1"/>
            </p:cNvCxnSpPr>
            <p:nvPr/>
          </p:nvCxnSpPr>
          <p:spPr bwMode="auto">
            <a:xfrm flipV="1">
              <a:off x="3203848" y="4437112"/>
              <a:ext cx="1656184" cy="936104"/>
            </a:xfrm>
            <a:prstGeom prst="bentConnector3">
              <a:avLst>
                <a:gd name="adj1" fmla="val 59426"/>
              </a:avLst>
            </a:prstGeom>
            <a:solidFill>
              <a:schemeClr val="accent1"/>
            </a:solidFill>
            <a:ln w="25400" cap="sq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" name="Group 108"/>
          <p:cNvGrpSpPr>
            <a:grpSpLocks/>
          </p:cNvGrpSpPr>
          <p:nvPr/>
        </p:nvGrpSpPr>
        <p:grpSpPr bwMode="auto">
          <a:xfrm>
            <a:off x="1763688" y="4797152"/>
            <a:ext cx="2949575" cy="1290637"/>
            <a:chOff x="657" y="2840"/>
            <a:chExt cx="1858" cy="813"/>
          </a:xfrm>
        </p:grpSpPr>
        <p:sp>
          <p:nvSpPr>
            <p:cNvPr id="46" name="Freeform 109"/>
            <p:cNvSpPr>
              <a:spLocks/>
            </p:cNvSpPr>
            <p:nvPr/>
          </p:nvSpPr>
          <p:spPr bwMode="auto">
            <a:xfrm rot="-241802">
              <a:off x="657" y="2973"/>
              <a:ext cx="1542" cy="680"/>
            </a:xfrm>
            <a:custGeom>
              <a:avLst/>
              <a:gdLst/>
              <a:ahLst/>
              <a:cxnLst>
                <a:cxn ang="0">
                  <a:pos x="102" y="167"/>
                </a:cxn>
                <a:cxn ang="0">
                  <a:pos x="175" y="77"/>
                </a:cxn>
                <a:cxn ang="0">
                  <a:pos x="248" y="68"/>
                </a:cxn>
                <a:cxn ang="0">
                  <a:pos x="292" y="111"/>
                </a:cxn>
                <a:cxn ang="0">
                  <a:pos x="292" y="105"/>
                </a:cxn>
                <a:cxn ang="0">
                  <a:pos x="334" y="42"/>
                </a:cxn>
                <a:cxn ang="0">
                  <a:pos x="415" y="5"/>
                </a:cxn>
                <a:cxn ang="0">
                  <a:pos x="505" y="4"/>
                </a:cxn>
                <a:cxn ang="0">
                  <a:pos x="568" y="25"/>
                </a:cxn>
                <a:cxn ang="0">
                  <a:pos x="597" y="63"/>
                </a:cxn>
                <a:cxn ang="0">
                  <a:pos x="545" y="80"/>
                </a:cxn>
                <a:cxn ang="0">
                  <a:pos x="510" y="113"/>
                </a:cxn>
                <a:cxn ang="0">
                  <a:pos x="512" y="110"/>
                </a:cxn>
                <a:cxn ang="0">
                  <a:pos x="550" y="77"/>
                </a:cxn>
                <a:cxn ang="0">
                  <a:pos x="617" y="68"/>
                </a:cxn>
                <a:cxn ang="0">
                  <a:pos x="679" y="77"/>
                </a:cxn>
                <a:cxn ang="0">
                  <a:pos x="682" y="112"/>
                </a:cxn>
                <a:cxn ang="0">
                  <a:pos x="706" y="88"/>
                </a:cxn>
                <a:cxn ang="0">
                  <a:pos x="779" y="67"/>
                </a:cxn>
                <a:cxn ang="0">
                  <a:pos x="842" y="94"/>
                </a:cxn>
                <a:cxn ang="0">
                  <a:pos x="873" y="136"/>
                </a:cxn>
                <a:cxn ang="0">
                  <a:pos x="894" y="177"/>
                </a:cxn>
                <a:cxn ang="0">
                  <a:pos x="888" y="139"/>
                </a:cxn>
                <a:cxn ang="0">
                  <a:pos x="937" y="103"/>
                </a:cxn>
                <a:cxn ang="0">
                  <a:pos x="1012" y="104"/>
                </a:cxn>
                <a:cxn ang="0">
                  <a:pos x="1075" y="132"/>
                </a:cxn>
                <a:cxn ang="0">
                  <a:pos x="1115" y="179"/>
                </a:cxn>
                <a:cxn ang="0">
                  <a:pos x="1148" y="259"/>
                </a:cxn>
                <a:cxn ang="0">
                  <a:pos x="1137" y="324"/>
                </a:cxn>
                <a:cxn ang="0">
                  <a:pos x="1109" y="349"/>
                </a:cxn>
                <a:cxn ang="0">
                  <a:pos x="1082" y="325"/>
                </a:cxn>
                <a:cxn ang="0">
                  <a:pos x="1122" y="399"/>
                </a:cxn>
                <a:cxn ang="0">
                  <a:pos x="1122" y="503"/>
                </a:cxn>
                <a:cxn ang="0">
                  <a:pos x="1081" y="574"/>
                </a:cxn>
                <a:cxn ang="0">
                  <a:pos x="1012" y="619"/>
                </a:cxn>
                <a:cxn ang="0">
                  <a:pos x="940" y="637"/>
                </a:cxn>
                <a:cxn ang="0">
                  <a:pos x="944" y="638"/>
                </a:cxn>
                <a:cxn ang="0">
                  <a:pos x="930" y="673"/>
                </a:cxn>
                <a:cxn ang="0">
                  <a:pos x="863" y="716"/>
                </a:cxn>
                <a:cxn ang="0">
                  <a:pos x="803" y="709"/>
                </a:cxn>
                <a:cxn ang="0">
                  <a:pos x="755" y="665"/>
                </a:cxn>
                <a:cxn ang="0">
                  <a:pos x="768" y="627"/>
                </a:cxn>
                <a:cxn ang="0">
                  <a:pos x="732" y="657"/>
                </a:cxn>
                <a:cxn ang="0">
                  <a:pos x="653" y="695"/>
                </a:cxn>
                <a:cxn ang="0">
                  <a:pos x="569" y="700"/>
                </a:cxn>
                <a:cxn ang="0">
                  <a:pos x="515" y="658"/>
                </a:cxn>
                <a:cxn ang="0">
                  <a:pos x="530" y="697"/>
                </a:cxn>
                <a:cxn ang="0">
                  <a:pos x="436" y="700"/>
                </a:cxn>
                <a:cxn ang="0">
                  <a:pos x="348" y="668"/>
                </a:cxn>
                <a:cxn ang="0">
                  <a:pos x="298" y="607"/>
                </a:cxn>
                <a:cxn ang="0">
                  <a:pos x="292" y="578"/>
                </a:cxn>
                <a:cxn ang="0">
                  <a:pos x="276" y="619"/>
                </a:cxn>
                <a:cxn ang="0">
                  <a:pos x="210" y="649"/>
                </a:cxn>
                <a:cxn ang="0">
                  <a:pos x="146" y="637"/>
                </a:cxn>
                <a:cxn ang="0">
                  <a:pos x="103" y="599"/>
                </a:cxn>
                <a:cxn ang="0">
                  <a:pos x="101" y="585"/>
                </a:cxn>
                <a:cxn ang="0">
                  <a:pos x="155" y="594"/>
                </a:cxn>
                <a:cxn ang="0">
                  <a:pos x="128" y="594"/>
                </a:cxn>
                <a:cxn ang="0">
                  <a:pos x="75" y="570"/>
                </a:cxn>
                <a:cxn ang="0">
                  <a:pos x="26" y="512"/>
                </a:cxn>
                <a:cxn ang="0">
                  <a:pos x="0" y="397"/>
                </a:cxn>
                <a:cxn ang="0">
                  <a:pos x="27" y="296"/>
                </a:cxn>
              </a:cxnLst>
              <a:rect l="0" t="0" r="r" b="b"/>
              <a:pathLst>
                <a:path w="1149" h="719">
                  <a:moveTo>
                    <a:pt x="49" y="268"/>
                  </a:moveTo>
                  <a:lnTo>
                    <a:pt x="52" y="265"/>
                  </a:lnTo>
                  <a:lnTo>
                    <a:pt x="55" y="262"/>
                  </a:lnTo>
                  <a:lnTo>
                    <a:pt x="57" y="259"/>
                  </a:lnTo>
                  <a:lnTo>
                    <a:pt x="60" y="255"/>
                  </a:lnTo>
                  <a:lnTo>
                    <a:pt x="63" y="252"/>
                  </a:lnTo>
                  <a:lnTo>
                    <a:pt x="65" y="247"/>
                  </a:lnTo>
                  <a:lnTo>
                    <a:pt x="68" y="243"/>
                  </a:lnTo>
                  <a:lnTo>
                    <a:pt x="71" y="238"/>
                  </a:lnTo>
                  <a:lnTo>
                    <a:pt x="73" y="233"/>
                  </a:lnTo>
                  <a:lnTo>
                    <a:pt x="76" y="228"/>
                  </a:lnTo>
                  <a:lnTo>
                    <a:pt x="79" y="222"/>
                  </a:lnTo>
                  <a:lnTo>
                    <a:pt x="82" y="216"/>
                  </a:lnTo>
                  <a:lnTo>
                    <a:pt x="84" y="209"/>
                  </a:lnTo>
                  <a:lnTo>
                    <a:pt x="87" y="203"/>
                  </a:lnTo>
                  <a:lnTo>
                    <a:pt x="90" y="196"/>
                  </a:lnTo>
                  <a:lnTo>
                    <a:pt x="93" y="188"/>
                  </a:lnTo>
                  <a:lnTo>
                    <a:pt x="96" y="181"/>
                  </a:lnTo>
                  <a:lnTo>
                    <a:pt x="99" y="174"/>
                  </a:lnTo>
                  <a:lnTo>
                    <a:pt x="102" y="167"/>
                  </a:lnTo>
                  <a:lnTo>
                    <a:pt x="105" y="160"/>
                  </a:lnTo>
                  <a:lnTo>
                    <a:pt x="108" y="154"/>
                  </a:lnTo>
                  <a:lnTo>
                    <a:pt x="111" y="148"/>
                  </a:lnTo>
                  <a:lnTo>
                    <a:pt x="114" y="142"/>
                  </a:lnTo>
                  <a:lnTo>
                    <a:pt x="118" y="136"/>
                  </a:lnTo>
                  <a:lnTo>
                    <a:pt x="121" y="130"/>
                  </a:lnTo>
                  <a:lnTo>
                    <a:pt x="125" y="125"/>
                  </a:lnTo>
                  <a:lnTo>
                    <a:pt x="128" y="120"/>
                  </a:lnTo>
                  <a:lnTo>
                    <a:pt x="132" y="115"/>
                  </a:lnTo>
                  <a:lnTo>
                    <a:pt x="136" y="110"/>
                  </a:lnTo>
                  <a:lnTo>
                    <a:pt x="140" y="106"/>
                  </a:lnTo>
                  <a:lnTo>
                    <a:pt x="143" y="102"/>
                  </a:lnTo>
                  <a:lnTo>
                    <a:pt x="147" y="98"/>
                  </a:lnTo>
                  <a:lnTo>
                    <a:pt x="151" y="94"/>
                  </a:lnTo>
                  <a:lnTo>
                    <a:pt x="155" y="91"/>
                  </a:lnTo>
                  <a:lnTo>
                    <a:pt x="159" y="88"/>
                  </a:lnTo>
                  <a:lnTo>
                    <a:pt x="163" y="85"/>
                  </a:lnTo>
                  <a:lnTo>
                    <a:pt x="167" y="82"/>
                  </a:lnTo>
                  <a:lnTo>
                    <a:pt x="171" y="79"/>
                  </a:lnTo>
                  <a:lnTo>
                    <a:pt x="175" y="77"/>
                  </a:lnTo>
                  <a:lnTo>
                    <a:pt x="179" y="74"/>
                  </a:lnTo>
                  <a:lnTo>
                    <a:pt x="183" y="72"/>
                  </a:lnTo>
                  <a:lnTo>
                    <a:pt x="186" y="71"/>
                  </a:lnTo>
                  <a:lnTo>
                    <a:pt x="190" y="69"/>
                  </a:lnTo>
                  <a:lnTo>
                    <a:pt x="194" y="68"/>
                  </a:lnTo>
                  <a:lnTo>
                    <a:pt x="198" y="66"/>
                  </a:lnTo>
                  <a:lnTo>
                    <a:pt x="202" y="65"/>
                  </a:lnTo>
                  <a:lnTo>
                    <a:pt x="205" y="65"/>
                  </a:lnTo>
                  <a:lnTo>
                    <a:pt x="209" y="64"/>
                  </a:lnTo>
                  <a:lnTo>
                    <a:pt x="213" y="64"/>
                  </a:lnTo>
                  <a:lnTo>
                    <a:pt x="216" y="64"/>
                  </a:lnTo>
                  <a:lnTo>
                    <a:pt x="220" y="63"/>
                  </a:lnTo>
                  <a:lnTo>
                    <a:pt x="224" y="64"/>
                  </a:lnTo>
                  <a:lnTo>
                    <a:pt x="227" y="64"/>
                  </a:lnTo>
                  <a:lnTo>
                    <a:pt x="231" y="64"/>
                  </a:lnTo>
                  <a:lnTo>
                    <a:pt x="234" y="65"/>
                  </a:lnTo>
                  <a:lnTo>
                    <a:pt x="238" y="65"/>
                  </a:lnTo>
                  <a:lnTo>
                    <a:pt x="241" y="66"/>
                  </a:lnTo>
                  <a:lnTo>
                    <a:pt x="245" y="67"/>
                  </a:lnTo>
                  <a:lnTo>
                    <a:pt x="248" y="68"/>
                  </a:lnTo>
                  <a:lnTo>
                    <a:pt x="252" y="70"/>
                  </a:lnTo>
                  <a:lnTo>
                    <a:pt x="255" y="71"/>
                  </a:lnTo>
                  <a:lnTo>
                    <a:pt x="258" y="73"/>
                  </a:lnTo>
                  <a:lnTo>
                    <a:pt x="262" y="75"/>
                  </a:lnTo>
                  <a:lnTo>
                    <a:pt x="265" y="77"/>
                  </a:lnTo>
                  <a:lnTo>
                    <a:pt x="268" y="79"/>
                  </a:lnTo>
                  <a:lnTo>
                    <a:pt x="271" y="81"/>
                  </a:lnTo>
                  <a:lnTo>
                    <a:pt x="274" y="83"/>
                  </a:lnTo>
                  <a:lnTo>
                    <a:pt x="277" y="85"/>
                  </a:lnTo>
                  <a:lnTo>
                    <a:pt x="279" y="87"/>
                  </a:lnTo>
                  <a:lnTo>
                    <a:pt x="281" y="89"/>
                  </a:lnTo>
                  <a:lnTo>
                    <a:pt x="283" y="92"/>
                  </a:lnTo>
                  <a:lnTo>
                    <a:pt x="285" y="94"/>
                  </a:lnTo>
                  <a:lnTo>
                    <a:pt x="287" y="96"/>
                  </a:lnTo>
                  <a:lnTo>
                    <a:pt x="288" y="98"/>
                  </a:lnTo>
                  <a:lnTo>
                    <a:pt x="289" y="101"/>
                  </a:lnTo>
                  <a:lnTo>
                    <a:pt x="290" y="103"/>
                  </a:lnTo>
                  <a:lnTo>
                    <a:pt x="291" y="106"/>
                  </a:lnTo>
                  <a:lnTo>
                    <a:pt x="291" y="108"/>
                  </a:lnTo>
                  <a:lnTo>
                    <a:pt x="292" y="111"/>
                  </a:lnTo>
                  <a:lnTo>
                    <a:pt x="292" y="113"/>
                  </a:lnTo>
                  <a:lnTo>
                    <a:pt x="292" y="116"/>
                  </a:lnTo>
                  <a:lnTo>
                    <a:pt x="292" y="118"/>
                  </a:lnTo>
                  <a:lnTo>
                    <a:pt x="292" y="119"/>
                  </a:lnTo>
                  <a:lnTo>
                    <a:pt x="292" y="121"/>
                  </a:lnTo>
                  <a:lnTo>
                    <a:pt x="292" y="122"/>
                  </a:lnTo>
                  <a:lnTo>
                    <a:pt x="292" y="123"/>
                  </a:lnTo>
                  <a:lnTo>
                    <a:pt x="292" y="124"/>
                  </a:lnTo>
                  <a:lnTo>
                    <a:pt x="292" y="123"/>
                  </a:lnTo>
                  <a:lnTo>
                    <a:pt x="292" y="122"/>
                  </a:lnTo>
                  <a:lnTo>
                    <a:pt x="292" y="121"/>
                  </a:lnTo>
                  <a:lnTo>
                    <a:pt x="292" y="119"/>
                  </a:lnTo>
                  <a:lnTo>
                    <a:pt x="292" y="118"/>
                  </a:lnTo>
                  <a:lnTo>
                    <a:pt x="292" y="116"/>
                  </a:lnTo>
                  <a:lnTo>
                    <a:pt x="292" y="113"/>
                  </a:lnTo>
                  <a:lnTo>
                    <a:pt x="292" y="111"/>
                  </a:lnTo>
                  <a:lnTo>
                    <a:pt x="292" y="108"/>
                  </a:lnTo>
                  <a:lnTo>
                    <a:pt x="292" y="105"/>
                  </a:lnTo>
                  <a:lnTo>
                    <a:pt x="293" y="102"/>
                  </a:lnTo>
                  <a:lnTo>
                    <a:pt x="294" y="100"/>
                  </a:lnTo>
                  <a:lnTo>
                    <a:pt x="295" y="97"/>
                  </a:lnTo>
                  <a:lnTo>
                    <a:pt x="296" y="94"/>
                  </a:lnTo>
                  <a:lnTo>
                    <a:pt x="297" y="91"/>
                  </a:lnTo>
                  <a:lnTo>
                    <a:pt x="299" y="88"/>
                  </a:lnTo>
                  <a:lnTo>
                    <a:pt x="300" y="84"/>
                  </a:lnTo>
                  <a:lnTo>
                    <a:pt x="302" y="81"/>
                  </a:lnTo>
                  <a:lnTo>
                    <a:pt x="304" y="78"/>
                  </a:lnTo>
                  <a:lnTo>
                    <a:pt x="306" y="75"/>
                  </a:lnTo>
                  <a:lnTo>
                    <a:pt x="308" y="71"/>
                  </a:lnTo>
                  <a:lnTo>
                    <a:pt x="311" y="68"/>
                  </a:lnTo>
                  <a:lnTo>
                    <a:pt x="313" y="64"/>
                  </a:lnTo>
                  <a:lnTo>
                    <a:pt x="316" y="61"/>
                  </a:lnTo>
                  <a:lnTo>
                    <a:pt x="319" y="57"/>
                  </a:lnTo>
                  <a:lnTo>
                    <a:pt x="322" y="54"/>
                  </a:lnTo>
                  <a:lnTo>
                    <a:pt x="325" y="51"/>
                  </a:lnTo>
                  <a:lnTo>
                    <a:pt x="328" y="48"/>
                  </a:lnTo>
                  <a:lnTo>
                    <a:pt x="331" y="45"/>
                  </a:lnTo>
                  <a:lnTo>
                    <a:pt x="334" y="42"/>
                  </a:lnTo>
                  <a:lnTo>
                    <a:pt x="338" y="39"/>
                  </a:lnTo>
                  <a:lnTo>
                    <a:pt x="341" y="36"/>
                  </a:lnTo>
                  <a:lnTo>
                    <a:pt x="345" y="34"/>
                  </a:lnTo>
                  <a:lnTo>
                    <a:pt x="348" y="31"/>
                  </a:lnTo>
                  <a:lnTo>
                    <a:pt x="352" y="29"/>
                  </a:lnTo>
                  <a:lnTo>
                    <a:pt x="356" y="26"/>
                  </a:lnTo>
                  <a:lnTo>
                    <a:pt x="359" y="24"/>
                  </a:lnTo>
                  <a:lnTo>
                    <a:pt x="363" y="22"/>
                  </a:lnTo>
                  <a:lnTo>
                    <a:pt x="367" y="20"/>
                  </a:lnTo>
                  <a:lnTo>
                    <a:pt x="371" y="18"/>
                  </a:lnTo>
                  <a:lnTo>
                    <a:pt x="375" y="17"/>
                  </a:lnTo>
                  <a:lnTo>
                    <a:pt x="379" y="15"/>
                  </a:lnTo>
                  <a:lnTo>
                    <a:pt x="384" y="13"/>
                  </a:lnTo>
                  <a:lnTo>
                    <a:pt x="388" y="12"/>
                  </a:lnTo>
                  <a:lnTo>
                    <a:pt x="392" y="11"/>
                  </a:lnTo>
                  <a:lnTo>
                    <a:pt x="397" y="9"/>
                  </a:lnTo>
                  <a:lnTo>
                    <a:pt x="401" y="8"/>
                  </a:lnTo>
                  <a:lnTo>
                    <a:pt x="406" y="7"/>
                  </a:lnTo>
                  <a:lnTo>
                    <a:pt x="410" y="6"/>
                  </a:lnTo>
                  <a:lnTo>
                    <a:pt x="415" y="5"/>
                  </a:lnTo>
                  <a:lnTo>
                    <a:pt x="420" y="4"/>
                  </a:lnTo>
                  <a:lnTo>
                    <a:pt x="424" y="3"/>
                  </a:lnTo>
                  <a:lnTo>
                    <a:pt x="429" y="3"/>
                  </a:lnTo>
                  <a:lnTo>
                    <a:pt x="434" y="2"/>
                  </a:lnTo>
                  <a:lnTo>
                    <a:pt x="439" y="2"/>
                  </a:lnTo>
                  <a:lnTo>
                    <a:pt x="444" y="1"/>
                  </a:lnTo>
                  <a:lnTo>
                    <a:pt x="449" y="1"/>
                  </a:lnTo>
                  <a:lnTo>
                    <a:pt x="454" y="1"/>
                  </a:lnTo>
                  <a:lnTo>
                    <a:pt x="458" y="0"/>
                  </a:lnTo>
                  <a:lnTo>
                    <a:pt x="463" y="0"/>
                  </a:lnTo>
                  <a:lnTo>
                    <a:pt x="467" y="0"/>
                  </a:lnTo>
                  <a:lnTo>
                    <a:pt x="472" y="0"/>
                  </a:lnTo>
                  <a:lnTo>
                    <a:pt x="476" y="0"/>
                  </a:lnTo>
                  <a:lnTo>
                    <a:pt x="481" y="1"/>
                  </a:lnTo>
                  <a:lnTo>
                    <a:pt x="485" y="1"/>
                  </a:lnTo>
                  <a:lnTo>
                    <a:pt x="489" y="1"/>
                  </a:lnTo>
                  <a:lnTo>
                    <a:pt x="493" y="2"/>
                  </a:lnTo>
                  <a:lnTo>
                    <a:pt x="497" y="2"/>
                  </a:lnTo>
                  <a:lnTo>
                    <a:pt x="501" y="3"/>
                  </a:lnTo>
                  <a:lnTo>
                    <a:pt x="505" y="4"/>
                  </a:lnTo>
                  <a:lnTo>
                    <a:pt x="509" y="4"/>
                  </a:lnTo>
                  <a:lnTo>
                    <a:pt x="513" y="5"/>
                  </a:lnTo>
                  <a:lnTo>
                    <a:pt x="517" y="6"/>
                  </a:lnTo>
                  <a:lnTo>
                    <a:pt x="520" y="7"/>
                  </a:lnTo>
                  <a:lnTo>
                    <a:pt x="524" y="8"/>
                  </a:lnTo>
                  <a:lnTo>
                    <a:pt x="527" y="9"/>
                  </a:lnTo>
                  <a:lnTo>
                    <a:pt x="531" y="10"/>
                  </a:lnTo>
                  <a:lnTo>
                    <a:pt x="534" y="11"/>
                  </a:lnTo>
                  <a:lnTo>
                    <a:pt x="537" y="12"/>
                  </a:lnTo>
                  <a:lnTo>
                    <a:pt x="540" y="13"/>
                  </a:lnTo>
                  <a:lnTo>
                    <a:pt x="543" y="14"/>
                  </a:lnTo>
                  <a:lnTo>
                    <a:pt x="546" y="15"/>
                  </a:lnTo>
                  <a:lnTo>
                    <a:pt x="549" y="16"/>
                  </a:lnTo>
                  <a:lnTo>
                    <a:pt x="552" y="17"/>
                  </a:lnTo>
                  <a:lnTo>
                    <a:pt x="555" y="19"/>
                  </a:lnTo>
                  <a:lnTo>
                    <a:pt x="558" y="20"/>
                  </a:lnTo>
                  <a:lnTo>
                    <a:pt x="561" y="21"/>
                  </a:lnTo>
                  <a:lnTo>
                    <a:pt x="563" y="23"/>
                  </a:lnTo>
                  <a:lnTo>
                    <a:pt x="566" y="24"/>
                  </a:lnTo>
                  <a:lnTo>
                    <a:pt x="568" y="25"/>
                  </a:lnTo>
                  <a:lnTo>
                    <a:pt x="571" y="27"/>
                  </a:lnTo>
                  <a:lnTo>
                    <a:pt x="573" y="29"/>
                  </a:lnTo>
                  <a:lnTo>
                    <a:pt x="575" y="30"/>
                  </a:lnTo>
                  <a:lnTo>
                    <a:pt x="577" y="32"/>
                  </a:lnTo>
                  <a:lnTo>
                    <a:pt x="579" y="34"/>
                  </a:lnTo>
                  <a:lnTo>
                    <a:pt x="581" y="36"/>
                  </a:lnTo>
                  <a:lnTo>
                    <a:pt x="583" y="37"/>
                  </a:lnTo>
                  <a:lnTo>
                    <a:pt x="585" y="39"/>
                  </a:lnTo>
                  <a:lnTo>
                    <a:pt x="587" y="41"/>
                  </a:lnTo>
                  <a:lnTo>
                    <a:pt x="589" y="43"/>
                  </a:lnTo>
                  <a:lnTo>
                    <a:pt x="591" y="45"/>
                  </a:lnTo>
                  <a:lnTo>
                    <a:pt x="592" y="48"/>
                  </a:lnTo>
                  <a:lnTo>
                    <a:pt x="594" y="50"/>
                  </a:lnTo>
                  <a:lnTo>
                    <a:pt x="595" y="52"/>
                  </a:lnTo>
                  <a:lnTo>
                    <a:pt x="597" y="54"/>
                  </a:lnTo>
                  <a:lnTo>
                    <a:pt x="597" y="56"/>
                  </a:lnTo>
                  <a:lnTo>
                    <a:pt x="598" y="58"/>
                  </a:lnTo>
                  <a:lnTo>
                    <a:pt x="598" y="59"/>
                  </a:lnTo>
                  <a:lnTo>
                    <a:pt x="598" y="61"/>
                  </a:lnTo>
                  <a:lnTo>
                    <a:pt x="597" y="63"/>
                  </a:lnTo>
                  <a:lnTo>
                    <a:pt x="596" y="64"/>
                  </a:lnTo>
                  <a:lnTo>
                    <a:pt x="595" y="65"/>
                  </a:lnTo>
                  <a:lnTo>
                    <a:pt x="594" y="66"/>
                  </a:lnTo>
                  <a:lnTo>
                    <a:pt x="592" y="67"/>
                  </a:lnTo>
                  <a:lnTo>
                    <a:pt x="590" y="68"/>
                  </a:lnTo>
                  <a:lnTo>
                    <a:pt x="588" y="69"/>
                  </a:lnTo>
                  <a:lnTo>
                    <a:pt x="585" y="69"/>
                  </a:lnTo>
                  <a:lnTo>
                    <a:pt x="582" y="70"/>
                  </a:lnTo>
                  <a:lnTo>
                    <a:pt x="578" y="70"/>
                  </a:lnTo>
                  <a:lnTo>
                    <a:pt x="575" y="71"/>
                  </a:lnTo>
                  <a:lnTo>
                    <a:pt x="572" y="71"/>
                  </a:lnTo>
                  <a:lnTo>
                    <a:pt x="568" y="72"/>
                  </a:lnTo>
                  <a:lnTo>
                    <a:pt x="565" y="72"/>
                  </a:lnTo>
                  <a:lnTo>
                    <a:pt x="562" y="73"/>
                  </a:lnTo>
                  <a:lnTo>
                    <a:pt x="559" y="74"/>
                  </a:lnTo>
                  <a:lnTo>
                    <a:pt x="556" y="75"/>
                  </a:lnTo>
                  <a:lnTo>
                    <a:pt x="553" y="76"/>
                  </a:lnTo>
                  <a:lnTo>
                    <a:pt x="550" y="77"/>
                  </a:lnTo>
                  <a:lnTo>
                    <a:pt x="548" y="78"/>
                  </a:lnTo>
                  <a:lnTo>
                    <a:pt x="545" y="80"/>
                  </a:lnTo>
                  <a:lnTo>
                    <a:pt x="543" y="81"/>
                  </a:lnTo>
                  <a:lnTo>
                    <a:pt x="540" y="82"/>
                  </a:lnTo>
                  <a:lnTo>
                    <a:pt x="538" y="84"/>
                  </a:lnTo>
                  <a:lnTo>
                    <a:pt x="535" y="86"/>
                  </a:lnTo>
                  <a:lnTo>
                    <a:pt x="533" y="87"/>
                  </a:lnTo>
                  <a:lnTo>
                    <a:pt x="531" y="89"/>
                  </a:lnTo>
                  <a:lnTo>
                    <a:pt x="529" y="91"/>
                  </a:lnTo>
                  <a:lnTo>
                    <a:pt x="527" y="93"/>
                  </a:lnTo>
                  <a:lnTo>
                    <a:pt x="525" y="94"/>
                  </a:lnTo>
                  <a:lnTo>
                    <a:pt x="524" y="96"/>
                  </a:lnTo>
                  <a:lnTo>
                    <a:pt x="522" y="98"/>
                  </a:lnTo>
                  <a:lnTo>
                    <a:pt x="520" y="100"/>
                  </a:lnTo>
                  <a:lnTo>
                    <a:pt x="519" y="101"/>
                  </a:lnTo>
                  <a:lnTo>
                    <a:pt x="517" y="103"/>
                  </a:lnTo>
                  <a:lnTo>
                    <a:pt x="516" y="105"/>
                  </a:lnTo>
                  <a:lnTo>
                    <a:pt x="514" y="107"/>
                  </a:lnTo>
                  <a:lnTo>
                    <a:pt x="513" y="108"/>
                  </a:lnTo>
                  <a:lnTo>
                    <a:pt x="512" y="110"/>
                  </a:lnTo>
                  <a:lnTo>
                    <a:pt x="511" y="112"/>
                  </a:lnTo>
                  <a:lnTo>
                    <a:pt x="510" y="113"/>
                  </a:lnTo>
                  <a:lnTo>
                    <a:pt x="509" y="115"/>
                  </a:lnTo>
                  <a:lnTo>
                    <a:pt x="508" y="117"/>
                  </a:lnTo>
                  <a:lnTo>
                    <a:pt x="508" y="118"/>
                  </a:lnTo>
                  <a:lnTo>
                    <a:pt x="507" y="119"/>
                  </a:lnTo>
                  <a:lnTo>
                    <a:pt x="506" y="120"/>
                  </a:lnTo>
                  <a:lnTo>
                    <a:pt x="506" y="121"/>
                  </a:lnTo>
                  <a:lnTo>
                    <a:pt x="506" y="122"/>
                  </a:lnTo>
                  <a:lnTo>
                    <a:pt x="506" y="121"/>
                  </a:lnTo>
                  <a:lnTo>
                    <a:pt x="506" y="120"/>
                  </a:lnTo>
                  <a:lnTo>
                    <a:pt x="507" y="119"/>
                  </a:lnTo>
                  <a:lnTo>
                    <a:pt x="508" y="118"/>
                  </a:lnTo>
                  <a:lnTo>
                    <a:pt x="508" y="117"/>
                  </a:lnTo>
                  <a:lnTo>
                    <a:pt x="509" y="115"/>
                  </a:lnTo>
                  <a:lnTo>
                    <a:pt x="510" y="113"/>
                  </a:lnTo>
                  <a:lnTo>
                    <a:pt x="511" y="112"/>
                  </a:lnTo>
                  <a:lnTo>
                    <a:pt x="512" y="110"/>
                  </a:lnTo>
                  <a:lnTo>
                    <a:pt x="513" y="108"/>
                  </a:lnTo>
                  <a:lnTo>
                    <a:pt x="514" y="107"/>
                  </a:lnTo>
                  <a:lnTo>
                    <a:pt x="516" y="105"/>
                  </a:lnTo>
                  <a:lnTo>
                    <a:pt x="517" y="103"/>
                  </a:lnTo>
                  <a:lnTo>
                    <a:pt x="519" y="101"/>
                  </a:lnTo>
                  <a:lnTo>
                    <a:pt x="520" y="100"/>
                  </a:lnTo>
                  <a:lnTo>
                    <a:pt x="522" y="98"/>
                  </a:lnTo>
                  <a:lnTo>
                    <a:pt x="524" y="96"/>
                  </a:lnTo>
                  <a:lnTo>
                    <a:pt x="525" y="94"/>
                  </a:lnTo>
                  <a:lnTo>
                    <a:pt x="527" y="93"/>
                  </a:lnTo>
                  <a:lnTo>
                    <a:pt x="529" y="91"/>
                  </a:lnTo>
                  <a:lnTo>
                    <a:pt x="531" y="89"/>
                  </a:lnTo>
                  <a:lnTo>
                    <a:pt x="533" y="87"/>
                  </a:lnTo>
                  <a:lnTo>
                    <a:pt x="535" y="86"/>
                  </a:lnTo>
                  <a:lnTo>
                    <a:pt x="538" y="84"/>
                  </a:lnTo>
                  <a:lnTo>
                    <a:pt x="540" y="82"/>
                  </a:lnTo>
                  <a:lnTo>
                    <a:pt x="543" y="81"/>
                  </a:lnTo>
                  <a:lnTo>
                    <a:pt x="545" y="80"/>
                  </a:lnTo>
                  <a:lnTo>
                    <a:pt x="548" y="78"/>
                  </a:lnTo>
                  <a:lnTo>
                    <a:pt x="550" y="77"/>
                  </a:lnTo>
                  <a:lnTo>
                    <a:pt x="553" y="76"/>
                  </a:lnTo>
                  <a:lnTo>
                    <a:pt x="556" y="75"/>
                  </a:lnTo>
                  <a:lnTo>
                    <a:pt x="559" y="74"/>
                  </a:lnTo>
                  <a:lnTo>
                    <a:pt x="562" y="73"/>
                  </a:lnTo>
                  <a:lnTo>
                    <a:pt x="565" y="72"/>
                  </a:lnTo>
                  <a:lnTo>
                    <a:pt x="568" y="72"/>
                  </a:lnTo>
                  <a:lnTo>
                    <a:pt x="572" y="71"/>
                  </a:lnTo>
                  <a:lnTo>
                    <a:pt x="575" y="71"/>
                  </a:lnTo>
                  <a:lnTo>
                    <a:pt x="578" y="70"/>
                  </a:lnTo>
                  <a:lnTo>
                    <a:pt x="582" y="70"/>
                  </a:lnTo>
                  <a:lnTo>
                    <a:pt x="585" y="70"/>
                  </a:lnTo>
                  <a:lnTo>
                    <a:pt x="589" y="69"/>
                  </a:lnTo>
                  <a:lnTo>
                    <a:pt x="592" y="69"/>
                  </a:lnTo>
                  <a:lnTo>
                    <a:pt x="596" y="69"/>
                  </a:lnTo>
                  <a:lnTo>
                    <a:pt x="599" y="69"/>
                  </a:lnTo>
                  <a:lnTo>
                    <a:pt x="603" y="69"/>
                  </a:lnTo>
                  <a:lnTo>
                    <a:pt x="606" y="69"/>
                  </a:lnTo>
                  <a:lnTo>
                    <a:pt x="610" y="68"/>
                  </a:lnTo>
                  <a:lnTo>
                    <a:pt x="613" y="68"/>
                  </a:lnTo>
                  <a:lnTo>
                    <a:pt x="617" y="68"/>
                  </a:lnTo>
                  <a:lnTo>
                    <a:pt x="620" y="68"/>
                  </a:lnTo>
                  <a:lnTo>
                    <a:pt x="624" y="68"/>
                  </a:lnTo>
                  <a:lnTo>
                    <a:pt x="627" y="68"/>
                  </a:lnTo>
                  <a:lnTo>
                    <a:pt x="630" y="68"/>
                  </a:lnTo>
                  <a:lnTo>
                    <a:pt x="634" y="69"/>
                  </a:lnTo>
                  <a:lnTo>
                    <a:pt x="637" y="69"/>
                  </a:lnTo>
                  <a:lnTo>
                    <a:pt x="641" y="69"/>
                  </a:lnTo>
                  <a:lnTo>
                    <a:pt x="644" y="69"/>
                  </a:lnTo>
                  <a:lnTo>
                    <a:pt x="647" y="70"/>
                  </a:lnTo>
                  <a:lnTo>
                    <a:pt x="650" y="70"/>
                  </a:lnTo>
                  <a:lnTo>
                    <a:pt x="653" y="70"/>
                  </a:lnTo>
                  <a:lnTo>
                    <a:pt x="656" y="71"/>
                  </a:lnTo>
                  <a:lnTo>
                    <a:pt x="660" y="71"/>
                  </a:lnTo>
                  <a:lnTo>
                    <a:pt x="663" y="72"/>
                  </a:lnTo>
                  <a:lnTo>
                    <a:pt x="665" y="73"/>
                  </a:lnTo>
                  <a:lnTo>
                    <a:pt x="668" y="74"/>
                  </a:lnTo>
                  <a:lnTo>
                    <a:pt x="671" y="74"/>
                  </a:lnTo>
                  <a:lnTo>
                    <a:pt x="674" y="75"/>
                  </a:lnTo>
                  <a:lnTo>
                    <a:pt x="677" y="76"/>
                  </a:lnTo>
                  <a:lnTo>
                    <a:pt x="679" y="77"/>
                  </a:lnTo>
                  <a:lnTo>
                    <a:pt x="682" y="78"/>
                  </a:lnTo>
                  <a:lnTo>
                    <a:pt x="685" y="80"/>
                  </a:lnTo>
                  <a:lnTo>
                    <a:pt x="687" y="81"/>
                  </a:lnTo>
                  <a:lnTo>
                    <a:pt x="689" y="82"/>
                  </a:lnTo>
                  <a:lnTo>
                    <a:pt x="690" y="83"/>
                  </a:lnTo>
                  <a:lnTo>
                    <a:pt x="692" y="85"/>
                  </a:lnTo>
                  <a:lnTo>
                    <a:pt x="693" y="86"/>
                  </a:lnTo>
                  <a:lnTo>
                    <a:pt x="693" y="88"/>
                  </a:lnTo>
                  <a:lnTo>
                    <a:pt x="694" y="90"/>
                  </a:lnTo>
                  <a:lnTo>
                    <a:pt x="694" y="92"/>
                  </a:lnTo>
                  <a:lnTo>
                    <a:pt x="694" y="93"/>
                  </a:lnTo>
                  <a:lnTo>
                    <a:pt x="693" y="95"/>
                  </a:lnTo>
                  <a:lnTo>
                    <a:pt x="693" y="97"/>
                  </a:lnTo>
                  <a:lnTo>
                    <a:pt x="692" y="99"/>
                  </a:lnTo>
                  <a:lnTo>
                    <a:pt x="690" y="102"/>
                  </a:lnTo>
                  <a:lnTo>
                    <a:pt x="689" y="104"/>
                  </a:lnTo>
                  <a:lnTo>
                    <a:pt x="687" y="106"/>
                  </a:lnTo>
                  <a:lnTo>
                    <a:pt x="685" y="108"/>
                  </a:lnTo>
                  <a:lnTo>
                    <a:pt x="683" y="110"/>
                  </a:lnTo>
                  <a:lnTo>
                    <a:pt x="682" y="112"/>
                  </a:lnTo>
                  <a:lnTo>
                    <a:pt x="681" y="113"/>
                  </a:lnTo>
                  <a:lnTo>
                    <a:pt x="680" y="114"/>
                  </a:lnTo>
                  <a:lnTo>
                    <a:pt x="679" y="115"/>
                  </a:lnTo>
                  <a:lnTo>
                    <a:pt x="680" y="114"/>
                  </a:lnTo>
                  <a:lnTo>
                    <a:pt x="681" y="113"/>
                  </a:lnTo>
                  <a:lnTo>
                    <a:pt x="682" y="112"/>
                  </a:lnTo>
                  <a:lnTo>
                    <a:pt x="683" y="111"/>
                  </a:lnTo>
                  <a:lnTo>
                    <a:pt x="684" y="109"/>
                  </a:lnTo>
                  <a:lnTo>
                    <a:pt x="686" y="107"/>
                  </a:lnTo>
                  <a:lnTo>
                    <a:pt x="688" y="104"/>
                  </a:lnTo>
                  <a:lnTo>
                    <a:pt x="691" y="102"/>
                  </a:lnTo>
                  <a:lnTo>
                    <a:pt x="693" y="99"/>
                  </a:lnTo>
                  <a:lnTo>
                    <a:pt x="696" y="97"/>
                  </a:lnTo>
                  <a:lnTo>
                    <a:pt x="698" y="95"/>
                  </a:lnTo>
                  <a:lnTo>
                    <a:pt x="701" y="92"/>
                  </a:lnTo>
                  <a:lnTo>
                    <a:pt x="704" y="90"/>
                  </a:lnTo>
                  <a:lnTo>
                    <a:pt x="706" y="88"/>
                  </a:lnTo>
                  <a:lnTo>
                    <a:pt x="709" y="86"/>
                  </a:lnTo>
                  <a:lnTo>
                    <a:pt x="712" y="84"/>
                  </a:lnTo>
                  <a:lnTo>
                    <a:pt x="716" y="82"/>
                  </a:lnTo>
                  <a:lnTo>
                    <a:pt x="719" y="81"/>
                  </a:lnTo>
                  <a:lnTo>
                    <a:pt x="722" y="79"/>
                  </a:lnTo>
                  <a:lnTo>
                    <a:pt x="726" y="77"/>
                  </a:lnTo>
                  <a:lnTo>
                    <a:pt x="729" y="76"/>
                  </a:lnTo>
                  <a:lnTo>
                    <a:pt x="733" y="74"/>
                  </a:lnTo>
                  <a:lnTo>
                    <a:pt x="737" y="73"/>
                  </a:lnTo>
                  <a:lnTo>
                    <a:pt x="740" y="72"/>
                  </a:lnTo>
                  <a:lnTo>
                    <a:pt x="744" y="71"/>
                  </a:lnTo>
                  <a:lnTo>
                    <a:pt x="748" y="70"/>
                  </a:lnTo>
                  <a:lnTo>
                    <a:pt x="752" y="69"/>
                  </a:lnTo>
                  <a:lnTo>
                    <a:pt x="756" y="68"/>
                  </a:lnTo>
                  <a:lnTo>
                    <a:pt x="760" y="68"/>
                  </a:lnTo>
                  <a:lnTo>
                    <a:pt x="763" y="67"/>
                  </a:lnTo>
                  <a:lnTo>
                    <a:pt x="767" y="67"/>
                  </a:lnTo>
                  <a:lnTo>
                    <a:pt x="771" y="67"/>
                  </a:lnTo>
                  <a:lnTo>
                    <a:pt x="775" y="67"/>
                  </a:lnTo>
                  <a:lnTo>
                    <a:pt x="779" y="67"/>
                  </a:lnTo>
                  <a:lnTo>
                    <a:pt x="783" y="68"/>
                  </a:lnTo>
                  <a:lnTo>
                    <a:pt x="787" y="68"/>
                  </a:lnTo>
                  <a:lnTo>
                    <a:pt x="790" y="69"/>
                  </a:lnTo>
                  <a:lnTo>
                    <a:pt x="794" y="69"/>
                  </a:lnTo>
                  <a:lnTo>
                    <a:pt x="798" y="70"/>
                  </a:lnTo>
                  <a:lnTo>
                    <a:pt x="802" y="71"/>
                  </a:lnTo>
                  <a:lnTo>
                    <a:pt x="806" y="73"/>
                  </a:lnTo>
                  <a:lnTo>
                    <a:pt x="809" y="74"/>
                  </a:lnTo>
                  <a:lnTo>
                    <a:pt x="813" y="75"/>
                  </a:lnTo>
                  <a:lnTo>
                    <a:pt x="816" y="76"/>
                  </a:lnTo>
                  <a:lnTo>
                    <a:pt x="819" y="78"/>
                  </a:lnTo>
                  <a:lnTo>
                    <a:pt x="822" y="79"/>
                  </a:lnTo>
                  <a:lnTo>
                    <a:pt x="825" y="81"/>
                  </a:lnTo>
                  <a:lnTo>
                    <a:pt x="828" y="83"/>
                  </a:lnTo>
                  <a:lnTo>
                    <a:pt x="831" y="84"/>
                  </a:lnTo>
                  <a:lnTo>
                    <a:pt x="833" y="86"/>
                  </a:lnTo>
                  <a:lnTo>
                    <a:pt x="836" y="88"/>
                  </a:lnTo>
                  <a:lnTo>
                    <a:pt x="838" y="90"/>
                  </a:lnTo>
                  <a:lnTo>
                    <a:pt x="840" y="92"/>
                  </a:lnTo>
                  <a:lnTo>
                    <a:pt x="842" y="94"/>
                  </a:lnTo>
                  <a:lnTo>
                    <a:pt x="844" y="96"/>
                  </a:lnTo>
                  <a:lnTo>
                    <a:pt x="846" y="98"/>
                  </a:lnTo>
                  <a:lnTo>
                    <a:pt x="848" y="101"/>
                  </a:lnTo>
                  <a:lnTo>
                    <a:pt x="850" y="103"/>
                  </a:lnTo>
                  <a:lnTo>
                    <a:pt x="851" y="105"/>
                  </a:lnTo>
                  <a:lnTo>
                    <a:pt x="853" y="107"/>
                  </a:lnTo>
                  <a:lnTo>
                    <a:pt x="855" y="109"/>
                  </a:lnTo>
                  <a:lnTo>
                    <a:pt x="856" y="112"/>
                  </a:lnTo>
                  <a:lnTo>
                    <a:pt x="858" y="114"/>
                  </a:lnTo>
                  <a:lnTo>
                    <a:pt x="859" y="116"/>
                  </a:lnTo>
                  <a:lnTo>
                    <a:pt x="861" y="118"/>
                  </a:lnTo>
                  <a:lnTo>
                    <a:pt x="862" y="120"/>
                  </a:lnTo>
                  <a:lnTo>
                    <a:pt x="864" y="122"/>
                  </a:lnTo>
                  <a:lnTo>
                    <a:pt x="865" y="124"/>
                  </a:lnTo>
                  <a:lnTo>
                    <a:pt x="867" y="126"/>
                  </a:lnTo>
                  <a:lnTo>
                    <a:pt x="868" y="128"/>
                  </a:lnTo>
                  <a:lnTo>
                    <a:pt x="869" y="130"/>
                  </a:lnTo>
                  <a:lnTo>
                    <a:pt x="870" y="132"/>
                  </a:lnTo>
                  <a:lnTo>
                    <a:pt x="872" y="134"/>
                  </a:lnTo>
                  <a:lnTo>
                    <a:pt x="873" y="136"/>
                  </a:lnTo>
                  <a:lnTo>
                    <a:pt x="874" y="139"/>
                  </a:lnTo>
                  <a:lnTo>
                    <a:pt x="876" y="141"/>
                  </a:lnTo>
                  <a:lnTo>
                    <a:pt x="877" y="143"/>
                  </a:lnTo>
                  <a:lnTo>
                    <a:pt x="878" y="145"/>
                  </a:lnTo>
                  <a:lnTo>
                    <a:pt x="879" y="147"/>
                  </a:lnTo>
                  <a:lnTo>
                    <a:pt x="881" y="150"/>
                  </a:lnTo>
                  <a:lnTo>
                    <a:pt x="882" y="152"/>
                  </a:lnTo>
                  <a:lnTo>
                    <a:pt x="883" y="154"/>
                  </a:lnTo>
                  <a:lnTo>
                    <a:pt x="884" y="157"/>
                  </a:lnTo>
                  <a:lnTo>
                    <a:pt x="886" y="159"/>
                  </a:lnTo>
                  <a:lnTo>
                    <a:pt x="887" y="162"/>
                  </a:lnTo>
                  <a:lnTo>
                    <a:pt x="888" y="164"/>
                  </a:lnTo>
                  <a:lnTo>
                    <a:pt x="889" y="167"/>
                  </a:lnTo>
                  <a:lnTo>
                    <a:pt x="891" y="169"/>
                  </a:lnTo>
                  <a:lnTo>
                    <a:pt x="892" y="171"/>
                  </a:lnTo>
                  <a:lnTo>
                    <a:pt x="893" y="173"/>
                  </a:lnTo>
                  <a:lnTo>
                    <a:pt x="893" y="175"/>
                  </a:lnTo>
                  <a:lnTo>
                    <a:pt x="894" y="176"/>
                  </a:lnTo>
                  <a:lnTo>
                    <a:pt x="894" y="177"/>
                  </a:lnTo>
                  <a:lnTo>
                    <a:pt x="895" y="177"/>
                  </a:lnTo>
                  <a:lnTo>
                    <a:pt x="894" y="177"/>
                  </a:lnTo>
                  <a:lnTo>
                    <a:pt x="894" y="176"/>
                  </a:lnTo>
                  <a:lnTo>
                    <a:pt x="893" y="175"/>
                  </a:lnTo>
                  <a:lnTo>
                    <a:pt x="893" y="173"/>
                  </a:lnTo>
                  <a:lnTo>
                    <a:pt x="892" y="171"/>
                  </a:lnTo>
                  <a:lnTo>
                    <a:pt x="891" y="169"/>
                  </a:lnTo>
                  <a:lnTo>
                    <a:pt x="889" y="167"/>
                  </a:lnTo>
                  <a:lnTo>
                    <a:pt x="888" y="164"/>
                  </a:lnTo>
                  <a:lnTo>
                    <a:pt x="887" y="162"/>
                  </a:lnTo>
                  <a:lnTo>
                    <a:pt x="887" y="159"/>
                  </a:lnTo>
                  <a:lnTo>
                    <a:pt x="886" y="157"/>
                  </a:lnTo>
                  <a:lnTo>
                    <a:pt x="886" y="154"/>
                  </a:lnTo>
                  <a:lnTo>
                    <a:pt x="886" y="152"/>
                  </a:lnTo>
                  <a:lnTo>
                    <a:pt x="886" y="149"/>
                  </a:lnTo>
                  <a:lnTo>
                    <a:pt x="886" y="147"/>
                  </a:lnTo>
                  <a:lnTo>
                    <a:pt x="886" y="144"/>
                  </a:lnTo>
                  <a:lnTo>
                    <a:pt x="887" y="142"/>
                  </a:lnTo>
                  <a:lnTo>
                    <a:pt x="888" y="139"/>
                  </a:lnTo>
                  <a:lnTo>
                    <a:pt x="889" y="137"/>
                  </a:lnTo>
                  <a:lnTo>
                    <a:pt x="890" y="135"/>
                  </a:lnTo>
                  <a:lnTo>
                    <a:pt x="892" y="132"/>
                  </a:lnTo>
                  <a:lnTo>
                    <a:pt x="894" y="130"/>
                  </a:lnTo>
                  <a:lnTo>
                    <a:pt x="896" y="128"/>
                  </a:lnTo>
                  <a:lnTo>
                    <a:pt x="898" y="125"/>
                  </a:lnTo>
                  <a:lnTo>
                    <a:pt x="900" y="123"/>
                  </a:lnTo>
                  <a:lnTo>
                    <a:pt x="902" y="121"/>
                  </a:lnTo>
                  <a:lnTo>
                    <a:pt x="905" y="119"/>
                  </a:lnTo>
                  <a:lnTo>
                    <a:pt x="907" y="117"/>
                  </a:lnTo>
                  <a:lnTo>
                    <a:pt x="910" y="115"/>
                  </a:lnTo>
                  <a:lnTo>
                    <a:pt x="912" y="113"/>
                  </a:lnTo>
                  <a:lnTo>
                    <a:pt x="915" y="112"/>
                  </a:lnTo>
                  <a:lnTo>
                    <a:pt x="918" y="110"/>
                  </a:lnTo>
                  <a:lnTo>
                    <a:pt x="921" y="109"/>
                  </a:lnTo>
                  <a:lnTo>
                    <a:pt x="924" y="107"/>
                  </a:lnTo>
                  <a:lnTo>
                    <a:pt x="927" y="106"/>
                  </a:lnTo>
                  <a:lnTo>
                    <a:pt x="931" y="105"/>
                  </a:lnTo>
                  <a:lnTo>
                    <a:pt x="934" y="104"/>
                  </a:lnTo>
                  <a:lnTo>
                    <a:pt x="937" y="103"/>
                  </a:lnTo>
                  <a:lnTo>
                    <a:pt x="941" y="102"/>
                  </a:lnTo>
                  <a:lnTo>
                    <a:pt x="945" y="101"/>
                  </a:lnTo>
                  <a:lnTo>
                    <a:pt x="948" y="100"/>
                  </a:lnTo>
                  <a:lnTo>
                    <a:pt x="952" y="99"/>
                  </a:lnTo>
                  <a:lnTo>
                    <a:pt x="955" y="99"/>
                  </a:lnTo>
                  <a:lnTo>
                    <a:pt x="959" y="99"/>
                  </a:lnTo>
                  <a:lnTo>
                    <a:pt x="963" y="98"/>
                  </a:lnTo>
                  <a:lnTo>
                    <a:pt x="967" y="98"/>
                  </a:lnTo>
                  <a:lnTo>
                    <a:pt x="970" y="98"/>
                  </a:lnTo>
                  <a:lnTo>
                    <a:pt x="974" y="98"/>
                  </a:lnTo>
                  <a:lnTo>
                    <a:pt x="978" y="98"/>
                  </a:lnTo>
                  <a:lnTo>
                    <a:pt x="982" y="99"/>
                  </a:lnTo>
                  <a:lnTo>
                    <a:pt x="985" y="99"/>
                  </a:lnTo>
                  <a:lnTo>
                    <a:pt x="989" y="99"/>
                  </a:lnTo>
                  <a:lnTo>
                    <a:pt x="993" y="100"/>
                  </a:lnTo>
                  <a:lnTo>
                    <a:pt x="997" y="101"/>
                  </a:lnTo>
                  <a:lnTo>
                    <a:pt x="1001" y="102"/>
                  </a:lnTo>
                  <a:lnTo>
                    <a:pt x="1005" y="103"/>
                  </a:lnTo>
                  <a:lnTo>
                    <a:pt x="1009" y="103"/>
                  </a:lnTo>
                  <a:lnTo>
                    <a:pt x="1012" y="104"/>
                  </a:lnTo>
                  <a:lnTo>
                    <a:pt x="1016" y="105"/>
                  </a:lnTo>
                  <a:lnTo>
                    <a:pt x="1020" y="107"/>
                  </a:lnTo>
                  <a:lnTo>
                    <a:pt x="1023" y="108"/>
                  </a:lnTo>
                  <a:lnTo>
                    <a:pt x="1027" y="109"/>
                  </a:lnTo>
                  <a:lnTo>
                    <a:pt x="1030" y="110"/>
                  </a:lnTo>
                  <a:lnTo>
                    <a:pt x="1034" y="111"/>
                  </a:lnTo>
                  <a:lnTo>
                    <a:pt x="1037" y="112"/>
                  </a:lnTo>
                  <a:lnTo>
                    <a:pt x="1040" y="114"/>
                  </a:lnTo>
                  <a:lnTo>
                    <a:pt x="1044" y="115"/>
                  </a:lnTo>
                  <a:lnTo>
                    <a:pt x="1047" y="116"/>
                  </a:lnTo>
                  <a:lnTo>
                    <a:pt x="1050" y="118"/>
                  </a:lnTo>
                  <a:lnTo>
                    <a:pt x="1053" y="119"/>
                  </a:lnTo>
                  <a:lnTo>
                    <a:pt x="1056" y="120"/>
                  </a:lnTo>
                  <a:lnTo>
                    <a:pt x="1059" y="122"/>
                  </a:lnTo>
                  <a:lnTo>
                    <a:pt x="1062" y="123"/>
                  </a:lnTo>
                  <a:lnTo>
                    <a:pt x="1065" y="125"/>
                  </a:lnTo>
                  <a:lnTo>
                    <a:pt x="1068" y="127"/>
                  </a:lnTo>
                  <a:lnTo>
                    <a:pt x="1070" y="128"/>
                  </a:lnTo>
                  <a:lnTo>
                    <a:pt x="1073" y="130"/>
                  </a:lnTo>
                  <a:lnTo>
                    <a:pt x="1075" y="132"/>
                  </a:lnTo>
                  <a:lnTo>
                    <a:pt x="1078" y="133"/>
                  </a:lnTo>
                  <a:lnTo>
                    <a:pt x="1080" y="135"/>
                  </a:lnTo>
                  <a:lnTo>
                    <a:pt x="1082" y="137"/>
                  </a:lnTo>
                  <a:lnTo>
                    <a:pt x="1084" y="139"/>
                  </a:lnTo>
                  <a:lnTo>
                    <a:pt x="1086" y="141"/>
                  </a:lnTo>
                  <a:lnTo>
                    <a:pt x="1088" y="143"/>
                  </a:lnTo>
                  <a:lnTo>
                    <a:pt x="1090" y="145"/>
                  </a:lnTo>
                  <a:lnTo>
                    <a:pt x="1092" y="147"/>
                  </a:lnTo>
                  <a:lnTo>
                    <a:pt x="1094" y="149"/>
                  </a:lnTo>
                  <a:lnTo>
                    <a:pt x="1095" y="151"/>
                  </a:lnTo>
                  <a:lnTo>
                    <a:pt x="1097" y="153"/>
                  </a:lnTo>
                  <a:lnTo>
                    <a:pt x="1099" y="156"/>
                  </a:lnTo>
                  <a:lnTo>
                    <a:pt x="1101" y="158"/>
                  </a:lnTo>
                  <a:lnTo>
                    <a:pt x="1103" y="161"/>
                  </a:lnTo>
                  <a:lnTo>
                    <a:pt x="1105" y="164"/>
                  </a:lnTo>
                  <a:lnTo>
                    <a:pt x="1107" y="167"/>
                  </a:lnTo>
                  <a:lnTo>
                    <a:pt x="1109" y="170"/>
                  </a:lnTo>
                  <a:lnTo>
                    <a:pt x="1111" y="173"/>
                  </a:lnTo>
                  <a:lnTo>
                    <a:pt x="1113" y="176"/>
                  </a:lnTo>
                  <a:lnTo>
                    <a:pt x="1115" y="179"/>
                  </a:lnTo>
                  <a:lnTo>
                    <a:pt x="1117" y="182"/>
                  </a:lnTo>
                  <a:lnTo>
                    <a:pt x="1120" y="186"/>
                  </a:lnTo>
                  <a:lnTo>
                    <a:pt x="1122" y="190"/>
                  </a:lnTo>
                  <a:lnTo>
                    <a:pt x="1125" y="193"/>
                  </a:lnTo>
                  <a:lnTo>
                    <a:pt x="1127" y="197"/>
                  </a:lnTo>
                  <a:lnTo>
                    <a:pt x="1130" y="201"/>
                  </a:lnTo>
                  <a:lnTo>
                    <a:pt x="1132" y="205"/>
                  </a:lnTo>
                  <a:lnTo>
                    <a:pt x="1134" y="209"/>
                  </a:lnTo>
                  <a:lnTo>
                    <a:pt x="1136" y="213"/>
                  </a:lnTo>
                  <a:lnTo>
                    <a:pt x="1138" y="217"/>
                  </a:lnTo>
                  <a:lnTo>
                    <a:pt x="1140" y="221"/>
                  </a:lnTo>
                  <a:lnTo>
                    <a:pt x="1141" y="225"/>
                  </a:lnTo>
                  <a:lnTo>
                    <a:pt x="1143" y="229"/>
                  </a:lnTo>
                  <a:lnTo>
                    <a:pt x="1144" y="234"/>
                  </a:lnTo>
                  <a:lnTo>
                    <a:pt x="1145" y="238"/>
                  </a:lnTo>
                  <a:lnTo>
                    <a:pt x="1146" y="242"/>
                  </a:lnTo>
                  <a:lnTo>
                    <a:pt x="1147" y="246"/>
                  </a:lnTo>
                  <a:lnTo>
                    <a:pt x="1147" y="250"/>
                  </a:lnTo>
                  <a:lnTo>
                    <a:pt x="1148" y="255"/>
                  </a:lnTo>
                  <a:lnTo>
                    <a:pt x="1148" y="259"/>
                  </a:lnTo>
                  <a:lnTo>
                    <a:pt x="1148" y="263"/>
                  </a:lnTo>
                  <a:lnTo>
                    <a:pt x="1148" y="268"/>
                  </a:lnTo>
                  <a:lnTo>
                    <a:pt x="1148" y="272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48" y="284"/>
                  </a:lnTo>
                  <a:lnTo>
                    <a:pt x="1147" y="287"/>
                  </a:lnTo>
                  <a:lnTo>
                    <a:pt x="1147" y="291"/>
                  </a:lnTo>
                  <a:lnTo>
                    <a:pt x="1147" y="294"/>
                  </a:lnTo>
                  <a:lnTo>
                    <a:pt x="1146" y="297"/>
                  </a:lnTo>
                  <a:lnTo>
                    <a:pt x="1146" y="301"/>
                  </a:lnTo>
                  <a:lnTo>
                    <a:pt x="1145" y="304"/>
                  </a:lnTo>
                  <a:lnTo>
                    <a:pt x="1144" y="307"/>
                  </a:lnTo>
                  <a:lnTo>
                    <a:pt x="1143" y="309"/>
                  </a:lnTo>
                  <a:lnTo>
                    <a:pt x="1142" y="312"/>
                  </a:lnTo>
                  <a:lnTo>
                    <a:pt x="1141" y="315"/>
                  </a:lnTo>
                  <a:lnTo>
                    <a:pt x="1140" y="317"/>
                  </a:lnTo>
                  <a:lnTo>
                    <a:pt x="1139" y="319"/>
                  </a:lnTo>
                  <a:lnTo>
                    <a:pt x="1138" y="321"/>
                  </a:lnTo>
                  <a:lnTo>
                    <a:pt x="1137" y="324"/>
                  </a:lnTo>
                  <a:lnTo>
                    <a:pt x="1136" y="326"/>
                  </a:lnTo>
                  <a:lnTo>
                    <a:pt x="1135" y="328"/>
                  </a:lnTo>
                  <a:lnTo>
                    <a:pt x="1134" y="330"/>
                  </a:lnTo>
                  <a:lnTo>
                    <a:pt x="1132" y="332"/>
                  </a:lnTo>
                  <a:lnTo>
                    <a:pt x="1131" y="334"/>
                  </a:lnTo>
                  <a:lnTo>
                    <a:pt x="1130" y="335"/>
                  </a:lnTo>
                  <a:lnTo>
                    <a:pt x="1128" y="337"/>
                  </a:lnTo>
                  <a:lnTo>
                    <a:pt x="1127" y="339"/>
                  </a:lnTo>
                  <a:lnTo>
                    <a:pt x="1126" y="341"/>
                  </a:lnTo>
                  <a:lnTo>
                    <a:pt x="1124" y="342"/>
                  </a:lnTo>
                  <a:lnTo>
                    <a:pt x="1123" y="344"/>
                  </a:lnTo>
                  <a:lnTo>
                    <a:pt x="1122" y="345"/>
                  </a:lnTo>
                  <a:lnTo>
                    <a:pt x="1120" y="346"/>
                  </a:lnTo>
                  <a:lnTo>
                    <a:pt x="1119" y="348"/>
                  </a:lnTo>
                  <a:lnTo>
                    <a:pt x="1117" y="349"/>
                  </a:lnTo>
                  <a:lnTo>
                    <a:pt x="1116" y="349"/>
                  </a:lnTo>
                  <a:lnTo>
                    <a:pt x="1114" y="350"/>
                  </a:lnTo>
                  <a:lnTo>
                    <a:pt x="1112" y="350"/>
                  </a:lnTo>
                  <a:lnTo>
                    <a:pt x="1110" y="350"/>
                  </a:lnTo>
                  <a:lnTo>
                    <a:pt x="1109" y="349"/>
                  </a:lnTo>
                  <a:lnTo>
                    <a:pt x="1107" y="349"/>
                  </a:lnTo>
                  <a:lnTo>
                    <a:pt x="1105" y="348"/>
                  </a:lnTo>
                  <a:lnTo>
                    <a:pt x="1103" y="347"/>
                  </a:lnTo>
                  <a:lnTo>
                    <a:pt x="1101" y="346"/>
                  </a:lnTo>
                  <a:lnTo>
                    <a:pt x="1099" y="344"/>
                  </a:lnTo>
                  <a:lnTo>
                    <a:pt x="1097" y="342"/>
                  </a:lnTo>
                  <a:lnTo>
                    <a:pt x="1094" y="340"/>
                  </a:lnTo>
                  <a:lnTo>
                    <a:pt x="1092" y="337"/>
                  </a:lnTo>
                  <a:lnTo>
                    <a:pt x="1090" y="335"/>
                  </a:lnTo>
                  <a:lnTo>
                    <a:pt x="1088" y="332"/>
                  </a:lnTo>
                  <a:lnTo>
                    <a:pt x="1086" y="330"/>
                  </a:lnTo>
                  <a:lnTo>
                    <a:pt x="1084" y="328"/>
                  </a:lnTo>
                  <a:lnTo>
                    <a:pt x="1083" y="326"/>
                  </a:lnTo>
                  <a:lnTo>
                    <a:pt x="1082" y="325"/>
                  </a:lnTo>
                  <a:lnTo>
                    <a:pt x="1081" y="324"/>
                  </a:lnTo>
                  <a:lnTo>
                    <a:pt x="1081" y="323"/>
                  </a:lnTo>
                  <a:lnTo>
                    <a:pt x="1081" y="324"/>
                  </a:lnTo>
                  <a:lnTo>
                    <a:pt x="1082" y="325"/>
                  </a:lnTo>
                  <a:lnTo>
                    <a:pt x="1083" y="326"/>
                  </a:lnTo>
                  <a:lnTo>
                    <a:pt x="1085" y="327"/>
                  </a:lnTo>
                  <a:lnTo>
                    <a:pt x="1086" y="329"/>
                  </a:lnTo>
                  <a:lnTo>
                    <a:pt x="1088" y="331"/>
                  </a:lnTo>
                  <a:lnTo>
                    <a:pt x="1091" y="334"/>
                  </a:lnTo>
                  <a:lnTo>
                    <a:pt x="1093" y="337"/>
                  </a:lnTo>
                  <a:lnTo>
                    <a:pt x="1095" y="340"/>
                  </a:lnTo>
                  <a:lnTo>
                    <a:pt x="1098" y="343"/>
                  </a:lnTo>
                  <a:lnTo>
                    <a:pt x="1100" y="346"/>
                  </a:lnTo>
                  <a:lnTo>
                    <a:pt x="1102" y="350"/>
                  </a:lnTo>
                  <a:lnTo>
                    <a:pt x="1104" y="354"/>
                  </a:lnTo>
                  <a:lnTo>
                    <a:pt x="1106" y="358"/>
                  </a:lnTo>
                  <a:lnTo>
                    <a:pt x="1108" y="362"/>
                  </a:lnTo>
                  <a:lnTo>
                    <a:pt x="1110" y="367"/>
                  </a:lnTo>
                  <a:lnTo>
                    <a:pt x="1112" y="372"/>
                  </a:lnTo>
                  <a:lnTo>
                    <a:pt x="1114" y="377"/>
                  </a:lnTo>
                  <a:lnTo>
                    <a:pt x="1116" y="382"/>
                  </a:lnTo>
                  <a:lnTo>
                    <a:pt x="1118" y="388"/>
                  </a:lnTo>
                  <a:lnTo>
                    <a:pt x="1120" y="393"/>
                  </a:lnTo>
                  <a:lnTo>
                    <a:pt x="1122" y="399"/>
                  </a:lnTo>
                  <a:lnTo>
                    <a:pt x="1123" y="405"/>
                  </a:lnTo>
                  <a:lnTo>
                    <a:pt x="1125" y="412"/>
                  </a:lnTo>
                  <a:lnTo>
                    <a:pt x="1126" y="418"/>
                  </a:lnTo>
                  <a:lnTo>
                    <a:pt x="1127" y="424"/>
                  </a:lnTo>
                  <a:lnTo>
                    <a:pt x="1128" y="429"/>
                  </a:lnTo>
                  <a:lnTo>
                    <a:pt x="1129" y="435"/>
                  </a:lnTo>
                  <a:lnTo>
                    <a:pt x="1130" y="441"/>
                  </a:lnTo>
                  <a:lnTo>
                    <a:pt x="1130" y="446"/>
                  </a:lnTo>
                  <a:lnTo>
                    <a:pt x="1131" y="452"/>
                  </a:lnTo>
                  <a:lnTo>
                    <a:pt x="1131" y="457"/>
                  </a:lnTo>
                  <a:lnTo>
                    <a:pt x="1131" y="462"/>
                  </a:lnTo>
                  <a:lnTo>
                    <a:pt x="1130" y="467"/>
                  </a:lnTo>
                  <a:lnTo>
                    <a:pt x="1130" y="472"/>
                  </a:lnTo>
                  <a:lnTo>
                    <a:pt x="1129" y="477"/>
                  </a:lnTo>
                  <a:lnTo>
                    <a:pt x="1129" y="481"/>
                  </a:lnTo>
                  <a:lnTo>
                    <a:pt x="1128" y="486"/>
                  </a:lnTo>
                  <a:lnTo>
                    <a:pt x="1126" y="490"/>
                  </a:lnTo>
                  <a:lnTo>
                    <a:pt x="1125" y="495"/>
                  </a:lnTo>
                  <a:lnTo>
                    <a:pt x="1124" y="499"/>
                  </a:lnTo>
                  <a:lnTo>
                    <a:pt x="1122" y="503"/>
                  </a:lnTo>
                  <a:lnTo>
                    <a:pt x="1121" y="507"/>
                  </a:lnTo>
                  <a:lnTo>
                    <a:pt x="1119" y="511"/>
                  </a:lnTo>
                  <a:lnTo>
                    <a:pt x="1118" y="515"/>
                  </a:lnTo>
                  <a:lnTo>
                    <a:pt x="1116" y="519"/>
                  </a:lnTo>
                  <a:lnTo>
                    <a:pt x="1114" y="523"/>
                  </a:lnTo>
                  <a:lnTo>
                    <a:pt x="1113" y="527"/>
                  </a:lnTo>
                  <a:lnTo>
                    <a:pt x="1111" y="531"/>
                  </a:lnTo>
                  <a:lnTo>
                    <a:pt x="1109" y="534"/>
                  </a:lnTo>
                  <a:lnTo>
                    <a:pt x="1107" y="538"/>
                  </a:lnTo>
                  <a:lnTo>
                    <a:pt x="1105" y="542"/>
                  </a:lnTo>
                  <a:lnTo>
                    <a:pt x="1103" y="545"/>
                  </a:lnTo>
                  <a:lnTo>
                    <a:pt x="1101" y="548"/>
                  </a:lnTo>
                  <a:lnTo>
                    <a:pt x="1098" y="552"/>
                  </a:lnTo>
                  <a:lnTo>
                    <a:pt x="1096" y="555"/>
                  </a:lnTo>
                  <a:lnTo>
                    <a:pt x="1094" y="558"/>
                  </a:lnTo>
                  <a:lnTo>
                    <a:pt x="1091" y="562"/>
                  </a:lnTo>
                  <a:lnTo>
                    <a:pt x="1089" y="565"/>
                  </a:lnTo>
                  <a:lnTo>
                    <a:pt x="1086" y="568"/>
                  </a:lnTo>
                  <a:lnTo>
                    <a:pt x="1083" y="571"/>
                  </a:lnTo>
                  <a:lnTo>
                    <a:pt x="1081" y="574"/>
                  </a:lnTo>
                  <a:lnTo>
                    <a:pt x="1078" y="577"/>
                  </a:lnTo>
                  <a:lnTo>
                    <a:pt x="1075" y="579"/>
                  </a:lnTo>
                  <a:lnTo>
                    <a:pt x="1072" y="582"/>
                  </a:lnTo>
                  <a:lnTo>
                    <a:pt x="1069" y="585"/>
                  </a:lnTo>
                  <a:lnTo>
                    <a:pt x="1066" y="588"/>
                  </a:lnTo>
                  <a:lnTo>
                    <a:pt x="1063" y="590"/>
                  </a:lnTo>
                  <a:lnTo>
                    <a:pt x="1059" y="593"/>
                  </a:lnTo>
                  <a:lnTo>
                    <a:pt x="1056" y="595"/>
                  </a:lnTo>
                  <a:lnTo>
                    <a:pt x="1052" y="597"/>
                  </a:lnTo>
                  <a:lnTo>
                    <a:pt x="1049" y="600"/>
                  </a:lnTo>
                  <a:lnTo>
                    <a:pt x="1045" y="602"/>
                  </a:lnTo>
                  <a:lnTo>
                    <a:pt x="1042" y="604"/>
                  </a:lnTo>
                  <a:lnTo>
                    <a:pt x="1038" y="606"/>
                  </a:lnTo>
                  <a:lnTo>
                    <a:pt x="1034" y="608"/>
                  </a:lnTo>
                  <a:lnTo>
                    <a:pt x="1031" y="610"/>
                  </a:lnTo>
                  <a:lnTo>
                    <a:pt x="1027" y="612"/>
                  </a:lnTo>
                  <a:lnTo>
                    <a:pt x="1023" y="614"/>
                  </a:lnTo>
                  <a:lnTo>
                    <a:pt x="1020" y="616"/>
                  </a:lnTo>
                  <a:lnTo>
                    <a:pt x="1016" y="618"/>
                  </a:lnTo>
                  <a:lnTo>
                    <a:pt x="1012" y="619"/>
                  </a:lnTo>
                  <a:lnTo>
                    <a:pt x="1008" y="621"/>
                  </a:lnTo>
                  <a:lnTo>
                    <a:pt x="1004" y="623"/>
                  </a:lnTo>
                  <a:lnTo>
                    <a:pt x="1000" y="624"/>
                  </a:lnTo>
                  <a:lnTo>
                    <a:pt x="996" y="626"/>
                  </a:lnTo>
                  <a:lnTo>
                    <a:pt x="992" y="627"/>
                  </a:lnTo>
                  <a:lnTo>
                    <a:pt x="988" y="628"/>
                  </a:lnTo>
                  <a:lnTo>
                    <a:pt x="984" y="629"/>
                  </a:lnTo>
                  <a:lnTo>
                    <a:pt x="981" y="630"/>
                  </a:lnTo>
                  <a:lnTo>
                    <a:pt x="977" y="632"/>
                  </a:lnTo>
                  <a:lnTo>
                    <a:pt x="973" y="632"/>
                  </a:lnTo>
                  <a:lnTo>
                    <a:pt x="970" y="633"/>
                  </a:lnTo>
                  <a:lnTo>
                    <a:pt x="966" y="634"/>
                  </a:lnTo>
                  <a:lnTo>
                    <a:pt x="963" y="635"/>
                  </a:lnTo>
                  <a:lnTo>
                    <a:pt x="959" y="635"/>
                  </a:lnTo>
                  <a:lnTo>
                    <a:pt x="956" y="636"/>
                  </a:lnTo>
                  <a:lnTo>
                    <a:pt x="952" y="636"/>
                  </a:lnTo>
                  <a:lnTo>
                    <a:pt x="949" y="636"/>
                  </a:lnTo>
                  <a:lnTo>
                    <a:pt x="946" y="637"/>
                  </a:lnTo>
                  <a:lnTo>
                    <a:pt x="943" y="637"/>
                  </a:lnTo>
                  <a:lnTo>
                    <a:pt x="940" y="637"/>
                  </a:lnTo>
                  <a:lnTo>
                    <a:pt x="937" y="637"/>
                  </a:lnTo>
                  <a:lnTo>
                    <a:pt x="934" y="637"/>
                  </a:lnTo>
                  <a:lnTo>
                    <a:pt x="932" y="637"/>
                  </a:lnTo>
                  <a:lnTo>
                    <a:pt x="930" y="636"/>
                  </a:lnTo>
                  <a:lnTo>
                    <a:pt x="928" y="636"/>
                  </a:lnTo>
                  <a:lnTo>
                    <a:pt x="927" y="636"/>
                  </a:lnTo>
                  <a:lnTo>
                    <a:pt x="926" y="636"/>
                  </a:lnTo>
                  <a:lnTo>
                    <a:pt x="925" y="636"/>
                  </a:lnTo>
                  <a:lnTo>
                    <a:pt x="926" y="636"/>
                  </a:lnTo>
                  <a:lnTo>
                    <a:pt x="927" y="636"/>
                  </a:lnTo>
                  <a:lnTo>
                    <a:pt x="928" y="636"/>
                  </a:lnTo>
                  <a:lnTo>
                    <a:pt x="930" y="636"/>
                  </a:lnTo>
                  <a:lnTo>
                    <a:pt x="932" y="637"/>
                  </a:lnTo>
                  <a:lnTo>
                    <a:pt x="934" y="637"/>
                  </a:lnTo>
                  <a:lnTo>
                    <a:pt x="937" y="637"/>
                  </a:lnTo>
                  <a:lnTo>
                    <a:pt x="940" y="637"/>
                  </a:lnTo>
                  <a:lnTo>
                    <a:pt x="942" y="637"/>
                  </a:lnTo>
                  <a:lnTo>
                    <a:pt x="944" y="638"/>
                  </a:lnTo>
                  <a:lnTo>
                    <a:pt x="946" y="638"/>
                  </a:lnTo>
                  <a:lnTo>
                    <a:pt x="948" y="639"/>
                  </a:lnTo>
                  <a:lnTo>
                    <a:pt x="949" y="640"/>
                  </a:lnTo>
                  <a:lnTo>
                    <a:pt x="950" y="641"/>
                  </a:lnTo>
                  <a:lnTo>
                    <a:pt x="951" y="642"/>
                  </a:lnTo>
                  <a:lnTo>
                    <a:pt x="951" y="643"/>
                  </a:lnTo>
                  <a:lnTo>
                    <a:pt x="951" y="645"/>
                  </a:lnTo>
                  <a:lnTo>
                    <a:pt x="951" y="646"/>
                  </a:lnTo>
                  <a:lnTo>
                    <a:pt x="951" y="648"/>
                  </a:lnTo>
                  <a:lnTo>
                    <a:pt x="950" y="650"/>
                  </a:lnTo>
                  <a:lnTo>
                    <a:pt x="949" y="652"/>
                  </a:lnTo>
                  <a:lnTo>
                    <a:pt x="947" y="654"/>
                  </a:lnTo>
                  <a:lnTo>
                    <a:pt x="946" y="656"/>
                  </a:lnTo>
                  <a:lnTo>
                    <a:pt x="944" y="659"/>
                  </a:lnTo>
                  <a:lnTo>
                    <a:pt x="942" y="661"/>
                  </a:lnTo>
                  <a:lnTo>
                    <a:pt x="939" y="663"/>
                  </a:lnTo>
                  <a:lnTo>
                    <a:pt x="937" y="666"/>
                  </a:lnTo>
                  <a:lnTo>
                    <a:pt x="935" y="668"/>
                  </a:lnTo>
                  <a:lnTo>
                    <a:pt x="932" y="671"/>
                  </a:lnTo>
                  <a:lnTo>
                    <a:pt x="930" y="673"/>
                  </a:lnTo>
                  <a:lnTo>
                    <a:pt x="927" y="676"/>
                  </a:lnTo>
                  <a:lnTo>
                    <a:pt x="924" y="678"/>
                  </a:lnTo>
                  <a:lnTo>
                    <a:pt x="921" y="681"/>
                  </a:lnTo>
                  <a:lnTo>
                    <a:pt x="918" y="683"/>
                  </a:lnTo>
                  <a:lnTo>
                    <a:pt x="915" y="686"/>
                  </a:lnTo>
                  <a:lnTo>
                    <a:pt x="912" y="689"/>
                  </a:lnTo>
                  <a:lnTo>
                    <a:pt x="908" y="691"/>
                  </a:lnTo>
                  <a:lnTo>
                    <a:pt x="905" y="694"/>
                  </a:lnTo>
                  <a:lnTo>
                    <a:pt x="901" y="697"/>
                  </a:lnTo>
                  <a:lnTo>
                    <a:pt x="897" y="699"/>
                  </a:lnTo>
                  <a:lnTo>
                    <a:pt x="894" y="702"/>
                  </a:lnTo>
                  <a:lnTo>
                    <a:pt x="890" y="704"/>
                  </a:lnTo>
                  <a:lnTo>
                    <a:pt x="887" y="706"/>
                  </a:lnTo>
                  <a:lnTo>
                    <a:pt x="883" y="708"/>
                  </a:lnTo>
                  <a:lnTo>
                    <a:pt x="880" y="710"/>
                  </a:lnTo>
                  <a:lnTo>
                    <a:pt x="876" y="711"/>
                  </a:lnTo>
                  <a:lnTo>
                    <a:pt x="873" y="713"/>
                  </a:lnTo>
                  <a:lnTo>
                    <a:pt x="870" y="714"/>
                  </a:lnTo>
                  <a:lnTo>
                    <a:pt x="866" y="715"/>
                  </a:lnTo>
                  <a:lnTo>
                    <a:pt x="863" y="716"/>
                  </a:lnTo>
                  <a:lnTo>
                    <a:pt x="860" y="717"/>
                  </a:lnTo>
                  <a:lnTo>
                    <a:pt x="857" y="717"/>
                  </a:lnTo>
                  <a:lnTo>
                    <a:pt x="853" y="718"/>
                  </a:lnTo>
                  <a:lnTo>
                    <a:pt x="850" y="718"/>
                  </a:lnTo>
                  <a:lnTo>
                    <a:pt x="847" y="718"/>
                  </a:lnTo>
                  <a:lnTo>
                    <a:pt x="844" y="718"/>
                  </a:lnTo>
                  <a:lnTo>
                    <a:pt x="841" y="718"/>
                  </a:lnTo>
                  <a:lnTo>
                    <a:pt x="838" y="718"/>
                  </a:lnTo>
                  <a:lnTo>
                    <a:pt x="835" y="717"/>
                  </a:lnTo>
                  <a:lnTo>
                    <a:pt x="832" y="717"/>
                  </a:lnTo>
                  <a:lnTo>
                    <a:pt x="829" y="716"/>
                  </a:lnTo>
                  <a:lnTo>
                    <a:pt x="826" y="716"/>
                  </a:lnTo>
                  <a:lnTo>
                    <a:pt x="823" y="715"/>
                  </a:lnTo>
                  <a:lnTo>
                    <a:pt x="820" y="715"/>
                  </a:lnTo>
                  <a:lnTo>
                    <a:pt x="817" y="714"/>
                  </a:lnTo>
                  <a:lnTo>
                    <a:pt x="815" y="713"/>
                  </a:lnTo>
                  <a:lnTo>
                    <a:pt x="812" y="712"/>
                  </a:lnTo>
                  <a:lnTo>
                    <a:pt x="809" y="711"/>
                  </a:lnTo>
                  <a:lnTo>
                    <a:pt x="806" y="710"/>
                  </a:lnTo>
                  <a:lnTo>
                    <a:pt x="803" y="709"/>
                  </a:lnTo>
                  <a:lnTo>
                    <a:pt x="800" y="707"/>
                  </a:lnTo>
                  <a:lnTo>
                    <a:pt x="797" y="706"/>
                  </a:lnTo>
                  <a:lnTo>
                    <a:pt x="794" y="704"/>
                  </a:lnTo>
                  <a:lnTo>
                    <a:pt x="791" y="703"/>
                  </a:lnTo>
                  <a:lnTo>
                    <a:pt x="789" y="701"/>
                  </a:lnTo>
                  <a:lnTo>
                    <a:pt x="786" y="699"/>
                  </a:lnTo>
                  <a:lnTo>
                    <a:pt x="783" y="697"/>
                  </a:lnTo>
                  <a:lnTo>
                    <a:pt x="781" y="696"/>
                  </a:lnTo>
                  <a:lnTo>
                    <a:pt x="778" y="693"/>
                  </a:lnTo>
                  <a:lnTo>
                    <a:pt x="776" y="691"/>
                  </a:lnTo>
                  <a:lnTo>
                    <a:pt x="773" y="689"/>
                  </a:lnTo>
                  <a:lnTo>
                    <a:pt x="771" y="687"/>
                  </a:lnTo>
                  <a:lnTo>
                    <a:pt x="769" y="684"/>
                  </a:lnTo>
                  <a:lnTo>
                    <a:pt x="766" y="682"/>
                  </a:lnTo>
                  <a:lnTo>
                    <a:pt x="764" y="679"/>
                  </a:lnTo>
                  <a:lnTo>
                    <a:pt x="762" y="676"/>
                  </a:lnTo>
                  <a:lnTo>
                    <a:pt x="760" y="673"/>
                  </a:lnTo>
                  <a:lnTo>
                    <a:pt x="758" y="670"/>
                  </a:lnTo>
                  <a:lnTo>
                    <a:pt x="756" y="668"/>
                  </a:lnTo>
                  <a:lnTo>
                    <a:pt x="755" y="665"/>
                  </a:lnTo>
                  <a:lnTo>
                    <a:pt x="754" y="662"/>
                  </a:lnTo>
                  <a:lnTo>
                    <a:pt x="753" y="660"/>
                  </a:lnTo>
                  <a:lnTo>
                    <a:pt x="752" y="657"/>
                  </a:lnTo>
                  <a:lnTo>
                    <a:pt x="752" y="655"/>
                  </a:lnTo>
                  <a:lnTo>
                    <a:pt x="752" y="652"/>
                  </a:lnTo>
                  <a:lnTo>
                    <a:pt x="752" y="650"/>
                  </a:lnTo>
                  <a:lnTo>
                    <a:pt x="752" y="647"/>
                  </a:lnTo>
                  <a:lnTo>
                    <a:pt x="753" y="645"/>
                  </a:lnTo>
                  <a:lnTo>
                    <a:pt x="754" y="643"/>
                  </a:lnTo>
                  <a:lnTo>
                    <a:pt x="755" y="641"/>
                  </a:lnTo>
                  <a:lnTo>
                    <a:pt x="756" y="639"/>
                  </a:lnTo>
                  <a:lnTo>
                    <a:pt x="758" y="637"/>
                  </a:lnTo>
                  <a:lnTo>
                    <a:pt x="760" y="635"/>
                  </a:lnTo>
                  <a:lnTo>
                    <a:pt x="762" y="633"/>
                  </a:lnTo>
                  <a:lnTo>
                    <a:pt x="764" y="632"/>
                  </a:lnTo>
                  <a:lnTo>
                    <a:pt x="765" y="630"/>
                  </a:lnTo>
                  <a:lnTo>
                    <a:pt x="766" y="629"/>
                  </a:lnTo>
                  <a:lnTo>
                    <a:pt x="767" y="628"/>
                  </a:lnTo>
                  <a:lnTo>
                    <a:pt x="768" y="628"/>
                  </a:lnTo>
                  <a:lnTo>
                    <a:pt x="768" y="627"/>
                  </a:lnTo>
                  <a:lnTo>
                    <a:pt x="768" y="628"/>
                  </a:lnTo>
                  <a:lnTo>
                    <a:pt x="767" y="628"/>
                  </a:lnTo>
                  <a:lnTo>
                    <a:pt x="766" y="629"/>
                  </a:lnTo>
                  <a:lnTo>
                    <a:pt x="765" y="630"/>
                  </a:lnTo>
                  <a:lnTo>
                    <a:pt x="764" y="632"/>
                  </a:lnTo>
                  <a:lnTo>
                    <a:pt x="762" y="633"/>
                  </a:lnTo>
                  <a:lnTo>
                    <a:pt x="760" y="635"/>
                  </a:lnTo>
                  <a:lnTo>
                    <a:pt x="758" y="637"/>
                  </a:lnTo>
                  <a:lnTo>
                    <a:pt x="756" y="639"/>
                  </a:lnTo>
                  <a:lnTo>
                    <a:pt x="754" y="641"/>
                  </a:lnTo>
                  <a:lnTo>
                    <a:pt x="751" y="643"/>
                  </a:lnTo>
                  <a:lnTo>
                    <a:pt x="749" y="645"/>
                  </a:lnTo>
                  <a:lnTo>
                    <a:pt x="746" y="647"/>
                  </a:lnTo>
                  <a:lnTo>
                    <a:pt x="744" y="649"/>
                  </a:lnTo>
                  <a:lnTo>
                    <a:pt x="741" y="651"/>
                  </a:lnTo>
                  <a:lnTo>
                    <a:pt x="738" y="653"/>
                  </a:lnTo>
                  <a:lnTo>
                    <a:pt x="735" y="655"/>
                  </a:lnTo>
                  <a:lnTo>
                    <a:pt x="732" y="657"/>
                  </a:lnTo>
                  <a:lnTo>
                    <a:pt x="729" y="659"/>
                  </a:lnTo>
                  <a:lnTo>
                    <a:pt x="726" y="661"/>
                  </a:lnTo>
                  <a:lnTo>
                    <a:pt x="723" y="664"/>
                  </a:lnTo>
                  <a:lnTo>
                    <a:pt x="720" y="666"/>
                  </a:lnTo>
                  <a:lnTo>
                    <a:pt x="716" y="668"/>
                  </a:lnTo>
                  <a:lnTo>
                    <a:pt x="713" y="670"/>
                  </a:lnTo>
                  <a:lnTo>
                    <a:pt x="709" y="672"/>
                  </a:lnTo>
                  <a:lnTo>
                    <a:pt x="706" y="674"/>
                  </a:lnTo>
                  <a:lnTo>
                    <a:pt x="702" y="676"/>
                  </a:lnTo>
                  <a:lnTo>
                    <a:pt x="698" y="678"/>
                  </a:lnTo>
                  <a:lnTo>
                    <a:pt x="694" y="680"/>
                  </a:lnTo>
                  <a:lnTo>
                    <a:pt x="690" y="682"/>
                  </a:lnTo>
                  <a:lnTo>
                    <a:pt x="686" y="684"/>
                  </a:lnTo>
                  <a:lnTo>
                    <a:pt x="681" y="686"/>
                  </a:lnTo>
                  <a:lnTo>
                    <a:pt x="677" y="688"/>
                  </a:lnTo>
                  <a:lnTo>
                    <a:pt x="672" y="689"/>
                  </a:lnTo>
                  <a:lnTo>
                    <a:pt x="668" y="691"/>
                  </a:lnTo>
                  <a:lnTo>
                    <a:pt x="663" y="692"/>
                  </a:lnTo>
                  <a:lnTo>
                    <a:pt x="658" y="694"/>
                  </a:lnTo>
                  <a:lnTo>
                    <a:pt x="653" y="695"/>
                  </a:lnTo>
                  <a:lnTo>
                    <a:pt x="648" y="697"/>
                  </a:lnTo>
                  <a:lnTo>
                    <a:pt x="643" y="698"/>
                  </a:lnTo>
                  <a:lnTo>
                    <a:pt x="638" y="699"/>
                  </a:lnTo>
                  <a:lnTo>
                    <a:pt x="633" y="700"/>
                  </a:lnTo>
                  <a:lnTo>
                    <a:pt x="628" y="701"/>
                  </a:lnTo>
                  <a:lnTo>
                    <a:pt x="623" y="702"/>
                  </a:lnTo>
                  <a:lnTo>
                    <a:pt x="619" y="702"/>
                  </a:lnTo>
                  <a:lnTo>
                    <a:pt x="614" y="703"/>
                  </a:lnTo>
                  <a:lnTo>
                    <a:pt x="610" y="703"/>
                  </a:lnTo>
                  <a:lnTo>
                    <a:pt x="606" y="704"/>
                  </a:lnTo>
                  <a:lnTo>
                    <a:pt x="602" y="704"/>
                  </a:lnTo>
                  <a:lnTo>
                    <a:pt x="598" y="704"/>
                  </a:lnTo>
                  <a:lnTo>
                    <a:pt x="594" y="704"/>
                  </a:lnTo>
                  <a:lnTo>
                    <a:pt x="590" y="704"/>
                  </a:lnTo>
                  <a:lnTo>
                    <a:pt x="586" y="704"/>
                  </a:lnTo>
                  <a:lnTo>
                    <a:pt x="583" y="703"/>
                  </a:lnTo>
                  <a:lnTo>
                    <a:pt x="579" y="703"/>
                  </a:lnTo>
                  <a:lnTo>
                    <a:pt x="576" y="702"/>
                  </a:lnTo>
                  <a:lnTo>
                    <a:pt x="572" y="701"/>
                  </a:lnTo>
                  <a:lnTo>
                    <a:pt x="569" y="700"/>
                  </a:lnTo>
                  <a:lnTo>
                    <a:pt x="566" y="699"/>
                  </a:lnTo>
                  <a:lnTo>
                    <a:pt x="562" y="698"/>
                  </a:lnTo>
                  <a:lnTo>
                    <a:pt x="559" y="696"/>
                  </a:lnTo>
                  <a:lnTo>
                    <a:pt x="556" y="695"/>
                  </a:lnTo>
                  <a:lnTo>
                    <a:pt x="553" y="693"/>
                  </a:lnTo>
                  <a:lnTo>
                    <a:pt x="549" y="691"/>
                  </a:lnTo>
                  <a:lnTo>
                    <a:pt x="546" y="689"/>
                  </a:lnTo>
                  <a:lnTo>
                    <a:pt x="543" y="686"/>
                  </a:lnTo>
                  <a:lnTo>
                    <a:pt x="540" y="684"/>
                  </a:lnTo>
                  <a:lnTo>
                    <a:pt x="536" y="681"/>
                  </a:lnTo>
                  <a:lnTo>
                    <a:pt x="533" y="678"/>
                  </a:lnTo>
                  <a:lnTo>
                    <a:pt x="530" y="675"/>
                  </a:lnTo>
                  <a:lnTo>
                    <a:pt x="527" y="672"/>
                  </a:lnTo>
                  <a:lnTo>
                    <a:pt x="524" y="668"/>
                  </a:lnTo>
                  <a:lnTo>
                    <a:pt x="522" y="666"/>
                  </a:lnTo>
                  <a:lnTo>
                    <a:pt x="519" y="663"/>
                  </a:lnTo>
                  <a:lnTo>
                    <a:pt x="518" y="662"/>
                  </a:lnTo>
                  <a:lnTo>
                    <a:pt x="516" y="660"/>
                  </a:lnTo>
                  <a:lnTo>
                    <a:pt x="515" y="659"/>
                  </a:lnTo>
                  <a:lnTo>
                    <a:pt x="515" y="658"/>
                  </a:lnTo>
                  <a:lnTo>
                    <a:pt x="515" y="659"/>
                  </a:lnTo>
                  <a:lnTo>
                    <a:pt x="516" y="660"/>
                  </a:lnTo>
                  <a:lnTo>
                    <a:pt x="518" y="662"/>
                  </a:lnTo>
                  <a:lnTo>
                    <a:pt x="519" y="663"/>
                  </a:lnTo>
                  <a:lnTo>
                    <a:pt x="522" y="666"/>
                  </a:lnTo>
                  <a:lnTo>
                    <a:pt x="524" y="668"/>
                  </a:lnTo>
                  <a:lnTo>
                    <a:pt x="527" y="672"/>
                  </a:lnTo>
                  <a:lnTo>
                    <a:pt x="530" y="675"/>
                  </a:lnTo>
                  <a:lnTo>
                    <a:pt x="532" y="678"/>
                  </a:lnTo>
                  <a:lnTo>
                    <a:pt x="534" y="681"/>
                  </a:lnTo>
                  <a:lnTo>
                    <a:pt x="535" y="683"/>
                  </a:lnTo>
                  <a:lnTo>
                    <a:pt x="536" y="686"/>
                  </a:lnTo>
                  <a:lnTo>
                    <a:pt x="536" y="688"/>
                  </a:lnTo>
                  <a:lnTo>
                    <a:pt x="536" y="691"/>
                  </a:lnTo>
                  <a:lnTo>
                    <a:pt x="535" y="693"/>
                  </a:lnTo>
                  <a:lnTo>
                    <a:pt x="534" y="694"/>
                  </a:lnTo>
                  <a:lnTo>
                    <a:pt x="532" y="696"/>
                  </a:lnTo>
                  <a:lnTo>
                    <a:pt x="530" y="697"/>
                  </a:lnTo>
                  <a:lnTo>
                    <a:pt x="527" y="699"/>
                  </a:lnTo>
                  <a:lnTo>
                    <a:pt x="524" y="700"/>
                  </a:lnTo>
                  <a:lnTo>
                    <a:pt x="520" y="701"/>
                  </a:lnTo>
                  <a:lnTo>
                    <a:pt x="516" y="701"/>
                  </a:lnTo>
                  <a:lnTo>
                    <a:pt x="511" y="702"/>
                  </a:lnTo>
                  <a:lnTo>
                    <a:pt x="505" y="702"/>
                  </a:lnTo>
                  <a:lnTo>
                    <a:pt x="500" y="703"/>
                  </a:lnTo>
                  <a:lnTo>
                    <a:pt x="495" y="703"/>
                  </a:lnTo>
                  <a:lnTo>
                    <a:pt x="490" y="703"/>
                  </a:lnTo>
                  <a:lnTo>
                    <a:pt x="485" y="703"/>
                  </a:lnTo>
                  <a:lnTo>
                    <a:pt x="480" y="703"/>
                  </a:lnTo>
                  <a:lnTo>
                    <a:pt x="475" y="703"/>
                  </a:lnTo>
                  <a:lnTo>
                    <a:pt x="470" y="703"/>
                  </a:lnTo>
                  <a:lnTo>
                    <a:pt x="465" y="703"/>
                  </a:lnTo>
                  <a:lnTo>
                    <a:pt x="460" y="703"/>
                  </a:lnTo>
                  <a:lnTo>
                    <a:pt x="455" y="702"/>
                  </a:lnTo>
                  <a:lnTo>
                    <a:pt x="450" y="702"/>
                  </a:lnTo>
                  <a:lnTo>
                    <a:pt x="446" y="701"/>
                  </a:lnTo>
                  <a:lnTo>
                    <a:pt x="441" y="701"/>
                  </a:lnTo>
                  <a:lnTo>
                    <a:pt x="436" y="700"/>
                  </a:lnTo>
                  <a:lnTo>
                    <a:pt x="431" y="699"/>
                  </a:lnTo>
                  <a:lnTo>
                    <a:pt x="426" y="698"/>
                  </a:lnTo>
                  <a:lnTo>
                    <a:pt x="422" y="697"/>
                  </a:lnTo>
                  <a:lnTo>
                    <a:pt x="417" y="696"/>
                  </a:lnTo>
                  <a:lnTo>
                    <a:pt x="412" y="695"/>
                  </a:lnTo>
                  <a:lnTo>
                    <a:pt x="408" y="694"/>
                  </a:lnTo>
                  <a:lnTo>
                    <a:pt x="403" y="693"/>
                  </a:lnTo>
                  <a:lnTo>
                    <a:pt x="399" y="692"/>
                  </a:lnTo>
                  <a:lnTo>
                    <a:pt x="394" y="690"/>
                  </a:lnTo>
                  <a:lnTo>
                    <a:pt x="390" y="689"/>
                  </a:lnTo>
                  <a:lnTo>
                    <a:pt x="386" y="687"/>
                  </a:lnTo>
                  <a:lnTo>
                    <a:pt x="381" y="685"/>
                  </a:lnTo>
                  <a:lnTo>
                    <a:pt x="377" y="683"/>
                  </a:lnTo>
                  <a:lnTo>
                    <a:pt x="373" y="681"/>
                  </a:lnTo>
                  <a:lnTo>
                    <a:pt x="368" y="679"/>
                  </a:lnTo>
                  <a:lnTo>
                    <a:pt x="364" y="677"/>
                  </a:lnTo>
                  <a:lnTo>
                    <a:pt x="360" y="675"/>
                  </a:lnTo>
                  <a:lnTo>
                    <a:pt x="356" y="673"/>
                  </a:lnTo>
                  <a:lnTo>
                    <a:pt x="352" y="671"/>
                  </a:lnTo>
                  <a:lnTo>
                    <a:pt x="348" y="668"/>
                  </a:lnTo>
                  <a:lnTo>
                    <a:pt x="345" y="666"/>
                  </a:lnTo>
                  <a:lnTo>
                    <a:pt x="341" y="663"/>
                  </a:lnTo>
                  <a:lnTo>
                    <a:pt x="338" y="660"/>
                  </a:lnTo>
                  <a:lnTo>
                    <a:pt x="335" y="658"/>
                  </a:lnTo>
                  <a:lnTo>
                    <a:pt x="331" y="655"/>
                  </a:lnTo>
                  <a:lnTo>
                    <a:pt x="328" y="652"/>
                  </a:lnTo>
                  <a:lnTo>
                    <a:pt x="325" y="649"/>
                  </a:lnTo>
                  <a:lnTo>
                    <a:pt x="323" y="646"/>
                  </a:lnTo>
                  <a:lnTo>
                    <a:pt x="320" y="643"/>
                  </a:lnTo>
                  <a:lnTo>
                    <a:pt x="317" y="640"/>
                  </a:lnTo>
                  <a:lnTo>
                    <a:pt x="315" y="636"/>
                  </a:lnTo>
                  <a:lnTo>
                    <a:pt x="313" y="633"/>
                  </a:lnTo>
                  <a:lnTo>
                    <a:pt x="310" y="630"/>
                  </a:lnTo>
                  <a:lnTo>
                    <a:pt x="308" y="626"/>
                  </a:lnTo>
                  <a:lnTo>
                    <a:pt x="306" y="623"/>
                  </a:lnTo>
                  <a:lnTo>
                    <a:pt x="304" y="620"/>
                  </a:lnTo>
                  <a:lnTo>
                    <a:pt x="303" y="616"/>
                  </a:lnTo>
                  <a:lnTo>
                    <a:pt x="301" y="613"/>
                  </a:lnTo>
                  <a:lnTo>
                    <a:pt x="300" y="610"/>
                  </a:lnTo>
                  <a:lnTo>
                    <a:pt x="298" y="607"/>
                  </a:lnTo>
                  <a:lnTo>
                    <a:pt x="297" y="605"/>
                  </a:lnTo>
                  <a:lnTo>
                    <a:pt x="296" y="602"/>
                  </a:lnTo>
                  <a:lnTo>
                    <a:pt x="295" y="599"/>
                  </a:lnTo>
                  <a:lnTo>
                    <a:pt x="294" y="597"/>
                  </a:lnTo>
                  <a:lnTo>
                    <a:pt x="294" y="594"/>
                  </a:lnTo>
                  <a:lnTo>
                    <a:pt x="293" y="592"/>
                  </a:lnTo>
                  <a:lnTo>
                    <a:pt x="293" y="589"/>
                  </a:lnTo>
                  <a:lnTo>
                    <a:pt x="293" y="587"/>
                  </a:lnTo>
                  <a:lnTo>
                    <a:pt x="292" y="585"/>
                  </a:lnTo>
                  <a:lnTo>
                    <a:pt x="292" y="583"/>
                  </a:lnTo>
                  <a:lnTo>
                    <a:pt x="292" y="581"/>
                  </a:lnTo>
                  <a:lnTo>
                    <a:pt x="292" y="580"/>
                  </a:lnTo>
                  <a:lnTo>
                    <a:pt x="292" y="579"/>
                  </a:lnTo>
                  <a:lnTo>
                    <a:pt x="292" y="578"/>
                  </a:lnTo>
                  <a:lnTo>
                    <a:pt x="292" y="577"/>
                  </a:lnTo>
                  <a:lnTo>
                    <a:pt x="292" y="576"/>
                  </a:lnTo>
                  <a:lnTo>
                    <a:pt x="292" y="577"/>
                  </a:lnTo>
                  <a:lnTo>
                    <a:pt x="292" y="578"/>
                  </a:lnTo>
                  <a:lnTo>
                    <a:pt x="292" y="579"/>
                  </a:lnTo>
                  <a:lnTo>
                    <a:pt x="292" y="580"/>
                  </a:lnTo>
                  <a:lnTo>
                    <a:pt x="292" y="581"/>
                  </a:lnTo>
                  <a:lnTo>
                    <a:pt x="292" y="583"/>
                  </a:lnTo>
                  <a:lnTo>
                    <a:pt x="292" y="585"/>
                  </a:lnTo>
                  <a:lnTo>
                    <a:pt x="292" y="587"/>
                  </a:lnTo>
                  <a:lnTo>
                    <a:pt x="292" y="589"/>
                  </a:lnTo>
                  <a:lnTo>
                    <a:pt x="292" y="591"/>
                  </a:lnTo>
                  <a:lnTo>
                    <a:pt x="292" y="594"/>
                  </a:lnTo>
                  <a:lnTo>
                    <a:pt x="291" y="596"/>
                  </a:lnTo>
                  <a:lnTo>
                    <a:pt x="290" y="598"/>
                  </a:lnTo>
                  <a:lnTo>
                    <a:pt x="289" y="600"/>
                  </a:lnTo>
                  <a:lnTo>
                    <a:pt x="288" y="603"/>
                  </a:lnTo>
                  <a:lnTo>
                    <a:pt x="287" y="605"/>
                  </a:lnTo>
                  <a:lnTo>
                    <a:pt x="285" y="607"/>
                  </a:lnTo>
                  <a:lnTo>
                    <a:pt x="284" y="610"/>
                  </a:lnTo>
                  <a:lnTo>
                    <a:pt x="282" y="612"/>
                  </a:lnTo>
                  <a:lnTo>
                    <a:pt x="280" y="614"/>
                  </a:lnTo>
                  <a:lnTo>
                    <a:pt x="278" y="617"/>
                  </a:lnTo>
                  <a:lnTo>
                    <a:pt x="276" y="619"/>
                  </a:lnTo>
                  <a:lnTo>
                    <a:pt x="274" y="622"/>
                  </a:lnTo>
                  <a:lnTo>
                    <a:pt x="271" y="624"/>
                  </a:lnTo>
                  <a:lnTo>
                    <a:pt x="269" y="626"/>
                  </a:lnTo>
                  <a:lnTo>
                    <a:pt x="266" y="628"/>
                  </a:lnTo>
                  <a:lnTo>
                    <a:pt x="263" y="631"/>
                  </a:lnTo>
                  <a:lnTo>
                    <a:pt x="260" y="632"/>
                  </a:lnTo>
                  <a:lnTo>
                    <a:pt x="257" y="634"/>
                  </a:lnTo>
                  <a:lnTo>
                    <a:pt x="254" y="636"/>
                  </a:lnTo>
                  <a:lnTo>
                    <a:pt x="251" y="638"/>
                  </a:lnTo>
                  <a:lnTo>
                    <a:pt x="248" y="639"/>
                  </a:lnTo>
                  <a:lnTo>
                    <a:pt x="244" y="641"/>
                  </a:lnTo>
                  <a:lnTo>
                    <a:pt x="241" y="642"/>
                  </a:lnTo>
                  <a:lnTo>
                    <a:pt x="237" y="643"/>
                  </a:lnTo>
                  <a:lnTo>
                    <a:pt x="233" y="645"/>
                  </a:lnTo>
                  <a:lnTo>
                    <a:pt x="229" y="646"/>
                  </a:lnTo>
                  <a:lnTo>
                    <a:pt x="226" y="647"/>
                  </a:lnTo>
                  <a:lnTo>
                    <a:pt x="221" y="647"/>
                  </a:lnTo>
                  <a:lnTo>
                    <a:pt x="217" y="648"/>
                  </a:lnTo>
                  <a:lnTo>
                    <a:pt x="213" y="649"/>
                  </a:lnTo>
                  <a:lnTo>
                    <a:pt x="210" y="649"/>
                  </a:lnTo>
                  <a:lnTo>
                    <a:pt x="206" y="650"/>
                  </a:lnTo>
                  <a:lnTo>
                    <a:pt x="202" y="650"/>
                  </a:lnTo>
                  <a:lnTo>
                    <a:pt x="198" y="650"/>
                  </a:lnTo>
                  <a:lnTo>
                    <a:pt x="195" y="650"/>
                  </a:lnTo>
                  <a:lnTo>
                    <a:pt x="191" y="650"/>
                  </a:lnTo>
                  <a:lnTo>
                    <a:pt x="188" y="650"/>
                  </a:lnTo>
                  <a:lnTo>
                    <a:pt x="184" y="650"/>
                  </a:lnTo>
                  <a:lnTo>
                    <a:pt x="181" y="649"/>
                  </a:lnTo>
                  <a:lnTo>
                    <a:pt x="178" y="649"/>
                  </a:lnTo>
                  <a:lnTo>
                    <a:pt x="174" y="648"/>
                  </a:lnTo>
                  <a:lnTo>
                    <a:pt x="171" y="647"/>
                  </a:lnTo>
                  <a:lnTo>
                    <a:pt x="168" y="647"/>
                  </a:lnTo>
                  <a:lnTo>
                    <a:pt x="165" y="646"/>
                  </a:lnTo>
                  <a:lnTo>
                    <a:pt x="162" y="645"/>
                  </a:lnTo>
                  <a:lnTo>
                    <a:pt x="160" y="643"/>
                  </a:lnTo>
                  <a:lnTo>
                    <a:pt x="157" y="642"/>
                  </a:lnTo>
                  <a:lnTo>
                    <a:pt x="154" y="641"/>
                  </a:lnTo>
                  <a:lnTo>
                    <a:pt x="151" y="640"/>
                  </a:lnTo>
                  <a:lnTo>
                    <a:pt x="149" y="638"/>
                  </a:lnTo>
                  <a:lnTo>
                    <a:pt x="146" y="637"/>
                  </a:lnTo>
                  <a:lnTo>
                    <a:pt x="144" y="635"/>
                  </a:lnTo>
                  <a:lnTo>
                    <a:pt x="141" y="634"/>
                  </a:lnTo>
                  <a:lnTo>
                    <a:pt x="139" y="632"/>
                  </a:lnTo>
                  <a:lnTo>
                    <a:pt x="136" y="630"/>
                  </a:lnTo>
                  <a:lnTo>
                    <a:pt x="134" y="629"/>
                  </a:lnTo>
                  <a:lnTo>
                    <a:pt x="131" y="627"/>
                  </a:lnTo>
                  <a:lnTo>
                    <a:pt x="129" y="625"/>
                  </a:lnTo>
                  <a:lnTo>
                    <a:pt x="127" y="623"/>
                  </a:lnTo>
                  <a:lnTo>
                    <a:pt x="125" y="621"/>
                  </a:lnTo>
                  <a:lnTo>
                    <a:pt x="123" y="619"/>
                  </a:lnTo>
                  <a:lnTo>
                    <a:pt x="121" y="616"/>
                  </a:lnTo>
                  <a:lnTo>
                    <a:pt x="119" y="614"/>
                  </a:lnTo>
                  <a:lnTo>
                    <a:pt x="117" y="612"/>
                  </a:lnTo>
                  <a:lnTo>
                    <a:pt x="115" y="610"/>
                  </a:lnTo>
                  <a:lnTo>
                    <a:pt x="113" y="608"/>
                  </a:lnTo>
                  <a:lnTo>
                    <a:pt x="111" y="606"/>
                  </a:lnTo>
                  <a:lnTo>
                    <a:pt x="109" y="604"/>
                  </a:lnTo>
                  <a:lnTo>
                    <a:pt x="107" y="602"/>
                  </a:lnTo>
                  <a:lnTo>
                    <a:pt x="105" y="600"/>
                  </a:lnTo>
                  <a:lnTo>
                    <a:pt x="103" y="599"/>
                  </a:lnTo>
                  <a:lnTo>
                    <a:pt x="102" y="597"/>
                  </a:lnTo>
                  <a:lnTo>
                    <a:pt x="100" y="595"/>
                  </a:lnTo>
                  <a:lnTo>
                    <a:pt x="98" y="593"/>
                  </a:lnTo>
                  <a:lnTo>
                    <a:pt x="97" y="591"/>
                  </a:lnTo>
                  <a:lnTo>
                    <a:pt x="95" y="589"/>
                  </a:lnTo>
                  <a:lnTo>
                    <a:pt x="94" y="588"/>
                  </a:lnTo>
                  <a:lnTo>
                    <a:pt x="93" y="586"/>
                  </a:lnTo>
                  <a:lnTo>
                    <a:pt x="92" y="585"/>
                  </a:lnTo>
                  <a:lnTo>
                    <a:pt x="91" y="584"/>
                  </a:lnTo>
                  <a:lnTo>
                    <a:pt x="91" y="583"/>
                  </a:lnTo>
                  <a:lnTo>
                    <a:pt x="91" y="582"/>
                  </a:lnTo>
                  <a:lnTo>
                    <a:pt x="91" y="581"/>
                  </a:lnTo>
                  <a:lnTo>
                    <a:pt x="92" y="581"/>
                  </a:lnTo>
                  <a:lnTo>
                    <a:pt x="93" y="581"/>
                  </a:lnTo>
                  <a:lnTo>
                    <a:pt x="94" y="582"/>
                  </a:lnTo>
                  <a:lnTo>
                    <a:pt x="95" y="582"/>
                  </a:lnTo>
                  <a:lnTo>
                    <a:pt x="97" y="583"/>
                  </a:lnTo>
                  <a:lnTo>
                    <a:pt x="99" y="584"/>
                  </a:lnTo>
                  <a:lnTo>
                    <a:pt x="101" y="585"/>
                  </a:lnTo>
                  <a:lnTo>
                    <a:pt x="104" y="586"/>
                  </a:lnTo>
                  <a:lnTo>
                    <a:pt x="106" y="587"/>
                  </a:lnTo>
                  <a:lnTo>
                    <a:pt x="109" y="588"/>
                  </a:lnTo>
                  <a:lnTo>
                    <a:pt x="112" y="589"/>
                  </a:lnTo>
                  <a:lnTo>
                    <a:pt x="114" y="590"/>
                  </a:lnTo>
                  <a:lnTo>
                    <a:pt x="117" y="591"/>
                  </a:lnTo>
                  <a:lnTo>
                    <a:pt x="120" y="592"/>
                  </a:lnTo>
                  <a:lnTo>
                    <a:pt x="123" y="593"/>
                  </a:lnTo>
                  <a:lnTo>
                    <a:pt x="125" y="593"/>
                  </a:lnTo>
                  <a:lnTo>
                    <a:pt x="128" y="594"/>
                  </a:lnTo>
                  <a:lnTo>
                    <a:pt x="131" y="594"/>
                  </a:lnTo>
                  <a:lnTo>
                    <a:pt x="134" y="595"/>
                  </a:lnTo>
                  <a:lnTo>
                    <a:pt x="137" y="595"/>
                  </a:lnTo>
                  <a:lnTo>
                    <a:pt x="140" y="595"/>
                  </a:lnTo>
                  <a:lnTo>
                    <a:pt x="142" y="595"/>
                  </a:lnTo>
                  <a:lnTo>
                    <a:pt x="145" y="595"/>
                  </a:lnTo>
                  <a:lnTo>
                    <a:pt x="148" y="595"/>
                  </a:lnTo>
                  <a:lnTo>
                    <a:pt x="151" y="595"/>
                  </a:lnTo>
                  <a:lnTo>
                    <a:pt x="153" y="594"/>
                  </a:lnTo>
                  <a:lnTo>
                    <a:pt x="155" y="594"/>
                  </a:lnTo>
                  <a:lnTo>
                    <a:pt x="157" y="594"/>
                  </a:lnTo>
                  <a:lnTo>
                    <a:pt x="158" y="594"/>
                  </a:lnTo>
                  <a:lnTo>
                    <a:pt x="159" y="594"/>
                  </a:lnTo>
                  <a:lnTo>
                    <a:pt x="160" y="594"/>
                  </a:lnTo>
                  <a:lnTo>
                    <a:pt x="159" y="594"/>
                  </a:lnTo>
                  <a:lnTo>
                    <a:pt x="158" y="594"/>
                  </a:lnTo>
                  <a:lnTo>
                    <a:pt x="157" y="594"/>
                  </a:lnTo>
                  <a:lnTo>
                    <a:pt x="155" y="594"/>
                  </a:lnTo>
                  <a:lnTo>
                    <a:pt x="153" y="594"/>
                  </a:lnTo>
                  <a:lnTo>
                    <a:pt x="151" y="595"/>
                  </a:lnTo>
                  <a:lnTo>
                    <a:pt x="148" y="595"/>
                  </a:lnTo>
                  <a:lnTo>
                    <a:pt x="145" y="595"/>
                  </a:lnTo>
                  <a:lnTo>
                    <a:pt x="142" y="595"/>
                  </a:lnTo>
                  <a:lnTo>
                    <a:pt x="140" y="595"/>
                  </a:lnTo>
                  <a:lnTo>
                    <a:pt x="137" y="595"/>
                  </a:lnTo>
                  <a:lnTo>
                    <a:pt x="134" y="595"/>
                  </a:lnTo>
                  <a:lnTo>
                    <a:pt x="131" y="594"/>
                  </a:lnTo>
                  <a:lnTo>
                    <a:pt x="128" y="594"/>
                  </a:lnTo>
                  <a:lnTo>
                    <a:pt x="125" y="593"/>
                  </a:lnTo>
                  <a:lnTo>
                    <a:pt x="123" y="593"/>
                  </a:lnTo>
                  <a:lnTo>
                    <a:pt x="120" y="592"/>
                  </a:lnTo>
                  <a:lnTo>
                    <a:pt x="117" y="591"/>
                  </a:lnTo>
                  <a:lnTo>
                    <a:pt x="114" y="590"/>
                  </a:lnTo>
                  <a:lnTo>
                    <a:pt x="112" y="589"/>
                  </a:lnTo>
                  <a:lnTo>
                    <a:pt x="109" y="588"/>
                  </a:lnTo>
                  <a:lnTo>
                    <a:pt x="106" y="587"/>
                  </a:lnTo>
                  <a:lnTo>
                    <a:pt x="104" y="586"/>
                  </a:lnTo>
                  <a:lnTo>
                    <a:pt x="101" y="584"/>
                  </a:lnTo>
                  <a:lnTo>
                    <a:pt x="99" y="583"/>
                  </a:lnTo>
                  <a:lnTo>
                    <a:pt x="96" y="582"/>
                  </a:lnTo>
                  <a:lnTo>
                    <a:pt x="93" y="580"/>
                  </a:lnTo>
                  <a:lnTo>
                    <a:pt x="91" y="579"/>
                  </a:lnTo>
                  <a:lnTo>
                    <a:pt x="88" y="577"/>
                  </a:lnTo>
                  <a:lnTo>
                    <a:pt x="86" y="576"/>
                  </a:lnTo>
                  <a:lnTo>
                    <a:pt x="83" y="574"/>
                  </a:lnTo>
                  <a:lnTo>
                    <a:pt x="80" y="573"/>
                  </a:lnTo>
                  <a:lnTo>
                    <a:pt x="78" y="571"/>
                  </a:lnTo>
                  <a:lnTo>
                    <a:pt x="75" y="570"/>
                  </a:lnTo>
                  <a:lnTo>
                    <a:pt x="73" y="568"/>
                  </a:lnTo>
                  <a:lnTo>
                    <a:pt x="70" y="567"/>
                  </a:lnTo>
                  <a:lnTo>
                    <a:pt x="68" y="565"/>
                  </a:lnTo>
                  <a:lnTo>
                    <a:pt x="65" y="563"/>
                  </a:lnTo>
                  <a:lnTo>
                    <a:pt x="62" y="562"/>
                  </a:lnTo>
                  <a:lnTo>
                    <a:pt x="60" y="560"/>
                  </a:lnTo>
                  <a:lnTo>
                    <a:pt x="57" y="558"/>
                  </a:lnTo>
                  <a:lnTo>
                    <a:pt x="55" y="556"/>
                  </a:lnTo>
                  <a:lnTo>
                    <a:pt x="52" y="553"/>
                  </a:lnTo>
                  <a:lnTo>
                    <a:pt x="50" y="551"/>
                  </a:lnTo>
                  <a:lnTo>
                    <a:pt x="47" y="548"/>
                  </a:lnTo>
                  <a:lnTo>
                    <a:pt x="45" y="545"/>
                  </a:lnTo>
                  <a:lnTo>
                    <a:pt x="43" y="541"/>
                  </a:lnTo>
                  <a:lnTo>
                    <a:pt x="40" y="538"/>
                  </a:lnTo>
                  <a:lnTo>
                    <a:pt x="38" y="534"/>
                  </a:lnTo>
                  <a:lnTo>
                    <a:pt x="35" y="530"/>
                  </a:lnTo>
                  <a:lnTo>
                    <a:pt x="33" y="526"/>
                  </a:lnTo>
                  <a:lnTo>
                    <a:pt x="31" y="522"/>
                  </a:lnTo>
                  <a:lnTo>
                    <a:pt x="28" y="517"/>
                  </a:lnTo>
                  <a:lnTo>
                    <a:pt x="26" y="512"/>
                  </a:lnTo>
                  <a:lnTo>
                    <a:pt x="24" y="507"/>
                  </a:lnTo>
                  <a:lnTo>
                    <a:pt x="21" y="502"/>
                  </a:lnTo>
                  <a:lnTo>
                    <a:pt x="19" y="497"/>
                  </a:lnTo>
                  <a:lnTo>
                    <a:pt x="17" y="491"/>
                  </a:lnTo>
                  <a:lnTo>
                    <a:pt x="15" y="486"/>
                  </a:lnTo>
                  <a:lnTo>
                    <a:pt x="13" y="481"/>
                  </a:lnTo>
                  <a:lnTo>
                    <a:pt x="12" y="475"/>
                  </a:lnTo>
                  <a:lnTo>
                    <a:pt x="10" y="469"/>
                  </a:lnTo>
                  <a:lnTo>
                    <a:pt x="8" y="464"/>
                  </a:lnTo>
                  <a:lnTo>
                    <a:pt x="7" y="458"/>
                  </a:lnTo>
                  <a:lnTo>
                    <a:pt x="6" y="452"/>
                  </a:lnTo>
                  <a:lnTo>
                    <a:pt x="5" y="446"/>
                  </a:lnTo>
                  <a:lnTo>
                    <a:pt x="4" y="440"/>
                  </a:lnTo>
                  <a:lnTo>
                    <a:pt x="3" y="434"/>
                  </a:lnTo>
                  <a:lnTo>
                    <a:pt x="2" y="428"/>
                  </a:lnTo>
                  <a:lnTo>
                    <a:pt x="1" y="421"/>
                  </a:lnTo>
                  <a:lnTo>
                    <a:pt x="1" y="415"/>
                  </a:lnTo>
                  <a:lnTo>
                    <a:pt x="0" y="409"/>
                  </a:lnTo>
                  <a:lnTo>
                    <a:pt x="0" y="403"/>
                  </a:lnTo>
                  <a:lnTo>
                    <a:pt x="0" y="397"/>
                  </a:lnTo>
                  <a:lnTo>
                    <a:pt x="0" y="390"/>
                  </a:lnTo>
                  <a:lnTo>
                    <a:pt x="0" y="385"/>
                  </a:lnTo>
                  <a:lnTo>
                    <a:pt x="1" y="379"/>
                  </a:lnTo>
                  <a:lnTo>
                    <a:pt x="1" y="373"/>
                  </a:lnTo>
                  <a:lnTo>
                    <a:pt x="2" y="367"/>
                  </a:lnTo>
                  <a:lnTo>
                    <a:pt x="3" y="362"/>
                  </a:lnTo>
                  <a:lnTo>
                    <a:pt x="4" y="356"/>
                  </a:lnTo>
                  <a:lnTo>
                    <a:pt x="5" y="351"/>
                  </a:lnTo>
                  <a:lnTo>
                    <a:pt x="6" y="346"/>
                  </a:lnTo>
                  <a:lnTo>
                    <a:pt x="7" y="341"/>
                  </a:lnTo>
                  <a:lnTo>
                    <a:pt x="9" y="336"/>
                  </a:lnTo>
                  <a:lnTo>
                    <a:pt x="11" y="331"/>
                  </a:lnTo>
                  <a:lnTo>
                    <a:pt x="13" y="326"/>
                  </a:lnTo>
                  <a:lnTo>
                    <a:pt x="15" y="321"/>
                  </a:lnTo>
                  <a:lnTo>
                    <a:pt x="17" y="317"/>
                  </a:lnTo>
                  <a:lnTo>
                    <a:pt x="19" y="312"/>
                  </a:lnTo>
                  <a:lnTo>
                    <a:pt x="21" y="308"/>
                  </a:lnTo>
                  <a:lnTo>
                    <a:pt x="23" y="304"/>
                  </a:lnTo>
                  <a:lnTo>
                    <a:pt x="25" y="300"/>
                  </a:lnTo>
                  <a:lnTo>
                    <a:pt x="27" y="296"/>
                  </a:lnTo>
                  <a:lnTo>
                    <a:pt x="30" y="292"/>
                  </a:lnTo>
                  <a:lnTo>
                    <a:pt x="32" y="289"/>
                  </a:lnTo>
                  <a:lnTo>
                    <a:pt x="34" y="285"/>
                  </a:lnTo>
                  <a:lnTo>
                    <a:pt x="37" y="282"/>
                  </a:lnTo>
                  <a:lnTo>
                    <a:pt x="39" y="279"/>
                  </a:lnTo>
                  <a:lnTo>
                    <a:pt x="42" y="276"/>
                  </a:lnTo>
                  <a:lnTo>
                    <a:pt x="44" y="273"/>
                  </a:lnTo>
                  <a:lnTo>
                    <a:pt x="47" y="270"/>
                  </a:lnTo>
                  <a:lnTo>
                    <a:pt x="49" y="268"/>
                  </a:lnTo>
                  <a:close/>
                </a:path>
              </a:pathLst>
            </a:custGeom>
            <a:solidFill>
              <a:srgbClr val="FFFFFF"/>
            </a:solidFill>
            <a:ln w="31750" cap="flat">
              <a:solidFill>
                <a:srgbClr val="5F5F5F"/>
              </a:solidFill>
              <a:prstDash val="solid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7" name="Oval 110"/>
            <p:cNvSpPr>
              <a:spLocks noChangeArrowheads="1"/>
            </p:cNvSpPr>
            <p:nvPr/>
          </p:nvSpPr>
          <p:spPr bwMode="auto">
            <a:xfrm rot="10800000" flipH="1">
              <a:off x="2108" y="2976"/>
              <a:ext cx="185" cy="68"/>
            </a:xfrm>
            <a:prstGeom prst="ellipse">
              <a:avLst/>
            </a:prstGeom>
            <a:solidFill>
              <a:srgbClr val="EEEEEE"/>
            </a:solidFill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8" name="Oval 111"/>
            <p:cNvSpPr>
              <a:spLocks noChangeArrowheads="1"/>
            </p:cNvSpPr>
            <p:nvPr/>
          </p:nvSpPr>
          <p:spPr bwMode="auto">
            <a:xfrm rot="10800000" flipH="1">
              <a:off x="2257" y="2908"/>
              <a:ext cx="148" cy="34"/>
            </a:xfrm>
            <a:prstGeom prst="ellipse">
              <a:avLst/>
            </a:prstGeom>
            <a:solidFill>
              <a:srgbClr val="FFFFFF"/>
            </a:solidFill>
            <a:ln w="317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9" name="Oval 112"/>
            <p:cNvSpPr>
              <a:spLocks noChangeArrowheads="1"/>
            </p:cNvSpPr>
            <p:nvPr/>
          </p:nvSpPr>
          <p:spPr bwMode="auto">
            <a:xfrm rot="10800000" flipH="1">
              <a:off x="2404" y="2840"/>
              <a:ext cx="111" cy="34"/>
            </a:xfrm>
            <a:prstGeom prst="ellipse">
              <a:avLst/>
            </a:prstGeom>
            <a:solidFill>
              <a:srgbClr val="EEEEEE"/>
            </a:solidFill>
            <a:ln w="317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50" name="Rectangle 113"/>
            <p:cNvSpPr>
              <a:spLocks noChangeArrowheads="1"/>
            </p:cNvSpPr>
            <p:nvPr/>
          </p:nvSpPr>
          <p:spPr bwMode="auto">
            <a:xfrm>
              <a:off x="749" y="3121"/>
              <a:ext cx="1360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zh-CN" altLang="en-US" sz="2200" dirty="0" smtClean="0">
                  <a:solidFill>
                    <a:srgbClr val="EA0000"/>
                  </a:solidFill>
                  <a:latin typeface="黑体" pitchFamily="2" charset="-122"/>
                  <a:ea typeface="黑体" pitchFamily="2" charset="-122"/>
                </a:rPr>
                <a:t>产生死锁的通信调用次序</a:t>
              </a:r>
              <a:r>
                <a:rPr lang="en-US" altLang="zh-CN" sz="2200" dirty="0" smtClean="0">
                  <a:solidFill>
                    <a:srgbClr val="EA0000"/>
                  </a:solidFill>
                  <a:latin typeface="黑体" pitchFamily="2" charset="-122"/>
                  <a:ea typeface="黑体" pitchFamily="2" charset="-122"/>
                </a:rPr>
                <a:t>2</a:t>
              </a:r>
              <a:endParaRPr lang="zh-CN" altLang="en-US" sz="2200" dirty="0">
                <a:solidFill>
                  <a:srgbClr val="EA0000"/>
                </a:solidFill>
                <a:effectLst/>
                <a:latin typeface="黑体" pitchFamily="2" charset="-122"/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2699792" y="1"/>
            <a:ext cx="2736791" cy="1041401"/>
            <a:chOff x="661" y="3264"/>
            <a:chExt cx="1125" cy="656"/>
          </a:xfrm>
        </p:grpSpPr>
        <p:sp>
          <p:nvSpPr>
            <p:cNvPr id="12" name="Freeform 64"/>
            <p:cNvSpPr>
              <a:spLocks/>
            </p:cNvSpPr>
            <p:nvPr/>
          </p:nvSpPr>
          <p:spPr bwMode="auto">
            <a:xfrm>
              <a:off x="661" y="3264"/>
              <a:ext cx="1036" cy="656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Text Box 65"/>
            <p:cNvSpPr txBox="1">
              <a:spLocks noChangeArrowheads="1"/>
            </p:cNvSpPr>
            <p:nvPr/>
          </p:nvSpPr>
          <p:spPr bwMode="auto">
            <a:xfrm>
              <a:off x="792" y="3419"/>
              <a:ext cx="994" cy="3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避免死锁</a:t>
              </a:r>
              <a:endParaRPr lang="zh-CN" altLang="en-US" sz="3500" b="1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3" name="组合 39"/>
          <p:cNvGrpSpPr/>
          <p:nvPr/>
        </p:nvGrpSpPr>
        <p:grpSpPr>
          <a:xfrm>
            <a:off x="1115616" y="1700808"/>
            <a:ext cx="6408712" cy="2736304"/>
            <a:chOff x="827584" y="3068960"/>
            <a:chExt cx="6408712" cy="2736304"/>
          </a:xfrm>
        </p:grpSpPr>
        <p:grpSp>
          <p:nvGrpSpPr>
            <p:cNvPr id="4" name="组合 29"/>
            <p:cNvGrpSpPr/>
            <p:nvPr/>
          </p:nvGrpSpPr>
          <p:grpSpPr>
            <a:xfrm>
              <a:off x="827584" y="3068960"/>
              <a:ext cx="2376264" cy="2736304"/>
              <a:chOff x="827584" y="2996952"/>
              <a:chExt cx="2376264" cy="2736304"/>
            </a:xfrm>
          </p:grpSpPr>
          <p:sp>
            <p:nvSpPr>
              <p:cNvPr id="14" name="椭圆 13"/>
              <p:cNvSpPr/>
              <p:nvPr/>
            </p:nvSpPr>
            <p:spPr bwMode="auto">
              <a:xfrm>
                <a:off x="1403648" y="2996952"/>
                <a:ext cx="1224136" cy="648072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rPr>
                  <a:t>进程</a:t>
                </a:r>
                <a:r>
                  <a:rPr kumimoji="1" lang="en-US" altLang="zh-C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rPr>
                  <a:t>0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 bwMode="auto">
              <a:xfrm>
                <a:off x="827584" y="4077072"/>
                <a:ext cx="2376264" cy="57606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向进程</a:t>
                </a:r>
                <a:r>
                  <a:rPr kumimoji="1" lang="en-US" altLang="zh-C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1</a:t>
                </a:r>
                <a:r>
                  <a:rPr lang="zh-CN" altLang="en-US" b="1" dirty="0" smtClean="0">
                    <a:solidFill>
                      <a:srgbClr val="FFFF00"/>
                    </a:solidFill>
                    <a:latin typeface="楷体" pitchFamily="49" charset="-122"/>
                    <a:ea typeface="楷体" pitchFamily="49" charset="-122"/>
                  </a:rPr>
                  <a:t>发送</a:t>
                </a: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消息</a:t>
                </a:r>
                <a:r>
                  <a:rPr kumimoji="1" lang="en-US" altLang="zh-C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A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" pitchFamily="49" charset="-122"/>
                  <a:ea typeface="楷体" pitchFamily="49" charset="-122"/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 bwMode="auto">
              <a:xfrm>
                <a:off x="827584" y="5157192"/>
                <a:ext cx="2376264" cy="57606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zh-CN" altLang="en-US" sz="2000" b="1" dirty="0" smtClean="0">
                    <a:latin typeface="楷体" pitchFamily="49" charset="-122"/>
                    <a:ea typeface="楷体" pitchFamily="49" charset="-122"/>
                  </a:rPr>
                  <a:t>从进程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1</a:t>
                </a:r>
                <a:r>
                  <a:rPr lang="zh-CN" altLang="en-US" b="1" dirty="0" smtClean="0">
                    <a:solidFill>
                      <a:srgbClr val="FFC000"/>
                    </a:solidFill>
                    <a:latin typeface="楷体" pitchFamily="49" charset="-122"/>
                    <a:ea typeface="楷体" pitchFamily="49" charset="-122"/>
                  </a:rPr>
                  <a:t>接收</a:t>
                </a: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消息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B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" pitchFamily="49" charset="-122"/>
                  <a:ea typeface="楷体" pitchFamily="49" charset="-122"/>
                </a:endParaRPr>
              </a:p>
            </p:txBody>
          </p:sp>
          <p:cxnSp>
            <p:nvCxnSpPr>
              <p:cNvPr id="18" name="直接箭头连接符 17"/>
              <p:cNvCxnSpPr>
                <a:stCxn id="14" idx="4"/>
                <a:endCxn id="15" idx="0"/>
              </p:cNvCxnSpPr>
              <p:nvPr/>
            </p:nvCxnSpPr>
            <p:spPr bwMode="auto">
              <a:xfrm rot="5400000">
                <a:off x="1799692" y="3861048"/>
                <a:ext cx="432048" cy="1588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2060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cxnSp>
            <p:nvCxnSpPr>
              <p:cNvPr id="22" name="直接箭头连接符 21"/>
              <p:cNvCxnSpPr>
                <a:stCxn id="15" idx="2"/>
                <a:endCxn id="16" idx="0"/>
              </p:cNvCxnSpPr>
              <p:nvPr/>
            </p:nvCxnSpPr>
            <p:spPr bwMode="auto">
              <a:xfrm rot="5400000">
                <a:off x="1763688" y="4905164"/>
                <a:ext cx="504056" cy="1588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2060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</p:grpSp>
        <p:grpSp>
          <p:nvGrpSpPr>
            <p:cNvPr id="5" name="组合 30"/>
            <p:cNvGrpSpPr/>
            <p:nvPr/>
          </p:nvGrpSpPr>
          <p:grpSpPr>
            <a:xfrm>
              <a:off x="4860032" y="3068960"/>
              <a:ext cx="2376264" cy="2736304"/>
              <a:chOff x="4644008" y="3140968"/>
              <a:chExt cx="2376264" cy="2736304"/>
            </a:xfrm>
          </p:grpSpPr>
          <p:sp>
            <p:nvSpPr>
              <p:cNvPr id="25" name="椭圆 24"/>
              <p:cNvSpPr/>
              <p:nvPr/>
            </p:nvSpPr>
            <p:spPr bwMode="auto">
              <a:xfrm>
                <a:off x="5220072" y="3140968"/>
                <a:ext cx="1224136" cy="648072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rPr>
                  <a:t>进程</a:t>
                </a:r>
                <a:r>
                  <a:rPr kumimoji="1" lang="en-US" altLang="zh-C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rPr>
                  <a:t>1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 bwMode="auto">
              <a:xfrm>
                <a:off x="4644008" y="4221088"/>
                <a:ext cx="2376264" cy="57606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zh-CN" altLang="en-US" sz="2000" b="1" dirty="0" smtClean="0">
                    <a:latin typeface="楷体" pitchFamily="49" charset="-122"/>
                    <a:ea typeface="楷体" pitchFamily="49" charset="-122"/>
                  </a:rPr>
                  <a:t>从进程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0</a:t>
                </a:r>
                <a:r>
                  <a:rPr lang="zh-CN" altLang="en-US" b="1" dirty="0" smtClean="0">
                    <a:solidFill>
                      <a:srgbClr val="FFC000"/>
                    </a:solidFill>
                    <a:latin typeface="楷体" pitchFamily="49" charset="-122"/>
                    <a:ea typeface="楷体" pitchFamily="49" charset="-122"/>
                  </a:rPr>
                  <a:t>接收</a:t>
                </a: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消息</a:t>
                </a:r>
                <a:r>
                  <a:rPr kumimoji="1" lang="en-US" altLang="zh-C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A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" pitchFamily="49" charset="-122"/>
                  <a:ea typeface="楷体" pitchFamily="49" charset="-122"/>
                </a:endParaRPr>
              </a:p>
            </p:txBody>
          </p:sp>
          <p:sp>
            <p:nvSpPr>
              <p:cNvPr id="27" name="矩形 26"/>
              <p:cNvSpPr/>
              <p:nvPr/>
            </p:nvSpPr>
            <p:spPr bwMode="auto">
              <a:xfrm>
                <a:off x="4644008" y="5301208"/>
                <a:ext cx="2376264" cy="57606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zh-CN" altLang="en-US" sz="2000" b="1" dirty="0" smtClean="0">
                    <a:latin typeface="楷体" pitchFamily="49" charset="-122"/>
                    <a:ea typeface="楷体" pitchFamily="49" charset="-122"/>
                  </a:rPr>
                  <a:t>向进程</a:t>
                </a:r>
                <a:r>
                  <a:rPr lang="en-US" altLang="zh-CN" sz="2000" b="1" dirty="0" smtClean="0">
                    <a:latin typeface="楷体" pitchFamily="49" charset="-122"/>
                    <a:ea typeface="楷体" pitchFamily="49" charset="-122"/>
                  </a:rPr>
                  <a:t>0</a:t>
                </a:r>
                <a:r>
                  <a:rPr lang="zh-CN" altLang="en-US" b="1" dirty="0" smtClean="0">
                    <a:solidFill>
                      <a:srgbClr val="FFFF00"/>
                    </a:solidFill>
                    <a:latin typeface="楷体" pitchFamily="49" charset="-122"/>
                    <a:ea typeface="楷体" pitchFamily="49" charset="-122"/>
                  </a:rPr>
                  <a:t>发送</a:t>
                </a:r>
                <a:r>
                  <a:rPr kumimoji="1" lang="zh-CN" alt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消息</a:t>
                </a:r>
                <a:r>
                  <a:rPr kumimoji="1" lang="en-US" altLang="zh-C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楷体" pitchFamily="49" charset="-122"/>
                    <a:ea typeface="楷体" pitchFamily="49" charset="-122"/>
                  </a:rPr>
                  <a:t>B</a:t>
                </a:r>
                <a:endParaRPr kumimoji="1" lang="zh-CN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" pitchFamily="49" charset="-122"/>
                  <a:ea typeface="楷体" pitchFamily="49" charset="-122"/>
                </a:endParaRPr>
              </a:p>
            </p:txBody>
          </p:sp>
          <p:cxnSp>
            <p:nvCxnSpPr>
              <p:cNvPr id="28" name="直接箭头连接符 27"/>
              <p:cNvCxnSpPr>
                <a:stCxn id="25" idx="4"/>
                <a:endCxn id="26" idx="0"/>
              </p:cNvCxnSpPr>
              <p:nvPr/>
            </p:nvCxnSpPr>
            <p:spPr bwMode="auto">
              <a:xfrm rot="5400000">
                <a:off x="5616116" y="4005064"/>
                <a:ext cx="432048" cy="1588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2060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cxnSp>
            <p:nvCxnSpPr>
              <p:cNvPr id="29" name="直接箭头连接符 28"/>
              <p:cNvCxnSpPr>
                <a:stCxn id="26" idx="2"/>
                <a:endCxn id="27" idx="0"/>
              </p:cNvCxnSpPr>
              <p:nvPr/>
            </p:nvCxnSpPr>
            <p:spPr bwMode="auto">
              <a:xfrm rot="5400000">
                <a:off x="5580112" y="5049180"/>
                <a:ext cx="504056" cy="1588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2060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</p:grpSp>
        <p:cxnSp>
          <p:nvCxnSpPr>
            <p:cNvPr id="33" name="肘形连接符 32"/>
            <p:cNvCxnSpPr>
              <a:endCxn id="15" idx="3"/>
            </p:cNvCxnSpPr>
            <p:nvPr/>
          </p:nvCxnSpPr>
          <p:spPr bwMode="auto">
            <a:xfrm rot="10800000">
              <a:off x="3203848" y="4437112"/>
              <a:ext cx="1584176" cy="158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5400" cap="sq" cmpd="sng" algn="ctr">
              <a:solidFill>
                <a:srgbClr val="0070C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肘形连接符 34"/>
            <p:cNvCxnSpPr>
              <a:endCxn id="27" idx="1"/>
            </p:cNvCxnSpPr>
            <p:nvPr/>
          </p:nvCxnSpPr>
          <p:spPr bwMode="auto">
            <a:xfrm>
              <a:off x="3203848" y="5517232"/>
              <a:ext cx="1656184" cy="158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5400" cap="sq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39" name="Group 14"/>
          <p:cNvGrpSpPr>
            <a:grpSpLocks/>
          </p:cNvGrpSpPr>
          <p:nvPr/>
        </p:nvGrpSpPr>
        <p:grpSpPr bwMode="auto">
          <a:xfrm>
            <a:off x="1331640" y="4941169"/>
            <a:ext cx="6048672" cy="1272654"/>
            <a:chOff x="912" y="2880"/>
            <a:chExt cx="3552" cy="529"/>
          </a:xfrm>
        </p:grpSpPr>
        <p:sp>
          <p:nvSpPr>
            <p:cNvPr id="40" name="Rectangle 15"/>
            <p:cNvSpPr>
              <a:spLocks noChangeArrowheads="1"/>
            </p:cNvSpPr>
            <p:nvPr/>
          </p:nvSpPr>
          <p:spPr bwMode="auto">
            <a:xfrm>
              <a:off x="912" y="2880"/>
              <a:ext cx="3552" cy="528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>
              <a:outerShdw dist="8980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>
                <a:solidFill>
                  <a:srgbClr val="0000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幼圆" pitchFamily="49" charset="-122"/>
              </a:endParaRPr>
            </a:p>
          </p:txBody>
        </p:sp>
        <p:sp>
          <p:nvSpPr>
            <p:cNvPr id="41" name="Rectangle 16"/>
            <p:cNvSpPr>
              <a:spLocks noChangeArrowheads="1"/>
            </p:cNvSpPr>
            <p:nvPr/>
          </p:nvSpPr>
          <p:spPr bwMode="auto">
            <a:xfrm>
              <a:off x="1081" y="2910"/>
              <a:ext cx="3257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b="1" dirty="0" smtClean="0">
                  <a:solidFill>
                    <a:srgbClr val="002060"/>
                  </a:solidFill>
                </a:rPr>
                <a:t>两个进程需要相互交换数据时，一定要将它们的发送和接收操作，</a:t>
              </a:r>
              <a:r>
                <a:rPr lang="zh-CN" altLang="en-US" b="1" dirty="0" smtClean="0">
                  <a:solidFill>
                    <a:srgbClr val="FF0000"/>
                  </a:solidFill>
                </a:rPr>
                <a:t>按照次序进行匹配</a:t>
              </a:r>
              <a:endParaRPr lang="zh-CN" altLang="en-US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4038600" cy="625475"/>
          </a:xfrm>
          <a:prstGeom prst="rect">
            <a:avLst/>
          </a:prstGeom>
          <a:solidFill>
            <a:srgbClr val="CCFFFF"/>
          </a:soli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69696"/>
            </a:outerShdw>
          </a:effectLst>
        </p:spPr>
        <p:txBody>
          <a:bodyPr>
            <a:spAutoFit/>
          </a:bodyPr>
          <a:lstStyle/>
          <a:p>
            <a:r>
              <a:rPr lang="en-US" altLang="zh-CN" sz="3500" b="1" dirty="0">
                <a:solidFill>
                  <a:srgbClr val="000099"/>
                </a:solidFill>
                <a:ea typeface="楷体_GB2312" pitchFamily="49" charset="-122"/>
              </a:rPr>
              <a:t> </a:t>
            </a:r>
            <a:r>
              <a:rPr lang="en-US" altLang="zh-CN" sz="3500" b="1" dirty="0" smtClean="0">
                <a:solidFill>
                  <a:srgbClr val="000099"/>
                </a:solidFill>
                <a:ea typeface="楷体_GB2312" pitchFamily="49" charset="-122"/>
              </a:rPr>
              <a:t>4.3</a:t>
            </a:r>
            <a:r>
              <a:rPr lang="en-US" altLang="zh-CN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MPI</a:t>
            </a:r>
            <a:r>
              <a:rPr lang="zh-CN" altLang="en-US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集合通信</a:t>
            </a:r>
            <a:endParaRPr lang="zh-CN" altLang="en-US" dirty="0">
              <a:solidFill>
                <a:srgbClr val="FF6600"/>
              </a:solidFill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556792"/>
            <a:ext cx="5562600" cy="47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直接连接符 7"/>
          <p:cNvCxnSpPr/>
          <p:nvPr/>
        </p:nvCxnSpPr>
        <p:spPr bwMode="auto">
          <a:xfrm>
            <a:off x="179512" y="3861048"/>
            <a:ext cx="8568952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003399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1" name="Group 64"/>
          <p:cNvGrpSpPr>
            <a:grpSpLocks/>
          </p:cNvGrpSpPr>
          <p:nvPr/>
        </p:nvGrpSpPr>
        <p:grpSpPr bwMode="auto">
          <a:xfrm>
            <a:off x="6660232" y="2420888"/>
            <a:ext cx="1728192" cy="685800"/>
            <a:chOff x="720" y="3024"/>
            <a:chExt cx="912" cy="432"/>
          </a:xfrm>
        </p:grpSpPr>
        <p:sp>
          <p:nvSpPr>
            <p:cNvPr id="12" name="Freeform 50"/>
            <p:cNvSpPr>
              <a:spLocks/>
            </p:cNvSpPr>
            <p:nvPr/>
          </p:nvSpPr>
          <p:spPr bwMode="auto">
            <a:xfrm>
              <a:off x="720" y="3024"/>
              <a:ext cx="768" cy="432"/>
            </a:xfrm>
            <a:custGeom>
              <a:avLst/>
              <a:gdLst/>
              <a:ahLst/>
              <a:cxnLst>
                <a:cxn ang="0">
                  <a:pos x="124" y="4"/>
                </a:cxn>
                <a:cxn ang="0">
                  <a:pos x="644" y="16"/>
                </a:cxn>
                <a:cxn ang="0">
                  <a:pos x="633" y="50"/>
                </a:cxn>
                <a:cxn ang="0">
                  <a:pos x="689" y="38"/>
                </a:cxn>
                <a:cxn ang="0">
                  <a:pos x="847" y="27"/>
                </a:cxn>
                <a:cxn ang="0">
                  <a:pos x="836" y="151"/>
                </a:cxn>
                <a:cxn ang="0">
                  <a:pos x="847" y="456"/>
                </a:cxn>
                <a:cxn ang="0">
                  <a:pos x="655" y="467"/>
                </a:cxn>
                <a:cxn ang="0">
                  <a:pos x="0" y="479"/>
                </a:cxn>
                <a:cxn ang="0">
                  <a:pos x="0" y="208"/>
                </a:cxn>
                <a:cxn ang="0">
                  <a:pos x="12" y="151"/>
                </a:cxn>
                <a:cxn ang="0">
                  <a:pos x="34" y="117"/>
                </a:cxn>
                <a:cxn ang="0">
                  <a:pos x="124" y="4"/>
                </a:cxn>
              </a:cxnLst>
              <a:rect l="0" t="0" r="r" b="b"/>
              <a:pathLst>
                <a:path w="880" h="493">
                  <a:moveTo>
                    <a:pt x="124" y="4"/>
                  </a:moveTo>
                  <a:cubicBezTo>
                    <a:pt x="297" y="8"/>
                    <a:pt x="471" y="0"/>
                    <a:pt x="644" y="16"/>
                  </a:cubicBezTo>
                  <a:cubicBezTo>
                    <a:pt x="656" y="17"/>
                    <a:pt x="622" y="45"/>
                    <a:pt x="633" y="50"/>
                  </a:cubicBezTo>
                  <a:cubicBezTo>
                    <a:pt x="650" y="58"/>
                    <a:pt x="670" y="40"/>
                    <a:pt x="689" y="38"/>
                  </a:cubicBezTo>
                  <a:cubicBezTo>
                    <a:pt x="741" y="32"/>
                    <a:pt x="794" y="31"/>
                    <a:pt x="847" y="27"/>
                  </a:cubicBezTo>
                  <a:cubicBezTo>
                    <a:pt x="863" y="73"/>
                    <a:pt x="851" y="106"/>
                    <a:pt x="836" y="151"/>
                  </a:cubicBezTo>
                  <a:cubicBezTo>
                    <a:pt x="838" y="176"/>
                    <a:pt x="880" y="432"/>
                    <a:pt x="847" y="456"/>
                  </a:cubicBezTo>
                  <a:cubicBezTo>
                    <a:pt x="795" y="493"/>
                    <a:pt x="719" y="465"/>
                    <a:pt x="655" y="467"/>
                  </a:cubicBezTo>
                  <a:cubicBezTo>
                    <a:pt x="437" y="473"/>
                    <a:pt x="218" y="475"/>
                    <a:pt x="0" y="479"/>
                  </a:cubicBezTo>
                  <a:cubicBezTo>
                    <a:pt x="31" y="387"/>
                    <a:pt x="35" y="306"/>
                    <a:pt x="0" y="208"/>
                  </a:cubicBezTo>
                  <a:cubicBezTo>
                    <a:pt x="4" y="189"/>
                    <a:pt x="5" y="169"/>
                    <a:pt x="12" y="151"/>
                  </a:cubicBezTo>
                  <a:cubicBezTo>
                    <a:pt x="17" y="138"/>
                    <a:pt x="31" y="130"/>
                    <a:pt x="34" y="117"/>
                  </a:cubicBezTo>
                  <a:cubicBezTo>
                    <a:pt x="57" y="32"/>
                    <a:pt x="10" y="4"/>
                    <a:pt x="124" y="4"/>
                  </a:cubicBezTo>
                  <a:close/>
                </a:path>
              </a:pathLst>
            </a:custGeom>
            <a:solidFill>
              <a:srgbClr val="CCFFCC"/>
            </a:solidFill>
            <a:ln w="9525" cap="flat" cmpd="sng">
              <a:noFill/>
              <a:prstDash val="solid"/>
              <a:round/>
              <a:headEnd/>
              <a:tailEnd/>
            </a:ln>
            <a:effectLst>
              <a:outerShdw dist="99190" dir="2388334" algn="ctr" rotWithShape="0">
                <a:srgbClr val="969696"/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Rectangle 51"/>
            <p:cNvSpPr>
              <a:spLocks noChangeArrowheads="1"/>
            </p:cNvSpPr>
            <p:nvPr/>
          </p:nvSpPr>
          <p:spPr bwMode="auto">
            <a:xfrm>
              <a:off x="816" y="3054"/>
              <a:ext cx="816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algn="l"/>
              <a:r>
                <a:rPr lang="en-US" altLang="zh-CN" sz="3100" dirty="0" smtClean="0">
                  <a:solidFill>
                    <a:srgbClr val="FF0000"/>
                  </a:solidFill>
                  <a:effectLst/>
                  <a:ea typeface="楷体_GB2312" pitchFamily="49" charset="-122"/>
                </a:rPr>
                <a:t>1</a:t>
              </a:r>
              <a:r>
                <a:rPr lang="zh-CN" altLang="en-US" sz="3100" dirty="0" smtClean="0">
                  <a:solidFill>
                    <a:srgbClr val="FF0000"/>
                  </a:solidFill>
                  <a:effectLst/>
                  <a:ea typeface="楷体_GB2312" pitchFamily="49" charset="-122"/>
                </a:rPr>
                <a:t>对多</a:t>
              </a:r>
              <a:endParaRPr lang="en-US" altLang="zh-CN" sz="3100" dirty="0">
                <a:solidFill>
                  <a:srgbClr val="FF0000"/>
                </a:solidFill>
                <a:effectLst/>
                <a:ea typeface="楷体_GB2312" pitchFamily="49" charset="-122"/>
              </a:endParaRPr>
            </a:p>
          </p:txBody>
        </p:sp>
      </p:grpSp>
      <p:grpSp>
        <p:nvGrpSpPr>
          <p:cNvPr id="14" name="Group 64"/>
          <p:cNvGrpSpPr>
            <a:grpSpLocks/>
          </p:cNvGrpSpPr>
          <p:nvPr/>
        </p:nvGrpSpPr>
        <p:grpSpPr bwMode="auto">
          <a:xfrm>
            <a:off x="6588224" y="4221088"/>
            <a:ext cx="1728192" cy="685800"/>
            <a:chOff x="720" y="3024"/>
            <a:chExt cx="912" cy="432"/>
          </a:xfrm>
        </p:grpSpPr>
        <p:sp>
          <p:nvSpPr>
            <p:cNvPr id="15" name="Freeform 50"/>
            <p:cNvSpPr>
              <a:spLocks/>
            </p:cNvSpPr>
            <p:nvPr/>
          </p:nvSpPr>
          <p:spPr bwMode="auto">
            <a:xfrm>
              <a:off x="720" y="3024"/>
              <a:ext cx="768" cy="432"/>
            </a:xfrm>
            <a:custGeom>
              <a:avLst/>
              <a:gdLst/>
              <a:ahLst/>
              <a:cxnLst>
                <a:cxn ang="0">
                  <a:pos x="124" y="4"/>
                </a:cxn>
                <a:cxn ang="0">
                  <a:pos x="644" y="16"/>
                </a:cxn>
                <a:cxn ang="0">
                  <a:pos x="633" y="50"/>
                </a:cxn>
                <a:cxn ang="0">
                  <a:pos x="689" y="38"/>
                </a:cxn>
                <a:cxn ang="0">
                  <a:pos x="847" y="27"/>
                </a:cxn>
                <a:cxn ang="0">
                  <a:pos x="836" y="151"/>
                </a:cxn>
                <a:cxn ang="0">
                  <a:pos x="847" y="456"/>
                </a:cxn>
                <a:cxn ang="0">
                  <a:pos x="655" y="467"/>
                </a:cxn>
                <a:cxn ang="0">
                  <a:pos x="0" y="479"/>
                </a:cxn>
                <a:cxn ang="0">
                  <a:pos x="0" y="208"/>
                </a:cxn>
                <a:cxn ang="0">
                  <a:pos x="12" y="151"/>
                </a:cxn>
                <a:cxn ang="0">
                  <a:pos x="34" y="117"/>
                </a:cxn>
                <a:cxn ang="0">
                  <a:pos x="124" y="4"/>
                </a:cxn>
              </a:cxnLst>
              <a:rect l="0" t="0" r="r" b="b"/>
              <a:pathLst>
                <a:path w="880" h="493">
                  <a:moveTo>
                    <a:pt x="124" y="4"/>
                  </a:moveTo>
                  <a:cubicBezTo>
                    <a:pt x="297" y="8"/>
                    <a:pt x="471" y="0"/>
                    <a:pt x="644" y="16"/>
                  </a:cubicBezTo>
                  <a:cubicBezTo>
                    <a:pt x="656" y="17"/>
                    <a:pt x="622" y="45"/>
                    <a:pt x="633" y="50"/>
                  </a:cubicBezTo>
                  <a:cubicBezTo>
                    <a:pt x="650" y="58"/>
                    <a:pt x="670" y="40"/>
                    <a:pt x="689" y="38"/>
                  </a:cubicBezTo>
                  <a:cubicBezTo>
                    <a:pt x="741" y="32"/>
                    <a:pt x="794" y="31"/>
                    <a:pt x="847" y="27"/>
                  </a:cubicBezTo>
                  <a:cubicBezTo>
                    <a:pt x="863" y="73"/>
                    <a:pt x="851" y="106"/>
                    <a:pt x="836" y="151"/>
                  </a:cubicBezTo>
                  <a:cubicBezTo>
                    <a:pt x="838" y="176"/>
                    <a:pt x="880" y="432"/>
                    <a:pt x="847" y="456"/>
                  </a:cubicBezTo>
                  <a:cubicBezTo>
                    <a:pt x="795" y="493"/>
                    <a:pt x="719" y="465"/>
                    <a:pt x="655" y="467"/>
                  </a:cubicBezTo>
                  <a:cubicBezTo>
                    <a:pt x="437" y="473"/>
                    <a:pt x="218" y="475"/>
                    <a:pt x="0" y="479"/>
                  </a:cubicBezTo>
                  <a:cubicBezTo>
                    <a:pt x="31" y="387"/>
                    <a:pt x="35" y="306"/>
                    <a:pt x="0" y="208"/>
                  </a:cubicBezTo>
                  <a:cubicBezTo>
                    <a:pt x="4" y="189"/>
                    <a:pt x="5" y="169"/>
                    <a:pt x="12" y="151"/>
                  </a:cubicBezTo>
                  <a:cubicBezTo>
                    <a:pt x="17" y="138"/>
                    <a:pt x="31" y="130"/>
                    <a:pt x="34" y="117"/>
                  </a:cubicBezTo>
                  <a:cubicBezTo>
                    <a:pt x="57" y="32"/>
                    <a:pt x="10" y="4"/>
                    <a:pt x="124" y="4"/>
                  </a:cubicBezTo>
                  <a:close/>
                </a:path>
              </a:pathLst>
            </a:custGeom>
            <a:solidFill>
              <a:srgbClr val="CCFFCC"/>
            </a:solidFill>
            <a:ln w="9525" cap="flat" cmpd="sng">
              <a:noFill/>
              <a:prstDash val="solid"/>
              <a:round/>
              <a:headEnd/>
              <a:tailEnd/>
            </a:ln>
            <a:effectLst>
              <a:outerShdw dist="99190" dir="2388334" algn="ctr" rotWithShape="0">
                <a:srgbClr val="969696"/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Rectangle 51"/>
            <p:cNvSpPr>
              <a:spLocks noChangeArrowheads="1"/>
            </p:cNvSpPr>
            <p:nvPr/>
          </p:nvSpPr>
          <p:spPr bwMode="auto">
            <a:xfrm>
              <a:off x="816" y="3054"/>
              <a:ext cx="816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algn="l"/>
              <a:r>
                <a:rPr lang="zh-CN" altLang="en-US" sz="3100" dirty="0" smtClean="0">
                  <a:solidFill>
                    <a:srgbClr val="FF0000"/>
                  </a:solidFill>
                  <a:effectLst/>
                  <a:ea typeface="楷体_GB2312" pitchFamily="49" charset="-122"/>
                </a:rPr>
                <a:t>多对</a:t>
              </a:r>
              <a:r>
                <a:rPr lang="en-US" altLang="zh-CN" sz="3100" dirty="0" smtClean="0">
                  <a:solidFill>
                    <a:srgbClr val="FF0000"/>
                  </a:solidFill>
                  <a:ea typeface="楷体_GB2312" pitchFamily="49" charset="-122"/>
                </a:rPr>
                <a:t>1</a:t>
              </a:r>
              <a:endParaRPr lang="en-US" altLang="zh-CN" sz="3100" dirty="0">
                <a:solidFill>
                  <a:srgbClr val="FF0000"/>
                </a:solidFill>
                <a:effectLst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7F3FFD8-3ACB-4EDC-BFE4-C9256F420369}" type="datetime6">
              <a:rPr lang="zh-CN" altLang="en-US"/>
              <a:pPr>
                <a:defRPr/>
              </a:pPr>
              <a:t>2016年7月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dirty="0"/>
              <a:t>MPI并行程序设计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41117-06F4-4FB2-A80E-C9AC93E4DC01}" type="slidenum">
              <a:rPr lang="en-US" altLang="zh-CN"/>
              <a:pPr>
                <a:defRPr/>
              </a:pPr>
              <a:t>33</a:t>
            </a:fld>
            <a:r>
              <a:rPr lang="en-US" altLang="zh-CN"/>
              <a:t>/217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24744"/>
            <a:ext cx="8136904" cy="5472608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main(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argc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, char *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argv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[] 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	</a:t>
            </a:r>
            <a:r>
              <a:rPr lang="en-US" altLang="zh-CN" sz="2200" b="1" dirty="0" err="1" smtClean="0">
                <a:solidFill>
                  <a:srgbClr val="003399"/>
                </a:solidFill>
                <a:cs typeface="+mn-cs"/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 </a:t>
            </a:r>
            <a:r>
              <a:rPr lang="en-US" altLang="zh-CN" sz="2200" b="1" dirty="0" err="1" smtClean="0">
                <a:solidFill>
                  <a:srgbClr val="003399"/>
                </a:solidFill>
                <a:cs typeface="+mn-cs"/>
              </a:rPr>
              <a:t>numprocs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, </a:t>
            </a:r>
            <a:r>
              <a:rPr lang="en-US" altLang="zh-CN" sz="2200" b="1" dirty="0" err="1" smtClean="0">
                <a:solidFill>
                  <a:srgbClr val="003399"/>
                </a:solidFill>
                <a:cs typeface="+mn-cs"/>
              </a:rPr>
              <a:t>myid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200" b="1" dirty="0" smtClean="0">
                <a:solidFill>
                  <a:srgbClr val="003399"/>
                </a:solidFill>
                <a:cs typeface="+mn-cs"/>
              </a:rPr>
              <a:t>char message[64];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100" b="1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   	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MPI_Init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( &amp;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argc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, &amp;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argv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   	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MPI_Comm_rank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( MPI_COMM_WORLD,  &amp;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myid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   	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MPI_Comm_size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( MPI_COMM_WORLD,  &amp;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numprocs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altLang="zh-CN" sz="2200" b="1" dirty="0" smtClean="0">
                <a:solidFill>
                  <a:srgbClr val="FF0000"/>
                </a:solidFill>
              </a:rPr>
              <a:t>if (</a:t>
            </a:r>
            <a:r>
              <a:rPr lang="en-US" altLang="zh-CN" sz="2200" b="1" dirty="0" err="1" smtClean="0">
                <a:solidFill>
                  <a:srgbClr val="FF0000"/>
                </a:solidFill>
              </a:rPr>
              <a:t>myid</a:t>
            </a:r>
            <a:r>
              <a:rPr lang="en-US" altLang="zh-CN" sz="2200" b="1" dirty="0" smtClean="0">
                <a:solidFill>
                  <a:srgbClr val="FF0000"/>
                </a:solidFill>
              </a:rPr>
              <a:t> == 0) 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	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 	   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strcpy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(message, "Hello World!"); 	</a:t>
            </a:r>
          </a:p>
          <a:p>
            <a:pPr eaLnBrk="1" hangingPunct="1">
              <a:buFontTx/>
              <a:buNone/>
            </a:pPr>
            <a:r>
              <a:rPr lang="en-US" altLang="zh-CN" sz="1100" b="1" dirty="0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buFontTx/>
              <a:buNone/>
            </a:pPr>
            <a:r>
              <a:rPr lang="en-US" altLang="zh-CN" sz="2200" b="1" dirty="0" smtClean="0">
                <a:solidFill>
                  <a:srgbClr val="FF0000"/>
                </a:solidFill>
              </a:rPr>
              <a:t>	</a:t>
            </a:r>
            <a:r>
              <a:rPr lang="en-US" altLang="zh-CN" sz="2000" b="1" dirty="0" err="1" smtClean="0">
                <a:solidFill>
                  <a:schemeClr val="accent6"/>
                </a:solidFill>
              </a:rPr>
              <a:t>MPI_Bcast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(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message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,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  64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,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  MPI_CHAR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,  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0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,  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MPI_COMM_WORLD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);</a:t>
            </a:r>
          </a:p>
          <a:p>
            <a:pPr eaLnBrk="1" hangingPunct="1">
              <a:buFontTx/>
              <a:buNone/>
            </a:pPr>
            <a:endParaRPr lang="en-US" altLang="zh-CN" sz="1200" b="1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printf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("%s\n", message);</a:t>
            </a:r>
            <a:endParaRPr lang="en-US" altLang="zh-CN" sz="22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200" b="1" dirty="0" smtClean="0">
                <a:solidFill>
                  <a:schemeClr val="bg1"/>
                </a:solidFill>
              </a:rPr>
              <a:t>	</a:t>
            </a:r>
            <a:r>
              <a:rPr lang="en-US" altLang="zh-CN" sz="2200" b="1" dirty="0" err="1" smtClean="0">
                <a:solidFill>
                  <a:schemeClr val="accent6">
                    <a:lumMod val="50000"/>
                  </a:schemeClr>
                </a:solidFill>
              </a:rPr>
              <a:t>MPI_Finalize</a:t>
            </a:r>
            <a:r>
              <a:rPr lang="en-US" altLang="zh-CN" sz="2200" b="1" dirty="0" smtClean="0">
                <a:solidFill>
                  <a:schemeClr val="accent6">
                    <a:lumMod val="50000"/>
                  </a:schemeClr>
                </a:solidFill>
              </a:rPr>
              <a:t>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200" b="1" dirty="0" smtClean="0">
                <a:solidFill>
                  <a:srgbClr val="003399"/>
                </a:solidFill>
              </a:rPr>
              <a:t>}</a:t>
            </a:r>
            <a:endParaRPr lang="en-US" altLang="zh-CN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2" name="Group 304"/>
          <p:cNvGrpSpPr>
            <a:grpSpLocks/>
          </p:cNvGrpSpPr>
          <p:nvPr/>
        </p:nvGrpSpPr>
        <p:grpSpPr bwMode="auto">
          <a:xfrm>
            <a:off x="539552" y="332656"/>
            <a:ext cx="936625" cy="711200"/>
            <a:chOff x="172" y="226"/>
            <a:chExt cx="590" cy="448"/>
          </a:xfrm>
        </p:grpSpPr>
        <p:sp>
          <p:nvSpPr>
            <p:cNvPr id="8" name="Oval 305"/>
            <p:cNvSpPr>
              <a:spLocks noChangeArrowheads="1"/>
            </p:cNvSpPr>
            <p:nvPr/>
          </p:nvSpPr>
          <p:spPr bwMode="auto">
            <a:xfrm>
              <a:off x="215" y="255"/>
              <a:ext cx="352" cy="419"/>
            </a:xfrm>
            <a:prstGeom prst="ellipse">
              <a:avLst/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50000">
                  <a:srgbClr val="00CCFF"/>
                </a:gs>
                <a:gs pos="100000">
                  <a:srgbClr val="00CCFF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12700">
              <a:noFill/>
              <a:round/>
              <a:headEnd/>
              <a:tailEnd/>
            </a:ln>
            <a:effectLst>
              <a:outerShdw dist="28398" dir="1593903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Text Box 306"/>
            <p:cNvSpPr txBox="1">
              <a:spLocks noChangeArrowheads="1"/>
            </p:cNvSpPr>
            <p:nvPr/>
          </p:nvSpPr>
          <p:spPr bwMode="auto">
            <a:xfrm>
              <a:off x="172" y="226"/>
              <a:ext cx="590" cy="4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4000" dirty="0">
                  <a:solidFill>
                    <a:srgbClr val="FF3300"/>
                  </a:solidFill>
                  <a:ea typeface="华文新魏" pitchFamily="2" charset="-122"/>
                </a:rPr>
                <a:t>例</a:t>
              </a:r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555776" y="404664"/>
            <a:ext cx="4752528" cy="710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Hello world (4) </a:t>
            </a:r>
            <a:endParaRPr kumimoji="1" lang="zh-CN" altLang="zh-CN" sz="4400" b="1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4211960" y="5589240"/>
            <a:ext cx="2631674" cy="476250"/>
            <a:chOff x="467" y="2100"/>
            <a:chExt cx="1157" cy="300"/>
          </a:xfrm>
        </p:grpSpPr>
        <p:sp>
          <p:nvSpPr>
            <p:cNvPr id="16" name="AutoShape 31"/>
            <p:cNvSpPr>
              <a:spLocks noChangeArrowheads="1"/>
            </p:cNvSpPr>
            <p:nvPr/>
          </p:nvSpPr>
          <p:spPr bwMode="auto">
            <a:xfrm>
              <a:off x="467" y="2112"/>
              <a:ext cx="1157" cy="288"/>
            </a:xfrm>
            <a:prstGeom prst="wedgeRectCallout">
              <a:avLst>
                <a:gd name="adj1" fmla="val -103749"/>
                <a:gd name="adj2" fmla="val -190313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 b="1"/>
            </a:p>
          </p:txBody>
        </p:sp>
        <p:sp>
          <p:nvSpPr>
            <p:cNvPr id="17" name="Text Box 32"/>
            <p:cNvSpPr txBox="1">
              <a:spLocks noChangeArrowheads="1"/>
            </p:cNvSpPr>
            <p:nvPr/>
          </p:nvSpPr>
          <p:spPr bwMode="auto">
            <a:xfrm>
              <a:off x="467" y="2100"/>
              <a:ext cx="1140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FF3300"/>
                  </a:solidFill>
                  <a:ea typeface="黑体" pitchFamily="2" charset="-122"/>
                </a:rPr>
                <a:t>向其它进程广播</a:t>
              </a:r>
              <a:endParaRPr lang="zh-CN" altLang="en-US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18" name="组合 13"/>
          <p:cNvGrpSpPr/>
          <p:nvPr/>
        </p:nvGrpSpPr>
        <p:grpSpPr>
          <a:xfrm>
            <a:off x="1043608" y="3285506"/>
            <a:ext cx="7488832" cy="1079598"/>
            <a:chOff x="899592" y="1557240"/>
            <a:chExt cx="7488832" cy="1079598"/>
          </a:xfrm>
        </p:grpSpPr>
        <p:sp>
          <p:nvSpPr>
            <p:cNvPr id="19" name="Rectangle 3"/>
            <p:cNvSpPr>
              <a:spLocks noChangeArrowheads="1"/>
            </p:cNvSpPr>
            <p:nvPr/>
          </p:nvSpPr>
          <p:spPr bwMode="auto">
            <a:xfrm>
              <a:off x="899592" y="1844750"/>
              <a:ext cx="7488832" cy="792088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b="1"/>
            </a:p>
          </p:txBody>
        </p:sp>
        <p:grpSp>
          <p:nvGrpSpPr>
            <p:cNvPr id="20" name="Group 16"/>
            <p:cNvGrpSpPr>
              <a:grpSpLocks/>
            </p:cNvGrpSpPr>
            <p:nvPr/>
          </p:nvGrpSpPr>
          <p:grpSpPr bwMode="auto">
            <a:xfrm>
              <a:off x="6443469" y="1557240"/>
              <a:ext cx="1935163" cy="685800"/>
              <a:chOff x="2939" y="3163"/>
              <a:chExt cx="1219" cy="432"/>
            </a:xfrm>
          </p:grpSpPr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2939" y="3163"/>
                <a:ext cx="1219" cy="432"/>
              </a:xfrm>
              <a:custGeom>
                <a:avLst/>
                <a:gdLst/>
                <a:ahLst/>
                <a:cxnLst>
                  <a:cxn ang="0">
                    <a:pos x="25" y="145"/>
                  </a:cxn>
                  <a:cxn ang="0">
                    <a:pos x="37" y="307"/>
                  </a:cxn>
                  <a:cxn ang="0">
                    <a:pos x="187" y="318"/>
                  </a:cxn>
                  <a:cxn ang="0">
                    <a:pos x="244" y="330"/>
                  </a:cxn>
                  <a:cxn ang="0">
                    <a:pos x="486" y="318"/>
                  </a:cxn>
                  <a:cxn ang="0">
                    <a:pos x="475" y="122"/>
                  </a:cxn>
                  <a:cxn ang="0">
                    <a:pos x="25" y="145"/>
                  </a:cxn>
                </a:cxnLst>
                <a:rect l="0" t="0" r="r" b="b"/>
                <a:pathLst>
                  <a:path w="536" h="372">
                    <a:moveTo>
                      <a:pt x="25" y="145"/>
                    </a:moveTo>
                    <a:cubicBezTo>
                      <a:pt x="29" y="199"/>
                      <a:pt x="0" y="267"/>
                      <a:pt x="37" y="307"/>
                    </a:cubicBezTo>
                    <a:cubicBezTo>
                      <a:pt x="71" y="344"/>
                      <a:pt x="137" y="312"/>
                      <a:pt x="187" y="318"/>
                    </a:cubicBezTo>
                    <a:cubicBezTo>
                      <a:pt x="206" y="320"/>
                      <a:pt x="225" y="326"/>
                      <a:pt x="244" y="330"/>
                    </a:cubicBezTo>
                    <a:cubicBezTo>
                      <a:pt x="325" y="326"/>
                      <a:pt x="426" y="372"/>
                      <a:pt x="486" y="318"/>
                    </a:cubicBezTo>
                    <a:cubicBezTo>
                      <a:pt x="535" y="274"/>
                      <a:pt x="536" y="147"/>
                      <a:pt x="475" y="122"/>
                    </a:cubicBezTo>
                    <a:cubicBezTo>
                      <a:pt x="178" y="0"/>
                      <a:pt x="139" y="40"/>
                      <a:pt x="25" y="145"/>
                    </a:cubicBezTo>
                    <a:close/>
                  </a:path>
                </a:pathLst>
              </a:custGeom>
              <a:solidFill>
                <a:srgbClr val="97FFFF"/>
              </a:solidFill>
              <a:ln w="12700" cap="sq" cmpd="sng">
                <a:noFill/>
                <a:prstDash val="solid"/>
                <a:round/>
                <a:headEnd/>
                <a:tailEnd/>
              </a:ln>
              <a:effectLst>
                <a:outerShdw dist="56796" dir="1593903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zh-CN" altLang="en-US" b="1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3030" y="3241"/>
                <a:ext cx="998" cy="33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altLang="zh-CN" sz="2800" b="1" dirty="0" smtClean="0">
                    <a:solidFill>
                      <a:srgbClr val="FF3300"/>
                    </a:solidFill>
                    <a:cs typeface="Times New Roman" pitchFamily="18" charset="0"/>
                  </a:rPr>
                  <a:t>0</a:t>
                </a:r>
                <a:r>
                  <a:rPr lang="zh-CN" altLang="en-US" sz="2800" b="1" dirty="0" smtClean="0">
                    <a:solidFill>
                      <a:srgbClr val="FF3300"/>
                    </a:solidFill>
                    <a:cs typeface="Times New Roman" pitchFamily="18" charset="0"/>
                  </a:rPr>
                  <a:t>号线程</a:t>
                </a:r>
                <a:endParaRPr lang="zh-CN" altLang="en-US" sz="2800" b="1" dirty="0">
                  <a:solidFill>
                    <a:srgbClr val="FF3300"/>
                  </a:solidFill>
                  <a:cs typeface="Times New Roman" pitchFamily="18" charset="0"/>
                </a:endParaRPr>
              </a:p>
            </p:txBody>
          </p:sp>
        </p:grpSp>
      </p:grpSp>
      <p:sp>
        <p:nvSpPr>
          <p:cNvPr id="23" name="Freeform 25"/>
          <p:cNvSpPr>
            <a:spLocks/>
          </p:cNvSpPr>
          <p:nvPr/>
        </p:nvSpPr>
        <p:spPr bwMode="auto">
          <a:xfrm>
            <a:off x="971600" y="4509120"/>
            <a:ext cx="1728192" cy="504056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91" y="34"/>
              </a:cxn>
              <a:cxn ang="0">
                <a:pos x="0" y="158"/>
              </a:cxn>
              <a:cxn ang="0">
                <a:pos x="12" y="203"/>
              </a:cxn>
              <a:cxn ang="0">
                <a:pos x="170" y="282"/>
              </a:cxn>
              <a:cxn ang="0">
                <a:pos x="780" y="237"/>
              </a:cxn>
              <a:cxn ang="0">
                <a:pos x="384" y="0"/>
              </a:cxn>
            </a:cxnLst>
            <a:rect l="0" t="0" r="r" b="b"/>
            <a:pathLst>
              <a:path w="855" h="345">
                <a:moveTo>
                  <a:pt x="384" y="0"/>
                </a:moveTo>
                <a:cubicBezTo>
                  <a:pt x="294" y="30"/>
                  <a:pt x="185" y="25"/>
                  <a:pt x="91" y="34"/>
                </a:cubicBezTo>
                <a:cubicBezTo>
                  <a:pt x="43" y="65"/>
                  <a:pt x="18" y="106"/>
                  <a:pt x="0" y="158"/>
                </a:cubicBezTo>
                <a:cubicBezTo>
                  <a:pt x="4" y="173"/>
                  <a:pt x="3" y="190"/>
                  <a:pt x="12" y="203"/>
                </a:cubicBezTo>
                <a:cubicBezTo>
                  <a:pt x="31" y="231"/>
                  <a:pt x="136" y="274"/>
                  <a:pt x="170" y="282"/>
                </a:cubicBezTo>
                <a:cubicBezTo>
                  <a:pt x="245" y="280"/>
                  <a:pt x="621" y="345"/>
                  <a:pt x="780" y="237"/>
                </a:cubicBezTo>
                <a:cubicBezTo>
                  <a:pt x="855" y="7"/>
                  <a:pt x="524" y="0"/>
                  <a:pt x="384" y="0"/>
                </a:cubicBezTo>
                <a:close/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5" name="Group 81"/>
          <p:cNvGrpSpPr>
            <a:grpSpLocks/>
          </p:cNvGrpSpPr>
          <p:nvPr/>
        </p:nvGrpSpPr>
        <p:grpSpPr bwMode="auto">
          <a:xfrm>
            <a:off x="5580112" y="1412776"/>
            <a:ext cx="2663120" cy="715002"/>
            <a:chOff x="3928" y="3060"/>
            <a:chExt cx="889" cy="413"/>
          </a:xfrm>
        </p:grpSpPr>
        <p:sp>
          <p:nvSpPr>
            <p:cNvPr id="26" name="Cloud"/>
            <p:cNvSpPr>
              <a:spLocks noChangeAspect="1" noEditPoints="1" noChangeArrowheads="1"/>
            </p:cNvSpPr>
            <p:nvPr/>
          </p:nvSpPr>
          <p:spPr bwMode="auto">
            <a:xfrm>
              <a:off x="3928" y="3088"/>
              <a:ext cx="889" cy="385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00"/>
            </a:solidFill>
            <a:ln w="28575">
              <a:solidFill>
                <a:srgbClr val="FF66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B2B2B2"/>
              </a:outerShdw>
            </a:effectLst>
          </p:spPr>
          <p:txBody>
            <a:bodyPr/>
            <a:lstStyle/>
            <a:p>
              <a:endParaRPr lang="zh-CN" altLang="en-US">
                <a:effectLst/>
              </a:endParaRPr>
            </a:p>
          </p:txBody>
        </p:sp>
        <p:sp>
          <p:nvSpPr>
            <p:cNvPr id="27" name="Rectangle 83"/>
            <p:cNvSpPr>
              <a:spLocks noChangeArrowheads="1"/>
            </p:cNvSpPr>
            <p:nvPr/>
          </p:nvSpPr>
          <p:spPr bwMode="auto">
            <a:xfrm>
              <a:off x="3952" y="3134"/>
              <a:ext cx="792" cy="26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演示</a:t>
              </a:r>
              <a:r>
                <a:rPr lang="en-US" altLang="zh-CN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:</a:t>
              </a:r>
              <a:r>
                <a:rPr lang="en-US" altLang="zh-CN" dirty="0" smtClean="0">
                  <a:solidFill>
                    <a:srgbClr val="FF0000"/>
                  </a:solidFill>
                  <a:ea typeface="华文新魏" pitchFamily="2" charset="-122"/>
                </a:rPr>
                <a:t>helloworld4</a:t>
              </a:r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  <p:sp>
          <p:nvSpPr>
            <p:cNvPr id="28" name="Rectangle 84"/>
            <p:cNvSpPr>
              <a:spLocks noChangeArrowheads="1"/>
            </p:cNvSpPr>
            <p:nvPr/>
          </p:nvSpPr>
          <p:spPr bwMode="auto">
            <a:xfrm>
              <a:off x="4289" y="3060"/>
              <a:ext cx="116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64"/>
          <p:cNvGrpSpPr>
            <a:grpSpLocks/>
          </p:cNvGrpSpPr>
          <p:nvPr/>
        </p:nvGrpSpPr>
        <p:grpSpPr bwMode="auto">
          <a:xfrm>
            <a:off x="7524328" y="2924745"/>
            <a:ext cx="1474269" cy="576263"/>
            <a:chOff x="720" y="3024"/>
            <a:chExt cx="778" cy="363"/>
          </a:xfrm>
        </p:grpSpPr>
        <p:sp>
          <p:nvSpPr>
            <p:cNvPr id="15" name="Freeform 50"/>
            <p:cNvSpPr>
              <a:spLocks/>
            </p:cNvSpPr>
            <p:nvPr/>
          </p:nvSpPr>
          <p:spPr bwMode="auto">
            <a:xfrm>
              <a:off x="720" y="3024"/>
              <a:ext cx="768" cy="363"/>
            </a:xfrm>
            <a:custGeom>
              <a:avLst/>
              <a:gdLst/>
              <a:ahLst/>
              <a:cxnLst>
                <a:cxn ang="0">
                  <a:pos x="124" y="4"/>
                </a:cxn>
                <a:cxn ang="0">
                  <a:pos x="644" y="16"/>
                </a:cxn>
                <a:cxn ang="0">
                  <a:pos x="633" y="50"/>
                </a:cxn>
                <a:cxn ang="0">
                  <a:pos x="689" y="38"/>
                </a:cxn>
                <a:cxn ang="0">
                  <a:pos x="847" y="27"/>
                </a:cxn>
                <a:cxn ang="0">
                  <a:pos x="836" y="151"/>
                </a:cxn>
                <a:cxn ang="0">
                  <a:pos x="847" y="456"/>
                </a:cxn>
                <a:cxn ang="0">
                  <a:pos x="655" y="467"/>
                </a:cxn>
                <a:cxn ang="0">
                  <a:pos x="0" y="479"/>
                </a:cxn>
                <a:cxn ang="0">
                  <a:pos x="0" y="208"/>
                </a:cxn>
                <a:cxn ang="0">
                  <a:pos x="12" y="151"/>
                </a:cxn>
                <a:cxn ang="0">
                  <a:pos x="34" y="117"/>
                </a:cxn>
                <a:cxn ang="0">
                  <a:pos x="124" y="4"/>
                </a:cxn>
              </a:cxnLst>
              <a:rect l="0" t="0" r="r" b="b"/>
              <a:pathLst>
                <a:path w="880" h="493">
                  <a:moveTo>
                    <a:pt x="124" y="4"/>
                  </a:moveTo>
                  <a:cubicBezTo>
                    <a:pt x="297" y="8"/>
                    <a:pt x="471" y="0"/>
                    <a:pt x="644" y="16"/>
                  </a:cubicBezTo>
                  <a:cubicBezTo>
                    <a:pt x="656" y="17"/>
                    <a:pt x="622" y="45"/>
                    <a:pt x="633" y="50"/>
                  </a:cubicBezTo>
                  <a:cubicBezTo>
                    <a:pt x="650" y="58"/>
                    <a:pt x="670" y="40"/>
                    <a:pt x="689" y="38"/>
                  </a:cubicBezTo>
                  <a:cubicBezTo>
                    <a:pt x="741" y="32"/>
                    <a:pt x="794" y="31"/>
                    <a:pt x="847" y="27"/>
                  </a:cubicBezTo>
                  <a:cubicBezTo>
                    <a:pt x="863" y="73"/>
                    <a:pt x="851" y="106"/>
                    <a:pt x="836" y="151"/>
                  </a:cubicBezTo>
                  <a:cubicBezTo>
                    <a:pt x="838" y="176"/>
                    <a:pt x="880" y="432"/>
                    <a:pt x="847" y="456"/>
                  </a:cubicBezTo>
                  <a:cubicBezTo>
                    <a:pt x="795" y="493"/>
                    <a:pt x="719" y="465"/>
                    <a:pt x="655" y="467"/>
                  </a:cubicBezTo>
                  <a:cubicBezTo>
                    <a:pt x="437" y="473"/>
                    <a:pt x="218" y="475"/>
                    <a:pt x="0" y="479"/>
                  </a:cubicBezTo>
                  <a:cubicBezTo>
                    <a:pt x="31" y="387"/>
                    <a:pt x="35" y="306"/>
                    <a:pt x="0" y="208"/>
                  </a:cubicBezTo>
                  <a:cubicBezTo>
                    <a:pt x="4" y="189"/>
                    <a:pt x="5" y="169"/>
                    <a:pt x="12" y="151"/>
                  </a:cubicBezTo>
                  <a:cubicBezTo>
                    <a:pt x="17" y="138"/>
                    <a:pt x="31" y="130"/>
                    <a:pt x="34" y="117"/>
                  </a:cubicBezTo>
                  <a:cubicBezTo>
                    <a:pt x="57" y="32"/>
                    <a:pt x="10" y="4"/>
                    <a:pt x="124" y="4"/>
                  </a:cubicBezTo>
                  <a:close/>
                </a:path>
              </a:pathLst>
            </a:custGeom>
            <a:solidFill>
              <a:srgbClr val="CCFFCC"/>
            </a:solidFill>
            <a:ln w="9525" cap="flat" cmpd="sng">
              <a:noFill/>
              <a:prstDash val="solid"/>
              <a:round/>
              <a:headEnd/>
              <a:tailEnd/>
            </a:ln>
            <a:effectLst>
              <a:outerShdw dist="99190" dir="2388334" algn="ctr" rotWithShape="0">
                <a:srgbClr val="969696"/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Rectangle 51"/>
            <p:cNvSpPr>
              <a:spLocks noChangeArrowheads="1"/>
            </p:cNvSpPr>
            <p:nvPr/>
          </p:nvSpPr>
          <p:spPr bwMode="auto">
            <a:xfrm>
              <a:off x="758" y="3054"/>
              <a:ext cx="7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dirty="0" smtClean="0">
                  <a:solidFill>
                    <a:srgbClr val="FF0000"/>
                  </a:solidFill>
                  <a:effectLst/>
                  <a:ea typeface="楷体_GB2312" pitchFamily="49" charset="-122"/>
                </a:rPr>
                <a:t>广播前</a:t>
              </a:r>
              <a:endParaRPr lang="en-US" altLang="zh-CN" dirty="0">
                <a:solidFill>
                  <a:srgbClr val="FF0000"/>
                </a:solidFill>
                <a:effectLst/>
                <a:ea typeface="楷体_GB2312" pitchFamily="49" charset="-122"/>
              </a:endParaRPr>
            </a:p>
          </p:txBody>
        </p:sp>
      </p:grpSp>
      <p:grpSp>
        <p:nvGrpSpPr>
          <p:cNvPr id="17" name="Group 64"/>
          <p:cNvGrpSpPr>
            <a:grpSpLocks/>
          </p:cNvGrpSpPr>
          <p:nvPr/>
        </p:nvGrpSpPr>
        <p:grpSpPr bwMode="auto">
          <a:xfrm>
            <a:off x="7524328" y="4364905"/>
            <a:ext cx="1474269" cy="576263"/>
            <a:chOff x="720" y="3024"/>
            <a:chExt cx="778" cy="363"/>
          </a:xfrm>
        </p:grpSpPr>
        <p:sp>
          <p:nvSpPr>
            <p:cNvPr id="18" name="Freeform 50"/>
            <p:cNvSpPr>
              <a:spLocks/>
            </p:cNvSpPr>
            <p:nvPr/>
          </p:nvSpPr>
          <p:spPr bwMode="auto">
            <a:xfrm>
              <a:off x="720" y="3024"/>
              <a:ext cx="768" cy="363"/>
            </a:xfrm>
            <a:custGeom>
              <a:avLst/>
              <a:gdLst/>
              <a:ahLst/>
              <a:cxnLst>
                <a:cxn ang="0">
                  <a:pos x="124" y="4"/>
                </a:cxn>
                <a:cxn ang="0">
                  <a:pos x="644" y="16"/>
                </a:cxn>
                <a:cxn ang="0">
                  <a:pos x="633" y="50"/>
                </a:cxn>
                <a:cxn ang="0">
                  <a:pos x="689" y="38"/>
                </a:cxn>
                <a:cxn ang="0">
                  <a:pos x="847" y="27"/>
                </a:cxn>
                <a:cxn ang="0">
                  <a:pos x="836" y="151"/>
                </a:cxn>
                <a:cxn ang="0">
                  <a:pos x="847" y="456"/>
                </a:cxn>
                <a:cxn ang="0">
                  <a:pos x="655" y="467"/>
                </a:cxn>
                <a:cxn ang="0">
                  <a:pos x="0" y="479"/>
                </a:cxn>
                <a:cxn ang="0">
                  <a:pos x="0" y="208"/>
                </a:cxn>
                <a:cxn ang="0">
                  <a:pos x="12" y="151"/>
                </a:cxn>
                <a:cxn ang="0">
                  <a:pos x="34" y="117"/>
                </a:cxn>
                <a:cxn ang="0">
                  <a:pos x="124" y="4"/>
                </a:cxn>
              </a:cxnLst>
              <a:rect l="0" t="0" r="r" b="b"/>
              <a:pathLst>
                <a:path w="880" h="493">
                  <a:moveTo>
                    <a:pt x="124" y="4"/>
                  </a:moveTo>
                  <a:cubicBezTo>
                    <a:pt x="297" y="8"/>
                    <a:pt x="471" y="0"/>
                    <a:pt x="644" y="16"/>
                  </a:cubicBezTo>
                  <a:cubicBezTo>
                    <a:pt x="656" y="17"/>
                    <a:pt x="622" y="45"/>
                    <a:pt x="633" y="50"/>
                  </a:cubicBezTo>
                  <a:cubicBezTo>
                    <a:pt x="650" y="58"/>
                    <a:pt x="670" y="40"/>
                    <a:pt x="689" y="38"/>
                  </a:cubicBezTo>
                  <a:cubicBezTo>
                    <a:pt x="741" y="32"/>
                    <a:pt x="794" y="31"/>
                    <a:pt x="847" y="27"/>
                  </a:cubicBezTo>
                  <a:cubicBezTo>
                    <a:pt x="863" y="73"/>
                    <a:pt x="851" y="106"/>
                    <a:pt x="836" y="151"/>
                  </a:cubicBezTo>
                  <a:cubicBezTo>
                    <a:pt x="838" y="176"/>
                    <a:pt x="880" y="432"/>
                    <a:pt x="847" y="456"/>
                  </a:cubicBezTo>
                  <a:cubicBezTo>
                    <a:pt x="795" y="493"/>
                    <a:pt x="719" y="465"/>
                    <a:pt x="655" y="467"/>
                  </a:cubicBezTo>
                  <a:cubicBezTo>
                    <a:pt x="437" y="473"/>
                    <a:pt x="218" y="475"/>
                    <a:pt x="0" y="479"/>
                  </a:cubicBezTo>
                  <a:cubicBezTo>
                    <a:pt x="31" y="387"/>
                    <a:pt x="35" y="306"/>
                    <a:pt x="0" y="208"/>
                  </a:cubicBezTo>
                  <a:cubicBezTo>
                    <a:pt x="4" y="189"/>
                    <a:pt x="5" y="169"/>
                    <a:pt x="12" y="151"/>
                  </a:cubicBezTo>
                  <a:cubicBezTo>
                    <a:pt x="17" y="138"/>
                    <a:pt x="31" y="130"/>
                    <a:pt x="34" y="117"/>
                  </a:cubicBezTo>
                  <a:cubicBezTo>
                    <a:pt x="57" y="32"/>
                    <a:pt x="10" y="4"/>
                    <a:pt x="124" y="4"/>
                  </a:cubicBezTo>
                  <a:close/>
                </a:path>
              </a:pathLst>
            </a:custGeom>
            <a:solidFill>
              <a:srgbClr val="CCFFCC"/>
            </a:solidFill>
            <a:ln w="9525" cap="flat" cmpd="sng">
              <a:noFill/>
              <a:prstDash val="solid"/>
              <a:round/>
              <a:headEnd/>
              <a:tailEnd/>
            </a:ln>
            <a:effectLst>
              <a:outerShdw dist="99190" dir="2388334" algn="ctr" rotWithShape="0">
                <a:srgbClr val="969696"/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Rectangle 51"/>
            <p:cNvSpPr>
              <a:spLocks noChangeArrowheads="1"/>
            </p:cNvSpPr>
            <p:nvPr/>
          </p:nvSpPr>
          <p:spPr bwMode="auto">
            <a:xfrm>
              <a:off x="758" y="3054"/>
              <a:ext cx="7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dirty="0" smtClean="0">
                  <a:solidFill>
                    <a:srgbClr val="FF0000"/>
                  </a:solidFill>
                  <a:effectLst/>
                  <a:ea typeface="楷体_GB2312" pitchFamily="49" charset="-122"/>
                </a:rPr>
                <a:t>广播后</a:t>
              </a:r>
              <a:endParaRPr lang="en-US" altLang="zh-CN" dirty="0">
                <a:solidFill>
                  <a:srgbClr val="FF0000"/>
                </a:solidFill>
                <a:effectLst/>
                <a:ea typeface="楷体_GB2312" pitchFamily="49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323528" y="2607295"/>
            <a:ext cx="6624736" cy="2261865"/>
            <a:chOff x="323528" y="1887215"/>
            <a:chExt cx="6624736" cy="2261865"/>
          </a:xfrm>
        </p:grpSpPr>
        <p:grpSp>
          <p:nvGrpSpPr>
            <p:cNvPr id="26" name="组合 25"/>
            <p:cNvGrpSpPr/>
            <p:nvPr/>
          </p:nvGrpSpPr>
          <p:grpSpPr>
            <a:xfrm>
              <a:off x="395536" y="2348880"/>
              <a:ext cx="6552728" cy="1800200"/>
              <a:chOff x="395536" y="1196752"/>
              <a:chExt cx="6552728" cy="1800200"/>
            </a:xfrm>
          </p:grpSpPr>
          <p:sp>
            <p:nvSpPr>
              <p:cNvPr id="4" name="矩形 3"/>
              <p:cNvSpPr/>
              <p:nvPr/>
            </p:nvSpPr>
            <p:spPr bwMode="auto">
              <a:xfrm>
                <a:off x="395536" y="1196752"/>
                <a:ext cx="1944216" cy="43204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CN" sz="1800" b="0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ea typeface="宋体" pitchFamily="2" charset="-122"/>
                  </a:rPr>
                  <a:t>HelloWorld</a:t>
                </a:r>
                <a:r>
                  <a:rPr kumimoji="1" lang="en-US" altLang="zh-CN" sz="1800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ea typeface="宋体" pitchFamily="2" charset="-122"/>
                  </a:rPr>
                  <a:t>!\0</a:t>
                </a:r>
                <a:endParaRPr kumimoji="1" lang="zh-CN" altLang="en-US" sz="1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7" name="矩形 6"/>
              <p:cNvSpPr/>
              <p:nvPr/>
            </p:nvSpPr>
            <p:spPr bwMode="auto">
              <a:xfrm>
                <a:off x="2555776" y="1196752"/>
                <a:ext cx="1944216" cy="43204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CN" altLang="en-US" sz="1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" name="矩形 7"/>
              <p:cNvSpPr/>
              <p:nvPr/>
            </p:nvSpPr>
            <p:spPr bwMode="auto">
              <a:xfrm>
                <a:off x="5004048" y="1196752"/>
                <a:ext cx="1944216" cy="43204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CN" altLang="en-US" sz="1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" name="矩形 8"/>
              <p:cNvSpPr/>
              <p:nvPr/>
            </p:nvSpPr>
            <p:spPr bwMode="auto">
              <a:xfrm>
                <a:off x="395536" y="2564904"/>
                <a:ext cx="1944216" cy="43204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CN" sz="1800" b="0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ea typeface="宋体" pitchFamily="2" charset="-122"/>
                  </a:rPr>
                  <a:t>HelloWorld</a:t>
                </a:r>
                <a:r>
                  <a:rPr kumimoji="1" lang="en-US" altLang="zh-CN" sz="1800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ea typeface="宋体" pitchFamily="2" charset="-122"/>
                  </a:rPr>
                  <a:t>!\0</a:t>
                </a:r>
                <a:endParaRPr kumimoji="1" lang="zh-CN" altLang="en-US" sz="1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 bwMode="auto">
              <a:xfrm>
                <a:off x="2555776" y="2564904"/>
                <a:ext cx="1944216" cy="43204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CN" sz="1800" b="0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ea typeface="宋体" pitchFamily="2" charset="-122"/>
                  </a:rPr>
                  <a:t>HelloWorld</a:t>
                </a:r>
                <a:r>
                  <a:rPr kumimoji="1" lang="en-US" altLang="zh-CN" sz="1800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ea typeface="宋体" pitchFamily="2" charset="-122"/>
                  </a:rPr>
                  <a:t>!\0</a:t>
                </a:r>
                <a:endParaRPr kumimoji="1" lang="zh-CN" altLang="en-US" sz="1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 bwMode="auto">
              <a:xfrm>
                <a:off x="5004048" y="2564904"/>
                <a:ext cx="1944216" cy="43204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CN" sz="1800" b="0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ea typeface="宋体" pitchFamily="2" charset="-122"/>
                  </a:rPr>
                  <a:t>HelloWorld</a:t>
                </a:r>
                <a:r>
                  <a:rPr kumimoji="1" lang="en-US" altLang="zh-CN" sz="1800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ea typeface="宋体" pitchFamily="2" charset="-122"/>
                  </a:rPr>
                  <a:t>!\0</a:t>
                </a:r>
                <a:endParaRPr kumimoji="1" lang="zh-CN" altLang="en-US" sz="1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cxnSp>
            <p:nvCxnSpPr>
              <p:cNvPr id="13" name="直接箭头连接符 12"/>
              <p:cNvCxnSpPr>
                <a:stCxn id="4" idx="2"/>
                <a:endCxn id="9" idx="0"/>
              </p:cNvCxnSpPr>
              <p:nvPr/>
            </p:nvCxnSpPr>
            <p:spPr bwMode="auto">
              <a:xfrm rot="5400000">
                <a:off x="899592" y="2096852"/>
                <a:ext cx="936104" cy="1588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3399"/>
                </a:solidFill>
                <a:prstDash val="solid"/>
                <a:round/>
                <a:headEnd type="none" w="sm" len="sm"/>
                <a:tailEnd type="stealth" w="lg" len="med"/>
              </a:ln>
              <a:effectLst/>
            </p:spPr>
          </p:cxnSp>
          <p:cxnSp>
            <p:nvCxnSpPr>
              <p:cNvPr id="20" name="直接箭头连接符 19"/>
              <p:cNvCxnSpPr>
                <a:stCxn id="4" idx="2"/>
                <a:endCxn id="10" idx="0"/>
              </p:cNvCxnSpPr>
              <p:nvPr/>
            </p:nvCxnSpPr>
            <p:spPr bwMode="auto">
              <a:xfrm rot="16200000" flipH="1">
                <a:off x="1979712" y="1016732"/>
                <a:ext cx="936104" cy="2160240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3399"/>
                </a:solidFill>
                <a:prstDash val="solid"/>
                <a:round/>
                <a:headEnd type="none" w="sm" len="sm"/>
                <a:tailEnd type="stealth" w="lg" len="med"/>
              </a:ln>
              <a:effectLst/>
            </p:spPr>
          </p:cxnSp>
          <p:cxnSp>
            <p:nvCxnSpPr>
              <p:cNvPr id="23" name="直接箭头连接符 22"/>
              <p:cNvCxnSpPr>
                <a:stCxn id="4" idx="2"/>
                <a:endCxn id="11" idx="0"/>
              </p:cNvCxnSpPr>
              <p:nvPr/>
            </p:nvCxnSpPr>
            <p:spPr bwMode="auto">
              <a:xfrm rot="16200000" flipH="1">
                <a:off x="3203848" y="-207404"/>
                <a:ext cx="936104" cy="4608512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rgbClr val="003399"/>
                </a:solidFill>
                <a:prstDash val="solid"/>
                <a:round/>
                <a:headEnd type="none" w="sm" len="sm"/>
                <a:tailEnd type="stealth" w="lg" len="med"/>
              </a:ln>
              <a:effectLst/>
            </p:spPr>
          </p:cxnSp>
        </p:grpSp>
        <p:sp>
          <p:nvSpPr>
            <p:cNvPr id="27" name="TextBox 26"/>
            <p:cNvSpPr txBox="1"/>
            <p:nvPr/>
          </p:nvSpPr>
          <p:spPr>
            <a:xfrm>
              <a:off x="323528" y="1887215"/>
              <a:ext cx="1800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2060"/>
                  </a:solidFill>
                </a:rPr>
                <a:t>message[64]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99792" y="1916832"/>
              <a:ext cx="18722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2060"/>
                  </a:solidFill>
                </a:rPr>
                <a:t>message[64]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220072" y="1916832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2060"/>
                  </a:solidFill>
                </a:rPr>
                <a:t>message[64]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23528" y="2204864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accent6"/>
                </a:solidFill>
              </a:rPr>
              <a:t>root(0</a:t>
            </a:r>
            <a:r>
              <a:rPr lang="zh-CN" altLang="en-US" b="1" dirty="0" smtClean="0">
                <a:solidFill>
                  <a:schemeClr val="accent6"/>
                </a:solidFill>
              </a:rPr>
              <a:t>号进程</a:t>
            </a:r>
            <a:r>
              <a:rPr lang="en-US" altLang="zh-CN" b="1" dirty="0" smtClean="0">
                <a:solidFill>
                  <a:schemeClr val="accent6"/>
                </a:solidFill>
              </a:rPr>
              <a:t>)</a:t>
            </a:r>
            <a:endParaRPr lang="zh-CN" altLang="en-US" b="1" dirty="0">
              <a:solidFill>
                <a:schemeClr val="accent6"/>
              </a:solidFill>
            </a:endParaRPr>
          </a:p>
        </p:txBody>
      </p:sp>
      <p:grpSp>
        <p:nvGrpSpPr>
          <p:cNvPr id="32" name="Group 66"/>
          <p:cNvGrpSpPr>
            <a:grpSpLocks/>
          </p:cNvGrpSpPr>
          <p:nvPr/>
        </p:nvGrpSpPr>
        <p:grpSpPr bwMode="auto">
          <a:xfrm>
            <a:off x="395536" y="227359"/>
            <a:ext cx="7575881" cy="1041401"/>
            <a:chOff x="661" y="3264"/>
            <a:chExt cx="1076" cy="656"/>
          </a:xfrm>
        </p:grpSpPr>
        <p:sp>
          <p:nvSpPr>
            <p:cNvPr id="33" name="Freeform 64"/>
            <p:cNvSpPr>
              <a:spLocks/>
            </p:cNvSpPr>
            <p:nvPr/>
          </p:nvSpPr>
          <p:spPr bwMode="auto">
            <a:xfrm>
              <a:off x="661" y="3264"/>
              <a:ext cx="1036" cy="656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Text Box 65"/>
            <p:cNvSpPr txBox="1">
              <a:spLocks noChangeArrowheads="1"/>
            </p:cNvSpPr>
            <p:nvPr/>
          </p:nvSpPr>
          <p:spPr bwMode="auto">
            <a:xfrm>
              <a:off x="743" y="3419"/>
              <a:ext cx="994" cy="3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广播前后各进程缓冲区数据变化</a:t>
              </a:r>
              <a:endParaRPr lang="zh-CN" altLang="en-US" sz="3500" b="1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899592" y="569438"/>
            <a:ext cx="7561263" cy="3580360"/>
            <a:chOff x="904" y="734"/>
            <a:chExt cx="4763" cy="1531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904" y="734"/>
              <a:ext cx="4763" cy="1531"/>
            </a:xfrm>
            <a:prstGeom prst="rect">
              <a:avLst/>
            </a:prstGeom>
            <a:solidFill>
              <a:srgbClr val="CCFFFF"/>
            </a:solidFill>
            <a:ln w="12700" cap="sq">
              <a:noFill/>
              <a:miter lim="800000"/>
              <a:headEnd/>
              <a:tailEnd/>
            </a:ln>
            <a:effectLst>
              <a:outerShdw dist="242633" dir="2572734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904" y="974"/>
              <a:ext cx="4717" cy="1283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105000"/>
                </a:lnSpc>
                <a:spcBef>
                  <a:spcPct val="0"/>
                </a:spcBef>
              </a:pPr>
              <a:r>
                <a:rPr lang="zh-CN" altLang="en-US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#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include 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“</a:t>
              </a:r>
              <a:r>
                <a:rPr lang="en-US" altLang="zh-CN" sz="2000" dirty="0" err="1" smtClean="0">
                  <a:solidFill>
                    <a:schemeClr val="bg2">
                      <a:lumMod val="75000"/>
                    </a:schemeClr>
                  </a:solidFill>
                </a:rPr>
                <a:t>mpi.h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”</a:t>
              </a:r>
              <a:endParaRPr lang="en-US" altLang="zh-CN" sz="2000" dirty="0" smtClean="0">
                <a:solidFill>
                  <a:schemeClr val="bg2">
                    <a:lumMod val="75000"/>
                  </a:schemeClr>
                </a:solidFill>
                <a:effectLst/>
              </a:endParaRPr>
            </a:p>
            <a:p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MPI_Bcast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(</a:t>
              </a:r>
            </a:p>
            <a:p>
              <a:pPr eaLnBrk="0" hangingPunct="0"/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void 	*buffer,	</a:t>
              </a:r>
              <a:r>
                <a:rPr lang="en-US" altLang="zh-CN" sz="3200" b="1" baseline="-10000" dirty="0" smtClean="0">
                  <a:solidFill>
                    <a:schemeClr val="accent6"/>
                  </a:solidFill>
                </a:rPr>
                <a:t>/*</a:t>
              </a:r>
              <a:r>
                <a:rPr lang="zh-CN" altLang="zh-CN" sz="3200" b="1" baseline="-10000" dirty="0" smtClean="0">
                  <a:solidFill>
                    <a:schemeClr val="accent6"/>
                  </a:solidFill>
                </a:rPr>
                <a:t>发送/接收</a:t>
              </a:r>
              <a:r>
                <a:rPr lang="zh-CN" altLang="en-US" sz="3200" b="1" baseline="-10000" dirty="0" smtClean="0">
                  <a:solidFill>
                    <a:schemeClr val="accent6"/>
                  </a:solidFill>
                </a:rPr>
                <a:t>缓冲区</a:t>
              </a:r>
              <a:r>
                <a:rPr lang="en-US" altLang="zh-CN" sz="3200" b="1" baseline="-10000" dirty="0" smtClean="0">
                  <a:solidFill>
                    <a:schemeClr val="accent6"/>
                  </a:solidFill>
                </a:rPr>
                <a:t>*/</a:t>
              </a:r>
            </a:p>
            <a:p>
              <a:pPr eaLnBrk="0" hangingPunct="0"/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    	count,		</a:t>
              </a:r>
              <a:r>
                <a:rPr lang="en-US" altLang="zh-CN" sz="3000" b="1" baseline="-10000" dirty="0" smtClean="0">
                  <a:solidFill>
                    <a:schemeClr val="accent6"/>
                  </a:solidFill>
                </a:rPr>
                <a:t>/*</a:t>
              </a:r>
              <a:r>
                <a:rPr lang="zh-CN" altLang="en-US" sz="3000" b="1" baseline="-10000" dirty="0" smtClean="0">
                  <a:solidFill>
                    <a:schemeClr val="accent6"/>
                  </a:solidFill>
                </a:rPr>
                <a:t>广播或者接收的</a:t>
              </a:r>
              <a:r>
                <a:rPr lang="zh-CN" altLang="zh-CN" sz="3000" b="1" baseline="-10000" dirty="0" smtClean="0">
                  <a:solidFill>
                    <a:schemeClr val="accent6"/>
                  </a:solidFill>
                </a:rPr>
                <a:t>元素个数*/</a:t>
              </a:r>
            </a:p>
            <a:p>
              <a:pPr eaLnBrk="0" hangingPunct="0"/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MPI_Datatype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type, 	</a:t>
              </a:r>
              <a:r>
                <a:rPr lang="en-US" altLang="zh-CN" sz="3200" b="1" baseline="-10000" dirty="0" smtClean="0">
                  <a:solidFill>
                    <a:schemeClr val="accent6"/>
                  </a:solidFill>
                </a:rPr>
                <a:t>/*</a:t>
              </a:r>
              <a:r>
                <a:rPr lang="zh-CN" altLang="en-US" sz="3200" b="1" baseline="-10000" dirty="0" smtClean="0">
                  <a:solidFill>
                    <a:schemeClr val="accent6"/>
                  </a:solidFill>
                </a:rPr>
                <a:t>广播</a:t>
              </a:r>
              <a:r>
                <a:rPr lang="en-US" altLang="zh-CN" sz="3200" b="1" baseline="-10000" dirty="0" smtClean="0">
                  <a:solidFill>
                    <a:schemeClr val="accent6"/>
                  </a:solidFill>
                </a:rPr>
                <a:t>/</a:t>
              </a:r>
              <a:r>
                <a:rPr lang="zh-CN" altLang="en-US" sz="3200" b="1" baseline="-10000" dirty="0" smtClean="0">
                  <a:solidFill>
                    <a:schemeClr val="accent6"/>
                  </a:solidFill>
                </a:rPr>
                <a:t>接收数据的数据类型</a:t>
              </a:r>
              <a:r>
                <a:rPr lang="zh-CN" altLang="zh-CN" sz="3200" b="1" baseline="-10000" dirty="0" smtClean="0">
                  <a:solidFill>
                    <a:schemeClr val="accent6"/>
                  </a:solidFill>
                </a:rPr>
                <a:t>*/</a:t>
              </a:r>
              <a:endParaRPr lang="en-US" altLang="zh-CN" sz="3200" b="1" baseline="-10000" dirty="0" smtClean="0">
                <a:solidFill>
                  <a:schemeClr val="accent6"/>
                </a:solidFill>
              </a:endParaRPr>
            </a:p>
            <a:p>
              <a:pPr eaLnBrk="0" hangingPunct="0"/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	root,		</a:t>
              </a:r>
              <a:r>
                <a:rPr lang="en-US" altLang="zh-CN" sz="3200" b="1" baseline="-10000" dirty="0" smtClean="0">
                  <a:solidFill>
                    <a:schemeClr val="accent6"/>
                  </a:solidFill>
                </a:rPr>
                <a:t>/*</a:t>
              </a:r>
              <a:r>
                <a:rPr lang="zh-CN" altLang="en-US" sz="3200" b="1" baseline="-10000" dirty="0" smtClean="0">
                  <a:solidFill>
                    <a:schemeClr val="accent6"/>
                  </a:solidFill>
                </a:rPr>
                <a:t>广播数据的根进程的</a:t>
              </a:r>
              <a:r>
                <a:rPr lang="en-US" altLang="zh-CN" sz="3200" b="1" baseline="-10000" dirty="0" smtClean="0">
                  <a:solidFill>
                    <a:schemeClr val="accent6"/>
                  </a:solidFill>
                </a:rPr>
                <a:t>ID</a:t>
              </a:r>
              <a:r>
                <a:rPr lang="zh-CN" altLang="zh-CN" sz="3200" b="1" baseline="-10000" dirty="0" smtClean="0">
                  <a:solidFill>
                    <a:schemeClr val="accent6"/>
                  </a:solidFill>
                </a:rPr>
                <a:t>*/</a:t>
              </a:r>
            </a:p>
            <a:p>
              <a:pPr eaLnBrk="0" hangingPunct="0"/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MPI_Comm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comm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	</a:t>
              </a:r>
              <a:r>
                <a:rPr lang="en-US" altLang="zh-CN" sz="3200" b="1" baseline="-10000" dirty="0" smtClean="0">
                  <a:solidFill>
                    <a:schemeClr val="accent6"/>
                  </a:solidFill>
                </a:rPr>
                <a:t>/*</a:t>
              </a:r>
              <a:r>
                <a:rPr lang="zh-CN" altLang="en-US" sz="3200" b="1" baseline="-10000" dirty="0" smtClean="0">
                  <a:solidFill>
                    <a:schemeClr val="accent6"/>
                  </a:solidFill>
                </a:rPr>
                <a:t>通信域</a:t>
              </a:r>
              <a:r>
                <a:rPr lang="zh-CN" altLang="zh-CN" sz="3200" b="1" baseline="-10000" dirty="0" smtClean="0">
                  <a:solidFill>
                    <a:schemeClr val="accent6"/>
                  </a:solidFill>
                </a:rPr>
                <a:t>*/</a:t>
              </a:r>
              <a:endParaRPr lang="en-US" altLang="zh-CN" sz="3200" b="1" baseline="-10000" dirty="0" smtClean="0">
                <a:solidFill>
                  <a:schemeClr val="accent6"/>
                </a:solidFill>
              </a:endParaRPr>
            </a:p>
            <a:p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);</a:t>
              </a:r>
            </a:p>
          </p:txBody>
        </p:sp>
      </p:grpSp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137967" y="404664"/>
            <a:ext cx="2826187" cy="685800"/>
            <a:chOff x="475" y="748"/>
            <a:chExt cx="945" cy="432"/>
          </a:xfrm>
        </p:grpSpPr>
        <p:sp>
          <p:nvSpPr>
            <p:cNvPr id="8" name="Oval 9"/>
            <p:cNvSpPr>
              <a:spLocks noChangeArrowheads="1"/>
            </p:cNvSpPr>
            <p:nvPr/>
          </p:nvSpPr>
          <p:spPr bwMode="auto">
            <a:xfrm rot="20967931">
              <a:off x="578" y="748"/>
              <a:ext cx="792" cy="432"/>
            </a:xfrm>
            <a:prstGeom prst="ellipse">
              <a:avLst/>
            </a:prstGeom>
            <a:solidFill>
              <a:srgbClr val="99CCFF"/>
            </a:solidFill>
            <a:ln w="12700" cap="sq">
              <a:noFill/>
              <a:round/>
              <a:headEnd/>
              <a:tailEnd/>
            </a:ln>
            <a:effectLst>
              <a:outerShdw dist="108509" dir="1233363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 rot="20967931">
              <a:off x="475" y="759"/>
              <a:ext cx="945" cy="378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300" b="1" i="1" dirty="0" smtClean="0">
                  <a:solidFill>
                    <a:srgbClr val="FFFF00"/>
                  </a:solidFill>
                  <a:ea typeface="黑体" pitchFamily="2" charset="-122"/>
                </a:rPr>
                <a:t>广播</a:t>
              </a:r>
              <a:r>
                <a:rPr lang="zh-CN" altLang="en-US" sz="3300" b="1" i="1" baseline="0" dirty="0" smtClean="0">
                  <a:solidFill>
                    <a:srgbClr val="FFFF00"/>
                  </a:solidFill>
                  <a:effectLst/>
                  <a:ea typeface="黑体" pitchFamily="2" charset="-122"/>
                </a:rPr>
                <a:t>消息</a:t>
              </a:r>
              <a:endParaRPr lang="zh-CN" altLang="en-US" sz="3300" b="1" i="1" baseline="0" dirty="0">
                <a:solidFill>
                  <a:srgbClr val="FFFF00"/>
                </a:solidFill>
                <a:effectLst/>
                <a:ea typeface="黑体" pitchFamily="2" charset="-122"/>
              </a:endParaRPr>
            </a:p>
          </p:txBody>
        </p:sp>
      </p:grpSp>
      <p:grpSp>
        <p:nvGrpSpPr>
          <p:cNvPr id="38" name="组合 17"/>
          <p:cNvGrpSpPr/>
          <p:nvPr/>
        </p:nvGrpSpPr>
        <p:grpSpPr>
          <a:xfrm>
            <a:off x="899592" y="4581128"/>
            <a:ext cx="7416824" cy="954107"/>
            <a:chOff x="971600" y="3429000"/>
            <a:chExt cx="7416824" cy="954107"/>
          </a:xfrm>
        </p:grpSpPr>
        <p:sp>
          <p:nvSpPr>
            <p:cNvPr id="39" name="Rectangle 74"/>
            <p:cNvSpPr>
              <a:spLocks noChangeArrowheads="1"/>
            </p:cNvSpPr>
            <p:nvPr/>
          </p:nvSpPr>
          <p:spPr bwMode="auto">
            <a:xfrm>
              <a:off x="1187624" y="3429000"/>
              <a:ext cx="7200800" cy="9541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从</a:t>
              </a:r>
              <a:r>
                <a:rPr lang="en-US" altLang="zh-CN" sz="28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root</a:t>
              </a:r>
              <a:r>
                <a:rPr lang="zh-CN" altLang="en-US" sz="28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进程广播消息至所有其它的进程（同一个通信域内）</a:t>
              </a:r>
            </a:p>
          </p:txBody>
        </p:sp>
        <p:sp>
          <p:nvSpPr>
            <p:cNvPr id="40" name="Oval 40"/>
            <p:cNvSpPr>
              <a:spLocks noChangeArrowheads="1"/>
            </p:cNvSpPr>
            <p:nvPr/>
          </p:nvSpPr>
          <p:spPr bwMode="auto">
            <a:xfrm>
              <a:off x="971600" y="3645024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latin typeface="+mn-lt"/>
              </a:endParaRPr>
            </a:p>
          </p:txBody>
        </p:sp>
      </p:grpSp>
      <p:sp>
        <p:nvSpPr>
          <p:cNvPr id="12" name="Freeform 25"/>
          <p:cNvSpPr>
            <a:spLocks/>
          </p:cNvSpPr>
          <p:nvPr/>
        </p:nvSpPr>
        <p:spPr bwMode="auto">
          <a:xfrm>
            <a:off x="1763688" y="2924944"/>
            <a:ext cx="1944216" cy="504056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91" y="34"/>
              </a:cxn>
              <a:cxn ang="0">
                <a:pos x="0" y="158"/>
              </a:cxn>
              <a:cxn ang="0">
                <a:pos x="12" y="203"/>
              </a:cxn>
              <a:cxn ang="0">
                <a:pos x="170" y="282"/>
              </a:cxn>
              <a:cxn ang="0">
                <a:pos x="780" y="237"/>
              </a:cxn>
              <a:cxn ang="0">
                <a:pos x="384" y="0"/>
              </a:cxn>
            </a:cxnLst>
            <a:rect l="0" t="0" r="r" b="b"/>
            <a:pathLst>
              <a:path w="855" h="345">
                <a:moveTo>
                  <a:pt x="384" y="0"/>
                </a:moveTo>
                <a:cubicBezTo>
                  <a:pt x="294" y="30"/>
                  <a:pt x="185" y="25"/>
                  <a:pt x="91" y="34"/>
                </a:cubicBezTo>
                <a:cubicBezTo>
                  <a:pt x="43" y="65"/>
                  <a:pt x="18" y="106"/>
                  <a:pt x="0" y="158"/>
                </a:cubicBezTo>
                <a:cubicBezTo>
                  <a:pt x="4" y="173"/>
                  <a:pt x="3" y="190"/>
                  <a:pt x="12" y="203"/>
                </a:cubicBezTo>
                <a:cubicBezTo>
                  <a:pt x="31" y="231"/>
                  <a:pt x="136" y="274"/>
                  <a:pt x="170" y="282"/>
                </a:cubicBezTo>
                <a:cubicBezTo>
                  <a:pt x="245" y="280"/>
                  <a:pt x="621" y="345"/>
                  <a:pt x="780" y="237"/>
                </a:cubicBezTo>
                <a:cubicBezTo>
                  <a:pt x="855" y="7"/>
                  <a:pt x="524" y="0"/>
                  <a:pt x="384" y="0"/>
                </a:cubicBezTo>
                <a:close/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979712" y="1053379"/>
            <a:ext cx="4538068" cy="2735661"/>
            <a:chOff x="0" y="-45"/>
            <a:chExt cx="2902" cy="172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31" y="-45"/>
              <a:ext cx="2871" cy="1725"/>
              <a:chOff x="0" y="-45"/>
              <a:chExt cx="3459" cy="1725"/>
            </a:xfrm>
          </p:grpSpPr>
          <p:grpSp>
            <p:nvGrpSpPr>
              <p:cNvPr id="7" name="Group 6"/>
              <p:cNvGrpSpPr>
                <a:grpSpLocks/>
              </p:cNvGrpSpPr>
              <p:nvPr/>
            </p:nvGrpSpPr>
            <p:grpSpPr bwMode="auto">
              <a:xfrm>
                <a:off x="20" y="409"/>
                <a:ext cx="893" cy="1209"/>
                <a:chOff x="0" y="-81"/>
                <a:chExt cx="1008" cy="1584"/>
              </a:xfrm>
            </p:grpSpPr>
            <p:sp>
              <p:nvSpPr>
                <p:cNvPr id="18" name="AutoShape 7"/>
                <p:cNvSpPr>
                  <a:spLocks noChangeArrowheads="1"/>
                </p:cNvSpPr>
                <p:nvPr/>
              </p:nvSpPr>
              <p:spPr bwMode="auto">
                <a:xfrm>
                  <a:off x="0" y="-81"/>
                  <a:ext cx="1008" cy="1584"/>
                </a:xfrm>
                <a:prstGeom prst="roundRect">
                  <a:avLst>
                    <a:gd name="adj" fmla="val 16667"/>
                  </a:avLst>
                </a:prstGeom>
                <a:noFill/>
                <a:ln w="9525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en-US" altLang="zh-CN" sz="1800" b="0" dirty="0">
                    <a:solidFill>
                      <a:schemeClr val="bg1"/>
                    </a:solidFill>
                    <a:latin typeface="Times New Roman" pitchFamily="18" charset="0"/>
                  </a:endParaRPr>
                </a:p>
                <a:p>
                  <a:pPr algn="ctr" eaLnBrk="0" hangingPunct="0"/>
                  <a:r>
                    <a:rPr lang="en-US" altLang="zh-CN" sz="1800" dirty="0" smtClean="0">
                      <a:solidFill>
                        <a:schemeClr val="bg1"/>
                      </a:solidFill>
                    </a:rPr>
                    <a:t>data</a:t>
                  </a:r>
                  <a:endParaRPr lang="en-US" altLang="zh-CN" sz="1800" b="0" dirty="0">
                    <a:solidFill>
                      <a:schemeClr val="bg1"/>
                    </a:solidFill>
                    <a:latin typeface="Times New Roman" pitchFamily="18" charset="0"/>
                  </a:endParaRPr>
                </a:p>
                <a:p>
                  <a:pPr algn="ctr" eaLnBrk="0" hangingPunct="0"/>
                  <a:r>
                    <a:rPr lang="en-US" altLang="zh-CN" sz="1800" b="0" dirty="0">
                      <a:solidFill>
                        <a:schemeClr val="bg1"/>
                      </a:solidFill>
                      <a:latin typeface="Times New Roman" pitchFamily="18" charset="0"/>
                    </a:rPr>
                    <a:t>.</a:t>
                  </a:r>
                </a:p>
                <a:p>
                  <a:pPr algn="ctr" eaLnBrk="0" hangingPunct="0"/>
                  <a:r>
                    <a:rPr lang="en-US" altLang="zh-CN" sz="1800" b="0" dirty="0">
                      <a:solidFill>
                        <a:schemeClr val="bg1"/>
                      </a:solidFill>
                      <a:latin typeface="Times New Roman" pitchFamily="18" charset="0"/>
                    </a:rPr>
                    <a:t>.</a:t>
                  </a:r>
                </a:p>
                <a:p>
                  <a:pPr algn="ctr" eaLnBrk="0" hangingPunct="0"/>
                  <a:r>
                    <a:rPr lang="en-US" altLang="zh-CN" sz="1800" b="0" dirty="0" err="1">
                      <a:solidFill>
                        <a:schemeClr val="bg1"/>
                      </a:solidFill>
                      <a:latin typeface="Times New Roman" pitchFamily="18" charset="0"/>
                    </a:rPr>
                    <a:t>MPI_Bcast</a:t>
                  </a:r>
                  <a:r>
                    <a:rPr lang="en-US" altLang="zh-CN" sz="1800" b="0" dirty="0">
                      <a:solidFill>
                        <a:schemeClr val="bg1"/>
                      </a:solidFill>
                      <a:latin typeface="Times New Roman" pitchFamily="18" charset="0"/>
                    </a:rPr>
                    <a:t>();</a:t>
                  </a:r>
                </a:p>
                <a:p>
                  <a:pPr algn="ctr" eaLnBrk="0" hangingPunct="0"/>
                  <a:r>
                    <a:rPr lang="en-US" altLang="zh-CN" sz="1800" b="0" dirty="0">
                      <a:solidFill>
                        <a:schemeClr val="bg1"/>
                      </a:solidFill>
                      <a:latin typeface="Times New Roman" pitchFamily="18" charset="0"/>
                    </a:rPr>
                    <a:t>.</a:t>
                  </a:r>
                </a:p>
              </p:txBody>
            </p:sp>
            <p:sp>
              <p:nvSpPr>
                <p:cNvPr id="20" name="Rectangle 9"/>
                <p:cNvSpPr>
                  <a:spLocks noChangeArrowheads="1"/>
                </p:cNvSpPr>
                <p:nvPr/>
              </p:nvSpPr>
              <p:spPr bwMode="auto">
                <a:xfrm>
                  <a:off x="288" y="597"/>
                  <a:ext cx="432" cy="14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00206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8" name="AutoShape 10"/>
              <p:cNvSpPr>
                <a:spLocks noChangeArrowheads="1"/>
              </p:cNvSpPr>
              <p:nvPr/>
            </p:nvSpPr>
            <p:spPr bwMode="auto">
              <a:xfrm>
                <a:off x="1253" y="363"/>
                <a:ext cx="894" cy="1317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CN" sz="1800" b="0" dirty="0">
                    <a:solidFill>
                      <a:schemeClr val="bg1"/>
                    </a:solidFill>
                    <a:latin typeface="Times New Roman" pitchFamily="18" charset="0"/>
                  </a:rPr>
                  <a:t>data</a:t>
                </a:r>
              </a:p>
              <a:p>
                <a:pPr algn="ctr" eaLnBrk="0" hangingPunct="0"/>
                <a:endParaRPr lang="en-US" altLang="zh-CN" sz="1800" b="0" dirty="0">
                  <a:solidFill>
                    <a:schemeClr val="bg1"/>
                  </a:solidFill>
                  <a:latin typeface="Times New Roman" pitchFamily="18" charset="0"/>
                </a:endParaRPr>
              </a:p>
              <a:p>
                <a:pPr algn="ctr" eaLnBrk="0" hangingPunct="0"/>
                <a:endParaRPr lang="en-US" altLang="zh-CN" sz="1800" b="0" dirty="0">
                  <a:solidFill>
                    <a:schemeClr val="bg1"/>
                  </a:solidFill>
                  <a:latin typeface="Times New Roman" pitchFamily="18" charset="0"/>
                </a:endParaRPr>
              </a:p>
              <a:p>
                <a:pPr algn="ctr" eaLnBrk="0" hangingPunct="0"/>
                <a:r>
                  <a:rPr lang="en-US" altLang="zh-CN" sz="1800" b="0" dirty="0">
                    <a:solidFill>
                      <a:schemeClr val="bg1"/>
                    </a:solidFill>
                    <a:latin typeface="Times New Roman" pitchFamily="18" charset="0"/>
                  </a:rPr>
                  <a:t>.</a:t>
                </a:r>
              </a:p>
              <a:p>
                <a:pPr algn="ctr" eaLnBrk="0" hangingPunct="0"/>
                <a:r>
                  <a:rPr lang="en-US" altLang="zh-CN" sz="1800" b="0" dirty="0" err="1" smtClean="0">
                    <a:solidFill>
                      <a:schemeClr val="bg1"/>
                    </a:solidFill>
                    <a:latin typeface="Times New Roman" pitchFamily="18" charset="0"/>
                  </a:rPr>
                  <a:t>MPI_Bcast</a:t>
                </a:r>
                <a:r>
                  <a:rPr lang="en-US" altLang="zh-CN" sz="1800" b="0" dirty="0">
                    <a:solidFill>
                      <a:schemeClr val="bg1"/>
                    </a:solidFill>
                    <a:latin typeface="Times New Roman" pitchFamily="18" charset="0"/>
                  </a:rPr>
                  <a:t>();</a:t>
                </a:r>
              </a:p>
              <a:p>
                <a:pPr algn="ctr" eaLnBrk="0" hangingPunct="0"/>
                <a:r>
                  <a:rPr lang="en-US" altLang="zh-CN" sz="1800" b="0" dirty="0">
                    <a:solidFill>
                      <a:schemeClr val="bg1"/>
                    </a:solidFill>
                    <a:latin typeface="Times New Roman" pitchFamily="18" charset="0"/>
                  </a:rPr>
                  <a:t>.</a:t>
                </a:r>
              </a:p>
            </p:txBody>
          </p:sp>
          <p:sp>
            <p:nvSpPr>
              <p:cNvPr id="9" name="Rectangle 11"/>
              <p:cNvSpPr>
                <a:spLocks noChangeArrowheads="1"/>
              </p:cNvSpPr>
              <p:nvPr/>
            </p:nvSpPr>
            <p:spPr bwMode="auto">
              <a:xfrm>
                <a:off x="1509" y="637"/>
                <a:ext cx="382" cy="11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AutoShape 12"/>
              <p:cNvSpPr>
                <a:spLocks noChangeArrowheads="1"/>
              </p:cNvSpPr>
              <p:nvPr/>
            </p:nvSpPr>
            <p:spPr bwMode="auto">
              <a:xfrm>
                <a:off x="2487" y="318"/>
                <a:ext cx="893" cy="1362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CN" sz="1800" b="0" dirty="0">
                    <a:solidFill>
                      <a:schemeClr val="bg1"/>
                    </a:solidFill>
                    <a:latin typeface="Times New Roman" pitchFamily="18" charset="0"/>
                  </a:rPr>
                  <a:t>data</a:t>
                </a:r>
              </a:p>
              <a:p>
                <a:pPr algn="ctr" eaLnBrk="0" hangingPunct="0"/>
                <a:endParaRPr lang="en-US" altLang="zh-CN" sz="1800" b="0" dirty="0">
                  <a:solidFill>
                    <a:schemeClr val="bg1"/>
                  </a:solidFill>
                  <a:latin typeface="Times New Roman" pitchFamily="18" charset="0"/>
                </a:endParaRPr>
              </a:p>
              <a:p>
                <a:pPr algn="ctr" eaLnBrk="0" hangingPunct="0"/>
                <a:endParaRPr lang="en-US" altLang="zh-CN" sz="1800" b="0" dirty="0">
                  <a:solidFill>
                    <a:schemeClr val="bg1"/>
                  </a:solidFill>
                  <a:latin typeface="Times New Roman" pitchFamily="18" charset="0"/>
                </a:endParaRPr>
              </a:p>
              <a:p>
                <a:pPr algn="ctr" eaLnBrk="0" hangingPunct="0"/>
                <a:r>
                  <a:rPr lang="en-US" altLang="zh-CN" sz="1800" b="0" dirty="0">
                    <a:solidFill>
                      <a:schemeClr val="bg1"/>
                    </a:solidFill>
                    <a:latin typeface="Times New Roman" pitchFamily="18" charset="0"/>
                  </a:rPr>
                  <a:t>.</a:t>
                </a:r>
              </a:p>
              <a:p>
                <a:pPr algn="ctr" eaLnBrk="0" hangingPunct="0"/>
                <a:r>
                  <a:rPr lang="en-US" altLang="zh-CN" sz="1800" b="0" dirty="0" err="1" smtClean="0">
                    <a:solidFill>
                      <a:schemeClr val="bg1"/>
                    </a:solidFill>
                    <a:latin typeface="Times New Roman" pitchFamily="18" charset="0"/>
                  </a:rPr>
                  <a:t>MPI_Bcast</a:t>
                </a:r>
                <a:r>
                  <a:rPr lang="en-US" altLang="zh-CN" sz="1800" b="0" dirty="0">
                    <a:solidFill>
                      <a:schemeClr val="bg1"/>
                    </a:solidFill>
                    <a:latin typeface="Times New Roman" pitchFamily="18" charset="0"/>
                  </a:rPr>
                  <a:t>();</a:t>
                </a:r>
              </a:p>
              <a:p>
                <a:pPr algn="ctr" eaLnBrk="0" hangingPunct="0"/>
                <a:r>
                  <a:rPr lang="en-US" altLang="zh-CN" sz="1800" b="0" dirty="0">
                    <a:solidFill>
                      <a:schemeClr val="bg1"/>
                    </a:solidFill>
                    <a:latin typeface="Times New Roman" pitchFamily="18" charset="0"/>
                  </a:rPr>
                  <a:t>.</a:t>
                </a: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2742" y="618"/>
                <a:ext cx="383" cy="11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未知"/>
              <p:cNvSpPr>
                <a:spLocks/>
              </p:cNvSpPr>
              <p:nvPr/>
            </p:nvSpPr>
            <p:spPr bwMode="auto">
              <a:xfrm>
                <a:off x="658" y="728"/>
                <a:ext cx="1063" cy="262"/>
              </a:xfrm>
              <a:custGeom>
                <a:avLst/>
                <a:gdLst>
                  <a:gd name="T0" fmla="*/ 0 w 1200"/>
                  <a:gd name="T1" fmla="*/ 195 h 344"/>
                  <a:gd name="T2" fmla="*/ 560 w 1200"/>
                  <a:gd name="T3" fmla="*/ 184 h 344"/>
                  <a:gd name="T4" fmla="*/ 868 w 1200"/>
                  <a:gd name="T5" fmla="*/ 105 h 344"/>
                  <a:gd name="T6" fmla="*/ 942 w 1200"/>
                  <a:gd name="T7" fmla="*/ 0 h 3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44"/>
                  <a:gd name="T14" fmla="*/ 1200 w 1200"/>
                  <a:gd name="T15" fmla="*/ 344 h 3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44">
                    <a:moveTo>
                      <a:pt x="0" y="336"/>
                    </a:moveTo>
                    <a:cubicBezTo>
                      <a:pt x="119" y="333"/>
                      <a:pt x="529" y="344"/>
                      <a:pt x="713" y="318"/>
                    </a:cubicBezTo>
                    <a:cubicBezTo>
                      <a:pt x="897" y="292"/>
                      <a:pt x="1025" y="234"/>
                      <a:pt x="1106" y="181"/>
                    </a:cubicBezTo>
                    <a:cubicBezTo>
                      <a:pt x="1187" y="128"/>
                      <a:pt x="1181" y="38"/>
                      <a:pt x="1200" y="0"/>
                    </a:cubicBezTo>
                  </a:path>
                </a:pathLst>
              </a:custGeom>
              <a:noFill/>
              <a:ln w="28575">
                <a:solidFill>
                  <a:srgbClr val="00206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未知"/>
              <p:cNvSpPr>
                <a:spLocks/>
              </p:cNvSpPr>
              <p:nvPr/>
            </p:nvSpPr>
            <p:spPr bwMode="auto">
              <a:xfrm>
                <a:off x="658" y="728"/>
                <a:ext cx="2297" cy="293"/>
              </a:xfrm>
              <a:custGeom>
                <a:avLst/>
                <a:gdLst>
                  <a:gd name="T0" fmla="*/ 0 w 2592"/>
                  <a:gd name="T1" fmla="*/ 224 h 384"/>
                  <a:gd name="T2" fmla="*/ 948 w 2592"/>
                  <a:gd name="T3" fmla="*/ 217 h 384"/>
                  <a:gd name="T4" fmla="*/ 1472 w 2592"/>
                  <a:gd name="T5" fmla="*/ 201 h 384"/>
                  <a:gd name="T6" fmla="*/ 1888 w 2592"/>
                  <a:gd name="T7" fmla="*/ 159 h 384"/>
                  <a:gd name="T8" fmla="*/ 2036 w 2592"/>
                  <a:gd name="T9" fmla="*/ 0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92"/>
                  <a:gd name="T16" fmla="*/ 0 h 384"/>
                  <a:gd name="T17" fmla="*/ 2592 w 2592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92" h="384">
                    <a:moveTo>
                      <a:pt x="0" y="384"/>
                    </a:moveTo>
                    <a:cubicBezTo>
                      <a:pt x="201" y="382"/>
                      <a:pt x="895" y="380"/>
                      <a:pt x="1207" y="373"/>
                    </a:cubicBezTo>
                    <a:cubicBezTo>
                      <a:pt x="1519" y="366"/>
                      <a:pt x="1674" y="362"/>
                      <a:pt x="1874" y="345"/>
                    </a:cubicBezTo>
                    <a:cubicBezTo>
                      <a:pt x="2074" y="328"/>
                      <a:pt x="2285" y="330"/>
                      <a:pt x="2405" y="272"/>
                    </a:cubicBezTo>
                    <a:cubicBezTo>
                      <a:pt x="2525" y="214"/>
                      <a:pt x="2553" y="57"/>
                      <a:pt x="2592" y="0"/>
                    </a:cubicBezTo>
                  </a:path>
                </a:pathLst>
              </a:custGeom>
              <a:noFill/>
              <a:ln w="28575">
                <a:solidFill>
                  <a:srgbClr val="00206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Text Box 17"/>
              <p:cNvSpPr txBox="1">
                <a:spLocks noChangeArrowheads="1"/>
              </p:cNvSpPr>
              <p:nvPr/>
            </p:nvSpPr>
            <p:spPr bwMode="auto">
              <a:xfrm>
                <a:off x="0" y="-45"/>
                <a:ext cx="941" cy="404"/>
              </a:xfrm>
              <a:prstGeom prst="rect">
                <a:avLst/>
              </a:prstGeom>
              <a:noFill/>
              <a:ln w="952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1800" b="0">
                    <a:solidFill>
                      <a:schemeClr val="bg1"/>
                    </a:solidFill>
                    <a:latin typeface="Times New Roman" pitchFamily="18" charset="0"/>
                  </a:rPr>
                  <a:t>Process 0</a:t>
                </a:r>
              </a:p>
              <a:p>
                <a:pPr algn="ctr" eaLnBrk="0" hangingPunct="0"/>
                <a:r>
                  <a:rPr lang="en-US" altLang="zh-CN" sz="1800" b="0">
                    <a:solidFill>
                      <a:schemeClr val="bg1"/>
                    </a:solidFill>
                    <a:latin typeface="Times New Roman" pitchFamily="18" charset="0"/>
                  </a:rPr>
                  <a:t>myrank = 0</a:t>
                </a:r>
              </a:p>
            </p:txBody>
          </p:sp>
          <p:sp>
            <p:nvSpPr>
              <p:cNvPr id="16" name="Text Box 18"/>
              <p:cNvSpPr txBox="1">
                <a:spLocks noChangeArrowheads="1"/>
              </p:cNvSpPr>
              <p:nvPr/>
            </p:nvSpPr>
            <p:spPr bwMode="auto">
              <a:xfrm>
                <a:off x="1216" y="-45"/>
                <a:ext cx="941" cy="404"/>
              </a:xfrm>
              <a:prstGeom prst="rect">
                <a:avLst/>
              </a:prstGeom>
              <a:noFill/>
              <a:ln w="952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1800" b="0">
                    <a:solidFill>
                      <a:schemeClr val="bg1"/>
                    </a:solidFill>
                    <a:latin typeface="Times New Roman" pitchFamily="18" charset="0"/>
                  </a:rPr>
                  <a:t>Process 1</a:t>
                </a:r>
              </a:p>
              <a:p>
                <a:pPr algn="ctr" eaLnBrk="0" hangingPunct="0"/>
                <a:r>
                  <a:rPr lang="en-US" altLang="zh-CN" sz="1800" b="0">
                    <a:solidFill>
                      <a:schemeClr val="bg1"/>
                    </a:solidFill>
                    <a:latin typeface="Times New Roman" pitchFamily="18" charset="0"/>
                  </a:rPr>
                  <a:t>myrank = 1</a:t>
                </a:r>
              </a:p>
            </p:txBody>
          </p:sp>
          <p:sp>
            <p:nvSpPr>
              <p:cNvPr id="17" name="Text Box 19"/>
              <p:cNvSpPr txBox="1">
                <a:spLocks noChangeArrowheads="1"/>
              </p:cNvSpPr>
              <p:nvPr/>
            </p:nvSpPr>
            <p:spPr bwMode="auto">
              <a:xfrm>
                <a:off x="2373" y="-45"/>
                <a:ext cx="1086" cy="404"/>
              </a:xfrm>
              <a:prstGeom prst="rect">
                <a:avLst/>
              </a:prstGeom>
              <a:noFill/>
              <a:ln w="952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1800" b="0" dirty="0">
                    <a:solidFill>
                      <a:schemeClr val="bg1"/>
                    </a:solidFill>
                    <a:latin typeface="Times New Roman" pitchFamily="18" charset="0"/>
                  </a:rPr>
                  <a:t>Process p-1</a:t>
                </a:r>
              </a:p>
              <a:p>
                <a:pPr algn="ctr" eaLnBrk="0" hangingPunct="0"/>
                <a:r>
                  <a:rPr lang="en-US" altLang="zh-CN" sz="1800" b="0" dirty="0" err="1">
                    <a:solidFill>
                      <a:schemeClr val="bg1"/>
                    </a:solidFill>
                    <a:latin typeface="Times New Roman" pitchFamily="18" charset="0"/>
                  </a:rPr>
                  <a:t>myrank</a:t>
                </a:r>
                <a:r>
                  <a:rPr lang="en-US" altLang="zh-CN" sz="1800" b="0" dirty="0">
                    <a:solidFill>
                      <a:schemeClr val="bg1"/>
                    </a:solidFill>
                    <a:latin typeface="Times New Roman" pitchFamily="18" charset="0"/>
                  </a:rPr>
                  <a:t> = p-1</a:t>
                </a:r>
              </a:p>
            </p:txBody>
          </p:sp>
        </p:grpSp>
        <p:sp>
          <p:nvSpPr>
            <p:cNvPr id="6" name="Rectangle 20"/>
            <p:cNvSpPr>
              <a:spLocks noChangeArrowheads="1"/>
            </p:cNvSpPr>
            <p:nvPr/>
          </p:nvSpPr>
          <p:spPr bwMode="auto">
            <a:xfrm>
              <a:off x="0" y="373"/>
              <a:ext cx="2895" cy="672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66"/>
          <p:cNvGrpSpPr>
            <a:grpSpLocks/>
          </p:cNvGrpSpPr>
          <p:nvPr/>
        </p:nvGrpSpPr>
        <p:grpSpPr bwMode="auto">
          <a:xfrm>
            <a:off x="2699792" y="1"/>
            <a:ext cx="3240360" cy="1041401"/>
            <a:chOff x="661" y="3264"/>
            <a:chExt cx="1332" cy="656"/>
          </a:xfrm>
        </p:grpSpPr>
        <p:sp>
          <p:nvSpPr>
            <p:cNvPr id="22" name="Freeform 64"/>
            <p:cNvSpPr>
              <a:spLocks/>
            </p:cNvSpPr>
            <p:nvPr/>
          </p:nvSpPr>
          <p:spPr bwMode="auto">
            <a:xfrm>
              <a:off x="661" y="3264"/>
              <a:ext cx="1332" cy="656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Text Box 65"/>
            <p:cNvSpPr txBox="1">
              <a:spLocks noChangeArrowheads="1"/>
            </p:cNvSpPr>
            <p:nvPr/>
          </p:nvSpPr>
          <p:spPr bwMode="auto">
            <a:xfrm>
              <a:off x="792" y="3419"/>
              <a:ext cx="1201" cy="3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广播注意事项</a:t>
              </a:r>
              <a:endParaRPr lang="zh-CN" altLang="en-US" sz="3500" b="1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24" name="Group 21"/>
          <p:cNvGrpSpPr>
            <a:grpSpLocks/>
          </p:cNvGrpSpPr>
          <p:nvPr/>
        </p:nvGrpSpPr>
        <p:grpSpPr bwMode="auto">
          <a:xfrm>
            <a:off x="1043608" y="4005064"/>
            <a:ext cx="7451726" cy="461962"/>
            <a:chOff x="864" y="1632"/>
            <a:chExt cx="4694" cy="291"/>
          </a:xfrm>
        </p:grpSpPr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4502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003399"/>
                  </a:solidFill>
                  <a:ea typeface="黑体" pitchFamily="2" charset="-122"/>
                </a:rPr>
                <a:t>通信域内的所有进程必须调用</a:t>
              </a:r>
              <a:r>
                <a:rPr lang="en-US" altLang="zh-CN" b="1" dirty="0" err="1" smtClean="0">
                  <a:solidFill>
                    <a:srgbClr val="003399"/>
                  </a:solidFill>
                  <a:ea typeface="黑体" pitchFamily="2" charset="-122"/>
                </a:rPr>
                <a:t>MPI_Bcast</a:t>
              </a:r>
              <a:endParaRPr lang="zh-CN" altLang="en-US" b="1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26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7" name="Group 21"/>
          <p:cNvGrpSpPr>
            <a:grpSpLocks/>
          </p:cNvGrpSpPr>
          <p:nvPr/>
        </p:nvGrpSpPr>
        <p:grpSpPr bwMode="auto">
          <a:xfrm>
            <a:off x="1043608" y="4551214"/>
            <a:ext cx="7451726" cy="461962"/>
            <a:chOff x="864" y="1632"/>
            <a:chExt cx="4694" cy="291"/>
          </a:xfrm>
        </p:grpSpPr>
        <p:sp>
          <p:nvSpPr>
            <p:cNvPr id="28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4502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003399"/>
                  </a:solidFill>
                  <a:ea typeface="黑体" pitchFamily="2" charset="-122"/>
                </a:rPr>
                <a:t>所有的进程收到消息之后，</a:t>
              </a:r>
              <a:r>
                <a:rPr lang="en-US" altLang="zh-CN" b="1" dirty="0" err="1" smtClean="0">
                  <a:solidFill>
                    <a:srgbClr val="003399"/>
                  </a:solidFill>
                  <a:ea typeface="黑体" pitchFamily="2" charset="-122"/>
                </a:rPr>
                <a:t>MPI_Bcast</a:t>
              </a:r>
              <a:r>
                <a:rPr lang="zh-CN" altLang="en-US" b="1" dirty="0" smtClean="0">
                  <a:solidFill>
                    <a:srgbClr val="003399"/>
                  </a:solidFill>
                  <a:ea typeface="黑体" pitchFamily="2" charset="-122"/>
                </a:rPr>
                <a:t>才返回</a:t>
              </a:r>
              <a:endParaRPr lang="zh-CN" altLang="en-US" b="1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29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0" name="Group 21"/>
          <p:cNvGrpSpPr>
            <a:grpSpLocks/>
          </p:cNvGrpSpPr>
          <p:nvPr/>
        </p:nvGrpSpPr>
        <p:grpSpPr bwMode="auto">
          <a:xfrm>
            <a:off x="1080714" y="5157192"/>
            <a:ext cx="7451726" cy="1200148"/>
            <a:chOff x="864" y="1632"/>
            <a:chExt cx="4694" cy="756"/>
          </a:xfrm>
        </p:grpSpPr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4502" cy="7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b="1" dirty="0" smtClean="0">
                  <a:solidFill>
                    <a:srgbClr val="003399"/>
                  </a:solidFill>
                  <a:ea typeface="黑体" pitchFamily="2" charset="-122"/>
                </a:rPr>
                <a:t>不管是广播消息的根进程，还是从根接收消息的其它进程在</a:t>
              </a:r>
              <a:r>
                <a:rPr lang="zh-CN" altLang="en-US" b="1" dirty="0" smtClean="0">
                  <a:solidFill>
                    <a:schemeClr val="accent6"/>
                  </a:solidFill>
                  <a:ea typeface="黑体" pitchFamily="2" charset="-122"/>
                </a:rPr>
                <a:t>调用形式上完全一致</a:t>
              </a:r>
              <a:r>
                <a:rPr lang="zh-CN" altLang="en-US" b="1" dirty="0" smtClean="0">
                  <a:solidFill>
                    <a:srgbClr val="003399"/>
                  </a:solidFill>
                  <a:ea typeface="黑体" pitchFamily="2" charset="-122"/>
                </a:rPr>
                <a:t>，即指明</a:t>
              </a:r>
              <a:r>
                <a:rPr lang="zh-CN" altLang="en-US" b="1" dirty="0" smtClean="0">
                  <a:solidFill>
                    <a:srgbClr val="FF0000"/>
                  </a:solidFill>
                  <a:ea typeface="黑体" pitchFamily="2" charset="-122"/>
                </a:rPr>
                <a:t>相同的根</a:t>
              </a:r>
              <a:r>
                <a:rPr lang="zh-CN" altLang="en-US" b="1" dirty="0" smtClean="0">
                  <a:solidFill>
                    <a:srgbClr val="003399"/>
                  </a:solidFill>
                  <a:ea typeface="黑体" pitchFamily="2" charset="-122"/>
                </a:rPr>
                <a:t>、</a:t>
              </a:r>
              <a:r>
                <a:rPr lang="zh-CN" altLang="en-US" b="1" dirty="0" smtClean="0">
                  <a:solidFill>
                    <a:srgbClr val="FF0000"/>
                  </a:solidFill>
                  <a:ea typeface="黑体" pitchFamily="2" charset="-122"/>
                </a:rPr>
                <a:t>相同的元素个数</a:t>
              </a:r>
              <a:r>
                <a:rPr lang="zh-CN" altLang="en-US" b="1" dirty="0" smtClean="0">
                  <a:solidFill>
                    <a:srgbClr val="003399"/>
                  </a:solidFill>
                  <a:ea typeface="黑体" pitchFamily="2" charset="-122"/>
                </a:rPr>
                <a:t>、以及</a:t>
              </a:r>
              <a:r>
                <a:rPr lang="zh-CN" altLang="en-US" b="1" dirty="0" smtClean="0">
                  <a:solidFill>
                    <a:srgbClr val="FF0000"/>
                  </a:solidFill>
                  <a:ea typeface="黑体" pitchFamily="2" charset="-122"/>
                </a:rPr>
                <a:t>相同的数据类型</a:t>
              </a:r>
            </a:p>
          </p:txBody>
        </p:sp>
        <p:sp>
          <p:nvSpPr>
            <p:cNvPr id="32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2"/>
          <p:cNvGrpSpPr>
            <a:grpSpLocks/>
          </p:cNvGrpSpPr>
          <p:nvPr/>
        </p:nvGrpSpPr>
        <p:grpSpPr bwMode="auto">
          <a:xfrm>
            <a:off x="1187450" y="2420938"/>
            <a:ext cx="7553328" cy="2020887"/>
            <a:chOff x="720" y="1415"/>
            <a:chExt cx="4758" cy="1273"/>
          </a:xfrm>
        </p:grpSpPr>
        <p:sp>
          <p:nvSpPr>
            <p:cNvPr id="5" name="Text Box 102"/>
            <p:cNvSpPr txBox="1">
              <a:spLocks noChangeArrowheads="1"/>
            </p:cNvSpPr>
            <p:nvPr/>
          </p:nvSpPr>
          <p:spPr bwMode="auto">
            <a:xfrm>
              <a:off x="720" y="1415"/>
              <a:ext cx="4758" cy="7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25000"/>
                </a:lnSpc>
              </a:pPr>
              <a:r>
                <a:rPr lang="en-US" altLang="zh-CN" sz="3000" b="1" dirty="0">
                  <a:solidFill>
                    <a:schemeClr val="bg1"/>
                  </a:solidFill>
                  <a:ea typeface="幼圆" pitchFamily="49" charset="-122"/>
                </a:rPr>
                <a:t>         </a:t>
              </a:r>
              <a:r>
                <a:rPr lang="en-US" altLang="zh-CN" sz="3000" b="1" dirty="0" err="1" smtClean="0">
                  <a:solidFill>
                    <a:srgbClr val="FF3300"/>
                  </a:solidFill>
                  <a:ea typeface="黑体" pitchFamily="2" charset="-122"/>
                </a:rPr>
                <a:t>MPI_Bcast</a:t>
              </a:r>
              <a:r>
                <a:rPr lang="zh-CN" altLang="en-US" sz="3000" b="1" dirty="0" smtClean="0">
                  <a:solidFill>
                    <a:schemeClr val="bg1"/>
                  </a:solidFill>
                  <a:ea typeface="幼圆" pitchFamily="49" charset="-122"/>
                </a:rPr>
                <a:t>是用</a:t>
              </a:r>
              <a:r>
                <a:rPr lang="en-US" altLang="zh-CN" sz="3000" b="1" dirty="0" err="1" smtClean="0">
                  <a:solidFill>
                    <a:srgbClr val="FF3300"/>
                  </a:solidFill>
                  <a:ea typeface="黑体" pitchFamily="2" charset="-122"/>
                </a:rPr>
                <a:t>MPI_Send</a:t>
              </a:r>
              <a:r>
                <a:rPr lang="zh-CN" altLang="en-US" sz="3000" b="1" dirty="0" smtClean="0">
                  <a:solidFill>
                    <a:schemeClr val="bg1"/>
                  </a:solidFill>
                  <a:ea typeface="幼圆" pitchFamily="49" charset="-122"/>
                </a:rPr>
                <a:t>和</a:t>
              </a:r>
              <a:r>
                <a:rPr lang="en-US" altLang="zh-CN" sz="3000" b="1" dirty="0" err="1" smtClean="0">
                  <a:solidFill>
                    <a:srgbClr val="FF3300"/>
                  </a:solidFill>
                  <a:ea typeface="黑体" pitchFamily="2" charset="-122"/>
                </a:rPr>
                <a:t>MPI_Recv</a:t>
              </a:r>
              <a:endParaRPr lang="en-US" altLang="zh-CN" sz="3000" b="1" dirty="0" smtClean="0">
                <a:solidFill>
                  <a:srgbClr val="FF3300"/>
                </a:solidFill>
                <a:ea typeface="黑体" pitchFamily="2" charset="-122"/>
              </a:endParaRPr>
            </a:p>
            <a:p>
              <a:pPr algn="l">
                <a:lnSpc>
                  <a:spcPct val="125000"/>
                </a:lnSpc>
              </a:pPr>
              <a:r>
                <a:rPr lang="zh-CN" altLang="en-US" sz="3000" b="1" dirty="0" smtClean="0">
                  <a:solidFill>
                    <a:schemeClr val="bg1"/>
                  </a:solidFill>
                  <a:ea typeface="幼圆" pitchFamily="49" charset="-122"/>
                </a:rPr>
                <a:t>实现的，你认为如何实现性能会比较高</a:t>
              </a:r>
              <a:endParaRPr lang="zh-CN" altLang="en-US" sz="3000" b="1" dirty="0">
                <a:solidFill>
                  <a:srgbClr val="003399"/>
                </a:solidFill>
                <a:ea typeface="幼圆" pitchFamily="49" charset="-122"/>
              </a:endParaRPr>
            </a:p>
          </p:txBody>
        </p:sp>
        <p:grpSp>
          <p:nvGrpSpPr>
            <p:cNvPr id="3" name="Group 103"/>
            <p:cNvGrpSpPr>
              <a:grpSpLocks/>
            </p:cNvGrpSpPr>
            <p:nvPr/>
          </p:nvGrpSpPr>
          <p:grpSpPr bwMode="auto">
            <a:xfrm>
              <a:off x="3695" y="2256"/>
              <a:ext cx="625" cy="432"/>
              <a:chOff x="2995" y="2106"/>
              <a:chExt cx="989" cy="768"/>
            </a:xfrm>
          </p:grpSpPr>
          <p:sp>
            <p:nvSpPr>
              <p:cNvPr id="7" name="Freeform 104"/>
              <p:cNvSpPr>
                <a:spLocks/>
              </p:cNvSpPr>
              <p:nvPr/>
            </p:nvSpPr>
            <p:spPr bwMode="auto">
              <a:xfrm rot="421002">
                <a:off x="2995" y="2106"/>
                <a:ext cx="989" cy="768"/>
              </a:xfrm>
              <a:custGeom>
                <a:avLst/>
                <a:gdLst/>
                <a:ahLst/>
                <a:cxnLst>
                  <a:cxn ang="0">
                    <a:pos x="150" y="185"/>
                  </a:cxn>
                  <a:cxn ang="0">
                    <a:pos x="194" y="138"/>
                  </a:cxn>
                  <a:cxn ang="0">
                    <a:pos x="272" y="167"/>
                  </a:cxn>
                  <a:cxn ang="0">
                    <a:pos x="265" y="244"/>
                  </a:cxn>
                  <a:cxn ang="0">
                    <a:pos x="171" y="304"/>
                  </a:cxn>
                  <a:cxn ang="0">
                    <a:pos x="153" y="474"/>
                  </a:cxn>
                  <a:cxn ang="0">
                    <a:pos x="171" y="527"/>
                  </a:cxn>
                  <a:cxn ang="0">
                    <a:pos x="140" y="585"/>
                  </a:cxn>
                  <a:cxn ang="0">
                    <a:pos x="147" y="645"/>
                  </a:cxn>
                  <a:cxn ang="0">
                    <a:pos x="213" y="683"/>
                  </a:cxn>
                  <a:cxn ang="0">
                    <a:pos x="300" y="656"/>
                  </a:cxn>
                  <a:cxn ang="0">
                    <a:pos x="328" y="585"/>
                  </a:cxn>
                  <a:cxn ang="0">
                    <a:pos x="293" y="518"/>
                  </a:cxn>
                  <a:cxn ang="0">
                    <a:pos x="331" y="480"/>
                  </a:cxn>
                  <a:cxn ang="0">
                    <a:pos x="331" y="387"/>
                  </a:cxn>
                  <a:cxn ang="0">
                    <a:pos x="429" y="308"/>
                  </a:cxn>
                  <a:cxn ang="0">
                    <a:pos x="439" y="188"/>
                  </a:cxn>
                  <a:cxn ang="0">
                    <a:pos x="376" y="59"/>
                  </a:cxn>
                  <a:cxn ang="0">
                    <a:pos x="251" y="0"/>
                  </a:cxn>
                  <a:cxn ang="0">
                    <a:pos x="112" y="38"/>
                  </a:cxn>
                  <a:cxn ang="0">
                    <a:pos x="31" y="115"/>
                  </a:cxn>
                  <a:cxn ang="0">
                    <a:pos x="0" y="234"/>
                  </a:cxn>
                  <a:cxn ang="0">
                    <a:pos x="4" y="304"/>
                  </a:cxn>
                  <a:cxn ang="0">
                    <a:pos x="147" y="296"/>
                  </a:cxn>
                  <a:cxn ang="0">
                    <a:pos x="150" y="185"/>
                  </a:cxn>
                </a:cxnLst>
                <a:rect l="0" t="0" r="r" b="b"/>
                <a:pathLst>
                  <a:path w="439" h="683">
                    <a:moveTo>
                      <a:pt x="150" y="185"/>
                    </a:moveTo>
                    <a:lnTo>
                      <a:pt x="194" y="138"/>
                    </a:lnTo>
                    <a:lnTo>
                      <a:pt x="272" y="167"/>
                    </a:lnTo>
                    <a:lnTo>
                      <a:pt x="265" y="244"/>
                    </a:lnTo>
                    <a:lnTo>
                      <a:pt x="171" y="304"/>
                    </a:lnTo>
                    <a:lnTo>
                      <a:pt x="153" y="474"/>
                    </a:lnTo>
                    <a:lnTo>
                      <a:pt x="171" y="527"/>
                    </a:lnTo>
                    <a:lnTo>
                      <a:pt x="140" y="585"/>
                    </a:lnTo>
                    <a:lnTo>
                      <a:pt x="147" y="645"/>
                    </a:lnTo>
                    <a:lnTo>
                      <a:pt x="213" y="683"/>
                    </a:lnTo>
                    <a:lnTo>
                      <a:pt x="300" y="656"/>
                    </a:lnTo>
                    <a:lnTo>
                      <a:pt x="328" y="585"/>
                    </a:lnTo>
                    <a:lnTo>
                      <a:pt x="293" y="518"/>
                    </a:lnTo>
                    <a:lnTo>
                      <a:pt x="331" y="480"/>
                    </a:lnTo>
                    <a:lnTo>
                      <a:pt x="331" y="387"/>
                    </a:lnTo>
                    <a:lnTo>
                      <a:pt x="429" y="308"/>
                    </a:lnTo>
                    <a:lnTo>
                      <a:pt x="439" y="188"/>
                    </a:lnTo>
                    <a:lnTo>
                      <a:pt x="376" y="59"/>
                    </a:lnTo>
                    <a:lnTo>
                      <a:pt x="251" y="0"/>
                    </a:lnTo>
                    <a:lnTo>
                      <a:pt x="112" y="38"/>
                    </a:lnTo>
                    <a:lnTo>
                      <a:pt x="31" y="115"/>
                    </a:lnTo>
                    <a:lnTo>
                      <a:pt x="0" y="234"/>
                    </a:lnTo>
                    <a:lnTo>
                      <a:pt x="4" y="304"/>
                    </a:lnTo>
                    <a:lnTo>
                      <a:pt x="147" y="296"/>
                    </a:lnTo>
                    <a:lnTo>
                      <a:pt x="150" y="18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  <p:sp>
            <p:nvSpPr>
              <p:cNvPr id="8" name="Freeform 105"/>
              <p:cNvSpPr>
                <a:spLocks/>
              </p:cNvSpPr>
              <p:nvPr/>
            </p:nvSpPr>
            <p:spPr bwMode="auto">
              <a:xfrm rot="421002">
                <a:off x="3043" y="2106"/>
                <a:ext cx="881" cy="535"/>
              </a:xfrm>
              <a:custGeom>
                <a:avLst/>
                <a:gdLst/>
                <a:ahLst/>
                <a:cxnLst>
                  <a:cxn ang="0">
                    <a:pos x="0" y="241"/>
                  </a:cxn>
                  <a:cxn ang="0">
                    <a:pos x="57" y="230"/>
                  </a:cxn>
                  <a:cxn ang="0">
                    <a:pos x="89" y="241"/>
                  </a:cxn>
                  <a:cxn ang="0">
                    <a:pos x="87" y="175"/>
                  </a:cxn>
                  <a:cxn ang="0">
                    <a:pos x="111" y="101"/>
                  </a:cxn>
                  <a:cxn ang="0">
                    <a:pos x="206" y="74"/>
                  </a:cxn>
                  <a:cxn ang="0">
                    <a:pos x="251" y="105"/>
                  </a:cxn>
                  <a:cxn ang="0">
                    <a:pos x="299" y="153"/>
                  </a:cxn>
                  <a:cxn ang="0">
                    <a:pos x="285" y="237"/>
                  </a:cxn>
                  <a:cxn ang="0">
                    <a:pos x="195" y="276"/>
                  </a:cxn>
                  <a:cxn ang="0">
                    <a:pos x="171" y="335"/>
                  </a:cxn>
                  <a:cxn ang="0">
                    <a:pos x="178" y="395"/>
                  </a:cxn>
                  <a:cxn ang="0">
                    <a:pos x="166" y="477"/>
                  </a:cxn>
                  <a:cxn ang="0">
                    <a:pos x="256" y="477"/>
                  </a:cxn>
                  <a:cxn ang="0">
                    <a:pos x="268" y="416"/>
                  </a:cxn>
                  <a:cxn ang="0">
                    <a:pos x="261" y="345"/>
                  </a:cxn>
                  <a:cxn ang="0">
                    <a:pos x="316" y="307"/>
                  </a:cxn>
                  <a:cxn ang="0">
                    <a:pos x="358" y="287"/>
                  </a:cxn>
                  <a:cxn ang="0">
                    <a:pos x="390" y="196"/>
                  </a:cxn>
                  <a:cxn ang="0">
                    <a:pos x="361" y="98"/>
                  </a:cxn>
                  <a:cxn ang="0">
                    <a:pos x="264" y="0"/>
                  </a:cxn>
                  <a:cxn ang="0">
                    <a:pos x="146" y="8"/>
                  </a:cxn>
                  <a:cxn ang="0">
                    <a:pos x="51" y="67"/>
                  </a:cxn>
                  <a:cxn ang="0">
                    <a:pos x="10" y="140"/>
                  </a:cxn>
                  <a:cxn ang="0">
                    <a:pos x="0" y="241"/>
                  </a:cxn>
                </a:cxnLst>
                <a:rect l="0" t="0" r="r" b="b"/>
                <a:pathLst>
                  <a:path w="390" h="477">
                    <a:moveTo>
                      <a:pt x="0" y="241"/>
                    </a:moveTo>
                    <a:lnTo>
                      <a:pt x="57" y="230"/>
                    </a:lnTo>
                    <a:lnTo>
                      <a:pt x="89" y="241"/>
                    </a:lnTo>
                    <a:lnTo>
                      <a:pt x="87" y="175"/>
                    </a:lnTo>
                    <a:lnTo>
                      <a:pt x="111" y="101"/>
                    </a:lnTo>
                    <a:lnTo>
                      <a:pt x="206" y="74"/>
                    </a:lnTo>
                    <a:lnTo>
                      <a:pt x="251" y="105"/>
                    </a:lnTo>
                    <a:lnTo>
                      <a:pt x="299" y="153"/>
                    </a:lnTo>
                    <a:lnTo>
                      <a:pt x="285" y="237"/>
                    </a:lnTo>
                    <a:lnTo>
                      <a:pt x="195" y="276"/>
                    </a:lnTo>
                    <a:lnTo>
                      <a:pt x="171" y="335"/>
                    </a:lnTo>
                    <a:lnTo>
                      <a:pt x="178" y="395"/>
                    </a:lnTo>
                    <a:lnTo>
                      <a:pt x="166" y="477"/>
                    </a:lnTo>
                    <a:lnTo>
                      <a:pt x="256" y="477"/>
                    </a:lnTo>
                    <a:lnTo>
                      <a:pt x="268" y="416"/>
                    </a:lnTo>
                    <a:lnTo>
                      <a:pt x="261" y="345"/>
                    </a:lnTo>
                    <a:lnTo>
                      <a:pt x="316" y="307"/>
                    </a:lnTo>
                    <a:lnTo>
                      <a:pt x="358" y="287"/>
                    </a:lnTo>
                    <a:lnTo>
                      <a:pt x="390" y="196"/>
                    </a:lnTo>
                    <a:lnTo>
                      <a:pt x="361" y="98"/>
                    </a:lnTo>
                    <a:lnTo>
                      <a:pt x="264" y="0"/>
                    </a:lnTo>
                    <a:lnTo>
                      <a:pt x="146" y="8"/>
                    </a:lnTo>
                    <a:lnTo>
                      <a:pt x="51" y="67"/>
                    </a:lnTo>
                    <a:lnTo>
                      <a:pt x="10" y="140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  <p:sp>
            <p:nvSpPr>
              <p:cNvPr id="9" name="Freeform 106"/>
              <p:cNvSpPr>
                <a:spLocks/>
              </p:cNvSpPr>
              <p:nvPr/>
            </p:nvSpPr>
            <p:spPr bwMode="auto">
              <a:xfrm rot="421002">
                <a:off x="3335" y="2712"/>
                <a:ext cx="284" cy="122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9" y="20"/>
                  </a:cxn>
                  <a:cxn ang="0">
                    <a:pos x="0" y="73"/>
                  </a:cxn>
                  <a:cxn ang="0">
                    <a:pos x="28" y="109"/>
                  </a:cxn>
                  <a:cxn ang="0">
                    <a:pos x="98" y="109"/>
                  </a:cxn>
                  <a:cxn ang="0">
                    <a:pos x="126" y="66"/>
                  </a:cxn>
                  <a:cxn ang="0">
                    <a:pos x="102" y="14"/>
                  </a:cxn>
                  <a:cxn ang="0">
                    <a:pos x="45" y="0"/>
                  </a:cxn>
                </a:cxnLst>
                <a:rect l="0" t="0" r="r" b="b"/>
                <a:pathLst>
                  <a:path w="126" h="109">
                    <a:moveTo>
                      <a:pt x="45" y="0"/>
                    </a:moveTo>
                    <a:lnTo>
                      <a:pt x="9" y="20"/>
                    </a:lnTo>
                    <a:lnTo>
                      <a:pt x="0" y="73"/>
                    </a:lnTo>
                    <a:lnTo>
                      <a:pt x="28" y="109"/>
                    </a:lnTo>
                    <a:lnTo>
                      <a:pt x="98" y="109"/>
                    </a:lnTo>
                    <a:lnTo>
                      <a:pt x="126" y="66"/>
                    </a:lnTo>
                    <a:lnTo>
                      <a:pt x="102" y="1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</p:grpSp>
      </p:grpSp>
      <p:grpSp>
        <p:nvGrpSpPr>
          <p:cNvPr id="4" name="Group 149"/>
          <p:cNvGrpSpPr>
            <a:grpSpLocks/>
          </p:cNvGrpSpPr>
          <p:nvPr/>
        </p:nvGrpSpPr>
        <p:grpSpPr bwMode="auto">
          <a:xfrm>
            <a:off x="838200" y="381000"/>
            <a:ext cx="1905000" cy="1219200"/>
            <a:chOff x="528" y="240"/>
            <a:chExt cx="1200" cy="768"/>
          </a:xfrm>
        </p:grpSpPr>
        <p:sp>
          <p:nvSpPr>
            <p:cNvPr id="14" name="Freeform 130"/>
            <p:cNvSpPr>
              <a:spLocks/>
            </p:cNvSpPr>
            <p:nvPr/>
          </p:nvSpPr>
          <p:spPr bwMode="auto">
            <a:xfrm>
              <a:off x="528" y="240"/>
              <a:ext cx="1200" cy="768"/>
            </a:xfrm>
            <a:custGeom>
              <a:avLst/>
              <a:gdLst/>
              <a:ahLst/>
              <a:cxnLst>
                <a:cxn ang="0">
                  <a:pos x="53" y="146"/>
                </a:cxn>
                <a:cxn ang="0">
                  <a:pos x="64" y="372"/>
                </a:cxn>
                <a:cxn ang="0">
                  <a:pos x="652" y="338"/>
                </a:cxn>
                <a:cxn ang="0">
                  <a:pos x="584" y="146"/>
                </a:cxn>
                <a:cxn ang="0">
                  <a:pos x="448" y="135"/>
                </a:cxn>
                <a:cxn ang="0">
                  <a:pos x="166" y="146"/>
                </a:cxn>
                <a:cxn ang="0">
                  <a:pos x="53" y="146"/>
                </a:cxn>
              </a:cxnLst>
              <a:rect l="0" t="0" r="r" b="b"/>
              <a:pathLst>
                <a:path w="698" h="397">
                  <a:moveTo>
                    <a:pt x="53" y="146"/>
                  </a:moveTo>
                  <a:cubicBezTo>
                    <a:pt x="57" y="221"/>
                    <a:pt x="0" y="333"/>
                    <a:pt x="64" y="372"/>
                  </a:cubicBezTo>
                  <a:cubicBezTo>
                    <a:pt x="105" y="397"/>
                    <a:pt x="538" y="351"/>
                    <a:pt x="652" y="338"/>
                  </a:cubicBezTo>
                  <a:cubicBezTo>
                    <a:pt x="614" y="0"/>
                    <a:pt x="698" y="146"/>
                    <a:pt x="584" y="146"/>
                  </a:cubicBezTo>
                  <a:cubicBezTo>
                    <a:pt x="539" y="146"/>
                    <a:pt x="493" y="139"/>
                    <a:pt x="448" y="135"/>
                  </a:cubicBezTo>
                  <a:cubicBezTo>
                    <a:pt x="368" y="115"/>
                    <a:pt x="234" y="142"/>
                    <a:pt x="166" y="146"/>
                  </a:cubicBezTo>
                  <a:cubicBezTo>
                    <a:pt x="99" y="164"/>
                    <a:pt x="136" y="161"/>
                    <a:pt x="53" y="146"/>
                  </a:cubicBezTo>
                  <a:close/>
                </a:path>
              </a:pathLst>
            </a:custGeom>
            <a:solidFill>
              <a:srgbClr val="E1FFE1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91581" dir="2021404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15" name="Text Box 131"/>
            <p:cNvSpPr txBox="1">
              <a:spLocks noChangeArrowheads="1"/>
            </p:cNvSpPr>
            <p:nvPr/>
          </p:nvSpPr>
          <p:spPr bwMode="auto">
            <a:xfrm rot="21545687">
              <a:off x="665" y="564"/>
              <a:ext cx="862" cy="39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zh-CN" altLang="en-US" sz="4600" b="1">
                  <a:solidFill>
                    <a:srgbClr val="FF3300"/>
                  </a:solidFill>
                </a:rPr>
                <a:t>思考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矩形 58"/>
          <p:cNvSpPr/>
          <p:nvPr/>
        </p:nvSpPr>
        <p:spPr bwMode="auto">
          <a:xfrm>
            <a:off x="6084168" y="1916832"/>
            <a:ext cx="2592288" cy="1080120"/>
          </a:xfrm>
          <a:prstGeom prst="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dirty="0" smtClean="0"/>
              <a:t>串行发送的时间：</a:t>
            </a:r>
            <a:endParaRPr kumimoji="1" lang="en-US" altLang="zh-CN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华文行楷" pitchFamily="2" charset="-122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华文行楷" pitchFamily="2" charset="-122"/>
              </a:rPr>
              <a:t>d</a:t>
            </a:r>
            <a:r>
              <a:rPr kumimoji="1" lang="en-US" altLang="zh-CN" sz="2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华文行楷" pitchFamily="2" charset="-122"/>
              </a:rPr>
              <a:t> * n / 125</a:t>
            </a:r>
            <a:endParaRPr kumimoji="1" lang="zh-CN" altLang="en-US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华文行楷" pitchFamily="2" charset="-122"/>
            </a:endParaRPr>
          </a:p>
        </p:txBody>
      </p:sp>
      <p:sp>
        <p:nvSpPr>
          <p:cNvPr id="60" name="矩形 59"/>
          <p:cNvSpPr/>
          <p:nvPr/>
        </p:nvSpPr>
        <p:spPr bwMode="auto">
          <a:xfrm>
            <a:off x="4283968" y="5301208"/>
            <a:ext cx="3312368" cy="1152128"/>
          </a:xfrm>
          <a:prstGeom prst="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zh-CN" altLang="en-US" dirty="0" smtClean="0"/>
              <a:t>二叉树形式发送的时间：</a:t>
            </a:r>
            <a:endParaRPr lang="en-US" altLang="zh-CN" dirty="0" smtClean="0"/>
          </a:p>
          <a:p>
            <a:r>
              <a:rPr lang="en-US" altLang="zh-CN" dirty="0" smtClean="0"/>
              <a:t>2d * </a:t>
            </a:r>
            <a:r>
              <a:rPr lang="en-US" altLang="zh-CN" dirty="0" smtClean="0">
                <a:sym typeface="Symbol" pitchFamily="18" charset="2"/>
              </a:rPr>
              <a:t></a:t>
            </a:r>
            <a:r>
              <a:rPr lang="en-US" altLang="zh-CN" dirty="0" smtClean="0"/>
              <a:t>log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n</a:t>
            </a:r>
            <a:r>
              <a:rPr lang="en-US" altLang="zh-CN" dirty="0" smtClean="0">
                <a:sym typeface="Symbol" pitchFamily="18" charset="2"/>
              </a:rPr>
              <a:t> </a:t>
            </a:r>
            <a:r>
              <a:rPr lang="en-US" altLang="zh-CN" dirty="0" smtClean="0"/>
              <a:t>/ 125</a:t>
            </a:r>
            <a:endParaRPr lang="zh-CN" altLang="en-US" dirty="0" smtClean="0"/>
          </a:p>
        </p:txBody>
      </p:sp>
      <p:grpSp>
        <p:nvGrpSpPr>
          <p:cNvPr id="2" name="组合 167"/>
          <p:cNvGrpSpPr/>
          <p:nvPr/>
        </p:nvGrpSpPr>
        <p:grpSpPr>
          <a:xfrm>
            <a:off x="323528" y="1844824"/>
            <a:ext cx="5616624" cy="1470357"/>
            <a:chOff x="395536" y="1196752"/>
            <a:chExt cx="5616624" cy="1470357"/>
          </a:xfrm>
        </p:grpSpPr>
        <p:sp>
          <p:nvSpPr>
            <p:cNvPr id="34" name="椭圆 33"/>
            <p:cNvSpPr/>
            <p:nvPr/>
          </p:nvSpPr>
          <p:spPr bwMode="auto">
            <a:xfrm>
              <a:off x="1259632" y="1340768"/>
              <a:ext cx="144016" cy="144016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36" name="椭圆 35"/>
            <p:cNvSpPr/>
            <p:nvPr/>
          </p:nvSpPr>
          <p:spPr bwMode="auto">
            <a:xfrm>
              <a:off x="539552" y="2204864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zh-CN" altLang="en-US" smtClean="0"/>
            </a:p>
          </p:txBody>
        </p:sp>
        <p:sp>
          <p:nvSpPr>
            <p:cNvPr id="38" name="椭圆 37"/>
            <p:cNvSpPr/>
            <p:nvPr/>
          </p:nvSpPr>
          <p:spPr bwMode="auto">
            <a:xfrm>
              <a:off x="971600" y="2204864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zh-CN" altLang="en-US" smtClean="0"/>
            </a:p>
          </p:txBody>
        </p:sp>
        <p:sp>
          <p:nvSpPr>
            <p:cNvPr id="39" name="椭圆 38"/>
            <p:cNvSpPr/>
            <p:nvPr/>
          </p:nvSpPr>
          <p:spPr bwMode="auto">
            <a:xfrm>
              <a:off x="1403648" y="2204864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41" name="椭圆 40"/>
            <p:cNvSpPr/>
            <p:nvPr/>
          </p:nvSpPr>
          <p:spPr bwMode="auto">
            <a:xfrm>
              <a:off x="1763688" y="2204864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zh-CN" altLang="en-US" smtClean="0"/>
            </a:p>
          </p:txBody>
        </p:sp>
        <p:sp>
          <p:nvSpPr>
            <p:cNvPr id="43" name="椭圆 42"/>
            <p:cNvSpPr/>
            <p:nvPr/>
          </p:nvSpPr>
          <p:spPr bwMode="auto">
            <a:xfrm>
              <a:off x="2123728" y="2204864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zh-CN" altLang="en-US" smtClean="0"/>
            </a:p>
          </p:txBody>
        </p:sp>
        <p:sp>
          <p:nvSpPr>
            <p:cNvPr id="45" name="椭圆 44"/>
            <p:cNvSpPr/>
            <p:nvPr/>
          </p:nvSpPr>
          <p:spPr bwMode="auto">
            <a:xfrm>
              <a:off x="2483768" y="2204864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zh-CN" altLang="en-US" smtClean="0"/>
            </a:p>
          </p:txBody>
        </p:sp>
        <p:sp>
          <p:nvSpPr>
            <p:cNvPr id="47" name="椭圆 46"/>
            <p:cNvSpPr/>
            <p:nvPr/>
          </p:nvSpPr>
          <p:spPr bwMode="auto">
            <a:xfrm>
              <a:off x="2843808" y="2204864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zh-CN" altLang="en-US" smtClean="0"/>
            </a:p>
          </p:txBody>
        </p:sp>
        <p:sp>
          <p:nvSpPr>
            <p:cNvPr id="48" name="椭圆 47"/>
            <p:cNvSpPr/>
            <p:nvPr/>
          </p:nvSpPr>
          <p:spPr bwMode="auto">
            <a:xfrm>
              <a:off x="3203848" y="2204864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zh-CN" altLang="en-US" smtClean="0"/>
            </a:p>
          </p:txBody>
        </p:sp>
        <p:sp>
          <p:nvSpPr>
            <p:cNvPr id="50" name="椭圆 49"/>
            <p:cNvSpPr/>
            <p:nvPr/>
          </p:nvSpPr>
          <p:spPr bwMode="auto">
            <a:xfrm>
              <a:off x="3635896" y="2204864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zh-CN" altLang="en-US" smtClean="0"/>
            </a:p>
          </p:txBody>
        </p:sp>
        <p:sp>
          <p:nvSpPr>
            <p:cNvPr id="51" name="椭圆 50"/>
            <p:cNvSpPr/>
            <p:nvPr/>
          </p:nvSpPr>
          <p:spPr bwMode="auto">
            <a:xfrm>
              <a:off x="3995936" y="2204864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zh-CN" altLang="en-US" smtClean="0"/>
            </a:p>
          </p:txBody>
        </p:sp>
        <p:sp>
          <p:nvSpPr>
            <p:cNvPr id="53" name="椭圆 52"/>
            <p:cNvSpPr/>
            <p:nvPr/>
          </p:nvSpPr>
          <p:spPr bwMode="auto">
            <a:xfrm>
              <a:off x="4427984" y="2204864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zh-CN" altLang="en-US" smtClean="0"/>
            </a:p>
          </p:txBody>
        </p:sp>
        <p:sp>
          <p:nvSpPr>
            <p:cNvPr id="55" name="椭圆 54"/>
            <p:cNvSpPr/>
            <p:nvPr/>
          </p:nvSpPr>
          <p:spPr bwMode="auto">
            <a:xfrm>
              <a:off x="4860032" y="2204864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zh-CN" altLang="en-US" smtClean="0"/>
            </a:p>
          </p:txBody>
        </p:sp>
        <p:sp>
          <p:nvSpPr>
            <p:cNvPr id="57" name="椭圆 56"/>
            <p:cNvSpPr/>
            <p:nvPr/>
          </p:nvSpPr>
          <p:spPr bwMode="auto">
            <a:xfrm>
              <a:off x="5292080" y="2204864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zh-CN" altLang="en-US" smtClean="0"/>
            </a:p>
          </p:txBody>
        </p:sp>
        <p:sp>
          <p:nvSpPr>
            <p:cNvPr id="61" name="椭圆 60"/>
            <p:cNvSpPr/>
            <p:nvPr/>
          </p:nvSpPr>
          <p:spPr bwMode="auto">
            <a:xfrm>
              <a:off x="5796136" y="2204864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zh-CN" altLang="en-US" smtClean="0"/>
            </a:p>
          </p:txBody>
        </p:sp>
        <p:cxnSp>
          <p:nvCxnSpPr>
            <p:cNvPr id="62" name="直接箭头连接符 61"/>
            <p:cNvCxnSpPr>
              <a:stCxn id="34" idx="4"/>
              <a:endCxn id="36" idx="0"/>
            </p:cNvCxnSpPr>
            <p:nvPr/>
          </p:nvCxnSpPr>
          <p:spPr bwMode="auto">
            <a:xfrm rot="5400000">
              <a:off x="611560" y="1484784"/>
              <a:ext cx="720080" cy="720080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63" name="直接箭头连接符 62"/>
            <p:cNvCxnSpPr>
              <a:stCxn id="34" idx="4"/>
              <a:endCxn id="38" idx="0"/>
            </p:cNvCxnSpPr>
            <p:nvPr/>
          </p:nvCxnSpPr>
          <p:spPr bwMode="auto">
            <a:xfrm rot="5400000">
              <a:off x="827584" y="1700808"/>
              <a:ext cx="720080" cy="288032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88" name="直接箭头连接符 87"/>
            <p:cNvCxnSpPr>
              <a:endCxn id="39" idx="0"/>
            </p:cNvCxnSpPr>
            <p:nvPr/>
          </p:nvCxnSpPr>
          <p:spPr bwMode="auto">
            <a:xfrm rot="16200000" flipH="1">
              <a:off x="1043608" y="1772815"/>
              <a:ext cx="720081" cy="144016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92" name="直接箭头连接符 91"/>
            <p:cNvCxnSpPr>
              <a:endCxn id="41" idx="0"/>
            </p:cNvCxnSpPr>
            <p:nvPr/>
          </p:nvCxnSpPr>
          <p:spPr bwMode="auto">
            <a:xfrm rot="16200000" flipH="1">
              <a:off x="1223628" y="1592796"/>
              <a:ext cx="720080" cy="504056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97" name="直接箭头连接符 96"/>
            <p:cNvCxnSpPr>
              <a:endCxn id="43" idx="0"/>
            </p:cNvCxnSpPr>
            <p:nvPr/>
          </p:nvCxnSpPr>
          <p:spPr bwMode="auto">
            <a:xfrm>
              <a:off x="1331640" y="1484784"/>
              <a:ext cx="864096" cy="720080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100" name="直接箭头连接符 99"/>
            <p:cNvCxnSpPr>
              <a:endCxn id="45" idx="1"/>
            </p:cNvCxnSpPr>
            <p:nvPr/>
          </p:nvCxnSpPr>
          <p:spPr bwMode="auto">
            <a:xfrm>
              <a:off x="1331640" y="1484784"/>
              <a:ext cx="1173219" cy="741171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103" name="直接箭头连接符 102"/>
            <p:cNvCxnSpPr>
              <a:endCxn id="47" idx="1"/>
            </p:cNvCxnSpPr>
            <p:nvPr/>
          </p:nvCxnSpPr>
          <p:spPr bwMode="auto">
            <a:xfrm>
              <a:off x="1331640" y="1484784"/>
              <a:ext cx="1533259" cy="741171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107" name="直接箭头连接符 106"/>
            <p:cNvCxnSpPr>
              <a:endCxn id="48" idx="0"/>
            </p:cNvCxnSpPr>
            <p:nvPr/>
          </p:nvCxnSpPr>
          <p:spPr bwMode="auto">
            <a:xfrm>
              <a:off x="1331640" y="1484784"/>
              <a:ext cx="1944216" cy="720080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110" name="直接箭头连接符 109"/>
            <p:cNvCxnSpPr>
              <a:endCxn id="50" idx="0"/>
            </p:cNvCxnSpPr>
            <p:nvPr/>
          </p:nvCxnSpPr>
          <p:spPr bwMode="auto">
            <a:xfrm>
              <a:off x="1331640" y="1484784"/>
              <a:ext cx="2376264" cy="720080"/>
            </a:xfrm>
            <a:prstGeom prst="straightConnector1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直接箭头连接符 112"/>
            <p:cNvCxnSpPr>
              <a:stCxn id="34" idx="4"/>
              <a:endCxn id="51" idx="0"/>
            </p:cNvCxnSpPr>
            <p:nvPr/>
          </p:nvCxnSpPr>
          <p:spPr bwMode="auto">
            <a:xfrm rot="16200000" flipH="1">
              <a:off x="2339752" y="476672"/>
              <a:ext cx="720080" cy="2736304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116" name="直接箭头连接符 115"/>
            <p:cNvCxnSpPr>
              <a:endCxn id="53" idx="0"/>
            </p:cNvCxnSpPr>
            <p:nvPr/>
          </p:nvCxnSpPr>
          <p:spPr bwMode="auto">
            <a:xfrm>
              <a:off x="1331640" y="1484784"/>
              <a:ext cx="3168352" cy="720080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119" name="直接箭头连接符 118"/>
            <p:cNvCxnSpPr>
              <a:endCxn id="55" idx="1"/>
            </p:cNvCxnSpPr>
            <p:nvPr/>
          </p:nvCxnSpPr>
          <p:spPr bwMode="auto">
            <a:xfrm>
              <a:off x="1331640" y="1484784"/>
              <a:ext cx="3549483" cy="741171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122" name="直接箭头连接符 121"/>
            <p:cNvCxnSpPr>
              <a:endCxn id="57" idx="1"/>
            </p:cNvCxnSpPr>
            <p:nvPr/>
          </p:nvCxnSpPr>
          <p:spPr bwMode="auto">
            <a:xfrm>
              <a:off x="1331640" y="1484784"/>
              <a:ext cx="3981531" cy="741171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125" name="直接箭头连接符 124"/>
            <p:cNvCxnSpPr>
              <a:endCxn id="61" idx="1"/>
            </p:cNvCxnSpPr>
            <p:nvPr/>
          </p:nvCxnSpPr>
          <p:spPr bwMode="auto">
            <a:xfrm>
              <a:off x="1403648" y="1484784"/>
              <a:ext cx="4413579" cy="741171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sp>
          <p:nvSpPr>
            <p:cNvPr id="130" name="下弧形箭头 129"/>
            <p:cNvSpPr/>
            <p:nvPr/>
          </p:nvSpPr>
          <p:spPr bwMode="auto">
            <a:xfrm>
              <a:off x="971600" y="1412776"/>
              <a:ext cx="864096" cy="432048"/>
            </a:xfrm>
            <a:prstGeom prst="curvedUpArrow">
              <a:avLst/>
            </a:prstGeom>
            <a:solidFill>
              <a:srgbClr val="00B050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971600" y="1196752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0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95536" y="2420888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1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899592" y="2420888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2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331640" y="2420888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3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1691680" y="2420888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4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2051720" y="2420888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5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2411760" y="2420888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6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2771800" y="2420888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7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3131840" y="2390691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8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563888" y="2390691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9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3851920" y="2390691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10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4355976" y="2390691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11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4788024" y="2390691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12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5220072" y="2390691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13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652120" y="2390691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14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组合 166"/>
          <p:cNvGrpSpPr/>
          <p:nvPr/>
        </p:nvGrpSpPr>
        <p:grpSpPr>
          <a:xfrm>
            <a:off x="251520" y="4005064"/>
            <a:ext cx="3672408" cy="2448272"/>
            <a:chOff x="251520" y="3356992"/>
            <a:chExt cx="3672408" cy="2448272"/>
          </a:xfrm>
        </p:grpSpPr>
        <p:sp>
          <p:nvSpPr>
            <p:cNvPr id="4" name="椭圆 3"/>
            <p:cNvSpPr/>
            <p:nvPr/>
          </p:nvSpPr>
          <p:spPr bwMode="auto">
            <a:xfrm>
              <a:off x="2051720" y="3429000"/>
              <a:ext cx="144016" cy="144016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5" name="椭圆 4"/>
            <p:cNvSpPr/>
            <p:nvPr/>
          </p:nvSpPr>
          <p:spPr bwMode="auto">
            <a:xfrm>
              <a:off x="1115616" y="4221088"/>
              <a:ext cx="144016" cy="14401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zh-CN" altLang="en-US" smtClean="0"/>
            </a:p>
          </p:txBody>
        </p:sp>
        <p:sp>
          <p:nvSpPr>
            <p:cNvPr id="6" name="椭圆 5"/>
            <p:cNvSpPr/>
            <p:nvPr/>
          </p:nvSpPr>
          <p:spPr bwMode="auto">
            <a:xfrm>
              <a:off x="2771800" y="4221088"/>
              <a:ext cx="144016" cy="14401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7" name="椭圆 6"/>
            <p:cNvSpPr/>
            <p:nvPr/>
          </p:nvSpPr>
          <p:spPr bwMode="auto">
            <a:xfrm>
              <a:off x="611560" y="4797152"/>
              <a:ext cx="144016" cy="144016"/>
            </a:xfrm>
            <a:prstGeom prst="ellipse">
              <a:avLst/>
            </a:prstGeom>
            <a:solidFill>
              <a:schemeClr val="tx2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10" name="椭圆 9"/>
            <p:cNvSpPr/>
            <p:nvPr/>
          </p:nvSpPr>
          <p:spPr bwMode="auto">
            <a:xfrm>
              <a:off x="1403648" y="4797152"/>
              <a:ext cx="144016" cy="144016"/>
            </a:xfrm>
            <a:prstGeom prst="ellipse">
              <a:avLst/>
            </a:prstGeom>
            <a:solidFill>
              <a:schemeClr val="tx2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11" name="椭圆 10"/>
            <p:cNvSpPr/>
            <p:nvPr/>
          </p:nvSpPr>
          <p:spPr bwMode="auto">
            <a:xfrm>
              <a:off x="2267744" y="4797152"/>
              <a:ext cx="144016" cy="144016"/>
            </a:xfrm>
            <a:prstGeom prst="ellipse">
              <a:avLst/>
            </a:prstGeom>
            <a:solidFill>
              <a:schemeClr val="tx2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12" name="椭圆 11"/>
            <p:cNvSpPr/>
            <p:nvPr/>
          </p:nvSpPr>
          <p:spPr bwMode="auto">
            <a:xfrm>
              <a:off x="3275856" y="4797152"/>
              <a:ext cx="144016" cy="144016"/>
            </a:xfrm>
            <a:prstGeom prst="ellipse">
              <a:avLst/>
            </a:prstGeom>
            <a:solidFill>
              <a:schemeClr val="tx2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13" name="椭圆 12"/>
            <p:cNvSpPr/>
            <p:nvPr/>
          </p:nvSpPr>
          <p:spPr bwMode="auto">
            <a:xfrm>
              <a:off x="323528" y="5373216"/>
              <a:ext cx="144016" cy="144016"/>
            </a:xfrm>
            <a:prstGeom prst="ellipse">
              <a:avLst/>
            </a:prstGeom>
            <a:solidFill>
              <a:schemeClr val="tx1">
                <a:lumMod val="25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14" name="椭圆 13"/>
            <p:cNvSpPr/>
            <p:nvPr/>
          </p:nvSpPr>
          <p:spPr bwMode="auto">
            <a:xfrm>
              <a:off x="827584" y="5373216"/>
              <a:ext cx="144016" cy="144016"/>
            </a:xfrm>
            <a:prstGeom prst="ellipse">
              <a:avLst/>
            </a:prstGeom>
            <a:solidFill>
              <a:schemeClr val="tx1">
                <a:lumMod val="25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15" name="椭圆 14"/>
            <p:cNvSpPr/>
            <p:nvPr/>
          </p:nvSpPr>
          <p:spPr bwMode="auto">
            <a:xfrm>
              <a:off x="1187624" y="5373216"/>
              <a:ext cx="144016" cy="144016"/>
            </a:xfrm>
            <a:prstGeom prst="ellipse">
              <a:avLst/>
            </a:prstGeom>
            <a:solidFill>
              <a:schemeClr val="tx1">
                <a:lumMod val="25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16" name="椭圆 15"/>
            <p:cNvSpPr/>
            <p:nvPr/>
          </p:nvSpPr>
          <p:spPr bwMode="auto">
            <a:xfrm>
              <a:off x="1619672" y="5373216"/>
              <a:ext cx="144016" cy="144016"/>
            </a:xfrm>
            <a:prstGeom prst="ellipse">
              <a:avLst/>
            </a:prstGeom>
            <a:solidFill>
              <a:schemeClr val="tx1">
                <a:lumMod val="25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17" name="椭圆 16"/>
            <p:cNvSpPr/>
            <p:nvPr/>
          </p:nvSpPr>
          <p:spPr bwMode="auto">
            <a:xfrm>
              <a:off x="2051720" y="5373216"/>
              <a:ext cx="144016" cy="144016"/>
            </a:xfrm>
            <a:prstGeom prst="ellipse">
              <a:avLst/>
            </a:prstGeom>
            <a:solidFill>
              <a:schemeClr val="tx1">
                <a:lumMod val="25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18" name="椭圆 17"/>
            <p:cNvSpPr/>
            <p:nvPr/>
          </p:nvSpPr>
          <p:spPr bwMode="auto">
            <a:xfrm>
              <a:off x="2555776" y="5373216"/>
              <a:ext cx="144016" cy="144016"/>
            </a:xfrm>
            <a:prstGeom prst="ellipse">
              <a:avLst/>
            </a:prstGeom>
            <a:solidFill>
              <a:schemeClr val="tx1">
                <a:lumMod val="25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19" name="椭圆 18"/>
            <p:cNvSpPr/>
            <p:nvPr/>
          </p:nvSpPr>
          <p:spPr bwMode="auto">
            <a:xfrm>
              <a:off x="3131840" y="5373216"/>
              <a:ext cx="144016" cy="144016"/>
            </a:xfrm>
            <a:prstGeom prst="ellipse">
              <a:avLst/>
            </a:prstGeom>
            <a:solidFill>
              <a:schemeClr val="tx1">
                <a:lumMod val="25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sp>
          <p:nvSpPr>
            <p:cNvPr id="20" name="椭圆 19"/>
            <p:cNvSpPr/>
            <p:nvPr/>
          </p:nvSpPr>
          <p:spPr bwMode="auto">
            <a:xfrm>
              <a:off x="3635896" y="5373216"/>
              <a:ext cx="144016" cy="144016"/>
            </a:xfrm>
            <a:prstGeom prst="ellipse">
              <a:avLst/>
            </a:prstGeom>
            <a:solidFill>
              <a:schemeClr val="tx1">
                <a:lumMod val="25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行楷" pitchFamily="2" charset="-122"/>
              </a:endParaRPr>
            </a:p>
          </p:txBody>
        </p:sp>
        <p:cxnSp>
          <p:nvCxnSpPr>
            <p:cNvPr id="23" name="直接箭头连接符 22"/>
            <p:cNvCxnSpPr>
              <a:stCxn id="4" idx="4"/>
              <a:endCxn id="5" idx="0"/>
            </p:cNvCxnSpPr>
            <p:nvPr/>
          </p:nvCxnSpPr>
          <p:spPr bwMode="auto">
            <a:xfrm rot="5400000">
              <a:off x="1331640" y="3429000"/>
              <a:ext cx="648072" cy="936104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直接箭头连接符 24"/>
            <p:cNvCxnSpPr>
              <a:stCxn id="4" idx="4"/>
              <a:endCxn id="6" idx="0"/>
            </p:cNvCxnSpPr>
            <p:nvPr/>
          </p:nvCxnSpPr>
          <p:spPr bwMode="auto">
            <a:xfrm rot="16200000" flipH="1">
              <a:off x="2159732" y="3537012"/>
              <a:ext cx="648072" cy="720080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直接箭头连接符 28"/>
            <p:cNvCxnSpPr>
              <a:stCxn id="5" idx="4"/>
              <a:endCxn id="7" idx="0"/>
            </p:cNvCxnSpPr>
            <p:nvPr/>
          </p:nvCxnSpPr>
          <p:spPr bwMode="auto">
            <a:xfrm rot="5400000">
              <a:off x="719572" y="4329100"/>
              <a:ext cx="432048" cy="504056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直接箭头连接符 30"/>
            <p:cNvCxnSpPr>
              <a:stCxn id="5" idx="4"/>
              <a:endCxn id="10" idx="0"/>
            </p:cNvCxnSpPr>
            <p:nvPr/>
          </p:nvCxnSpPr>
          <p:spPr bwMode="auto">
            <a:xfrm rot="16200000" flipH="1">
              <a:off x="1115616" y="4437112"/>
              <a:ext cx="432048" cy="288032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直接箭头连接符 34"/>
            <p:cNvCxnSpPr>
              <a:stCxn id="6" idx="4"/>
              <a:endCxn id="11" idx="0"/>
            </p:cNvCxnSpPr>
            <p:nvPr/>
          </p:nvCxnSpPr>
          <p:spPr bwMode="auto">
            <a:xfrm rot="5400000">
              <a:off x="2375756" y="4329100"/>
              <a:ext cx="432048" cy="504056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7" name="直接箭头连接符 36"/>
            <p:cNvCxnSpPr>
              <a:stCxn id="6" idx="4"/>
              <a:endCxn id="12" idx="0"/>
            </p:cNvCxnSpPr>
            <p:nvPr/>
          </p:nvCxnSpPr>
          <p:spPr bwMode="auto">
            <a:xfrm rot="16200000" flipH="1">
              <a:off x="2879812" y="4329100"/>
              <a:ext cx="432048" cy="504056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直接箭头连接符 39"/>
            <p:cNvCxnSpPr>
              <a:stCxn id="7" idx="4"/>
              <a:endCxn id="13" idx="0"/>
            </p:cNvCxnSpPr>
            <p:nvPr/>
          </p:nvCxnSpPr>
          <p:spPr bwMode="auto">
            <a:xfrm rot="5400000">
              <a:off x="323528" y="5013176"/>
              <a:ext cx="432048" cy="288032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直接箭头连接符 41"/>
            <p:cNvCxnSpPr>
              <a:stCxn id="7" idx="4"/>
              <a:endCxn id="14" idx="0"/>
            </p:cNvCxnSpPr>
            <p:nvPr/>
          </p:nvCxnSpPr>
          <p:spPr bwMode="auto">
            <a:xfrm rot="16200000" flipH="1">
              <a:off x="575556" y="5049180"/>
              <a:ext cx="432048" cy="216024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直接箭头连接符 43"/>
            <p:cNvCxnSpPr>
              <a:stCxn id="10" idx="3"/>
              <a:endCxn id="15" idx="0"/>
            </p:cNvCxnSpPr>
            <p:nvPr/>
          </p:nvCxnSpPr>
          <p:spPr bwMode="auto">
            <a:xfrm rot="5400000">
              <a:off x="1115617" y="5064093"/>
              <a:ext cx="453139" cy="165107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直接箭头连接符 45"/>
            <p:cNvCxnSpPr>
              <a:stCxn id="10" idx="4"/>
              <a:endCxn id="16" idx="7"/>
            </p:cNvCxnSpPr>
            <p:nvPr/>
          </p:nvCxnSpPr>
          <p:spPr bwMode="auto">
            <a:xfrm rot="16200000" flipH="1">
              <a:off x="1382557" y="5034266"/>
              <a:ext cx="453139" cy="266941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9" name="直接箭头连接符 48"/>
            <p:cNvCxnSpPr>
              <a:stCxn id="11" idx="4"/>
              <a:endCxn id="17" idx="0"/>
            </p:cNvCxnSpPr>
            <p:nvPr/>
          </p:nvCxnSpPr>
          <p:spPr bwMode="auto">
            <a:xfrm rot="5400000">
              <a:off x="2015716" y="5049180"/>
              <a:ext cx="432048" cy="216024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直接箭头连接符 51"/>
            <p:cNvCxnSpPr>
              <a:stCxn id="11" idx="4"/>
              <a:endCxn id="18" idx="1"/>
            </p:cNvCxnSpPr>
            <p:nvPr/>
          </p:nvCxnSpPr>
          <p:spPr bwMode="auto">
            <a:xfrm rot="16200000" flipH="1">
              <a:off x="2231740" y="5049179"/>
              <a:ext cx="453139" cy="237115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直接箭头连接符 53"/>
            <p:cNvCxnSpPr>
              <a:stCxn id="12" idx="4"/>
              <a:endCxn id="19" idx="0"/>
            </p:cNvCxnSpPr>
            <p:nvPr/>
          </p:nvCxnSpPr>
          <p:spPr bwMode="auto">
            <a:xfrm rot="5400000">
              <a:off x="3059832" y="5085184"/>
              <a:ext cx="432048" cy="144016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直接箭头连接符 55"/>
            <p:cNvCxnSpPr>
              <a:stCxn id="12" idx="4"/>
              <a:endCxn id="20" idx="0"/>
            </p:cNvCxnSpPr>
            <p:nvPr/>
          </p:nvCxnSpPr>
          <p:spPr bwMode="auto">
            <a:xfrm rot="16200000" flipH="1">
              <a:off x="3311860" y="4977172"/>
              <a:ext cx="432048" cy="360040"/>
            </a:xfrm>
            <a:prstGeom prst="straightConnector1">
              <a:avLst/>
            </a:prstGeom>
            <a:gradFill rotWithShape="0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1"/>
            </a:gra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2" name="TextBox 151"/>
            <p:cNvSpPr txBox="1"/>
            <p:nvPr/>
          </p:nvSpPr>
          <p:spPr>
            <a:xfrm>
              <a:off x="2267744" y="3356992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0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899592" y="4190891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1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2915816" y="4149080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2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3059832" y="4766955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6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2051720" y="4766955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5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3059832" y="5517232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13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3563888" y="5517232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14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323528" y="4766955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3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1187624" y="4766955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4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2483768" y="5517232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12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1907704" y="5517232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11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51520" y="5559043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7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755576" y="5559043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8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1115616" y="5559043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9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1475656" y="5517232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10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69" name="云形标注 168"/>
          <p:cNvSpPr/>
          <p:nvPr/>
        </p:nvSpPr>
        <p:spPr bwMode="auto">
          <a:xfrm>
            <a:off x="6660232" y="3212976"/>
            <a:ext cx="2483768" cy="864096"/>
          </a:xfrm>
          <a:prstGeom prst="cloudCallout">
            <a:avLst>
              <a:gd name="adj1" fmla="val -10055"/>
              <a:gd name="adj2" fmla="val -76992"/>
            </a:avLst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华文行楷" pitchFamily="2" charset="-122"/>
              </a:rPr>
              <a:t>64 * 128/125 </a:t>
            </a:r>
            <a:r>
              <a:rPr kumimoji="1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华文行楷" pitchFamily="2" charset="-122"/>
              </a:rPr>
              <a:t>= </a:t>
            </a:r>
            <a:r>
              <a:rPr kumimoji="1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华文行楷" pitchFamily="2" charset="-122"/>
              </a:rPr>
              <a:t>66</a:t>
            </a:r>
            <a:r>
              <a:rPr kumimoji="1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华文行楷" pitchFamily="2" charset="-122"/>
              </a:rPr>
              <a:t>s</a:t>
            </a:r>
            <a:endParaRPr kumimoji="1" lang="zh-CN" alt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华文行楷" pitchFamily="2" charset="-122"/>
            </a:endParaRPr>
          </a:p>
        </p:txBody>
      </p:sp>
      <p:sp>
        <p:nvSpPr>
          <p:cNvPr id="170" name="云形标注 169"/>
          <p:cNvSpPr/>
          <p:nvPr/>
        </p:nvSpPr>
        <p:spPr bwMode="auto">
          <a:xfrm>
            <a:off x="3995936" y="4077072"/>
            <a:ext cx="2483768" cy="864096"/>
          </a:xfrm>
          <a:prstGeom prst="cloudCallout">
            <a:avLst>
              <a:gd name="adj1" fmla="val -23861"/>
              <a:gd name="adj2" fmla="val 96438"/>
            </a:avLst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华文行楷" pitchFamily="2" charset="-122"/>
              </a:rPr>
              <a:t>64 * </a:t>
            </a:r>
            <a:r>
              <a:rPr lang="en-US" altLang="zh-CN" sz="1800" dirty="0" smtClean="0">
                <a:solidFill>
                  <a:schemeClr val="bg1"/>
                </a:solidFill>
              </a:rPr>
              <a:t>log</a:t>
            </a:r>
            <a:r>
              <a:rPr lang="en-US" altLang="zh-CN" sz="18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zh-CN" sz="1800" dirty="0" smtClean="0">
                <a:solidFill>
                  <a:schemeClr val="bg1"/>
                </a:solidFill>
              </a:rPr>
              <a:t>128</a:t>
            </a: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华文行楷" pitchFamily="2" charset="-122"/>
              </a:rPr>
              <a:t>/125 </a:t>
            </a:r>
            <a:r>
              <a:rPr kumimoji="1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华文行楷" pitchFamily="2" charset="-122"/>
              </a:rPr>
              <a:t>= </a:t>
            </a:r>
            <a:r>
              <a:rPr lang="en-US" altLang="zh-CN" sz="2000" dirty="0" smtClean="0">
                <a:solidFill>
                  <a:schemeClr val="accent2"/>
                </a:solidFill>
              </a:rPr>
              <a:t>8</a:t>
            </a:r>
            <a:r>
              <a:rPr kumimoji="1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华文行楷" pitchFamily="2" charset="-122"/>
              </a:rPr>
              <a:t>s</a:t>
            </a:r>
            <a:endParaRPr kumimoji="1" lang="zh-CN" alt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华文行楷" pitchFamily="2" charset="-122"/>
            </a:endParaRPr>
          </a:p>
        </p:txBody>
      </p:sp>
      <p:sp>
        <p:nvSpPr>
          <p:cNvPr id="172" name="任意多边形 171"/>
          <p:cNvSpPr/>
          <p:nvPr/>
        </p:nvSpPr>
        <p:spPr bwMode="auto">
          <a:xfrm>
            <a:off x="5845847" y="3397428"/>
            <a:ext cx="3012936" cy="1327716"/>
          </a:xfrm>
          <a:custGeom>
            <a:avLst/>
            <a:gdLst>
              <a:gd name="connsiteX0" fmla="*/ 2523453 w 3012936"/>
              <a:gd name="connsiteY0" fmla="*/ 6544 h 1301944"/>
              <a:gd name="connsiteX1" fmla="*/ 2523453 w 3012936"/>
              <a:gd name="connsiteY1" fmla="*/ 6544 h 1301944"/>
              <a:gd name="connsiteX2" fmla="*/ 2485353 w 3012936"/>
              <a:gd name="connsiteY2" fmla="*/ 197044 h 1301944"/>
              <a:gd name="connsiteX3" fmla="*/ 2447253 w 3012936"/>
              <a:gd name="connsiteY3" fmla="*/ 247844 h 1301944"/>
              <a:gd name="connsiteX4" fmla="*/ 2358353 w 3012936"/>
              <a:gd name="connsiteY4" fmla="*/ 324044 h 1301944"/>
              <a:gd name="connsiteX5" fmla="*/ 2244053 w 3012936"/>
              <a:gd name="connsiteY5" fmla="*/ 349444 h 1301944"/>
              <a:gd name="connsiteX6" fmla="*/ 2078953 w 3012936"/>
              <a:gd name="connsiteY6" fmla="*/ 374844 h 1301944"/>
              <a:gd name="connsiteX7" fmla="*/ 1888453 w 3012936"/>
              <a:gd name="connsiteY7" fmla="*/ 387544 h 1301944"/>
              <a:gd name="connsiteX8" fmla="*/ 1583653 w 3012936"/>
              <a:gd name="connsiteY8" fmla="*/ 400244 h 1301944"/>
              <a:gd name="connsiteX9" fmla="*/ 1507453 w 3012936"/>
              <a:gd name="connsiteY9" fmla="*/ 412944 h 1301944"/>
              <a:gd name="connsiteX10" fmla="*/ 1393153 w 3012936"/>
              <a:gd name="connsiteY10" fmla="*/ 463744 h 1301944"/>
              <a:gd name="connsiteX11" fmla="*/ 1215353 w 3012936"/>
              <a:gd name="connsiteY11" fmla="*/ 489144 h 1301944"/>
              <a:gd name="connsiteX12" fmla="*/ 1126453 w 3012936"/>
              <a:gd name="connsiteY12" fmla="*/ 501844 h 1301944"/>
              <a:gd name="connsiteX13" fmla="*/ 605753 w 3012936"/>
              <a:gd name="connsiteY13" fmla="*/ 527244 h 1301944"/>
              <a:gd name="connsiteX14" fmla="*/ 554953 w 3012936"/>
              <a:gd name="connsiteY14" fmla="*/ 539944 h 1301944"/>
              <a:gd name="connsiteX15" fmla="*/ 478753 w 3012936"/>
              <a:gd name="connsiteY15" fmla="*/ 552644 h 1301944"/>
              <a:gd name="connsiteX16" fmla="*/ 440653 w 3012936"/>
              <a:gd name="connsiteY16" fmla="*/ 590744 h 1301944"/>
              <a:gd name="connsiteX17" fmla="*/ 389853 w 3012936"/>
              <a:gd name="connsiteY17" fmla="*/ 603444 h 1301944"/>
              <a:gd name="connsiteX18" fmla="*/ 262853 w 3012936"/>
              <a:gd name="connsiteY18" fmla="*/ 705044 h 1301944"/>
              <a:gd name="connsiteX19" fmla="*/ 237453 w 3012936"/>
              <a:gd name="connsiteY19" fmla="*/ 743144 h 1301944"/>
              <a:gd name="connsiteX20" fmla="*/ 161253 w 3012936"/>
              <a:gd name="connsiteY20" fmla="*/ 806644 h 1301944"/>
              <a:gd name="connsiteX21" fmla="*/ 135853 w 3012936"/>
              <a:gd name="connsiteY21" fmla="*/ 844744 h 1301944"/>
              <a:gd name="connsiteX22" fmla="*/ 97753 w 3012936"/>
              <a:gd name="connsiteY22" fmla="*/ 882844 h 1301944"/>
              <a:gd name="connsiteX23" fmla="*/ 21553 w 3012936"/>
              <a:gd name="connsiteY23" fmla="*/ 971744 h 1301944"/>
              <a:gd name="connsiteX24" fmla="*/ 34253 w 3012936"/>
              <a:gd name="connsiteY24" fmla="*/ 1174944 h 1301944"/>
              <a:gd name="connsiteX25" fmla="*/ 123153 w 3012936"/>
              <a:gd name="connsiteY25" fmla="*/ 1225744 h 1301944"/>
              <a:gd name="connsiteX26" fmla="*/ 224753 w 3012936"/>
              <a:gd name="connsiteY26" fmla="*/ 1251144 h 1301944"/>
              <a:gd name="connsiteX27" fmla="*/ 262853 w 3012936"/>
              <a:gd name="connsiteY27" fmla="*/ 1276544 h 1301944"/>
              <a:gd name="connsiteX28" fmla="*/ 415253 w 3012936"/>
              <a:gd name="connsiteY28" fmla="*/ 1301944 h 1301944"/>
              <a:gd name="connsiteX29" fmla="*/ 1355053 w 3012936"/>
              <a:gd name="connsiteY29" fmla="*/ 1276544 h 1301944"/>
              <a:gd name="connsiteX30" fmla="*/ 1583653 w 3012936"/>
              <a:gd name="connsiteY30" fmla="*/ 1200344 h 1301944"/>
              <a:gd name="connsiteX31" fmla="*/ 1672553 w 3012936"/>
              <a:gd name="connsiteY31" fmla="*/ 1174944 h 1301944"/>
              <a:gd name="connsiteX32" fmla="*/ 1799553 w 3012936"/>
              <a:gd name="connsiteY32" fmla="*/ 1149544 h 1301944"/>
              <a:gd name="connsiteX33" fmla="*/ 1875753 w 3012936"/>
              <a:gd name="connsiteY33" fmla="*/ 1124144 h 1301944"/>
              <a:gd name="connsiteX34" fmla="*/ 2002753 w 3012936"/>
              <a:gd name="connsiteY34" fmla="*/ 1086044 h 1301944"/>
              <a:gd name="connsiteX35" fmla="*/ 2040853 w 3012936"/>
              <a:gd name="connsiteY35" fmla="*/ 1047944 h 1301944"/>
              <a:gd name="connsiteX36" fmla="*/ 2091653 w 3012936"/>
              <a:gd name="connsiteY36" fmla="*/ 1022544 h 1301944"/>
              <a:gd name="connsiteX37" fmla="*/ 2104353 w 3012936"/>
              <a:gd name="connsiteY37" fmla="*/ 984444 h 1301944"/>
              <a:gd name="connsiteX38" fmla="*/ 2142453 w 3012936"/>
              <a:gd name="connsiteY38" fmla="*/ 959044 h 1301944"/>
              <a:gd name="connsiteX39" fmla="*/ 2167853 w 3012936"/>
              <a:gd name="connsiteY39" fmla="*/ 920944 h 1301944"/>
              <a:gd name="connsiteX40" fmla="*/ 2180553 w 3012936"/>
              <a:gd name="connsiteY40" fmla="*/ 870144 h 1301944"/>
              <a:gd name="connsiteX41" fmla="*/ 2218653 w 3012936"/>
              <a:gd name="connsiteY41" fmla="*/ 844744 h 1301944"/>
              <a:gd name="connsiteX42" fmla="*/ 2244053 w 3012936"/>
              <a:gd name="connsiteY42" fmla="*/ 806644 h 1301944"/>
              <a:gd name="connsiteX43" fmla="*/ 2256753 w 3012936"/>
              <a:gd name="connsiteY43" fmla="*/ 768544 h 1301944"/>
              <a:gd name="connsiteX44" fmla="*/ 2345653 w 3012936"/>
              <a:gd name="connsiteY44" fmla="*/ 666944 h 1301944"/>
              <a:gd name="connsiteX45" fmla="*/ 2383753 w 3012936"/>
              <a:gd name="connsiteY45" fmla="*/ 641544 h 1301944"/>
              <a:gd name="connsiteX46" fmla="*/ 2434553 w 3012936"/>
              <a:gd name="connsiteY46" fmla="*/ 628844 h 1301944"/>
              <a:gd name="connsiteX47" fmla="*/ 2472653 w 3012936"/>
              <a:gd name="connsiteY47" fmla="*/ 603444 h 1301944"/>
              <a:gd name="connsiteX48" fmla="*/ 2498053 w 3012936"/>
              <a:gd name="connsiteY48" fmla="*/ 565344 h 1301944"/>
              <a:gd name="connsiteX49" fmla="*/ 2536153 w 3012936"/>
              <a:gd name="connsiteY49" fmla="*/ 552644 h 1301944"/>
              <a:gd name="connsiteX50" fmla="*/ 2574253 w 3012936"/>
              <a:gd name="connsiteY50" fmla="*/ 527244 h 1301944"/>
              <a:gd name="connsiteX51" fmla="*/ 2625053 w 3012936"/>
              <a:gd name="connsiteY51" fmla="*/ 463744 h 1301944"/>
              <a:gd name="connsiteX52" fmla="*/ 2650453 w 3012936"/>
              <a:gd name="connsiteY52" fmla="*/ 425644 h 1301944"/>
              <a:gd name="connsiteX53" fmla="*/ 2726653 w 3012936"/>
              <a:gd name="connsiteY53" fmla="*/ 387544 h 1301944"/>
              <a:gd name="connsiteX54" fmla="*/ 2840953 w 3012936"/>
              <a:gd name="connsiteY54" fmla="*/ 324044 h 1301944"/>
              <a:gd name="connsiteX55" fmla="*/ 2929853 w 3012936"/>
              <a:gd name="connsiteY55" fmla="*/ 311344 h 1301944"/>
              <a:gd name="connsiteX56" fmla="*/ 2967953 w 3012936"/>
              <a:gd name="connsiteY56" fmla="*/ 273244 h 1301944"/>
              <a:gd name="connsiteX57" fmla="*/ 3006053 w 3012936"/>
              <a:gd name="connsiteY57" fmla="*/ 247844 h 1301944"/>
              <a:gd name="connsiteX58" fmla="*/ 2967953 w 3012936"/>
              <a:gd name="connsiteY58" fmla="*/ 120844 h 1301944"/>
              <a:gd name="connsiteX59" fmla="*/ 2917153 w 3012936"/>
              <a:gd name="connsiteY59" fmla="*/ 95444 h 1301944"/>
              <a:gd name="connsiteX60" fmla="*/ 2879053 w 3012936"/>
              <a:gd name="connsiteY60" fmla="*/ 57344 h 1301944"/>
              <a:gd name="connsiteX61" fmla="*/ 2840953 w 3012936"/>
              <a:gd name="connsiteY61" fmla="*/ 44644 h 1301944"/>
              <a:gd name="connsiteX62" fmla="*/ 2726653 w 3012936"/>
              <a:gd name="connsiteY62" fmla="*/ 6544 h 1301944"/>
              <a:gd name="connsiteX63" fmla="*/ 2586953 w 3012936"/>
              <a:gd name="connsiteY63" fmla="*/ 31944 h 1301944"/>
              <a:gd name="connsiteX64" fmla="*/ 2523453 w 3012936"/>
              <a:gd name="connsiteY64" fmla="*/ 6544 h 130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12936" h="1301944">
                <a:moveTo>
                  <a:pt x="2523453" y="6544"/>
                </a:moveTo>
                <a:lnTo>
                  <a:pt x="2523453" y="6544"/>
                </a:lnTo>
                <a:cubicBezTo>
                  <a:pt x="2510753" y="70044"/>
                  <a:pt x="2504854" y="135292"/>
                  <a:pt x="2485353" y="197044"/>
                </a:cubicBezTo>
                <a:cubicBezTo>
                  <a:pt x="2478979" y="217228"/>
                  <a:pt x="2461028" y="231773"/>
                  <a:pt x="2447253" y="247844"/>
                </a:cubicBezTo>
                <a:cubicBezTo>
                  <a:pt x="2428189" y="270085"/>
                  <a:pt x="2383448" y="311496"/>
                  <a:pt x="2358353" y="324044"/>
                </a:cubicBezTo>
                <a:cubicBezTo>
                  <a:pt x="2345316" y="330563"/>
                  <a:pt x="2252070" y="347440"/>
                  <a:pt x="2244053" y="349444"/>
                </a:cubicBezTo>
                <a:cubicBezTo>
                  <a:pt x="2132325" y="377376"/>
                  <a:pt x="2324997" y="355160"/>
                  <a:pt x="2078953" y="374844"/>
                </a:cubicBezTo>
                <a:cubicBezTo>
                  <a:pt x="2015515" y="379919"/>
                  <a:pt x="1952010" y="384285"/>
                  <a:pt x="1888453" y="387544"/>
                </a:cubicBezTo>
                <a:lnTo>
                  <a:pt x="1583653" y="400244"/>
                </a:lnTo>
                <a:cubicBezTo>
                  <a:pt x="1558253" y="404477"/>
                  <a:pt x="1531882" y="404801"/>
                  <a:pt x="1507453" y="412944"/>
                </a:cubicBezTo>
                <a:cubicBezTo>
                  <a:pt x="1393111" y="451058"/>
                  <a:pt x="1578493" y="437267"/>
                  <a:pt x="1393153" y="463744"/>
                </a:cubicBezTo>
                <a:lnTo>
                  <a:pt x="1215353" y="489144"/>
                </a:lnTo>
                <a:cubicBezTo>
                  <a:pt x="1185720" y="493377"/>
                  <a:pt x="1156356" y="500485"/>
                  <a:pt x="1126453" y="501844"/>
                </a:cubicBezTo>
                <a:lnTo>
                  <a:pt x="605753" y="527244"/>
                </a:lnTo>
                <a:cubicBezTo>
                  <a:pt x="588820" y="531477"/>
                  <a:pt x="572069" y="536521"/>
                  <a:pt x="554953" y="539944"/>
                </a:cubicBezTo>
                <a:cubicBezTo>
                  <a:pt x="529703" y="544994"/>
                  <a:pt x="502284" y="542186"/>
                  <a:pt x="478753" y="552644"/>
                </a:cubicBezTo>
                <a:cubicBezTo>
                  <a:pt x="462340" y="559938"/>
                  <a:pt x="456247" y="581833"/>
                  <a:pt x="440653" y="590744"/>
                </a:cubicBezTo>
                <a:cubicBezTo>
                  <a:pt x="425498" y="599404"/>
                  <a:pt x="406786" y="599211"/>
                  <a:pt x="389853" y="603444"/>
                </a:cubicBezTo>
                <a:cubicBezTo>
                  <a:pt x="344716" y="633536"/>
                  <a:pt x="298021" y="662843"/>
                  <a:pt x="262853" y="705044"/>
                </a:cubicBezTo>
                <a:cubicBezTo>
                  <a:pt x="253082" y="716770"/>
                  <a:pt x="248246" y="732351"/>
                  <a:pt x="237453" y="743144"/>
                </a:cubicBezTo>
                <a:cubicBezTo>
                  <a:pt x="137553" y="843044"/>
                  <a:pt x="265281" y="681810"/>
                  <a:pt x="161253" y="806644"/>
                </a:cubicBezTo>
                <a:cubicBezTo>
                  <a:pt x="151482" y="818370"/>
                  <a:pt x="145624" y="833018"/>
                  <a:pt x="135853" y="844744"/>
                </a:cubicBezTo>
                <a:cubicBezTo>
                  <a:pt x="124355" y="858542"/>
                  <a:pt x="109442" y="869207"/>
                  <a:pt x="97753" y="882844"/>
                </a:cubicBezTo>
                <a:cubicBezTo>
                  <a:pt x="0" y="996889"/>
                  <a:pt x="116093" y="877204"/>
                  <a:pt x="21553" y="971744"/>
                </a:cubicBezTo>
                <a:cubicBezTo>
                  <a:pt x="25786" y="1039477"/>
                  <a:pt x="19531" y="1108695"/>
                  <a:pt x="34253" y="1174944"/>
                </a:cubicBezTo>
                <a:cubicBezTo>
                  <a:pt x="36483" y="1184978"/>
                  <a:pt x="122731" y="1225603"/>
                  <a:pt x="123153" y="1225744"/>
                </a:cubicBezTo>
                <a:cubicBezTo>
                  <a:pt x="156271" y="1236783"/>
                  <a:pt x="224753" y="1251144"/>
                  <a:pt x="224753" y="1251144"/>
                </a:cubicBezTo>
                <a:cubicBezTo>
                  <a:pt x="237453" y="1259611"/>
                  <a:pt x="249201" y="1269718"/>
                  <a:pt x="262853" y="1276544"/>
                </a:cubicBezTo>
                <a:cubicBezTo>
                  <a:pt x="305406" y="1297820"/>
                  <a:pt x="379037" y="1297920"/>
                  <a:pt x="415253" y="1301944"/>
                </a:cubicBezTo>
                <a:cubicBezTo>
                  <a:pt x="728520" y="1293477"/>
                  <a:pt x="1042432" y="1298355"/>
                  <a:pt x="1355053" y="1276544"/>
                </a:cubicBezTo>
                <a:cubicBezTo>
                  <a:pt x="1371856" y="1275372"/>
                  <a:pt x="1537151" y="1213630"/>
                  <a:pt x="1583653" y="1200344"/>
                </a:cubicBezTo>
                <a:cubicBezTo>
                  <a:pt x="1613286" y="1191877"/>
                  <a:pt x="1642523" y="1181874"/>
                  <a:pt x="1672553" y="1174944"/>
                </a:cubicBezTo>
                <a:cubicBezTo>
                  <a:pt x="1771723" y="1152059"/>
                  <a:pt x="1719872" y="1173448"/>
                  <a:pt x="1799553" y="1149544"/>
                </a:cubicBezTo>
                <a:cubicBezTo>
                  <a:pt x="1825198" y="1141851"/>
                  <a:pt x="1849499" y="1129395"/>
                  <a:pt x="1875753" y="1124144"/>
                </a:cubicBezTo>
                <a:cubicBezTo>
                  <a:pt x="1961607" y="1106973"/>
                  <a:pt x="1919211" y="1119461"/>
                  <a:pt x="2002753" y="1086044"/>
                </a:cubicBezTo>
                <a:cubicBezTo>
                  <a:pt x="2015453" y="1073344"/>
                  <a:pt x="2026238" y="1058383"/>
                  <a:pt x="2040853" y="1047944"/>
                </a:cubicBezTo>
                <a:cubicBezTo>
                  <a:pt x="2056259" y="1036940"/>
                  <a:pt x="2078266" y="1035931"/>
                  <a:pt x="2091653" y="1022544"/>
                </a:cubicBezTo>
                <a:cubicBezTo>
                  <a:pt x="2101119" y="1013078"/>
                  <a:pt x="2095990" y="994897"/>
                  <a:pt x="2104353" y="984444"/>
                </a:cubicBezTo>
                <a:cubicBezTo>
                  <a:pt x="2113888" y="972525"/>
                  <a:pt x="2129753" y="967511"/>
                  <a:pt x="2142453" y="959044"/>
                </a:cubicBezTo>
                <a:cubicBezTo>
                  <a:pt x="2150920" y="946344"/>
                  <a:pt x="2161840" y="934973"/>
                  <a:pt x="2167853" y="920944"/>
                </a:cubicBezTo>
                <a:cubicBezTo>
                  <a:pt x="2174729" y="904901"/>
                  <a:pt x="2170871" y="884667"/>
                  <a:pt x="2180553" y="870144"/>
                </a:cubicBezTo>
                <a:cubicBezTo>
                  <a:pt x="2189020" y="857444"/>
                  <a:pt x="2205953" y="853211"/>
                  <a:pt x="2218653" y="844744"/>
                </a:cubicBezTo>
                <a:cubicBezTo>
                  <a:pt x="2227120" y="832044"/>
                  <a:pt x="2237227" y="820296"/>
                  <a:pt x="2244053" y="806644"/>
                </a:cubicBezTo>
                <a:cubicBezTo>
                  <a:pt x="2250040" y="794670"/>
                  <a:pt x="2250111" y="780167"/>
                  <a:pt x="2256753" y="768544"/>
                </a:cubicBezTo>
                <a:cubicBezTo>
                  <a:pt x="2275435" y="735850"/>
                  <a:pt x="2318111" y="690552"/>
                  <a:pt x="2345653" y="666944"/>
                </a:cubicBezTo>
                <a:cubicBezTo>
                  <a:pt x="2357242" y="657011"/>
                  <a:pt x="2369724" y="647557"/>
                  <a:pt x="2383753" y="641544"/>
                </a:cubicBezTo>
                <a:cubicBezTo>
                  <a:pt x="2399796" y="634668"/>
                  <a:pt x="2417620" y="633077"/>
                  <a:pt x="2434553" y="628844"/>
                </a:cubicBezTo>
                <a:cubicBezTo>
                  <a:pt x="2447253" y="620377"/>
                  <a:pt x="2461860" y="614237"/>
                  <a:pt x="2472653" y="603444"/>
                </a:cubicBezTo>
                <a:cubicBezTo>
                  <a:pt x="2483446" y="592651"/>
                  <a:pt x="2486134" y="574879"/>
                  <a:pt x="2498053" y="565344"/>
                </a:cubicBezTo>
                <a:cubicBezTo>
                  <a:pt x="2508506" y="556981"/>
                  <a:pt x="2524179" y="558631"/>
                  <a:pt x="2536153" y="552644"/>
                </a:cubicBezTo>
                <a:cubicBezTo>
                  <a:pt x="2549805" y="545818"/>
                  <a:pt x="2561553" y="535711"/>
                  <a:pt x="2574253" y="527244"/>
                </a:cubicBezTo>
                <a:cubicBezTo>
                  <a:pt x="2598977" y="453071"/>
                  <a:pt x="2567608" y="521189"/>
                  <a:pt x="2625053" y="463744"/>
                </a:cubicBezTo>
                <a:cubicBezTo>
                  <a:pt x="2635846" y="452951"/>
                  <a:pt x="2639660" y="436437"/>
                  <a:pt x="2650453" y="425644"/>
                </a:cubicBezTo>
                <a:cubicBezTo>
                  <a:pt x="2692738" y="383359"/>
                  <a:pt x="2680172" y="413367"/>
                  <a:pt x="2726653" y="387544"/>
                </a:cubicBezTo>
                <a:cubicBezTo>
                  <a:pt x="2783939" y="355718"/>
                  <a:pt x="2787071" y="334820"/>
                  <a:pt x="2840953" y="324044"/>
                </a:cubicBezTo>
                <a:cubicBezTo>
                  <a:pt x="2870306" y="318173"/>
                  <a:pt x="2900220" y="315577"/>
                  <a:pt x="2929853" y="311344"/>
                </a:cubicBezTo>
                <a:cubicBezTo>
                  <a:pt x="2942553" y="298644"/>
                  <a:pt x="2954155" y="284742"/>
                  <a:pt x="2967953" y="273244"/>
                </a:cubicBezTo>
                <a:cubicBezTo>
                  <a:pt x="2979679" y="263473"/>
                  <a:pt x="3002742" y="262744"/>
                  <a:pt x="3006053" y="247844"/>
                </a:cubicBezTo>
                <a:cubicBezTo>
                  <a:pt x="3012936" y="216870"/>
                  <a:pt x="2998871" y="146609"/>
                  <a:pt x="2967953" y="120844"/>
                </a:cubicBezTo>
                <a:cubicBezTo>
                  <a:pt x="2953409" y="108724"/>
                  <a:pt x="2932559" y="106448"/>
                  <a:pt x="2917153" y="95444"/>
                </a:cubicBezTo>
                <a:cubicBezTo>
                  <a:pt x="2902538" y="85005"/>
                  <a:pt x="2893997" y="67307"/>
                  <a:pt x="2879053" y="57344"/>
                </a:cubicBezTo>
                <a:cubicBezTo>
                  <a:pt x="2867914" y="49918"/>
                  <a:pt x="2852927" y="50631"/>
                  <a:pt x="2840953" y="44644"/>
                </a:cubicBezTo>
                <a:cubicBezTo>
                  <a:pt x="2751665" y="0"/>
                  <a:pt x="2868120" y="30122"/>
                  <a:pt x="2726653" y="6544"/>
                </a:cubicBezTo>
                <a:lnTo>
                  <a:pt x="2586953" y="31944"/>
                </a:lnTo>
                <a:cubicBezTo>
                  <a:pt x="2569837" y="35367"/>
                  <a:pt x="2534036" y="10777"/>
                  <a:pt x="2523453" y="6544"/>
                </a:cubicBezTo>
                <a:close/>
              </a:path>
            </a:pathLst>
          </a:cu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华文行楷" pitchFamily="2" charset="-122"/>
            </a:endParaRPr>
          </a:p>
        </p:txBody>
      </p:sp>
      <p:grpSp>
        <p:nvGrpSpPr>
          <p:cNvPr id="8" name="Group 66"/>
          <p:cNvGrpSpPr>
            <a:grpSpLocks/>
          </p:cNvGrpSpPr>
          <p:nvPr/>
        </p:nvGrpSpPr>
        <p:grpSpPr bwMode="auto">
          <a:xfrm>
            <a:off x="323528" y="1"/>
            <a:ext cx="5398329" cy="1041401"/>
            <a:chOff x="661" y="3264"/>
            <a:chExt cx="1122" cy="656"/>
          </a:xfrm>
        </p:grpSpPr>
        <p:sp>
          <p:nvSpPr>
            <p:cNvPr id="101" name="Freeform 64"/>
            <p:cNvSpPr>
              <a:spLocks/>
            </p:cNvSpPr>
            <p:nvPr/>
          </p:nvSpPr>
          <p:spPr bwMode="auto">
            <a:xfrm>
              <a:off x="661" y="3264"/>
              <a:ext cx="1122" cy="656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" name="Text Box 65"/>
            <p:cNvSpPr txBox="1">
              <a:spLocks noChangeArrowheads="1"/>
            </p:cNvSpPr>
            <p:nvPr/>
          </p:nvSpPr>
          <p:spPr bwMode="auto">
            <a:xfrm>
              <a:off x="792" y="3419"/>
              <a:ext cx="962" cy="3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en-US" altLang="zh-CN" sz="3500" b="1" i="1" dirty="0" err="1" smtClean="0">
                  <a:solidFill>
                    <a:srgbClr val="FF3300"/>
                  </a:solidFill>
                  <a:ea typeface="黑体" pitchFamily="2" charset="-122"/>
                </a:rPr>
                <a:t>MPI_Bcast</a:t>
              </a:r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的可能实现</a:t>
              </a:r>
              <a:endParaRPr lang="zh-CN" altLang="en-US" sz="3500" b="1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6047656" y="0"/>
            <a:ext cx="3096344" cy="1446550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d</a:t>
            </a:r>
            <a:r>
              <a:rPr lang="en-US" altLang="zh-CN" b="1" dirty="0" smtClean="0">
                <a:solidFill>
                  <a:srgbClr val="002060"/>
                </a:solidFill>
              </a:rPr>
              <a:t>: </a:t>
            </a:r>
            <a:r>
              <a:rPr lang="zh-CN" altLang="en-US" b="1" dirty="0" smtClean="0">
                <a:solidFill>
                  <a:srgbClr val="002060"/>
                </a:solidFill>
              </a:rPr>
              <a:t>广播的数据大小</a:t>
            </a:r>
            <a:endParaRPr lang="en-US" altLang="zh-CN" b="1" dirty="0" smtClean="0">
              <a:solidFill>
                <a:srgbClr val="002060"/>
              </a:solidFill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n</a:t>
            </a:r>
            <a:r>
              <a:rPr lang="en-US" altLang="zh-CN" b="1" dirty="0" smtClean="0">
                <a:solidFill>
                  <a:srgbClr val="002060"/>
                </a:solidFill>
              </a:rPr>
              <a:t>: </a:t>
            </a:r>
            <a:r>
              <a:rPr lang="zh-CN" altLang="en-US" b="1" dirty="0" smtClean="0">
                <a:solidFill>
                  <a:srgbClr val="002060"/>
                </a:solidFill>
              </a:rPr>
              <a:t>总的进程数</a:t>
            </a:r>
            <a:endParaRPr lang="en-US" altLang="zh-CN" b="1" dirty="0" smtClean="0">
              <a:solidFill>
                <a:srgbClr val="002060"/>
              </a:solidFill>
            </a:endParaRPr>
          </a:p>
          <a:p>
            <a:r>
              <a:rPr lang="zh-CN" altLang="en-US" sz="2000" b="1" dirty="0" smtClean="0">
                <a:solidFill>
                  <a:srgbClr val="002060"/>
                </a:solidFill>
              </a:rPr>
              <a:t>千兆网卡，理论传输速率：</a:t>
            </a:r>
            <a:r>
              <a:rPr lang="en-US" altLang="zh-CN" sz="2000" b="1" dirty="0" smtClean="0">
                <a:solidFill>
                  <a:srgbClr val="002060"/>
                </a:solidFill>
              </a:rPr>
              <a:t>125MB/s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1835696" y="836712"/>
            <a:ext cx="4648201" cy="1584326"/>
            <a:chOff x="240" y="3120"/>
            <a:chExt cx="2928" cy="998"/>
          </a:xfrm>
        </p:grpSpPr>
        <p:sp>
          <p:nvSpPr>
            <p:cNvPr id="106" name="AutoShape 54"/>
            <p:cNvSpPr>
              <a:spLocks noChangeArrowheads="1"/>
            </p:cNvSpPr>
            <p:nvPr/>
          </p:nvSpPr>
          <p:spPr bwMode="auto">
            <a:xfrm>
              <a:off x="240" y="3120"/>
              <a:ext cx="2640" cy="998"/>
            </a:xfrm>
            <a:prstGeom prst="cloudCallout">
              <a:avLst>
                <a:gd name="adj1" fmla="val -3750"/>
                <a:gd name="adj2" fmla="val 41926"/>
              </a:avLst>
            </a:prstGeom>
            <a:noFill/>
            <a:ln w="50800">
              <a:solidFill>
                <a:srgbClr val="269B98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/>
            </a:p>
          </p:txBody>
        </p:sp>
        <p:sp>
          <p:nvSpPr>
            <p:cNvPr id="108" name="Text Box 55"/>
            <p:cNvSpPr txBox="1">
              <a:spLocks noChangeArrowheads="1"/>
            </p:cNvSpPr>
            <p:nvPr/>
          </p:nvSpPr>
          <p:spPr bwMode="auto">
            <a:xfrm>
              <a:off x="480" y="3257"/>
              <a:ext cx="1894" cy="7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2700" dir="54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zh-CN" altLang="en-US" sz="4400" dirty="0" smtClean="0">
                  <a:solidFill>
                    <a:srgbClr val="FF3300"/>
                  </a:solidFill>
                  <a:ea typeface="华文新魏" pitchFamily="2" charset="-122"/>
                </a:rPr>
                <a:t>还有没有</a:t>
              </a:r>
              <a:endParaRPr lang="en-US" altLang="zh-CN" sz="4400" dirty="0" smtClean="0">
                <a:solidFill>
                  <a:srgbClr val="FF3300"/>
                </a:solidFill>
                <a:ea typeface="华文新魏" pitchFamily="2" charset="-122"/>
              </a:endParaRPr>
            </a:p>
            <a:p>
              <a:pPr>
                <a:lnSpc>
                  <a:spcPct val="85000"/>
                </a:lnSpc>
              </a:pPr>
              <a:r>
                <a:rPr lang="zh-CN" altLang="en-US" sz="4400" dirty="0" smtClean="0">
                  <a:solidFill>
                    <a:srgbClr val="FF3300"/>
                  </a:solidFill>
                  <a:ea typeface="华文新魏" pitchFamily="2" charset="-122"/>
                </a:rPr>
                <a:t>更好的实现</a:t>
              </a:r>
              <a:endParaRPr lang="zh-CN" altLang="en-US" sz="4400" dirty="0">
                <a:solidFill>
                  <a:srgbClr val="FF3300"/>
                </a:solidFill>
                <a:ea typeface="华文新魏" pitchFamily="2" charset="-122"/>
              </a:endParaRPr>
            </a:p>
          </p:txBody>
        </p:sp>
        <p:grpSp>
          <p:nvGrpSpPr>
            <p:cNvPr id="21" name="Group 56"/>
            <p:cNvGrpSpPr>
              <a:grpSpLocks/>
            </p:cNvGrpSpPr>
            <p:nvPr/>
          </p:nvGrpSpPr>
          <p:grpSpPr bwMode="auto">
            <a:xfrm rot="672841">
              <a:off x="2592" y="3312"/>
              <a:ext cx="576" cy="489"/>
              <a:chOff x="2995" y="2106"/>
              <a:chExt cx="989" cy="768"/>
            </a:xfrm>
          </p:grpSpPr>
          <p:sp>
            <p:nvSpPr>
              <p:cNvPr id="111" name="Freeform 57"/>
              <p:cNvSpPr>
                <a:spLocks/>
              </p:cNvSpPr>
              <p:nvPr/>
            </p:nvSpPr>
            <p:spPr bwMode="auto">
              <a:xfrm rot="421002">
                <a:off x="2995" y="2106"/>
                <a:ext cx="989" cy="768"/>
              </a:xfrm>
              <a:custGeom>
                <a:avLst/>
                <a:gdLst/>
                <a:ahLst/>
                <a:cxnLst>
                  <a:cxn ang="0">
                    <a:pos x="150" y="185"/>
                  </a:cxn>
                  <a:cxn ang="0">
                    <a:pos x="194" y="138"/>
                  </a:cxn>
                  <a:cxn ang="0">
                    <a:pos x="272" y="167"/>
                  </a:cxn>
                  <a:cxn ang="0">
                    <a:pos x="265" y="244"/>
                  </a:cxn>
                  <a:cxn ang="0">
                    <a:pos x="171" y="304"/>
                  </a:cxn>
                  <a:cxn ang="0">
                    <a:pos x="153" y="474"/>
                  </a:cxn>
                  <a:cxn ang="0">
                    <a:pos x="171" y="527"/>
                  </a:cxn>
                  <a:cxn ang="0">
                    <a:pos x="140" y="585"/>
                  </a:cxn>
                  <a:cxn ang="0">
                    <a:pos x="147" y="645"/>
                  </a:cxn>
                  <a:cxn ang="0">
                    <a:pos x="213" y="683"/>
                  </a:cxn>
                  <a:cxn ang="0">
                    <a:pos x="300" y="656"/>
                  </a:cxn>
                  <a:cxn ang="0">
                    <a:pos x="328" y="585"/>
                  </a:cxn>
                  <a:cxn ang="0">
                    <a:pos x="293" y="518"/>
                  </a:cxn>
                  <a:cxn ang="0">
                    <a:pos x="331" y="480"/>
                  </a:cxn>
                  <a:cxn ang="0">
                    <a:pos x="331" y="387"/>
                  </a:cxn>
                  <a:cxn ang="0">
                    <a:pos x="429" y="308"/>
                  </a:cxn>
                  <a:cxn ang="0">
                    <a:pos x="439" y="188"/>
                  </a:cxn>
                  <a:cxn ang="0">
                    <a:pos x="376" y="59"/>
                  </a:cxn>
                  <a:cxn ang="0">
                    <a:pos x="251" y="0"/>
                  </a:cxn>
                  <a:cxn ang="0">
                    <a:pos x="112" y="38"/>
                  </a:cxn>
                  <a:cxn ang="0">
                    <a:pos x="31" y="115"/>
                  </a:cxn>
                  <a:cxn ang="0">
                    <a:pos x="0" y="234"/>
                  </a:cxn>
                  <a:cxn ang="0">
                    <a:pos x="4" y="304"/>
                  </a:cxn>
                  <a:cxn ang="0">
                    <a:pos x="147" y="296"/>
                  </a:cxn>
                  <a:cxn ang="0">
                    <a:pos x="150" y="185"/>
                  </a:cxn>
                </a:cxnLst>
                <a:rect l="0" t="0" r="r" b="b"/>
                <a:pathLst>
                  <a:path w="439" h="683">
                    <a:moveTo>
                      <a:pt x="150" y="185"/>
                    </a:moveTo>
                    <a:lnTo>
                      <a:pt x="194" y="138"/>
                    </a:lnTo>
                    <a:lnTo>
                      <a:pt x="272" y="167"/>
                    </a:lnTo>
                    <a:lnTo>
                      <a:pt x="265" y="244"/>
                    </a:lnTo>
                    <a:lnTo>
                      <a:pt x="171" y="304"/>
                    </a:lnTo>
                    <a:lnTo>
                      <a:pt x="153" y="474"/>
                    </a:lnTo>
                    <a:lnTo>
                      <a:pt x="171" y="527"/>
                    </a:lnTo>
                    <a:lnTo>
                      <a:pt x="140" y="585"/>
                    </a:lnTo>
                    <a:lnTo>
                      <a:pt x="147" y="645"/>
                    </a:lnTo>
                    <a:lnTo>
                      <a:pt x="213" y="683"/>
                    </a:lnTo>
                    <a:lnTo>
                      <a:pt x="300" y="656"/>
                    </a:lnTo>
                    <a:lnTo>
                      <a:pt x="328" y="585"/>
                    </a:lnTo>
                    <a:lnTo>
                      <a:pt x="293" y="518"/>
                    </a:lnTo>
                    <a:lnTo>
                      <a:pt x="331" y="480"/>
                    </a:lnTo>
                    <a:lnTo>
                      <a:pt x="331" y="387"/>
                    </a:lnTo>
                    <a:lnTo>
                      <a:pt x="429" y="308"/>
                    </a:lnTo>
                    <a:lnTo>
                      <a:pt x="439" y="188"/>
                    </a:lnTo>
                    <a:lnTo>
                      <a:pt x="376" y="59"/>
                    </a:lnTo>
                    <a:lnTo>
                      <a:pt x="251" y="0"/>
                    </a:lnTo>
                    <a:lnTo>
                      <a:pt x="112" y="38"/>
                    </a:lnTo>
                    <a:lnTo>
                      <a:pt x="31" y="115"/>
                    </a:lnTo>
                    <a:lnTo>
                      <a:pt x="0" y="234"/>
                    </a:lnTo>
                    <a:lnTo>
                      <a:pt x="4" y="304"/>
                    </a:lnTo>
                    <a:lnTo>
                      <a:pt x="147" y="296"/>
                    </a:lnTo>
                    <a:lnTo>
                      <a:pt x="150" y="18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" name="Freeform 58"/>
              <p:cNvSpPr>
                <a:spLocks/>
              </p:cNvSpPr>
              <p:nvPr/>
            </p:nvSpPr>
            <p:spPr bwMode="auto">
              <a:xfrm rot="421002">
                <a:off x="3043" y="2106"/>
                <a:ext cx="881" cy="535"/>
              </a:xfrm>
              <a:custGeom>
                <a:avLst/>
                <a:gdLst/>
                <a:ahLst/>
                <a:cxnLst>
                  <a:cxn ang="0">
                    <a:pos x="0" y="241"/>
                  </a:cxn>
                  <a:cxn ang="0">
                    <a:pos x="57" y="230"/>
                  </a:cxn>
                  <a:cxn ang="0">
                    <a:pos x="89" y="241"/>
                  </a:cxn>
                  <a:cxn ang="0">
                    <a:pos x="87" y="175"/>
                  </a:cxn>
                  <a:cxn ang="0">
                    <a:pos x="111" y="101"/>
                  </a:cxn>
                  <a:cxn ang="0">
                    <a:pos x="206" y="74"/>
                  </a:cxn>
                  <a:cxn ang="0">
                    <a:pos x="251" y="105"/>
                  </a:cxn>
                  <a:cxn ang="0">
                    <a:pos x="299" y="153"/>
                  </a:cxn>
                  <a:cxn ang="0">
                    <a:pos x="285" y="237"/>
                  </a:cxn>
                  <a:cxn ang="0">
                    <a:pos x="195" y="276"/>
                  </a:cxn>
                  <a:cxn ang="0">
                    <a:pos x="171" y="335"/>
                  </a:cxn>
                  <a:cxn ang="0">
                    <a:pos x="178" y="395"/>
                  </a:cxn>
                  <a:cxn ang="0">
                    <a:pos x="166" y="477"/>
                  </a:cxn>
                  <a:cxn ang="0">
                    <a:pos x="256" y="477"/>
                  </a:cxn>
                  <a:cxn ang="0">
                    <a:pos x="268" y="416"/>
                  </a:cxn>
                  <a:cxn ang="0">
                    <a:pos x="261" y="345"/>
                  </a:cxn>
                  <a:cxn ang="0">
                    <a:pos x="316" y="307"/>
                  </a:cxn>
                  <a:cxn ang="0">
                    <a:pos x="358" y="287"/>
                  </a:cxn>
                  <a:cxn ang="0">
                    <a:pos x="390" y="196"/>
                  </a:cxn>
                  <a:cxn ang="0">
                    <a:pos x="361" y="98"/>
                  </a:cxn>
                  <a:cxn ang="0">
                    <a:pos x="264" y="0"/>
                  </a:cxn>
                  <a:cxn ang="0">
                    <a:pos x="146" y="8"/>
                  </a:cxn>
                  <a:cxn ang="0">
                    <a:pos x="51" y="67"/>
                  </a:cxn>
                  <a:cxn ang="0">
                    <a:pos x="10" y="140"/>
                  </a:cxn>
                  <a:cxn ang="0">
                    <a:pos x="0" y="241"/>
                  </a:cxn>
                </a:cxnLst>
                <a:rect l="0" t="0" r="r" b="b"/>
                <a:pathLst>
                  <a:path w="390" h="477">
                    <a:moveTo>
                      <a:pt x="0" y="241"/>
                    </a:moveTo>
                    <a:lnTo>
                      <a:pt x="57" y="230"/>
                    </a:lnTo>
                    <a:lnTo>
                      <a:pt x="89" y="241"/>
                    </a:lnTo>
                    <a:lnTo>
                      <a:pt x="87" y="175"/>
                    </a:lnTo>
                    <a:lnTo>
                      <a:pt x="111" y="101"/>
                    </a:lnTo>
                    <a:lnTo>
                      <a:pt x="206" y="74"/>
                    </a:lnTo>
                    <a:lnTo>
                      <a:pt x="251" y="105"/>
                    </a:lnTo>
                    <a:lnTo>
                      <a:pt x="299" y="153"/>
                    </a:lnTo>
                    <a:lnTo>
                      <a:pt x="285" y="237"/>
                    </a:lnTo>
                    <a:lnTo>
                      <a:pt x="195" y="276"/>
                    </a:lnTo>
                    <a:lnTo>
                      <a:pt x="171" y="335"/>
                    </a:lnTo>
                    <a:lnTo>
                      <a:pt x="178" y="395"/>
                    </a:lnTo>
                    <a:lnTo>
                      <a:pt x="166" y="477"/>
                    </a:lnTo>
                    <a:lnTo>
                      <a:pt x="256" y="477"/>
                    </a:lnTo>
                    <a:lnTo>
                      <a:pt x="268" y="416"/>
                    </a:lnTo>
                    <a:lnTo>
                      <a:pt x="261" y="345"/>
                    </a:lnTo>
                    <a:lnTo>
                      <a:pt x="316" y="307"/>
                    </a:lnTo>
                    <a:lnTo>
                      <a:pt x="358" y="287"/>
                    </a:lnTo>
                    <a:lnTo>
                      <a:pt x="390" y="196"/>
                    </a:lnTo>
                    <a:lnTo>
                      <a:pt x="361" y="98"/>
                    </a:lnTo>
                    <a:lnTo>
                      <a:pt x="264" y="0"/>
                    </a:lnTo>
                    <a:lnTo>
                      <a:pt x="146" y="8"/>
                    </a:lnTo>
                    <a:lnTo>
                      <a:pt x="51" y="67"/>
                    </a:lnTo>
                    <a:lnTo>
                      <a:pt x="10" y="140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4" name="Freeform 59"/>
              <p:cNvSpPr>
                <a:spLocks/>
              </p:cNvSpPr>
              <p:nvPr/>
            </p:nvSpPr>
            <p:spPr bwMode="auto">
              <a:xfrm rot="421002">
                <a:off x="3335" y="2712"/>
                <a:ext cx="284" cy="122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9" y="20"/>
                  </a:cxn>
                  <a:cxn ang="0">
                    <a:pos x="0" y="73"/>
                  </a:cxn>
                  <a:cxn ang="0">
                    <a:pos x="28" y="109"/>
                  </a:cxn>
                  <a:cxn ang="0">
                    <a:pos x="98" y="109"/>
                  </a:cxn>
                  <a:cxn ang="0">
                    <a:pos x="126" y="66"/>
                  </a:cxn>
                  <a:cxn ang="0">
                    <a:pos x="102" y="14"/>
                  </a:cxn>
                  <a:cxn ang="0">
                    <a:pos x="45" y="0"/>
                  </a:cxn>
                </a:cxnLst>
                <a:rect l="0" t="0" r="r" b="b"/>
                <a:pathLst>
                  <a:path w="126" h="109">
                    <a:moveTo>
                      <a:pt x="45" y="0"/>
                    </a:moveTo>
                    <a:lnTo>
                      <a:pt x="9" y="20"/>
                    </a:lnTo>
                    <a:lnTo>
                      <a:pt x="0" y="73"/>
                    </a:lnTo>
                    <a:lnTo>
                      <a:pt x="28" y="109"/>
                    </a:lnTo>
                    <a:lnTo>
                      <a:pt x="98" y="109"/>
                    </a:lnTo>
                    <a:lnTo>
                      <a:pt x="126" y="66"/>
                    </a:lnTo>
                    <a:lnTo>
                      <a:pt x="102" y="1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169" grpId="0" animBg="1"/>
      <p:bldP spid="170" grpId="0" animBg="1"/>
      <p:bldP spid="17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4690" name="Picture 2" descr="http://t0.gstatic.com/images?q=tbn:ANd9GcTuoIdjzj6ByRo1V7JJRgiics6IoQsNq3AMIgA7mvmtyY2UVAb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66670" y="1988840"/>
            <a:ext cx="400147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323528" y="0"/>
            <a:ext cx="6624736" cy="1416051"/>
            <a:chOff x="661" y="3264"/>
            <a:chExt cx="1122" cy="892"/>
          </a:xfrm>
        </p:grpSpPr>
        <p:sp>
          <p:nvSpPr>
            <p:cNvPr id="6" name="Freeform 64"/>
            <p:cNvSpPr>
              <a:spLocks/>
            </p:cNvSpPr>
            <p:nvPr/>
          </p:nvSpPr>
          <p:spPr bwMode="auto">
            <a:xfrm>
              <a:off x="661" y="3264"/>
              <a:ext cx="1122" cy="656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Text Box 65"/>
            <p:cNvSpPr txBox="1">
              <a:spLocks noChangeArrowheads="1"/>
            </p:cNvSpPr>
            <p:nvPr/>
          </p:nvSpPr>
          <p:spPr bwMode="auto">
            <a:xfrm>
              <a:off x="792" y="3419"/>
              <a:ext cx="962" cy="73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en-US" altLang="zh-CN" sz="3500" b="1" i="1" dirty="0" err="1" smtClean="0">
                  <a:solidFill>
                    <a:srgbClr val="FF3300"/>
                  </a:solidFill>
                  <a:ea typeface="黑体" pitchFamily="2" charset="-122"/>
                </a:rPr>
                <a:t>MPI_Bcast</a:t>
              </a:r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的实现</a:t>
              </a:r>
              <a:r>
                <a:rPr lang="en-US" altLang="zh-CN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(</a:t>
              </a:r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小数据</a:t>
              </a:r>
              <a:r>
                <a:rPr lang="en-US" altLang="zh-CN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)</a:t>
              </a:r>
              <a:endParaRPr lang="zh-CN" altLang="en-US" sz="3500" b="1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sp>
        <p:nvSpPr>
          <p:cNvPr id="9" name="云形标注 8"/>
          <p:cNvSpPr/>
          <p:nvPr/>
        </p:nvSpPr>
        <p:spPr bwMode="auto">
          <a:xfrm>
            <a:off x="2474135" y="1050074"/>
            <a:ext cx="3242621" cy="864096"/>
          </a:xfrm>
          <a:prstGeom prst="cloudCallout">
            <a:avLst>
              <a:gd name="adj1" fmla="val -23861"/>
              <a:gd name="adj2" fmla="val 96438"/>
            </a:avLst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1" lang="zh-CN" alt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华文行楷" pitchFamily="2" charset="-122"/>
              </a:rPr>
              <a:t>小数据：二项式树</a:t>
            </a:r>
            <a:endParaRPr kumimoji="1" lang="en-US" altLang="zh-CN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华文行楷" pitchFamily="2" charset="-122"/>
            </a:endParaRPr>
          </a:p>
          <a:p>
            <a:r>
              <a:rPr lang="en-US" altLang="zh-CN" sz="1800" b="1" dirty="0" smtClean="0">
                <a:solidFill>
                  <a:schemeClr val="bg1"/>
                </a:solidFill>
                <a:ea typeface="华文行楷" pitchFamily="2" charset="-122"/>
              </a:rPr>
              <a:t>(binomial tree</a:t>
            </a:r>
            <a:r>
              <a:rPr kumimoji="1" lang="zh-CN" alt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华文行楷" pitchFamily="2" charset="-122"/>
              </a:rPr>
              <a:t>）</a:t>
            </a:r>
          </a:p>
        </p:txBody>
      </p:sp>
      <p:sp>
        <p:nvSpPr>
          <p:cNvPr id="8" name="椭圆 7"/>
          <p:cNvSpPr/>
          <p:nvPr/>
        </p:nvSpPr>
        <p:spPr bwMode="auto">
          <a:xfrm>
            <a:off x="2051720" y="5661248"/>
            <a:ext cx="144016" cy="144016"/>
          </a:xfrm>
          <a:prstGeom prst="ellipse">
            <a:avLst/>
          </a:prstGeom>
          <a:solidFill>
            <a:schemeClr val="tx1">
              <a:lumMod val="50000"/>
            </a:schemeClr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2627784" y="5661248"/>
            <a:ext cx="144016" cy="144016"/>
          </a:xfrm>
          <a:prstGeom prst="ellipse">
            <a:avLst/>
          </a:prstGeom>
          <a:solidFill>
            <a:schemeClr val="tx1">
              <a:lumMod val="50000"/>
            </a:schemeClr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3203848" y="5661248"/>
            <a:ext cx="144016" cy="144016"/>
          </a:xfrm>
          <a:prstGeom prst="ellipse">
            <a:avLst/>
          </a:prstGeom>
          <a:solidFill>
            <a:schemeClr val="tx1">
              <a:lumMod val="50000"/>
            </a:schemeClr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3779912" y="5661248"/>
            <a:ext cx="144016" cy="144016"/>
          </a:xfrm>
          <a:prstGeom prst="ellipse">
            <a:avLst/>
          </a:prstGeom>
          <a:solidFill>
            <a:schemeClr val="tx1">
              <a:lumMod val="50000"/>
            </a:schemeClr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4" name="椭圆 13"/>
          <p:cNvSpPr/>
          <p:nvPr/>
        </p:nvSpPr>
        <p:spPr bwMode="auto">
          <a:xfrm>
            <a:off x="4355976" y="5661248"/>
            <a:ext cx="144016" cy="144016"/>
          </a:xfrm>
          <a:prstGeom prst="ellipse">
            <a:avLst/>
          </a:prstGeom>
          <a:solidFill>
            <a:schemeClr val="tx1">
              <a:lumMod val="50000"/>
            </a:schemeClr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5004048" y="5661248"/>
            <a:ext cx="144016" cy="144016"/>
          </a:xfrm>
          <a:prstGeom prst="ellipse">
            <a:avLst/>
          </a:prstGeom>
          <a:solidFill>
            <a:schemeClr val="tx1">
              <a:lumMod val="50000"/>
            </a:schemeClr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6" name="椭圆 15"/>
          <p:cNvSpPr/>
          <p:nvPr/>
        </p:nvSpPr>
        <p:spPr bwMode="auto">
          <a:xfrm>
            <a:off x="5724128" y="5661248"/>
            <a:ext cx="144016" cy="144016"/>
          </a:xfrm>
          <a:prstGeom prst="ellipse">
            <a:avLst/>
          </a:prstGeom>
          <a:solidFill>
            <a:schemeClr val="tx1">
              <a:lumMod val="50000"/>
            </a:schemeClr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17" name="曲线连接符 16"/>
          <p:cNvCxnSpPr>
            <a:stCxn id="8" idx="4"/>
            <a:endCxn id="14" idx="4"/>
          </p:cNvCxnSpPr>
          <p:nvPr/>
        </p:nvCxnSpPr>
        <p:spPr bwMode="auto">
          <a:xfrm rot="16200000" flipH="1">
            <a:off x="3275856" y="4653136"/>
            <a:ext cx="12700" cy="2304256"/>
          </a:xfrm>
          <a:prstGeom prst="curvedConnector3">
            <a:avLst>
              <a:gd name="adj1" fmla="val 3468291"/>
            </a:avLst>
          </a:prstGeom>
          <a:solidFill>
            <a:schemeClr val="accent1"/>
          </a:solidFill>
          <a:ln w="12700" cap="sq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矩形 17"/>
          <p:cNvSpPr/>
          <p:nvPr/>
        </p:nvSpPr>
        <p:spPr bwMode="auto">
          <a:xfrm>
            <a:off x="1908304" y="5239400"/>
            <a:ext cx="2228775" cy="1141927"/>
          </a:xfrm>
          <a:prstGeom prst="rect">
            <a:avLst/>
          </a:prstGeom>
          <a:noFill/>
          <a:ln w="12700" cap="sq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79712" y="5239401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</a:rPr>
              <a:t>0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5776" y="5229200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</a:rPr>
              <a:t>1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52120" y="5173161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</a:rPr>
              <a:t>6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4283968" y="5229199"/>
            <a:ext cx="2520280" cy="1152127"/>
          </a:xfrm>
          <a:prstGeom prst="rect">
            <a:avLst/>
          </a:prstGeom>
          <a:noFill/>
          <a:ln w="12700" cap="sq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5" name="椭圆 24"/>
          <p:cNvSpPr/>
          <p:nvPr/>
        </p:nvSpPr>
        <p:spPr bwMode="auto">
          <a:xfrm>
            <a:off x="6300192" y="5661248"/>
            <a:ext cx="144016" cy="144016"/>
          </a:xfrm>
          <a:prstGeom prst="ellipse">
            <a:avLst/>
          </a:prstGeom>
          <a:solidFill>
            <a:schemeClr val="tx1">
              <a:lumMod val="50000"/>
            </a:schemeClr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28184" y="5157192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</a:rPr>
              <a:t>7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cxnSp>
        <p:nvCxnSpPr>
          <p:cNvPr id="29" name="曲线连接符 28"/>
          <p:cNvCxnSpPr>
            <a:stCxn id="8" idx="4"/>
            <a:endCxn id="12" idx="4"/>
          </p:cNvCxnSpPr>
          <p:nvPr/>
        </p:nvCxnSpPr>
        <p:spPr bwMode="auto">
          <a:xfrm rot="16200000" flipH="1">
            <a:off x="2699792" y="5229200"/>
            <a:ext cx="12700" cy="1152128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sq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2" name="曲线连接符 31"/>
          <p:cNvCxnSpPr>
            <a:stCxn id="14" idx="4"/>
            <a:endCxn id="16" idx="3"/>
          </p:cNvCxnSpPr>
          <p:nvPr/>
        </p:nvCxnSpPr>
        <p:spPr bwMode="auto">
          <a:xfrm rot="5400000" flipH="1" flipV="1">
            <a:off x="5076055" y="5136101"/>
            <a:ext cx="21091" cy="1317235"/>
          </a:xfrm>
          <a:prstGeom prst="curvedConnector3">
            <a:avLst>
              <a:gd name="adj1" fmla="val -1083875"/>
            </a:avLst>
          </a:prstGeom>
          <a:solidFill>
            <a:schemeClr val="accent1"/>
          </a:solidFill>
          <a:ln w="12700" cap="sq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54692" name="TextBox 754691"/>
          <p:cNvSpPr txBox="1"/>
          <p:nvPr/>
        </p:nvSpPr>
        <p:spPr>
          <a:xfrm>
            <a:off x="7164288" y="270892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</a:rPr>
              <a:t>log</a:t>
            </a:r>
            <a:r>
              <a:rPr lang="en-US" altLang="zh-CN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n</a:t>
            </a:r>
            <a:endParaRPr lang="zh-CN" alt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3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:\My Documents\我的研究与教学\插图\6a00d835457b7453ef01348697aa8a970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6493" y="2132856"/>
            <a:ext cx="5679883" cy="2880320"/>
          </a:xfrm>
          <a:prstGeom prst="rect">
            <a:avLst/>
          </a:prstGeom>
          <a:noFill/>
        </p:spPr>
      </p:pic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11560" y="404664"/>
            <a:ext cx="3528392" cy="984250"/>
            <a:chOff x="357" y="660"/>
            <a:chExt cx="1815" cy="620"/>
          </a:xfrm>
        </p:grpSpPr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357" y="674"/>
              <a:ext cx="1682" cy="321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453" y="660"/>
              <a:ext cx="1719" cy="6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>
              <a:spAutoFit/>
            </a:bodyPr>
            <a:lstStyle/>
            <a:p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二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为什么用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MPI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907704" y="5443636"/>
            <a:ext cx="6264696" cy="1081708"/>
            <a:chOff x="1907704" y="5443636"/>
            <a:chExt cx="6264696" cy="1081708"/>
          </a:xfrm>
        </p:grpSpPr>
        <p:cxnSp>
          <p:nvCxnSpPr>
            <p:cNvPr id="7" name="直接箭头连接符 6"/>
            <p:cNvCxnSpPr/>
            <p:nvPr/>
          </p:nvCxnSpPr>
          <p:spPr bwMode="auto">
            <a:xfrm>
              <a:off x="1907704" y="5443636"/>
              <a:ext cx="6120680" cy="1588"/>
            </a:xfrm>
            <a:prstGeom prst="straightConnector1">
              <a:avLst/>
            </a:prstGeom>
            <a:solidFill>
              <a:schemeClr val="accent1"/>
            </a:solidFill>
            <a:ln w="47625" cap="sq" cmpd="sng" algn="ctr">
              <a:solidFill>
                <a:srgbClr val="0033CC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21" name="组合 20"/>
            <p:cNvGrpSpPr/>
            <p:nvPr/>
          </p:nvGrpSpPr>
          <p:grpSpPr>
            <a:xfrm>
              <a:off x="6660232" y="5589240"/>
              <a:ext cx="1512168" cy="936104"/>
              <a:chOff x="6012160" y="5517232"/>
              <a:chExt cx="1512168" cy="936104"/>
            </a:xfrm>
          </p:grpSpPr>
          <p:sp>
            <p:nvSpPr>
              <p:cNvPr id="18" name="Freeform 63"/>
              <p:cNvSpPr>
                <a:spLocks/>
              </p:cNvSpPr>
              <p:nvPr/>
            </p:nvSpPr>
            <p:spPr bwMode="auto">
              <a:xfrm>
                <a:off x="6012160" y="5517232"/>
                <a:ext cx="1512168" cy="936104"/>
              </a:xfrm>
              <a:custGeom>
                <a:avLst/>
                <a:gdLst/>
                <a:ahLst/>
                <a:cxnLst>
                  <a:cxn ang="0">
                    <a:pos x="293" y="0"/>
                  </a:cxn>
                  <a:cxn ang="0">
                    <a:pos x="154" y="7"/>
                  </a:cxn>
                  <a:cxn ang="0">
                    <a:pos x="43" y="55"/>
                  </a:cxn>
                  <a:cxn ang="0">
                    <a:pos x="15" y="118"/>
                  </a:cxn>
                  <a:cxn ang="0">
                    <a:pos x="8" y="138"/>
                  </a:cxn>
                  <a:cxn ang="0">
                    <a:pos x="15" y="222"/>
                  </a:cxn>
                  <a:cxn ang="0">
                    <a:pos x="119" y="249"/>
                  </a:cxn>
                  <a:cxn ang="0">
                    <a:pos x="494" y="249"/>
                  </a:cxn>
                  <a:cxn ang="0">
                    <a:pos x="556" y="180"/>
                  </a:cxn>
                  <a:cxn ang="0">
                    <a:pos x="549" y="97"/>
                  </a:cxn>
                  <a:cxn ang="0">
                    <a:pos x="522" y="90"/>
                  </a:cxn>
                  <a:cxn ang="0">
                    <a:pos x="508" y="69"/>
                  </a:cxn>
                  <a:cxn ang="0">
                    <a:pos x="293" y="0"/>
                  </a:cxn>
                </a:cxnLst>
                <a:rect l="0" t="0" r="r" b="b"/>
                <a:pathLst>
                  <a:path w="559" h="286">
                    <a:moveTo>
                      <a:pt x="293" y="0"/>
                    </a:moveTo>
                    <a:cubicBezTo>
                      <a:pt x="247" y="2"/>
                      <a:pt x="200" y="1"/>
                      <a:pt x="154" y="7"/>
                    </a:cubicBezTo>
                    <a:cubicBezTo>
                      <a:pt x="132" y="10"/>
                      <a:pt x="75" y="47"/>
                      <a:pt x="43" y="55"/>
                    </a:cubicBezTo>
                    <a:cubicBezTo>
                      <a:pt x="21" y="89"/>
                      <a:pt x="32" y="67"/>
                      <a:pt x="15" y="118"/>
                    </a:cubicBezTo>
                    <a:cubicBezTo>
                      <a:pt x="13" y="125"/>
                      <a:pt x="8" y="138"/>
                      <a:pt x="8" y="138"/>
                    </a:cubicBezTo>
                    <a:cubicBezTo>
                      <a:pt x="10" y="166"/>
                      <a:pt x="0" y="198"/>
                      <a:pt x="15" y="222"/>
                    </a:cubicBezTo>
                    <a:cubicBezTo>
                      <a:pt x="18" y="226"/>
                      <a:pt x="106" y="246"/>
                      <a:pt x="119" y="249"/>
                    </a:cubicBezTo>
                    <a:cubicBezTo>
                      <a:pt x="192" y="286"/>
                      <a:pt x="428" y="251"/>
                      <a:pt x="494" y="249"/>
                    </a:cubicBezTo>
                    <a:cubicBezTo>
                      <a:pt x="526" y="229"/>
                      <a:pt x="544" y="217"/>
                      <a:pt x="556" y="180"/>
                    </a:cubicBezTo>
                    <a:cubicBezTo>
                      <a:pt x="554" y="152"/>
                      <a:pt x="559" y="123"/>
                      <a:pt x="549" y="97"/>
                    </a:cubicBezTo>
                    <a:cubicBezTo>
                      <a:pt x="546" y="88"/>
                      <a:pt x="530" y="95"/>
                      <a:pt x="522" y="90"/>
                    </a:cubicBezTo>
                    <a:cubicBezTo>
                      <a:pt x="515" y="85"/>
                      <a:pt x="514" y="75"/>
                      <a:pt x="508" y="69"/>
                    </a:cubicBezTo>
                    <a:cubicBezTo>
                      <a:pt x="443" y="12"/>
                      <a:pt x="376" y="6"/>
                      <a:pt x="293" y="0"/>
                    </a:cubicBezTo>
                    <a:close/>
                  </a:path>
                </a:pathLst>
              </a:custGeom>
              <a:solidFill>
                <a:srgbClr val="A0E8E6"/>
              </a:solidFill>
              <a:ln w="31750" cap="flat" cmpd="sng">
                <a:solidFill>
                  <a:srgbClr val="FFFF99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" name="Text Box 64"/>
              <p:cNvSpPr txBox="1">
                <a:spLocks noChangeArrowheads="1"/>
              </p:cNvSpPr>
              <p:nvPr/>
            </p:nvSpPr>
            <p:spPr bwMode="auto">
              <a:xfrm>
                <a:off x="6084168" y="5517232"/>
                <a:ext cx="1440160" cy="8309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>
                <a:outerShdw dist="127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dirty="0" smtClean="0">
                    <a:solidFill>
                      <a:srgbClr val="FF0000"/>
                    </a:solidFill>
                  </a:rPr>
                  <a:t>更多</a:t>
                </a:r>
                <a:endParaRPr lang="en-US" altLang="zh-CN" dirty="0" smtClean="0">
                  <a:solidFill>
                    <a:srgbClr val="FF0000"/>
                  </a:solidFill>
                </a:endParaRPr>
              </a:p>
              <a:p>
                <a:pPr algn="ctr"/>
                <a:r>
                  <a:rPr lang="zh-CN" altLang="en-US" dirty="0" smtClean="0">
                    <a:solidFill>
                      <a:srgbClr val="FF0000"/>
                    </a:solidFill>
                  </a:rPr>
                  <a:t>计算节点</a:t>
                </a:r>
              </a:p>
            </p:txBody>
          </p:sp>
        </p:grpSp>
      </p:grp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907704" y="1340768"/>
            <a:ext cx="4320480" cy="52322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l" fontAlgn="base">
              <a:spcBef>
                <a:spcPct val="0"/>
              </a:spcBef>
            </a:pPr>
            <a:r>
              <a:rPr lang="zh-CN" altLang="en-US" sz="2800" b="1" dirty="0" smtClean="0">
                <a:solidFill>
                  <a:srgbClr val="00E400"/>
                </a:solidFill>
                <a:ea typeface="黑体" pitchFamily="2" charset="-122"/>
              </a:rPr>
              <a:t>如何扩展硬件计算能力？</a:t>
            </a:r>
            <a:endParaRPr lang="zh-CN" altLang="en-US" sz="2800" b="1" baseline="0" dirty="0">
              <a:solidFill>
                <a:srgbClr val="00E400"/>
              </a:solidFill>
              <a:effectLst/>
              <a:ea typeface="黑体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07504" y="2060848"/>
            <a:ext cx="1800199" cy="3384376"/>
            <a:chOff x="107504" y="2060848"/>
            <a:chExt cx="1800199" cy="3384376"/>
          </a:xfrm>
        </p:grpSpPr>
        <p:cxnSp>
          <p:nvCxnSpPr>
            <p:cNvPr id="9" name="直接箭头连接符 8"/>
            <p:cNvCxnSpPr/>
            <p:nvPr/>
          </p:nvCxnSpPr>
          <p:spPr bwMode="auto">
            <a:xfrm rot="16200000" flipV="1">
              <a:off x="251519" y="3789040"/>
              <a:ext cx="3240360" cy="72008"/>
            </a:xfrm>
            <a:prstGeom prst="straightConnector1">
              <a:avLst/>
            </a:prstGeom>
            <a:solidFill>
              <a:schemeClr val="accent1"/>
            </a:solidFill>
            <a:ln w="47625" cap="sq" cmpd="sng" algn="ctr">
              <a:solidFill>
                <a:srgbClr val="0033CC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22" name="组合 21"/>
            <p:cNvGrpSpPr/>
            <p:nvPr/>
          </p:nvGrpSpPr>
          <p:grpSpPr>
            <a:xfrm>
              <a:off x="107504" y="2060848"/>
              <a:ext cx="1512168" cy="936104"/>
              <a:chOff x="6012160" y="5517232"/>
              <a:chExt cx="1512168" cy="936104"/>
            </a:xfrm>
          </p:grpSpPr>
          <p:sp>
            <p:nvSpPr>
              <p:cNvPr id="23" name="Freeform 63"/>
              <p:cNvSpPr>
                <a:spLocks/>
              </p:cNvSpPr>
              <p:nvPr/>
            </p:nvSpPr>
            <p:spPr bwMode="auto">
              <a:xfrm>
                <a:off x="6012160" y="5517232"/>
                <a:ext cx="1512168" cy="936104"/>
              </a:xfrm>
              <a:custGeom>
                <a:avLst/>
                <a:gdLst/>
                <a:ahLst/>
                <a:cxnLst>
                  <a:cxn ang="0">
                    <a:pos x="293" y="0"/>
                  </a:cxn>
                  <a:cxn ang="0">
                    <a:pos x="154" y="7"/>
                  </a:cxn>
                  <a:cxn ang="0">
                    <a:pos x="43" y="55"/>
                  </a:cxn>
                  <a:cxn ang="0">
                    <a:pos x="15" y="118"/>
                  </a:cxn>
                  <a:cxn ang="0">
                    <a:pos x="8" y="138"/>
                  </a:cxn>
                  <a:cxn ang="0">
                    <a:pos x="15" y="222"/>
                  </a:cxn>
                  <a:cxn ang="0">
                    <a:pos x="119" y="249"/>
                  </a:cxn>
                  <a:cxn ang="0">
                    <a:pos x="494" y="249"/>
                  </a:cxn>
                  <a:cxn ang="0">
                    <a:pos x="556" y="180"/>
                  </a:cxn>
                  <a:cxn ang="0">
                    <a:pos x="549" y="97"/>
                  </a:cxn>
                  <a:cxn ang="0">
                    <a:pos x="522" y="90"/>
                  </a:cxn>
                  <a:cxn ang="0">
                    <a:pos x="508" y="69"/>
                  </a:cxn>
                  <a:cxn ang="0">
                    <a:pos x="293" y="0"/>
                  </a:cxn>
                </a:cxnLst>
                <a:rect l="0" t="0" r="r" b="b"/>
                <a:pathLst>
                  <a:path w="559" h="286">
                    <a:moveTo>
                      <a:pt x="293" y="0"/>
                    </a:moveTo>
                    <a:cubicBezTo>
                      <a:pt x="247" y="2"/>
                      <a:pt x="200" y="1"/>
                      <a:pt x="154" y="7"/>
                    </a:cubicBezTo>
                    <a:cubicBezTo>
                      <a:pt x="132" y="10"/>
                      <a:pt x="75" y="47"/>
                      <a:pt x="43" y="55"/>
                    </a:cubicBezTo>
                    <a:cubicBezTo>
                      <a:pt x="21" y="89"/>
                      <a:pt x="32" y="67"/>
                      <a:pt x="15" y="118"/>
                    </a:cubicBezTo>
                    <a:cubicBezTo>
                      <a:pt x="13" y="125"/>
                      <a:pt x="8" y="138"/>
                      <a:pt x="8" y="138"/>
                    </a:cubicBezTo>
                    <a:cubicBezTo>
                      <a:pt x="10" y="166"/>
                      <a:pt x="0" y="198"/>
                      <a:pt x="15" y="222"/>
                    </a:cubicBezTo>
                    <a:cubicBezTo>
                      <a:pt x="18" y="226"/>
                      <a:pt x="106" y="246"/>
                      <a:pt x="119" y="249"/>
                    </a:cubicBezTo>
                    <a:cubicBezTo>
                      <a:pt x="192" y="286"/>
                      <a:pt x="428" y="251"/>
                      <a:pt x="494" y="249"/>
                    </a:cubicBezTo>
                    <a:cubicBezTo>
                      <a:pt x="526" y="229"/>
                      <a:pt x="544" y="217"/>
                      <a:pt x="556" y="180"/>
                    </a:cubicBezTo>
                    <a:cubicBezTo>
                      <a:pt x="554" y="152"/>
                      <a:pt x="559" y="123"/>
                      <a:pt x="549" y="97"/>
                    </a:cubicBezTo>
                    <a:cubicBezTo>
                      <a:pt x="546" y="88"/>
                      <a:pt x="530" y="95"/>
                      <a:pt x="522" y="90"/>
                    </a:cubicBezTo>
                    <a:cubicBezTo>
                      <a:pt x="515" y="85"/>
                      <a:pt x="514" y="75"/>
                      <a:pt x="508" y="69"/>
                    </a:cubicBezTo>
                    <a:cubicBezTo>
                      <a:pt x="443" y="12"/>
                      <a:pt x="376" y="6"/>
                      <a:pt x="293" y="0"/>
                    </a:cubicBezTo>
                    <a:close/>
                  </a:path>
                </a:pathLst>
              </a:custGeom>
              <a:solidFill>
                <a:srgbClr val="A0E8E6"/>
              </a:solidFill>
              <a:ln w="31750" cap="flat" cmpd="sng">
                <a:solidFill>
                  <a:srgbClr val="FFFF99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4" name="Text Box 64"/>
              <p:cNvSpPr txBox="1">
                <a:spLocks noChangeArrowheads="1"/>
              </p:cNvSpPr>
              <p:nvPr/>
            </p:nvSpPr>
            <p:spPr bwMode="auto">
              <a:xfrm>
                <a:off x="6084168" y="5517232"/>
                <a:ext cx="1440160" cy="8309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>
                <a:outerShdw dist="127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dirty="0" smtClean="0">
                    <a:solidFill>
                      <a:srgbClr val="FF0000"/>
                    </a:solidFill>
                  </a:rPr>
                  <a:t>更多</a:t>
                </a:r>
                <a:endParaRPr lang="en-US" altLang="zh-CN" dirty="0" smtClean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n-US" altLang="zh-CN" dirty="0" smtClean="0">
                    <a:solidFill>
                      <a:srgbClr val="FF0000"/>
                    </a:solidFill>
                  </a:rPr>
                  <a:t>CPU(</a:t>
                </a:r>
                <a:r>
                  <a:rPr lang="zh-CN" altLang="en-US" dirty="0" smtClean="0">
                    <a:solidFill>
                      <a:srgbClr val="FF0000"/>
                    </a:solidFill>
                  </a:rPr>
                  <a:t>核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)</a:t>
                </a:r>
                <a:endParaRPr lang="zh-CN" altLang="en-US" dirty="0" smtClean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29" name="Group 47"/>
          <p:cNvGrpSpPr>
            <a:grpSpLocks/>
          </p:cNvGrpSpPr>
          <p:nvPr/>
        </p:nvGrpSpPr>
        <p:grpSpPr bwMode="auto">
          <a:xfrm>
            <a:off x="2411759" y="5589240"/>
            <a:ext cx="3095625" cy="1079500"/>
            <a:chOff x="3254" y="663"/>
            <a:chExt cx="1950" cy="680"/>
          </a:xfrm>
        </p:grpSpPr>
        <p:sp>
          <p:nvSpPr>
            <p:cNvPr id="30" name="Rectangle 15"/>
            <p:cNvSpPr>
              <a:spLocks noChangeArrowheads="1"/>
            </p:cNvSpPr>
            <p:nvPr/>
          </p:nvSpPr>
          <p:spPr bwMode="auto">
            <a:xfrm>
              <a:off x="3299" y="708"/>
              <a:ext cx="1891" cy="4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80000"/>
                </a:lnSpc>
              </a:pPr>
              <a:r>
                <a:rPr lang="en-US" altLang="zh-CN" sz="2300" b="1" dirty="0" smtClean="0">
                  <a:solidFill>
                    <a:srgbClr val="FF3300"/>
                  </a:solidFill>
                  <a:ea typeface="幼圆" pitchFamily="49" charset="-122"/>
                </a:rPr>
                <a:t>MPI</a:t>
              </a:r>
              <a:r>
                <a:rPr lang="zh-CN" altLang="en-US" sz="2300" b="1" dirty="0" smtClean="0">
                  <a:solidFill>
                    <a:srgbClr val="FF3300"/>
                  </a:solidFill>
                  <a:ea typeface="幼圆" pitchFamily="49" charset="-122"/>
                </a:rPr>
                <a:t>提供了计算节点的进程间通信机制</a:t>
              </a:r>
              <a:endParaRPr lang="zh-CN" altLang="en-US" sz="2300" b="1" dirty="0">
                <a:solidFill>
                  <a:srgbClr val="FF3300"/>
                </a:solidFill>
                <a:ea typeface="幼圆" pitchFamily="49" charset="-122"/>
              </a:endParaRPr>
            </a:p>
          </p:txBody>
        </p:sp>
        <p:sp>
          <p:nvSpPr>
            <p:cNvPr id="31" name="AutoShape 24"/>
            <p:cNvSpPr>
              <a:spLocks noChangeArrowheads="1"/>
            </p:cNvSpPr>
            <p:nvPr/>
          </p:nvSpPr>
          <p:spPr bwMode="auto">
            <a:xfrm>
              <a:off x="3254" y="663"/>
              <a:ext cx="1950" cy="680"/>
            </a:xfrm>
            <a:prstGeom prst="wedgeRoundRectCallout">
              <a:avLst>
                <a:gd name="adj1" fmla="val 32492"/>
                <a:gd name="adj2" fmla="val -151081"/>
                <a:gd name="adj3" fmla="val 16667"/>
              </a:avLst>
            </a:prstGeom>
            <a:noFill/>
            <a:ln w="69850">
              <a:solidFill>
                <a:srgbClr val="33CCCC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zh-CN" altLang="zh-CN" b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366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3512" y="3501008"/>
            <a:ext cx="2686050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75366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71600" y="1484784"/>
            <a:ext cx="280987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 bwMode="auto">
          <a:xfrm>
            <a:off x="1763688" y="1484784"/>
            <a:ext cx="1080120" cy="216024"/>
          </a:xfrm>
          <a:prstGeom prst="rect">
            <a:avLst/>
          </a:prstGeom>
          <a:noFill/>
          <a:ln w="635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755576" y="3646960"/>
            <a:ext cx="6264696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067944" y="234888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scatter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4490" y="4784785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gather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0192" y="246647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i="1" dirty="0" smtClean="0">
                <a:solidFill>
                  <a:schemeClr val="bg1"/>
                </a:solidFill>
              </a:rPr>
              <a:t>t</a:t>
            </a:r>
            <a:r>
              <a:rPr lang="en-US" altLang="zh-CN" sz="28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CN" sz="2800" dirty="0" smtClean="0">
                <a:solidFill>
                  <a:schemeClr val="bg1"/>
                </a:solidFill>
              </a:rPr>
              <a:t>= </a:t>
            </a:r>
            <a:r>
              <a:rPr lang="en-US" altLang="zh-CN" sz="2800" i="1" dirty="0" smtClean="0">
                <a:solidFill>
                  <a:schemeClr val="bg1"/>
                </a:solidFill>
              </a:rPr>
              <a:t>d / v</a:t>
            </a:r>
            <a:endParaRPr lang="zh-CN" altLang="en-US" sz="28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56176" y="4473875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i="1" dirty="0" smtClean="0">
                <a:solidFill>
                  <a:schemeClr val="bg1"/>
                </a:solidFill>
              </a:rPr>
              <a:t>t</a:t>
            </a:r>
            <a:r>
              <a:rPr lang="en-US" altLang="zh-CN" sz="2800" baseline="-25000" dirty="0">
                <a:solidFill>
                  <a:schemeClr val="bg1"/>
                </a:solidFill>
              </a:rPr>
              <a:t>2</a:t>
            </a:r>
            <a:r>
              <a:rPr lang="en-US" altLang="zh-CN" sz="2800" dirty="0" smtClean="0">
                <a:solidFill>
                  <a:schemeClr val="bg1"/>
                </a:solidFill>
              </a:rPr>
              <a:t>= </a:t>
            </a:r>
            <a:r>
              <a:rPr lang="en-US" altLang="zh-CN" sz="2800" i="1" dirty="0" smtClean="0">
                <a:solidFill>
                  <a:schemeClr val="bg1"/>
                </a:solidFill>
              </a:rPr>
              <a:t>d / v</a:t>
            </a:r>
            <a:endParaRPr lang="zh-CN" altLang="en-US" sz="2800" i="1" dirty="0">
              <a:solidFill>
                <a:schemeClr val="bg1"/>
              </a:solidFill>
            </a:endParaRPr>
          </a:p>
        </p:txBody>
      </p:sp>
      <p:grpSp>
        <p:nvGrpSpPr>
          <p:cNvPr id="13" name="Group 66"/>
          <p:cNvGrpSpPr>
            <a:grpSpLocks/>
          </p:cNvGrpSpPr>
          <p:nvPr/>
        </p:nvGrpSpPr>
        <p:grpSpPr bwMode="auto">
          <a:xfrm>
            <a:off x="323528" y="1"/>
            <a:ext cx="6624736" cy="1041401"/>
            <a:chOff x="661" y="3264"/>
            <a:chExt cx="1122" cy="656"/>
          </a:xfrm>
        </p:grpSpPr>
        <p:sp>
          <p:nvSpPr>
            <p:cNvPr id="14" name="Freeform 64"/>
            <p:cNvSpPr>
              <a:spLocks/>
            </p:cNvSpPr>
            <p:nvPr/>
          </p:nvSpPr>
          <p:spPr bwMode="auto">
            <a:xfrm>
              <a:off x="661" y="3264"/>
              <a:ext cx="1122" cy="656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Text Box 65"/>
            <p:cNvSpPr txBox="1">
              <a:spLocks noChangeArrowheads="1"/>
            </p:cNvSpPr>
            <p:nvPr/>
          </p:nvSpPr>
          <p:spPr bwMode="auto">
            <a:xfrm>
              <a:off x="792" y="3419"/>
              <a:ext cx="962" cy="3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en-US" altLang="zh-CN" sz="3500" b="1" i="1" dirty="0" err="1" smtClean="0">
                  <a:solidFill>
                    <a:srgbClr val="FF3300"/>
                  </a:solidFill>
                  <a:ea typeface="黑体" pitchFamily="2" charset="-122"/>
                </a:rPr>
                <a:t>MPI_Bcast</a:t>
              </a:r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的实现</a:t>
              </a:r>
              <a:r>
                <a:rPr lang="en-US" altLang="zh-CN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(</a:t>
              </a:r>
              <a:r>
                <a:rPr lang="zh-CN" altLang="en-US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大数据</a:t>
              </a:r>
              <a:r>
                <a:rPr lang="en-US" altLang="zh-CN" sz="3500" b="1" i="1" dirty="0" smtClean="0">
                  <a:solidFill>
                    <a:srgbClr val="FF3300"/>
                  </a:solidFill>
                  <a:ea typeface="黑体" pitchFamily="2" charset="-122"/>
                </a:rPr>
                <a:t>)</a:t>
              </a:r>
              <a:endParaRPr lang="zh-CN" altLang="en-US" sz="3500" b="1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300192" y="578780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smtClean="0">
                <a:solidFill>
                  <a:srgbClr val="C00000"/>
                </a:solidFill>
              </a:rPr>
              <a:t>O(1)</a:t>
            </a:r>
            <a:endParaRPr lang="zh-CN" alt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196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27584" y="1268760"/>
            <a:ext cx="7561263" cy="1728207"/>
            <a:chOff x="904" y="734"/>
            <a:chExt cx="4763" cy="739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904" y="734"/>
              <a:ext cx="4763" cy="739"/>
            </a:xfrm>
            <a:prstGeom prst="rect">
              <a:avLst/>
            </a:prstGeom>
            <a:solidFill>
              <a:srgbClr val="CCFFFF"/>
            </a:solidFill>
            <a:ln w="12700" cap="sq">
              <a:noFill/>
              <a:miter lim="800000"/>
              <a:headEnd/>
              <a:tailEnd/>
            </a:ln>
            <a:effectLst>
              <a:outerShdw dist="242633" dir="2572734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904" y="974"/>
              <a:ext cx="4717" cy="336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105000"/>
                </a:lnSpc>
                <a:spcBef>
                  <a:spcPct val="0"/>
                </a:spcBef>
              </a:pPr>
              <a:r>
                <a:rPr lang="zh-CN" altLang="en-US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#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include 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“</a:t>
              </a:r>
              <a:r>
                <a:rPr lang="en-US" altLang="zh-CN" sz="2000" dirty="0" err="1" smtClean="0">
                  <a:solidFill>
                    <a:schemeClr val="bg2">
                      <a:lumMod val="75000"/>
                    </a:schemeClr>
                  </a:solidFill>
                </a:rPr>
                <a:t>mpi.h</a:t>
              </a:r>
              <a:r>
                <a:rPr lang="en-US" altLang="zh-CN" sz="2000" dirty="0" smtClean="0">
                  <a:solidFill>
                    <a:schemeClr val="bg2">
                      <a:lumMod val="75000"/>
                    </a:schemeClr>
                  </a:solidFill>
                </a:rPr>
                <a:t>”</a:t>
              </a:r>
              <a:endParaRPr lang="en-US" altLang="zh-CN" sz="2000" dirty="0" smtClean="0">
                <a:solidFill>
                  <a:schemeClr val="bg2">
                    <a:lumMod val="75000"/>
                  </a:schemeClr>
                </a:solidFill>
                <a:effectLst/>
              </a:endParaRPr>
            </a:p>
            <a:p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int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MPI_Barrier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(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MPI_Comm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 </a:t>
              </a:r>
              <a:r>
                <a:rPr lang="en-US" altLang="zh-CN" sz="3600" b="1" baseline="-10000" dirty="0" err="1" smtClean="0">
                  <a:solidFill>
                    <a:srgbClr val="003399"/>
                  </a:solidFill>
                </a:rPr>
                <a:t>comm</a:t>
              </a:r>
              <a:r>
                <a:rPr lang="en-US" altLang="zh-CN" sz="3600" b="1" baseline="-10000" dirty="0" smtClean="0">
                  <a:solidFill>
                    <a:srgbClr val="003399"/>
                  </a:solidFill>
                </a:rPr>
                <a:t>);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79512" y="980728"/>
            <a:ext cx="2826187" cy="685800"/>
            <a:chOff x="475" y="748"/>
            <a:chExt cx="945" cy="432"/>
          </a:xfrm>
        </p:grpSpPr>
        <p:sp>
          <p:nvSpPr>
            <p:cNvPr id="8" name="Oval 9"/>
            <p:cNvSpPr>
              <a:spLocks noChangeArrowheads="1"/>
            </p:cNvSpPr>
            <p:nvPr/>
          </p:nvSpPr>
          <p:spPr bwMode="auto">
            <a:xfrm rot="20967931">
              <a:off x="578" y="748"/>
              <a:ext cx="792" cy="432"/>
            </a:xfrm>
            <a:prstGeom prst="ellipse">
              <a:avLst/>
            </a:prstGeom>
            <a:solidFill>
              <a:srgbClr val="99CCFF"/>
            </a:solidFill>
            <a:ln w="12700" cap="sq">
              <a:noFill/>
              <a:round/>
              <a:headEnd/>
              <a:tailEnd/>
            </a:ln>
            <a:effectLst>
              <a:outerShdw dist="108509" dir="1233363" algn="ctr" rotWithShape="0">
                <a:srgbClr val="B0B0B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 rot="20967931">
              <a:off x="475" y="759"/>
              <a:ext cx="945" cy="378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300" b="1" i="1" baseline="0" dirty="0" smtClean="0">
                  <a:solidFill>
                    <a:srgbClr val="FFFF00"/>
                  </a:solidFill>
                  <a:effectLst/>
                  <a:ea typeface="黑体" pitchFamily="2" charset="-122"/>
                </a:rPr>
                <a:t>同步</a:t>
              </a:r>
              <a:r>
                <a:rPr lang="en-US" altLang="zh-CN" sz="3300" b="1" i="1" baseline="0" dirty="0" smtClean="0">
                  <a:solidFill>
                    <a:srgbClr val="FFFF00"/>
                  </a:solidFill>
                  <a:effectLst/>
                  <a:ea typeface="黑体" pitchFamily="2" charset="-122"/>
                </a:rPr>
                <a:t>(</a:t>
              </a:r>
              <a:r>
                <a:rPr lang="zh-CN" altLang="en-US" sz="3300" b="1" i="1" baseline="0" dirty="0" smtClean="0">
                  <a:solidFill>
                    <a:srgbClr val="FFFF00"/>
                  </a:solidFill>
                  <a:effectLst/>
                  <a:ea typeface="黑体" pitchFamily="2" charset="-122"/>
                </a:rPr>
                <a:t>栅栏</a:t>
              </a:r>
              <a:r>
                <a:rPr lang="en-US" altLang="zh-CN" sz="3300" b="1" i="1" baseline="0" dirty="0" smtClean="0">
                  <a:solidFill>
                    <a:srgbClr val="FFFF00"/>
                  </a:solidFill>
                  <a:effectLst/>
                  <a:ea typeface="黑体" pitchFamily="2" charset="-122"/>
                </a:rPr>
                <a:t>)</a:t>
              </a:r>
              <a:endParaRPr lang="zh-CN" altLang="en-US" sz="3300" b="1" i="1" baseline="0" dirty="0">
                <a:solidFill>
                  <a:srgbClr val="FFFF00"/>
                </a:solidFill>
                <a:effectLst/>
                <a:ea typeface="黑体" pitchFamily="2" charset="-122"/>
              </a:endParaRPr>
            </a:p>
          </p:txBody>
        </p:sp>
      </p:grpSp>
      <p:grpSp>
        <p:nvGrpSpPr>
          <p:cNvPr id="4" name="组合 17"/>
          <p:cNvGrpSpPr/>
          <p:nvPr/>
        </p:nvGrpSpPr>
        <p:grpSpPr>
          <a:xfrm>
            <a:off x="971600" y="3429000"/>
            <a:ext cx="7416824" cy="954107"/>
            <a:chOff x="971600" y="3429000"/>
            <a:chExt cx="7416824" cy="954107"/>
          </a:xfrm>
        </p:grpSpPr>
        <p:sp>
          <p:nvSpPr>
            <p:cNvPr id="12" name="Rectangle 74"/>
            <p:cNvSpPr>
              <a:spLocks noChangeArrowheads="1"/>
            </p:cNvSpPr>
            <p:nvPr/>
          </p:nvSpPr>
          <p:spPr bwMode="auto">
            <a:xfrm>
              <a:off x="1187624" y="3429000"/>
              <a:ext cx="7200800" cy="9541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当</a:t>
              </a:r>
              <a:r>
                <a:rPr lang="zh-CN" altLang="en-US" sz="2800" b="1" dirty="0" smtClean="0">
                  <a:solidFill>
                    <a:schemeClr val="accent6"/>
                  </a:solidFill>
                  <a:latin typeface="幼圆" pitchFamily="49" charset="-122"/>
                  <a:ea typeface="幼圆" pitchFamily="49" charset="-122"/>
                </a:rPr>
                <a:t>每个进程</a:t>
              </a:r>
              <a:r>
                <a:rPr lang="zh-CN" altLang="en-US" sz="28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都到达</a:t>
              </a:r>
              <a:r>
                <a:rPr lang="en-US" altLang="zh-CN" sz="2800" b="1" dirty="0" err="1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MPI_Barrier</a:t>
              </a:r>
              <a:r>
                <a:rPr lang="zh-CN" altLang="en-US" sz="2800" b="1" dirty="0" smtClean="0">
                  <a:solidFill>
                    <a:srgbClr val="002060"/>
                  </a:solidFill>
                  <a:latin typeface="幼圆" pitchFamily="49" charset="-122"/>
                  <a:ea typeface="幼圆" pitchFamily="49" charset="-122"/>
                </a:rPr>
                <a:t>调用后，程序才接着往下执行</a:t>
              </a:r>
            </a:p>
          </p:txBody>
        </p:sp>
        <p:sp>
          <p:nvSpPr>
            <p:cNvPr id="16" name="Oval 40"/>
            <p:cNvSpPr>
              <a:spLocks noChangeArrowheads="1"/>
            </p:cNvSpPr>
            <p:nvPr/>
          </p:nvSpPr>
          <p:spPr bwMode="auto">
            <a:xfrm>
              <a:off x="971600" y="3645024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latin typeface="+mn-lt"/>
              </a:endParaRPr>
            </a:p>
          </p:txBody>
        </p:sp>
      </p:grpSp>
      <p:grpSp>
        <p:nvGrpSpPr>
          <p:cNvPr id="22" name="Group 90"/>
          <p:cNvGrpSpPr>
            <a:grpSpLocks/>
          </p:cNvGrpSpPr>
          <p:nvPr/>
        </p:nvGrpSpPr>
        <p:grpSpPr bwMode="auto">
          <a:xfrm>
            <a:off x="2555416" y="77944"/>
            <a:ext cx="4464677" cy="1009685"/>
            <a:chOff x="3361" y="1363"/>
            <a:chExt cx="2249" cy="842"/>
          </a:xfrm>
        </p:grpSpPr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3361" y="1602"/>
              <a:ext cx="2249" cy="3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altLang="zh-CN" sz="2500" b="1" dirty="0">
                  <a:solidFill>
                    <a:srgbClr val="FF0000"/>
                  </a:solidFill>
                  <a:latin typeface="黑体" pitchFamily="2" charset="-122"/>
                  <a:ea typeface="黑体" pitchFamily="2" charset="-122"/>
                </a:rPr>
                <a:t>   </a:t>
              </a:r>
              <a:r>
                <a:rPr lang="zh-CN" altLang="en-US" sz="2500" b="1" dirty="0" smtClean="0">
                  <a:solidFill>
                    <a:srgbClr val="FF0000"/>
                  </a:solidFill>
                  <a:latin typeface="黑体" pitchFamily="2" charset="-122"/>
                  <a:ea typeface="黑体" pitchFamily="2" charset="-122"/>
                </a:rPr>
                <a:t>本讲最后一个重要的函数</a:t>
              </a:r>
              <a:endParaRPr lang="zh-CN" altLang="en-US" sz="2300" b="1" dirty="0"/>
            </a:p>
          </p:txBody>
        </p:sp>
        <p:sp>
          <p:nvSpPr>
            <p:cNvPr id="24" name="Freeform 88"/>
            <p:cNvSpPr>
              <a:spLocks/>
            </p:cNvSpPr>
            <p:nvPr/>
          </p:nvSpPr>
          <p:spPr bwMode="auto">
            <a:xfrm rot="183406">
              <a:off x="3494" y="1363"/>
              <a:ext cx="1995" cy="842"/>
            </a:xfrm>
            <a:custGeom>
              <a:avLst/>
              <a:gdLst/>
              <a:ahLst/>
              <a:cxnLst>
                <a:cxn ang="0">
                  <a:pos x="118" y="314"/>
                </a:cxn>
                <a:cxn ang="0">
                  <a:pos x="15" y="380"/>
                </a:cxn>
                <a:cxn ang="0">
                  <a:pos x="0" y="427"/>
                </a:cxn>
                <a:cxn ang="0">
                  <a:pos x="29" y="488"/>
                </a:cxn>
                <a:cxn ang="0">
                  <a:pos x="103" y="530"/>
                </a:cxn>
                <a:cxn ang="0">
                  <a:pos x="59" y="572"/>
                </a:cxn>
                <a:cxn ang="0">
                  <a:pos x="44" y="614"/>
                </a:cxn>
                <a:cxn ang="0">
                  <a:pos x="59" y="666"/>
                </a:cxn>
                <a:cxn ang="0">
                  <a:pos x="177" y="731"/>
                </a:cxn>
                <a:cxn ang="0">
                  <a:pos x="258" y="741"/>
                </a:cxn>
                <a:cxn ang="0">
                  <a:pos x="287" y="741"/>
                </a:cxn>
                <a:cxn ang="0">
                  <a:pos x="346" y="788"/>
                </a:cxn>
                <a:cxn ang="0">
                  <a:pos x="515" y="839"/>
                </a:cxn>
                <a:cxn ang="0">
                  <a:pos x="714" y="844"/>
                </a:cxn>
                <a:cxn ang="0">
                  <a:pos x="810" y="820"/>
                </a:cxn>
                <a:cxn ang="0">
                  <a:pos x="928" y="881"/>
                </a:cxn>
                <a:cxn ang="0">
                  <a:pos x="1082" y="905"/>
                </a:cxn>
                <a:cxn ang="0">
                  <a:pos x="1185" y="895"/>
                </a:cxn>
                <a:cxn ang="0">
                  <a:pos x="1355" y="825"/>
                </a:cxn>
                <a:cxn ang="0">
                  <a:pos x="1399" y="769"/>
                </a:cxn>
                <a:cxn ang="0">
                  <a:pos x="1473" y="788"/>
                </a:cxn>
                <a:cxn ang="0">
                  <a:pos x="1612" y="788"/>
                </a:cxn>
                <a:cxn ang="0">
                  <a:pos x="1708" y="764"/>
                </a:cxn>
                <a:cxn ang="0">
                  <a:pos x="1789" y="722"/>
                </a:cxn>
                <a:cxn ang="0">
                  <a:pos x="1826" y="661"/>
                </a:cxn>
                <a:cxn ang="0">
                  <a:pos x="1833" y="628"/>
                </a:cxn>
                <a:cxn ang="0">
                  <a:pos x="1944" y="605"/>
                </a:cxn>
                <a:cxn ang="0">
                  <a:pos x="2040" y="563"/>
                </a:cxn>
                <a:cxn ang="0">
                  <a:pos x="2098" y="506"/>
                </a:cxn>
                <a:cxn ang="0">
                  <a:pos x="2121" y="441"/>
                </a:cxn>
                <a:cxn ang="0">
                  <a:pos x="2106" y="375"/>
                </a:cxn>
                <a:cxn ang="0">
                  <a:pos x="2054" y="319"/>
                </a:cxn>
                <a:cxn ang="0">
                  <a:pos x="2062" y="291"/>
                </a:cxn>
                <a:cxn ang="0">
                  <a:pos x="2054" y="211"/>
                </a:cxn>
                <a:cxn ang="0">
                  <a:pos x="1959" y="136"/>
                </a:cxn>
                <a:cxn ang="0">
                  <a:pos x="1878" y="113"/>
                </a:cxn>
                <a:cxn ang="0">
                  <a:pos x="1848" y="66"/>
                </a:cxn>
                <a:cxn ang="0">
                  <a:pos x="1730" y="10"/>
                </a:cxn>
                <a:cxn ang="0">
                  <a:pos x="1590" y="5"/>
                </a:cxn>
                <a:cxn ang="0">
                  <a:pos x="1502" y="29"/>
                </a:cxn>
                <a:cxn ang="0">
                  <a:pos x="1465" y="47"/>
                </a:cxn>
                <a:cxn ang="0">
                  <a:pos x="1392" y="14"/>
                </a:cxn>
                <a:cxn ang="0">
                  <a:pos x="1296" y="0"/>
                </a:cxn>
                <a:cxn ang="0">
                  <a:pos x="1185" y="19"/>
                </a:cxn>
                <a:cxn ang="0">
                  <a:pos x="1104" y="71"/>
                </a:cxn>
                <a:cxn ang="0">
                  <a:pos x="1060" y="52"/>
                </a:cxn>
                <a:cxn ang="0">
                  <a:pos x="972" y="33"/>
                </a:cxn>
                <a:cxn ang="0">
                  <a:pos x="854" y="33"/>
                </a:cxn>
                <a:cxn ang="0">
                  <a:pos x="729" y="75"/>
                </a:cxn>
                <a:cxn ang="0">
                  <a:pos x="685" y="108"/>
                </a:cxn>
                <a:cxn ang="0">
                  <a:pos x="523" y="85"/>
                </a:cxn>
                <a:cxn ang="0">
                  <a:pos x="390" y="99"/>
                </a:cxn>
                <a:cxn ang="0">
                  <a:pos x="287" y="141"/>
                </a:cxn>
                <a:cxn ang="0">
                  <a:pos x="213" y="202"/>
                </a:cxn>
                <a:cxn ang="0">
                  <a:pos x="184" y="277"/>
                </a:cxn>
                <a:cxn ang="0">
                  <a:pos x="191" y="300"/>
                </a:cxn>
              </a:cxnLst>
              <a:rect l="0" t="0" r="r" b="b"/>
              <a:pathLst>
                <a:path w="2121" h="905">
                  <a:moveTo>
                    <a:pt x="191" y="300"/>
                  </a:moveTo>
                  <a:lnTo>
                    <a:pt x="118" y="314"/>
                  </a:lnTo>
                  <a:lnTo>
                    <a:pt x="51" y="342"/>
                  </a:lnTo>
                  <a:lnTo>
                    <a:pt x="15" y="380"/>
                  </a:lnTo>
                  <a:lnTo>
                    <a:pt x="7" y="403"/>
                  </a:lnTo>
                  <a:lnTo>
                    <a:pt x="0" y="427"/>
                  </a:lnTo>
                  <a:lnTo>
                    <a:pt x="7" y="460"/>
                  </a:lnTo>
                  <a:lnTo>
                    <a:pt x="29" y="488"/>
                  </a:lnTo>
                  <a:lnTo>
                    <a:pt x="59" y="511"/>
                  </a:lnTo>
                  <a:lnTo>
                    <a:pt x="103" y="530"/>
                  </a:lnTo>
                  <a:lnTo>
                    <a:pt x="103" y="530"/>
                  </a:lnTo>
                  <a:lnTo>
                    <a:pt x="59" y="572"/>
                  </a:lnTo>
                  <a:lnTo>
                    <a:pt x="51" y="591"/>
                  </a:lnTo>
                  <a:lnTo>
                    <a:pt x="44" y="614"/>
                  </a:lnTo>
                  <a:lnTo>
                    <a:pt x="51" y="638"/>
                  </a:lnTo>
                  <a:lnTo>
                    <a:pt x="59" y="666"/>
                  </a:lnTo>
                  <a:lnTo>
                    <a:pt x="110" y="703"/>
                  </a:lnTo>
                  <a:lnTo>
                    <a:pt x="177" y="731"/>
                  </a:lnTo>
                  <a:lnTo>
                    <a:pt x="213" y="736"/>
                  </a:lnTo>
                  <a:lnTo>
                    <a:pt x="258" y="741"/>
                  </a:lnTo>
                  <a:lnTo>
                    <a:pt x="272" y="741"/>
                  </a:lnTo>
                  <a:lnTo>
                    <a:pt x="287" y="741"/>
                  </a:lnTo>
                  <a:lnTo>
                    <a:pt x="287" y="741"/>
                  </a:lnTo>
                  <a:lnTo>
                    <a:pt x="346" y="788"/>
                  </a:lnTo>
                  <a:lnTo>
                    <a:pt x="427" y="820"/>
                  </a:lnTo>
                  <a:lnTo>
                    <a:pt x="515" y="839"/>
                  </a:lnTo>
                  <a:lnTo>
                    <a:pt x="611" y="848"/>
                  </a:lnTo>
                  <a:lnTo>
                    <a:pt x="714" y="844"/>
                  </a:lnTo>
                  <a:lnTo>
                    <a:pt x="810" y="820"/>
                  </a:lnTo>
                  <a:lnTo>
                    <a:pt x="810" y="820"/>
                  </a:lnTo>
                  <a:lnTo>
                    <a:pt x="861" y="853"/>
                  </a:lnTo>
                  <a:lnTo>
                    <a:pt x="928" y="881"/>
                  </a:lnTo>
                  <a:lnTo>
                    <a:pt x="1001" y="900"/>
                  </a:lnTo>
                  <a:lnTo>
                    <a:pt x="1082" y="905"/>
                  </a:lnTo>
                  <a:lnTo>
                    <a:pt x="1134" y="900"/>
                  </a:lnTo>
                  <a:lnTo>
                    <a:pt x="1185" y="895"/>
                  </a:lnTo>
                  <a:lnTo>
                    <a:pt x="1281" y="867"/>
                  </a:lnTo>
                  <a:lnTo>
                    <a:pt x="1355" y="825"/>
                  </a:lnTo>
                  <a:lnTo>
                    <a:pt x="1377" y="797"/>
                  </a:lnTo>
                  <a:lnTo>
                    <a:pt x="1399" y="769"/>
                  </a:lnTo>
                  <a:lnTo>
                    <a:pt x="1399" y="769"/>
                  </a:lnTo>
                  <a:lnTo>
                    <a:pt x="1473" y="788"/>
                  </a:lnTo>
                  <a:lnTo>
                    <a:pt x="1554" y="792"/>
                  </a:lnTo>
                  <a:lnTo>
                    <a:pt x="1612" y="788"/>
                  </a:lnTo>
                  <a:lnTo>
                    <a:pt x="1664" y="778"/>
                  </a:lnTo>
                  <a:lnTo>
                    <a:pt x="1708" y="764"/>
                  </a:lnTo>
                  <a:lnTo>
                    <a:pt x="1752" y="745"/>
                  </a:lnTo>
                  <a:lnTo>
                    <a:pt x="1789" y="722"/>
                  </a:lnTo>
                  <a:lnTo>
                    <a:pt x="1811" y="694"/>
                  </a:lnTo>
                  <a:lnTo>
                    <a:pt x="1826" y="661"/>
                  </a:lnTo>
                  <a:lnTo>
                    <a:pt x="1833" y="628"/>
                  </a:lnTo>
                  <a:lnTo>
                    <a:pt x="1833" y="628"/>
                  </a:lnTo>
                  <a:lnTo>
                    <a:pt x="1892" y="619"/>
                  </a:lnTo>
                  <a:lnTo>
                    <a:pt x="1944" y="605"/>
                  </a:lnTo>
                  <a:lnTo>
                    <a:pt x="1995" y="586"/>
                  </a:lnTo>
                  <a:lnTo>
                    <a:pt x="2040" y="563"/>
                  </a:lnTo>
                  <a:lnTo>
                    <a:pt x="2069" y="539"/>
                  </a:lnTo>
                  <a:lnTo>
                    <a:pt x="2098" y="506"/>
                  </a:lnTo>
                  <a:lnTo>
                    <a:pt x="2113" y="474"/>
                  </a:lnTo>
                  <a:lnTo>
                    <a:pt x="2121" y="441"/>
                  </a:lnTo>
                  <a:lnTo>
                    <a:pt x="2113" y="408"/>
                  </a:lnTo>
                  <a:lnTo>
                    <a:pt x="2106" y="375"/>
                  </a:lnTo>
                  <a:lnTo>
                    <a:pt x="2084" y="347"/>
                  </a:lnTo>
                  <a:lnTo>
                    <a:pt x="2054" y="319"/>
                  </a:lnTo>
                  <a:lnTo>
                    <a:pt x="2054" y="319"/>
                  </a:lnTo>
                  <a:lnTo>
                    <a:pt x="2062" y="291"/>
                  </a:lnTo>
                  <a:lnTo>
                    <a:pt x="2069" y="263"/>
                  </a:lnTo>
                  <a:lnTo>
                    <a:pt x="2054" y="211"/>
                  </a:lnTo>
                  <a:lnTo>
                    <a:pt x="2017" y="169"/>
                  </a:lnTo>
                  <a:lnTo>
                    <a:pt x="1959" y="136"/>
                  </a:lnTo>
                  <a:lnTo>
                    <a:pt x="1878" y="113"/>
                  </a:lnTo>
                  <a:lnTo>
                    <a:pt x="1878" y="113"/>
                  </a:lnTo>
                  <a:lnTo>
                    <a:pt x="1870" y="89"/>
                  </a:lnTo>
                  <a:lnTo>
                    <a:pt x="1848" y="66"/>
                  </a:lnTo>
                  <a:lnTo>
                    <a:pt x="1797" y="33"/>
                  </a:lnTo>
                  <a:lnTo>
                    <a:pt x="1730" y="10"/>
                  </a:lnTo>
                  <a:lnTo>
                    <a:pt x="1642" y="0"/>
                  </a:lnTo>
                  <a:lnTo>
                    <a:pt x="1590" y="5"/>
                  </a:lnTo>
                  <a:lnTo>
                    <a:pt x="1546" y="14"/>
                  </a:lnTo>
                  <a:lnTo>
                    <a:pt x="1502" y="29"/>
                  </a:lnTo>
                  <a:lnTo>
                    <a:pt x="1465" y="47"/>
                  </a:lnTo>
                  <a:lnTo>
                    <a:pt x="1465" y="47"/>
                  </a:lnTo>
                  <a:lnTo>
                    <a:pt x="1428" y="29"/>
                  </a:lnTo>
                  <a:lnTo>
                    <a:pt x="1392" y="14"/>
                  </a:lnTo>
                  <a:lnTo>
                    <a:pt x="1347" y="5"/>
                  </a:lnTo>
                  <a:lnTo>
                    <a:pt x="1296" y="0"/>
                  </a:lnTo>
                  <a:lnTo>
                    <a:pt x="1237" y="5"/>
                  </a:lnTo>
                  <a:lnTo>
                    <a:pt x="1185" y="19"/>
                  </a:lnTo>
                  <a:lnTo>
                    <a:pt x="1141" y="43"/>
                  </a:lnTo>
                  <a:lnTo>
                    <a:pt x="1104" y="71"/>
                  </a:lnTo>
                  <a:lnTo>
                    <a:pt x="1104" y="71"/>
                  </a:lnTo>
                  <a:lnTo>
                    <a:pt x="1060" y="52"/>
                  </a:lnTo>
                  <a:lnTo>
                    <a:pt x="1016" y="38"/>
                  </a:lnTo>
                  <a:lnTo>
                    <a:pt x="972" y="33"/>
                  </a:lnTo>
                  <a:lnTo>
                    <a:pt x="920" y="29"/>
                  </a:lnTo>
                  <a:lnTo>
                    <a:pt x="854" y="33"/>
                  </a:lnTo>
                  <a:lnTo>
                    <a:pt x="788" y="47"/>
                  </a:lnTo>
                  <a:lnTo>
                    <a:pt x="729" y="75"/>
                  </a:lnTo>
                  <a:lnTo>
                    <a:pt x="685" y="108"/>
                  </a:lnTo>
                  <a:lnTo>
                    <a:pt x="685" y="108"/>
                  </a:lnTo>
                  <a:lnTo>
                    <a:pt x="604" y="89"/>
                  </a:lnTo>
                  <a:lnTo>
                    <a:pt x="523" y="85"/>
                  </a:lnTo>
                  <a:lnTo>
                    <a:pt x="456" y="89"/>
                  </a:lnTo>
                  <a:lnTo>
                    <a:pt x="390" y="99"/>
                  </a:lnTo>
                  <a:lnTo>
                    <a:pt x="331" y="118"/>
                  </a:lnTo>
                  <a:lnTo>
                    <a:pt x="287" y="141"/>
                  </a:lnTo>
                  <a:lnTo>
                    <a:pt x="243" y="169"/>
                  </a:lnTo>
                  <a:lnTo>
                    <a:pt x="213" y="202"/>
                  </a:lnTo>
                  <a:lnTo>
                    <a:pt x="191" y="239"/>
                  </a:lnTo>
                  <a:lnTo>
                    <a:pt x="184" y="277"/>
                  </a:lnTo>
                  <a:lnTo>
                    <a:pt x="191" y="291"/>
                  </a:lnTo>
                  <a:lnTo>
                    <a:pt x="191" y="300"/>
                  </a:lnTo>
                  <a:close/>
                </a:path>
              </a:pathLst>
            </a:custGeom>
            <a:noFill/>
            <a:ln w="74676">
              <a:solidFill>
                <a:srgbClr val="00CCFF"/>
              </a:solidFill>
              <a:prstDash val="solid"/>
              <a:round/>
              <a:headEnd/>
              <a:tailEnd/>
            </a:ln>
            <a:effectLst>
              <a:outerShdw dist="56796" dir="1593903" algn="ctr" rotWithShape="0">
                <a:srgbClr val="B2B2B2"/>
              </a:outerShdw>
            </a:effectLst>
          </p:spPr>
          <p:txBody>
            <a:bodyPr/>
            <a:lstStyle/>
            <a:p>
              <a:endParaRPr lang="zh-CN" altLang="en-US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9552" y="2204864"/>
            <a:ext cx="81014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main(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argc</a:t>
            </a:r>
            <a:r>
              <a:rPr lang="en-US" altLang="zh-CN" b="1" dirty="0" smtClean="0">
                <a:solidFill>
                  <a:srgbClr val="003399"/>
                </a:solidFill>
              </a:rPr>
              <a:t>, char **</a:t>
            </a:r>
            <a:r>
              <a:rPr lang="en-US" altLang="zh-CN" b="1" dirty="0" err="1" smtClean="0">
                <a:solidFill>
                  <a:srgbClr val="003399"/>
                </a:solidFill>
              </a:rPr>
              <a:t>argv</a:t>
            </a:r>
            <a:r>
              <a:rPr lang="en-US" altLang="zh-CN" b="1" dirty="0" smtClean="0">
                <a:solidFill>
                  <a:srgbClr val="003399"/>
                </a:solidFill>
              </a:rPr>
              <a:t> )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{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myid</a:t>
            </a:r>
            <a:r>
              <a:rPr lang="en-US" altLang="zh-CN" b="1" dirty="0" smtClean="0">
                <a:solidFill>
                  <a:srgbClr val="003399"/>
                </a:solidFill>
              </a:rPr>
              <a:t>, size,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*table;</a:t>
            </a:r>
          </a:p>
          <a:p>
            <a:pPr lvl="1"/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errors=0;</a:t>
            </a:r>
          </a:p>
          <a:p>
            <a:pPr lvl="1"/>
            <a:endParaRPr lang="en-US" altLang="zh-CN" b="1" dirty="0" smtClean="0">
              <a:solidFill>
                <a:srgbClr val="003399"/>
              </a:solidFill>
            </a:endParaRPr>
          </a:p>
          <a:p>
            <a:pPr lvl="1"/>
            <a:r>
              <a:rPr lang="en-US" altLang="zh-CN" b="1" dirty="0" err="1" smtClean="0">
                <a:solidFill>
                  <a:srgbClr val="003399"/>
                </a:solidFill>
              </a:rPr>
              <a:t>MPI_Init</a:t>
            </a:r>
            <a:r>
              <a:rPr lang="en-US" altLang="zh-CN" b="1" dirty="0" smtClean="0">
                <a:solidFill>
                  <a:srgbClr val="003399"/>
                </a:solidFill>
              </a:rPr>
              <a:t>( &amp;</a:t>
            </a:r>
            <a:r>
              <a:rPr lang="en-US" altLang="zh-CN" b="1" dirty="0" err="1" smtClean="0">
                <a:solidFill>
                  <a:srgbClr val="003399"/>
                </a:solidFill>
              </a:rPr>
              <a:t>argc</a:t>
            </a:r>
            <a:r>
              <a:rPr lang="en-US" altLang="zh-CN" b="1" dirty="0" smtClean="0">
                <a:solidFill>
                  <a:srgbClr val="003399"/>
                </a:solidFill>
              </a:rPr>
              <a:t>, &amp;</a:t>
            </a:r>
            <a:r>
              <a:rPr lang="en-US" altLang="zh-CN" b="1" dirty="0" err="1" smtClean="0">
                <a:solidFill>
                  <a:srgbClr val="003399"/>
                </a:solidFill>
              </a:rPr>
              <a:t>argv</a:t>
            </a:r>
            <a:r>
              <a:rPr lang="en-US" altLang="zh-CN" b="1" dirty="0" smtClean="0">
                <a:solidFill>
                  <a:srgbClr val="003399"/>
                </a:solidFill>
              </a:rPr>
              <a:t> );</a:t>
            </a:r>
          </a:p>
          <a:p>
            <a:pPr lvl="1"/>
            <a:r>
              <a:rPr lang="en-US" altLang="zh-CN" b="1" dirty="0" err="1" smtClean="0">
                <a:solidFill>
                  <a:srgbClr val="003399"/>
                </a:solidFill>
              </a:rPr>
              <a:t>MPI_Comm_rank</a:t>
            </a:r>
            <a:r>
              <a:rPr lang="en-US" altLang="zh-CN" b="1" dirty="0" smtClean="0">
                <a:solidFill>
                  <a:srgbClr val="003399"/>
                </a:solidFill>
              </a:rPr>
              <a:t>( MPI_COMM_WORLD, &amp;</a:t>
            </a:r>
            <a:r>
              <a:rPr lang="en-US" altLang="zh-CN" b="1" dirty="0" err="1" smtClean="0">
                <a:solidFill>
                  <a:srgbClr val="003399"/>
                </a:solidFill>
              </a:rPr>
              <a:t>myid</a:t>
            </a:r>
            <a:r>
              <a:rPr lang="en-US" altLang="zh-CN" b="1" dirty="0" smtClean="0">
                <a:solidFill>
                  <a:srgbClr val="003399"/>
                </a:solidFill>
              </a:rPr>
              <a:t>);</a:t>
            </a:r>
          </a:p>
          <a:p>
            <a:pPr lvl="1"/>
            <a:r>
              <a:rPr lang="en-US" altLang="zh-CN" b="1" dirty="0" err="1" smtClean="0">
                <a:solidFill>
                  <a:srgbClr val="003399"/>
                </a:solidFill>
              </a:rPr>
              <a:t>MPI_Comm_size</a:t>
            </a:r>
            <a:r>
              <a:rPr lang="en-US" altLang="zh-CN" b="1" dirty="0" smtClean="0">
                <a:solidFill>
                  <a:srgbClr val="003399"/>
                </a:solidFill>
              </a:rPr>
              <a:t>( MPI_COMM_WORLD, &amp;size );</a:t>
            </a:r>
          </a:p>
          <a:p>
            <a:endParaRPr lang="zh-CN" altLang="en-US" b="1" dirty="0">
              <a:solidFill>
                <a:srgbClr val="003399"/>
              </a:solidFill>
            </a:endParaRP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304800" y="76200"/>
            <a:ext cx="1676400" cy="1143000"/>
            <a:chOff x="288" y="0"/>
            <a:chExt cx="1056" cy="720"/>
          </a:xfrm>
        </p:grpSpPr>
        <p:sp>
          <p:nvSpPr>
            <p:cNvPr id="6" name="AutoShape 15"/>
            <p:cNvSpPr>
              <a:spLocks noChangeArrowheads="1"/>
            </p:cNvSpPr>
            <p:nvPr/>
          </p:nvSpPr>
          <p:spPr bwMode="auto">
            <a:xfrm>
              <a:off x="288" y="0"/>
              <a:ext cx="1056" cy="720"/>
            </a:xfrm>
            <a:prstGeom prst="irregularSeal1">
              <a:avLst/>
            </a:prstGeom>
            <a:solidFill>
              <a:srgbClr val="CCFFFF"/>
            </a:solidFill>
            <a:ln w="63500" cap="sq">
              <a:solidFill>
                <a:srgbClr val="99CCFF"/>
              </a:solidFill>
              <a:miter lim="800000"/>
              <a:headEnd type="none" w="sm" len="sm"/>
              <a:tailEnd type="none" w="sm" len="sm"/>
            </a:ln>
            <a:effectLst>
              <a:outerShdw dist="117088" dir="751728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</a:pPr>
              <a:endParaRPr lang="zh-CN" altLang="en-US" sz="4400" b="0" i="1">
                <a:solidFill>
                  <a:schemeClr val="tx1"/>
                </a:solidFill>
                <a:effectLst/>
                <a:ea typeface="黑体" pitchFamily="2" charset="-122"/>
              </a:endParaRPr>
            </a:p>
          </p:txBody>
        </p:sp>
        <p:sp>
          <p:nvSpPr>
            <p:cNvPr id="7" name="Rectangle 16"/>
            <p:cNvSpPr>
              <a:spLocks noChangeArrowheads="1"/>
            </p:cNvSpPr>
            <p:nvPr/>
          </p:nvSpPr>
          <p:spPr bwMode="auto">
            <a:xfrm>
              <a:off x="509" y="26"/>
              <a:ext cx="669" cy="6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1"/>
              </a:outerShdw>
            </a:effectLst>
          </p:spPr>
          <p:txBody>
            <a:bodyPr>
              <a:spAutoFit/>
            </a:bodyPr>
            <a:lstStyle/>
            <a:p>
              <a:pPr algn="l" fontAlgn="base">
                <a:spcBef>
                  <a:spcPct val="0"/>
                </a:spcBef>
              </a:pPr>
              <a:r>
                <a:rPr lang="zh-CN" altLang="en-US" sz="5800">
                  <a:solidFill>
                    <a:srgbClr val="FF3300"/>
                  </a:solidFill>
                  <a:effectLst/>
                  <a:ea typeface="华文新魏" pitchFamily="2" charset="-122"/>
                </a:rPr>
                <a:t>例</a:t>
              </a:r>
            </a:p>
          </p:txBody>
        </p:sp>
      </p:grp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2195736" y="260648"/>
            <a:ext cx="6477000" cy="1152526"/>
            <a:chOff x="288" y="189"/>
            <a:chExt cx="4080" cy="726"/>
          </a:xfrm>
        </p:grpSpPr>
        <p:sp>
          <p:nvSpPr>
            <p:cNvPr id="9" name="Rectangle 63"/>
            <p:cNvSpPr>
              <a:spLocks noChangeArrowheads="1"/>
            </p:cNvSpPr>
            <p:nvPr/>
          </p:nvSpPr>
          <p:spPr bwMode="auto">
            <a:xfrm>
              <a:off x="288" y="204"/>
              <a:ext cx="4080" cy="711"/>
            </a:xfrm>
            <a:prstGeom prst="rect">
              <a:avLst/>
            </a:prstGeom>
            <a:solidFill>
              <a:srgbClr val="FFFFD9"/>
            </a:soli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44802" dir="2272499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Text Box 64"/>
            <p:cNvSpPr txBox="1">
              <a:spLocks noChangeArrowheads="1"/>
            </p:cNvSpPr>
            <p:nvPr/>
          </p:nvSpPr>
          <p:spPr bwMode="auto">
            <a:xfrm>
              <a:off x="1344" y="234"/>
              <a:ext cx="2784" cy="64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zh-CN" altLang="en-US" sz="30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下面的代码，分析程序的输出结果 </a:t>
              </a:r>
              <a:endParaRPr lang="zh-CN" altLang="en-US" sz="3000" b="1" dirty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12" name="Oval 69"/>
            <p:cNvSpPr>
              <a:spLocks noChangeArrowheads="1"/>
            </p:cNvSpPr>
            <p:nvPr/>
          </p:nvSpPr>
          <p:spPr bwMode="auto">
            <a:xfrm>
              <a:off x="435" y="240"/>
              <a:ext cx="912" cy="384"/>
            </a:xfrm>
            <a:prstGeom prst="ellipse">
              <a:avLst/>
            </a:prstGeom>
            <a:solidFill>
              <a:srgbClr val="CCFFCC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Text Box 70"/>
            <p:cNvSpPr txBox="1">
              <a:spLocks noChangeArrowheads="1"/>
            </p:cNvSpPr>
            <p:nvPr/>
          </p:nvSpPr>
          <p:spPr bwMode="auto">
            <a:xfrm rot="11849">
              <a:off x="496" y="218"/>
              <a:ext cx="472" cy="4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none">
              <a:spAutoFit/>
            </a:bodyPr>
            <a:lstStyle/>
            <a:p>
              <a:pPr algn="l">
                <a:lnSpc>
                  <a:spcPct val="85000"/>
                </a:lnSpc>
              </a:pPr>
              <a:r>
                <a:rPr lang="zh-CN" altLang="en-US" sz="4400" dirty="0" smtClean="0">
                  <a:solidFill>
                    <a:srgbClr val="FF3300"/>
                  </a:solidFill>
                  <a:ea typeface="华文新魏" pitchFamily="2" charset="-122"/>
                </a:rPr>
                <a:t>阅</a:t>
              </a:r>
              <a:endParaRPr lang="zh-CN" altLang="en-US" sz="4400" dirty="0">
                <a:solidFill>
                  <a:srgbClr val="FF3300"/>
                </a:solidFill>
                <a:ea typeface="华文新魏" pitchFamily="2" charset="-122"/>
              </a:endParaRPr>
            </a:p>
          </p:txBody>
        </p:sp>
        <p:sp>
          <p:nvSpPr>
            <p:cNvPr id="14" name="Rectangle 71"/>
            <p:cNvSpPr>
              <a:spLocks noChangeArrowheads="1"/>
            </p:cNvSpPr>
            <p:nvPr/>
          </p:nvSpPr>
          <p:spPr bwMode="auto">
            <a:xfrm>
              <a:off x="800" y="189"/>
              <a:ext cx="456" cy="4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4200" dirty="0">
                  <a:solidFill>
                    <a:srgbClr val="FF3300"/>
                  </a:solidFill>
                  <a:ea typeface="华文新魏" pitchFamily="2" charset="-122"/>
                </a:rPr>
                <a:t>读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67544" y="260649"/>
            <a:ext cx="7704856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b="1" dirty="0" smtClean="0">
                <a:solidFill>
                  <a:srgbClr val="003399"/>
                </a:solidFill>
              </a:rPr>
              <a:t>table = (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*)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malloc</a:t>
            </a:r>
            <a:r>
              <a:rPr lang="en-US" altLang="zh-CN" b="1" dirty="0" smtClean="0">
                <a:solidFill>
                  <a:srgbClr val="003399"/>
                </a:solidFill>
              </a:rPr>
              <a:t> (size *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sizeof</a:t>
            </a:r>
            <a:r>
              <a:rPr lang="en-US" altLang="zh-CN" b="1" dirty="0" smtClean="0">
                <a:solidFill>
                  <a:srgbClr val="003399"/>
                </a:solidFill>
              </a:rPr>
              <a:t>(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));</a:t>
            </a:r>
          </a:p>
          <a:p>
            <a:pPr lvl="1"/>
            <a:r>
              <a:rPr lang="en-US" altLang="zh-CN" b="1" dirty="0" smtClean="0">
                <a:solidFill>
                  <a:srgbClr val="FF0000"/>
                </a:solidFill>
              </a:rPr>
              <a:t>table[</a:t>
            </a:r>
            <a:r>
              <a:rPr lang="en-US" altLang="zh-CN" b="1" dirty="0" err="1" smtClean="0">
                <a:solidFill>
                  <a:srgbClr val="FF0000"/>
                </a:solidFill>
              </a:rPr>
              <a:t>myid</a:t>
            </a:r>
            <a:r>
              <a:rPr lang="en-US" altLang="zh-CN" b="1" dirty="0" smtClean="0">
                <a:solidFill>
                  <a:srgbClr val="FF0000"/>
                </a:solidFill>
              </a:rPr>
              <a:t>] =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myid</a:t>
            </a:r>
            <a:r>
              <a:rPr lang="en-US" altLang="zh-CN" b="1" dirty="0" smtClean="0">
                <a:solidFill>
                  <a:srgbClr val="FF0000"/>
                </a:solidFill>
              </a:rPr>
              <a:t> + 1</a:t>
            </a:r>
            <a:r>
              <a:rPr lang="en-US" altLang="zh-CN" b="1" dirty="0" smtClean="0">
                <a:solidFill>
                  <a:srgbClr val="003399"/>
                </a:solidFill>
              </a:rPr>
              <a:t>; </a:t>
            </a:r>
            <a:r>
              <a:rPr lang="en-US" altLang="zh-CN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/*</a:t>
            </a:r>
            <a:r>
              <a:rPr lang="zh-CN" altLang="en-US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准备要广播的数据*</a:t>
            </a:r>
            <a:r>
              <a:rPr lang="en-US" altLang="zh-CN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/</a:t>
            </a:r>
          </a:p>
          <a:p>
            <a:pPr lvl="1"/>
            <a:r>
              <a:rPr lang="en-US" altLang="zh-CN" b="1" dirty="0" err="1" smtClean="0">
                <a:solidFill>
                  <a:srgbClr val="C00000"/>
                </a:solidFill>
              </a:rPr>
              <a:t>MPI_Barrier</a:t>
            </a:r>
            <a:r>
              <a:rPr lang="en-US" altLang="zh-CN" b="1" dirty="0" smtClean="0">
                <a:solidFill>
                  <a:srgbClr val="003399"/>
                </a:solidFill>
              </a:rPr>
              <a:t> ( MPI_COMM_WORLD );</a:t>
            </a:r>
          </a:p>
          <a:p>
            <a:pPr lvl="1"/>
            <a:endParaRPr lang="en-US" altLang="zh-CN" sz="1400" b="1" dirty="0" smtClean="0">
              <a:solidFill>
                <a:srgbClr val="003399"/>
              </a:solidFill>
            </a:endParaRPr>
          </a:p>
          <a:p>
            <a:pPr lvl="1"/>
            <a:r>
              <a:rPr lang="en-US" altLang="zh-CN" b="1" dirty="0" smtClean="0">
                <a:solidFill>
                  <a:srgbClr val="003399"/>
                </a:solidFill>
              </a:rPr>
              <a:t>for (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=0; i &lt; size;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++ )</a:t>
            </a:r>
          </a:p>
          <a:p>
            <a:pPr lvl="1"/>
            <a:r>
              <a:rPr lang="en-US" altLang="zh-CN" b="1" dirty="0" smtClean="0">
                <a:solidFill>
                  <a:srgbClr val="003399"/>
                </a:solidFill>
              </a:rPr>
              <a:t>	</a:t>
            </a:r>
            <a:r>
              <a:rPr lang="en-US" altLang="zh-CN" b="1" dirty="0" err="1" smtClean="0">
                <a:solidFill>
                  <a:schemeClr val="accent2"/>
                </a:solidFill>
              </a:rPr>
              <a:t>MPI_Bcast</a:t>
            </a:r>
            <a:r>
              <a:rPr lang="en-US" altLang="zh-CN" b="1" dirty="0" smtClean="0">
                <a:solidFill>
                  <a:srgbClr val="003399"/>
                </a:solidFill>
              </a:rPr>
              <a:t>( &amp;table[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], 1, MPI_INT, 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, 						MPI_COMM_WORLD );</a:t>
            </a:r>
          </a:p>
          <a:p>
            <a:pPr lvl="1"/>
            <a:r>
              <a:rPr lang="en-US" altLang="zh-CN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/* </a:t>
            </a:r>
            <a:r>
              <a:rPr lang="zh-CN" altLang="en-US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检查接收到的数据的正确性 *</a:t>
            </a:r>
            <a:r>
              <a:rPr lang="en-US" altLang="zh-CN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/</a:t>
            </a:r>
          </a:p>
          <a:p>
            <a:pPr lvl="1"/>
            <a:r>
              <a:rPr lang="en-US" altLang="zh-CN" b="1" dirty="0" smtClean="0">
                <a:solidFill>
                  <a:srgbClr val="003399"/>
                </a:solidFill>
              </a:rPr>
              <a:t>for (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=0;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&lt;size;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++ )</a:t>
            </a:r>
          </a:p>
          <a:p>
            <a:pPr lvl="1"/>
            <a:r>
              <a:rPr lang="en-US" altLang="zh-CN" b="1" dirty="0" smtClean="0">
                <a:solidFill>
                  <a:srgbClr val="003399"/>
                </a:solidFill>
              </a:rPr>
              <a:t>	if (table[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] != i+1) errors++;</a:t>
            </a:r>
          </a:p>
          <a:p>
            <a:pPr lvl="1"/>
            <a:endParaRPr lang="en-US" altLang="zh-CN" sz="2000" b="1" dirty="0" smtClean="0">
              <a:solidFill>
                <a:srgbClr val="003399"/>
              </a:solidFill>
            </a:endParaRPr>
          </a:p>
          <a:p>
            <a:pPr lvl="1"/>
            <a:r>
              <a:rPr lang="en-US" altLang="zh-CN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/*</a:t>
            </a:r>
            <a:r>
              <a:rPr lang="zh-CN" altLang="en-US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检查完毕后执行一次同步*</a:t>
            </a:r>
            <a:r>
              <a:rPr lang="en-US" altLang="zh-CN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/</a:t>
            </a:r>
          </a:p>
          <a:p>
            <a:pPr lvl="1"/>
            <a:r>
              <a:rPr lang="en-US" altLang="zh-CN" b="1" dirty="0" err="1" smtClean="0">
                <a:solidFill>
                  <a:schemeClr val="accent2"/>
                </a:solidFill>
              </a:rPr>
              <a:t>MPI_Barrier</a:t>
            </a:r>
            <a:r>
              <a:rPr lang="en-US" altLang="zh-CN" b="1" dirty="0" smtClean="0">
                <a:solidFill>
                  <a:schemeClr val="accent2"/>
                </a:solidFill>
              </a:rPr>
              <a:t> </a:t>
            </a:r>
            <a:r>
              <a:rPr lang="en-US" altLang="zh-CN" b="1" dirty="0" smtClean="0">
                <a:solidFill>
                  <a:srgbClr val="003399"/>
                </a:solidFill>
              </a:rPr>
              <a:t>( MPI_COMM_WORLD );</a:t>
            </a:r>
          </a:p>
          <a:p>
            <a:pPr lvl="1"/>
            <a:r>
              <a:rPr lang="en-US" altLang="zh-CN" b="1" dirty="0" smtClean="0">
                <a:solidFill>
                  <a:srgbClr val="003399"/>
                </a:solidFill>
              </a:rPr>
              <a:t>for (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=0;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&lt;size;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++ )</a:t>
            </a:r>
          </a:p>
          <a:p>
            <a:pPr lvl="1"/>
            <a:r>
              <a:rPr lang="en-US" altLang="zh-CN" b="1" dirty="0" smtClean="0">
                <a:solidFill>
                  <a:srgbClr val="003399"/>
                </a:solidFill>
              </a:rPr>
              <a:t>	if(!</a:t>
            </a:r>
            <a:r>
              <a:rPr lang="en-US" altLang="zh-CN" b="1" dirty="0" err="1" smtClean="0">
                <a:solidFill>
                  <a:srgbClr val="003399"/>
                </a:solidFill>
              </a:rPr>
              <a:t>myid</a:t>
            </a:r>
            <a:r>
              <a:rPr lang="en-US" altLang="zh-CN" b="1" dirty="0" smtClean="0">
                <a:solidFill>
                  <a:srgbClr val="003399"/>
                </a:solidFill>
              </a:rPr>
              <a:t>)	</a:t>
            </a:r>
          </a:p>
          <a:p>
            <a:pPr lvl="1"/>
            <a:r>
              <a:rPr lang="en-US" altLang="zh-CN" b="1" dirty="0" smtClean="0">
                <a:solidFill>
                  <a:srgbClr val="003399"/>
                </a:solidFill>
              </a:rPr>
              <a:t>		</a:t>
            </a:r>
            <a:r>
              <a:rPr lang="en-US" altLang="zh-CN" b="1" dirty="0" err="1" smtClean="0">
                <a:solidFill>
                  <a:srgbClr val="003399"/>
                </a:solidFill>
              </a:rPr>
              <a:t>printf</a:t>
            </a:r>
            <a:r>
              <a:rPr lang="en-US" altLang="zh-CN" b="1" dirty="0" smtClean="0">
                <a:solidFill>
                  <a:srgbClr val="003399"/>
                </a:solidFill>
              </a:rPr>
              <a:t>(“%d\n”, table[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]);</a:t>
            </a:r>
          </a:p>
          <a:p>
            <a:pPr lvl="1"/>
            <a:endParaRPr lang="en-US" altLang="zh-CN" sz="1200" b="1" dirty="0" smtClean="0">
              <a:solidFill>
                <a:srgbClr val="003399"/>
              </a:solidFill>
            </a:endParaRPr>
          </a:p>
          <a:p>
            <a:pPr lvl="1"/>
            <a:r>
              <a:rPr lang="en-US" altLang="zh-CN" b="1" dirty="0" err="1" smtClean="0">
                <a:solidFill>
                  <a:srgbClr val="003399"/>
                </a:solidFill>
              </a:rPr>
              <a:t>MPI_Finalize</a:t>
            </a:r>
            <a:r>
              <a:rPr lang="en-US" altLang="zh-CN" b="1" dirty="0" smtClean="0">
                <a:solidFill>
                  <a:srgbClr val="003399"/>
                </a:solidFill>
              </a:rPr>
              <a:t>();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}</a:t>
            </a:r>
            <a:endParaRPr lang="zh-CN" altLang="en-US" b="1" dirty="0">
              <a:solidFill>
                <a:srgbClr val="003399"/>
              </a:solidFill>
            </a:endParaRPr>
          </a:p>
        </p:txBody>
      </p:sp>
      <p:grpSp>
        <p:nvGrpSpPr>
          <p:cNvPr id="5" name="Group 81"/>
          <p:cNvGrpSpPr>
            <a:grpSpLocks/>
          </p:cNvGrpSpPr>
          <p:nvPr/>
        </p:nvGrpSpPr>
        <p:grpSpPr bwMode="auto">
          <a:xfrm>
            <a:off x="6012163" y="3140968"/>
            <a:ext cx="2782946" cy="715002"/>
            <a:chOff x="3928" y="3060"/>
            <a:chExt cx="929" cy="413"/>
          </a:xfrm>
        </p:grpSpPr>
        <p:sp>
          <p:nvSpPr>
            <p:cNvPr id="6" name="Cloud"/>
            <p:cNvSpPr>
              <a:spLocks noChangeAspect="1" noEditPoints="1" noChangeArrowheads="1"/>
            </p:cNvSpPr>
            <p:nvPr/>
          </p:nvSpPr>
          <p:spPr bwMode="auto">
            <a:xfrm>
              <a:off x="3928" y="3088"/>
              <a:ext cx="889" cy="385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00"/>
            </a:solidFill>
            <a:ln w="28575">
              <a:solidFill>
                <a:srgbClr val="FF66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B2B2B2"/>
              </a:outerShdw>
            </a:effectLst>
          </p:spPr>
          <p:txBody>
            <a:bodyPr/>
            <a:lstStyle/>
            <a:p>
              <a:endParaRPr lang="zh-CN" altLang="en-US">
                <a:effectLst/>
              </a:endParaRPr>
            </a:p>
          </p:txBody>
        </p:sp>
        <p:sp>
          <p:nvSpPr>
            <p:cNvPr id="7" name="Rectangle 83"/>
            <p:cNvSpPr>
              <a:spLocks noChangeArrowheads="1"/>
            </p:cNvSpPr>
            <p:nvPr/>
          </p:nvSpPr>
          <p:spPr bwMode="auto">
            <a:xfrm>
              <a:off x="3952" y="3134"/>
              <a:ext cx="905" cy="26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演示</a:t>
              </a:r>
              <a:r>
                <a:rPr lang="en-US" altLang="zh-CN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:</a:t>
              </a:r>
              <a:r>
                <a:rPr lang="en-US" altLang="zh-CN" baseline="0" dirty="0" err="1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example_bcast</a:t>
              </a:r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  <p:sp>
          <p:nvSpPr>
            <p:cNvPr id="8" name="Rectangle 84"/>
            <p:cNvSpPr>
              <a:spLocks noChangeArrowheads="1"/>
            </p:cNvSpPr>
            <p:nvPr/>
          </p:nvSpPr>
          <p:spPr bwMode="auto">
            <a:xfrm>
              <a:off x="4289" y="3060"/>
              <a:ext cx="116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</p:grpSp>
      <p:grpSp>
        <p:nvGrpSpPr>
          <p:cNvPr id="9" name="组合 13"/>
          <p:cNvGrpSpPr/>
          <p:nvPr/>
        </p:nvGrpSpPr>
        <p:grpSpPr>
          <a:xfrm>
            <a:off x="899592" y="4509120"/>
            <a:ext cx="7488832" cy="1440160"/>
            <a:chOff x="899592" y="1557240"/>
            <a:chExt cx="7488832" cy="1440160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>
              <a:off x="899592" y="1844750"/>
              <a:ext cx="7488832" cy="1152650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b="1"/>
            </a:p>
          </p:txBody>
        </p:sp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5724332" y="1557240"/>
              <a:ext cx="2654301" cy="685800"/>
              <a:chOff x="2486" y="3163"/>
              <a:chExt cx="1672" cy="432"/>
            </a:xfrm>
          </p:grpSpPr>
          <p:sp>
            <p:nvSpPr>
              <p:cNvPr id="12" name="Freeform 17"/>
              <p:cNvSpPr>
                <a:spLocks/>
              </p:cNvSpPr>
              <p:nvPr/>
            </p:nvSpPr>
            <p:spPr bwMode="auto">
              <a:xfrm>
                <a:off x="2486" y="3163"/>
                <a:ext cx="1672" cy="432"/>
              </a:xfrm>
              <a:custGeom>
                <a:avLst/>
                <a:gdLst/>
                <a:ahLst/>
                <a:cxnLst>
                  <a:cxn ang="0">
                    <a:pos x="25" y="145"/>
                  </a:cxn>
                  <a:cxn ang="0">
                    <a:pos x="37" y="307"/>
                  </a:cxn>
                  <a:cxn ang="0">
                    <a:pos x="187" y="318"/>
                  </a:cxn>
                  <a:cxn ang="0">
                    <a:pos x="244" y="330"/>
                  </a:cxn>
                  <a:cxn ang="0">
                    <a:pos x="486" y="318"/>
                  </a:cxn>
                  <a:cxn ang="0">
                    <a:pos x="475" y="122"/>
                  </a:cxn>
                  <a:cxn ang="0">
                    <a:pos x="25" y="145"/>
                  </a:cxn>
                </a:cxnLst>
                <a:rect l="0" t="0" r="r" b="b"/>
                <a:pathLst>
                  <a:path w="536" h="372">
                    <a:moveTo>
                      <a:pt x="25" y="145"/>
                    </a:moveTo>
                    <a:cubicBezTo>
                      <a:pt x="29" y="199"/>
                      <a:pt x="0" y="267"/>
                      <a:pt x="37" y="307"/>
                    </a:cubicBezTo>
                    <a:cubicBezTo>
                      <a:pt x="71" y="344"/>
                      <a:pt x="137" y="312"/>
                      <a:pt x="187" y="318"/>
                    </a:cubicBezTo>
                    <a:cubicBezTo>
                      <a:pt x="206" y="320"/>
                      <a:pt x="225" y="326"/>
                      <a:pt x="244" y="330"/>
                    </a:cubicBezTo>
                    <a:cubicBezTo>
                      <a:pt x="325" y="326"/>
                      <a:pt x="426" y="372"/>
                      <a:pt x="486" y="318"/>
                    </a:cubicBezTo>
                    <a:cubicBezTo>
                      <a:pt x="535" y="274"/>
                      <a:pt x="536" y="147"/>
                      <a:pt x="475" y="122"/>
                    </a:cubicBezTo>
                    <a:cubicBezTo>
                      <a:pt x="178" y="0"/>
                      <a:pt x="139" y="40"/>
                      <a:pt x="25" y="145"/>
                    </a:cubicBezTo>
                    <a:close/>
                  </a:path>
                </a:pathLst>
              </a:custGeom>
              <a:solidFill>
                <a:srgbClr val="97FFFF"/>
              </a:solidFill>
              <a:ln w="12700" cap="sq" cmpd="sng">
                <a:noFill/>
                <a:prstDash val="solid"/>
                <a:round/>
                <a:headEnd/>
                <a:tailEnd/>
              </a:ln>
              <a:effectLst>
                <a:outerShdw dist="56796" dir="1593903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zh-CN" altLang="en-US" b="1"/>
              </a:p>
            </p:txBody>
          </p:sp>
          <p:sp>
            <p:nvSpPr>
              <p:cNvPr id="13" name="Rectangle 18"/>
              <p:cNvSpPr>
                <a:spLocks noChangeArrowheads="1"/>
              </p:cNvSpPr>
              <p:nvPr/>
            </p:nvSpPr>
            <p:spPr bwMode="auto">
              <a:xfrm>
                <a:off x="2622" y="3254"/>
                <a:ext cx="1497" cy="33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altLang="zh-CN" sz="2800" b="1" dirty="0" smtClean="0">
                    <a:solidFill>
                      <a:srgbClr val="FF3300"/>
                    </a:solidFill>
                    <a:cs typeface="Times New Roman" pitchFamily="18" charset="0"/>
                  </a:rPr>
                  <a:t>0</a:t>
                </a:r>
                <a:r>
                  <a:rPr lang="zh-CN" altLang="en-US" sz="2800" b="1" dirty="0" smtClean="0">
                    <a:solidFill>
                      <a:srgbClr val="FF3300"/>
                    </a:solidFill>
                    <a:cs typeface="Times New Roman" pitchFamily="18" charset="0"/>
                  </a:rPr>
                  <a:t>号进程打印</a:t>
                </a:r>
                <a:endParaRPr lang="zh-CN" altLang="en-US" sz="2800" b="1" dirty="0">
                  <a:solidFill>
                    <a:srgbClr val="FF3300"/>
                  </a:solidFill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5775176" cy="630942"/>
          </a:xfrm>
          <a:prstGeom prst="rect">
            <a:avLst/>
          </a:prstGeom>
          <a:solidFill>
            <a:srgbClr val="CCFFFF"/>
          </a:soli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69696"/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3500" b="1" dirty="0">
                <a:solidFill>
                  <a:srgbClr val="000099"/>
                </a:solidFill>
                <a:ea typeface="楷体_GB2312" pitchFamily="49" charset="-122"/>
              </a:rPr>
              <a:t> </a:t>
            </a:r>
            <a:r>
              <a:rPr lang="en-US" altLang="zh-CN" sz="3500" b="1" dirty="0" smtClean="0">
                <a:solidFill>
                  <a:srgbClr val="000099"/>
                </a:solidFill>
                <a:ea typeface="楷体_GB2312" pitchFamily="49" charset="-122"/>
              </a:rPr>
              <a:t>4.4</a:t>
            </a:r>
            <a:r>
              <a:rPr lang="en-US" altLang="zh-CN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MPI</a:t>
            </a:r>
            <a:r>
              <a:rPr lang="zh-CN" altLang="en-US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与</a:t>
            </a:r>
            <a:r>
              <a:rPr lang="en-US" altLang="zh-CN" sz="3500" b="1" dirty="0" err="1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Pthread</a:t>
            </a:r>
            <a:r>
              <a:rPr lang="zh-CN" altLang="en-US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混合编程</a:t>
            </a:r>
            <a:endParaRPr lang="zh-CN" altLang="en-US" dirty="0">
              <a:solidFill>
                <a:srgbClr val="FF6600"/>
              </a:solidFill>
            </a:endParaRPr>
          </a:p>
        </p:txBody>
      </p:sp>
      <p:grpSp>
        <p:nvGrpSpPr>
          <p:cNvPr id="5" name="Group 53"/>
          <p:cNvGrpSpPr>
            <a:grpSpLocks/>
          </p:cNvGrpSpPr>
          <p:nvPr/>
        </p:nvGrpSpPr>
        <p:grpSpPr bwMode="auto">
          <a:xfrm>
            <a:off x="1691680" y="1196752"/>
            <a:ext cx="4648201" cy="1584326"/>
            <a:chOff x="240" y="3120"/>
            <a:chExt cx="2928" cy="998"/>
          </a:xfrm>
        </p:grpSpPr>
        <p:sp>
          <p:nvSpPr>
            <p:cNvPr id="6" name="AutoShape 54"/>
            <p:cNvSpPr>
              <a:spLocks noChangeArrowheads="1"/>
            </p:cNvSpPr>
            <p:nvPr/>
          </p:nvSpPr>
          <p:spPr bwMode="auto">
            <a:xfrm>
              <a:off x="240" y="3120"/>
              <a:ext cx="2640" cy="998"/>
            </a:xfrm>
            <a:prstGeom prst="cloudCallout">
              <a:avLst>
                <a:gd name="adj1" fmla="val -3750"/>
                <a:gd name="adj2" fmla="val 41926"/>
              </a:avLst>
            </a:prstGeom>
            <a:noFill/>
            <a:ln w="50800">
              <a:solidFill>
                <a:srgbClr val="269B98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/>
            </a:p>
          </p:txBody>
        </p:sp>
        <p:sp>
          <p:nvSpPr>
            <p:cNvPr id="7" name="Text Box 55"/>
            <p:cNvSpPr txBox="1">
              <a:spLocks noChangeArrowheads="1"/>
            </p:cNvSpPr>
            <p:nvPr/>
          </p:nvSpPr>
          <p:spPr bwMode="auto">
            <a:xfrm>
              <a:off x="480" y="3257"/>
              <a:ext cx="2249" cy="7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2700" dir="54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zh-CN" altLang="en-US" sz="4400" dirty="0" smtClean="0">
                  <a:solidFill>
                    <a:srgbClr val="FF3300"/>
                  </a:solidFill>
                  <a:ea typeface="华文新魏" pitchFamily="2" charset="-122"/>
                </a:rPr>
                <a:t>如何发挥多核</a:t>
              </a:r>
              <a:endParaRPr lang="en-US" altLang="zh-CN" sz="4400" dirty="0" smtClean="0">
                <a:solidFill>
                  <a:srgbClr val="FF3300"/>
                </a:solidFill>
                <a:ea typeface="华文新魏" pitchFamily="2" charset="-122"/>
              </a:endParaRPr>
            </a:p>
            <a:p>
              <a:pPr>
                <a:lnSpc>
                  <a:spcPct val="85000"/>
                </a:lnSpc>
              </a:pPr>
              <a:r>
                <a:rPr lang="zh-CN" altLang="en-US" sz="4400" dirty="0" smtClean="0">
                  <a:solidFill>
                    <a:srgbClr val="FF3300"/>
                  </a:solidFill>
                  <a:ea typeface="华文新魏" pitchFamily="2" charset="-122"/>
                </a:rPr>
                <a:t>的性能</a:t>
              </a:r>
              <a:endParaRPr lang="zh-CN" altLang="en-US" sz="4400" dirty="0">
                <a:solidFill>
                  <a:srgbClr val="FF3300"/>
                </a:solidFill>
                <a:ea typeface="华文新魏" pitchFamily="2" charset="-122"/>
              </a:endParaRPr>
            </a:p>
          </p:txBody>
        </p:sp>
        <p:grpSp>
          <p:nvGrpSpPr>
            <p:cNvPr id="8" name="Group 56"/>
            <p:cNvGrpSpPr>
              <a:grpSpLocks/>
            </p:cNvGrpSpPr>
            <p:nvPr/>
          </p:nvGrpSpPr>
          <p:grpSpPr bwMode="auto">
            <a:xfrm rot="672841">
              <a:off x="2592" y="3312"/>
              <a:ext cx="576" cy="489"/>
              <a:chOff x="2995" y="2106"/>
              <a:chExt cx="989" cy="768"/>
            </a:xfrm>
          </p:grpSpPr>
          <p:sp>
            <p:nvSpPr>
              <p:cNvPr id="12" name="Freeform 57"/>
              <p:cNvSpPr>
                <a:spLocks/>
              </p:cNvSpPr>
              <p:nvPr/>
            </p:nvSpPr>
            <p:spPr bwMode="auto">
              <a:xfrm rot="421002">
                <a:off x="2995" y="2106"/>
                <a:ext cx="989" cy="768"/>
              </a:xfrm>
              <a:custGeom>
                <a:avLst/>
                <a:gdLst/>
                <a:ahLst/>
                <a:cxnLst>
                  <a:cxn ang="0">
                    <a:pos x="150" y="185"/>
                  </a:cxn>
                  <a:cxn ang="0">
                    <a:pos x="194" y="138"/>
                  </a:cxn>
                  <a:cxn ang="0">
                    <a:pos x="272" y="167"/>
                  </a:cxn>
                  <a:cxn ang="0">
                    <a:pos x="265" y="244"/>
                  </a:cxn>
                  <a:cxn ang="0">
                    <a:pos x="171" y="304"/>
                  </a:cxn>
                  <a:cxn ang="0">
                    <a:pos x="153" y="474"/>
                  </a:cxn>
                  <a:cxn ang="0">
                    <a:pos x="171" y="527"/>
                  </a:cxn>
                  <a:cxn ang="0">
                    <a:pos x="140" y="585"/>
                  </a:cxn>
                  <a:cxn ang="0">
                    <a:pos x="147" y="645"/>
                  </a:cxn>
                  <a:cxn ang="0">
                    <a:pos x="213" y="683"/>
                  </a:cxn>
                  <a:cxn ang="0">
                    <a:pos x="300" y="656"/>
                  </a:cxn>
                  <a:cxn ang="0">
                    <a:pos x="328" y="585"/>
                  </a:cxn>
                  <a:cxn ang="0">
                    <a:pos x="293" y="518"/>
                  </a:cxn>
                  <a:cxn ang="0">
                    <a:pos x="331" y="480"/>
                  </a:cxn>
                  <a:cxn ang="0">
                    <a:pos x="331" y="387"/>
                  </a:cxn>
                  <a:cxn ang="0">
                    <a:pos x="429" y="308"/>
                  </a:cxn>
                  <a:cxn ang="0">
                    <a:pos x="439" y="188"/>
                  </a:cxn>
                  <a:cxn ang="0">
                    <a:pos x="376" y="59"/>
                  </a:cxn>
                  <a:cxn ang="0">
                    <a:pos x="251" y="0"/>
                  </a:cxn>
                  <a:cxn ang="0">
                    <a:pos x="112" y="38"/>
                  </a:cxn>
                  <a:cxn ang="0">
                    <a:pos x="31" y="115"/>
                  </a:cxn>
                  <a:cxn ang="0">
                    <a:pos x="0" y="234"/>
                  </a:cxn>
                  <a:cxn ang="0">
                    <a:pos x="4" y="304"/>
                  </a:cxn>
                  <a:cxn ang="0">
                    <a:pos x="147" y="296"/>
                  </a:cxn>
                  <a:cxn ang="0">
                    <a:pos x="150" y="185"/>
                  </a:cxn>
                </a:cxnLst>
                <a:rect l="0" t="0" r="r" b="b"/>
                <a:pathLst>
                  <a:path w="439" h="683">
                    <a:moveTo>
                      <a:pt x="150" y="185"/>
                    </a:moveTo>
                    <a:lnTo>
                      <a:pt x="194" y="138"/>
                    </a:lnTo>
                    <a:lnTo>
                      <a:pt x="272" y="167"/>
                    </a:lnTo>
                    <a:lnTo>
                      <a:pt x="265" y="244"/>
                    </a:lnTo>
                    <a:lnTo>
                      <a:pt x="171" y="304"/>
                    </a:lnTo>
                    <a:lnTo>
                      <a:pt x="153" y="474"/>
                    </a:lnTo>
                    <a:lnTo>
                      <a:pt x="171" y="527"/>
                    </a:lnTo>
                    <a:lnTo>
                      <a:pt x="140" y="585"/>
                    </a:lnTo>
                    <a:lnTo>
                      <a:pt x="147" y="645"/>
                    </a:lnTo>
                    <a:lnTo>
                      <a:pt x="213" y="683"/>
                    </a:lnTo>
                    <a:lnTo>
                      <a:pt x="300" y="656"/>
                    </a:lnTo>
                    <a:lnTo>
                      <a:pt x="328" y="585"/>
                    </a:lnTo>
                    <a:lnTo>
                      <a:pt x="293" y="518"/>
                    </a:lnTo>
                    <a:lnTo>
                      <a:pt x="331" y="480"/>
                    </a:lnTo>
                    <a:lnTo>
                      <a:pt x="331" y="387"/>
                    </a:lnTo>
                    <a:lnTo>
                      <a:pt x="429" y="308"/>
                    </a:lnTo>
                    <a:lnTo>
                      <a:pt x="439" y="188"/>
                    </a:lnTo>
                    <a:lnTo>
                      <a:pt x="376" y="59"/>
                    </a:lnTo>
                    <a:lnTo>
                      <a:pt x="251" y="0"/>
                    </a:lnTo>
                    <a:lnTo>
                      <a:pt x="112" y="38"/>
                    </a:lnTo>
                    <a:lnTo>
                      <a:pt x="31" y="115"/>
                    </a:lnTo>
                    <a:lnTo>
                      <a:pt x="0" y="234"/>
                    </a:lnTo>
                    <a:lnTo>
                      <a:pt x="4" y="304"/>
                    </a:lnTo>
                    <a:lnTo>
                      <a:pt x="147" y="296"/>
                    </a:lnTo>
                    <a:lnTo>
                      <a:pt x="150" y="18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" name="Freeform 58"/>
              <p:cNvSpPr>
                <a:spLocks/>
              </p:cNvSpPr>
              <p:nvPr/>
            </p:nvSpPr>
            <p:spPr bwMode="auto">
              <a:xfrm rot="421002">
                <a:off x="3043" y="2106"/>
                <a:ext cx="881" cy="535"/>
              </a:xfrm>
              <a:custGeom>
                <a:avLst/>
                <a:gdLst/>
                <a:ahLst/>
                <a:cxnLst>
                  <a:cxn ang="0">
                    <a:pos x="0" y="241"/>
                  </a:cxn>
                  <a:cxn ang="0">
                    <a:pos x="57" y="230"/>
                  </a:cxn>
                  <a:cxn ang="0">
                    <a:pos x="89" y="241"/>
                  </a:cxn>
                  <a:cxn ang="0">
                    <a:pos x="87" y="175"/>
                  </a:cxn>
                  <a:cxn ang="0">
                    <a:pos x="111" y="101"/>
                  </a:cxn>
                  <a:cxn ang="0">
                    <a:pos x="206" y="74"/>
                  </a:cxn>
                  <a:cxn ang="0">
                    <a:pos x="251" y="105"/>
                  </a:cxn>
                  <a:cxn ang="0">
                    <a:pos x="299" y="153"/>
                  </a:cxn>
                  <a:cxn ang="0">
                    <a:pos x="285" y="237"/>
                  </a:cxn>
                  <a:cxn ang="0">
                    <a:pos x="195" y="276"/>
                  </a:cxn>
                  <a:cxn ang="0">
                    <a:pos x="171" y="335"/>
                  </a:cxn>
                  <a:cxn ang="0">
                    <a:pos x="178" y="395"/>
                  </a:cxn>
                  <a:cxn ang="0">
                    <a:pos x="166" y="477"/>
                  </a:cxn>
                  <a:cxn ang="0">
                    <a:pos x="256" y="477"/>
                  </a:cxn>
                  <a:cxn ang="0">
                    <a:pos x="268" y="416"/>
                  </a:cxn>
                  <a:cxn ang="0">
                    <a:pos x="261" y="345"/>
                  </a:cxn>
                  <a:cxn ang="0">
                    <a:pos x="316" y="307"/>
                  </a:cxn>
                  <a:cxn ang="0">
                    <a:pos x="358" y="287"/>
                  </a:cxn>
                  <a:cxn ang="0">
                    <a:pos x="390" y="196"/>
                  </a:cxn>
                  <a:cxn ang="0">
                    <a:pos x="361" y="98"/>
                  </a:cxn>
                  <a:cxn ang="0">
                    <a:pos x="264" y="0"/>
                  </a:cxn>
                  <a:cxn ang="0">
                    <a:pos x="146" y="8"/>
                  </a:cxn>
                  <a:cxn ang="0">
                    <a:pos x="51" y="67"/>
                  </a:cxn>
                  <a:cxn ang="0">
                    <a:pos x="10" y="140"/>
                  </a:cxn>
                  <a:cxn ang="0">
                    <a:pos x="0" y="241"/>
                  </a:cxn>
                </a:cxnLst>
                <a:rect l="0" t="0" r="r" b="b"/>
                <a:pathLst>
                  <a:path w="390" h="477">
                    <a:moveTo>
                      <a:pt x="0" y="241"/>
                    </a:moveTo>
                    <a:lnTo>
                      <a:pt x="57" y="230"/>
                    </a:lnTo>
                    <a:lnTo>
                      <a:pt x="89" y="241"/>
                    </a:lnTo>
                    <a:lnTo>
                      <a:pt x="87" y="175"/>
                    </a:lnTo>
                    <a:lnTo>
                      <a:pt x="111" y="101"/>
                    </a:lnTo>
                    <a:lnTo>
                      <a:pt x="206" y="74"/>
                    </a:lnTo>
                    <a:lnTo>
                      <a:pt x="251" y="105"/>
                    </a:lnTo>
                    <a:lnTo>
                      <a:pt x="299" y="153"/>
                    </a:lnTo>
                    <a:lnTo>
                      <a:pt x="285" y="237"/>
                    </a:lnTo>
                    <a:lnTo>
                      <a:pt x="195" y="276"/>
                    </a:lnTo>
                    <a:lnTo>
                      <a:pt x="171" y="335"/>
                    </a:lnTo>
                    <a:lnTo>
                      <a:pt x="178" y="395"/>
                    </a:lnTo>
                    <a:lnTo>
                      <a:pt x="166" y="477"/>
                    </a:lnTo>
                    <a:lnTo>
                      <a:pt x="256" y="477"/>
                    </a:lnTo>
                    <a:lnTo>
                      <a:pt x="268" y="416"/>
                    </a:lnTo>
                    <a:lnTo>
                      <a:pt x="261" y="345"/>
                    </a:lnTo>
                    <a:lnTo>
                      <a:pt x="316" y="307"/>
                    </a:lnTo>
                    <a:lnTo>
                      <a:pt x="358" y="287"/>
                    </a:lnTo>
                    <a:lnTo>
                      <a:pt x="390" y="196"/>
                    </a:lnTo>
                    <a:lnTo>
                      <a:pt x="361" y="98"/>
                    </a:lnTo>
                    <a:lnTo>
                      <a:pt x="264" y="0"/>
                    </a:lnTo>
                    <a:lnTo>
                      <a:pt x="146" y="8"/>
                    </a:lnTo>
                    <a:lnTo>
                      <a:pt x="51" y="67"/>
                    </a:lnTo>
                    <a:lnTo>
                      <a:pt x="10" y="140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" name="Freeform 59"/>
              <p:cNvSpPr>
                <a:spLocks/>
              </p:cNvSpPr>
              <p:nvPr/>
            </p:nvSpPr>
            <p:spPr bwMode="auto">
              <a:xfrm rot="421002">
                <a:off x="3335" y="2712"/>
                <a:ext cx="284" cy="122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9" y="20"/>
                  </a:cxn>
                  <a:cxn ang="0">
                    <a:pos x="0" y="73"/>
                  </a:cxn>
                  <a:cxn ang="0">
                    <a:pos x="28" y="109"/>
                  </a:cxn>
                  <a:cxn ang="0">
                    <a:pos x="98" y="109"/>
                  </a:cxn>
                  <a:cxn ang="0">
                    <a:pos x="126" y="66"/>
                  </a:cxn>
                  <a:cxn ang="0">
                    <a:pos x="102" y="14"/>
                  </a:cxn>
                  <a:cxn ang="0">
                    <a:pos x="45" y="0"/>
                  </a:cxn>
                </a:cxnLst>
                <a:rect l="0" t="0" r="r" b="b"/>
                <a:pathLst>
                  <a:path w="126" h="109">
                    <a:moveTo>
                      <a:pt x="45" y="0"/>
                    </a:moveTo>
                    <a:lnTo>
                      <a:pt x="9" y="20"/>
                    </a:lnTo>
                    <a:lnTo>
                      <a:pt x="0" y="73"/>
                    </a:lnTo>
                    <a:lnTo>
                      <a:pt x="28" y="109"/>
                    </a:lnTo>
                    <a:lnTo>
                      <a:pt x="98" y="109"/>
                    </a:lnTo>
                    <a:lnTo>
                      <a:pt x="126" y="66"/>
                    </a:lnTo>
                    <a:lnTo>
                      <a:pt x="102" y="1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5" name="Text Box 171"/>
          <p:cNvSpPr txBox="1">
            <a:spLocks noChangeArrowheads="1"/>
          </p:cNvSpPr>
          <p:nvPr/>
        </p:nvSpPr>
        <p:spPr bwMode="auto">
          <a:xfrm>
            <a:off x="1853505" y="4149055"/>
            <a:ext cx="5742831" cy="442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altLang="zh-CN" sz="2300" b="1" dirty="0">
                <a:solidFill>
                  <a:srgbClr val="000086"/>
                </a:solidFill>
              </a:rPr>
              <a:t>(1)   </a:t>
            </a:r>
            <a:r>
              <a:rPr lang="zh-CN" altLang="en-US" sz="2300" b="1" dirty="0" smtClean="0">
                <a:solidFill>
                  <a:srgbClr val="000086"/>
                </a:solidFill>
              </a:rPr>
              <a:t>每一个计算节点</a:t>
            </a:r>
            <a:r>
              <a:rPr lang="zh-CN" altLang="en-US" sz="2300" b="1" dirty="0" smtClean="0">
                <a:solidFill>
                  <a:schemeClr val="accent2"/>
                </a:solidFill>
              </a:rPr>
              <a:t>只启动一个</a:t>
            </a:r>
            <a:r>
              <a:rPr lang="en-US" altLang="zh-CN" sz="2300" b="1" dirty="0" smtClean="0">
                <a:solidFill>
                  <a:schemeClr val="accent2"/>
                </a:solidFill>
              </a:rPr>
              <a:t>MPI</a:t>
            </a:r>
            <a:r>
              <a:rPr lang="zh-CN" altLang="en-US" sz="2300" b="1" dirty="0" smtClean="0">
                <a:solidFill>
                  <a:schemeClr val="accent2"/>
                </a:solidFill>
              </a:rPr>
              <a:t>进程</a:t>
            </a:r>
            <a:r>
              <a:rPr lang="zh-CN" altLang="en-US" sz="2300" b="1" dirty="0" smtClean="0">
                <a:solidFill>
                  <a:srgbClr val="000086"/>
                </a:solidFill>
                <a:ea typeface="幼圆" pitchFamily="49" charset="-122"/>
              </a:rPr>
              <a:t>；</a:t>
            </a:r>
            <a:r>
              <a:rPr lang="zh-CN" altLang="en-US" sz="2300" b="1" dirty="0" smtClean="0">
                <a:solidFill>
                  <a:srgbClr val="000086"/>
                </a:solidFill>
              </a:rPr>
              <a:t> </a:t>
            </a:r>
            <a:endParaRPr lang="zh-CN" altLang="en-US" sz="2300" b="1" dirty="0">
              <a:solidFill>
                <a:srgbClr val="000086"/>
              </a:solidFill>
            </a:endParaRPr>
          </a:p>
        </p:txBody>
      </p:sp>
      <p:sp>
        <p:nvSpPr>
          <p:cNvPr id="16" name="Text Box 172"/>
          <p:cNvSpPr txBox="1">
            <a:spLocks noChangeArrowheads="1"/>
          </p:cNvSpPr>
          <p:nvPr/>
        </p:nvSpPr>
        <p:spPr bwMode="auto">
          <a:xfrm>
            <a:off x="1827014" y="4581128"/>
            <a:ext cx="6921450" cy="8002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l">
              <a:buFontTx/>
              <a:buAutoNum type="arabicParenBoth" startAt="2"/>
            </a:pPr>
            <a:r>
              <a:rPr lang="en-US" altLang="zh-CN" sz="2300" b="1" dirty="0">
                <a:solidFill>
                  <a:srgbClr val="000086"/>
                </a:solidFill>
                <a:ea typeface="幼圆" pitchFamily="49" charset="-122"/>
              </a:rPr>
              <a:t> </a:t>
            </a:r>
            <a:r>
              <a:rPr lang="en-US" altLang="zh-CN" sz="2300" b="1" dirty="0" smtClean="0">
                <a:solidFill>
                  <a:srgbClr val="000086"/>
                </a:solidFill>
                <a:ea typeface="幼圆" pitchFamily="49" charset="-122"/>
              </a:rPr>
              <a:t>MPI</a:t>
            </a:r>
            <a:r>
              <a:rPr lang="zh-CN" altLang="en-US" sz="2300" b="1" dirty="0" smtClean="0">
                <a:solidFill>
                  <a:srgbClr val="000086"/>
                </a:solidFill>
                <a:ea typeface="幼圆" pitchFamily="49" charset="-122"/>
              </a:rPr>
              <a:t>进程内启动多个线程，其中一个线程处理通信。</a:t>
            </a:r>
            <a:r>
              <a:rPr lang="zh-CN" altLang="en-US" sz="2300" b="1" dirty="0" smtClean="0">
                <a:solidFill>
                  <a:srgbClr val="000086"/>
                </a:solidFill>
              </a:rPr>
              <a:t> </a:t>
            </a:r>
            <a:endParaRPr lang="zh-CN" altLang="en-US" sz="2300" b="1" dirty="0">
              <a:solidFill>
                <a:srgbClr val="000086"/>
              </a:solidFill>
            </a:endParaRPr>
          </a:p>
        </p:txBody>
      </p:sp>
      <p:grpSp>
        <p:nvGrpSpPr>
          <p:cNvPr id="17" name="Group 179"/>
          <p:cNvGrpSpPr>
            <a:grpSpLocks/>
          </p:cNvGrpSpPr>
          <p:nvPr/>
        </p:nvGrpSpPr>
        <p:grpSpPr bwMode="auto">
          <a:xfrm>
            <a:off x="1548780" y="3356967"/>
            <a:ext cx="7199312" cy="2016125"/>
            <a:chOff x="567" y="2069"/>
            <a:chExt cx="4535" cy="1270"/>
          </a:xfrm>
        </p:grpSpPr>
        <p:sp>
          <p:nvSpPr>
            <p:cNvPr id="18" name="Rectangle 174"/>
            <p:cNvSpPr>
              <a:spLocks noChangeArrowheads="1"/>
            </p:cNvSpPr>
            <p:nvPr/>
          </p:nvSpPr>
          <p:spPr bwMode="auto">
            <a:xfrm>
              <a:off x="567" y="2296"/>
              <a:ext cx="4535" cy="1043"/>
            </a:xfrm>
            <a:prstGeom prst="rect">
              <a:avLst/>
            </a:prstGeom>
            <a:noFill/>
            <a:ln w="101600">
              <a:solidFill>
                <a:srgbClr val="33CCCC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19" name="Rectangle 175"/>
            <p:cNvSpPr>
              <a:spLocks noChangeArrowheads="1"/>
            </p:cNvSpPr>
            <p:nvPr/>
          </p:nvSpPr>
          <p:spPr bwMode="auto">
            <a:xfrm>
              <a:off x="748" y="2205"/>
              <a:ext cx="817" cy="227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b="1"/>
            </a:p>
          </p:txBody>
        </p:sp>
        <p:grpSp>
          <p:nvGrpSpPr>
            <p:cNvPr id="20" name="Group 176"/>
            <p:cNvGrpSpPr>
              <a:grpSpLocks/>
            </p:cNvGrpSpPr>
            <p:nvPr/>
          </p:nvGrpSpPr>
          <p:grpSpPr bwMode="auto">
            <a:xfrm>
              <a:off x="793" y="2069"/>
              <a:ext cx="1225" cy="385"/>
              <a:chOff x="444" y="2319"/>
              <a:chExt cx="1225" cy="385"/>
            </a:xfrm>
          </p:grpSpPr>
          <p:sp>
            <p:nvSpPr>
              <p:cNvPr id="21" name="Rectangle 177"/>
              <p:cNvSpPr>
                <a:spLocks noChangeArrowheads="1"/>
              </p:cNvSpPr>
              <p:nvPr/>
            </p:nvSpPr>
            <p:spPr bwMode="auto">
              <a:xfrm>
                <a:off x="470" y="2387"/>
                <a:ext cx="1154" cy="317"/>
              </a:xfrm>
              <a:prstGeom prst="rect">
                <a:avLst/>
              </a:prstGeom>
              <a:solidFill>
                <a:srgbClr val="D9D9D9"/>
              </a:solidFill>
              <a:ln w="12700">
                <a:noFill/>
                <a:miter lim="800000"/>
                <a:headEnd/>
                <a:tailEnd/>
              </a:ln>
              <a:effectLst>
                <a:outerShdw dist="71842" dir="2700000" algn="ctr" rotWithShape="0">
                  <a:srgbClr val="B2B2B2"/>
                </a:outerShdw>
              </a:effectLst>
            </p:spPr>
            <p:txBody>
              <a:bodyPr wrap="none" anchor="ctr"/>
              <a:lstStyle/>
              <a:p>
                <a:endParaRPr lang="zh-CN" altLang="en-US" b="1"/>
              </a:p>
            </p:txBody>
          </p:sp>
          <p:sp>
            <p:nvSpPr>
              <p:cNvPr id="22" name="Text Box 178"/>
              <p:cNvSpPr txBox="1">
                <a:spLocks noChangeArrowheads="1"/>
              </p:cNvSpPr>
              <p:nvPr/>
            </p:nvSpPr>
            <p:spPr bwMode="auto">
              <a:xfrm>
                <a:off x="444" y="2319"/>
                <a:ext cx="1225" cy="37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r>
                  <a:rPr lang="zh-CN" altLang="en-US" sz="3300" b="1" dirty="0" smtClean="0">
                    <a:solidFill>
                      <a:srgbClr val="FF5050"/>
                    </a:solidFill>
                  </a:rPr>
                  <a:t>解决方案</a:t>
                </a:r>
                <a:endParaRPr lang="zh-CN" altLang="en-US" sz="3300" b="1" dirty="0">
                  <a:solidFill>
                    <a:srgbClr val="FF5050"/>
                  </a:solidFill>
                </a:endParaRPr>
              </a:p>
            </p:txBody>
          </p:sp>
        </p:grpSp>
      </p:grpSp>
      <p:grpSp>
        <p:nvGrpSpPr>
          <p:cNvPr id="31" name="Group 103"/>
          <p:cNvGrpSpPr>
            <a:grpSpLocks/>
          </p:cNvGrpSpPr>
          <p:nvPr/>
        </p:nvGrpSpPr>
        <p:grpSpPr bwMode="auto">
          <a:xfrm>
            <a:off x="1403648" y="5301209"/>
            <a:ext cx="6984776" cy="1727402"/>
            <a:chOff x="3397" y="2544"/>
            <a:chExt cx="1067" cy="900"/>
          </a:xfrm>
        </p:grpSpPr>
        <p:sp>
          <p:nvSpPr>
            <p:cNvPr id="32" name="AutoShape 92"/>
            <p:cNvSpPr>
              <a:spLocks noChangeArrowheads="1"/>
            </p:cNvSpPr>
            <p:nvPr/>
          </p:nvSpPr>
          <p:spPr bwMode="auto">
            <a:xfrm>
              <a:off x="3397" y="2544"/>
              <a:ext cx="1067" cy="713"/>
            </a:xfrm>
            <a:prstGeom prst="irregularSeal1">
              <a:avLst/>
            </a:prstGeom>
            <a:solidFill>
              <a:srgbClr val="E1FFE1"/>
            </a:solidFill>
            <a:ln w="57150">
              <a:solidFill>
                <a:srgbClr val="FFFF00"/>
              </a:solidFill>
              <a:miter lim="800000"/>
              <a:headEnd/>
              <a:tailEnd/>
            </a:ln>
            <a:effectLst>
              <a:outerShdw dist="140276" dir="311666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Text Box 93"/>
            <p:cNvSpPr txBox="1">
              <a:spLocks noChangeArrowheads="1"/>
            </p:cNvSpPr>
            <p:nvPr/>
          </p:nvSpPr>
          <p:spPr bwMode="auto">
            <a:xfrm>
              <a:off x="3630" y="2659"/>
              <a:ext cx="738" cy="78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>
              <a:spAutoFit/>
            </a:bodyPr>
            <a:lstStyle/>
            <a:p>
              <a:pPr algn="l"/>
              <a:r>
                <a:rPr lang="zh-CN" altLang="en-US" sz="2500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混合编程：当前高性能计算领域流行的编程方式</a:t>
              </a:r>
              <a:endParaRPr lang="zh-CN" altLang="en-US" sz="25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839788" y="381000"/>
            <a:ext cx="7693025" cy="1535113"/>
            <a:chOff x="624" y="240"/>
            <a:chExt cx="4800" cy="967"/>
          </a:xfrm>
        </p:grpSpPr>
        <p:sp>
          <p:nvSpPr>
            <p:cNvPr id="5" name="Rectangle 41"/>
            <p:cNvSpPr>
              <a:spLocks noChangeArrowheads="1"/>
            </p:cNvSpPr>
            <p:nvPr/>
          </p:nvSpPr>
          <p:spPr bwMode="auto">
            <a:xfrm>
              <a:off x="624" y="240"/>
              <a:ext cx="4800" cy="967"/>
            </a:xfrm>
            <a:prstGeom prst="rect">
              <a:avLst/>
            </a:prstGeom>
            <a:solidFill>
              <a:srgbClr val="D5EAFF"/>
            </a:solidFill>
            <a:ln w="12700" cap="sq">
              <a:noFill/>
              <a:miter lim="800000"/>
              <a:headEnd/>
              <a:tailEnd/>
            </a:ln>
            <a:effectLst>
              <a:outerShdw dist="188799" dir="2536421" algn="ctr" rotWithShape="0">
                <a:srgbClr val="B9B9B9"/>
              </a:outerShdw>
            </a:effectLst>
          </p:spPr>
          <p:txBody>
            <a:bodyPr wrap="none" anchor="ctr"/>
            <a:lstStyle/>
            <a:p>
              <a:pPr algn="l"/>
              <a:endParaRPr lang="zh-CN" altLang="en-US">
                <a:effectLst/>
              </a:endParaRPr>
            </a:p>
          </p:txBody>
        </p:sp>
        <p:sp>
          <p:nvSpPr>
            <p:cNvPr id="6" name="Text Box 42"/>
            <p:cNvSpPr txBox="1">
              <a:spLocks noChangeArrowheads="1"/>
            </p:cNvSpPr>
            <p:nvPr/>
          </p:nvSpPr>
          <p:spPr bwMode="auto">
            <a:xfrm>
              <a:off x="1190" y="404"/>
              <a:ext cx="3785" cy="7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CN" sz="26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	</a:t>
              </a:r>
              <a:r>
                <a:rPr lang="zh-CN" altLang="en-US" sz="28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若</a:t>
              </a:r>
              <a:r>
                <a:rPr lang="en-US" altLang="zh-CN" sz="28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A</a:t>
              </a:r>
              <a:r>
                <a:rPr lang="zh-CN" altLang="en-US" sz="28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为</a:t>
              </a:r>
              <a:r>
                <a:rPr lang="en-US" altLang="zh-CN" sz="2800" b="1" dirty="0" err="1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m×n</a:t>
              </a:r>
              <a:r>
                <a:rPr lang="zh-CN" altLang="en-US" sz="28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矩阵，</a:t>
              </a:r>
              <a:r>
                <a:rPr lang="en-US" altLang="zh-CN" sz="28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B</a:t>
              </a:r>
              <a:r>
                <a:rPr lang="zh-CN" altLang="en-US" sz="28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为</a:t>
              </a:r>
              <a:r>
                <a:rPr lang="en-US" altLang="zh-CN" sz="2800" b="1" dirty="0" err="1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n×p</a:t>
              </a:r>
              <a:r>
                <a:rPr lang="zh-CN" altLang="en-US" sz="28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矩阵，计算它们的乘积</a:t>
              </a:r>
              <a:r>
                <a:rPr lang="en-US" altLang="zh-CN" sz="28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C=A× B.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28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	</a:t>
              </a:r>
              <a:r>
                <a:rPr lang="zh-CN" altLang="en-US" b="1" dirty="0" smtClean="0">
                  <a:solidFill>
                    <a:schemeClr val="accent6"/>
                  </a:solidFill>
                  <a:latin typeface="幼圆" pitchFamily="49" charset="-122"/>
                  <a:ea typeface="幼圆" pitchFamily="49" charset="-122"/>
                </a:rPr>
                <a:t>要求使用</a:t>
              </a:r>
              <a:r>
                <a:rPr lang="en-US" altLang="zh-CN" b="1" dirty="0" err="1" smtClean="0">
                  <a:solidFill>
                    <a:schemeClr val="accent6"/>
                  </a:solidFill>
                  <a:latin typeface="幼圆" pitchFamily="49" charset="-122"/>
                  <a:ea typeface="幼圆" pitchFamily="49" charset="-122"/>
                </a:rPr>
                <a:t>MPI+pthread</a:t>
              </a:r>
              <a:r>
                <a:rPr lang="zh-CN" altLang="en-US" b="1" dirty="0" smtClean="0">
                  <a:solidFill>
                    <a:schemeClr val="accent6"/>
                  </a:solidFill>
                  <a:latin typeface="幼圆" pitchFamily="49" charset="-122"/>
                  <a:ea typeface="幼圆" pitchFamily="49" charset="-122"/>
                </a:rPr>
                <a:t>实现</a:t>
              </a:r>
              <a:endParaRPr lang="zh-CN" altLang="en-US" b="1" dirty="0">
                <a:solidFill>
                  <a:schemeClr val="accent6"/>
                </a:solidFill>
                <a:latin typeface="幼圆" pitchFamily="49" charset="-122"/>
                <a:ea typeface="幼圆" pitchFamily="49" charset="-122"/>
              </a:endParaRPr>
            </a:p>
          </p:txBody>
        </p:sp>
      </p:grp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510231" y="53751"/>
            <a:ext cx="1823248" cy="1014414"/>
            <a:chOff x="404" y="85"/>
            <a:chExt cx="922" cy="639"/>
          </a:xfrm>
        </p:grpSpPr>
        <p:sp>
          <p:nvSpPr>
            <p:cNvPr id="8" name="AutoShape 50"/>
            <p:cNvSpPr>
              <a:spLocks noChangeArrowheads="1"/>
            </p:cNvSpPr>
            <p:nvPr/>
          </p:nvSpPr>
          <p:spPr bwMode="auto">
            <a:xfrm>
              <a:off x="404" y="132"/>
              <a:ext cx="922" cy="592"/>
            </a:xfrm>
            <a:prstGeom prst="irregularSeal2">
              <a:avLst/>
            </a:prstGeom>
            <a:solidFill>
              <a:srgbClr val="CCFFFF"/>
            </a:solidFill>
            <a:ln w="69850" cap="sq">
              <a:solidFill>
                <a:srgbClr val="FFCC00"/>
              </a:solidFill>
              <a:miter lim="800000"/>
              <a:headEnd/>
              <a:tailEnd/>
            </a:ln>
            <a:effectLst>
              <a:outerShdw dist="137372" dir="2021404" algn="ctr" rotWithShape="0">
                <a:srgbClr val="B9B9B9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51"/>
            <p:cNvSpPr>
              <a:spLocks noChangeArrowheads="1"/>
            </p:cNvSpPr>
            <p:nvPr/>
          </p:nvSpPr>
          <p:spPr bwMode="auto">
            <a:xfrm rot="21536701">
              <a:off x="569" y="85"/>
              <a:ext cx="510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kumimoji="1" lang="zh-CN" altLang="en-US" sz="6000" baseline="0" dirty="0" smtClean="0">
                  <a:solidFill>
                    <a:srgbClr val="FF3300"/>
                  </a:solidFill>
                  <a:effectLst/>
                  <a:latin typeface="方正舒体" pitchFamily="2" charset="-122"/>
                  <a:ea typeface="华文新魏" pitchFamily="2" charset="-122"/>
                </a:rPr>
                <a:t>例</a:t>
              </a:r>
              <a:endParaRPr kumimoji="1" lang="zh-CN" altLang="en-US" sz="6000" baseline="0" dirty="0">
                <a:solidFill>
                  <a:srgbClr val="FF3300"/>
                </a:solidFill>
                <a:effectLst/>
                <a:latin typeface="黑体" pitchFamily="2" charset="-122"/>
                <a:ea typeface="华文新魏" pitchFamily="2" charset="-122"/>
              </a:endParaRPr>
            </a:p>
          </p:txBody>
        </p:sp>
      </p:grp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5580112" y="2708920"/>
            <a:ext cx="3124200" cy="771525"/>
            <a:chOff x="612" y="1680"/>
            <a:chExt cx="1968" cy="486"/>
          </a:xfrm>
        </p:grpSpPr>
        <p:sp>
          <p:nvSpPr>
            <p:cNvPr id="15" name="Cloud"/>
            <p:cNvSpPr>
              <a:spLocks noChangeAspect="1" noEditPoints="1" noChangeArrowheads="1"/>
            </p:cNvSpPr>
            <p:nvPr/>
          </p:nvSpPr>
          <p:spPr bwMode="auto">
            <a:xfrm>
              <a:off x="612" y="1680"/>
              <a:ext cx="1788" cy="486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CCFFFF"/>
            </a:solidFill>
            <a:ln w="28575">
              <a:solidFill>
                <a:srgbClr val="C0C0C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/>
            <a:lstStyle/>
            <a:p>
              <a:pPr algn="l"/>
              <a:endParaRPr lang="zh-CN" altLang="en-US">
                <a:effectLst/>
              </a:endParaRPr>
            </a:p>
          </p:txBody>
        </p:sp>
        <p:sp>
          <p:nvSpPr>
            <p:cNvPr id="16" name="Rectangle 35"/>
            <p:cNvSpPr>
              <a:spLocks noChangeArrowheads="1"/>
            </p:cNvSpPr>
            <p:nvPr/>
          </p:nvSpPr>
          <p:spPr bwMode="auto">
            <a:xfrm>
              <a:off x="1020" y="1754"/>
              <a:ext cx="1190" cy="310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2600" baseline="0" dirty="0" smtClean="0">
                  <a:solidFill>
                    <a:srgbClr val="FF3300"/>
                  </a:solidFill>
                  <a:effectLst/>
                  <a:latin typeface="黑体" pitchFamily="2" charset="-122"/>
                  <a:ea typeface="黑体" pitchFamily="2" charset="-122"/>
                </a:rPr>
                <a:t>并行方法</a:t>
              </a:r>
              <a:endParaRPr lang="zh-CN" altLang="en-US" sz="2600" baseline="0" dirty="0">
                <a:solidFill>
                  <a:srgbClr val="FF3300"/>
                </a:solidFill>
                <a:effectLst/>
                <a:latin typeface="黑体" pitchFamily="2" charset="-122"/>
                <a:ea typeface="黑体" pitchFamily="2" charset="-122"/>
              </a:endParaRPr>
            </a:p>
          </p:txBody>
        </p:sp>
        <p:grpSp>
          <p:nvGrpSpPr>
            <p:cNvPr id="10" name="Group 36"/>
            <p:cNvGrpSpPr>
              <a:grpSpLocks/>
            </p:cNvGrpSpPr>
            <p:nvPr/>
          </p:nvGrpSpPr>
          <p:grpSpPr bwMode="auto">
            <a:xfrm rot="352892">
              <a:off x="2148" y="1740"/>
              <a:ext cx="432" cy="330"/>
              <a:chOff x="4992" y="576"/>
              <a:chExt cx="557" cy="624"/>
            </a:xfrm>
          </p:grpSpPr>
          <p:sp>
            <p:nvSpPr>
              <p:cNvPr id="18" name="Freeform 37"/>
              <p:cNvSpPr>
                <a:spLocks/>
              </p:cNvSpPr>
              <p:nvPr/>
            </p:nvSpPr>
            <p:spPr bwMode="auto">
              <a:xfrm rot="770286">
                <a:off x="4992" y="576"/>
                <a:ext cx="557" cy="624"/>
              </a:xfrm>
              <a:custGeom>
                <a:avLst/>
                <a:gdLst/>
                <a:ahLst/>
                <a:cxnLst>
                  <a:cxn ang="0">
                    <a:pos x="150" y="185"/>
                  </a:cxn>
                  <a:cxn ang="0">
                    <a:pos x="194" y="138"/>
                  </a:cxn>
                  <a:cxn ang="0">
                    <a:pos x="272" y="167"/>
                  </a:cxn>
                  <a:cxn ang="0">
                    <a:pos x="265" y="244"/>
                  </a:cxn>
                  <a:cxn ang="0">
                    <a:pos x="171" y="304"/>
                  </a:cxn>
                  <a:cxn ang="0">
                    <a:pos x="153" y="474"/>
                  </a:cxn>
                  <a:cxn ang="0">
                    <a:pos x="171" y="527"/>
                  </a:cxn>
                  <a:cxn ang="0">
                    <a:pos x="140" y="585"/>
                  </a:cxn>
                  <a:cxn ang="0">
                    <a:pos x="147" y="645"/>
                  </a:cxn>
                  <a:cxn ang="0">
                    <a:pos x="213" y="683"/>
                  </a:cxn>
                  <a:cxn ang="0">
                    <a:pos x="300" y="656"/>
                  </a:cxn>
                  <a:cxn ang="0">
                    <a:pos x="328" y="585"/>
                  </a:cxn>
                  <a:cxn ang="0">
                    <a:pos x="293" y="518"/>
                  </a:cxn>
                  <a:cxn ang="0">
                    <a:pos x="331" y="480"/>
                  </a:cxn>
                  <a:cxn ang="0">
                    <a:pos x="331" y="387"/>
                  </a:cxn>
                  <a:cxn ang="0">
                    <a:pos x="429" y="308"/>
                  </a:cxn>
                  <a:cxn ang="0">
                    <a:pos x="439" y="188"/>
                  </a:cxn>
                  <a:cxn ang="0">
                    <a:pos x="376" y="59"/>
                  </a:cxn>
                  <a:cxn ang="0">
                    <a:pos x="251" y="0"/>
                  </a:cxn>
                  <a:cxn ang="0">
                    <a:pos x="112" y="38"/>
                  </a:cxn>
                  <a:cxn ang="0">
                    <a:pos x="31" y="115"/>
                  </a:cxn>
                  <a:cxn ang="0">
                    <a:pos x="0" y="234"/>
                  </a:cxn>
                  <a:cxn ang="0">
                    <a:pos x="4" y="304"/>
                  </a:cxn>
                  <a:cxn ang="0">
                    <a:pos x="147" y="296"/>
                  </a:cxn>
                  <a:cxn ang="0">
                    <a:pos x="150" y="185"/>
                  </a:cxn>
                </a:cxnLst>
                <a:rect l="0" t="0" r="r" b="b"/>
                <a:pathLst>
                  <a:path w="439" h="683">
                    <a:moveTo>
                      <a:pt x="150" y="185"/>
                    </a:moveTo>
                    <a:lnTo>
                      <a:pt x="194" y="138"/>
                    </a:lnTo>
                    <a:lnTo>
                      <a:pt x="272" y="167"/>
                    </a:lnTo>
                    <a:lnTo>
                      <a:pt x="265" y="244"/>
                    </a:lnTo>
                    <a:lnTo>
                      <a:pt x="171" y="304"/>
                    </a:lnTo>
                    <a:lnTo>
                      <a:pt x="153" y="474"/>
                    </a:lnTo>
                    <a:lnTo>
                      <a:pt x="171" y="527"/>
                    </a:lnTo>
                    <a:lnTo>
                      <a:pt x="140" y="585"/>
                    </a:lnTo>
                    <a:lnTo>
                      <a:pt x="147" y="645"/>
                    </a:lnTo>
                    <a:lnTo>
                      <a:pt x="213" y="683"/>
                    </a:lnTo>
                    <a:lnTo>
                      <a:pt x="300" y="656"/>
                    </a:lnTo>
                    <a:lnTo>
                      <a:pt x="328" y="585"/>
                    </a:lnTo>
                    <a:lnTo>
                      <a:pt x="293" y="518"/>
                    </a:lnTo>
                    <a:lnTo>
                      <a:pt x="331" y="480"/>
                    </a:lnTo>
                    <a:lnTo>
                      <a:pt x="331" y="387"/>
                    </a:lnTo>
                    <a:lnTo>
                      <a:pt x="429" y="308"/>
                    </a:lnTo>
                    <a:lnTo>
                      <a:pt x="439" y="188"/>
                    </a:lnTo>
                    <a:lnTo>
                      <a:pt x="376" y="59"/>
                    </a:lnTo>
                    <a:lnTo>
                      <a:pt x="251" y="0"/>
                    </a:lnTo>
                    <a:lnTo>
                      <a:pt x="112" y="38"/>
                    </a:lnTo>
                    <a:lnTo>
                      <a:pt x="31" y="115"/>
                    </a:lnTo>
                    <a:lnTo>
                      <a:pt x="0" y="234"/>
                    </a:lnTo>
                    <a:lnTo>
                      <a:pt x="4" y="304"/>
                    </a:lnTo>
                    <a:lnTo>
                      <a:pt x="147" y="296"/>
                    </a:lnTo>
                    <a:lnTo>
                      <a:pt x="150" y="18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C0C0C0"/>
                </a:outerShdw>
              </a:effectLst>
            </p:spPr>
            <p:txBody>
              <a:bodyPr/>
              <a:lstStyle/>
              <a:p>
                <a:pPr algn="l"/>
                <a:endParaRPr lang="zh-CN" altLang="en-US">
                  <a:effectLst/>
                </a:endParaRPr>
              </a:p>
            </p:txBody>
          </p:sp>
          <p:sp>
            <p:nvSpPr>
              <p:cNvPr id="19" name="Freeform 38"/>
              <p:cNvSpPr>
                <a:spLocks/>
              </p:cNvSpPr>
              <p:nvPr/>
            </p:nvSpPr>
            <p:spPr bwMode="auto">
              <a:xfrm rot="770286">
                <a:off x="5028" y="576"/>
                <a:ext cx="496" cy="435"/>
              </a:xfrm>
              <a:custGeom>
                <a:avLst/>
                <a:gdLst/>
                <a:ahLst/>
                <a:cxnLst>
                  <a:cxn ang="0">
                    <a:pos x="0" y="241"/>
                  </a:cxn>
                  <a:cxn ang="0">
                    <a:pos x="57" y="230"/>
                  </a:cxn>
                  <a:cxn ang="0">
                    <a:pos x="89" y="241"/>
                  </a:cxn>
                  <a:cxn ang="0">
                    <a:pos x="87" y="175"/>
                  </a:cxn>
                  <a:cxn ang="0">
                    <a:pos x="111" y="101"/>
                  </a:cxn>
                  <a:cxn ang="0">
                    <a:pos x="206" y="74"/>
                  </a:cxn>
                  <a:cxn ang="0">
                    <a:pos x="251" y="105"/>
                  </a:cxn>
                  <a:cxn ang="0">
                    <a:pos x="299" y="153"/>
                  </a:cxn>
                  <a:cxn ang="0">
                    <a:pos x="285" y="237"/>
                  </a:cxn>
                  <a:cxn ang="0">
                    <a:pos x="195" y="276"/>
                  </a:cxn>
                  <a:cxn ang="0">
                    <a:pos x="171" y="335"/>
                  </a:cxn>
                  <a:cxn ang="0">
                    <a:pos x="178" y="395"/>
                  </a:cxn>
                  <a:cxn ang="0">
                    <a:pos x="166" y="477"/>
                  </a:cxn>
                  <a:cxn ang="0">
                    <a:pos x="256" y="477"/>
                  </a:cxn>
                  <a:cxn ang="0">
                    <a:pos x="268" y="416"/>
                  </a:cxn>
                  <a:cxn ang="0">
                    <a:pos x="261" y="345"/>
                  </a:cxn>
                  <a:cxn ang="0">
                    <a:pos x="316" y="307"/>
                  </a:cxn>
                  <a:cxn ang="0">
                    <a:pos x="358" y="287"/>
                  </a:cxn>
                  <a:cxn ang="0">
                    <a:pos x="390" y="196"/>
                  </a:cxn>
                  <a:cxn ang="0">
                    <a:pos x="361" y="98"/>
                  </a:cxn>
                  <a:cxn ang="0">
                    <a:pos x="264" y="0"/>
                  </a:cxn>
                  <a:cxn ang="0">
                    <a:pos x="146" y="8"/>
                  </a:cxn>
                  <a:cxn ang="0">
                    <a:pos x="51" y="67"/>
                  </a:cxn>
                  <a:cxn ang="0">
                    <a:pos x="10" y="140"/>
                  </a:cxn>
                  <a:cxn ang="0">
                    <a:pos x="0" y="241"/>
                  </a:cxn>
                </a:cxnLst>
                <a:rect l="0" t="0" r="r" b="b"/>
                <a:pathLst>
                  <a:path w="390" h="477">
                    <a:moveTo>
                      <a:pt x="0" y="241"/>
                    </a:moveTo>
                    <a:lnTo>
                      <a:pt x="57" y="230"/>
                    </a:lnTo>
                    <a:lnTo>
                      <a:pt x="89" y="241"/>
                    </a:lnTo>
                    <a:lnTo>
                      <a:pt x="87" y="175"/>
                    </a:lnTo>
                    <a:lnTo>
                      <a:pt x="111" y="101"/>
                    </a:lnTo>
                    <a:lnTo>
                      <a:pt x="206" y="74"/>
                    </a:lnTo>
                    <a:lnTo>
                      <a:pt x="251" y="105"/>
                    </a:lnTo>
                    <a:lnTo>
                      <a:pt x="299" y="153"/>
                    </a:lnTo>
                    <a:lnTo>
                      <a:pt x="285" y="237"/>
                    </a:lnTo>
                    <a:lnTo>
                      <a:pt x="195" y="276"/>
                    </a:lnTo>
                    <a:lnTo>
                      <a:pt x="171" y="335"/>
                    </a:lnTo>
                    <a:lnTo>
                      <a:pt x="178" y="395"/>
                    </a:lnTo>
                    <a:lnTo>
                      <a:pt x="166" y="477"/>
                    </a:lnTo>
                    <a:lnTo>
                      <a:pt x="256" y="477"/>
                    </a:lnTo>
                    <a:lnTo>
                      <a:pt x="268" y="416"/>
                    </a:lnTo>
                    <a:lnTo>
                      <a:pt x="261" y="345"/>
                    </a:lnTo>
                    <a:lnTo>
                      <a:pt x="316" y="307"/>
                    </a:lnTo>
                    <a:lnTo>
                      <a:pt x="358" y="287"/>
                    </a:lnTo>
                    <a:lnTo>
                      <a:pt x="390" y="196"/>
                    </a:lnTo>
                    <a:lnTo>
                      <a:pt x="361" y="98"/>
                    </a:lnTo>
                    <a:lnTo>
                      <a:pt x="264" y="0"/>
                    </a:lnTo>
                    <a:lnTo>
                      <a:pt x="146" y="8"/>
                    </a:lnTo>
                    <a:lnTo>
                      <a:pt x="51" y="67"/>
                    </a:lnTo>
                    <a:lnTo>
                      <a:pt x="10" y="140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C0C0C0"/>
                </a:outerShdw>
              </a:effectLst>
            </p:spPr>
            <p:txBody>
              <a:bodyPr/>
              <a:lstStyle/>
              <a:p>
                <a:pPr algn="l"/>
                <a:endParaRPr lang="zh-CN" altLang="en-US">
                  <a:effectLst/>
                </a:endParaRPr>
              </a:p>
            </p:txBody>
          </p:sp>
          <p:sp>
            <p:nvSpPr>
              <p:cNvPr id="20" name="Freeform 39"/>
              <p:cNvSpPr>
                <a:spLocks/>
              </p:cNvSpPr>
              <p:nvPr/>
            </p:nvSpPr>
            <p:spPr bwMode="auto">
              <a:xfrm rot="770286">
                <a:off x="5159" y="1066"/>
                <a:ext cx="160" cy="100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9" y="20"/>
                  </a:cxn>
                  <a:cxn ang="0">
                    <a:pos x="0" y="73"/>
                  </a:cxn>
                  <a:cxn ang="0">
                    <a:pos x="28" y="109"/>
                  </a:cxn>
                  <a:cxn ang="0">
                    <a:pos x="98" y="109"/>
                  </a:cxn>
                  <a:cxn ang="0">
                    <a:pos x="126" y="66"/>
                  </a:cxn>
                  <a:cxn ang="0">
                    <a:pos x="102" y="14"/>
                  </a:cxn>
                  <a:cxn ang="0">
                    <a:pos x="45" y="0"/>
                  </a:cxn>
                </a:cxnLst>
                <a:rect l="0" t="0" r="r" b="b"/>
                <a:pathLst>
                  <a:path w="126" h="109">
                    <a:moveTo>
                      <a:pt x="45" y="0"/>
                    </a:moveTo>
                    <a:lnTo>
                      <a:pt x="9" y="20"/>
                    </a:lnTo>
                    <a:lnTo>
                      <a:pt x="0" y="73"/>
                    </a:lnTo>
                    <a:lnTo>
                      <a:pt x="28" y="109"/>
                    </a:lnTo>
                    <a:lnTo>
                      <a:pt x="98" y="109"/>
                    </a:lnTo>
                    <a:lnTo>
                      <a:pt x="126" y="66"/>
                    </a:lnTo>
                    <a:lnTo>
                      <a:pt x="102" y="1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C0C0C0"/>
                </a:outerShdw>
              </a:effectLst>
            </p:spPr>
            <p:txBody>
              <a:bodyPr/>
              <a:lstStyle/>
              <a:p>
                <a:pPr algn="l"/>
                <a:endParaRPr lang="zh-CN" altLang="en-US">
                  <a:effectLst/>
                </a:endParaRPr>
              </a:p>
            </p:txBody>
          </p:sp>
        </p:grpSp>
      </p:grpSp>
      <p:pic>
        <p:nvPicPr>
          <p:cNvPr id="21" name="Picture 4" descr="http://upload.wikimedia.org/wikipedia/commons/thumb/1/11/Matrix_multiplication_diagram.svg/2000px-Matrix_multiplication_diagram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060848"/>
            <a:ext cx="4608512" cy="46085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Text Box 2"/>
          <p:cNvSpPr txBox="1">
            <a:spLocks noChangeArrowheads="1"/>
          </p:cNvSpPr>
          <p:nvPr/>
        </p:nvSpPr>
        <p:spPr bwMode="auto">
          <a:xfrm>
            <a:off x="845443" y="2637135"/>
            <a:ext cx="7470973" cy="89255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fontAlgn="base">
              <a:spcBef>
                <a:spcPct val="0"/>
              </a:spcBef>
            </a:pPr>
            <a:r>
              <a:rPr lang="zh-CN" altLang="en-US" sz="2600" b="1" baseline="0" dirty="0">
                <a:solidFill>
                  <a:srgbClr val="003399"/>
                </a:solidFill>
                <a:effectLst/>
                <a:ea typeface="幼圆" pitchFamily="49" charset="-122"/>
              </a:rPr>
              <a:t>1</a:t>
            </a:r>
            <a:r>
              <a:rPr lang="en-US" altLang="zh-CN" sz="2600" b="1" baseline="0" dirty="0">
                <a:solidFill>
                  <a:srgbClr val="003399"/>
                </a:solidFill>
                <a:effectLst/>
                <a:ea typeface="幼圆" pitchFamily="49" charset="-122"/>
              </a:rPr>
              <a:t>.</a:t>
            </a:r>
            <a:r>
              <a:rPr lang="en-US" altLang="zh-CN" sz="2600" b="1" baseline="0" dirty="0">
                <a:solidFill>
                  <a:srgbClr val="003399"/>
                </a:solidFill>
                <a:effectLst/>
                <a:latin typeface="幼圆" pitchFamily="49" charset="-122"/>
                <a:ea typeface="幼圆" pitchFamily="49" charset="-122"/>
              </a:rPr>
              <a:t> </a:t>
            </a:r>
            <a:r>
              <a:rPr lang="en-US" altLang="zh-CN" sz="2600" b="1" baseline="0" dirty="0" smtClean="0">
                <a:solidFill>
                  <a:srgbClr val="003399"/>
                </a:solidFill>
                <a:effectLst/>
                <a:latin typeface="幼圆" pitchFamily="49" charset="-122"/>
                <a:ea typeface="幼圆" pitchFamily="49" charset="-122"/>
              </a:rPr>
              <a:t>0</a:t>
            </a:r>
            <a:r>
              <a:rPr lang="zh-CN" altLang="en-US" sz="2600" b="1" baseline="0" dirty="0" smtClean="0">
                <a:solidFill>
                  <a:srgbClr val="003399"/>
                </a:solidFill>
                <a:effectLst/>
                <a:latin typeface="幼圆" pitchFamily="49" charset="-122"/>
                <a:ea typeface="幼圆" pitchFamily="49" charset="-122"/>
              </a:rPr>
              <a:t>号进程（主进程）将矩阵</a:t>
            </a:r>
            <a:r>
              <a:rPr lang="en-US" altLang="zh-CN" sz="2600" b="1" baseline="0" dirty="0" smtClean="0">
                <a:solidFill>
                  <a:srgbClr val="003399"/>
                </a:solidFill>
                <a:effectLst/>
                <a:latin typeface="幼圆" pitchFamily="49" charset="-122"/>
                <a:ea typeface="幼圆" pitchFamily="49" charset="-122"/>
              </a:rPr>
              <a:t>B</a:t>
            </a:r>
            <a:r>
              <a:rPr lang="zh-CN" altLang="en-US" sz="2600" b="1" baseline="0" dirty="0" smtClean="0">
                <a:solidFill>
                  <a:srgbClr val="003399"/>
                </a:solidFill>
                <a:effectLst/>
                <a:latin typeface="幼圆" pitchFamily="49" charset="-122"/>
                <a:ea typeface="幼圆" pitchFamily="49" charset="-122"/>
              </a:rPr>
              <a:t>广播给所有</a:t>
            </a:r>
            <a:r>
              <a:rPr lang="en-US" altLang="zh-CN" sz="2600" b="1" baseline="0" dirty="0" smtClean="0">
                <a:solidFill>
                  <a:srgbClr val="003399"/>
                </a:solidFill>
                <a:effectLst/>
                <a:latin typeface="幼圆" pitchFamily="49" charset="-122"/>
                <a:ea typeface="幼圆" pitchFamily="49" charset="-122"/>
              </a:rPr>
              <a:t>MPI</a:t>
            </a:r>
            <a:r>
              <a:rPr lang="zh-CN" altLang="en-US" sz="2600" b="1" baseline="0" dirty="0" smtClean="0">
                <a:solidFill>
                  <a:srgbClr val="003399"/>
                </a:solidFill>
                <a:effectLst/>
                <a:latin typeface="幼圆" pitchFamily="49" charset="-122"/>
                <a:ea typeface="幼圆" pitchFamily="49" charset="-122"/>
              </a:rPr>
              <a:t>进程（从进程）；</a:t>
            </a:r>
            <a:endParaRPr lang="zh-CN" altLang="en-US" sz="2600" b="1" baseline="0" dirty="0">
              <a:solidFill>
                <a:srgbClr val="003399"/>
              </a:solidFill>
              <a:effectLst/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564227" name="Text Box 3"/>
          <p:cNvSpPr txBox="1">
            <a:spLocks noChangeArrowheads="1"/>
          </p:cNvSpPr>
          <p:nvPr/>
        </p:nvSpPr>
        <p:spPr bwMode="auto">
          <a:xfrm>
            <a:off x="827584" y="3501008"/>
            <a:ext cx="6912768" cy="49244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fontAlgn="base">
              <a:spcBef>
                <a:spcPct val="0"/>
              </a:spcBef>
            </a:pPr>
            <a:r>
              <a:rPr lang="en-US" altLang="zh-CN" sz="2600" b="1" baseline="0" dirty="0">
                <a:solidFill>
                  <a:srgbClr val="003399"/>
                </a:solidFill>
                <a:effectLst/>
                <a:ea typeface="幼圆" pitchFamily="49" charset="-122"/>
              </a:rPr>
              <a:t>2.  </a:t>
            </a:r>
            <a:r>
              <a:rPr lang="zh-CN" altLang="en-US" sz="2600" b="1" baseline="0" dirty="0" smtClean="0">
                <a:solidFill>
                  <a:srgbClr val="003399"/>
                </a:solidFill>
                <a:effectLst/>
                <a:ea typeface="幼圆" pitchFamily="49" charset="-122"/>
              </a:rPr>
              <a:t>主进程将</a:t>
            </a:r>
            <a:r>
              <a:rPr lang="zh-CN" altLang="en-US" sz="2600" b="1" dirty="0" smtClean="0">
                <a:solidFill>
                  <a:srgbClr val="FF0000"/>
                </a:solidFill>
                <a:ea typeface="幼圆" pitchFamily="49" charset="-122"/>
              </a:rPr>
              <a:t>矩阵</a:t>
            </a:r>
            <a:r>
              <a:rPr lang="en-US" altLang="zh-CN" sz="2600" b="1" dirty="0" smtClean="0">
                <a:solidFill>
                  <a:srgbClr val="FF0000"/>
                </a:solidFill>
                <a:ea typeface="幼圆" pitchFamily="49" charset="-122"/>
              </a:rPr>
              <a:t>A</a:t>
            </a:r>
            <a:r>
              <a:rPr lang="zh-CN" altLang="en-US" sz="2600" b="1" dirty="0" smtClean="0">
                <a:solidFill>
                  <a:srgbClr val="FF0000"/>
                </a:solidFill>
                <a:ea typeface="幼圆" pitchFamily="49" charset="-122"/>
              </a:rPr>
              <a:t>的各行</a:t>
            </a:r>
            <a:r>
              <a:rPr lang="zh-CN" altLang="en-US" sz="2600" b="1" dirty="0" smtClean="0">
                <a:solidFill>
                  <a:srgbClr val="003399"/>
                </a:solidFill>
                <a:ea typeface="幼圆" pitchFamily="49" charset="-122"/>
              </a:rPr>
              <a:t>依次发送给从进程</a:t>
            </a:r>
            <a:r>
              <a:rPr lang="zh-CN" altLang="en-US" sz="26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；</a:t>
            </a:r>
            <a:endParaRPr lang="zh-CN" altLang="en-US" sz="2600" b="1" baseline="0" dirty="0">
              <a:solidFill>
                <a:srgbClr val="003399"/>
              </a:solidFill>
              <a:effectLst/>
              <a:latin typeface="幼圆" pitchFamily="49" charset="-122"/>
              <a:ea typeface="幼圆" pitchFamily="49" charset="-122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23851" y="404813"/>
            <a:ext cx="2376488" cy="685800"/>
            <a:chOff x="1968" y="528"/>
            <a:chExt cx="1497" cy="432"/>
          </a:xfrm>
        </p:grpSpPr>
        <p:sp>
          <p:nvSpPr>
            <p:cNvPr id="564243" name="Oval 19"/>
            <p:cNvSpPr>
              <a:spLocks noChangeArrowheads="1"/>
            </p:cNvSpPr>
            <p:nvPr/>
          </p:nvSpPr>
          <p:spPr bwMode="auto">
            <a:xfrm>
              <a:off x="1968" y="528"/>
              <a:ext cx="1497" cy="432"/>
            </a:xfrm>
            <a:prstGeom prst="ellipse">
              <a:avLst/>
            </a:prstGeom>
            <a:solidFill>
              <a:srgbClr val="E1FFE1"/>
            </a:solidFill>
            <a:ln w="12700" cap="sq">
              <a:noFill/>
              <a:round/>
              <a:headEnd/>
              <a:tailEnd/>
            </a:ln>
            <a:effectLst>
              <a:outerShdw dist="113592" dir="1593903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l"/>
              <a:endParaRPr lang="zh-CN" altLang="en-US">
                <a:effectLst/>
              </a:endParaRPr>
            </a:p>
          </p:txBody>
        </p:sp>
        <p:sp>
          <p:nvSpPr>
            <p:cNvPr id="564244" name="Text Box 20"/>
            <p:cNvSpPr txBox="1">
              <a:spLocks noChangeArrowheads="1"/>
            </p:cNvSpPr>
            <p:nvPr/>
          </p:nvSpPr>
          <p:spPr bwMode="auto">
            <a:xfrm>
              <a:off x="2136" y="549"/>
              <a:ext cx="1283" cy="365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27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l" fontAlgn="base">
                <a:spcBef>
                  <a:spcPct val="0"/>
                </a:spcBef>
              </a:pPr>
              <a:r>
                <a:rPr lang="zh-CN" altLang="en-US" sz="3200" baseline="0" dirty="0" smtClean="0">
                  <a:solidFill>
                    <a:srgbClr val="FF3300"/>
                  </a:solidFill>
                  <a:effectLst/>
                  <a:ea typeface="黑体" pitchFamily="2" charset="-122"/>
                </a:rPr>
                <a:t>解题思路</a:t>
              </a:r>
              <a:endParaRPr lang="zh-CN" altLang="en-US" sz="3200" baseline="0" dirty="0">
                <a:solidFill>
                  <a:srgbClr val="FF3300"/>
                </a:solidFill>
                <a:effectLst/>
                <a:ea typeface="黑体" pitchFamily="2" charset="-122"/>
              </a:endParaRPr>
            </a:p>
          </p:txBody>
        </p:sp>
      </p:grp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827584" y="4088685"/>
            <a:ext cx="6912768" cy="49244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 algn="l" fontAlgn="base">
              <a:spcBef>
                <a:spcPct val="0"/>
              </a:spcBef>
            </a:pPr>
            <a:r>
              <a:rPr lang="en-US" altLang="zh-CN" sz="2600" b="1" baseline="0" dirty="0" smtClean="0">
                <a:solidFill>
                  <a:srgbClr val="003399"/>
                </a:solidFill>
                <a:effectLst/>
                <a:ea typeface="幼圆" pitchFamily="49" charset="-122"/>
              </a:rPr>
              <a:t>3.</a:t>
            </a:r>
            <a:r>
              <a:rPr lang="en-US" altLang="zh-CN" sz="2600" b="1" dirty="0" smtClean="0">
                <a:solidFill>
                  <a:srgbClr val="003399"/>
                </a:solidFill>
                <a:effectLst/>
                <a:ea typeface="幼圆" pitchFamily="49" charset="-122"/>
              </a:rPr>
              <a:t>  </a:t>
            </a:r>
            <a:r>
              <a:rPr lang="zh-CN" altLang="en-US" sz="2600" b="1" baseline="0" dirty="0" smtClean="0">
                <a:solidFill>
                  <a:srgbClr val="003399"/>
                </a:solidFill>
                <a:effectLst/>
                <a:ea typeface="幼圆" pitchFamily="49" charset="-122"/>
              </a:rPr>
              <a:t>从进程内启动多个线程</a:t>
            </a:r>
            <a:r>
              <a:rPr lang="zh-CN" altLang="en-US" sz="2600" b="1" dirty="0" smtClean="0">
                <a:solidFill>
                  <a:srgbClr val="003399"/>
                </a:solidFill>
                <a:ea typeface="幼圆" pitchFamily="49" charset="-122"/>
              </a:rPr>
              <a:t>；</a:t>
            </a:r>
            <a:endParaRPr lang="zh-CN" altLang="en-US" sz="2600" b="1" baseline="0" dirty="0">
              <a:solidFill>
                <a:srgbClr val="003399"/>
              </a:solidFill>
              <a:effectLst/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27584" y="4653136"/>
            <a:ext cx="6912768" cy="89255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 algn="l" fontAlgn="base">
              <a:spcBef>
                <a:spcPct val="0"/>
              </a:spcBef>
            </a:pPr>
            <a:r>
              <a:rPr lang="en-US" altLang="zh-CN" sz="2600" b="1" dirty="0" smtClean="0">
                <a:solidFill>
                  <a:srgbClr val="003399"/>
                </a:solidFill>
                <a:ea typeface="幼圆" pitchFamily="49" charset="-122"/>
              </a:rPr>
              <a:t>4.  </a:t>
            </a:r>
            <a:r>
              <a:rPr lang="zh-CN" altLang="en-US" sz="2600" b="1" dirty="0" smtClean="0">
                <a:solidFill>
                  <a:srgbClr val="003399"/>
                </a:solidFill>
                <a:ea typeface="幼圆" pitchFamily="49" charset="-122"/>
              </a:rPr>
              <a:t>每一个线程分配</a:t>
            </a:r>
            <a:r>
              <a:rPr lang="en-US" altLang="zh-CN" sz="2600" b="1" baseline="0" dirty="0" smtClean="0">
                <a:solidFill>
                  <a:srgbClr val="003399"/>
                </a:solidFill>
                <a:effectLst/>
                <a:ea typeface="幼圆" pitchFamily="49" charset="-122"/>
              </a:rPr>
              <a:t>B</a:t>
            </a:r>
            <a:r>
              <a:rPr lang="zh-CN" altLang="en-US" sz="2600" b="1" dirty="0" smtClean="0">
                <a:solidFill>
                  <a:srgbClr val="003399"/>
                </a:solidFill>
                <a:ea typeface="幼圆" pitchFamily="49" charset="-122"/>
              </a:rPr>
              <a:t>矩阵中的一列，</a:t>
            </a:r>
            <a:r>
              <a:rPr lang="zh-CN" altLang="en-US" sz="2600" b="1" baseline="0" dirty="0" smtClean="0">
                <a:solidFill>
                  <a:srgbClr val="003399"/>
                </a:solidFill>
                <a:effectLst/>
                <a:ea typeface="幼圆" pitchFamily="49" charset="-122"/>
              </a:rPr>
              <a:t>与</a:t>
            </a:r>
            <a:r>
              <a:rPr lang="en-US" altLang="zh-CN" sz="2600" b="1" baseline="0" dirty="0" smtClean="0">
                <a:solidFill>
                  <a:srgbClr val="003399"/>
                </a:solidFill>
                <a:effectLst/>
                <a:ea typeface="幼圆" pitchFamily="49" charset="-122"/>
              </a:rPr>
              <a:t>A</a:t>
            </a:r>
            <a:r>
              <a:rPr lang="zh-CN" altLang="en-US" sz="2600" b="1" baseline="0" dirty="0" smtClean="0">
                <a:solidFill>
                  <a:srgbClr val="003399"/>
                </a:solidFill>
                <a:effectLst/>
                <a:ea typeface="幼圆" pitchFamily="49" charset="-122"/>
              </a:rPr>
              <a:t>中的一行相乘</a:t>
            </a:r>
            <a:r>
              <a:rPr lang="zh-CN" altLang="en-US" sz="26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；</a:t>
            </a:r>
            <a:endParaRPr lang="zh-CN" altLang="en-US" sz="2600" b="1" baseline="0" dirty="0">
              <a:solidFill>
                <a:srgbClr val="003399"/>
              </a:solidFill>
              <a:effectLst/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827584" y="5600853"/>
            <a:ext cx="6912768" cy="49244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 algn="l" fontAlgn="base">
              <a:spcBef>
                <a:spcPct val="0"/>
              </a:spcBef>
            </a:pPr>
            <a:r>
              <a:rPr lang="en-US" altLang="zh-CN" sz="2600" b="1" dirty="0" smtClean="0">
                <a:solidFill>
                  <a:srgbClr val="003399"/>
                </a:solidFill>
                <a:ea typeface="幼圆" pitchFamily="49" charset="-122"/>
              </a:rPr>
              <a:t>5.  </a:t>
            </a:r>
            <a:r>
              <a:rPr lang="zh-CN" altLang="en-US" sz="2600" b="1" dirty="0" smtClean="0">
                <a:solidFill>
                  <a:srgbClr val="003399"/>
                </a:solidFill>
                <a:ea typeface="幼圆" pitchFamily="49" charset="-122"/>
              </a:rPr>
              <a:t>计算结果发给主进程汇总</a:t>
            </a:r>
            <a:r>
              <a:rPr lang="zh-CN" altLang="en-US" sz="26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；</a:t>
            </a:r>
            <a:endParaRPr lang="zh-CN" altLang="en-US" sz="2600" b="1" baseline="0" dirty="0">
              <a:solidFill>
                <a:srgbClr val="003399"/>
              </a:solidFill>
              <a:effectLst/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827584" y="6176917"/>
            <a:ext cx="6912768" cy="49244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 algn="just" fontAlgn="base">
              <a:spcBef>
                <a:spcPct val="0"/>
              </a:spcBef>
            </a:pPr>
            <a:r>
              <a:rPr lang="en-US" altLang="zh-CN" sz="2600" b="1" dirty="0" smtClean="0">
                <a:solidFill>
                  <a:srgbClr val="003399"/>
                </a:solidFill>
                <a:ea typeface="幼圆" pitchFamily="49" charset="-122"/>
              </a:rPr>
              <a:t>6. </a:t>
            </a:r>
            <a:r>
              <a:rPr lang="zh-CN" altLang="en-US" sz="2600" b="1" dirty="0" smtClean="0">
                <a:solidFill>
                  <a:srgbClr val="003399"/>
                </a:solidFill>
                <a:ea typeface="幼圆" pitchFamily="49" charset="-122"/>
              </a:rPr>
              <a:t>主进程搜集完所有的结果，结束！</a:t>
            </a:r>
            <a:endParaRPr lang="zh-CN" altLang="en-US" sz="2600" b="1" baseline="0" dirty="0">
              <a:solidFill>
                <a:srgbClr val="003399"/>
              </a:solidFill>
              <a:effectLst/>
              <a:latin typeface="幼圆" pitchFamily="49" charset="-122"/>
              <a:ea typeface="幼圆" pitchFamily="49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972170" y="1196480"/>
            <a:ext cx="7632699" cy="1368424"/>
            <a:chOff x="972170" y="1196480"/>
            <a:chExt cx="7632699" cy="1368424"/>
          </a:xfrm>
        </p:grpSpPr>
        <p:grpSp>
          <p:nvGrpSpPr>
            <p:cNvPr id="11" name="Group 65"/>
            <p:cNvGrpSpPr>
              <a:grpSpLocks/>
            </p:cNvGrpSpPr>
            <p:nvPr/>
          </p:nvGrpSpPr>
          <p:grpSpPr bwMode="auto">
            <a:xfrm>
              <a:off x="972170" y="1196480"/>
              <a:ext cx="7632699" cy="1368424"/>
              <a:chOff x="2768" y="716"/>
              <a:chExt cx="4808" cy="862"/>
            </a:xfrm>
          </p:grpSpPr>
          <p:sp>
            <p:nvSpPr>
              <p:cNvPr id="12" name="Rectangle 53"/>
              <p:cNvSpPr>
                <a:spLocks noChangeArrowheads="1"/>
              </p:cNvSpPr>
              <p:nvPr/>
            </p:nvSpPr>
            <p:spPr bwMode="auto">
              <a:xfrm>
                <a:off x="2813" y="762"/>
                <a:ext cx="4763" cy="816"/>
              </a:xfrm>
              <a:prstGeom prst="rect">
                <a:avLst/>
              </a:prstGeom>
              <a:gradFill rotWithShape="1">
                <a:gsLst>
                  <a:gs pos="0">
                    <a:srgbClr val="0000FF"/>
                  </a:gs>
                  <a:gs pos="50000">
                    <a:srgbClr val="0000FF">
                      <a:gamma/>
                      <a:shade val="46275"/>
                      <a:invGamma/>
                    </a:srgbClr>
                  </a:gs>
                  <a:gs pos="100000">
                    <a:srgbClr val="0000FF"/>
                  </a:gs>
                </a:gsLst>
                <a:lin ang="18900000" scaled="1"/>
              </a:gradFill>
              <a:ln w="31750">
                <a:noFill/>
                <a:miter lim="800000"/>
                <a:headEnd/>
                <a:tailEnd/>
              </a:ln>
              <a:effectLst>
                <a:outerShdw dist="143684" dir="2700000" algn="ctr" rotWithShape="0">
                  <a:srgbClr val="B2B2B2"/>
                </a:outerShdw>
              </a:effec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" name="Rectangle 55"/>
              <p:cNvSpPr>
                <a:spLocks noChangeArrowheads="1"/>
              </p:cNvSpPr>
              <p:nvPr/>
            </p:nvSpPr>
            <p:spPr bwMode="auto">
              <a:xfrm>
                <a:off x="2813" y="762"/>
                <a:ext cx="907" cy="408"/>
              </a:xfrm>
              <a:prstGeom prst="rect">
                <a:avLst/>
              </a:prstGeom>
              <a:solidFill>
                <a:srgbClr val="FFFF00"/>
              </a:solidFill>
              <a:ln w="12700">
                <a:noFill/>
                <a:miter lim="800000"/>
                <a:headEnd/>
                <a:tailEnd/>
              </a:ln>
              <a:effectLst>
                <a:outerShdw dist="53882" dir="2700000" algn="ctr" rotWithShape="0">
                  <a:srgbClr val="B2B2B2"/>
                </a:outerShdw>
              </a:effec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" name="Text Box 56"/>
              <p:cNvSpPr txBox="1">
                <a:spLocks noChangeArrowheads="1"/>
              </p:cNvSpPr>
              <p:nvPr/>
            </p:nvSpPr>
            <p:spPr bwMode="auto">
              <a:xfrm>
                <a:off x="2768" y="716"/>
                <a:ext cx="998" cy="52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l">
                  <a:lnSpc>
                    <a:spcPct val="75000"/>
                  </a:lnSpc>
                </a:pPr>
                <a:r>
                  <a:rPr lang="zh-CN" altLang="en-US" sz="3200" dirty="0" smtClean="0">
                    <a:solidFill>
                      <a:srgbClr val="FF5050"/>
                    </a:solidFill>
                    <a:ea typeface="华文新魏" pitchFamily="2" charset="-122"/>
                  </a:rPr>
                  <a:t>主</a:t>
                </a:r>
                <a:r>
                  <a:rPr lang="en-US" altLang="zh-CN" sz="3200" dirty="0" smtClean="0">
                    <a:solidFill>
                      <a:srgbClr val="FF5050"/>
                    </a:solidFill>
                    <a:ea typeface="华文新魏" pitchFamily="2" charset="-122"/>
                  </a:rPr>
                  <a:t>-</a:t>
                </a:r>
                <a:r>
                  <a:rPr lang="zh-CN" altLang="en-US" sz="3200" dirty="0" smtClean="0">
                    <a:solidFill>
                      <a:srgbClr val="FF5050"/>
                    </a:solidFill>
                    <a:ea typeface="华文新魏" pitchFamily="2" charset="-122"/>
                  </a:rPr>
                  <a:t>从并行模式</a:t>
                </a:r>
                <a:endParaRPr lang="zh-CN" altLang="en-US" sz="3200" dirty="0">
                  <a:solidFill>
                    <a:srgbClr val="FF5050"/>
                  </a:solidFill>
                  <a:ea typeface="华文新魏" pitchFamily="2" charset="-122"/>
                </a:endParaRPr>
              </a:p>
            </p:txBody>
          </p:sp>
        </p:grpSp>
        <p:sp>
          <p:nvSpPr>
            <p:cNvPr id="15" name="Text Box 66"/>
            <p:cNvSpPr txBox="1">
              <a:spLocks noChangeArrowheads="1"/>
            </p:cNvSpPr>
            <p:nvPr/>
          </p:nvSpPr>
          <p:spPr bwMode="auto">
            <a:xfrm>
              <a:off x="2699792" y="1412776"/>
              <a:ext cx="5760640" cy="10064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200" indent="-457200">
                <a:lnSpc>
                  <a:spcPct val="90000"/>
                </a:lnSpc>
              </a:pPr>
              <a:r>
                <a:rPr lang="zh-CN" altLang="en-US" sz="2200" b="1" dirty="0" smtClean="0">
                  <a:solidFill>
                    <a:schemeClr val="tx1">
                      <a:lumMod val="75000"/>
                    </a:schemeClr>
                  </a:solidFill>
                  <a:ea typeface="幼圆" pitchFamily="49" charset="-122"/>
                </a:rPr>
                <a:t>主从模式</a:t>
              </a:r>
              <a:r>
                <a:rPr lang="zh-CN" altLang="en-US" sz="2200" b="1" dirty="0" smtClean="0">
                  <a:solidFill>
                    <a:srgbClr val="FFFFFF"/>
                  </a:solidFill>
                  <a:ea typeface="幼圆" pitchFamily="49" charset="-122"/>
                </a:rPr>
                <a:t>（</a:t>
              </a:r>
              <a:r>
                <a:rPr lang="en-US" altLang="zh-CN" sz="2200" b="1" dirty="0" smtClean="0">
                  <a:solidFill>
                    <a:srgbClr val="FFFFFF"/>
                  </a:solidFill>
                  <a:ea typeface="幼圆" pitchFamily="49" charset="-122"/>
                </a:rPr>
                <a:t>master-slave</a:t>
              </a:r>
              <a:r>
                <a:rPr lang="zh-CN" altLang="en-US" sz="2200" b="1" dirty="0" smtClean="0">
                  <a:solidFill>
                    <a:srgbClr val="FFFFFF"/>
                  </a:solidFill>
                  <a:ea typeface="幼圆" pitchFamily="49" charset="-122"/>
                </a:rPr>
                <a:t>或</a:t>
              </a:r>
              <a:r>
                <a:rPr lang="en-US" altLang="zh-CN" sz="2200" b="1" dirty="0" smtClean="0">
                  <a:solidFill>
                    <a:srgbClr val="FFFFFF"/>
                  </a:solidFill>
                  <a:ea typeface="幼圆" pitchFamily="49" charset="-122"/>
                </a:rPr>
                <a:t>master-worker</a:t>
              </a:r>
              <a:r>
                <a:rPr lang="zh-CN" altLang="en-US" sz="2200" b="1" dirty="0" smtClean="0">
                  <a:solidFill>
                    <a:srgbClr val="FFFFFF"/>
                  </a:solidFill>
                  <a:ea typeface="幼圆" pitchFamily="49" charset="-122"/>
                </a:rPr>
                <a:t>或</a:t>
              </a:r>
              <a:r>
                <a:rPr lang="en-US" altLang="zh-CN" sz="2200" b="1" dirty="0" smtClean="0">
                  <a:solidFill>
                    <a:srgbClr val="FFFFFF"/>
                  </a:solidFill>
                  <a:ea typeface="幼圆" pitchFamily="49" charset="-122"/>
                </a:rPr>
                <a:t>manager-worker</a:t>
              </a:r>
              <a:r>
                <a:rPr lang="zh-CN" altLang="en-US" sz="2200" b="1" dirty="0" smtClean="0">
                  <a:solidFill>
                    <a:srgbClr val="FFFFFF"/>
                  </a:solidFill>
                  <a:ea typeface="幼圆" pitchFamily="49" charset="-122"/>
                </a:rPr>
                <a:t>）一个进程作为主进程负责分派任务，从进程执行任务</a:t>
              </a:r>
              <a:endParaRPr lang="zh-CN" altLang="en-US" sz="2200" b="1" dirty="0">
                <a:solidFill>
                  <a:srgbClr val="FFFFFF"/>
                </a:solidFill>
                <a:ea typeface="幼圆" pitchFamily="49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64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64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6" grpId="0"/>
      <p:bldP spid="564227" grpId="0" autoUpdateAnimBg="0"/>
      <p:bldP spid="38" grpId="0" autoUpdateAnimBg="0"/>
      <p:bldP spid="8" grpId="0" autoUpdateAnimBg="0"/>
      <p:bldP spid="9" grpId="0" autoUpdateAnimBg="0"/>
      <p:bldP spid="10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177"/>
          <p:cNvSpPr>
            <a:spLocks noChangeArrowheads="1"/>
          </p:cNvSpPr>
          <p:nvPr/>
        </p:nvSpPr>
        <p:spPr bwMode="auto">
          <a:xfrm>
            <a:off x="2555776" y="5733256"/>
            <a:ext cx="4104456" cy="503238"/>
          </a:xfrm>
          <a:prstGeom prst="rect">
            <a:avLst/>
          </a:prstGeom>
          <a:solidFill>
            <a:srgbClr val="D9D9D9"/>
          </a:solidFill>
          <a:ln w="12700">
            <a:noFill/>
            <a:miter lim="800000"/>
            <a:headEnd/>
            <a:tailEnd/>
          </a:ln>
          <a:effectLst>
            <a:outerShdw dist="71842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矩形 5"/>
          <p:cNvSpPr/>
          <p:nvPr/>
        </p:nvSpPr>
        <p:spPr bwMode="auto">
          <a:xfrm>
            <a:off x="2540520" y="3861048"/>
            <a:ext cx="1080120" cy="432048"/>
          </a:xfrm>
          <a:prstGeom prst="rect">
            <a:avLst/>
          </a:prstGeom>
          <a:noFill/>
          <a:ln w="1016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4556744" y="3429000"/>
          <a:ext cx="1512168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04056"/>
                <a:gridCol w="504056"/>
              </a:tblGrid>
              <a:tr h="432048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 bwMode="auto">
          <a:xfrm>
            <a:off x="4556744" y="2060848"/>
            <a:ext cx="432048" cy="936104"/>
          </a:xfrm>
          <a:prstGeom prst="rect">
            <a:avLst/>
          </a:prstGeom>
          <a:noFill/>
          <a:ln w="101600" cap="sq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5060800" y="2060848"/>
            <a:ext cx="504056" cy="936104"/>
          </a:xfrm>
          <a:prstGeom prst="rect">
            <a:avLst/>
          </a:prstGeom>
          <a:noFill/>
          <a:ln w="101600" cap="sq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5636864" y="2060848"/>
            <a:ext cx="432048" cy="936104"/>
          </a:xfrm>
          <a:prstGeom prst="rect">
            <a:avLst/>
          </a:prstGeom>
          <a:noFill/>
          <a:ln w="101600" cap="sq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11" name="直接箭头连接符 10"/>
          <p:cNvCxnSpPr/>
          <p:nvPr/>
        </p:nvCxnSpPr>
        <p:spPr bwMode="auto">
          <a:xfrm>
            <a:off x="3764657" y="4077072"/>
            <a:ext cx="864095" cy="1588"/>
          </a:xfrm>
          <a:prstGeom prst="straightConnector1">
            <a:avLst/>
          </a:prstGeom>
          <a:solidFill>
            <a:schemeClr val="accent1"/>
          </a:solidFill>
          <a:ln w="50800" cap="sq" cmpd="sng" algn="ctr">
            <a:solidFill>
              <a:srgbClr val="00B050"/>
            </a:solidFill>
            <a:prstDash val="solid"/>
            <a:round/>
            <a:headEnd type="none" w="sm" len="sm"/>
            <a:tailEnd type="triangle" w="med" len="sm"/>
          </a:ln>
          <a:effectLst/>
        </p:spPr>
      </p:cxnSp>
      <p:sp>
        <p:nvSpPr>
          <p:cNvPr id="15" name="椭圆 14"/>
          <p:cNvSpPr/>
          <p:nvPr/>
        </p:nvSpPr>
        <p:spPr bwMode="auto">
          <a:xfrm>
            <a:off x="4700760" y="4005064"/>
            <a:ext cx="216024" cy="216024"/>
          </a:xfrm>
          <a:prstGeom prst="ellipse">
            <a:avLst/>
          </a:prstGeom>
          <a:solidFill>
            <a:schemeClr val="tx1">
              <a:lumMod val="50000"/>
            </a:schemeClr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6" name="椭圆 15"/>
          <p:cNvSpPr/>
          <p:nvPr/>
        </p:nvSpPr>
        <p:spPr bwMode="auto">
          <a:xfrm>
            <a:off x="5204816" y="4005064"/>
            <a:ext cx="216024" cy="216024"/>
          </a:xfrm>
          <a:prstGeom prst="ellipse">
            <a:avLst/>
          </a:prstGeom>
          <a:solidFill>
            <a:srgbClr val="00B0F0"/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7" name="椭圆 16"/>
          <p:cNvSpPr/>
          <p:nvPr/>
        </p:nvSpPr>
        <p:spPr bwMode="auto">
          <a:xfrm>
            <a:off x="5708872" y="4005064"/>
            <a:ext cx="216024" cy="216024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4556745" y="2060848"/>
          <a:ext cx="1512168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04056"/>
                <a:gridCol w="504056"/>
              </a:tblGrid>
              <a:tr h="468052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52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2540520" y="3429000"/>
          <a:ext cx="1080120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"/>
                <a:gridCol w="540060"/>
              </a:tblGrid>
              <a:tr h="432048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endParaRPr lang="zh-CN" altLang="en-US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endParaRPr lang="zh-CN" altLang="en-US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9" name="直接箭头连接符 18"/>
          <p:cNvCxnSpPr/>
          <p:nvPr/>
        </p:nvCxnSpPr>
        <p:spPr bwMode="auto">
          <a:xfrm rot="5400000">
            <a:off x="4375930" y="3536218"/>
            <a:ext cx="792088" cy="1588"/>
          </a:xfrm>
          <a:prstGeom prst="straightConnector1">
            <a:avLst/>
          </a:prstGeom>
          <a:solidFill>
            <a:schemeClr val="accent1"/>
          </a:solidFill>
          <a:ln w="50800" cap="sq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triangle" w="med" len="sm"/>
          </a:ln>
          <a:effectLst/>
        </p:spPr>
      </p:cxnSp>
      <p:cxnSp>
        <p:nvCxnSpPr>
          <p:cNvPr id="21" name="直接箭头连接符 20"/>
          <p:cNvCxnSpPr/>
          <p:nvPr/>
        </p:nvCxnSpPr>
        <p:spPr bwMode="auto">
          <a:xfrm rot="5400000">
            <a:off x="4881574" y="3536218"/>
            <a:ext cx="792088" cy="1588"/>
          </a:xfrm>
          <a:prstGeom prst="straightConnector1">
            <a:avLst/>
          </a:prstGeom>
          <a:solidFill>
            <a:schemeClr val="accent1"/>
          </a:solidFill>
          <a:ln w="50800" cap="sq" cmpd="sng" algn="ctr">
            <a:solidFill>
              <a:srgbClr val="00B0F0"/>
            </a:solidFill>
            <a:prstDash val="solid"/>
            <a:round/>
            <a:headEnd type="none" w="sm" len="sm"/>
            <a:tailEnd type="triangle" w="med" len="sm"/>
          </a:ln>
          <a:effectLst/>
        </p:spPr>
      </p:cxnSp>
      <p:cxnSp>
        <p:nvCxnSpPr>
          <p:cNvPr id="23" name="直接箭头连接符 22"/>
          <p:cNvCxnSpPr/>
          <p:nvPr/>
        </p:nvCxnSpPr>
        <p:spPr bwMode="auto">
          <a:xfrm rot="5400000">
            <a:off x="5457639" y="3536218"/>
            <a:ext cx="792088" cy="1588"/>
          </a:xfrm>
          <a:prstGeom prst="straightConnector1">
            <a:avLst/>
          </a:prstGeom>
          <a:solidFill>
            <a:schemeClr val="accent1"/>
          </a:solidFill>
          <a:ln w="50800" cap="sq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triangle" w="med" len="sm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900560" y="285293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</a:rPr>
              <a:t>A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95936" y="234888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</a:rPr>
              <a:t>B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72200" y="37890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</a:rPr>
              <a:t>C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sp>
        <p:nvSpPr>
          <p:cNvPr id="28" name="Text Box 79"/>
          <p:cNvSpPr txBox="1">
            <a:spLocks noChangeArrowheads="1"/>
          </p:cNvSpPr>
          <p:nvPr/>
        </p:nvSpPr>
        <p:spPr bwMode="auto">
          <a:xfrm>
            <a:off x="653058" y="3789040"/>
            <a:ext cx="1671439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7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lt"/>
                <a:ea typeface="华文行楷" pitchFamily="2" charset="-122"/>
              </a:rPr>
              <a:t>MPI</a:t>
            </a:r>
            <a:r>
              <a:rPr lang="zh-CN" altLang="en-US" sz="2800" b="1" dirty="0" smtClean="0">
                <a:solidFill>
                  <a:srgbClr val="FF0000"/>
                </a:solidFill>
                <a:latin typeface="+mn-lt"/>
                <a:ea typeface="华文行楷" pitchFamily="2" charset="-122"/>
              </a:rPr>
              <a:t>进程</a:t>
            </a:r>
            <a:endParaRPr lang="zh-CN" altLang="en-US" sz="2800" b="1" dirty="0">
              <a:solidFill>
                <a:srgbClr val="FF0000"/>
              </a:solidFill>
              <a:latin typeface="+mn-lt"/>
              <a:ea typeface="华文行楷" pitchFamily="2" charset="-122"/>
            </a:endParaRPr>
          </a:p>
        </p:txBody>
      </p:sp>
      <p:sp>
        <p:nvSpPr>
          <p:cNvPr id="29" name="Text Box 79"/>
          <p:cNvSpPr txBox="1">
            <a:spLocks noChangeArrowheads="1"/>
          </p:cNvSpPr>
          <p:nvPr/>
        </p:nvSpPr>
        <p:spPr bwMode="auto">
          <a:xfrm>
            <a:off x="4427984" y="620688"/>
            <a:ext cx="230425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7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lt"/>
                <a:ea typeface="华文行楷" pitchFamily="2" charset="-122"/>
              </a:rPr>
              <a:t>MPI</a:t>
            </a:r>
            <a:r>
              <a:rPr lang="zh-CN" altLang="en-US" sz="2800" b="1" dirty="0" smtClean="0">
                <a:solidFill>
                  <a:srgbClr val="FF0000"/>
                </a:solidFill>
                <a:latin typeface="+mn-lt"/>
                <a:ea typeface="华文行楷" pitchFamily="2" charset="-122"/>
              </a:rPr>
              <a:t>进程内</a:t>
            </a:r>
            <a:endParaRPr lang="zh-CN" altLang="en-US" sz="2800" b="1" dirty="0">
              <a:solidFill>
                <a:srgbClr val="FF0000"/>
              </a:solidFill>
              <a:latin typeface="+mn-lt"/>
              <a:ea typeface="华文行楷" pitchFamily="2" charset="-122"/>
            </a:endParaRPr>
          </a:p>
        </p:txBody>
      </p:sp>
      <p:sp>
        <p:nvSpPr>
          <p:cNvPr id="30" name="Text Box 79"/>
          <p:cNvSpPr txBox="1">
            <a:spLocks noChangeArrowheads="1"/>
          </p:cNvSpPr>
          <p:nvPr/>
        </p:nvSpPr>
        <p:spPr bwMode="auto">
          <a:xfrm>
            <a:off x="4499992" y="1124744"/>
            <a:ext cx="504056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7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线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程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0</a:t>
            </a:r>
            <a:endParaRPr lang="zh-CN" altLang="en-US" sz="1800" b="1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2" name="Text Box 79"/>
          <p:cNvSpPr txBox="1">
            <a:spLocks noChangeArrowheads="1"/>
          </p:cNvSpPr>
          <p:nvPr/>
        </p:nvSpPr>
        <p:spPr bwMode="auto">
          <a:xfrm>
            <a:off x="5076056" y="1124744"/>
            <a:ext cx="504056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7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线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程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endParaRPr lang="zh-CN" altLang="en-US" sz="1800" b="1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3" name="Text Box 79"/>
          <p:cNvSpPr txBox="1">
            <a:spLocks noChangeArrowheads="1"/>
          </p:cNvSpPr>
          <p:nvPr/>
        </p:nvSpPr>
        <p:spPr bwMode="auto">
          <a:xfrm>
            <a:off x="5580112" y="1124744"/>
            <a:ext cx="504056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7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线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程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endParaRPr lang="zh-CN" altLang="en-US" sz="1800" b="1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2339752" y="3284984"/>
            <a:ext cx="216024" cy="2016224"/>
            <a:chOff x="2339752" y="3284984"/>
            <a:chExt cx="216024" cy="2016224"/>
          </a:xfrm>
        </p:grpSpPr>
        <p:cxnSp>
          <p:nvCxnSpPr>
            <p:cNvPr id="35" name="直接连接符 34"/>
            <p:cNvCxnSpPr/>
            <p:nvPr/>
          </p:nvCxnSpPr>
          <p:spPr bwMode="auto">
            <a:xfrm rot="5400000">
              <a:off x="1331640" y="4293096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直接连接符 36"/>
            <p:cNvCxnSpPr/>
            <p:nvPr/>
          </p:nvCxnSpPr>
          <p:spPr bwMode="auto">
            <a:xfrm>
              <a:off x="2339752" y="3284984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直接连接符 38"/>
            <p:cNvCxnSpPr/>
            <p:nvPr/>
          </p:nvCxnSpPr>
          <p:spPr bwMode="auto">
            <a:xfrm>
              <a:off x="2339752" y="5301208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7" name="组合 46"/>
          <p:cNvGrpSpPr/>
          <p:nvPr/>
        </p:nvGrpSpPr>
        <p:grpSpPr>
          <a:xfrm>
            <a:off x="3563888" y="3284984"/>
            <a:ext cx="216024" cy="2016224"/>
            <a:chOff x="3563888" y="3284984"/>
            <a:chExt cx="216024" cy="2016224"/>
          </a:xfrm>
        </p:grpSpPr>
        <p:cxnSp>
          <p:nvCxnSpPr>
            <p:cNvPr id="43" name="直接连接符 42"/>
            <p:cNvCxnSpPr/>
            <p:nvPr/>
          </p:nvCxnSpPr>
          <p:spPr bwMode="auto">
            <a:xfrm rot="5400000">
              <a:off x="2771800" y="4293096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直接连接符 43"/>
            <p:cNvCxnSpPr/>
            <p:nvPr/>
          </p:nvCxnSpPr>
          <p:spPr bwMode="auto">
            <a:xfrm>
              <a:off x="3563888" y="3284984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直接连接符 44"/>
            <p:cNvCxnSpPr/>
            <p:nvPr/>
          </p:nvCxnSpPr>
          <p:spPr bwMode="auto">
            <a:xfrm>
              <a:off x="3563888" y="5301208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8" name="组合 47"/>
          <p:cNvGrpSpPr/>
          <p:nvPr/>
        </p:nvGrpSpPr>
        <p:grpSpPr>
          <a:xfrm>
            <a:off x="4427984" y="3284984"/>
            <a:ext cx="216024" cy="2016224"/>
            <a:chOff x="2339752" y="3284984"/>
            <a:chExt cx="216024" cy="2016224"/>
          </a:xfrm>
        </p:grpSpPr>
        <p:cxnSp>
          <p:nvCxnSpPr>
            <p:cNvPr id="49" name="直接连接符 48"/>
            <p:cNvCxnSpPr/>
            <p:nvPr/>
          </p:nvCxnSpPr>
          <p:spPr bwMode="auto">
            <a:xfrm rot="5400000">
              <a:off x="1331640" y="4293096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直接连接符 49"/>
            <p:cNvCxnSpPr/>
            <p:nvPr/>
          </p:nvCxnSpPr>
          <p:spPr bwMode="auto">
            <a:xfrm>
              <a:off x="2339752" y="3284984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直接连接符 50"/>
            <p:cNvCxnSpPr/>
            <p:nvPr/>
          </p:nvCxnSpPr>
          <p:spPr bwMode="auto">
            <a:xfrm>
              <a:off x="2339752" y="5301208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2" name="组合 51"/>
          <p:cNvGrpSpPr/>
          <p:nvPr/>
        </p:nvGrpSpPr>
        <p:grpSpPr>
          <a:xfrm>
            <a:off x="6012160" y="3284984"/>
            <a:ext cx="216024" cy="2016224"/>
            <a:chOff x="3563888" y="3284984"/>
            <a:chExt cx="216024" cy="2016224"/>
          </a:xfrm>
        </p:grpSpPr>
        <p:cxnSp>
          <p:nvCxnSpPr>
            <p:cNvPr id="53" name="直接连接符 52"/>
            <p:cNvCxnSpPr/>
            <p:nvPr/>
          </p:nvCxnSpPr>
          <p:spPr bwMode="auto">
            <a:xfrm rot="5400000">
              <a:off x="2771800" y="4293096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直接连接符 53"/>
            <p:cNvCxnSpPr/>
            <p:nvPr/>
          </p:nvCxnSpPr>
          <p:spPr bwMode="auto">
            <a:xfrm>
              <a:off x="3563888" y="3284984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直接连接符 54"/>
            <p:cNvCxnSpPr/>
            <p:nvPr/>
          </p:nvCxnSpPr>
          <p:spPr bwMode="auto">
            <a:xfrm>
              <a:off x="3563888" y="5301208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6" name="组合 55"/>
          <p:cNvGrpSpPr/>
          <p:nvPr/>
        </p:nvGrpSpPr>
        <p:grpSpPr>
          <a:xfrm>
            <a:off x="6084168" y="1916832"/>
            <a:ext cx="216024" cy="1224136"/>
            <a:chOff x="3563888" y="3284984"/>
            <a:chExt cx="216024" cy="2016224"/>
          </a:xfrm>
        </p:grpSpPr>
        <p:cxnSp>
          <p:nvCxnSpPr>
            <p:cNvPr id="57" name="直接连接符 56"/>
            <p:cNvCxnSpPr/>
            <p:nvPr/>
          </p:nvCxnSpPr>
          <p:spPr bwMode="auto">
            <a:xfrm rot="5400000">
              <a:off x="2771800" y="4293096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直接连接符 57"/>
            <p:cNvCxnSpPr/>
            <p:nvPr/>
          </p:nvCxnSpPr>
          <p:spPr bwMode="auto">
            <a:xfrm>
              <a:off x="3563888" y="3284984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直接连接符 58"/>
            <p:cNvCxnSpPr/>
            <p:nvPr/>
          </p:nvCxnSpPr>
          <p:spPr bwMode="auto">
            <a:xfrm>
              <a:off x="3563888" y="5301208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0" name="组合 59"/>
          <p:cNvGrpSpPr/>
          <p:nvPr/>
        </p:nvGrpSpPr>
        <p:grpSpPr>
          <a:xfrm>
            <a:off x="4355976" y="1916832"/>
            <a:ext cx="216024" cy="1224136"/>
            <a:chOff x="2339752" y="3284984"/>
            <a:chExt cx="216024" cy="2016224"/>
          </a:xfrm>
        </p:grpSpPr>
        <p:cxnSp>
          <p:nvCxnSpPr>
            <p:cNvPr id="61" name="直接连接符 60"/>
            <p:cNvCxnSpPr/>
            <p:nvPr/>
          </p:nvCxnSpPr>
          <p:spPr bwMode="auto">
            <a:xfrm rot="5400000">
              <a:off x="1331640" y="4293096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直接连接符 61"/>
            <p:cNvCxnSpPr/>
            <p:nvPr/>
          </p:nvCxnSpPr>
          <p:spPr bwMode="auto">
            <a:xfrm>
              <a:off x="2339752" y="3284984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直接连接符 62"/>
            <p:cNvCxnSpPr/>
            <p:nvPr/>
          </p:nvCxnSpPr>
          <p:spPr bwMode="auto">
            <a:xfrm>
              <a:off x="2339752" y="5301208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5" name="Text Box 178"/>
          <p:cNvSpPr txBox="1">
            <a:spLocks noChangeArrowheads="1"/>
          </p:cNvSpPr>
          <p:nvPr/>
        </p:nvSpPr>
        <p:spPr bwMode="auto">
          <a:xfrm>
            <a:off x="2555776" y="5733256"/>
            <a:ext cx="4120039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FF5050"/>
                </a:solidFill>
              </a:rPr>
              <a:t>主进程分配</a:t>
            </a:r>
            <a:r>
              <a:rPr lang="en-US" altLang="zh-CN" b="1" dirty="0" smtClean="0">
                <a:solidFill>
                  <a:srgbClr val="FF5050"/>
                </a:solidFill>
              </a:rPr>
              <a:t>A</a:t>
            </a:r>
            <a:r>
              <a:rPr lang="zh-CN" altLang="en-US" b="1" dirty="0" smtClean="0">
                <a:solidFill>
                  <a:srgbClr val="FF5050"/>
                </a:solidFill>
              </a:rPr>
              <a:t>的一行给从进程</a:t>
            </a:r>
            <a:endParaRPr lang="zh-CN" altLang="en-US" b="1" dirty="0">
              <a:solidFill>
                <a:srgbClr val="FF5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4556737" y="2060848"/>
          <a:ext cx="3111606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601"/>
                <a:gridCol w="518601"/>
                <a:gridCol w="518601"/>
                <a:gridCol w="518601"/>
                <a:gridCol w="518601"/>
                <a:gridCol w="518601"/>
              </a:tblGrid>
              <a:tr h="468052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52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6" name="Rectangle 177"/>
          <p:cNvSpPr>
            <a:spLocks noChangeArrowheads="1"/>
          </p:cNvSpPr>
          <p:nvPr/>
        </p:nvSpPr>
        <p:spPr bwMode="auto">
          <a:xfrm>
            <a:off x="3923928" y="5445224"/>
            <a:ext cx="5004048" cy="503238"/>
          </a:xfrm>
          <a:prstGeom prst="rect">
            <a:avLst/>
          </a:prstGeom>
          <a:solidFill>
            <a:srgbClr val="D9D9D9"/>
          </a:solidFill>
          <a:ln w="12700">
            <a:noFill/>
            <a:miter lim="800000"/>
            <a:headEnd/>
            <a:tailEnd/>
          </a:ln>
          <a:effectLst>
            <a:outerShdw dist="71842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矩形 5"/>
          <p:cNvSpPr/>
          <p:nvPr/>
        </p:nvSpPr>
        <p:spPr bwMode="auto">
          <a:xfrm>
            <a:off x="2540520" y="3861048"/>
            <a:ext cx="1080120" cy="432048"/>
          </a:xfrm>
          <a:prstGeom prst="rect">
            <a:avLst/>
          </a:prstGeom>
          <a:noFill/>
          <a:ln w="1016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4556744" y="3429000"/>
          <a:ext cx="3111600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600"/>
                <a:gridCol w="518600"/>
                <a:gridCol w="518600"/>
                <a:gridCol w="518600"/>
                <a:gridCol w="518600"/>
                <a:gridCol w="518600"/>
              </a:tblGrid>
              <a:tr h="432048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 bwMode="auto">
          <a:xfrm>
            <a:off x="4556744" y="2060848"/>
            <a:ext cx="432048" cy="936104"/>
          </a:xfrm>
          <a:prstGeom prst="rect">
            <a:avLst/>
          </a:prstGeom>
          <a:noFill/>
          <a:ln w="101600" cap="sq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5060800" y="2060848"/>
            <a:ext cx="504056" cy="936104"/>
          </a:xfrm>
          <a:prstGeom prst="rect">
            <a:avLst/>
          </a:prstGeom>
          <a:noFill/>
          <a:ln w="101600" cap="sq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5636864" y="2060848"/>
            <a:ext cx="432048" cy="936104"/>
          </a:xfrm>
          <a:prstGeom prst="rect">
            <a:avLst/>
          </a:prstGeom>
          <a:noFill/>
          <a:ln w="101600" cap="sq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11" name="直接箭头连接符 10"/>
          <p:cNvCxnSpPr/>
          <p:nvPr/>
        </p:nvCxnSpPr>
        <p:spPr bwMode="auto">
          <a:xfrm>
            <a:off x="3764657" y="4077072"/>
            <a:ext cx="864095" cy="1588"/>
          </a:xfrm>
          <a:prstGeom prst="straightConnector1">
            <a:avLst/>
          </a:prstGeom>
          <a:solidFill>
            <a:schemeClr val="accent1"/>
          </a:solidFill>
          <a:ln w="50800" cap="sq" cmpd="sng" algn="ctr">
            <a:solidFill>
              <a:srgbClr val="00B050"/>
            </a:solidFill>
            <a:prstDash val="solid"/>
            <a:round/>
            <a:headEnd type="none" w="sm" len="sm"/>
            <a:tailEnd type="triangle" w="med" len="sm"/>
          </a:ln>
          <a:effectLst/>
        </p:spPr>
      </p:cxnSp>
      <p:sp>
        <p:nvSpPr>
          <p:cNvPr id="15" name="椭圆 14"/>
          <p:cNvSpPr/>
          <p:nvPr/>
        </p:nvSpPr>
        <p:spPr bwMode="auto">
          <a:xfrm>
            <a:off x="4700760" y="4005064"/>
            <a:ext cx="216024" cy="216024"/>
          </a:xfrm>
          <a:prstGeom prst="ellipse">
            <a:avLst/>
          </a:prstGeom>
          <a:solidFill>
            <a:schemeClr val="tx1">
              <a:lumMod val="50000"/>
            </a:schemeClr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6" name="椭圆 15"/>
          <p:cNvSpPr/>
          <p:nvPr/>
        </p:nvSpPr>
        <p:spPr bwMode="auto">
          <a:xfrm>
            <a:off x="5204816" y="4005064"/>
            <a:ext cx="216024" cy="216024"/>
          </a:xfrm>
          <a:prstGeom prst="ellipse">
            <a:avLst/>
          </a:prstGeom>
          <a:solidFill>
            <a:srgbClr val="00B0F0"/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7" name="椭圆 16"/>
          <p:cNvSpPr/>
          <p:nvPr/>
        </p:nvSpPr>
        <p:spPr bwMode="auto">
          <a:xfrm>
            <a:off x="5724128" y="4005064"/>
            <a:ext cx="216024" cy="216024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2540520" y="3429000"/>
          <a:ext cx="1080120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"/>
                <a:gridCol w="540060"/>
              </a:tblGrid>
              <a:tr h="432048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endParaRPr lang="zh-CN" altLang="en-US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endParaRPr lang="zh-CN" altLang="en-US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9" name="直接箭头连接符 18"/>
          <p:cNvCxnSpPr/>
          <p:nvPr/>
        </p:nvCxnSpPr>
        <p:spPr bwMode="auto">
          <a:xfrm rot="5400000">
            <a:off x="4391186" y="3536218"/>
            <a:ext cx="792088" cy="1588"/>
          </a:xfrm>
          <a:prstGeom prst="straightConnector1">
            <a:avLst/>
          </a:prstGeom>
          <a:solidFill>
            <a:schemeClr val="accent1"/>
          </a:solidFill>
          <a:ln w="50800" cap="sq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triangle" w="med" len="sm"/>
          </a:ln>
          <a:effectLst/>
        </p:spPr>
      </p:cxnSp>
      <p:cxnSp>
        <p:nvCxnSpPr>
          <p:cNvPr id="21" name="直接箭头连接符 20"/>
          <p:cNvCxnSpPr/>
          <p:nvPr/>
        </p:nvCxnSpPr>
        <p:spPr bwMode="auto">
          <a:xfrm rot="5400000">
            <a:off x="4896830" y="3536218"/>
            <a:ext cx="792088" cy="1588"/>
          </a:xfrm>
          <a:prstGeom prst="straightConnector1">
            <a:avLst/>
          </a:prstGeom>
          <a:solidFill>
            <a:schemeClr val="accent1"/>
          </a:solidFill>
          <a:ln w="50800" cap="sq" cmpd="sng" algn="ctr">
            <a:solidFill>
              <a:srgbClr val="00B0F0"/>
            </a:solidFill>
            <a:prstDash val="solid"/>
            <a:round/>
            <a:headEnd type="none" w="sm" len="sm"/>
            <a:tailEnd type="triangle" w="med" len="sm"/>
          </a:ln>
          <a:effectLst/>
        </p:spPr>
      </p:cxnSp>
      <p:cxnSp>
        <p:nvCxnSpPr>
          <p:cNvPr id="23" name="直接箭头连接符 22"/>
          <p:cNvCxnSpPr/>
          <p:nvPr/>
        </p:nvCxnSpPr>
        <p:spPr bwMode="auto">
          <a:xfrm rot="5400000">
            <a:off x="5457639" y="3536218"/>
            <a:ext cx="792088" cy="1588"/>
          </a:xfrm>
          <a:prstGeom prst="straightConnector1">
            <a:avLst/>
          </a:prstGeom>
          <a:solidFill>
            <a:schemeClr val="accent1"/>
          </a:solidFill>
          <a:ln w="50800" cap="sq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triangle" w="med" len="sm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900560" y="285293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</a:rPr>
              <a:t>A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95936" y="234888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</a:rPr>
              <a:t>B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12360" y="37890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</a:rPr>
              <a:t>C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sp>
        <p:nvSpPr>
          <p:cNvPr id="28" name="Text Box 79"/>
          <p:cNvSpPr txBox="1">
            <a:spLocks noChangeArrowheads="1"/>
          </p:cNvSpPr>
          <p:nvPr/>
        </p:nvSpPr>
        <p:spPr bwMode="auto">
          <a:xfrm>
            <a:off x="653058" y="3789040"/>
            <a:ext cx="1671439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7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lt"/>
                <a:ea typeface="华文行楷" pitchFamily="2" charset="-122"/>
              </a:rPr>
              <a:t>MPI</a:t>
            </a:r>
            <a:r>
              <a:rPr lang="zh-CN" altLang="en-US" sz="2800" b="1" dirty="0" smtClean="0">
                <a:solidFill>
                  <a:srgbClr val="FF0000"/>
                </a:solidFill>
                <a:latin typeface="+mn-lt"/>
                <a:ea typeface="华文行楷" pitchFamily="2" charset="-122"/>
              </a:rPr>
              <a:t>进程</a:t>
            </a:r>
            <a:endParaRPr lang="zh-CN" altLang="en-US" sz="2800" b="1" dirty="0">
              <a:solidFill>
                <a:srgbClr val="FF0000"/>
              </a:solidFill>
              <a:latin typeface="+mn-lt"/>
              <a:ea typeface="华文行楷" pitchFamily="2" charset="-122"/>
            </a:endParaRPr>
          </a:p>
        </p:txBody>
      </p:sp>
      <p:sp>
        <p:nvSpPr>
          <p:cNvPr id="29" name="Text Box 79"/>
          <p:cNvSpPr txBox="1">
            <a:spLocks noChangeArrowheads="1"/>
          </p:cNvSpPr>
          <p:nvPr/>
        </p:nvSpPr>
        <p:spPr bwMode="auto">
          <a:xfrm>
            <a:off x="4427984" y="620688"/>
            <a:ext cx="230425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7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lt"/>
                <a:ea typeface="华文行楷" pitchFamily="2" charset="-122"/>
              </a:rPr>
              <a:t>MPI</a:t>
            </a:r>
            <a:r>
              <a:rPr lang="zh-CN" altLang="en-US" sz="2800" b="1" dirty="0" smtClean="0">
                <a:solidFill>
                  <a:srgbClr val="FF0000"/>
                </a:solidFill>
                <a:latin typeface="+mn-lt"/>
                <a:ea typeface="华文行楷" pitchFamily="2" charset="-122"/>
              </a:rPr>
              <a:t>进程内</a:t>
            </a:r>
            <a:endParaRPr lang="zh-CN" altLang="en-US" sz="2800" b="1" dirty="0">
              <a:solidFill>
                <a:srgbClr val="FF0000"/>
              </a:solidFill>
              <a:latin typeface="+mn-lt"/>
              <a:ea typeface="华文行楷" pitchFamily="2" charset="-122"/>
            </a:endParaRPr>
          </a:p>
        </p:txBody>
      </p:sp>
      <p:sp>
        <p:nvSpPr>
          <p:cNvPr id="30" name="Text Box 79"/>
          <p:cNvSpPr txBox="1">
            <a:spLocks noChangeArrowheads="1"/>
          </p:cNvSpPr>
          <p:nvPr/>
        </p:nvSpPr>
        <p:spPr bwMode="auto">
          <a:xfrm>
            <a:off x="4499992" y="1124744"/>
            <a:ext cx="504056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7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线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程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0</a:t>
            </a:r>
            <a:endParaRPr lang="zh-CN" altLang="en-US" sz="1800" b="1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2" name="Text Box 79"/>
          <p:cNvSpPr txBox="1">
            <a:spLocks noChangeArrowheads="1"/>
          </p:cNvSpPr>
          <p:nvPr/>
        </p:nvSpPr>
        <p:spPr bwMode="auto">
          <a:xfrm>
            <a:off x="5076056" y="1124744"/>
            <a:ext cx="504056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7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线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程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endParaRPr lang="zh-CN" altLang="en-US" sz="1800" b="1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3" name="Text Box 79"/>
          <p:cNvSpPr txBox="1">
            <a:spLocks noChangeArrowheads="1"/>
          </p:cNvSpPr>
          <p:nvPr/>
        </p:nvSpPr>
        <p:spPr bwMode="auto">
          <a:xfrm>
            <a:off x="5580112" y="1124744"/>
            <a:ext cx="504056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7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线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程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endParaRPr lang="zh-CN" altLang="en-US" sz="1800" b="1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  <p:grpSp>
        <p:nvGrpSpPr>
          <p:cNvPr id="4" name="组合 45"/>
          <p:cNvGrpSpPr/>
          <p:nvPr/>
        </p:nvGrpSpPr>
        <p:grpSpPr>
          <a:xfrm>
            <a:off x="2339752" y="3284984"/>
            <a:ext cx="216024" cy="2016224"/>
            <a:chOff x="2339752" y="3284984"/>
            <a:chExt cx="216024" cy="2016224"/>
          </a:xfrm>
        </p:grpSpPr>
        <p:cxnSp>
          <p:nvCxnSpPr>
            <p:cNvPr id="35" name="直接连接符 34"/>
            <p:cNvCxnSpPr/>
            <p:nvPr/>
          </p:nvCxnSpPr>
          <p:spPr bwMode="auto">
            <a:xfrm rot="5400000">
              <a:off x="1331640" y="4293096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直接连接符 36"/>
            <p:cNvCxnSpPr/>
            <p:nvPr/>
          </p:nvCxnSpPr>
          <p:spPr bwMode="auto">
            <a:xfrm>
              <a:off x="2339752" y="3284984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直接连接符 38"/>
            <p:cNvCxnSpPr/>
            <p:nvPr/>
          </p:nvCxnSpPr>
          <p:spPr bwMode="auto">
            <a:xfrm>
              <a:off x="2339752" y="5301208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0" name="组合 46"/>
          <p:cNvGrpSpPr/>
          <p:nvPr/>
        </p:nvGrpSpPr>
        <p:grpSpPr>
          <a:xfrm>
            <a:off x="3563888" y="3284984"/>
            <a:ext cx="216024" cy="2016224"/>
            <a:chOff x="3563888" y="3284984"/>
            <a:chExt cx="216024" cy="2016224"/>
          </a:xfrm>
        </p:grpSpPr>
        <p:cxnSp>
          <p:nvCxnSpPr>
            <p:cNvPr id="43" name="直接连接符 42"/>
            <p:cNvCxnSpPr/>
            <p:nvPr/>
          </p:nvCxnSpPr>
          <p:spPr bwMode="auto">
            <a:xfrm rot="5400000">
              <a:off x="2771800" y="4293096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直接连接符 43"/>
            <p:cNvCxnSpPr/>
            <p:nvPr/>
          </p:nvCxnSpPr>
          <p:spPr bwMode="auto">
            <a:xfrm>
              <a:off x="3563888" y="3284984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直接连接符 44"/>
            <p:cNvCxnSpPr/>
            <p:nvPr/>
          </p:nvCxnSpPr>
          <p:spPr bwMode="auto">
            <a:xfrm>
              <a:off x="3563888" y="5301208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2" name="组合 47"/>
          <p:cNvGrpSpPr/>
          <p:nvPr/>
        </p:nvGrpSpPr>
        <p:grpSpPr>
          <a:xfrm>
            <a:off x="4427984" y="3284984"/>
            <a:ext cx="216024" cy="2016224"/>
            <a:chOff x="2339752" y="3284984"/>
            <a:chExt cx="216024" cy="2016224"/>
          </a:xfrm>
        </p:grpSpPr>
        <p:cxnSp>
          <p:nvCxnSpPr>
            <p:cNvPr id="49" name="直接连接符 48"/>
            <p:cNvCxnSpPr/>
            <p:nvPr/>
          </p:nvCxnSpPr>
          <p:spPr bwMode="auto">
            <a:xfrm rot="5400000">
              <a:off x="1331640" y="4293096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直接连接符 49"/>
            <p:cNvCxnSpPr/>
            <p:nvPr/>
          </p:nvCxnSpPr>
          <p:spPr bwMode="auto">
            <a:xfrm>
              <a:off x="2339752" y="3284984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直接连接符 50"/>
            <p:cNvCxnSpPr/>
            <p:nvPr/>
          </p:nvCxnSpPr>
          <p:spPr bwMode="auto">
            <a:xfrm>
              <a:off x="2339752" y="5301208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3" name="组合 51"/>
          <p:cNvGrpSpPr/>
          <p:nvPr/>
        </p:nvGrpSpPr>
        <p:grpSpPr>
          <a:xfrm>
            <a:off x="7596336" y="3284984"/>
            <a:ext cx="216024" cy="2016224"/>
            <a:chOff x="3563888" y="3284984"/>
            <a:chExt cx="216024" cy="2016224"/>
          </a:xfrm>
        </p:grpSpPr>
        <p:cxnSp>
          <p:nvCxnSpPr>
            <p:cNvPr id="53" name="直接连接符 52"/>
            <p:cNvCxnSpPr/>
            <p:nvPr/>
          </p:nvCxnSpPr>
          <p:spPr bwMode="auto">
            <a:xfrm rot="5400000">
              <a:off x="2771800" y="4293096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直接连接符 53"/>
            <p:cNvCxnSpPr/>
            <p:nvPr/>
          </p:nvCxnSpPr>
          <p:spPr bwMode="auto">
            <a:xfrm>
              <a:off x="3563888" y="3284984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直接连接符 54"/>
            <p:cNvCxnSpPr/>
            <p:nvPr/>
          </p:nvCxnSpPr>
          <p:spPr bwMode="auto">
            <a:xfrm>
              <a:off x="3563888" y="5301208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4" name="组合 55"/>
          <p:cNvGrpSpPr/>
          <p:nvPr/>
        </p:nvGrpSpPr>
        <p:grpSpPr>
          <a:xfrm>
            <a:off x="7596336" y="1916832"/>
            <a:ext cx="216024" cy="1224136"/>
            <a:chOff x="3563888" y="3284984"/>
            <a:chExt cx="216024" cy="2016224"/>
          </a:xfrm>
        </p:grpSpPr>
        <p:cxnSp>
          <p:nvCxnSpPr>
            <p:cNvPr id="57" name="直接连接符 56"/>
            <p:cNvCxnSpPr/>
            <p:nvPr/>
          </p:nvCxnSpPr>
          <p:spPr bwMode="auto">
            <a:xfrm rot="5400000">
              <a:off x="2771800" y="4293096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直接连接符 57"/>
            <p:cNvCxnSpPr/>
            <p:nvPr/>
          </p:nvCxnSpPr>
          <p:spPr bwMode="auto">
            <a:xfrm>
              <a:off x="3563888" y="3284984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直接连接符 58"/>
            <p:cNvCxnSpPr/>
            <p:nvPr/>
          </p:nvCxnSpPr>
          <p:spPr bwMode="auto">
            <a:xfrm>
              <a:off x="3563888" y="5301208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8" name="组合 59"/>
          <p:cNvGrpSpPr/>
          <p:nvPr/>
        </p:nvGrpSpPr>
        <p:grpSpPr>
          <a:xfrm>
            <a:off x="4355976" y="1916832"/>
            <a:ext cx="216024" cy="1224136"/>
            <a:chOff x="2339752" y="3284984"/>
            <a:chExt cx="216024" cy="2016224"/>
          </a:xfrm>
        </p:grpSpPr>
        <p:cxnSp>
          <p:nvCxnSpPr>
            <p:cNvPr id="61" name="直接连接符 60"/>
            <p:cNvCxnSpPr/>
            <p:nvPr/>
          </p:nvCxnSpPr>
          <p:spPr bwMode="auto">
            <a:xfrm rot="5400000">
              <a:off x="1331640" y="4293096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直接连接符 61"/>
            <p:cNvCxnSpPr/>
            <p:nvPr/>
          </p:nvCxnSpPr>
          <p:spPr bwMode="auto">
            <a:xfrm>
              <a:off x="2339752" y="3284984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直接连接符 62"/>
            <p:cNvCxnSpPr/>
            <p:nvPr/>
          </p:nvCxnSpPr>
          <p:spPr bwMode="auto">
            <a:xfrm>
              <a:off x="2339752" y="5301208"/>
              <a:ext cx="216024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5" name="Text Box 178"/>
          <p:cNvSpPr txBox="1">
            <a:spLocks noChangeArrowheads="1"/>
          </p:cNvSpPr>
          <p:nvPr/>
        </p:nvSpPr>
        <p:spPr bwMode="auto">
          <a:xfrm>
            <a:off x="3851920" y="5445224"/>
            <a:ext cx="5030544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FF5050"/>
                </a:solidFill>
              </a:rPr>
              <a:t>从进程内：平均分配</a:t>
            </a:r>
            <a:r>
              <a:rPr lang="en-US" altLang="zh-CN" b="1" dirty="0" smtClean="0">
                <a:solidFill>
                  <a:srgbClr val="FF5050"/>
                </a:solidFill>
              </a:rPr>
              <a:t>B</a:t>
            </a:r>
            <a:r>
              <a:rPr lang="zh-CN" altLang="en-US" b="1" dirty="0" smtClean="0">
                <a:solidFill>
                  <a:srgbClr val="FF5050"/>
                </a:solidFill>
              </a:rPr>
              <a:t>矩阵的所有列</a:t>
            </a:r>
            <a:endParaRPr lang="zh-CN" altLang="en-US" b="1" dirty="0">
              <a:solidFill>
                <a:srgbClr val="FF5050"/>
              </a:solidFill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6156176" y="2060848"/>
            <a:ext cx="432048" cy="936104"/>
          </a:xfrm>
          <a:prstGeom prst="rect">
            <a:avLst/>
          </a:prstGeom>
          <a:noFill/>
          <a:ln w="101600" cap="sq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56" name="椭圆 55"/>
          <p:cNvSpPr/>
          <p:nvPr/>
        </p:nvSpPr>
        <p:spPr bwMode="auto">
          <a:xfrm>
            <a:off x="6300192" y="4005064"/>
            <a:ext cx="216024" cy="216024"/>
          </a:xfrm>
          <a:prstGeom prst="ellipse">
            <a:avLst/>
          </a:prstGeom>
          <a:solidFill>
            <a:schemeClr val="tx1">
              <a:lumMod val="50000"/>
            </a:schemeClr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60" name="直接箭头连接符 59"/>
          <p:cNvCxnSpPr/>
          <p:nvPr/>
        </p:nvCxnSpPr>
        <p:spPr bwMode="auto">
          <a:xfrm rot="5400000">
            <a:off x="5976950" y="3536218"/>
            <a:ext cx="792088" cy="1588"/>
          </a:xfrm>
          <a:prstGeom prst="straightConnector1">
            <a:avLst/>
          </a:prstGeom>
          <a:solidFill>
            <a:schemeClr val="accent1"/>
          </a:solidFill>
          <a:ln w="50800" cap="sq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triangle" w="med" len="sm"/>
          </a:ln>
          <a:effectLst/>
        </p:spPr>
      </p:cxnSp>
      <p:sp>
        <p:nvSpPr>
          <p:cNvPr id="64" name="矩形 63"/>
          <p:cNvSpPr/>
          <p:nvPr/>
        </p:nvSpPr>
        <p:spPr bwMode="auto">
          <a:xfrm>
            <a:off x="6660232" y="2060848"/>
            <a:ext cx="504056" cy="936104"/>
          </a:xfrm>
          <a:prstGeom prst="rect">
            <a:avLst/>
          </a:prstGeom>
          <a:noFill/>
          <a:ln w="101600" cap="sq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67" name="椭圆 66"/>
          <p:cNvSpPr/>
          <p:nvPr/>
        </p:nvSpPr>
        <p:spPr bwMode="auto">
          <a:xfrm>
            <a:off x="6804248" y="4005064"/>
            <a:ext cx="216024" cy="216024"/>
          </a:xfrm>
          <a:prstGeom prst="ellipse">
            <a:avLst/>
          </a:prstGeom>
          <a:solidFill>
            <a:srgbClr val="00B0F0"/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68" name="直接箭头连接符 67"/>
          <p:cNvCxnSpPr/>
          <p:nvPr/>
        </p:nvCxnSpPr>
        <p:spPr bwMode="auto">
          <a:xfrm rot="5400000">
            <a:off x="6496262" y="3536218"/>
            <a:ext cx="792088" cy="1588"/>
          </a:xfrm>
          <a:prstGeom prst="straightConnector1">
            <a:avLst/>
          </a:prstGeom>
          <a:solidFill>
            <a:schemeClr val="accent1"/>
          </a:solidFill>
          <a:ln w="50800" cap="sq" cmpd="sng" algn="ctr">
            <a:solidFill>
              <a:srgbClr val="00B0F0"/>
            </a:solidFill>
            <a:prstDash val="solid"/>
            <a:round/>
            <a:headEnd type="none" w="sm" len="sm"/>
            <a:tailEnd type="triangle" w="med" len="sm"/>
          </a:ln>
          <a:effectLst/>
        </p:spPr>
      </p:cxnSp>
      <p:sp>
        <p:nvSpPr>
          <p:cNvPr id="69" name="矩形 68"/>
          <p:cNvSpPr/>
          <p:nvPr/>
        </p:nvSpPr>
        <p:spPr bwMode="auto">
          <a:xfrm>
            <a:off x="7236296" y="2060848"/>
            <a:ext cx="432048" cy="936104"/>
          </a:xfrm>
          <a:prstGeom prst="rect">
            <a:avLst/>
          </a:prstGeom>
          <a:noFill/>
          <a:ln w="101600" cap="sq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70" name="椭圆 69"/>
          <p:cNvSpPr/>
          <p:nvPr/>
        </p:nvSpPr>
        <p:spPr bwMode="auto">
          <a:xfrm>
            <a:off x="7323560" y="4005064"/>
            <a:ext cx="216024" cy="216024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63500" cap="sq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71" name="直接箭头连接符 70"/>
          <p:cNvCxnSpPr/>
          <p:nvPr/>
        </p:nvCxnSpPr>
        <p:spPr bwMode="auto">
          <a:xfrm rot="5400000">
            <a:off x="7057071" y="3536218"/>
            <a:ext cx="792088" cy="1588"/>
          </a:xfrm>
          <a:prstGeom prst="straightConnector1">
            <a:avLst/>
          </a:prstGeom>
          <a:solidFill>
            <a:schemeClr val="accent1"/>
          </a:solidFill>
          <a:ln w="50800" cap="sq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triangle" w="med" len="sm"/>
          </a:ln>
          <a:effectLst/>
        </p:spPr>
      </p:cxnSp>
      <p:sp>
        <p:nvSpPr>
          <p:cNvPr id="72" name="Text Box 79"/>
          <p:cNvSpPr txBox="1">
            <a:spLocks noChangeArrowheads="1"/>
          </p:cNvSpPr>
          <p:nvPr/>
        </p:nvSpPr>
        <p:spPr bwMode="auto">
          <a:xfrm>
            <a:off x="6084168" y="1124744"/>
            <a:ext cx="504056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7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线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程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0</a:t>
            </a:r>
            <a:endParaRPr lang="zh-CN" altLang="en-US" sz="1800" b="1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73" name="Text Box 79"/>
          <p:cNvSpPr txBox="1">
            <a:spLocks noChangeArrowheads="1"/>
          </p:cNvSpPr>
          <p:nvPr/>
        </p:nvSpPr>
        <p:spPr bwMode="auto">
          <a:xfrm>
            <a:off x="6588224" y="1124744"/>
            <a:ext cx="504056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7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线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程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endParaRPr lang="zh-CN" altLang="en-US" sz="1800" b="1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74" name="Text Box 79"/>
          <p:cNvSpPr txBox="1">
            <a:spLocks noChangeArrowheads="1"/>
          </p:cNvSpPr>
          <p:nvPr/>
        </p:nvSpPr>
        <p:spPr bwMode="auto">
          <a:xfrm>
            <a:off x="7164288" y="1124744"/>
            <a:ext cx="504056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7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线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程</a:t>
            </a: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sz="18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endParaRPr lang="zh-CN" altLang="en-US" sz="1800" b="1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260648"/>
            <a:ext cx="896448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main(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argc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, char *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argv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[] 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……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float A[M][N],B[N][P],C[M][P]; //</a:t>
            </a:r>
            <a:r>
              <a:rPr lang="zh-CN" altLang="en-US" sz="2200" b="1" dirty="0" smtClean="0">
                <a:solidFill>
                  <a:srgbClr val="003399"/>
                </a:solidFill>
              </a:rPr>
              <a:t>变量声明</a:t>
            </a:r>
            <a:endParaRPr lang="en-US" altLang="zh-CN" sz="2200" b="1" dirty="0" smtClean="0">
              <a:solidFill>
                <a:srgbClr val="003399"/>
              </a:solidFill>
            </a:endParaRP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	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MPI_Init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 &amp;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argc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, &amp;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argv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);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	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MPI_Comm_rank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 MPI_COMM_WORLD,  &amp;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myid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);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	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MPI_Comm_size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 MPI_COMM_WORLD,  &amp;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numprocs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);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</a:t>
            </a:r>
            <a:endParaRPr lang="en-US" altLang="zh-CN" sz="1000" b="1" dirty="0" smtClean="0">
              <a:solidFill>
                <a:srgbClr val="003399"/>
              </a:solidFill>
            </a:endParaRPr>
          </a:p>
          <a:p>
            <a:r>
              <a:rPr lang="en-US" altLang="zh-CN" sz="1000" b="1" dirty="0" smtClean="0">
                <a:solidFill>
                  <a:srgbClr val="003399"/>
                </a:solidFill>
              </a:rPr>
              <a:t>		</a:t>
            </a:r>
            <a:endParaRPr lang="zh-CN" altLang="en-US" sz="1000" b="1" dirty="0" smtClean="0">
              <a:solidFill>
                <a:srgbClr val="003399"/>
              </a:solidFill>
            </a:endParaRPr>
          </a:p>
          <a:p>
            <a:r>
              <a:rPr lang="zh-CN" altLang="en-US" sz="22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if(!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myid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	for(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&lt; M;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++)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		for(j = 0; j &lt; N; j++)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			A[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][j] =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* j + 1;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	for(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&lt; N;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++)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		for(j = 0; j &lt; P; j++)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			B[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][j] =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* j + 1;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}</a:t>
            </a:r>
          </a:p>
          <a:p>
            <a:endParaRPr lang="en-US" altLang="zh-CN" sz="2200" b="1" dirty="0" smtClean="0">
              <a:solidFill>
                <a:srgbClr val="003399"/>
              </a:solidFill>
            </a:endParaRP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200" b="1" dirty="0" err="1" smtClean="0">
                <a:solidFill>
                  <a:srgbClr val="C00000"/>
                </a:solidFill>
              </a:rPr>
              <a:t>MPI_Bcast</a:t>
            </a:r>
            <a:r>
              <a:rPr lang="en-US" altLang="zh-CN" sz="2200" b="1" dirty="0" smtClean="0">
                <a:solidFill>
                  <a:srgbClr val="C00000"/>
                </a:solidFill>
              </a:rPr>
              <a:t>(B[0], N * P, MPI_FLOAT, 0, MPI_COMM_WORLD);</a:t>
            </a:r>
          </a:p>
          <a:p>
            <a:endParaRPr lang="zh-CN" altLang="en-US" sz="2200" b="1" dirty="0">
              <a:solidFill>
                <a:srgbClr val="003399"/>
              </a:solidFill>
            </a:endParaRPr>
          </a:p>
        </p:txBody>
      </p:sp>
      <p:sp>
        <p:nvSpPr>
          <p:cNvPr id="4" name="Rectangle 112"/>
          <p:cNvSpPr>
            <a:spLocks noChangeArrowheads="1"/>
          </p:cNvSpPr>
          <p:nvPr/>
        </p:nvSpPr>
        <p:spPr bwMode="auto">
          <a:xfrm>
            <a:off x="971600" y="1484784"/>
            <a:ext cx="7416824" cy="1224136"/>
          </a:xfrm>
          <a:prstGeom prst="rect">
            <a:avLst/>
          </a:prstGeom>
          <a:noFill/>
          <a:ln w="38100">
            <a:solidFill>
              <a:srgbClr val="FF3300"/>
            </a:solidFill>
            <a:prstDash val="lg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>
            <a:off x="1043608" y="3068960"/>
            <a:ext cx="7632377" cy="2808312"/>
            <a:chOff x="1043608" y="3068960"/>
            <a:chExt cx="7632377" cy="2808312"/>
          </a:xfrm>
        </p:grpSpPr>
        <p:sp>
          <p:nvSpPr>
            <p:cNvPr id="10" name="Rectangle 112"/>
            <p:cNvSpPr>
              <a:spLocks noChangeArrowheads="1"/>
            </p:cNvSpPr>
            <p:nvPr/>
          </p:nvSpPr>
          <p:spPr bwMode="auto">
            <a:xfrm>
              <a:off x="1043608" y="3068960"/>
              <a:ext cx="7128792" cy="2808312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241"/>
            <p:cNvGrpSpPr>
              <a:grpSpLocks/>
            </p:cNvGrpSpPr>
            <p:nvPr/>
          </p:nvGrpSpPr>
          <p:grpSpPr bwMode="auto">
            <a:xfrm>
              <a:off x="6012160" y="3068960"/>
              <a:ext cx="2663825" cy="863601"/>
              <a:chOff x="3454" y="391"/>
              <a:chExt cx="1678" cy="544"/>
            </a:xfrm>
          </p:grpSpPr>
          <p:sp>
            <p:nvSpPr>
              <p:cNvPr id="8" name="Freeform 207"/>
              <p:cNvSpPr>
                <a:spLocks/>
              </p:cNvSpPr>
              <p:nvPr/>
            </p:nvSpPr>
            <p:spPr bwMode="auto">
              <a:xfrm rot="16200000">
                <a:off x="4021" y="-176"/>
                <a:ext cx="544" cy="1678"/>
              </a:xfrm>
              <a:custGeom>
                <a:avLst/>
                <a:gdLst/>
                <a:ahLst/>
                <a:cxnLst>
                  <a:cxn ang="0">
                    <a:pos x="84" y="8"/>
                  </a:cxn>
                  <a:cxn ang="0">
                    <a:pos x="13" y="64"/>
                  </a:cxn>
                  <a:cxn ang="0">
                    <a:pos x="20" y="415"/>
                  </a:cxn>
                  <a:cxn ang="0">
                    <a:pos x="56" y="499"/>
                  </a:cxn>
                  <a:cxn ang="0">
                    <a:pos x="98" y="513"/>
                  </a:cxn>
                  <a:cxn ang="0">
                    <a:pos x="189" y="506"/>
                  </a:cxn>
                  <a:cxn ang="0">
                    <a:pos x="196" y="485"/>
                  </a:cxn>
                  <a:cxn ang="0">
                    <a:pos x="238" y="471"/>
                  </a:cxn>
                  <a:cxn ang="0">
                    <a:pos x="266" y="211"/>
                  </a:cxn>
                  <a:cxn ang="0">
                    <a:pos x="175" y="0"/>
                  </a:cxn>
                  <a:cxn ang="0">
                    <a:pos x="84" y="8"/>
                  </a:cxn>
                </a:cxnLst>
                <a:rect l="0" t="0" r="r" b="b"/>
                <a:pathLst>
                  <a:path w="291" h="514">
                    <a:moveTo>
                      <a:pt x="84" y="8"/>
                    </a:moveTo>
                    <a:cubicBezTo>
                      <a:pt x="42" y="18"/>
                      <a:pt x="27" y="22"/>
                      <a:pt x="13" y="64"/>
                    </a:cubicBezTo>
                    <a:cubicBezTo>
                      <a:pt x="6" y="180"/>
                      <a:pt x="0" y="300"/>
                      <a:pt x="20" y="415"/>
                    </a:cubicBezTo>
                    <a:cubicBezTo>
                      <a:pt x="22" y="429"/>
                      <a:pt x="37" y="487"/>
                      <a:pt x="56" y="499"/>
                    </a:cubicBezTo>
                    <a:cubicBezTo>
                      <a:pt x="69" y="507"/>
                      <a:pt x="98" y="513"/>
                      <a:pt x="98" y="513"/>
                    </a:cubicBezTo>
                    <a:cubicBezTo>
                      <a:pt x="128" y="511"/>
                      <a:pt x="160" y="514"/>
                      <a:pt x="189" y="506"/>
                    </a:cubicBezTo>
                    <a:cubicBezTo>
                      <a:pt x="196" y="504"/>
                      <a:pt x="190" y="489"/>
                      <a:pt x="196" y="485"/>
                    </a:cubicBezTo>
                    <a:cubicBezTo>
                      <a:pt x="208" y="476"/>
                      <a:pt x="238" y="471"/>
                      <a:pt x="238" y="471"/>
                    </a:cubicBezTo>
                    <a:cubicBezTo>
                      <a:pt x="291" y="392"/>
                      <a:pt x="262" y="323"/>
                      <a:pt x="266" y="211"/>
                    </a:cubicBezTo>
                    <a:cubicBezTo>
                      <a:pt x="259" y="54"/>
                      <a:pt x="291" y="44"/>
                      <a:pt x="175" y="0"/>
                    </a:cubicBezTo>
                    <a:cubicBezTo>
                      <a:pt x="107" y="10"/>
                      <a:pt x="138" y="8"/>
                      <a:pt x="84" y="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 cap="flat" cmpd="sng">
                <a:noFill/>
                <a:prstDash val="solid"/>
                <a:round/>
                <a:headEnd/>
                <a:tailEnd/>
              </a:ln>
              <a:effectLst>
                <a:outerShdw dist="45791" dir="2021404" algn="ctr" rotWithShape="0">
                  <a:srgbClr val="969696"/>
                </a:outerShdw>
              </a:effectLst>
            </p:spPr>
            <p:txBody>
              <a:bodyPr wrap="none" anchor="ctr"/>
              <a:lstStyle/>
              <a:p>
                <a:endParaRPr lang="zh-CN" altLang="en-US" dirty="0"/>
              </a:p>
            </p:txBody>
          </p:sp>
          <p:sp>
            <p:nvSpPr>
              <p:cNvPr id="9" name="Text Box 208"/>
              <p:cNvSpPr txBox="1">
                <a:spLocks noChangeArrowheads="1"/>
              </p:cNvSpPr>
              <p:nvPr/>
            </p:nvSpPr>
            <p:spPr bwMode="auto">
              <a:xfrm>
                <a:off x="3590" y="467"/>
                <a:ext cx="1451" cy="3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l">
                  <a:lnSpc>
                    <a:spcPct val="75000"/>
                  </a:lnSpc>
                </a:pP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在主进程内初始化矩阵</a:t>
                </a:r>
                <a:r>
                  <a:rPr lang="en-US" altLang="zh-CN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A</a:t>
                </a: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和</a:t>
                </a:r>
                <a:r>
                  <a:rPr lang="en-US" altLang="zh-CN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B</a:t>
                </a:r>
                <a:endParaRPr lang="zh-CN" altLang="en-US" sz="2200" b="1" dirty="0">
                  <a:solidFill>
                    <a:srgbClr val="FFFFFF"/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</p:grpSp>
      </p:grp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6587728" y="0"/>
            <a:ext cx="2154237" cy="1268413"/>
            <a:chOff x="1045" y="164"/>
            <a:chExt cx="1357" cy="799"/>
          </a:xfrm>
        </p:grpSpPr>
        <p:sp>
          <p:nvSpPr>
            <p:cNvPr id="14" name="AutoShape 6"/>
            <p:cNvSpPr>
              <a:spLocks noChangeArrowheads="1"/>
            </p:cNvSpPr>
            <p:nvPr/>
          </p:nvSpPr>
          <p:spPr bwMode="auto">
            <a:xfrm>
              <a:off x="1045" y="164"/>
              <a:ext cx="1357" cy="799"/>
            </a:xfrm>
            <a:prstGeom prst="irregularSeal1">
              <a:avLst/>
            </a:prstGeom>
            <a:solidFill>
              <a:srgbClr val="FFFF00"/>
            </a:solidFill>
            <a:ln w="73025">
              <a:solidFill>
                <a:srgbClr val="FFE0C1"/>
              </a:solidFill>
              <a:miter lim="800000"/>
              <a:headEnd/>
              <a:tailEnd/>
            </a:ln>
            <a:effectLst>
              <a:outerShdw dist="152928" dir="285819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1363" y="328"/>
              <a:ext cx="944" cy="413"/>
            </a:xfrm>
            <a:prstGeom prst="rect">
              <a:avLst/>
            </a:prstGeom>
            <a:noFill/>
            <a:ln w="3175">
              <a:noFill/>
              <a:miter lim="800000"/>
              <a:headEnd type="none" w="sm" len="sm"/>
              <a:tailEnd type="none" w="sm" len="sm"/>
            </a:ln>
            <a:effectLst>
              <a:outerShdw dist="28398" dir="1593903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700" dirty="0" smtClean="0">
                  <a:solidFill>
                    <a:srgbClr val="FF3300"/>
                  </a:solidFill>
                  <a:ea typeface="华文新魏" pitchFamily="2" charset="-122"/>
                </a:rPr>
                <a:t>实现</a:t>
              </a:r>
              <a:endParaRPr lang="zh-CN" altLang="en-US" sz="3700" dirty="0">
                <a:solidFill>
                  <a:srgbClr val="FF3300"/>
                </a:solidFill>
                <a:ea typeface="华文新魏" pitchFamily="2" charset="-122"/>
              </a:endParaRPr>
            </a:p>
          </p:txBody>
        </p:sp>
      </p:grpSp>
      <p:grpSp>
        <p:nvGrpSpPr>
          <p:cNvPr id="16" name="Group 191"/>
          <p:cNvGrpSpPr>
            <a:grpSpLocks/>
          </p:cNvGrpSpPr>
          <p:nvPr/>
        </p:nvGrpSpPr>
        <p:grpSpPr bwMode="auto">
          <a:xfrm>
            <a:off x="6533109" y="5229200"/>
            <a:ext cx="1927225" cy="609600"/>
            <a:chOff x="4145" y="2939"/>
            <a:chExt cx="1214" cy="384"/>
          </a:xfrm>
        </p:grpSpPr>
        <p:sp>
          <p:nvSpPr>
            <p:cNvPr id="17" name="AutoShape 189"/>
            <p:cNvSpPr>
              <a:spLocks noChangeArrowheads="1"/>
            </p:cNvSpPr>
            <p:nvPr/>
          </p:nvSpPr>
          <p:spPr bwMode="auto">
            <a:xfrm>
              <a:off x="4145" y="2939"/>
              <a:ext cx="1088" cy="384"/>
            </a:xfrm>
            <a:prstGeom prst="wedgeEllipseCallout">
              <a:avLst>
                <a:gd name="adj1" fmla="val -39754"/>
                <a:gd name="adj2" fmla="val 101895"/>
              </a:avLst>
            </a:prstGeom>
            <a:noFill/>
            <a:ln w="69850">
              <a:solidFill>
                <a:srgbClr val="00CCFF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anchor="ctr"/>
            <a:lstStyle/>
            <a:p>
              <a:endParaRPr lang="zh-CN" altLang="zh-CN"/>
            </a:p>
          </p:txBody>
        </p:sp>
        <p:sp>
          <p:nvSpPr>
            <p:cNvPr id="18" name="Rectangle 190"/>
            <p:cNvSpPr>
              <a:spLocks noChangeArrowheads="1"/>
            </p:cNvSpPr>
            <p:nvPr/>
          </p:nvSpPr>
          <p:spPr bwMode="auto">
            <a:xfrm>
              <a:off x="4161" y="2979"/>
              <a:ext cx="1198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27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r>
                <a:rPr lang="zh-CN" altLang="en-US" b="1" dirty="0" smtClean="0">
                  <a:solidFill>
                    <a:srgbClr val="FF0000"/>
                  </a:solidFill>
                </a:rPr>
                <a:t>广播矩阵</a:t>
              </a:r>
              <a:r>
                <a:rPr lang="en-US" altLang="zh-CN" b="1" dirty="0" smtClean="0">
                  <a:solidFill>
                    <a:srgbClr val="FF0000"/>
                  </a:solidFill>
                </a:rPr>
                <a:t>B</a:t>
              </a:r>
              <a:endParaRPr lang="zh-CN" alt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0" name="任意多边形 19"/>
          <p:cNvSpPr/>
          <p:nvPr/>
        </p:nvSpPr>
        <p:spPr bwMode="auto">
          <a:xfrm>
            <a:off x="2483769" y="6093296"/>
            <a:ext cx="672494" cy="477763"/>
          </a:xfrm>
          <a:custGeom>
            <a:avLst/>
            <a:gdLst>
              <a:gd name="connsiteX0" fmla="*/ 59473 w 639803"/>
              <a:gd name="connsiteY0" fmla="*/ 11151 h 426737"/>
              <a:gd name="connsiteX1" fmla="*/ 81775 w 639803"/>
              <a:gd name="connsiteY1" fmla="*/ 100361 h 426737"/>
              <a:gd name="connsiteX2" fmla="*/ 70624 w 639803"/>
              <a:gd name="connsiteY2" fmla="*/ 211873 h 426737"/>
              <a:gd name="connsiteX3" fmla="*/ 48321 w 639803"/>
              <a:gd name="connsiteY3" fmla="*/ 278780 h 426737"/>
              <a:gd name="connsiteX4" fmla="*/ 59473 w 639803"/>
              <a:gd name="connsiteY4" fmla="*/ 312234 h 426737"/>
              <a:gd name="connsiteX5" fmla="*/ 92926 w 639803"/>
              <a:gd name="connsiteY5" fmla="*/ 323385 h 426737"/>
              <a:gd name="connsiteX6" fmla="*/ 148682 w 639803"/>
              <a:gd name="connsiteY6" fmla="*/ 356839 h 426737"/>
              <a:gd name="connsiteX7" fmla="*/ 170985 w 639803"/>
              <a:gd name="connsiteY7" fmla="*/ 379141 h 426737"/>
              <a:gd name="connsiteX8" fmla="*/ 260195 w 639803"/>
              <a:gd name="connsiteY8" fmla="*/ 401444 h 426737"/>
              <a:gd name="connsiteX9" fmla="*/ 349404 w 639803"/>
              <a:gd name="connsiteY9" fmla="*/ 423746 h 426737"/>
              <a:gd name="connsiteX10" fmla="*/ 628185 w 639803"/>
              <a:gd name="connsiteY10" fmla="*/ 412595 h 426737"/>
              <a:gd name="connsiteX11" fmla="*/ 639336 w 639803"/>
              <a:gd name="connsiteY11" fmla="*/ 379141 h 426737"/>
              <a:gd name="connsiteX12" fmla="*/ 628185 w 639803"/>
              <a:gd name="connsiteY12" fmla="*/ 256478 h 426737"/>
              <a:gd name="connsiteX13" fmla="*/ 605882 w 639803"/>
              <a:gd name="connsiteY13" fmla="*/ 189571 h 426737"/>
              <a:gd name="connsiteX14" fmla="*/ 572429 w 639803"/>
              <a:gd name="connsiteY14" fmla="*/ 122663 h 426737"/>
              <a:gd name="connsiteX15" fmla="*/ 550126 w 639803"/>
              <a:gd name="connsiteY15" fmla="*/ 100361 h 426737"/>
              <a:gd name="connsiteX16" fmla="*/ 516673 w 639803"/>
              <a:gd name="connsiteY16" fmla="*/ 89210 h 426737"/>
              <a:gd name="connsiteX17" fmla="*/ 460917 w 639803"/>
              <a:gd name="connsiteY17" fmla="*/ 55756 h 426737"/>
              <a:gd name="connsiteX18" fmla="*/ 438614 w 639803"/>
              <a:gd name="connsiteY18" fmla="*/ 33454 h 426737"/>
              <a:gd name="connsiteX19" fmla="*/ 59473 w 639803"/>
              <a:gd name="connsiteY19" fmla="*/ 11151 h 426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39803" h="426737">
                <a:moveTo>
                  <a:pt x="59473" y="11151"/>
                </a:moveTo>
                <a:cubicBezTo>
                  <a:pt x="0" y="22302"/>
                  <a:pt x="81775" y="73449"/>
                  <a:pt x="81775" y="100361"/>
                </a:cubicBezTo>
                <a:cubicBezTo>
                  <a:pt x="81775" y="137717"/>
                  <a:pt x="77508" y="175157"/>
                  <a:pt x="70624" y="211873"/>
                </a:cubicBezTo>
                <a:cubicBezTo>
                  <a:pt x="66292" y="234979"/>
                  <a:pt x="48321" y="278780"/>
                  <a:pt x="48321" y="278780"/>
                </a:cubicBezTo>
                <a:cubicBezTo>
                  <a:pt x="52038" y="289931"/>
                  <a:pt x="51161" y="303922"/>
                  <a:pt x="59473" y="312234"/>
                </a:cubicBezTo>
                <a:cubicBezTo>
                  <a:pt x="67784" y="320545"/>
                  <a:pt x="82847" y="317337"/>
                  <a:pt x="92926" y="323385"/>
                </a:cubicBezTo>
                <a:cubicBezTo>
                  <a:pt x="169460" y="369306"/>
                  <a:pt x="53917" y="325251"/>
                  <a:pt x="148682" y="356839"/>
                </a:cubicBezTo>
                <a:cubicBezTo>
                  <a:pt x="156116" y="364273"/>
                  <a:pt x="161970" y="373732"/>
                  <a:pt x="170985" y="379141"/>
                </a:cubicBezTo>
                <a:cubicBezTo>
                  <a:pt x="188753" y="389802"/>
                  <a:pt x="247198" y="398445"/>
                  <a:pt x="260195" y="401444"/>
                </a:cubicBezTo>
                <a:cubicBezTo>
                  <a:pt x="290062" y="408336"/>
                  <a:pt x="349404" y="423746"/>
                  <a:pt x="349404" y="423746"/>
                </a:cubicBezTo>
                <a:cubicBezTo>
                  <a:pt x="442331" y="420029"/>
                  <a:pt x="536265" y="426737"/>
                  <a:pt x="628185" y="412595"/>
                </a:cubicBezTo>
                <a:cubicBezTo>
                  <a:pt x="639803" y="410808"/>
                  <a:pt x="639336" y="390896"/>
                  <a:pt x="639336" y="379141"/>
                </a:cubicBezTo>
                <a:cubicBezTo>
                  <a:pt x="639336" y="338085"/>
                  <a:pt x="635320" y="296910"/>
                  <a:pt x="628185" y="256478"/>
                </a:cubicBezTo>
                <a:cubicBezTo>
                  <a:pt x="624099" y="233327"/>
                  <a:pt x="613316" y="211873"/>
                  <a:pt x="605882" y="189571"/>
                </a:cubicBezTo>
                <a:cubicBezTo>
                  <a:pt x="594104" y="154237"/>
                  <a:pt x="597134" y="153544"/>
                  <a:pt x="572429" y="122663"/>
                </a:cubicBezTo>
                <a:cubicBezTo>
                  <a:pt x="565861" y="114453"/>
                  <a:pt x="559141" y="105770"/>
                  <a:pt x="550126" y="100361"/>
                </a:cubicBezTo>
                <a:cubicBezTo>
                  <a:pt x="540047" y="94314"/>
                  <a:pt x="527824" y="92927"/>
                  <a:pt x="516673" y="89210"/>
                </a:cubicBezTo>
                <a:cubicBezTo>
                  <a:pt x="460164" y="32701"/>
                  <a:pt x="533294" y="99181"/>
                  <a:pt x="460917" y="55756"/>
                </a:cubicBezTo>
                <a:cubicBezTo>
                  <a:pt x="451902" y="50347"/>
                  <a:pt x="449112" y="34021"/>
                  <a:pt x="438614" y="33454"/>
                </a:cubicBezTo>
                <a:cubicBezTo>
                  <a:pt x="308706" y="26432"/>
                  <a:pt x="118946" y="0"/>
                  <a:pt x="59473" y="11151"/>
                </a:cubicBezTo>
                <a:close/>
              </a:path>
            </a:pathLst>
          </a:cu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4498" name="Picture 2" descr="http://gemsres.com/photos/story/res/38285/latham-fig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543300"/>
            <a:ext cx="5476875" cy="3314700"/>
          </a:xfrm>
          <a:prstGeom prst="rect">
            <a:avLst/>
          </a:prstGeom>
          <a:noFill/>
        </p:spPr>
      </p:pic>
      <p:sp>
        <p:nvSpPr>
          <p:cNvPr id="3" name="Rectangle 13"/>
          <p:cNvSpPr txBox="1">
            <a:spLocks noChangeArrowheads="1"/>
          </p:cNvSpPr>
          <p:nvPr/>
        </p:nvSpPr>
        <p:spPr>
          <a:xfrm>
            <a:off x="899592" y="260648"/>
            <a:ext cx="7128792" cy="710952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j-lt"/>
                <a:ea typeface="宋体" charset="-122"/>
                <a:cs typeface="+mj-cs"/>
              </a:rPr>
              <a:t>一个典型的高性能计算集群配置</a:t>
            </a:r>
            <a:endParaRPr kumimoji="1" lang="en-US" altLang="zh-CN" sz="3600" b="1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j-lt"/>
              <a:ea typeface="宋体" charset="-122"/>
              <a:cs typeface="+mj-cs"/>
            </a:endParaRPr>
          </a:p>
        </p:txBody>
      </p:sp>
      <p:sp>
        <p:nvSpPr>
          <p:cNvPr id="4" name="Rectangle 35"/>
          <p:cNvSpPr>
            <a:spLocks noChangeArrowheads="1"/>
          </p:cNvSpPr>
          <p:nvPr/>
        </p:nvSpPr>
        <p:spPr bwMode="auto">
          <a:xfrm>
            <a:off x="611560" y="980728"/>
            <a:ext cx="7696200" cy="2520280"/>
          </a:xfrm>
          <a:prstGeom prst="rect">
            <a:avLst/>
          </a:prstGeom>
          <a:solidFill>
            <a:srgbClr val="FFFFD1"/>
          </a:solidFill>
          <a:ln w="12700">
            <a:noFill/>
            <a:miter lim="800000"/>
            <a:headEnd/>
            <a:tailEnd/>
          </a:ln>
          <a:effectLst>
            <a:outerShdw dist="117088" dir="2436078" algn="ctr" rotWithShape="0">
              <a:srgbClr val="B2B2B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1187624" y="1022826"/>
            <a:ext cx="5761038" cy="381000"/>
            <a:chOff x="1023" y="2577"/>
            <a:chExt cx="3629" cy="240"/>
          </a:xfrm>
        </p:grpSpPr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1233" y="2577"/>
              <a:ext cx="3419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zh-CN" altLang="en-US" sz="2000" b="1" dirty="0" smtClean="0">
                  <a:solidFill>
                    <a:srgbClr val="003399"/>
                  </a:solidFill>
                  <a:ea typeface="幼圆" pitchFamily="49" charset="-122"/>
                </a:rPr>
                <a:t>所有计算节点通过交换机互联；</a:t>
              </a:r>
              <a:endParaRPr lang="zh-CN" altLang="en-US" sz="2000" b="1" dirty="0">
                <a:solidFill>
                  <a:srgbClr val="003399"/>
                </a:solidFill>
                <a:ea typeface="幼圆" pitchFamily="49" charset="-122"/>
              </a:endParaRPr>
            </a:p>
          </p:txBody>
        </p:sp>
        <p:sp>
          <p:nvSpPr>
            <p:cNvPr id="7" name="Oval 40"/>
            <p:cNvSpPr>
              <a:spLocks noChangeArrowheads="1"/>
            </p:cNvSpPr>
            <p:nvPr/>
          </p:nvSpPr>
          <p:spPr bwMode="auto">
            <a:xfrm>
              <a:off x="1023" y="2673"/>
              <a:ext cx="144" cy="144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b="1"/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1187624" y="1450106"/>
            <a:ext cx="6624638" cy="923925"/>
            <a:chOff x="1023" y="2577"/>
            <a:chExt cx="4173" cy="582"/>
          </a:xfrm>
        </p:grpSpPr>
        <p:sp>
          <p:nvSpPr>
            <p:cNvPr id="9" name="Rectangle 39"/>
            <p:cNvSpPr>
              <a:spLocks noChangeArrowheads="1"/>
            </p:cNvSpPr>
            <p:nvPr/>
          </p:nvSpPr>
          <p:spPr bwMode="auto">
            <a:xfrm>
              <a:off x="1233" y="2577"/>
              <a:ext cx="3963" cy="5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zh-CN" altLang="en-US" sz="2000" b="1" dirty="0" smtClean="0">
                  <a:solidFill>
                    <a:srgbClr val="003399"/>
                  </a:solidFill>
                  <a:ea typeface="幼圆" pitchFamily="49" charset="-122"/>
                </a:rPr>
                <a:t>所有计算节点都通过</a:t>
              </a:r>
              <a:r>
                <a:rPr lang="en-US" altLang="zh-CN" sz="2000" b="1" dirty="0" smtClean="0">
                  <a:solidFill>
                    <a:srgbClr val="003399"/>
                  </a:solidFill>
                  <a:ea typeface="幼圆" pitchFamily="49" charset="-122"/>
                </a:rPr>
                <a:t>I/O</a:t>
              </a:r>
              <a:r>
                <a:rPr lang="zh-CN" altLang="en-US" sz="2000" b="1" dirty="0" smtClean="0">
                  <a:solidFill>
                    <a:srgbClr val="003399"/>
                  </a:solidFill>
                  <a:ea typeface="幼圆" pitchFamily="49" charset="-122"/>
                </a:rPr>
                <a:t>节点（作为</a:t>
              </a:r>
              <a:r>
                <a:rPr lang="en-US" altLang="zh-CN" sz="2000" b="1" dirty="0" smtClean="0">
                  <a:solidFill>
                    <a:srgbClr val="003399"/>
                  </a:solidFill>
                  <a:ea typeface="幼圆" pitchFamily="49" charset="-122"/>
                </a:rPr>
                <a:t>NFS Server</a:t>
              </a:r>
              <a:r>
                <a:rPr lang="zh-CN" altLang="en-US" sz="2000" b="1" dirty="0" smtClean="0">
                  <a:solidFill>
                    <a:srgbClr val="003399"/>
                  </a:solidFill>
                  <a:ea typeface="幼圆" pitchFamily="49" charset="-122"/>
                </a:rPr>
                <a:t>）访问一个或者多个磁盘阵列；所有的计算节点共享磁盘阵列存储空间</a:t>
              </a:r>
              <a:endParaRPr lang="zh-CN" altLang="en-US" sz="2000" b="1" dirty="0">
                <a:solidFill>
                  <a:srgbClr val="003399"/>
                </a:solidFill>
                <a:ea typeface="幼圆" pitchFamily="49" charset="-122"/>
              </a:endParaRPr>
            </a:p>
          </p:txBody>
        </p:sp>
        <p:sp>
          <p:nvSpPr>
            <p:cNvPr id="10" name="Oval 40"/>
            <p:cNvSpPr>
              <a:spLocks noChangeArrowheads="1"/>
            </p:cNvSpPr>
            <p:nvPr/>
          </p:nvSpPr>
          <p:spPr bwMode="auto">
            <a:xfrm>
              <a:off x="1023" y="2673"/>
              <a:ext cx="144" cy="144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b="1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115616" y="4797078"/>
            <a:ext cx="7776864" cy="1296218"/>
            <a:chOff x="899592" y="620614"/>
            <a:chExt cx="7776864" cy="1296218"/>
          </a:xfrm>
        </p:grpSpPr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899592" y="980728"/>
              <a:ext cx="7776864" cy="936104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b="1"/>
            </a:p>
          </p:txBody>
        </p:sp>
        <p:grpSp>
          <p:nvGrpSpPr>
            <p:cNvPr id="13" name="Group 16"/>
            <p:cNvGrpSpPr>
              <a:grpSpLocks/>
            </p:cNvGrpSpPr>
            <p:nvPr/>
          </p:nvGrpSpPr>
          <p:grpSpPr bwMode="auto">
            <a:xfrm>
              <a:off x="6381558" y="620614"/>
              <a:ext cx="2222501" cy="685800"/>
              <a:chOff x="2900" y="2573"/>
              <a:chExt cx="1400" cy="432"/>
            </a:xfrm>
          </p:grpSpPr>
          <p:sp>
            <p:nvSpPr>
              <p:cNvPr id="14" name="Freeform 17"/>
              <p:cNvSpPr>
                <a:spLocks/>
              </p:cNvSpPr>
              <p:nvPr/>
            </p:nvSpPr>
            <p:spPr bwMode="auto">
              <a:xfrm>
                <a:off x="2900" y="2573"/>
                <a:ext cx="1219" cy="432"/>
              </a:xfrm>
              <a:custGeom>
                <a:avLst/>
                <a:gdLst/>
                <a:ahLst/>
                <a:cxnLst>
                  <a:cxn ang="0">
                    <a:pos x="25" y="145"/>
                  </a:cxn>
                  <a:cxn ang="0">
                    <a:pos x="37" y="307"/>
                  </a:cxn>
                  <a:cxn ang="0">
                    <a:pos x="187" y="318"/>
                  </a:cxn>
                  <a:cxn ang="0">
                    <a:pos x="244" y="330"/>
                  </a:cxn>
                  <a:cxn ang="0">
                    <a:pos x="486" y="318"/>
                  </a:cxn>
                  <a:cxn ang="0">
                    <a:pos x="475" y="122"/>
                  </a:cxn>
                  <a:cxn ang="0">
                    <a:pos x="25" y="145"/>
                  </a:cxn>
                </a:cxnLst>
                <a:rect l="0" t="0" r="r" b="b"/>
                <a:pathLst>
                  <a:path w="536" h="372">
                    <a:moveTo>
                      <a:pt x="25" y="145"/>
                    </a:moveTo>
                    <a:cubicBezTo>
                      <a:pt x="29" y="199"/>
                      <a:pt x="0" y="267"/>
                      <a:pt x="37" y="307"/>
                    </a:cubicBezTo>
                    <a:cubicBezTo>
                      <a:pt x="71" y="344"/>
                      <a:pt x="137" y="312"/>
                      <a:pt x="187" y="318"/>
                    </a:cubicBezTo>
                    <a:cubicBezTo>
                      <a:pt x="206" y="320"/>
                      <a:pt x="225" y="326"/>
                      <a:pt x="244" y="330"/>
                    </a:cubicBezTo>
                    <a:cubicBezTo>
                      <a:pt x="325" y="326"/>
                      <a:pt x="426" y="372"/>
                      <a:pt x="486" y="318"/>
                    </a:cubicBezTo>
                    <a:cubicBezTo>
                      <a:pt x="535" y="274"/>
                      <a:pt x="536" y="147"/>
                      <a:pt x="475" y="122"/>
                    </a:cubicBezTo>
                    <a:cubicBezTo>
                      <a:pt x="178" y="0"/>
                      <a:pt x="139" y="40"/>
                      <a:pt x="25" y="145"/>
                    </a:cubicBezTo>
                    <a:close/>
                  </a:path>
                </a:pathLst>
              </a:custGeom>
              <a:solidFill>
                <a:srgbClr val="97FFFF"/>
              </a:solidFill>
              <a:ln w="12700" cap="sq" cmpd="sng">
                <a:noFill/>
                <a:prstDash val="solid"/>
                <a:round/>
                <a:headEnd/>
                <a:tailEnd/>
              </a:ln>
              <a:effectLst>
                <a:outerShdw dist="56796" dir="1593903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zh-CN" altLang="en-US" b="1"/>
              </a:p>
            </p:txBody>
          </p:sp>
          <p:sp>
            <p:nvSpPr>
              <p:cNvPr id="15" name="Rectangle 18"/>
              <p:cNvSpPr>
                <a:spLocks noChangeArrowheads="1"/>
              </p:cNvSpPr>
              <p:nvPr/>
            </p:nvSpPr>
            <p:spPr bwMode="auto">
              <a:xfrm>
                <a:off x="2939" y="2664"/>
                <a:ext cx="1361" cy="33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zh-CN" altLang="en-US" sz="2800" b="1" baseline="0" dirty="0">
                    <a:solidFill>
                      <a:srgbClr val="003399"/>
                    </a:solidFill>
                    <a:latin typeface="幼圆" pitchFamily="49" charset="-122"/>
                    <a:ea typeface="幼圆" pitchFamily="49" charset="-122"/>
                  </a:rPr>
                  <a:t> </a:t>
                </a:r>
                <a:r>
                  <a:rPr lang="en-US" altLang="zh-CN" sz="2800" b="1" dirty="0" smtClean="0">
                    <a:solidFill>
                      <a:srgbClr val="FF3300"/>
                    </a:solidFill>
                    <a:cs typeface="Times New Roman" pitchFamily="18" charset="0"/>
                  </a:rPr>
                  <a:t>I/O</a:t>
                </a:r>
                <a:r>
                  <a:rPr lang="zh-CN" altLang="en-US" sz="2800" b="1" dirty="0" smtClean="0">
                    <a:solidFill>
                      <a:srgbClr val="FF3300"/>
                    </a:solidFill>
                    <a:cs typeface="Times New Roman" pitchFamily="18" charset="0"/>
                  </a:rPr>
                  <a:t>节点</a:t>
                </a:r>
                <a:endParaRPr lang="zh-CN" altLang="en-US" sz="2800" b="1" dirty="0">
                  <a:solidFill>
                    <a:srgbClr val="FF3300"/>
                  </a:solidFill>
                  <a:cs typeface="Times New Roman" pitchFamily="18" charset="0"/>
                </a:endParaRPr>
              </a:p>
            </p:txBody>
          </p:sp>
        </p:grpSp>
      </p:grpSp>
      <p:grpSp>
        <p:nvGrpSpPr>
          <p:cNvPr id="16" name="Group 46"/>
          <p:cNvGrpSpPr>
            <a:grpSpLocks/>
          </p:cNvGrpSpPr>
          <p:nvPr/>
        </p:nvGrpSpPr>
        <p:grpSpPr bwMode="auto">
          <a:xfrm>
            <a:off x="1187624" y="2348880"/>
            <a:ext cx="6624638" cy="381000"/>
            <a:chOff x="1023" y="2577"/>
            <a:chExt cx="4173" cy="240"/>
          </a:xfrm>
        </p:grpSpPr>
        <p:sp>
          <p:nvSpPr>
            <p:cNvPr id="17" name="Rectangle 39"/>
            <p:cNvSpPr>
              <a:spLocks noChangeArrowheads="1"/>
            </p:cNvSpPr>
            <p:nvPr/>
          </p:nvSpPr>
          <p:spPr bwMode="auto">
            <a:xfrm>
              <a:off x="1233" y="2577"/>
              <a:ext cx="3963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zh-CN" altLang="en-US" sz="2000" b="1" dirty="0" smtClean="0">
                  <a:solidFill>
                    <a:srgbClr val="003399"/>
                  </a:solidFill>
                  <a:ea typeface="幼圆" pitchFamily="49" charset="-122"/>
                </a:rPr>
                <a:t>节点间配置</a:t>
              </a:r>
              <a:r>
                <a:rPr lang="en-US" altLang="zh-CN" sz="2000" b="1" dirty="0" err="1" smtClean="0">
                  <a:solidFill>
                    <a:srgbClr val="003399"/>
                  </a:solidFill>
                  <a:ea typeface="幼圆" pitchFamily="49" charset="-122"/>
                </a:rPr>
                <a:t>rsh</a:t>
              </a:r>
              <a:r>
                <a:rPr lang="zh-CN" altLang="en-US" sz="2000" b="1" dirty="0" smtClean="0">
                  <a:solidFill>
                    <a:srgbClr val="003399"/>
                  </a:solidFill>
                  <a:ea typeface="幼圆" pitchFamily="49" charset="-122"/>
                </a:rPr>
                <a:t>和</a:t>
              </a:r>
              <a:r>
                <a:rPr lang="en-US" altLang="zh-CN" sz="2000" b="1" dirty="0" err="1" smtClean="0">
                  <a:solidFill>
                    <a:srgbClr val="003399"/>
                  </a:solidFill>
                  <a:ea typeface="幼圆" pitchFamily="49" charset="-122"/>
                </a:rPr>
                <a:t>ssh</a:t>
              </a:r>
              <a:r>
                <a:rPr lang="zh-CN" altLang="en-US" sz="2000" b="1" dirty="0" smtClean="0">
                  <a:solidFill>
                    <a:srgbClr val="003399"/>
                  </a:solidFill>
                  <a:ea typeface="幼圆" pitchFamily="49" charset="-122"/>
                </a:rPr>
                <a:t>无密码登录</a:t>
              </a:r>
              <a:endParaRPr lang="zh-CN" altLang="en-US" sz="2000" b="1" dirty="0">
                <a:solidFill>
                  <a:srgbClr val="003399"/>
                </a:solidFill>
                <a:ea typeface="幼圆" pitchFamily="49" charset="-122"/>
              </a:endParaRPr>
            </a:p>
          </p:txBody>
        </p:sp>
        <p:sp>
          <p:nvSpPr>
            <p:cNvPr id="18" name="Oval 40"/>
            <p:cNvSpPr>
              <a:spLocks noChangeArrowheads="1"/>
            </p:cNvSpPr>
            <p:nvPr/>
          </p:nvSpPr>
          <p:spPr bwMode="auto">
            <a:xfrm>
              <a:off x="1023" y="2673"/>
              <a:ext cx="144" cy="144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b="1"/>
            </a:p>
          </p:txBody>
        </p:sp>
      </p:grpSp>
      <p:grpSp>
        <p:nvGrpSpPr>
          <p:cNvPr id="19" name="Group 46"/>
          <p:cNvGrpSpPr>
            <a:grpSpLocks/>
          </p:cNvGrpSpPr>
          <p:nvPr/>
        </p:nvGrpSpPr>
        <p:grpSpPr bwMode="auto">
          <a:xfrm>
            <a:off x="1187624" y="2780931"/>
            <a:ext cx="6624638" cy="646113"/>
            <a:chOff x="1023" y="2577"/>
            <a:chExt cx="4173" cy="407"/>
          </a:xfrm>
        </p:grpSpPr>
        <p:sp>
          <p:nvSpPr>
            <p:cNvPr id="20" name="Rectangle 39"/>
            <p:cNvSpPr>
              <a:spLocks noChangeArrowheads="1"/>
            </p:cNvSpPr>
            <p:nvPr/>
          </p:nvSpPr>
          <p:spPr bwMode="auto">
            <a:xfrm>
              <a:off x="1233" y="2577"/>
              <a:ext cx="3963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zh-CN" altLang="en-US" sz="2000" b="1" dirty="0" smtClean="0">
                  <a:solidFill>
                    <a:srgbClr val="003399"/>
                  </a:solidFill>
                  <a:ea typeface="幼圆" pitchFamily="49" charset="-122"/>
                </a:rPr>
                <a:t>用户目录挂载到共享盘上，所有计算节点可以看到同样的用户目录</a:t>
              </a:r>
              <a:endParaRPr lang="zh-CN" altLang="en-US" sz="2000" b="1" dirty="0">
                <a:solidFill>
                  <a:srgbClr val="003399"/>
                </a:solidFill>
                <a:ea typeface="幼圆" pitchFamily="49" charset="-122"/>
              </a:endParaRPr>
            </a:p>
          </p:txBody>
        </p:sp>
        <p:sp>
          <p:nvSpPr>
            <p:cNvPr id="21" name="Oval 40"/>
            <p:cNvSpPr>
              <a:spLocks noChangeArrowheads="1"/>
            </p:cNvSpPr>
            <p:nvPr/>
          </p:nvSpPr>
          <p:spPr bwMode="auto">
            <a:xfrm>
              <a:off x="1023" y="2673"/>
              <a:ext cx="144" cy="144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7806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b="1" dirty="0" smtClean="0">
                <a:solidFill>
                  <a:srgbClr val="003399"/>
                </a:solidFill>
              </a:rPr>
              <a:t>    if( !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myid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 ) { </a:t>
            </a:r>
            <a:r>
              <a:rPr lang="en-US" altLang="zh-CN" sz="2000" b="1" dirty="0" smtClean="0">
                <a:solidFill>
                  <a:srgbClr val="C00000"/>
                </a:solidFill>
                <a:latin typeface="华文楷体" pitchFamily="2" charset="-122"/>
                <a:ea typeface="华文楷体" pitchFamily="2" charset="-122"/>
              </a:rPr>
              <a:t>/*</a:t>
            </a:r>
            <a:r>
              <a:rPr lang="zh-CN" altLang="en-US" sz="2000" b="1" dirty="0" smtClean="0">
                <a:solidFill>
                  <a:srgbClr val="C00000"/>
                </a:solidFill>
                <a:latin typeface="华文楷体" pitchFamily="2" charset="-122"/>
                <a:ea typeface="华文楷体" pitchFamily="2" charset="-122"/>
              </a:rPr>
              <a:t>主进程：分配任务和回收结果</a:t>
            </a:r>
            <a:r>
              <a:rPr lang="en-US" altLang="zh-CN" sz="2000" b="1" dirty="0" smtClean="0">
                <a:solidFill>
                  <a:srgbClr val="C00000"/>
                </a:solidFill>
                <a:latin typeface="华文楷体" pitchFamily="2" charset="-122"/>
                <a:ea typeface="华文楷体" pitchFamily="2" charset="-122"/>
              </a:rPr>
              <a:t>*/</a:t>
            </a:r>
            <a:endParaRPr lang="zh-CN" altLang="en-US" sz="2000" b="1" dirty="0" smtClean="0">
              <a:solidFill>
                <a:srgbClr val="C00000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18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j = (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numprocs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 -1) &lt; M ? (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numprocs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 -1)  :  M;</a:t>
            </a:r>
          </a:p>
          <a:p>
            <a:r>
              <a:rPr lang="en-US" altLang="zh-CN" sz="1800" b="1" dirty="0" smtClean="0">
                <a:solidFill>
                  <a:srgbClr val="003399"/>
                </a:solidFill>
              </a:rPr>
              <a:t>	for(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 = 1; 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 &lt;= j; 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sz="1800" b="1" dirty="0" smtClean="0">
                <a:solidFill>
                  <a:srgbClr val="003399"/>
                </a:solidFill>
              </a:rPr>
              <a:t>		</a:t>
            </a:r>
            <a:r>
              <a:rPr lang="en-US" altLang="zh-CN" sz="1800" b="1" dirty="0" err="1" smtClean="0">
                <a:solidFill>
                  <a:srgbClr val="006600"/>
                </a:solidFill>
              </a:rPr>
              <a:t>MPI_Send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A[i-1]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,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N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, MPI_FLOAT, 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,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99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, MPI_COMM_WORLD);</a:t>
            </a:r>
          </a:p>
          <a:p>
            <a:r>
              <a:rPr lang="en-US" altLang="zh-CN" sz="1800" b="1" dirty="0" smtClean="0">
                <a:solidFill>
                  <a:srgbClr val="003399"/>
                </a:solidFill>
              </a:rPr>
              <a:t>	}</a:t>
            </a:r>
          </a:p>
          <a:p>
            <a:r>
              <a:rPr lang="en-US" altLang="zh-CN" sz="18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numsend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 = j;</a:t>
            </a:r>
          </a:p>
          <a:p>
            <a:endParaRPr lang="en-US" altLang="zh-CN" sz="1800" b="1" dirty="0" smtClean="0">
              <a:solidFill>
                <a:srgbClr val="003399"/>
              </a:solidFill>
            </a:endParaRPr>
          </a:p>
          <a:p>
            <a:r>
              <a:rPr lang="en-US" altLang="zh-CN" sz="1800" b="1" dirty="0" smtClean="0">
                <a:solidFill>
                  <a:srgbClr val="003399"/>
                </a:solidFill>
              </a:rPr>
              <a:t>	for(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 = 1; 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 &lt;= M; 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++) {</a:t>
            </a:r>
          </a:p>
          <a:p>
            <a:pPr lvl="2"/>
            <a:r>
              <a:rPr lang="en-US" altLang="zh-CN" sz="1800" b="1" dirty="0" smtClean="0">
                <a:solidFill>
                  <a:srgbClr val="003399"/>
                </a:solidFill>
              </a:rPr>
              <a:t>	sender = (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 - 1) % (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numprocs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 - 1) + 1;</a:t>
            </a:r>
          </a:p>
          <a:p>
            <a:pPr lvl="2"/>
            <a:r>
              <a:rPr lang="en-US" altLang="zh-CN" sz="18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1800" b="1" dirty="0" err="1" smtClean="0">
                <a:solidFill>
                  <a:srgbClr val="C00000"/>
                </a:solidFill>
              </a:rPr>
              <a:t>MPI_Recv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C[i-1]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,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P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, MPI_FLOAT, sender,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100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, MPI_COMM_WORLD, &amp;status);	</a:t>
            </a:r>
          </a:p>
          <a:p>
            <a:pPr lvl="2"/>
            <a:r>
              <a:rPr lang="en-US" altLang="zh-CN" sz="1800" b="1" dirty="0" smtClean="0">
                <a:solidFill>
                  <a:srgbClr val="003399"/>
                </a:solidFill>
              </a:rPr>
              <a:t>				</a:t>
            </a:r>
          </a:p>
          <a:p>
            <a:pPr lvl="2"/>
            <a:r>
              <a:rPr lang="en-US" altLang="zh-CN" sz="1800" b="1" dirty="0" smtClean="0">
                <a:solidFill>
                  <a:srgbClr val="003399"/>
                </a:solidFill>
              </a:rPr>
              <a:t>	if(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numsend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 &lt; M) {</a:t>
            </a:r>
          </a:p>
          <a:p>
            <a:pPr lvl="2"/>
            <a:r>
              <a:rPr lang="en-US" altLang="zh-CN" sz="1800" b="1" dirty="0" smtClean="0">
                <a:solidFill>
                  <a:srgbClr val="003399"/>
                </a:solidFill>
              </a:rPr>
              <a:t>		</a:t>
            </a:r>
            <a:r>
              <a:rPr lang="en-US" altLang="zh-CN" sz="1800" b="1" dirty="0" err="1" smtClean="0">
                <a:solidFill>
                  <a:srgbClr val="006600"/>
                </a:solidFill>
              </a:rPr>
              <a:t>MPI_Send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A[i-1]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,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N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, MPI_FLOAT, sender,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99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, 							</a:t>
            </a:r>
            <a:r>
              <a:rPr lang="en-US" altLang="zh-CN" sz="1600" b="1" dirty="0" smtClean="0">
                <a:solidFill>
                  <a:srgbClr val="003399"/>
                </a:solidFill>
              </a:rPr>
              <a:t>MPI_COMM_WORLD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);</a:t>
            </a:r>
          </a:p>
          <a:p>
            <a:pPr lvl="2"/>
            <a:r>
              <a:rPr lang="en-US" altLang="zh-CN" sz="1800" b="1" dirty="0" smtClean="0">
                <a:solidFill>
                  <a:srgbClr val="003399"/>
                </a:solidFill>
              </a:rPr>
              <a:t>		</a:t>
            </a:r>
            <a:r>
              <a:rPr lang="en-US" altLang="zh-CN" sz="1800" b="1" dirty="0" err="1" smtClean="0">
                <a:solidFill>
                  <a:srgbClr val="003399"/>
                </a:solidFill>
              </a:rPr>
              <a:t>numsend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++;</a:t>
            </a:r>
          </a:p>
          <a:p>
            <a:pPr lvl="2"/>
            <a:r>
              <a:rPr lang="en-US" altLang="zh-CN" sz="1800" b="1" dirty="0" smtClean="0">
                <a:solidFill>
                  <a:srgbClr val="003399"/>
                </a:solidFill>
              </a:rPr>
              <a:t>	}else {</a:t>
            </a:r>
          </a:p>
          <a:p>
            <a:pPr lvl="2"/>
            <a:r>
              <a:rPr lang="en-US" altLang="zh-CN" sz="1800" b="1" dirty="0" smtClean="0">
                <a:solidFill>
                  <a:srgbClr val="003399"/>
                </a:solidFill>
              </a:rPr>
              <a:t>		</a:t>
            </a:r>
            <a:r>
              <a:rPr lang="en-US" altLang="zh-CN" sz="1800" b="1" dirty="0" err="1" smtClean="0">
                <a:solidFill>
                  <a:srgbClr val="006600"/>
                </a:solidFill>
              </a:rPr>
              <a:t>MPI_Send</a:t>
            </a:r>
            <a:r>
              <a:rPr lang="en-US" altLang="zh-CN" sz="1800" b="1" dirty="0" smtClean="0">
                <a:solidFill>
                  <a:srgbClr val="003399"/>
                </a:solidFill>
              </a:rPr>
              <a:t>(&amp;j, 0, MPI_INT, sender, 0, MPI_COMM_WORLD);</a:t>
            </a:r>
          </a:p>
          <a:p>
            <a:pPr lvl="2"/>
            <a:r>
              <a:rPr lang="en-US" altLang="zh-CN" sz="1800" b="1" dirty="0" smtClean="0">
                <a:solidFill>
                  <a:srgbClr val="003399"/>
                </a:solidFill>
              </a:rPr>
              <a:t>	}</a:t>
            </a:r>
          </a:p>
          <a:p>
            <a:r>
              <a:rPr lang="en-US" altLang="zh-CN" sz="1800" b="1" dirty="0" smtClean="0">
                <a:solidFill>
                  <a:srgbClr val="003399"/>
                </a:solidFill>
              </a:rPr>
              <a:t>	}</a:t>
            </a:r>
          </a:p>
          <a:p>
            <a:r>
              <a:rPr lang="en-US" altLang="zh-CN" sz="1800" b="1" dirty="0" smtClean="0">
                <a:solidFill>
                  <a:srgbClr val="003399"/>
                </a:solidFill>
              </a:rPr>
              <a:t>		</a:t>
            </a:r>
          </a:p>
          <a:p>
            <a:r>
              <a:rPr lang="en-US" altLang="zh-CN" sz="1800" b="1" dirty="0" smtClean="0">
                <a:solidFill>
                  <a:srgbClr val="003399"/>
                </a:solidFill>
              </a:rPr>
              <a:t>    } else {//</a:t>
            </a:r>
            <a:r>
              <a:rPr lang="zh-CN" altLang="en-US" sz="1800" b="1" dirty="0" smtClean="0">
                <a:solidFill>
                  <a:srgbClr val="003399"/>
                </a:solidFill>
              </a:rPr>
              <a:t>从进程</a:t>
            </a:r>
            <a:endParaRPr lang="zh-CN" altLang="en-US" sz="1800" b="1" dirty="0">
              <a:solidFill>
                <a:srgbClr val="003399"/>
              </a:solidFill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755576" y="620688"/>
            <a:ext cx="7992888" cy="1536702"/>
            <a:chOff x="1043608" y="3068960"/>
            <a:chExt cx="7992888" cy="1536702"/>
          </a:xfrm>
        </p:grpSpPr>
        <p:sp>
          <p:nvSpPr>
            <p:cNvPr id="4" name="Rectangle 112"/>
            <p:cNvSpPr>
              <a:spLocks noChangeArrowheads="1"/>
            </p:cNvSpPr>
            <p:nvPr/>
          </p:nvSpPr>
          <p:spPr bwMode="auto">
            <a:xfrm>
              <a:off x="1043608" y="3068960"/>
              <a:ext cx="7992888" cy="1152128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5" name="Group 241"/>
            <p:cNvGrpSpPr>
              <a:grpSpLocks/>
            </p:cNvGrpSpPr>
            <p:nvPr/>
          </p:nvGrpSpPr>
          <p:grpSpPr bwMode="auto">
            <a:xfrm>
              <a:off x="6372522" y="3932561"/>
              <a:ext cx="2663825" cy="673101"/>
              <a:chOff x="3681" y="935"/>
              <a:chExt cx="1678" cy="424"/>
            </a:xfrm>
          </p:grpSpPr>
          <p:sp>
            <p:nvSpPr>
              <p:cNvPr id="6" name="Freeform 207"/>
              <p:cNvSpPr>
                <a:spLocks/>
              </p:cNvSpPr>
              <p:nvPr/>
            </p:nvSpPr>
            <p:spPr bwMode="auto">
              <a:xfrm rot="16200000">
                <a:off x="4316" y="300"/>
                <a:ext cx="408" cy="1678"/>
              </a:xfrm>
              <a:custGeom>
                <a:avLst/>
                <a:gdLst/>
                <a:ahLst/>
                <a:cxnLst>
                  <a:cxn ang="0">
                    <a:pos x="84" y="8"/>
                  </a:cxn>
                  <a:cxn ang="0">
                    <a:pos x="13" y="64"/>
                  </a:cxn>
                  <a:cxn ang="0">
                    <a:pos x="20" y="415"/>
                  </a:cxn>
                  <a:cxn ang="0">
                    <a:pos x="56" y="499"/>
                  </a:cxn>
                  <a:cxn ang="0">
                    <a:pos x="98" y="513"/>
                  </a:cxn>
                  <a:cxn ang="0">
                    <a:pos x="189" y="506"/>
                  </a:cxn>
                  <a:cxn ang="0">
                    <a:pos x="196" y="485"/>
                  </a:cxn>
                  <a:cxn ang="0">
                    <a:pos x="238" y="471"/>
                  </a:cxn>
                  <a:cxn ang="0">
                    <a:pos x="266" y="211"/>
                  </a:cxn>
                  <a:cxn ang="0">
                    <a:pos x="175" y="0"/>
                  </a:cxn>
                  <a:cxn ang="0">
                    <a:pos x="84" y="8"/>
                  </a:cxn>
                </a:cxnLst>
                <a:rect l="0" t="0" r="r" b="b"/>
                <a:pathLst>
                  <a:path w="291" h="514">
                    <a:moveTo>
                      <a:pt x="84" y="8"/>
                    </a:moveTo>
                    <a:cubicBezTo>
                      <a:pt x="42" y="18"/>
                      <a:pt x="27" y="22"/>
                      <a:pt x="13" y="64"/>
                    </a:cubicBezTo>
                    <a:cubicBezTo>
                      <a:pt x="6" y="180"/>
                      <a:pt x="0" y="300"/>
                      <a:pt x="20" y="415"/>
                    </a:cubicBezTo>
                    <a:cubicBezTo>
                      <a:pt x="22" y="429"/>
                      <a:pt x="37" y="487"/>
                      <a:pt x="56" y="499"/>
                    </a:cubicBezTo>
                    <a:cubicBezTo>
                      <a:pt x="69" y="507"/>
                      <a:pt x="98" y="513"/>
                      <a:pt x="98" y="513"/>
                    </a:cubicBezTo>
                    <a:cubicBezTo>
                      <a:pt x="128" y="511"/>
                      <a:pt x="160" y="514"/>
                      <a:pt x="189" y="506"/>
                    </a:cubicBezTo>
                    <a:cubicBezTo>
                      <a:pt x="196" y="504"/>
                      <a:pt x="190" y="489"/>
                      <a:pt x="196" y="485"/>
                    </a:cubicBezTo>
                    <a:cubicBezTo>
                      <a:pt x="208" y="476"/>
                      <a:pt x="238" y="471"/>
                      <a:pt x="238" y="471"/>
                    </a:cubicBezTo>
                    <a:cubicBezTo>
                      <a:pt x="291" y="392"/>
                      <a:pt x="262" y="323"/>
                      <a:pt x="266" y="211"/>
                    </a:cubicBezTo>
                    <a:cubicBezTo>
                      <a:pt x="259" y="54"/>
                      <a:pt x="291" y="44"/>
                      <a:pt x="175" y="0"/>
                    </a:cubicBezTo>
                    <a:cubicBezTo>
                      <a:pt x="107" y="10"/>
                      <a:pt x="138" y="8"/>
                      <a:pt x="84" y="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 cap="flat" cmpd="sng">
                <a:noFill/>
                <a:prstDash val="solid"/>
                <a:round/>
                <a:headEnd/>
                <a:tailEnd/>
              </a:ln>
              <a:effectLst>
                <a:outerShdw dist="45791" dir="2021404" algn="ctr" rotWithShape="0">
                  <a:srgbClr val="969696"/>
                </a:outerShdw>
              </a:effectLst>
            </p:spPr>
            <p:txBody>
              <a:bodyPr wrap="none" anchor="ctr"/>
              <a:lstStyle/>
              <a:p>
                <a:endParaRPr lang="zh-CN" altLang="en-US" dirty="0"/>
              </a:p>
            </p:txBody>
          </p:sp>
          <p:sp>
            <p:nvSpPr>
              <p:cNvPr id="7" name="Text Box 208"/>
              <p:cNvSpPr txBox="1">
                <a:spLocks noChangeArrowheads="1"/>
              </p:cNvSpPr>
              <p:nvPr/>
            </p:nvSpPr>
            <p:spPr bwMode="auto">
              <a:xfrm>
                <a:off x="3772" y="981"/>
                <a:ext cx="1451" cy="37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l">
                  <a:lnSpc>
                    <a:spcPct val="75000"/>
                  </a:lnSpc>
                </a:pP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给从进程</a:t>
                </a:r>
                <a:r>
                  <a:rPr lang="zh-CN" altLang="en-US" sz="2200" b="1" dirty="0" smtClean="0">
                    <a:solidFill>
                      <a:srgbClr val="FFFF00"/>
                    </a:solidFill>
                    <a:latin typeface="华文楷体" pitchFamily="2" charset="-122"/>
                    <a:ea typeface="华文楷体" pitchFamily="2" charset="-122"/>
                  </a:rPr>
                  <a:t>依次</a:t>
                </a: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分配</a:t>
                </a:r>
                <a:r>
                  <a:rPr lang="en-US" altLang="zh-CN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A</a:t>
                </a: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的一行</a:t>
                </a:r>
                <a:endParaRPr lang="zh-CN" altLang="en-US" sz="2200" b="1" dirty="0">
                  <a:solidFill>
                    <a:srgbClr val="FFFFFF"/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755576" y="2132408"/>
            <a:ext cx="8388424" cy="1296592"/>
            <a:chOff x="1043608" y="2924496"/>
            <a:chExt cx="8388424" cy="1296592"/>
          </a:xfrm>
        </p:grpSpPr>
        <p:sp>
          <p:nvSpPr>
            <p:cNvPr id="11" name="Rectangle 112"/>
            <p:cNvSpPr>
              <a:spLocks noChangeArrowheads="1"/>
            </p:cNvSpPr>
            <p:nvPr/>
          </p:nvSpPr>
          <p:spPr bwMode="auto">
            <a:xfrm>
              <a:off x="1043608" y="3068960"/>
              <a:ext cx="8388424" cy="1152128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2" name="Group 241"/>
            <p:cNvGrpSpPr>
              <a:grpSpLocks/>
            </p:cNvGrpSpPr>
            <p:nvPr/>
          </p:nvGrpSpPr>
          <p:grpSpPr bwMode="auto">
            <a:xfrm>
              <a:off x="6443962" y="2924496"/>
              <a:ext cx="2665413" cy="576263"/>
              <a:chOff x="3726" y="300"/>
              <a:chExt cx="1679" cy="363"/>
            </a:xfrm>
          </p:grpSpPr>
          <p:sp>
            <p:nvSpPr>
              <p:cNvPr id="13" name="Freeform 207"/>
              <p:cNvSpPr>
                <a:spLocks/>
              </p:cNvSpPr>
              <p:nvPr/>
            </p:nvSpPr>
            <p:spPr bwMode="auto">
              <a:xfrm rot="16200000">
                <a:off x="4384" y="-357"/>
                <a:ext cx="363" cy="1678"/>
              </a:xfrm>
              <a:custGeom>
                <a:avLst/>
                <a:gdLst/>
                <a:ahLst/>
                <a:cxnLst>
                  <a:cxn ang="0">
                    <a:pos x="84" y="8"/>
                  </a:cxn>
                  <a:cxn ang="0">
                    <a:pos x="13" y="64"/>
                  </a:cxn>
                  <a:cxn ang="0">
                    <a:pos x="20" y="415"/>
                  </a:cxn>
                  <a:cxn ang="0">
                    <a:pos x="56" y="499"/>
                  </a:cxn>
                  <a:cxn ang="0">
                    <a:pos x="98" y="513"/>
                  </a:cxn>
                  <a:cxn ang="0">
                    <a:pos x="189" y="506"/>
                  </a:cxn>
                  <a:cxn ang="0">
                    <a:pos x="196" y="485"/>
                  </a:cxn>
                  <a:cxn ang="0">
                    <a:pos x="238" y="471"/>
                  </a:cxn>
                  <a:cxn ang="0">
                    <a:pos x="266" y="211"/>
                  </a:cxn>
                  <a:cxn ang="0">
                    <a:pos x="175" y="0"/>
                  </a:cxn>
                  <a:cxn ang="0">
                    <a:pos x="84" y="8"/>
                  </a:cxn>
                </a:cxnLst>
                <a:rect l="0" t="0" r="r" b="b"/>
                <a:pathLst>
                  <a:path w="291" h="514">
                    <a:moveTo>
                      <a:pt x="84" y="8"/>
                    </a:moveTo>
                    <a:cubicBezTo>
                      <a:pt x="42" y="18"/>
                      <a:pt x="27" y="22"/>
                      <a:pt x="13" y="64"/>
                    </a:cubicBezTo>
                    <a:cubicBezTo>
                      <a:pt x="6" y="180"/>
                      <a:pt x="0" y="300"/>
                      <a:pt x="20" y="415"/>
                    </a:cubicBezTo>
                    <a:cubicBezTo>
                      <a:pt x="22" y="429"/>
                      <a:pt x="37" y="487"/>
                      <a:pt x="56" y="499"/>
                    </a:cubicBezTo>
                    <a:cubicBezTo>
                      <a:pt x="69" y="507"/>
                      <a:pt x="98" y="513"/>
                      <a:pt x="98" y="513"/>
                    </a:cubicBezTo>
                    <a:cubicBezTo>
                      <a:pt x="128" y="511"/>
                      <a:pt x="160" y="514"/>
                      <a:pt x="189" y="506"/>
                    </a:cubicBezTo>
                    <a:cubicBezTo>
                      <a:pt x="196" y="504"/>
                      <a:pt x="190" y="489"/>
                      <a:pt x="196" y="485"/>
                    </a:cubicBezTo>
                    <a:cubicBezTo>
                      <a:pt x="208" y="476"/>
                      <a:pt x="238" y="471"/>
                      <a:pt x="238" y="471"/>
                    </a:cubicBezTo>
                    <a:cubicBezTo>
                      <a:pt x="291" y="392"/>
                      <a:pt x="262" y="323"/>
                      <a:pt x="266" y="211"/>
                    </a:cubicBezTo>
                    <a:cubicBezTo>
                      <a:pt x="259" y="54"/>
                      <a:pt x="291" y="44"/>
                      <a:pt x="175" y="0"/>
                    </a:cubicBezTo>
                    <a:cubicBezTo>
                      <a:pt x="107" y="10"/>
                      <a:pt x="138" y="8"/>
                      <a:pt x="84" y="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 cap="flat" cmpd="sng">
                <a:noFill/>
                <a:prstDash val="solid"/>
                <a:round/>
                <a:headEnd/>
                <a:tailEnd/>
              </a:ln>
              <a:effectLst>
                <a:outerShdw dist="45791" dir="2021404" algn="ctr" rotWithShape="0">
                  <a:srgbClr val="969696"/>
                </a:outerShdw>
              </a:effectLst>
            </p:spPr>
            <p:txBody>
              <a:bodyPr wrap="none" anchor="ctr"/>
              <a:lstStyle/>
              <a:p>
                <a:endParaRPr lang="zh-CN" altLang="en-US" dirty="0"/>
              </a:p>
            </p:txBody>
          </p:sp>
          <p:sp>
            <p:nvSpPr>
              <p:cNvPr id="14" name="Text Box 208"/>
              <p:cNvSpPr txBox="1">
                <a:spLocks noChangeArrowheads="1"/>
              </p:cNvSpPr>
              <p:nvPr/>
            </p:nvSpPr>
            <p:spPr bwMode="auto">
              <a:xfrm>
                <a:off x="3726" y="390"/>
                <a:ext cx="1587" cy="21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l">
                  <a:lnSpc>
                    <a:spcPct val="75000"/>
                  </a:lnSpc>
                </a:pPr>
                <a:r>
                  <a:rPr lang="zh-CN" altLang="en-US" sz="2200" b="1" dirty="0" smtClean="0">
                    <a:solidFill>
                      <a:srgbClr val="FFFF00"/>
                    </a:solidFill>
                    <a:latin typeface="华文楷体" pitchFamily="2" charset="-122"/>
                    <a:ea typeface="华文楷体" pitchFamily="2" charset="-122"/>
                  </a:rPr>
                  <a:t>依次</a:t>
                </a: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回收计算结果</a:t>
                </a:r>
                <a:endParaRPr lang="zh-CN" altLang="en-US" sz="2200" b="1" dirty="0">
                  <a:solidFill>
                    <a:srgbClr val="FFFFFF"/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</p:grpSp>
      </p:grpSp>
      <p:grpSp>
        <p:nvGrpSpPr>
          <p:cNvPr id="15" name="组合 14"/>
          <p:cNvGrpSpPr/>
          <p:nvPr/>
        </p:nvGrpSpPr>
        <p:grpSpPr>
          <a:xfrm>
            <a:off x="1691680" y="3573464"/>
            <a:ext cx="7452320" cy="2736848"/>
            <a:chOff x="1979712" y="3068960"/>
            <a:chExt cx="7452320" cy="2736848"/>
          </a:xfrm>
        </p:grpSpPr>
        <p:sp>
          <p:nvSpPr>
            <p:cNvPr id="16" name="Rectangle 112"/>
            <p:cNvSpPr>
              <a:spLocks noChangeArrowheads="1"/>
            </p:cNvSpPr>
            <p:nvPr/>
          </p:nvSpPr>
          <p:spPr bwMode="auto">
            <a:xfrm>
              <a:off x="1979712" y="3068960"/>
              <a:ext cx="7452320" cy="2231800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7" name="Group 241"/>
            <p:cNvGrpSpPr>
              <a:grpSpLocks/>
            </p:cNvGrpSpPr>
            <p:nvPr/>
          </p:nvGrpSpPr>
          <p:grpSpPr bwMode="auto">
            <a:xfrm>
              <a:off x="4211937" y="4869183"/>
              <a:ext cx="3887789" cy="936625"/>
              <a:chOff x="2320" y="1525"/>
              <a:chExt cx="2449" cy="590"/>
            </a:xfrm>
          </p:grpSpPr>
          <p:sp>
            <p:nvSpPr>
              <p:cNvPr id="18" name="Freeform 207"/>
              <p:cNvSpPr>
                <a:spLocks/>
              </p:cNvSpPr>
              <p:nvPr/>
            </p:nvSpPr>
            <p:spPr bwMode="auto">
              <a:xfrm rot="16200000">
                <a:off x="3250" y="595"/>
                <a:ext cx="590" cy="2449"/>
              </a:xfrm>
              <a:custGeom>
                <a:avLst/>
                <a:gdLst/>
                <a:ahLst/>
                <a:cxnLst>
                  <a:cxn ang="0">
                    <a:pos x="84" y="8"/>
                  </a:cxn>
                  <a:cxn ang="0">
                    <a:pos x="13" y="64"/>
                  </a:cxn>
                  <a:cxn ang="0">
                    <a:pos x="20" y="415"/>
                  </a:cxn>
                  <a:cxn ang="0">
                    <a:pos x="56" y="499"/>
                  </a:cxn>
                  <a:cxn ang="0">
                    <a:pos x="98" y="513"/>
                  </a:cxn>
                  <a:cxn ang="0">
                    <a:pos x="189" y="506"/>
                  </a:cxn>
                  <a:cxn ang="0">
                    <a:pos x="196" y="485"/>
                  </a:cxn>
                  <a:cxn ang="0">
                    <a:pos x="238" y="471"/>
                  </a:cxn>
                  <a:cxn ang="0">
                    <a:pos x="266" y="211"/>
                  </a:cxn>
                  <a:cxn ang="0">
                    <a:pos x="175" y="0"/>
                  </a:cxn>
                  <a:cxn ang="0">
                    <a:pos x="84" y="8"/>
                  </a:cxn>
                </a:cxnLst>
                <a:rect l="0" t="0" r="r" b="b"/>
                <a:pathLst>
                  <a:path w="291" h="514">
                    <a:moveTo>
                      <a:pt x="84" y="8"/>
                    </a:moveTo>
                    <a:cubicBezTo>
                      <a:pt x="42" y="18"/>
                      <a:pt x="27" y="22"/>
                      <a:pt x="13" y="64"/>
                    </a:cubicBezTo>
                    <a:cubicBezTo>
                      <a:pt x="6" y="180"/>
                      <a:pt x="0" y="300"/>
                      <a:pt x="20" y="415"/>
                    </a:cubicBezTo>
                    <a:cubicBezTo>
                      <a:pt x="22" y="429"/>
                      <a:pt x="37" y="487"/>
                      <a:pt x="56" y="499"/>
                    </a:cubicBezTo>
                    <a:cubicBezTo>
                      <a:pt x="69" y="507"/>
                      <a:pt x="98" y="513"/>
                      <a:pt x="98" y="513"/>
                    </a:cubicBezTo>
                    <a:cubicBezTo>
                      <a:pt x="128" y="511"/>
                      <a:pt x="160" y="514"/>
                      <a:pt x="189" y="506"/>
                    </a:cubicBezTo>
                    <a:cubicBezTo>
                      <a:pt x="196" y="504"/>
                      <a:pt x="190" y="489"/>
                      <a:pt x="196" y="485"/>
                    </a:cubicBezTo>
                    <a:cubicBezTo>
                      <a:pt x="208" y="476"/>
                      <a:pt x="238" y="471"/>
                      <a:pt x="238" y="471"/>
                    </a:cubicBezTo>
                    <a:cubicBezTo>
                      <a:pt x="291" y="392"/>
                      <a:pt x="262" y="323"/>
                      <a:pt x="266" y="211"/>
                    </a:cubicBezTo>
                    <a:cubicBezTo>
                      <a:pt x="259" y="54"/>
                      <a:pt x="291" y="44"/>
                      <a:pt x="175" y="0"/>
                    </a:cubicBezTo>
                    <a:cubicBezTo>
                      <a:pt x="107" y="10"/>
                      <a:pt x="138" y="8"/>
                      <a:pt x="84" y="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 cap="flat" cmpd="sng">
                <a:noFill/>
                <a:prstDash val="solid"/>
                <a:round/>
                <a:headEnd/>
                <a:tailEnd/>
              </a:ln>
              <a:effectLst>
                <a:outerShdw dist="45791" dir="2021404" algn="ctr" rotWithShape="0">
                  <a:srgbClr val="969696"/>
                </a:outerShdw>
              </a:effectLst>
            </p:spPr>
            <p:txBody>
              <a:bodyPr wrap="none" anchor="ctr"/>
              <a:lstStyle/>
              <a:p>
                <a:endParaRPr lang="zh-CN" altLang="en-US" dirty="0"/>
              </a:p>
            </p:txBody>
          </p:sp>
          <p:sp>
            <p:nvSpPr>
              <p:cNvPr id="19" name="Text Box 208"/>
              <p:cNvSpPr txBox="1">
                <a:spLocks noChangeArrowheads="1"/>
              </p:cNvSpPr>
              <p:nvPr/>
            </p:nvSpPr>
            <p:spPr bwMode="auto">
              <a:xfrm>
                <a:off x="2411" y="1570"/>
                <a:ext cx="2132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如果</a:t>
                </a:r>
                <a:r>
                  <a:rPr lang="en-US" altLang="zh-CN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A</a:t>
                </a: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还没有分配完</a:t>
                </a:r>
                <a:r>
                  <a:rPr lang="en-US" altLang="zh-CN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,</a:t>
                </a: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向</a:t>
                </a:r>
                <a:r>
                  <a:rPr lang="zh-CN" altLang="en-US" sz="2200" b="1" dirty="0" smtClean="0">
                    <a:solidFill>
                      <a:srgbClr val="FFFF00"/>
                    </a:solidFill>
                    <a:latin typeface="华文楷体" pitchFamily="2" charset="-122"/>
                    <a:ea typeface="华文楷体" pitchFamily="2" charset="-122"/>
                  </a:rPr>
                  <a:t>返回计算结果的从进程</a:t>
                </a: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再分配</a:t>
                </a:r>
                <a:r>
                  <a:rPr lang="en-US" altLang="zh-CN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A</a:t>
                </a: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中的一行</a:t>
                </a:r>
                <a:endParaRPr lang="zh-CN" altLang="en-US" sz="2200" b="1" dirty="0">
                  <a:solidFill>
                    <a:srgbClr val="FFFFFF"/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</p:grpSp>
      </p:grpSp>
      <p:grpSp>
        <p:nvGrpSpPr>
          <p:cNvPr id="20" name="Group 93"/>
          <p:cNvGrpSpPr>
            <a:grpSpLocks/>
          </p:cNvGrpSpPr>
          <p:nvPr/>
        </p:nvGrpSpPr>
        <p:grpSpPr bwMode="auto">
          <a:xfrm>
            <a:off x="7020693" y="0"/>
            <a:ext cx="1655763" cy="649287"/>
            <a:chOff x="3198" y="2349"/>
            <a:chExt cx="1043" cy="409"/>
          </a:xfrm>
        </p:grpSpPr>
        <p:sp>
          <p:nvSpPr>
            <p:cNvPr id="21" name="Oval 91"/>
            <p:cNvSpPr>
              <a:spLocks noChangeArrowheads="1"/>
            </p:cNvSpPr>
            <p:nvPr/>
          </p:nvSpPr>
          <p:spPr bwMode="auto">
            <a:xfrm>
              <a:off x="3198" y="2349"/>
              <a:ext cx="1043" cy="409"/>
            </a:xfrm>
            <a:prstGeom prst="ellipse">
              <a:avLst/>
            </a:prstGeom>
            <a:gradFill rotWithShape="1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 b="1" dirty="0"/>
            </a:p>
          </p:txBody>
        </p:sp>
        <p:sp>
          <p:nvSpPr>
            <p:cNvPr id="22" name="Text Box 92"/>
            <p:cNvSpPr txBox="1">
              <a:spLocks noChangeArrowheads="1"/>
            </p:cNvSpPr>
            <p:nvPr/>
          </p:nvSpPr>
          <p:spPr bwMode="auto">
            <a:xfrm>
              <a:off x="3233" y="2385"/>
              <a:ext cx="963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200" dirty="0" smtClean="0">
                  <a:solidFill>
                    <a:srgbClr val="FFFF00"/>
                  </a:solidFill>
                </a:rPr>
                <a:t>主进程</a:t>
              </a:r>
              <a:endParaRPr lang="zh-CN" altLang="en-US" sz="3200" dirty="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188640"/>
            <a:ext cx="864096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 smtClean="0">
                <a:solidFill>
                  <a:srgbClr val="C00000"/>
                </a:solidFill>
                <a:ea typeface="华文楷体" pitchFamily="2" charset="-122"/>
              </a:rPr>
              <a:t>/</a:t>
            </a:r>
            <a:r>
              <a:rPr lang="zh-CN" altLang="en-US" sz="2000" b="1" dirty="0" smtClean="0">
                <a:solidFill>
                  <a:srgbClr val="C00000"/>
                </a:solidFill>
                <a:ea typeface="华文楷体" pitchFamily="2" charset="-122"/>
              </a:rPr>
              <a:t>*从进程</a:t>
            </a:r>
            <a:r>
              <a:rPr lang="en-US" altLang="zh-CN" sz="2000" b="1" dirty="0" smtClean="0">
                <a:solidFill>
                  <a:srgbClr val="C00000"/>
                </a:solidFill>
                <a:ea typeface="华文楷体" pitchFamily="2" charset="-122"/>
              </a:rPr>
              <a:t>(</a:t>
            </a:r>
            <a:r>
              <a:rPr lang="en-US" altLang="zh-CN" sz="2000" b="1" dirty="0" err="1" smtClean="0">
                <a:solidFill>
                  <a:srgbClr val="C00000"/>
                </a:solidFill>
                <a:ea typeface="华文楷体" pitchFamily="2" charset="-122"/>
              </a:rPr>
              <a:t>myid</a:t>
            </a:r>
            <a:r>
              <a:rPr lang="en-US" altLang="zh-CN" sz="2000" b="1" dirty="0" smtClean="0">
                <a:solidFill>
                  <a:srgbClr val="C00000"/>
                </a:solidFill>
                <a:ea typeface="华文楷体" pitchFamily="2" charset="-122"/>
              </a:rPr>
              <a:t> &gt; 0)</a:t>
            </a:r>
            <a:r>
              <a:rPr lang="zh-CN" altLang="en-US" sz="2000" b="1" dirty="0" smtClean="0">
                <a:solidFill>
                  <a:srgbClr val="C00000"/>
                </a:solidFill>
                <a:ea typeface="华文楷体" pitchFamily="2" charset="-122"/>
              </a:rPr>
              <a:t>：接收主进程发来的任务，</a:t>
            </a:r>
            <a:endParaRPr lang="en-US" altLang="zh-CN" sz="2000" b="1" dirty="0" smtClean="0">
              <a:solidFill>
                <a:srgbClr val="C00000"/>
              </a:solidFill>
              <a:ea typeface="华文楷体" pitchFamily="2" charset="-122"/>
            </a:endParaRPr>
          </a:p>
          <a:p>
            <a:r>
              <a:rPr lang="zh-CN" altLang="en-US" sz="2000" b="1" dirty="0" smtClean="0">
                <a:solidFill>
                  <a:srgbClr val="C00000"/>
                </a:solidFill>
                <a:ea typeface="华文楷体" pitchFamily="2" charset="-122"/>
              </a:rPr>
              <a:t>计算完毕发回主进程*</a:t>
            </a:r>
            <a:r>
              <a:rPr lang="en-US" altLang="zh-CN" sz="2000" b="1" dirty="0" smtClean="0">
                <a:solidFill>
                  <a:srgbClr val="C00000"/>
                </a:solidFill>
                <a:ea typeface="华文楷体" pitchFamily="2" charset="-122"/>
              </a:rPr>
              <a:t>/</a:t>
            </a:r>
            <a:endParaRPr lang="en-US" altLang="zh-CN" sz="2200" b="1" dirty="0" smtClean="0">
              <a:solidFill>
                <a:srgbClr val="003399"/>
              </a:solidFill>
            </a:endParaRP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else { </a:t>
            </a:r>
            <a:endParaRPr lang="en-US" altLang="zh-CN" sz="2000" b="1" dirty="0" smtClean="0">
              <a:solidFill>
                <a:srgbClr val="C00000"/>
              </a:solidFill>
              <a:latin typeface="+mn-lt"/>
              <a:ea typeface="华文楷体" pitchFamily="2" charset="-122"/>
            </a:endParaRPr>
          </a:p>
          <a:p>
            <a:r>
              <a:rPr lang="zh-CN" altLang="en-US" sz="22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200" b="1" dirty="0" err="1" smtClean="0">
                <a:solidFill>
                  <a:schemeClr val="accent2"/>
                </a:solidFill>
              </a:rPr>
              <a:t>numthreads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get_nprocs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();</a:t>
            </a:r>
          </a:p>
          <a:p>
            <a:endParaRPr lang="en-US" altLang="zh-CN" sz="2200" b="1" dirty="0" smtClean="0">
              <a:solidFill>
                <a:srgbClr val="003399"/>
              </a:solidFill>
            </a:endParaRP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200" b="1" dirty="0" err="1" smtClean="0">
                <a:solidFill>
                  <a:srgbClr val="006600"/>
                </a:solidFill>
              </a:rPr>
              <a:t>tids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pthread_t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*)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malloc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numthreads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*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sizeof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pthread_t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));</a:t>
            </a:r>
          </a:p>
          <a:p>
            <a:endParaRPr lang="en-US" altLang="zh-CN" sz="2200" b="1" dirty="0" smtClean="0">
              <a:solidFill>
                <a:srgbClr val="003399"/>
              </a:solidFill>
            </a:endParaRP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200" b="1" dirty="0" err="1" smtClean="0">
                <a:solidFill>
                  <a:srgbClr val="002060"/>
                </a:solidFill>
              </a:rPr>
              <a:t>A_row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(float*)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malloc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(N *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sizeof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(float));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200" b="1" dirty="0" err="1" smtClean="0">
                <a:solidFill>
                  <a:srgbClr val="C00000"/>
                </a:solidFill>
              </a:rPr>
              <a:t>C_row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(float*)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malloc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(P *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sizeof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(float));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</a:t>
            </a:r>
            <a:endParaRPr lang="zh-CN" altLang="en-US" sz="2200" b="1" dirty="0" smtClean="0">
              <a:solidFill>
                <a:srgbClr val="003399"/>
              </a:solidFill>
            </a:endParaRPr>
          </a:p>
          <a:p>
            <a:r>
              <a:rPr lang="zh-CN" altLang="en-US" sz="22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targs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struct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threadArg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*)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malloc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numthreads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 * 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sizeof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struct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threadArg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)); 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for(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&lt;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numthreads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	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targs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].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tid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	=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	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targs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].B 	= B;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	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targs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].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A_row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A_row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	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targs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].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C_row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C_row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	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targs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].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numthreads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numthreads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	}	</a:t>
            </a:r>
            <a:endParaRPr lang="zh-CN" altLang="en-US" sz="2200" b="1" dirty="0">
              <a:solidFill>
                <a:srgbClr val="003399"/>
              </a:solidFill>
            </a:endParaRPr>
          </a:p>
        </p:txBody>
      </p:sp>
      <p:grpSp>
        <p:nvGrpSpPr>
          <p:cNvPr id="3" name="Group 93"/>
          <p:cNvGrpSpPr>
            <a:grpSpLocks/>
          </p:cNvGrpSpPr>
          <p:nvPr/>
        </p:nvGrpSpPr>
        <p:grpSpPr bwMode="auto">
          <a:xfrm>
            <a:off x="7452320" y="404664"/>
            <a:ext cx="1655763" cy="649287"/>
            <a:chOff x="3198" y="2349"/>
            <a:chExt cx="1043" cy="409"/>
          </a:xfrm>
        </p:grpSpPr>
        <p:sp>
          <p:nvSpPr>
            <p:cNvPr id="4" name="Oval 91"/>
            <p:cNvSpPr>
              <a:spLocks noChangeArrowheads="1"/>
            </p:cNvSpPr>
            <p:nvPr/>
          </p:nvSpPr>
          <p:spPr bwMode="auto">
            <a:xfrm>
              <a:off x="3198" y="2349"/>
              <a:ext cx="1043" cy="409"/>
            </a:xfrm>
            <a:prstGeom prst="ellipse">
              <a:avLst/>
            </a:prstGeom>
            <a:gradFill rotWithShape="1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 b="1" dirty="0"/>
            </a:p>
          </p:txBody>
        </p:sp>
        <p:sp>
          <p:nvSpPr>
            <p:cNvPr id="5" name="Text Box 92"/>
            <p:cNvSpPr txBox="1">
              <a:spLocks noChangeArrowheads="1"/>
            </p:cNvSpPr>
            <p:nvPr/>
          </p:nvSpPr>
          <p:spPr bwMode="auto">
            <a:xfrm>
              <a:off x="3233" y="2385"/>
              <a:ext cx="963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200" dirty="0" smtClean="0">
                  <a:solidFill>
                    <a:srgbClr val="FFFF00"/>
                  </a:solidFill>
                </a:rPr>
                <a:t>从进程</a:t>
              </a:r>
              <a:endParaRPr lang="zh-CN" altLang="en-US" sz="3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23528" y="1196752"/>
            <a:ext cx="8819827" cy="5472608"/>
            <a:chOff x="1043608" y="3068960"/>
            <a:chExt cx="8819827" cy="5472608"/>
          </a:xfrm>
        </p:grpSpPr>
        <p:sp>
          <p:nvSpPr>
            <p:cNvPr id="7" name="Rectangle 112"/>
            <p:cNvSpPr>
              <a:spLocks noChangeArrowheads="1"/>
            </p:cNvSpPr>
            <p:nvPr/>
          </p:nvSpPr>
          <p:spPr bwMode="auto">
            <a:xfrm>
              <a:off x="1043608" y="3068960"/>
              <a:ext cx="8280920" cy="5472608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8" name="Group 241"/>
            <p:cNvGrpSpPr>
              <a:grpSpLocks/>
            </p:cNvGrpSpPr>
            <p:nvPr/>
          </p:nvGrpSpPr>
          <p:grpSpPr bwMode="auto">
            <a:xfrm>
              <a:off x="7199610" y="6237614"/>
              <a:ext cx="2663825" cy="863601"/>
              <a:chOff x="4202" y="2387"/>
              <a:chExt cx="1678" cy="544"/>
            </a:xfrm>
          </p:grpSpPr>
          <p:sp>
            <p:nvSpPr>
              <p:cNvPr id="9" name="Freeform 207"/>
              <p:cNvSpPr>
                <a:spLocks/>
              </p:cNvSpPr>
              <p:nvPr/>
            </p:nvSpPr>
            <p:spPr bwMode="auto">
              <a:xfrm rot="16200000">
                <a:off x="4769" y="1820"/>
                <a:ext cx="544" cy="1678"/>
              </a:xfrm>
              <a:custGeom>
                <a:avLst/>
                <a:gdLst/>
                <a:ahLst/>
                <a:cxnLst>
                  <a:cxn ang="0">
                    <a:pos x="84" y="8"/>
                  </a:cxn>
                  <a:cxn ang="0">
                    <a:pos x="13" y="64"/>
                  </a:cxn>
                  <a:cxn ang="0">
                    <a:pos x="20" y="415"/>
                  </a:cxn>
                  <a:cxn ang="0">
                    <a:pos x="56" y="499"/>
                  </a:cxn>
                  <a:cxn ang="0">
                    <a:pos x="98" y="513"/>
                  </a:cxn>
                  <a:cxn ang="0">
                    <a:pos x="189" y="506"/>
                  </a:cxn>
                  <a:cxn ang="0">
                    <a:pos x="196" y="485"/>
                  </a:cxn>
                  <a:cxn ang="0">
                    <a:pos x="238" y="471"/>
                  </a:cxn>
                  <a:cxn ang="0">
                    <a:pos x="266" y="211"/>
                  </a:cxn>
                  <a:cxn ang="0">
                    <a:pos x="175" y="0"/>
                  </a:cxn>
                  <a:cxn ang="0">
                    <a:pos x="84" y="8"/>
                  </a:cxn>
                </a:cxnLst>
                <a:rect l="0" t="0" r="r" b="b"/>
                <a:pathLst>
                  <a:path w="291" h="514">
                    <a:moveTo>
                      <a:pt x="84" y="8"/>
                    </a:moveTo>
                    <a:cubicBezTo>
                      <a:pt x="42" y="18"/>
                      <a:pt x="27" y="22"/>
                      <a:pt x="13" y="64"/>
                    </a:cubicBezTo>
                    <a:cubicBezTo>
                      <a:pt x="6" y="180"/>
                      <a:pt x="0" y="300"/>
                      <a:pt x="20" y="415"/>
                    </a:cubicBezTo>
                    <a:cubicBezTo>
                      <a:pt x="22" y="429"/>
                      <a:pt x="37" y="487"/>
                      <a:pt x="56" y="499"/>
                    </a:cubicBezTo>
                    <a:cubicBezTo>
                      <a:pt x="69" y="507"/>
                      <a:pt x="98" y="513"/>
                      <a:pt x="98" y="513"/>
                    </a:cubicBezTo>
                    <a:cubicBezTo>
                      <a:pt x="128" y="511"/>
                      <a:pt x="160" y="514"/>
                      <a:pt x="189" y="506"/>
                    </a:cubicBezTo>
                    <a:cubicBezTo>
                      <a:pt x="196" y="504"/>
                      <a:pt x="190" y="489"/>
                      <a:pt x="196" y="485"/>
                    </a:cubicBezTo>
                    <a:cubicBezTo>
                      <a:pt x="208" y="476"/>
                      <a:pt x="238" y="471"/>
                      <a:pt x="238" y="471"/>
                    </a:cubicBezTo>
                    <a:cubicBezTo>
                      <a:pt x="291" y="392"/>
                      <a:pt x="262" y="323"/>
                      <a:pt x="266" y="211"/>
                    </a:cubicBezTo>
                    <a:cubicBezTo>
                      <a:pt x="259" y="54"/>
                      <a:pt x="291" y="44"/>
                      <a:pt x="175" y="0"/>
                    </a:cubicBezTo>
                    <a:cubicBezTo>
                      <a:pt x="107" y="10"/>
                      <a:pt x="138" y="8"/>
                      <a:pt x="84" y="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 cap="flat" cmpd="sng">
                <a:noFill/>
                <a:prstDash val="solid"/>
                <a:round/>
                <a:headEnd/>
                <a:tailEnd/>
              </a:ln>
              <a:effectLst>
                <a:outerShdw dist="45791" dir="2021404" algn="ctr" rotWithShape="0">
                  <a:srgbClr val="969696"/>
                </a:outerShdw>
              </a:effectLst>
            </p:spPr>
            <p:txBody>
              <a:bodyPr wrap="none" anchor="ctr"/>
              <a:lstStyle/>
              <a:p>
                <a:endParaRPr lang="zh-CN" altLang="en-US" dirty="0"/>
              </a:p>
            </p:txBody>
          </p:sp>
          <p:sp>
            <p:nvSpPr>
              <p:cNvPr id="10" name="Text Box 208"/>
              <p:cNvSpPr txBox="1">
                <a:spLocks noChangeArrowheads="1"/>
              </p:cNvSpPr>
              <p:nvPr/>
            </p:nvSpPr>
            <p:spPr bwMode="auto">
              <a:xfrm>
                <a:off x="4270" y="2478"/>
                <a:ext cx="1451" cy="37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l">
                  <a:lnSpc>
                    <a:spcPct val="75000"/>
                  </a:lnSpc>
                </a:pP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从进程内的准备工作</a:t>
                </a:r>
                <a:endParaRPr lang="zh-CN" altLang="en-US" sz="2200" b="1" dirty="0">
                  <a:solidFill>
                    <a:srgbClr val="FFFFFF"/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</p:grpSp>
      </p:grpSp>
      <p:grpSp>
        <p:nvGrpSpPr>
          <p:cNvPr id="14" name="组合 13"/>
          <p:cNvGrpSpPr/>
          <p:nvPr/>
        </p:nvGrpSpPr>
        <p:grpSpPr>
          <a:xfrm>
            <a:off x="1331640" y="1268760"/>
            <a:ext cx="7128792" cy="338554"/>
            <a:chOff x="1331640" y="1268760"/>
            <a:chExt cx="7128792" cy="338554"/>
          </a:xfrm>
        </p:grpSpPr>
        <p:cxnSp>
          <p:nvCxnSpPr>
            <p:cNvPr id="12" name="直接连接符 11"/>
            <p:cNvCxnSpPr/>
            <p:nvPr/>
          </p:nvCxnSpPr>
          <p:spPr bwMode="auto">
            <a:xfrm>
              <a:off x="1331640" y="1556792"/>
              <a:ext cx="6912768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5220072" y="1268760"/>
              <a:ext cx="32403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chemeClr val="accent2"/>
                  </a:solidFill>
                </a:rPr>
                <a:t>从进程所在节点的</a:t>
              </a:r>
              <a:r>
                <a:rPr lang="en-US" altLang="zh-CN" sz="1600" b="1" dirty="0" smtClean="0">
                  <a:solidFill>
                    <a:schemeClr val="accent2"/>
                  </a:solidFill>
                </a:rPr>
                <a:t>CPU</a:t>
              </a:r>
              <a:r>
                <a:rPr lang="zh-CN" altLang="en-US" sz="1600" b="1" dirty="0" smtClean="0">
                  <a:solidFill>
                    <a:schemeClr val="accent2"/>
                  </a:solidFill>
                </a:rPr>
                <a:t>数</a:t>
              </a:r>
              <a:endParaRPr lang="zh-CN" altLang="en-US" sz="16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403648" y="2204864"/>
            <a:ext cx="6912768" cy="338554"/>
            <a:chOff x="1331640" y="1535306"/>
            <a:chExt cx="6912768" cy="338554"/>
          </a:xfrm>
        </p:grpSpPr>
        <p:cxnSp>
          <p:nvCxnSpPr>
            <p:cNvPr id="16" name="直接连接符 15"/>
            <p:cNvCxnSpPr/>
            <p:nvPr/>
          </p:nvCxnSpPr>
          <p:spPr bwMode="auto">
            <a:xfrm>
              <a:off x="1331640" y="1556792"/>
              <a:ext cx="6912768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2411760" y="1535306"/>
              <a:ext cx="38164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err="1" smtClean="0">
                  <a:solidFill>
                    <a:schemeClr val="accent2"/>
                  </a:solidFill>
                </a:rPr>
                <a:t>pthread_t</a:t>
              </a:r>
              <a:r>
                <a:rPr lang="en-US" altLang="zh-CN" sz="1600" b="1" dirty="0" smtClean="0">
                  <a:solidFill>
                    <a:schemeClr val="accent2"/>
                  </a:solidFill>
                </a:rPr>
                <a:t> * </a:t>
              </a:r>
              <a:r>
                <a:rPr lang="en-US" altLang="zh-CN" sz="1600" b="1" dirty="0" err="1" smtClean="0">
                  <a:solidFill>
                    <a:schemeClr val="accent2"/>
                  </a:solidFill>
                </a:rPr>
                <a:t>tids;tids</a:t>
              </a:r>
              <a:r>
                <a:rPr lang="zh-CN" altLang="en-US" sz="1600" b="1" dirty="0" smtClean="0">
                  <a:solidFill>
                    <a:schemeClr val="accent2"/>
                  </a:solidFill>
                </a:rPr>
                <a:t>数组用来存放线程</a:t>
              </a:r>
              <a:r>
                <a:rPr lang="en-US" altLang="zh-CN" sz="1600" b="1" dirty="0" smtClean="0">
                  <a:solidFill>
                    <a:schemeClr val="accent2"/>
                  </a:solidFill>
                </a:rPr>
                <a:t>ID</a:t>
              </a:r>
              <a:endParaRPr lang="zh-CN" altLang="en-US" sz="16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403648" y="2586390"/>
            <a:ext cx="7632848" cy="338554"/>
            <a:chOff x="1403648" y="1268760"/>
            <a:chExt cx="7632848" cy="338554"/>
          </a:xfrm>
        </p:grpSpPr>
        <p:cxnSp>
          <p:nvCxnSpPr>
            <p:cNvPr id="19" name="直接连接符 18"/>
            <p:cNvCxnSpPr/>
            <p:nvPr/>
          </p:nvCxnSpPr>
          <p:spPr bwMode="auto">
            <a:xfrm>
              <a:off x="1403648" y="1535306"/>
              <a:ext cx="720080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6300192" y="1268760"/>
              <a:ext cx="27363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chemeClr val="accent2"/>
                  </a:solidFill>
                </a:rPr>
                <a:t>存放主进程分配的</a:t>
              </a:r>
              <a:r>
                <a:rPr lang="en-US" altLang="zh-CN" sz="1600" b="1" dirty="0" smtClean="0">
                  <a:solidFill>
                    <a:schemeClr val="accent2"/>
                  </a:solidFill>
                </a:rPr>
                <a:t>A</a:t>
              </a:r>
              <a:r>
                <a:rPr lang="zh-CN" altLang="en-US" sz="1600" b="1" dirty="0" smtClean="0">
                  <a:solidFill>
                    <a:schemeClr val="accent2"/>
                  </a:solidFill>
                </a:rPr>
                <a:t>中一行</a:t>
              </a:r>
              <a:endParaRPr lang="zh-CN" altLang="en-US" sz="16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331640" y="2946430"/>
            <a:ext cx="7632848" cy="338554"/>
            <a:chOff x="1403648" y="1268760"/>
            <a:chExt cx="7632848" cy="338554"/>
          </a:xfrm>
        </p:grpSpPr>
        <p:cxnSp>
          <p:nvCxnSpPr>
            <p:cNvPr id="35" name="直接连接符 34"/>
            <p:cNvCxnSpPr/>
            <p:nvPr/>
          </p:nvCxnSpPr>
          <p:spPr bwMode="auto">
            <a:xfrm>
              <a:off x="1403648" y="1535306"/>
              <a:ext cx="720080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6300192" y="1268760"/>
              <a:ext cx="27363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chemeClr val="accent2"/>
                  </a:solidFill>
                </a:rPr>
                <a:t>存放计算结果</a:t>
              </a:r>
              <a:r>
                <a:rPr lang="en-US" altLang="zh-CN" sz="1600" b="1" dirty="0" smtClean="0">
                  <a:solidFill>
                    <a:schemeClr val="accent2"/>
                  </a:solidFill>
                </a:rPr>
                <a:t>C</a:t>
              </a:r>
              <a:r>
                <a:rPr lang="zh-CN" altLang="en-US" sz="1600" b="1" dirty="0" smtClean="0">
                  <a:solidFill>
                    <a:schemeClr val="accent2"/>
                  </a:solidFill>
                </a:rPr>
                <a:t>中的一行</a:t>
              </a:r>
              <a:endParaRPr lang="zh-CN" altLang="en-US" sz="16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1331640" y="3861048"/>
            <a:ext cx="7056784" cy="338554"/>
            <a:chOff x="1331640" y="1628800"/>
            <a:chExt cx="7056784" cy="338554"/>
          </a:xfrm>
        </p:grpSpPr>
        <p:cxnSp>
          <p:nvCxnSpPr>
            <p:cNvPr id="38" name="直接连接符 37"/>
            <p:cNvCxnSpPr/>
            <p:nvPr/>
          </p:nvCxnSpPr>
          <p:spPr bwMode="auto">
            <a:xfrm>
              <a:off x="1331640" y="1628800"/>
              <a:ext cx="6912768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3203848" y="1628800"/>
              <a:ext cx="51845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chemeClr val="accent2"/>
                  </a:solidFill>
                </a:rPr>
                <a:t>线程参数，由于传入参数比较多，采用结果传递</a:t>
              </a:r>
              <a:endParaRPr lang="zh-CN" altLang="en-US" sz="1600" b="1" dirty="0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548680"/>
            <a:ext cx="87484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 smtClean="0">
                <a:solidFill>
                  <a:srgbClr val="003399"/>
                </a:solidFill>
              </a:rPr>
              <a:t>       while(1) {</a:t>
            </a:r>
          </a:p>
          <a:p>
            <a:r>
              <a:rPr lang="en-US" altLang="zh-CN" sz="20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000" b="1" dirty="0" err="1" smtClean="0">
                <a:solidFill>
                  <a:srgbClr val="C00000"/>
                </a:solidFill>
              </a:rPr>
              <a:t>MPI_Recv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A_row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, N, MPI_FLOAT, 0,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MPI_ANY_TAG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, 						MPI_COMM_WORLD, 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&amp;status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);	</a:t>
            </a:r>
          </a:p>
          <a:p>
            <a:r>
              <a:rPr lang="en-US" altLang="zh-CN" sz="2000" b="1" dirty="0" smtClean="0">
                <a:solidFill>
                  <a:srgbClr val="003399"/>
                </a:solidFill>
              </a:rPr>
              <a:t>	if(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status.MPI_TAG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 == 0)</a:t>
            </a:r>
          </a:p>
          <a:p>
            <a:r>
              <a:rPr lang="en-US" altLang="zh-CN" sz="2000" b="1" dirty="0" smtClean="0">
                <a:solidFill>
                  <a:srgbClr val="003399"/>
                </a:solidFill>
              </a:rPr>
              <a:t>		break;</a:t>
            </a:r>
          </a:p>
          <a:p>
            <a:r>
              <a:rPr lang="en-US" altLang="zh-CN" sz="2000" b="1" dirty="0" smtClean="0">
                <a:solidFill>
                  <a:srgbClr val="003399"/>
                </a:solidFill>
              </a:rPr>
              <a:t>		</a:t>
            </a:r>
            <a:endParaRPr lang="zh-CN" altLang="en-US" sz="2000" b="1" dirty="0" smtClean="0">
              <a:solidFill>
                <a:srgbClr val="003399"/>
              </a:solidFill>
            </a:endParaRPr>
          </a:p>
          <a:p>
            <a:r>
              <a:rPr lang="zh-CN" altLang="en-US" sz="20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for( 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 = 0; 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 &lt; 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numthreads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; 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sz="2000" b="1" dirty="0" smtClean="0">
                <a:solidFill>
                  <a:srgbClr val="003399"/>
                </a:solidFill>
              </a:rPr>
              <a:t>		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pthread_create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(&amp;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tids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], NULL, worker, 	&amp;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targs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]);</a:t>
            </a:r>
          </a:p>
          <a:p>
            <a:r>
              <a:rPr lang="en-US" altLang="zh-CN" sz="2000" b="1" dirty="0" smtClean="0">
                <a:solidFill>
                  <a:srgbClr val="003399"/>
                </a:solidFill>
              </a:rPr>
              <a:t>	}</a:t>
            </a:r>
          </a:p>
          <a:p>
            <a:r>
              <a:rPr lang="en-US" altLang="zh-CN" sz="2000" b="1" dirty="0" smtClean="0">
                <a:solidFill>
                  <a:srgbClr val="003399"/>
                </a:solidFill>
              </a:rPr>
              <a:t>		</a:t>
            </a:r>
            <a:endParaRPr lang="zh-CN" altLang="en-US" sz="2000" b="1" dirty="0" smtClean="0">
              <a:solidFill>
                <a:srgbClr val="003399"/>
              </a:solidFill>
            </a:endParaRPr>
          </a:p>
          <a:p>
            <a:r>
              <a:rPr lang="zh-CN" altLang="en-US" sz="20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for( 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 = 0; 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 &lt; 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numthreads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; 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sz="2000" b="1" dirty="0" smtClean="0">
                <a:solidFill>
                  <a:srgbClr val="003399"/>
                </a:solidFill>
              </a:rPr>
              <a:t>		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pthread_join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tids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], NULL);</a:t>
            </a:r>
          </a:p>
          <a:p>
            <a:r>
              <a:rPr lang="en-US" altLang="zh-CN" sz="2000" b="1" dirty="0" smtClean="0">
                <a:solidFill>
                  <a:srgbClr val="003399"/>
                </a:solidFill>
              </a:rPr>
              <a:t>	}</a:t>
            </a:r>
          </a:p>
          <a:p>
            <a:r>
              <a:rPr lang="en-US" altLang="zh-CN" sz="2000" b="1" dirty="0" smtClean="0">
                <a:solidFill>
                  <a:srgbClr val="003399"/>
                </a:solidFill>
              </a:rPr>
              <a:t>		</a:t>
            </a:r>
            <a:endParaRPr lang="zh-CN" altLang="en-US" sz="2000" b="1" dirty="0" smtClean="0">
              <a:solidFill>
                <a:srgbClr val="003399"/>
              </a:solidFill>
            </a:endParaRPr>
          </a:p>
          <a:p>
            <a:r>
              <a:rPr lang="zh-CN" altLang="en-US" sz="2000" b="1" dirty="0" smtClean="0">
                <a:solidFill>
                  <a:srgbClr val="003399"/>
                </a:solidFill>
              </a:rPr>
              <a:t>	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MPI_Send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2000" b="1" dirty="0" err="1" smtClean="0">
                <a:solidFill>
                  <a:srgbClr val="003399"/>
                </a:solidFill>
              </a:rPr>
              <a:t>C_row</a:t>
            </a:r>
            <a:r>
              <a:rPr lang="en-US" altLang="zh-CN" sz="2000" b="1" dirty="0" smtClean="0">
                <a:solidFill>
                  <a:srgbClr val="003399"/>
                </a:solidFill>
              </a:rPr>
              <a:t>, P, MPI_FLOAT, 0, 100, MPI_COMM_WORLD);</a:t>
            </a:r>
          </a:p>
          <a:p>
            <a:r>
              <a:rPr lang="en-US" altLang="zh-CN" sz="2000" b="1" dirty="0" smtClean="0">
                <a:solidFill>
                  <a:srgbClr val="003399"/>
                </a:solidFill>
              </a:rPr>
              <a:t>       }</a:t>
            </a:r>
          </a:p>
          <a:p>
            <a:r>
              <a:rPr lang="en-US" altLang="zh-CN" sz="2000" b="1" dirty="0" smtClean="0">
                <a:solidFill>
                  <a:srgbClr val="003399"/>
                </a:solidFill>
              </a:rPr>
              <a:t>		</a:t>
            </a:r>
          </a:p>
          <a:p>
            <a:r>
              <a:rPr lang="en-US" altLang="zh-CN" sz="2000" b="1" dirty="0" smtClean="0">
                <a:solidFill>
                  <a:srgbClr val="003399"/>
                </a:solidFill>
              </a:rPr>
              <a:t>}</a:t>
            </a:r>
            <a:r>
              <a:rPr lang="en-US" altLang="zh-CN" sz="2000" b="1" dirty="0" smtClean="0">
                <a:solidFill>
                  <a:schemeClr val="accent2"/>
                </a:solidFill>
              </a:rPr>
              <a:t>/*</a:t>
            </a:r>
            <a:r>
              <a:rPr lang="zh-CN" altLang="en-US" sz="2000" b="1" dirty="0" smtClean="0">
                <a:solidFill>
                  <a:schemeClr val="accent2"/>
                </a:solidFill>
              </a:rPr>
              <a:t>从进程结束</a:t>
            </a:r>
            <a:r>
              <a:rPr lang="en-US" altLang="zh-CN" sz="2000" b="1" dirty="0" smtClean="0">
                <a:solidFill>
                  <a:schemeClr val="accent2"/>
                </a:solidFill>
              </a:rPr>
              <a:t>*/</a:t>
            </a:r>
            <a:endParaRPr lang="zh-CN" altLang="en-US" sz="2000" b="1" dirty="0">
              <a:solidFill>
                <a:schemeClr val="accent2"/>
              </a:solidFill>
            </a:endParaRPr>
          </a:p>
        </p:txBody>
      </p:sp>
      <p:grpSp>
        <p:nvGrpSpPr>
          <p:cNvPr id="3" name="Group 93"/>
          <p:cNvGrpSpPr>
            <a:grpSpLocks/>
          </p:cNvGrpSpPr>
          <p:nvPr/>
        </p:nvGrpSpPr>
        <p:grpSpPr bwMode="auto">
          <a:xfrm>
            <a:off x="7488237" y="0"/>
            <a:ext cx="1655763" cy="649287"/>
            <a:chOff x="3198" y="2349"/>
            <a:chExt cx="1043" cy="409"/>
          </a:xfrm>
        </p:grpSpPr>
        <p:sp>
          <p:nvSpPr>
            <p:cNvPr id="4" name="Oval 91"/>
            <p:cNvSpPr>
              <a:spLocks noChangeArrowheads="1"/>
            </p:cNvSpPr>
            <p:nvPr/>
          </p:nvSpPr>
          <p:spPr bwMode="auto">
            <a:xfrm>
              <a:off x="3198" y="2349"/>
              <a:ext cx="1043" cy="409"/>
            </a:xfrm>
            <a:prstGeom prst="ellipse">
              <a:avLst/>
            </a:prstGeom>
            <a:gradFill rotWithShape="1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 b="1" dirty="0"/>
            </a:p>
          </p:txBody>
        </p:sp>
        <p:sp>
          <p:nvSpPr>
            <p:cNvPr id="5" name="Text Box 92"/>
            <p:cNvSpPr txBox="1">
              <a:spLocks noChangeArrowheads="1"/>
            </p:cNvSpPr>
            <p:nvPr/>
          </p:nvSpPr>
          <p:spPr bwMode="auto">
            <a:xfrm>
              <a:off x="3233" y="2385"/>
              <a:ext cx="963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200" dirty="0" smtClean="0">
                  <a:solidFill>
                    <a:srgbClr val="FFFF00"/>
                  </a:solidFill>
                </a:rPr>
                <a:t>从进程</a:t>
              </a:r>
              <a:endParaRPr lang="zh-CN" altLang="en-US" sz="3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55576" y="476672"/>
            <a:ext cx="8280920" cy="5616905"/>
            <a:chOff x="1043608" y="3429000"/>
            <a:chExt cx="8280920" cy="5616905"/>
          </a:xfrm>
        </p:grpSpPr>
        <p:sp>
          <p:nvSpPr>
            <p:cNvPr id="7" name="Rectangle 112"/>
            <p:cNvSpPr>
              <a:spLocks noChangeArrowheads="1"/>
            </p:cNvSpPr>
            <p:nvPr/>
          </p:nvSpPr>
          <p:spPr bwMode="auto">
            <a:xfrm>
              <a:off x="1043608" y="3429000"/>
              <a:ext cx="8280920" cy="5112568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8" name="Group 241"/>
            <p:cNvGrpSpPr>
              <a:grpSpLocks/>
            </p:cNvGrpSpPr>
            <p:nvPr/>
          </p:nvGrpSpPr>
          <p:grpSpPr bwMode="auto">
            <a:xfrm>
              <a:off x="5075537" y="8182304"/>
              <a:ext cx="2808288" cy="863601"/>
              <a:chOff x="2864" y="3612"/>
              <a:chExt cx="1769" cy="544"/>
            </a:xfrm>
          </p:grpSpPr>
          <p:sp>
            <p:nvSpPr>
              <p:cNvPr id="9" name="Freeform 207"/>
              <p:cNvSpPr>
                <a:spLocks/>
              </p:cNvSpPr>
              <p:nvPr/>
            </p:nvSpPr>
            <p:spPr bwMode="auto">
              <a:xfrm rot="16200000">
                <a:off x="3477" y="3045"/>
                <a:ext cx="544" cy="1678"/>
              </a:xfrm>
              <a:custGeom>
                <a:avLst/>
                <a:gdLst/>
                <a:ahLst/>
                <a:cxnLst>
                  <a:cxn ang="0">
                    <a:pos x="84" y="8"/>
                  </a:cxn>
                  <a:cxn ang="0">
                    <a:pos x="13" y="64"/>
                  </a:cxn>
                  <a:cxn ang="0">
                    <a:pos x="20" y="415"/>
                  </a:cxn>
                  <a:cxn ang="0">
                    <a:pos x="56" y="499"/>
                  </a:cxn>
                  <a:cxn ang="0">
                    <a:pos x="98" y="513"/>
                  </a:cxn>
                  <a:cxn ang="0">
                    <a:pos x="189" y="506"/>
                  </a:cxn>
                  <a:cxn ang="0">
                    <a:pos x="196" y="485"/>
                  </a:cxn>
                  <a:cxn ang="0">
                    <a:pos x="238" y="471"/>
                  </a:cxn>
                  <a:cxn ang="0">
                    <a:pos x="266" y="211"/>
                  </a:cxn>
                  <a:cxn ang="0">
                    <a:pos x="175" y="0"/>
                  </a:cxn>
                  <a:cxn ang="0">
                    <a:pos x="84" y="8"/>
                  </a:cxn>
                </a:cxnLst>
                <a:rect l="0" t="0" r="r" b="b"/>
                <a:pathLst>
                  <a:path w="291" h="514">
                    <a:moveTo>
                      <a:pt x="84" y="8"/>
                    </a:moveTo>
                    <a:cubicBezTo>
                      <a:pt x="42" y="18"/>
                      <a:pt x="27" y="22"/>
                      <a:pt x="13" y="64"/>
                    </a:cubicBezTo>
                    <a:cubicBezTo>
                      <a:pt x="6" y="180"/>
                      <a:pt x="0" y="300"/>
                      <a:pt x="20" y="415"/>
                    </a:cubicBezTo>
                    <a:cubicBezTo>
                      <a:pt x="22" y="429"/>
                      <a:pt x="37" y="487"/>
                      <a:pt x="56" y="499"/>
                    </a:cubicBezTo>
                    <a:cubicBezTo>
                      <a:pt x="69" y="507"/>
                      <a:pt x="98" y="513"/>
                      <a:pt x="98" y="513"/>
                    </a:cubicBezTo>
                    <a:cubicBezTo>
                      <a:pt x="128" y="511"/>
                      <a:pt x="160" y="514"/>
                      <a:pt x="189" y="506"/>
                    </a:cubicBezTo>
                    <a:cubicBezTo>
                      <a:pt x="196" y="504"/>
                      <a:pt x="190" y="489"/>
                      <a:pt x="196" y="485"/>
                    </a:cubicBezTo>
                    <a:cubicBezTo>
                      <a:pt x="208" y="476"/>
                      <a:pt x="238" y="471"/>
                      <a:pt x="238" y="471"/>
                    </a:cubicBezTo>
                    <a:cubicBezTo>
                      <a:pt x="291" y="392"/>
                      <a:pt x="262" y="323"/>
                      <a:pt x="266" y="211"/>
                    </a:cubicBezTo>
                    <a:cubicBezTo>
                      <a:pt x="259" y="54"/>
                      <a:pt x="291" y="44"/>
                      <a:pt x="175" y="0"/>
                    </a:cubicBezTo>
                    <a:cubicBezTo>
                      <a:pt x="107" y="10"/>
                      <a:pt x="138" y="8"/>
                      <a:pt x="84" y="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 cap="flat" cmpd="sng">
                <a:noFill/>
                <a:prstDash val="solid"/>
                <a:round/>
                <a:headEnd/>
                <a:tailEnd/>
              </a:ln>
              <a:effectLst>
                <a:outerShdw dist="45791" dir="2021404" algn="ctr" rotWithShape="0">
                  <a:srgbClr val="969696"/>
                </a:outerShdw>
              </a:effectLst>
            </p:spPr>
            <p:txBody>
              <a:bodyPr wrap="none" anchor="ctr"/>
              <a:lstStyle/>
              <a:p>
                <a:endParaRPr lang="zh-CN" altLang="en-US" dirty="0"/>
              </a:p>
            </p:txBody>
          </p:sp>
          <p:sp>
            <p:nvSpPr>
              <p:cNvPr id="10" name="Text Box 208"/>
              <p:cNvSpPr txBox="1">
                <a:spLocks noChangeArrowheads="1"/>
              </p:cNvSpPr>
              <p:nvPr/>
            </p:nvSpPr>
            <p:spPr bwMode="auto">
              <a:xfrm>
                <a:off x="2864" y="3702"/>
                <a:ext cx="1769" cy="37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l">
                  <a:lnSpc>
                    <a:spcPct val="75000"/>
                  </a:lnSpc>
                </a:pP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从进程接收任务、计算、返回计算结果</a:t>
                </a:r>
                <a:endParaRPr lang="zh-CN" altLang="en-US" sz="2200" b="1" dirty="0">
                  <a:solidFill>
                    <a:srgbClr val="FFFFFF"/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</p:grpSp>
      </p:grpSp>
      <p:grpSp>
        <p:nvGrpSpPr>
          <p:cNvPr id="14" name="Group 47"/>
          <p:cNvGrpSpPr>
            <a:grpSpLocks/>
          </p:cNvGrpSpPr>
          <p:nvPr/>
        </p:nvGrpSpPr>
        <p:grpSpPr bwMode="auto">
          <a:xfrm>
            <a:off x="5436096" y="1556792"/>
            <a:ext cx="2527300" cy="647700"/>
            <a:chOff x="3254" y="663"/>
            <a:chExt cx="1592" cy="408"/>
          </a:xfrm>
        </p:grpSpPr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348" y="685"/>
              <a:ext cx="1448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zh-CN" altLang="en-US" sz="2000" b="1" dirty="0" smtClean="0">
                  <a:solidFill>
                    <a:srgbClr val="FF3300"/>
                  </a:solidFill>
                  <a:ea typeface="幼圆" pitchFamily="49" charset="-122"/>
                </a:rPr>
                <a:t>若接收到标识为</a:t>
              </a:r>
              <a:r>
                <a:rPr lang="en-US" altLang="zh-CN" sz="2000" b="1" dirty="0" smtClean="0">
                  <a:solidFill>
                    <a:srgbClr val="FF3300"/>
                  </a:solidFill>
                  <a:ea typeface="幼圆" pitchFamily="49" charset="-122"/>
                </a:rPr>
                <a:t>0</a:t>
              </a:r>
              <a:r>
                <a:rPr lang="zh-CN" altLang="en-US" sz="2000" b="1" dirty="0" smtClean="0">
                  <a:solidFill>
                    <a:srgbClr val="FF3300"/>
                  </a:solidFill>
                  <a:ea typeface="幼圆" pitchFamily="49" charset="-122"/>
                </a:rPr>
                <a:t>的消息则退出执行</a:t>
              </a:r>
              <a:endParaRPr lang="zh-CN" altLang="en-US" sz="2000" b="1" dirty="0">
                <a:solidFill>
                  <a:srgbClr val="FF3300"/>
                </a:solidFill>
                <a:ea typeface="幼圆" pitchFamily="49" charset="-122"/>
              </a:endParaRPr>
            </a:p>
          </p:txBody>
        </p:sp>
        <p:sp>
          <p:nvSpPr>
            <p:cNvPr id="16" name="AutoShape 24"/>
            <p:cNvSpPr>
              <a:spLocks noChangeArrowheads="1"/>
            </p:cNvSpPr>
            <p:nvPr/>
          </p:nvSpPr>
          <p:spPr bwMode="auto">
            <a:xfrm>
              <a:off x="3254" y="663"/>
              <a:ext cx="1592" cy="408"/>
            </a:xfrm>
            <a:prstGeom prst="wedgeRoundRectCallout">
              <a:avLst>
                <a:gd name="adj1" fmla="val -95555"/>
                <a:gd name="adj2" fmla="val -7322"/>
                <a:gd name="adj3" fmla="val 16667"/>
              </a:avLst>
            </a:prstGeom>
            <a:noFill/>
            <a:ln w="69850">
              <a:solidFill>
                <a:srgbClr val="33CCCC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zh-CN" altLang="zh-CN" b="0"/>
            </a:p>
          </p:txBody>
        </p:sp>
      </p:grpSp>
      <p:grpSp>
        <p:nvGrpSpPr>
          <p:cNvPr id="17" name="Group 47"/>
          <p:cNvGrpSpPr>
            <a:grpSpLocks/>
          </p:cNvGrpSpPr>
          <p:nvPr/>
        </p:nvGrpSpPr>
        <p:grpSpPr bwMode="auto">
          <a:xfrm>
            <a:off x="2843808" y="44443"/>
            <a:ext cx="3311641" cy="447640"/>
            <a:chOff x="3254" y="643"/>
            <a:chExt cx="1432" cy="181"/>
          </a:xfrm>
        </p:grpSpPr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3254" y="663"/>
              <a:ext cx="1401" cy="1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zh-CN" altLang="en-US" sz="2000" b="1" dirty="0" smtClean="0">
                  <a:solidFill>
                    <a:srgbClr val="FF3300"/>
                  </a:solidFill>
                  <a:ea typeface="幼圆" pitchFamily="49" charset="-122"/>
                </a:rPr>
                <a:t>接收主进程发送来</a:t>
              </a:r>
              <a:r>
                <a:rPr lang="en-US" altLang="zh-CN" sz="2000" b="1" dirty="0" smtClean="0">
                  <a:solidFill>
                    <a:srgbClr val="FF3300"/>
                  </a:solidFill>
                  <a:ea typeface="幼圆" pitchFamily="49" charset="-122"/>
                </a:rPr>
                <a:t>A</a:t>
              </a:r>
              <a:r>
                <a:rPr lang="zh-CN" altLang="en-US" sz="2000" b="1" dirty="0" smtClean="0">
                  <a:solidFill>
                    <a:srgbClr val="FF3300"/>
                  </a:solidFill>
                  <a:ea typeface="幼圆" pitchFamily="49" charset="-122"/>
                </a:rPr>
                <a:t>的一行</a:t>
              </a:r>
              <a:endParaRPr lang="zh-CN" altLang="en-US" sz="2000" b="1" dirty="0">
                <a:solidFill>
                  <a:srgbClr val="FF3300"/>
                </a:solidFill>
                <a:ea typeface="幼圆" pitchFamily="49" charset="-122"/>
              </a:endParaRPr>
            </a:p>
          </p:txBody>
        </p:sp>
        <p:sp>
          <p:nvSpPr>
            <p:cNvPr id="19" name="AutoShape 24"/>
            <p:cNvSpPr>
              <a:spLocks noChangeArrowheads="1"/>
            </p:cNvSpPr>
            <p:nvPr/>
          </p:nvSpPr>
          <p:spPr bwMode="auto">
            <a:xfrm>
              <a:off x="3254" y="643"/>
              <a:ext cx="1432" cy="181"/>
            </a:xfrm>
            <a:prstGeom prst="wedgeRoundRectCallout">
              <a:avLst>
                <a:gd name="adj1" fmla="val -59054"/>
                <a:gd name="adj2" fmla="val 135358"/>
                <a:gd name="adj3" fmla="val 16667"/>
              </a:avLst>
            </a:prstGeom>
            <a:noFill/>
            <a:ln w="69850">
              <a:solidFill>
                <a:srgbClr val="33CCCC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zh-CN" altLang="zh-CN" b="0"/>
            </a:p>
          </p:txBody>
        </p:sp>
      </p:grpSp>
      <p:grpSp>
        <p:nvGrpSpPr>
          <p:cNvPr id="20" name="Group 47"/>
          <p:cNvGrpSpPr>
            <a:grpSpLocks/>
          </p:cNvGrpSpPr>
          <p:nvPr/>
        </p:nvGrpSpPr>
        <p:grpSpPr bwMode="auto">
          <a:xfrm>
            <a:off x="5588496" y="3141340"/>
            <a:ext cx="2527300" cy="431800"/>
            <a:chOff x="3254" y="663"/>
            <a:chExt cx="1592" cy="272"/>
          </a:xfrm>
        </p:grpSpPr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3348" y="685"/>
              <a:ext cx="1448" cy="2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zh-CN" altLang="en-US" sz="2000" b="1" dirty="0" smtClean="0">
                  <a:solidFill>
                    <a:srgbClr val="FF3300"/>
                  </a:solidFill>
                  <a:ea typeface="幼圆" pitchFamily="49" charset="-122"/>
                </a:rPr>
                <a:t>创建线程执行计算</a:t>
              </a:r>
              <a:endParaRPr lang="zh-CN" altLang="en-US" sz="2000" b="1" dirty="0">
                <a:solidFill>
                  <a:srgbClr val="FF3300"/>
                </a:solidFill>
                <a:ea typeface="幼圆" pitchFamily="49" charset="-122"/>
              </a:endParaRPr>
            </a:p>
          </p:txBody>
        </p:sp>
        <p:sp>
          <p:nvSpPr>
            <p:cNvPr id="22" name="AutoShape 24"/>
            <p:cNvSpPr>
              <a:spLocks noChangeArrowheads="1"/>
            </p:cNvSpPr>
            <p:nvPr/>
          </p:nvSpPr>
          <p:spPr bwMode="auto">
            <a:xfrm>
              <a:off x="3254" y="663"/>
              <a:ext cx="1592" cy="272"/>
            </a:xfrm>
            <a:prstGeom prst="wedgeRoundRectCallout">
              <a:avLst>
                <a:gd name="adj1" fmla="val -101291"/>
                <a:gd name="adj2" fmla="val -57250"/>
                <a:gd name="adj3" fmla="val 16667"/>
              </a:avLst>
            </a:prstGeom>
            <a:noFill/>
            <a:ln w="69850">
              <a:solidFill>
                <a:srgbClr val="33CCCC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zh-CN" altLang="zh-CN" b="0"/>
            </a:p>
          </p:txBody>
        </p:sp>
      </p:grpSp>
      <p:grpSp>
        <p:nvGrpSpPr>
          <p:cNvPr id="23" name="Group 47"/>
          <p:cNvGrpSpPr>
            <a:grpSpLocks/>
          </p:cNvGrpSpPr>
          <p:nvPr/>
        </p:nvGrpSpPr>
        <p:grpSpPr bwMode="auto">
          <a:xfrm>
            <a:off x="5436096" y="4365352"/>
            <a:ext cx="3312368" cy="619125"/>
            <a:chOff x="3254" y="663"/>
            <a:chExt cx="1592" cy="390"/>
          </a:xfrm>
        </p:grpSpPr>
        <p:sp>
          <p:nvSpPr>
            <p:cNvPr id="24" name="Rectangle 15"/>
            <p:cNvSpPr>
              <a:spLocks noChangeArrowheads="1"/>
            </p:cNvSpPr>
            <p:nvPr/>
          </p:nvSpPr>
          <p:spPr bwMode="auto">
            <a:xfrm>
              <a:off x="3348" y="685"/>
              <a:ext cx="1448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zh-CN" altLang="en-US" sz="2000" b="1" dirty="0" smtClean="0">
                  <a:solidFill>
                    <a:srgbClr val="FF3300"/>
                  </a:solidFill>
                  <a:ea typeface="幼圆" pitchFamily="49" charset="-122"/>
                </a:rPr>
                <a:t>等待线程内的计算完成</a:t>
              </a:r>
              <a:endParaRPr lang="zh-CN" altLang="en-US" sz="2000" b="1" dirty="0">
                <a:solidFill>
                  <a:srgbClr val="FF3300"/>
                </a:solidFill>
                <a:ea typeface="幼圆" pitchFamily="49" charset="-122"/>
              </a:endParaRPr>
            </a:p>
          </p:txBody>
        </p:sp>
        <p:sp>
          <p:nvSpPr>
            <p:cNvPr id="25" name="AutoShape 24"/>
            <p:cNvSpPr>
              <a:spLocks noChangeArrowheads="1"/>
            </p:cNvSpPr>
            <p:nvPr/>
          </p:nvSpPr>
          <p:spPr bwMode="auto">
            <a:xfrm>
              <a:off x="3254" y="663"/>
              <a:ext cx="1592" cy="272"/>
            </a:xfrm>
            <a:prstGeom prst="wedgeRoundRectCallout">
              <a:avLst>
                <a:gd name="adj1" fmla="val -101291"/>
                <a:gd name="adj2" fmla="val -57250"/>
                <a:gd name="adj3" fmla="val 16667"/>
              </a:avLst>
            </a:prstGeom>
            <a:noFill/>
            <a:ln w="69850">
              <a:solidFill>
                <a:srgbClr val="33CCCC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zh-CN" altLang="zh-CN" b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692696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003399"/>
                </a:solidFill>
              </a:rPr>
              <a:t>void* worker(void*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arg</a:t>
            </a:r>
            <a:r>
              <a:rPr lang="en-US" altLang="zh-CN" b="1" dirty="0" smtClean="0">
                <a:solidFill>
                  <a:srgbClr val="003399"/>
                </a:solidFill>
              </a:rPr>
              <a:t>) {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	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, j;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	</a:t>
            </a:r>
            <a:r>
              <a:rPr lang="en-US" altLang="zh-CN" b="1" dirty="0" err="1" smtClean="0">
                <a:solidFill>
                  <a:srgbClr val="003399"/>
                </a:solidFill>
              </a:rPr>
              <a:t>struct</a:t>
            </a:r>
            <a:r>
              <a:rPr lang="en-US" altLang="zh-CN" b="1" dirty="0" smtClean="0">
                <a:solidFill>
                  <a:srgbClr val="003399"/>
                </a:solidFill>
              </a:rPr>
              <a:t>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threadArg</a:t>
            </a:r>
            <a:r>
              <a:rPr lang="en-US" altLang="zh-CN" b="1" dirty="0" smtClean="0">
                <a:solidFill>
                  <a:srgbClr val="003399"/>
                </a:solidFill>
              </a:rPr>
              <a:t>*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myarg</a:t>
            </a:r>
            <a:r>
              <a:rPr lang="en-US" altLang="zh-CN" b="1" dirty="0" smtClean="0">
                <a:solidFill>
                  <a:srgbClr val="003399"/>
                </a:solidFill>
              </a:rPr>
              <a:t> = (</a:t>
            </a:r>
            <a:r>
              <a:rPr lang="en-US" altLang="zh-CN" b="1" dirty="0" err="1" smtClean="0">
                <a:solidFill>
                  <a:srgbClr val="003399"/>
                </a:solidFill>
              </a:rPr>
              <a:t>struct</a:t>
            </a:r>
            <a:r>
              <a:rPr lang="en-US" altLang="zh-CN" b="1" dirty="0" smtClean="0">
                <a:solidFill>
                  <a:srgbClr val="003399"/>
                </a:solidFill>
              </a:rPr>
              <a:t>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threadArg</a:t>
            </a:r>
            <a:r>
              <a:rPr lang="en-US" altLang="zh-CN" b="1" dirty="0" smtClean="0">
                <a:solidFill>
                  <a:srgbClr val="003399"/>
                </a:solidFill>
              </a:rPr>
              <a:t>*)</a:t>
            </a:r>
            <a:r>
              <a:rPr lang="en-US" altLang="zh-CN" b="1" dirty="0" err="1" smtClean="0">
                <a:solidFill>
                  <a:srgbClr val="003399"/>
                </a:solidFill>
              </a:rPr>
              <a:t>arg</a:t>
            </a:r>
            <a:r>
              <a:rPr lang="en-US" altLang="zh-CN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	</a:t>
            </a:r>
            <a:endParaRPr lang="zh-CN" altLang="en-US" b="1" dirty="0" smtClean="0">
              <a:solidFill>
                <a:srgbClr val="003399"/>
              </a:solidFill>
            </a:endParaRPr>
          </a:p>
          <a:p>
            <a:r>
              <a:rPr lang="zh-CN" altLang="en-US" b="1" dirty="0" smtClean="0">
                <a:solidFill>
                  <a:srgbClr val="003399"/>
                </a:solidFill>
              </a:rPr>
              <a:t>	</a:t>
            </a:r>
            <a:r>
              <a:rPr lang="en-US" altLang="zh-CN" b="1" dirty="0" smtClean="0">
                <a:solidFill>
                  <a:srgbClr val="003399"/>
                </a:solidFill>
              </a:rPr>
              <a:t>for(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 =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myarg</a:t>
            </a:r>
            <a:r>
              <a:rPr lang="en-US" altLang="zh-CN" b="1" dirty="0" smtClean="0">
                <a:solidFill>
                  <a:srgbClr val="003399"/>
                </a:solidFill>
              </a:rPr>
              <a:t>-&gt;</a:t>
            </a:r>
            <a:r>
              <a:rPr lang="en-US" altLang="zh-CN" b="1" dirty="0" err="1" smtClean="0">
                <a:solidFill>
                  <a:srgbClr val="FF0000"/>
                </a:solidFill>
              </a:rPr>
              <a:t>tid</a:t>
            </a:r>
            <a:r>
              <a:rPr lang="en-US" altLang="zh-CN" b="1" dirty="0" smtClean="0">
                <a:solidFill>
                  <a:srgbClr val="003399"/>
                </a:solidFill>
              </a:rPr>
              <a:t>;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 &lt; </a:t>
            </a:r>
            <a:r>
              <a:rPr lang="en-US" altLang="zh-CN" b="1" dirty="0" smtClean="0">
                <a:solidFill>
                  <a:srgbClr val="FF0000"/>
                </a:solidFill>
              </a:rPr>
              <a:t>P</a:t>
            </a:r>
            <a:r>
              <a:rPr lang="en-US" altLang="zh-CN" b="1" dirty="0" smtClean="0">
                <a:solidFill>
                  <a:srgbClr val="003399"/>
                </a:solidFill>
              </a:rPr>
              <a:t>;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 +=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myarg</a:t>
            </a:r>
            <a:r>
              <a:rPr lang="en-US" altLang="zh-CN" b="1" dirty="0" smtClean="0">
                <a:solidFill>
                  <a:srgbClr val="003399"/>
                </a:solidFill>
              </a:rPr>
              <a:t>-&gt;</a:t>
            </a:r>
            <a:r>
              <a:rPr lang="en-US" altLang="zh-CN" b="1" dirty="0" err="1" smtClean="0">
                <a:solidFill>
                  <a:srgbClr val="FF0000"/>
                </a:solidFill>
              </a:rPr>
              <a:t>numthreads</a:t>
            </a:r>
            <a:r>
              <a:rPr lang="en-US" altLang="zh-CN" b="1" dirty="0" smtClean="0">
                <a:solidFill>
                  <a:srgbClr val="003399"/>
                </a:solidFill>
              </a:rPr>
              <a:t>) {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		</a:t>
            </a:r>
            <a:r>
              <a:rPr lang="en-US" altLang="zh-CN" b="1" dirty="0" err="1" smtClean="0">
                <a:solidFill>
                  <a:srgbClr val="003399"/>
                </a:solidFill>
              </a:rPr>
              <a:t>myarg</a:t>
            </a:r>
            <a:r>
              <a:rPr lang="en-US" altLang="zh-CN" b="1" dirty="0" smtClean="0">
                <a:solidFill>
                  <a:srgbClr val="003399"/>
                </a:solidFill>
              </a:rPr>
              <a:t>-&gt;</a:t>
            </a:r>
            <a:r>
              <a:rPr lang="en-US" altLang="zh-CN" b="1" dirty="0" err="1" smtClean="0">
                <a:solidFill>
                  <a:srgbClr val="003399"/>
                </a:solidFill>
              </a:rPr>
              <a:t>C_row</a:t>
            </a:r>
            <a:r>
              <a:rPr lang="en-US" altLang="zh-CN" b="1" dirty="0" smtClean="0">
                <a:solidFill>
                  <a:srgbClr val="003399"/>
                </a:solidFill>
              </a:rPr>
              <a:t>[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] = 0.0;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		for(j = 0; j &lt; N; j++){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			</a:t>
            </a:r>
            <a:r>
              <a:rPr lang="en-US" altLang="zh-CN" b="1" dirty="0" err="1" smtClean="0">
                <a:solidFill>
                  <a:srgbClr val="003399"/>
                </a:solidFill>
              </a:rPr>
              <a:t>myarg</a:t>
            </a:r>
            <a:r>
              <a:rPr lang="en-US" altLang="zh-CN" b="1" dirty="0" smtClean="0">
                <a:solidFill>
                  <a:srgbClr val="003399"/>
                </a:solidFill>
              </a:rPr>
              <a:t>-&gt;</a:t>
            </a:r>
            <a:r>
              <a:rPr lang="en-US" altLang="zh-CN" b="1" dirty="0" err="1" smtClean="0">
                <a:solidFill>
                  <a:srgbClr val="FF0000"/>
                </a:solidFill>
              </a:rPr>
              <a:t>C_row</a:t>
            </a:r>
            <a:r>
              <a:rPr lang="en-US" altLang="zh-CN" b="1" dirty="0" smtClean="0">
                <a:solidFill>
                  <a:srgbClr val="003399"/>
                </a:solidFill>
              </a:rPr>
              <a:t>[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] +=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myarg</a:t>
            </a:r>
            <a:r>
              <a:rPr lang="en-US" altLang="zh-CN" b="1" dirty="0" smtClean="0">
                <a:solidFill>
                  <a:srgbClr val="003399"/>
                </a:solidFill>
              </a:rPr>
              <a:t>-&gt;</a:t>
            </a:r>
            <a:r>
              <a:rPr lang="en-US" altLang="zh-CN" b="1" dirty="0" err="1" smtClean="0">
                <a:solidFill>
                  <a:srgbClr val="FF0000"/>
                </a:solidFill>
              </a:rPr>
              <a:t>A_row</a:t>
            </a:r>
            <a:r>
              <a:rPr lang="en-US" altLang="zh-CN" b="1" dirty="0" smtClean="0">
                <a:solidFill>
                  <a:srgbClr val="003399"/>
                </a:solidFill>
              </a:rPr>
              <a:t>[j] * 							</a:t>
            </a:r>
            <a:r>
              <a:rPr lang="en-US" altLang="zh-CN" b="1" dirty="0" err="1" smtClean="0">
                <a:solidFill>
                  <a:srgbClr val="003399"/>
                </a:solidFill>
              </a:rPr>
              <a:t>myarg</a:t>
            </a:r>
            <a:r>
              <a:rPr lang="en-US" altLang="zh-CN" b="1" dirty="0" smtClean="0">
                <a:solidFill>
                  <a:srgbClr val="003399"/>
                </a:solidFill>
              </a:rPr>
              <a:t>-&gt;</a:t>
            </a:r>
            <a:r>
              <a:rPr lang="en-US" altLang="zh-CN" b="1" dirty="0" smtClean="0">
                <a:solidFill>
                  <a:srgbClr val="FF0000"/>
                </a:solidFill>
              </a:rPr>
              <a:t>B[j][</a:t>
            </a:r>
            <a:r>
              <a:rPr lang="en-US" altLang="zh-CN" b="1" dirty="0" err="1" smtClean="0">
                <a:solidFill>
                  <a:srgbClr val="FF0000"/>
                </a:solidFill>
              </a:rPr>
              <a:t>i</a:t>
            </a:r>
            <a:r>
              <a:rPr lang="en-US" altLang="zh-CN" b="1" dirty="0" smtClean="0">
                <a:solidFill>
                  <a:srgbClr val="FF0000"/>
                </a:solidFill>
              </a:rPr>
              <a:t>] </a:t>
            </a:r>
            <a:r>
              <a:rPr lang="en-US" altLang="zh-CN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		}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	}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	return NULL;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}</a:t>
            </a:r>
            <a:endParaRPr lang="zh-CN" altLang="en-US" b="1" dirty="0">
              <a:solidFill>
                <a:srgbClr val="003399"/>
              </a:solidFill>
            </a:endParaRPr>
          </a:p>
        </p:txBody>
      </p:sp>
      <p:grpSp>
        <p:nvGrpSpPr>
          <p:cNvPr id="3" name="Group 93"/>
          <p:cNvGrpSpPr>
            <a:grpSpLocks/>
          </p:cNvGrpSpPr>
          <p:nvPr/>
        </p:nvGrpSpPr>
        <p:grpSpPr bwMode="auto">
          <a:xfrm>
            <a:off x="6228400" y="0"/>
            <a:ext cx="2231284" cy="649287"/>
            <a:chOff x="2960" y="2349"/>
            <a:chExt cx="1054" cy="409"/>
          </a:xfrm>
        </p:grpSpPr>
        <p:sp>
          <p:nvSpPr>
            <p:cNvPr id="4" name="Oval 91"/>
            <p:cNvSpPr>
              <a:spLocks noChangeArrowheads="1"/>
            </p:cNvSpPr>
            <p:nvPr/>
          </p:nvSpPr>
          <p:spPr bwMode="auto">
            <a:xfrm>
              <a:off x="2960" y="2349"/>
              <a:ext cx="1054" cy="409"/>
            </a:xfrm>
            <a:prstGeom prst="ellipse">
              <a:avLst/>
            </a:prstGeom>
            <a:gradFill rotWithShape="1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 b="1" dirty="0"/>
            </a:p>
          </p:txBody>
        </p:sp>
        <p:sp>
          <p:nvSpPr>
            <p:cNvPr id="5" name="Text Box 92"/>
            <p:cNvSpPr txBox="1">
              <a:spLocks noChangeArrowheads="1"/>
            </p:cNvSpPr>
            <p:nvPr/>
          </p:nvSpPr>
          <p:spPr bwMode="auto">
            <a:xfrm>
              <a:off x="3050" y="2385"/>
              <a:ext cx="930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FFFF00"/>
                  </a:solidFill>
                </a:rPr>
                <a:t>计算线程</a:t>
              </a:r>
              <a:endParaRPr lang="zh-CN" altLang="en-US" sz="32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259632" y="1916832"/>
            <a:ext cx="6912768" cy="648072"/>
            <a:chOff x="1331640" y="908720"/>
            <a:chExt cx="6912768" cy="648072"/>
          </a:xfrm>
        </p:grpSpPr>
        <p:cxnSp>
          <p:nvCxnSpPr>
            <p:cNvPr id="7" name="直接连接符 6"/>
            <p:cNvCxnSpPr/>
            <p:nvPr/>
          </p:nvCxnSpPr>
          <p:spPr bwMode="auto">
            <a:xfrm>
              <a:off x="1331640" y="1556792"/>
              <a:ext cx="6912768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" name="TextBox 7"/>
            <p:cNvSpPr txBox="1"/>
            <p:nvPr/>
          </p:nvSpPr>
          <p:spPr>
            <a:xfrm>
              <a:off x="4499992" y="908720"/>
              <a:ext cx="32403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chemeClr val="accent2"/>
                  </a:solidFill>
                </a:rPr>
                <a:t>平均分配</a:t>
              </a:r>
              <a:r>
                <a:rPr lang="en-US" altLang="zh-CN" sz="2000" b="1" dirty="0" smtClean="0">
                  <a:solidFill>
                    <a:schemeClr val="accent2"/>
                  </a:solidFill>
                </a:rPr>
                <a:t>B</a:t>
              </a:r>
              <a:r>
                <a:rPr lang="zh-CN" altLang="en-US" sz="2000" b="1" dirty="0" smtClean="0">
                  <a:solidFill>
                    <a:schemeClr val="accent2"/>
                  </a:solidFill>
                </a:rPr>
                <a:t>的所有列</a:t>
              </a:r>
              <a:endParaRPr lang="zh-CN" altLang="en-US" sz="20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051720" y="2924944"/>
            <a:ext cx="6768752" cy="2448524"/>
            <a:chOff x="2771800" y="4797152"/>
            <a:chExt cx="6768752" cy="2448524"/>
          </a:xfrm>
        </p:grpSpPr>
        <p:sp>
          <p:nvSpPr>
            <p:cNvPr id="11" name="Rectangle 112"/>
            <p:cNvSpPr>
              <a:spLocks noChangeArrowheads="1"/>
            </p:cNvSpPr>
            <p:nvPr/>
          </p:nvSpPr>
          <p:spPr bwMode="auto">
            <a:xfrm>
              <a:off x="2771800" y="4797152"/>
              <a:ext cx="6768752" cy="1440160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2" name="Group 241"/>
            <p:cNvGrpSpPr>
              <a:grpSpLocks/>
            </p:cNvGrpSpPr>
            <p:nvPr/>
          </p:nvGrpSpPr>
          <p:grpSpPr bwMode="auto">
            <a:xfrm>
              <a:off x="5796260" y="5950275"/>
              <a:ext cx="2952750" cy="1295401"/>
              <a:chOff x="3318" y="2206"/>
              <a:chExt cx="1860" cy="816"/>
            </a:xfrm>
          </p:grpSpPr>
          <p:sp>
            <p:nvSpPr>
              <p:cNvPr id="13" name="Freeform 207"/>
              <p:cNvSpPr>
                <a:spLocks/>
              </p:cNvSpPr>
              <p:nvPr/>
            </p:nvSpPr>
            <p:spPr bwMode="auto">
              <a:xfrm rot="16200000">
                <a:off x="3840" y="1684"/>
                <a:ext cx="816" cy="1860"/>
              </a:xfrm>
              <a:custGeom>
                <a:avLst/>
                <a:gdLst/>
                <a:ahLst/>
                <a:cxnLst>
                  <a:cxn ang="0">
                    <a:pos x="84" y="8"/>
                  </a:cxn>
                  <a:cxn ang="0">
                    <a:pos x="13" y="64"/>
                  </a:cxn>
                  <a:cxn ang="0">
                    <a:pos x="20" y="415"/>
                  </a:cxn>
                  <a:cxn ang="0">
                    <a:pos x="56" y="499"/>
                  </a:cxn>
                  <a:cxn ang="0">
                    <a:pos x="98" y="513"/>
                  </a:cxn>
                  <a:cxn ang="0">
                    <a:pos x="189" y="506"/>
                  </a:cxn>
                  <a:cxn ang="0">
                    <a:pos x="196" y="485"/>
                  </a:cxn>
                  <a:cxn ang="0">
                    <a:pos x="238" y="471"/>
                  </a:cxn>
                  <a:cxn ang="0">
                    <a:pos x="266" y="211"/>
                  </a:cxn>
                  <a:cxn ang="0">
                    <a:pos x="175" y="0"/>
                  </a:cxn>
                  <a:cxn ang="0">
                    <a:pos x="84" y="8"/>
                  </a:cxn>
                </a:cxnLst>
                <a:rect l="0" t="0" r="r" b="b"/>
                <a:pathLst>
                  <a:path w="291" h="514">
                    <a:moveTo>
                      <a:pt x="84" y="8"/>
                    </a:moveTo>
                    <a:cubicBezTo>
                      <a:pt x="42" y="18"/>
                      <a:pt x="27" y="22"/>
                      <a:pt x="13" y="64"/>
                    </a:cubicBezTo>
                    <a:cubicBezTo>
                      <a:pt x="6" y="180"/>
                      <a:pt x="0" y="300"/>
                      <a:pt x="20" y="415"/>
                    </a:cubicBezTo>
                    <a:cubicBezTo>
                      <a:pt x="22" y="429"/>
                      <a:pt x="37" y="487"/>
                      <a:pt x="56" y="499"/>
                    </a:cubicBezTo>
                    <a:cubicBezTo>
                      <a:pt x="69" y="507"/>
                      <a:pt x="98" y="513"/>
                      <a:pt x="98" y="513"/>
                    </a:cubicBezTo>
                    <a:cubicBezTo>
                      <a:pt x="128" y="511"/>
                      <a:pt x="160" y="514"/>
                      <a:pt x="189" y="506"/>
                    </a:cubicBezTo>
                    <a:cubicBezTo>
                      <a:pt x="196" y="504"/>
                      <a:pt x="190" y="489"/>
                      <a:pt x="196" y="485"/>
                    </a:cubicBezTo>
                    <a:cubicBezTo>
                      <a:pt x="208" y="476"/>
                      <a:pt x="238" y="471"/>
                      <a:pt x="238" y="471"/>
                    </a:cubicBezTo>
                    <a:cubicBezTo>
                      <a:pt x="291" y="392"/>
                      <a:pt x="262" y="323"/>
                      <a:pt x="266" y="211"/>
                    </a:cubicBezTo>
                    <a:cubicBezTo>
                      <a:pt x="259" y="54"/>
                      <a:pt x="291" y="44"/>
                      <a:pt x="175" y="0"/>
                    </a:cubicBezTo>
                    <a:cubicBezTo>
                      <a:pt x="107" y="10"/>
                      <a:pt x="138" y="8"/>
                      <a:pt x="84" y="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 cap="flat" cmpd="sng">
                <a:noFill/>
                <a:prstDash val="solid"/>
                <a:round/>
                <a:headEnd/>
                <a:tailEnd/>
              </a:ln>
              <a:effectLst>
                <a:outerShdw dist="45791" dir="2021404" algn="ctr" rotWithShape="0">
                  <a:srgbClr val="969696"/>
                </a:outerShdw>
              </a:effectLst>
            </p:spPr>
            <p:txBody>
              <a:bodyPr wrap="none" anchor="ctr"/>
              <a:lstStyle/>
              <a:p>
                <a:endParaRPr lang="zh-CN" altLang="en-US" dirty="0"/>
              </a:p>
            </p:txBody>
          </p:sp>
          <p:sp>
            <p:nvSpPr>
              <p:cNvPr id="14" name="Text Box 208"/>
              <p:cNvSpPr txBox="1">
                <a:spLocks noChangeArrowheads="1"/>
              </p:cNvSpPr>
              <p:nvPr/>
            </p:nvSpPr>
            <p:spPr bwMode="auto">
              <a:xfrm>
                <a:off x="3454" y="2296"/>
                <a:ext cx="1451" cy="69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l">
                  <a:lnSpc>
                    <a:spcPct val="75000"/>
                  </a:lnSpc>
                </a:pPr>
                <a:r>
                  <a:rPr lang="en-US" altLang="zh-CN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B</a:t>
                </a: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中的一列与</a:t>
                </a:r>
                <a:r>
                  <a:rPr lang="en-US" altLang="zh-CN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A</a:t>
                </a: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行相乘，计算结果存入</a:t>
                </a:r>
                <a:r>
                  <a:rPr lang="en-US" altLang="zh-CN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C</a:t>
                </a:r>
                <a:r>
                  <a:rPr lang="zh-CN" altLang="en-US" sz="2200" b="1" dirty="0" smtClean="0">
                    <a:solidFill>
                      <a:srgbClr val="FFFFFF"/>
                    </a:solidFill>
                    <a:latin typeface="华文楷体" pitchFamily="2" charset="-122"/>
                    <a:ea typeface="华文楷体" pitchFamily="2" charset="-122"/>
                  </a:rPr>
                  <a:t>一行中的对应位置</a:t>
                </a:r>
                <a:endParaRPr lang="zh-CN" altLang="en-US" sz="2200" b="1" dirty="0">
                  <a:solidFill>
                    <a:srgbClr val="FFFFFF"/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2"/>
          <p:cNvGrpSpPr>
            <a:grpSpLocks/>
          </p:cNvGrpSpPr>
          <p:nvPr/>
        </p:nvGrpSpPr>
        <p:grpSpPr bwMode="auto">
          <a:xfrm>
            <a:off x="539552" y="2564907"/>
            <a:ext cx="7618416" cy="1616076"/>
            <a:chOff x="720" y="1415"/>
            <a:chExt cx="4799" cy="1018"/>
          </a:xfrm>
        </p:grpSpPr>
        <p:sp>
          <p:nvSpPr>
            <p:cNvPr id="5" name="Text Box 102"/>
            <p:cNvSpPr txBox="1">
              <a:spLocks noChangeArrowheads="1"/>
            </p:cNvSpPr>
            <p:nvPr/>
          </p:nvSpPr>
          <p:spPr bwMode="auto">
            <a:xfrm>
              <a:off x="720" y="1415"/>
              <a:ext cx="4799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25000"/>
                </a:lnSpc>
              </a:pPr>
              <a:r>
                <a:rPr lang="en-US" altLang="zh-CN" sz="3000" b="1" dirty="0">
                  <a:solidFill>
                    <a:schemeClr val="bg1"/>
                  </a:solidFill>
                  <a:ea typeface="幼圆" pitchFamily="49" charset="-122"/>
                </a:rPr>
                <a:t>         </a:t>
              </a:r>
              <a:r>
                <a:rPr lang="zh-CN" altLang="en-US" sz="3000" b="1" dirty="0" smtClean="0">
                  <a:solidFill>
                    <a:schemeClr val="bg1"/>
                  </a:solidFill>
                  <a:ea typeface="幼圆" pitchFamily="49" charset="-122"/>
                </a:rPr>
                <a:t>例子代码的矩阵相乘的实现，可能存在</a:t>
              </a:r>
              <a:endParaRPr lang="en-US" altLang="zh-CN" sz="3000" b="1" dirty="0" smtClean="0">
                <a:solidFill>
                  <a:schemeClr val="bg1"/>
                </a:solidFill>
                <a:ea typeface="幼圆" pitchFamily="49" charset="-122"/>
              </a:endParaRPr>
            </a:p>
            <a:p>
              <a:pPr algn="l">
                <a:lnSpc>
                  <a:spcPct val="125000"/>
                </a:lnSpc>
              </a:pPr>
              <a:r>
                <a:rPr lang="zh-CN" altLang="en-US" sz="3000" b="1" dirty="0" smtClean="0">
                  <a:solidFill>
                    <a:schemeClr val="bg1"/>
                  </a:solidFill>
                  <a:ea typeface="幼圆" pitchFamily="49" charset="-122"/>
                </a:rPr>
                <a:t>哪些性能问题</a:t>
              </a:r>
              <a:endParaRPr lang="zh-CN" altLang="en-US" sz="3000" b="1" dirty="0">
                <a:solidFill>
                  <a:srgbClr val="003399"/>
                </a:solidFill>
                <a:ea typeface="幼圆" pitchFamily="49" charset="-122"/>
              </a:endParaRPr>
            </a:p>
          </p:txBody>
        </p:sp>
        <p:grpSp>
          <p:nvGrpSpPr>
            <p:cNvPr id="3" name="Group 103"/>
            <p:cNvGrpSpPr>
              <a:grpSpLocks/>
            </p:cNvGrpSpPr>
            <p:nvPr/>
          </p:nvGrpSpPr>
          <p:grpSpPr bwMode="auto">
            <a:xfrm>
              <a:off x="2741" y="1993"/>
              <a:ext cx="625" cy="440"/>
              <a:chOff x="1484" y="1632"/>
              <a:chExt cx="989" cy="780"/>
            </a:xfrm>
          </p:grpSpPr>
          <p:sp>
            <p:nvSpPr>
              <p:cNvPr id="7" name="Freeform 104"/>
              <p:cNvSpPr>
                <a:spLocks/>
              </p:cNvSpPr>
              <p:nvPr/>
            </p:nvSpPr>
            <p:spPr bwMode="auto">
              <a:xfrm rot="421002">
                <a:off x="1484" y="1644"/>
                <a:ext cx="989" cy="768"/>
              </a:xfrm>
              <a:custGeom>
                <a:avLst/>
                <a:gdLst/>
                <a:ahLst/>
                <a:cxnLst>
                  <a:cxn ang="0">
                    <a:pos x="150" y="185"/>
                  </a:cxn>
                  <a:cxn ang="0">
                    <a:pos x="194" y="138"/>
                  </a:cxn>
                  <a:cxn ang="0">
                    <a:pos x="272" y="167"/>
                  </a:cxn>
                  <a:cxn ang="0">
                    <a:pos x="265" y="244"/>
                  </a:cxn>
                  <a:cxn ang="0">
                    <a:pos x="171" y="304"/>
                  </a:cxn>
                  <a:cxn ang="0">
                    <a:pos x="153" y="474"/>
                  </a:cxn>
                  <a:cxn ang="0">
                    <a:pos x="171" y="527"/>
                  </a:cxn>
                  <a:cxn ang="0">
                    <a:pos x="140" y="585"/>
                  </a:cxn>
                  <a:cxn ang="0">
                    <a:pos x="147" y="645"/>
                  </a:cxn>
                  <a:cxn ang="0">
                    <a:pos x="213" y="683"/>
                  </a:cxn>
                  <a:cxn ang="0">
                    <a:pos x="300" y="656"/>
                  </a:cxn>
                  <a:cxn ang="0">
                    <a:pos x="328" y="585"/>
                  </a:cxn>
                  <a:cxn ang="0">
                    <a:pos x="293" y="518"/>
                  </a:cxn>
                  <a:cxn ang="0">
                    <a:pos x="331" y="480"/>
                  </a:cxn>
                  <a:cxn ang="0">
                    <a:pos x="331" y="387"/>
                  </a:cxn>
                  <a:cxn ang="0">
                    <a:pos x="429" y="308"/>
                  </a:cxn>
                  <a:cxn ang="0">
                    <a:pos x="439" y="188"/>
                  </a:cxn>
                  <a:cxn ang="0">
                    <a:pos x="376" y="59"/>
                  </a:cxn>
                  <a:cxn ang="0">
                    <a:pos x="251" y="0"/>
                  </a:cxn>
                  <a:cxn ang="0">
                    <a:pos x="112" y="38"/>
                  </a:cxn>
                  <a:cxn ang="0">
                    <a:pos x="31" y="115"/>
                  </a:cxn>
                  <a:cxn ang="0">
                    <a:pos x="0" y="234"/>
                  </a:cxn>
                  <a:cxn ang="0">
                    <a:pos x="4" y="304"/>
                  </a:cxn>
                  <a:cxn ang="0">
                    <a:pos x="147" y="296"/>
                  </a:cxn>
                  <a:cxn ang="0">
                    <a:pos x="150" y="185"/>
                  </a:cxn>
                </a:cxnLst>
                <a:rect l="0" t="0" r="r" b="b"/>
                <a:pathLst>
                  <a:path w="439" h="683">
                    <a:moveTo>
                      <a:pt x="150" y="185"/>
                    </a:moveTo>
                    <a:lnTo>
                      <a:pt x="194" y="138"/>
                    </a:lnTo>
                    <a:lnTo>
                      <a:pt x="272" y="167"/>
                    </a:lnTo>
                    <a:lnTo>
                      <a:pt x="265" y="244"/>
                    </a:lnTo>
                    <a:lnTo>
                      <a:pt x="171" y="304"/>
                    </a:lnTo>
                    <a:lnTo>
                      <a:pt x="153" y="474"/>
                    </a:lnTo>
                    <a:lnTo>
                      <a:pt x="171" y="527"/>
                    </a:lnTo>
                    <a:lnTo>
                      <a:pt x="140" y="585"/>
                    </a:lnTo>
                    <a:lnTo>
                      <a:pt x="147" y="645"/>
                    </a:lnTo>
                    <a:lnTo>
                      <a:pt x="213" y="683"/>
                    </a:lnTo>
                    <a:lnTo>
                      <a:pt x="300" y="656"/>
                    </a:lnTo>
                    <a:lnTo>
                      <a:pt x="328" y="585"/>
                    </a:lnTo>
                    <a:lnTo>
                      <a:pt x="293" y="518"/>
                    </a:lnTo>
                    <a:lnTo>
                      <a:pt x="331" y="480"/>
                    </a:lnTo>
                    <a:lnTo>
                      <a:pt x="331" y="387"/>
                    </a:lnTo>
                    <a:lnTo>
                      <a:pt x="429" y="308"/>
                    </a:lnTo>
                    <a:lnTo>
                      <a:pt x="439" y="188"/>
                    </a:lnTo>
                    <a:lnTo>
                      <a:pt x="376" y="59"/>
                    </a:lnTo>
                    <a:lnTo>
                      <a:pt x="251" y="0"/>
                    </a:lnTo>
                    <a:lnTo>
                      <a:pt x="112" y="38"/>
                    </a:lnTo>
                    <a:lnTo>
                      <a:pt x="31" y="115"/>
                    </a:lnTo>
                    <a:lnTo>
                      <a:pt x="0" y="234"/>
                    </a:lnTo>
                    <a:lnTo>
                      <a:pt x="4" y="304"/>
                    </a:lnTo>
                    <a:lnTo>
                      <a:pt x="147" y="296"/>
                    </a:lnTo>
                    <a:lnTo>
                      <a:pt x="150" y="18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  <p:sp>
            <p:nvSpPr>
              <p:cNvPr id="8" name="Freeform 105"/>
              <p:cNvSpPr>
                <a:spLocks/>
              </p:cNvSpPr>
              <p:nvPr/>
            </p:nvSpPr>
            <p:spPr bwMode="auto">
              <a:xfrm rot="421002">
                <a:off x="1542" y="1632"/>
                <a:ext cx="881" cy="534"/>
              </a:xfrm>
              <a:custGeom>
                <a:avLst/>
                <a:gdLst/>
                <a:ahLst/>
                <a:cxnLst>
                  <a:cxn ang="0">
                    <a:pos x="0" y="241"/>
                  </a:cxn>
                  <a:cxn ang="0">
                    <a:pos x="57" y="230"/>
                  </a:cxn>
                  <a:cxn ang="0">
                    <a:pos x="89" y="241"/>
                  </a:cxn>
                  <a:cxn ang="0">
                    <a:pos x="87" y="175"/>
                  </a:cxn>
                  <a:cxn ang="0">
                    <a:pos x="111" y="101"/>
                  </a:cxn>
                  <a:cxn ang="0">
                    <a:pos x="206" y="74"/>
                  </a:cxn>
                  <a:cxn ang="0">
                    <a:pos x="251" y="105"/>
                  </a:cxn>
                  <a:cxn ang="0">
                    <a:pos x="299" y="153"/>
                  </a:cxn>
                  <a:cxn ang="0">
                    <a:pos x="285" y="237"/>
                  </a:cxn>
                  <a:cxn ang="0">
                    <a:pos x="195" y="276"/>
                  </a:cxn>
                  <a:cxn ang="0">
                    <a:pos x="171" y="335"/>
                  </a:cxn>
                  <a:cxn ang="0">
                    <a:pos x="178" y="395"/>
                  </a:cxn>
                  <a:cxn ang="0">
                    <a:pos x="166" y="477"/>
                  </a:cxn>
                  <a:cxn ang="0">
                    <a:pos x="256" y="477"/>
                  </a:cxn>
                  <a:cxn ang="0">
                    <a:pos x="268" y="416"/>
                  </a:cxn>
                  <a:cxn ang="0">
                    <a:pos x="261" y="345"/>
                  </a:cxn>
                  <a:cxn ang="0">
                    <a:pos x="316" y="307"/>
                  </a:cxn>
                  <a:cxn ang="0">
                    <a:pos x="358" y="287"/>
                  </a:cxn>
                  <a:cxn ang="0">
                    <a:pos x="390" y="196"/>
                  </a:cxn>
                  <a:cxn ang="0">
                    <a:pos x="361" y="98"/>
                  </a:cxn>
                  <a:cxn ang="0">
                    <a:pos x="264" y="0"/>
                  </a:cxn>
                  <a:cxn ang="0">
                    <a:pos x="146" y="8"/>
                  </a:cxn>
                  <a:cxn ang="0">
                    <a:pos x="51" y="67"/>
                  </a:cxn>
                  <a:cxn ang="0">
                    <a:pos x="10" y="140"/>
                  </a:cxn>
                  <a:cxn ang="0">
                    <a:pos x="0" y="241"/>
                  </a:cxn>
                </a:cxnLst>
                <a:rect l="0" t="0" r="r" b="b"/>
                <a:pathLst>
                  <a:path w="390" h="477">
                    <a:moveTo>
                      <a:pt x="0" y="241"/>
                    </a:moveTo>
                    <a:lnTo>
                      <a:pt x="57" y="230"/>
                    </a:lnTo>
                    <a:lnTo>
                      <a:pt x="89" y="241"/>
                    </a:lnTo>
                    <a:lnTo>
                      <a:pt x="87" y="175"/>
                    </a:lnTo>
                    <a:lnTo>
                      <a:pt x="111" y="101"/>
                    </a:lnTo>
                    <a:lnTo>
                      <a:pt x="206" y="74"/>
                    </a:lnTo>
                    <a:lnTo>
                      <a:pt x="251" y="105"/>
                    </a:lnTo>
                    <a:lnTo>
                      <a:pt x="299" y="153"/>
                    </a:lnTo>
                    <a:lnTo>
                      <a:pt x="285" y="237"/>
                    </a:lnTo>
                    <a:lnTo>
                      <a:pt x="195" y="276"/>
                    </a:lnTo>
                    <a:lnTo>
                      <a:pt x="171" y="335"/>
                    </a:lnTo>
                    <a:lnTo>
                      <a:pt x="178" y="395"/>
                    </a:lnTo>
                    <a:lnTo>
                      <a:pt x="166" y="477"/>
                    </a:lnTo>
                    <a:lnTo>
                      <a:pt x="256" y="477"/>
                    </a:lnTo>
                    <a:lnTo>
                      <a:pt x="268" y="416"/>
                    </a:lnTo>
                    <a:lnTo>
                      <a:pt x="261" y="345"/>
                    </a:lnTo>
                    <a:lnTo>
                      <a:pt x="316" y="307"/>
                    </a:lnTo>
                    <a:lnTo>
                      <a:pt x="358" y="287"/>
                    </a:lnTo>
                    <a:lnTo>
                      <a:pt x="390" y="196"/>
                    </a:lnTo>
                    <a:lnTo>
                      <a:pt x="361" y="98"/>
                    </a:lnTo>
                    <a:lnTo>
                      <a:pt x="264" y="0"/>
                    </a:lnTo>
                    <a:lnTo>
                      <a:pt x="146" y="8"/>
                    </a:lnTo>
                    <a:lnTo>
                      <a:pt x="51" y="67"/>
                    </a:lnTo>
                    <a:lnTo>
                      <a:pt x="10" y="140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  <p:sp>
            <p:nvSpPr>
              <p:cNvPr id="9" name="Freeform 106"/>
              <p:cNvSpPr>
                <a:spLocks/>
              </p:cNvSpPr>
              <p:nvPr/>
            </p:nvSpPr>
            <p:spPr bwMode="auto">
              <a:xfrm rot="421002">
                <a:off x="1809" y="2234"/>
                <a:ext cx="284" cy="122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9" y="20"/>
                  </a:cxn>
                  <a:cxn ang="0">
                    <a:pos x="0" y="73"/>
                  </a:cxn>
                  <a:cxn ang="0">
                    <a:pos x="28" y="109"/>
                  </a:cxn>
                  <a:cxn ang="0">
                    <a:pos x="98" y="109"/>
                  </a:cxn>
                  <a:cxn ang="0">
                    <a:pos x="126" y="66"/>
                  </a:cxn>
                  <a:cxn ang="0">
                    <a:pos x="102" y="14"/>
                  </a:cxn>
                  <a:cxn ang="0">
                    <a:pos x="45" y="0"/>
                  </a:cxn>
                </a:cxnLst>
                <a:rect l="0" t="0" r="r" b="b"/>
                <a:pathLst>
                  <a:path w="126" h="109">
                    <a:moveTo>
                      <a:pt x="45" y="0"/>
                    </a:moveTo>
                    <a:lnTo>
                      <a:pt x="9" y="20"/>
                    </a:lnTo>
                    <a:lnTo>
                      <a:pt x="0" y="73"/>
                    </a:lnTo>
                    <a:lnTo>
                      <a:pt x="28" y="109"/>
                    </a:lnTo>
                    <a:lnTo>
                      <a:pt x="98" y="109"/>
                    </a:lnTo>
                    <a:lnTo>
                      <a:pt x="126" y="66"/>
                    </a:lnTo>
                    <a:lnTo>
                      <a:pt x="102" y="1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</p:grpSp>
      </p:grpSp>
      <p:grpSp>
        <p:nvGrpSpPr>
          <p:cNvPr id="4" name="Group 149"/>
          <p:cNvGrpSpPr>
            <a:grpSpLocks/>
          </p:cNvGrpSpPr>
          <p:nvPr/>
        </p:nvGrpSpPr>
        <p:grpSpPr bwMode="auto">
          <a:xfrm>
            <a:off x="838200" y="381000"/>
            <a:ext cx="1905000" cy="1219200"/>
            <a:chOff x="528" y="240"/>
            <a:chExt cx="1200" cy="768"/>
          </a:xfrm>
        </p:grpSpPr>
        <p:sp>
          <p:nvSpPr>
            <p:cNvPr id="14" name="Freeform 130"/>
            <p:cNvSpPr>
              <a:spLocks/>
            </p:cNvSpPr>
            <p:nvPr/>
          </p:nvSpPr>
          <p:spPr bwMode="auto">
            <a:xfrm>
              <a:off x="528" y="240"/>
              <a:ext cx="1200" cy="768"/>
            </a:xfrm>
            <a:custGeom>
              <a:avLst/>
              <a:gdLst/>
              <a:ahLst/>
              <a:cxnLst>
                <a:cxn ang="0">
                  <a:pos x="53" y="146"/>
                </a:cxn>
                <a:cxn ang="0">
                  <a:pos x="64" y="372"/>
                </a:cxn>
                <a:cxn ang="0">
                  <a:pos x="652" y="338"/>
                </a:cxn>
                <a:cxn ang="0">
                  <a:pos x="584" y="146"/>
                </a:cxn>
                <a:cxn ang="0">
                  <a:pos x="448" y="135"/>
                </a:cxn>
                <a:cxn ang="0">
                  <a:pos x="166" y="146"/>
                </a:cxn>
                <a:cxn ang="0">
                  <a:pos x="53" y="146"/>
                </a:cxn>
              </a:cxnLst>
              <a:rect l="0" t="0" r="r" b="b"/>
              <a:pathLst>
                <a:path w="698" h="397">
                  <a:moveTo>
                    <a:pt x="53" y="146"/>
                  </a:moveTo>
                  <a:cubicBezTo>
                    <a:pt x="57" y="221"/>
                    <a:pt x="0" y="333"/>
                    <a:pt x="64" y="372"/>
                  </a:cubicBezTo>
                  <a:cubicBezTo>
                    <a:pt x="105" y="397"/>
                    <a:pt x="538" y="351"/>
                    <a:pt x="652" y="338"/>
                  </a:cubicBezTo>
                  <a:cubicBezTo>
                    <a:pt x="614" y="0"/>
                    <a:pt x="698" y="146"/>
                    <a:pt x="584" y="146"/>
                  </a:cubicBezTo>
                  <a:cubicBezTo>
                    <a:pt x="539" y="146"/>
                    <a:pt x="493" y="139"/>
                    <a:pt x="448" y="135"/>
                  </a:cubicBezTo>
                  <a:cubicBezTo>
                    <a:pt x="368" y="115"/>
                    <a:pt x="234" y="142"/>
                    <a:pt x="166" y="146"/>
                  </a:cubicBezTo>
                  <a:cubicBezTo>
                    <a:pt x="99" y="164"/>
                    <a:pt x="136" y="161"/>
                    <a:pt x="53" y="146"/>
                  </a:cubicBezTo>
                  <a:close/>
                </a:path>
              </a:pathLst>
            </a:custGeom>
            <a:solidFill>
              <a:srgbClr val="E1FFE1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91581" dir="2021404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15" name="Text Box 131"/>
            <p:cNvSpPr txBox="1">
              <a:spLocks noChangeArrowheads="1"/>
            </p:cNvSpPr>
            <p:nvPr/>
          </p:nvSpPr>
          <p:spPr bwMode="auto">
            <a:xfrm rot="21545687">
              <a:off x="572" y="564"/>
              <a:ext cx="1047" cy="39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zh-CN" altLang="en-US" sz="4600" b="1" dirty="0" smtClean="0">
                  <a:solidFill>
                    <a:srgbClr val="FF3300"/>
                  </a:solidFill>
                </a:rPr>
                <a:t>思考</a:t>
              </a:r>
              <a:r>
                <a:rPr lang="en-US" altLang="zh-CN" sz="4600" b="1" dirty="0" smtClean="0">
                  <a:solidFill>
                    <a:srgbClr val="FF3300"/>
                  </a:solidFill>
                </a:rPr>
                <a:t>1</a:t>
              </a:r>
              <a:endParaRPr lang="zh-CN" altLang="en-US" sz="4600" b="1" dirty="0">
                <a:solidFill>
                  <a:srgbClr val="FF33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2"/>
          <p:cNvSpPr txBox="1">
            <a:spLocks noChangeArrowheads="1"/>
          </p:cNvSpPr>
          <p:nvPr/>
        </p:nvSpPr>
        <p:spPr bwMode="auto">
          <a:xfrm>
            <a:off x="539552" y="2564907"/>
            <a:ext cx="8004114" cy="12464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25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幼圆" pitchFamily="49" charset="-122"/>
              </a:rPr>
              <a:t>         </a:t>
            </a:r>
            <a:r>
              <a:rPr lang="zh-CN" altLang="en-US" sz="3000" b="1" dirty="0" smtClean="0">
                <a:solidFill>
                  <a:schemeClr val="bg1"/>
                </a:solidFill>
                <a:ea typeface="幼圆" pitchFamily="49" charset="-122"/>
              </a:rPr>
              <a:t>上述代码在某些情况下会</a:t>
            </a:r>
            <a:r>
              <a:rPr lang="zh-CN" altLang="en-US" sz="3000" b="1" dirty="0" smtClean="0">
                <a:solidFill>
                  <a:srgbClr val="FF0000"/>
                </a:solidFill>
                <a:ea typeface="幼圆" pitchFamily="49" charset="-122"/>
              </a:rPr>
              <a:t>死锁</a:t>
            </a:r>
            <a:r>
              <a:rPr lang="zh-CN" altLang="en-US" sz="3000" b="1" dirty="0" smtClean="0">
                <a:solidFill>
                  <a:schemeClr val="bg1"/>
                </a:solidFill>
                <a:ea typeface="幼圆" pitchFamily="49" charset="-122"/>
              </a:rPr>
              <a:t>，找出死锁</a:t>
            </a:r>
            <a:endParaRPr lang="en-US" altLang="zh-CN" sz="3000" b="1" dirty="0" smtClean="0">
              <a:solidFill>
                <a:schemeClr val="bg1"/>
              </a:solidFill>
              <a:ea typeface="幼圆" pitchFamily="49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3000" b="1" dirty="0" smtClean="0">
                <a:solidFill>
                  <a:schemeClr val="bg1"/>
                </a:solidFill>
                <a:ea typeface="幼圆" pitchFamily="49" charset="-122"/>
              </a:rPr>
              <a:t>的原因，并解决，</a:t>
            </a:r>
            <a:r>
              <a:rPr lang="zh-CN" altLang="en-US" sz="3000" b="1" dirty="0" smtClean="0">
                <a:solidFill>
                  <a:srgbClr val="FF0000"/>
                </a:solidFill>
                <a:ea typeface="幼圆" pitchFamily="49" charset="-122"/>
              </a:rPr>
              <a:t>作为第三次作业</a:t>
            </a:r>
            <a:r>
              <a:rPr lang="zh-CN" altLang="en-US" sz="3000" b="1" dirty="0" smtClean="0">
                <a:solidFill>
                  <a:schemeClr val="bg1"/>
                </a:solidFill>
                <a:ea typeface="幼圆" pitchFamily="49" charset="-122"/>
              </a:rPr>
              <a:t>！</a:t>
            </a:r>
            <a:endParaRPr lang="zh-CN" altLang="en-US" sz="3000" b="1" dirty="0">
              <a:solidFill>
                <a:srgbClr val="003399"/>
              </a:solidFill>
              <a:ea typeface="幼圆" pitchFamily="49" charset="-122"/>
            </a:endParaRPr>
          </a:p>
        </p:txBody>
      </p:sp>
      <p:grpSp>
        <p:nvGrpSpPr>
          <p:cNvPr id="4" name="Group 149"/>
          <p:cNvGrpSpPr>
            <a:grpSpLocks/>
          </p:cNvGrpSpPr>
          <p:nvPr/>
        </p:nvGrpSpPr>
        <p:grpSpPr bwMode="auto">
          <a:xfrm>
            <a:off x="838200" y="381000"/>
            <a:ext cx="1905000" cy="1219200"/>
            <a:chOff x="528" y="240"/>
            <a:chExt cx="1200" cy="768"/>
          </a:xfrm>
        </p:grpSpPr>
        <p:sp>
          <p:nvSpPr>
            <p:cNvPr id="14" name="Freeform 130"/>
            <p:cNvSpPr>
              <a:spLocks/>
            </p:cNvSpPr>
            <p:nvPr/>
          </p:nvSpPr>
          <p:spPr bwMode="auto">
            <a:xfrm>
              <a:off x="528" y="240"/>
              <a:ext cx="1200" cy="768"/>
            </a:xfrm>
            <a:custGeom>
              <a:avLst/>
              <a:gdLst/>
              <a:ahLst/>
              <a:cxnLst>
                <a:cxn ang="0">
                  <a:pos x="53" y="146"/>
                </a:cxn>
                <a:cxn ang="0">
                  <a:pos x="64" y="372"/>
                </a:cxn>
                <a:cxn ang="0">
                  <a:pos x="652" y="338"/>
                </a:cxn>
                <a:cxn ang="0">
                  <a:pos x="584" y="146"/>
                </a:cxn>
                <a:cxn ang="0">
                  <a:pos x="448" y="135"/>
                </a:cxn>
                <a:cxn ang="0">
                  <a:pos x="166" y="146"/>
                </a:cxn>
                <a:cxn ang="0">
                  <a:pos x="53" y="146"/>
                </a:cxn>
              </a:cxnLst>
              <a:rect l="0" t="0" r="r" b="b"/>
              <a:pathLst>
                <a:path w="698" h="397">
                  <a:moveTo>
                    <a:pt x="53" y="146"/>
                  </a:moveTo>
                  <a:cubicBezTo>
                    <a:pt x="57" y="221"/>
                    <a:pt x="0" y="333"/>
                    <a:pt x="64" y="372"/>
                  </a:cubicBezTo>
                  <a:cubicBezTo>
                    <a:pt x="105" y="397"/>
                    <a:pt x="538" y="351"/>
                    <a:pt x="652" y="338"/>
                  </a:cubicBezTo>
                  <a:cubicBezTo>
                    <a:pt x="614" y="0"/>
                    <a:pt x="698" y="146"/>
                    <a:pt x="584" y="146"/>
                  </a:cubicBezTo>
                  <a:cubicBezTo>
                    <a:pt x="539" y="146"/>
                    <a:pt x="493" y="139"/>
                    <a:pt x="448" y="135"/>
                  </a:cubicBezTo>
                  <a:cubicBezTo>
                    <a:pt x="368" y="115"/>
                    <a:pt x="234" y="142"/>
                    <a:pt x="166" y="146"/>
                  </a:cubicBezTo>
                  <a:cubicBezTo>
                    <a:pt x="99" y="164"/>
                    <a:pt x="136" y="161"/>
                    <a:pt x="53" y="146"/>
                  </a:cubicBezTo>
                  <a:close/>
                </a:path>
              </a:pathLst>
            </a:custGeom>
            <a:solidFill>
              <a:srgbClr val="E1FFE1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91581" dir="2021404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15" name="Text Box 131"/>
            <p:cNvSpPr txBox="1">
              <a:spLocks noChangeArrowheads="1"/>
            </p:cNvSpPr>
            <p:nvPr/>
          </p:nvSpPr>
          <p:spPr bwMode="auto">
            <a:xfrm rot="21545687">
              <a:off x="572" y="564"/>
              <a:ext cx="1047" cy="39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zh-CN" altLang="en-US" sz="4600" b="1" dirty="0" smtClean="0">
                  <a:solidFill>
                    <a:srgbClr val="FF3300"/>
                  </a:solidFill>
                </a:rPr>
                <a:t>思考</a:t>
              </a:r>
              <a:r>
                <a:rPr lang="en-US" altLang="zh-CN" sz="4600" b="1" dirty="0" smtClean="0">
                  <a:solidFill>
                    <a:srgbClr val="FF3300"/>
                  </a:solidFill>
                </a:rPr>
                <a:t>2</a:t>
              </a:r>
              <a:endParaRPr lang="zh-CN" altLang="en-US" sz="4600" b="1" dirty="0">
                <a:solidFill>
                  <a:srgbClr val="FF33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7"/>
          <p:cNvGrpSpPr>
            <a:grpSpLocks/>
          </p:cNvGrpSpPr>
          <p:nvPr/>
        </p:nvGrpSpPr>
        <p:grpSpPr bwMode="auto">
          <a:xfrm>
            <a:off x="683568" y="404664"/>
            <a:ext cx="3959225" cy="615950"/>
            <a:chOff x="567" y="946"/>
            <a:chExt cx="2494" cy="388"/>
          </a:xfrm>
        </p:grpSpPr>
        <p:sp>
          <p:nvSpPr>
            <p:cNvPr id="5" name="AutoShape 93"/>
            <p:cNvSpPr>
              <a:spLocks noChangeArrowheads="1"/>
            </p:cNvSpPr>
            <p:nvPr/>
          </p:nvSpPr>
          <p:spPr bwMode="auto">
            <a:xfrm>
              <a:off x="567" y="960"/>
              <a:ext cx="2494" cy="373"/>
            </a:xfrm>
            <a:prstGeom prst="cloudCallout">
              <a:avLst>
                <a:gd name="adj1" fmla="val -33227"/>
                <a:gd name="adj2" fmla="val 32574"/>
              </a:avLst>
            </a:prstGeom>
            <a:solidFill>
              <a:srgbClr val="FFFFD1"/>
            </a:solidFill>
            <a:ln w="9525">
              <a:noFill/>
              <a:round/>
              <a:headEnd/>
              <a:tailEnd/>
            </a:ln>
            <a:effectLst>
              <a:outerShdw dist="148650" dir="1198986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 b="1">
                <a:effectLst/>
                <a:ea typeface="宋体" pitchFamily="2" charset="-122"/>
              </a:endParaRPr>
            </a:p>
          </p:txBody>
        </p:sp>
        <p:sp>
          <p:nvSpPr>
            <p:cNvPr id="6" name="Text Box 95"/>
            <p:cNvSpPr txBox="1">
              <a:spLocks noChangeArrowheads="1"/>
            </p:cNvSpPr>
            <p:nvPr/>
          </p:nvSpPr>
          <p:spPr bwMode="auto">
            <a:xfrm>
              <a:off x="865" y="946"/>
              <a:ext cx="1924" cy="3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l" eaLnBrk="1" fontAlgn="base" hangingPunct="1"/>
              <a:r>
                <a:rPr lang="zh-CN" altLang="en-US" sz="3400" b="1" dirty="0" smtClean="0">
                  <a:solidFill>
                    <a:schemeClr val="accent2"/>
                  </a:solidFill>
                  <a:ea typeface="楷体_GB2312" pitchFamily="49" charset="-122"/>
                </a:rPr>
                <a:t>混合编程优点</a:t>
              </a:r>
              <a:endParaRPr lang="zh-CN" altLang="en-US" sz="3400" b="1" dirty="0">
                <a:solidFill>
                  <a:schemeClr val="accent2"/>
                </a:solidFill>
                <a:ea typeface="楷体_GB2312" pitchFamily="49" charset="-122"/>
              </a:endParaRPr>
            </a:p>
          </p:txBody>
        </p:sp>
      </p:grpSp>
      <p:grpSp>
        <p:nvGrpSpPr>
          <p:cNvPr id="7" name="Group 441"/>
          <p:cNvGrpSpPr>
            <a:grpSpLocks/>
          </p:cNvGrpSpPr>
          <p:nvPr/>
        </p:nvGrpSpPr>
        <p:grpSpPr bwMode="auto">
          <a:xfrm>
            <a:off x="683047" y="980730"/>
            <a:ext cx="7924800" cy="1871663"/>
            <a:chOff x="406" y="1883"/>
            <a:chExt cx="4992" cy="1179"/>
          </a:xfrm>
        </p:grpSpPr>
        <p:sp>
          <p:nvSpPr>
            <p:cNvPr id="8" name="Freeform 98"/>
            <p:cNvSpPr>
              <a:spLocks/>
            </p:cNvSpPr>
            <p:nvPr/>
          </p:nvSpPr>
          <p:spPr bwMode="auto">
            <a:xfrm>
              <a:off x="406" y="1883"/>
              <a:ext cx="4992" cy="1179"/>
            </a:xfrm>
            <a:custGeom>
              <a:avLst/>
              <a:gdLst/>
              <a:ahLst/>
              <a:cxnLst>
                <a:cxn ang="0">
                  <a:pos x="155" y="62"/>
                </a:cxn>
                <a:cxn ang="0">
                  <a:pos x="231" y="51"/>
                </a:cxn>
                <a:cxn ang="0">
                  <a:pos x="297" y="29"/>
                </a:cxn>
                <a:cxn ang="0">
                  <a:pos x="646" y="62"/>
                </a:cxn>
                <a:cxn ang="0">
                  <a:pos x="1770" y="51"/>
                </a:cxn>
                <a:cxn ang="0">
                  <a:pos x="2751" y="83"/>
                </a:cxn>
                <a:cxn ang="0">
                  <a:pos x="3373" y="94"/>
                </a:cxn>
                <a:cxn ang="0">
                  <a:pos x="3864" y="62"/>
                </a:cxn>
                <a:cxn ang="0">
                  <a:pos x="4541" y="51"/>
                </a:cxn>
                <a:cxn ang="0">
                  <a:pos x="4562" y="891"/>
                </a:cxn>
                <a:cxn ang="0">
                  <a:pos x="4573" y="2342"/>
                </a:cxn>
                <a:cxn ang="0">
                  <a:pos x="4290" y="2418"/>
                </a:cxn>
                <a:cxn ang="0">
                  <a:pos x="3624" y="2473"/>
                </a:cxn>
                <a:cxn ang="0">
                  <a:pos x="537" y="2429"/>
                </a:cxn>
                <a:cxn ang="0">
                  <a:pos x="35" y="2407"/>
                </a:cxn>
                <a:cxn ang="0">
                  <a:pos x="57" y="1687"/>
                </a:cxn>
                <a:cxn ang="0">
                  <a:pos x="68" y="1600"/>
                </a:cxn>
                <a:cxn ang="0">
                  <a:pos x="79" y="607"/>
                </a:cxn>
                <a:cxn ang="0">
                  <a:pos x="90" y="542"/>
                </a:cxn>
                <a:cxn ang="0">
                  <a:pos x="144" y="7"/>
                </a:cxn>
                <a:cxn ang="0">
                  <a:pos x="253" y="18"/>
                </a:cxn>
                <a:cxn ang="0">
                  <a:pos x="275" y="83"/>
                </a:cxn>
              </a:cxnLst>
              <a:rect l="0" t="0" r="r" b="b"/>
              <a:pathLst>
                <a:path w="4631" h="2527">
                  <a:moveTo>
                    <a:pt x="155" y="62"/>
                  </a:moveTo>
                  <a:cubicBezTo>
                    <a:pt x="180" y="58"/>
                    <a:pt x="206" y="57"/>
                    <a:pt x="231" y="51"/>
                  </a:cubicBezTo>
                  <a:cubicBezTo>
                    <a:pt x="254" y="46"/>
                    <a:pt x="297" y="29"/>
                    <a:pt x="297" y="29"/>
                  </a:cubicBezTo>
                  <a:cubicBezTo>
                    <a:pt x="428" y="35"/>
                    <a:pt x="526" y="32"/>
                    <a:pt x="646" y="62"/>
                  </a:cubicBezTo>
                  <a:cubicBezTo>
                    <a:pt x="1024" y="49"/>
                    <a:pt x="1390" y="43"/>
                    <a:pt x="1770" y="51"/>
                  </a:cubicBezTo>
                  <a:cubicBezTo>
                    <a:pt x="2095" y="81"/>
                    <a:pt x="2424" y="72"/>
                    <a:pt x="2751" y="83"/>
                  </a:cubicBezTo>
                  <a:cubicBezTo>
                    <a:pt x="2966" y="103"/>
                    <a:pt x="3152" y="101"/>
                    <a:pt x="3373" y="94"/>
                  </a:cubicBezTo>
                  <a:cubicBezTo>
                    <a:pt x="3506" y="50"/>
                    <a:pt x="3766" y="65"/>
                    <a:pt x="3864" y="62"/>
                  </a:cubicBezTo>
                  <a:cubicBezTo>
                    <a:pt x="4091" y="24"/>
                    <a:pt x="4308" y="45"/>
                    <a:pt x="4541" y="51"/>
                  </a:cubicBezTo>
                  <a:cubicBezTo>
                    <a:pt x="4631" y="340"/>
                    <a:pt x="4554" y="82"/>
                    <a:pt x="4562" y="891"/>
                  </a:cubicBezTo>
                  <a:cubicBezTo>
                    <a:pt x="4567" y="1375"/>
                    <a:pt x="4569" y="1858"/>
                    <a:pt x="4573" y="2342"/>
                  </a:cubicBezTo>
                  <a:cubicBezTo>
                    <a:pt x="4465" y="2395"/>
                    <a:pt x="4417" y="2407"/>
                    <a:pt x="4290" y="2418"/>
                  </a:cubicBezTo>
                  <a:cubicBezTo>
                    <a:pt x="4067" y="2474"/>
                    <a:pt x="3860" y="2467"/>
                    <a:pt x="3624" y="2473"/>
                  </a:cubicBezTo>
                  <a:cubicBezTo>
                    <a:pt x="2595" y="2458"/>
                    <a:pt x="1565" y="2472"/>
                    <a:pt x="537" y="2429"/>
                  </a:cubicBezTo>
                  <a:cubicBezTo>
                    <a:pt x="371" y="2408"/>
                    <a:pt x="152" y="2527"/>
                    <a:pt x="35" y="2407"/>
                  </a:cubicBezTo>
                  <a:cubicBezTo>
                    <a:pt x="33" y="2405"/>
                    <a:pt x="54" y="1741"/>
                    <a:pt x="57" y="1687"/>
                  </a:cubicBezTo>
                  <a:cubicBezTo>
                    <a:pt x="59" y="1658"/>
                    <a:pt x="64" y="1629"/>
                    <a:pt x="68" y="1600"/>
                  </a:cubicBezTo>
                  <a:cubicBezTo>
                    <a:pt x="72" y="1269"/>
                    <a:pt x="72" y="938"/>
                    <a:pt x="79" y="607"/>
                  </a:cubicBezTo>
                  <a:cubicBezTo>
                    <a:pt x="79" y="585"/>
                    <a:pt x="89" y="564"/>
                    <a:pt x="90" y="542"/>
                  </a:cubicBezTo>
                  <a:cubicBezTo>
                    <a:pt x="91" y="520"/>
                    <a:pt x="0" y="103"/>
                    <a:pt x="144" y="7"/>
                  </a:cubicBezTo>
                  <a:cubicBezTo>
                    <a:pt x="180" y="11"/>
                    <a:pt x="221" y="0"/>
                    <a:pt x="253" y="18"/>
                  </a:cubicBezTo>
                  <a:cubicBezTo>
                    <a:pt x="273" y="29"/>
                    <a:pt x="275" y="83"/>
                    <a:pt x="275" y="83"/>
                  </a:cubicBezTo>
                </a:path>
              </a:pathLst>
            </a:custGeom>
            <a:solidFill>
              <a:srgbClr val="EBFFEB"/>
            </a:solidFill>
            <a:ln w="9525" cap="flat" cmpd="sng">
              <a:noFill/>
              <a:prstDash val="solid"/>
              <a:round/>
              <a:headEnd/>
              <a:tailEnd/>
            </a:ln>
            <a:effectLst>
              <a:outerShdw dist="198380" dir="2388334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9" name="Text Box 99"/>
            <p:cNvSpPr txBox="1">
              <a:spLocks noChangeArrowheads="1"/>
            </p:cNvSpPr>
            <p:nvPr/>
          </p:nvSpPr>
          <p:spPr bwMode="auto">
            <a:xfrm>
              <a:off x="694" y="1974"/>
              <a:ext cx="4656" cy="106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514350" indent="-514350" algn="l" eaLnBrk="1" fontAlgn="base" hangingPunct="1">
                <a:lnSpc>
                  <a:spcPct val="80000"/>
                </a:lnSpc>
                <a:spcBef>
                  <a:spcPct val="30000"/>
                </a:spcBef>
                <a:buAutoNum type="arabicParenBoth"/>
              </a:pPr>
              <a:r>
                <a:rPr lang="zh-CN" altLang="en-US" sz="2600" b="1" dirty="0" smtClean="0">
                  <a:solidFill>
                    <a:srgbClr val="002060"/>
                  </a:solidFill>
                  <a:ea typeface="华文黑体" pitchFamily="49" charset="-122"/>
                </a:rPr>
                <a:t>每一个节点只需要一个线程参与通信，其它线程共享数据，具备较高的性能，例如广播</a:t>
              </a:r>
              <a:endParaRPr lang="en-US" altLang="zh-CN" sz="2600" b="1" dirty="0" smtClean="0">
                <a:solidFill>
                  <a:srgbClr val="002060"/>
                </a:solidFill>
                <a:ea typeface="华文黑体" pitchFamily="49" charset="-122"/>
              </a:endParaRPr>
            </a:p>
            <a:p>
              <a:pPr marL="514350" indent="-514350">
                <a:lnSpc>
                  <a:spcPct val="80000"/>
                </a:lnSpc>
                <a:spcBef>
                  <a:spcPct val="30000"/>
                </a:spcBef>
              </a:pPr>
              <a:endParaRPr lang="en-US" altLang="zh-CN" sz="1200" b="1" dirty="0">
                <a:solidFill>
                  <a:srgbClr val="002060"/>
                </a:solidFill>
                <a:effectLst/>
                <a:ea typeface="华文黑体" pitchFamily="49" charset="-122"/>
              </a:endParaRPr>
            </a:p>
            <a:p>
              <a:pPr algn="l" eaLnBrk="1" fontAlgn="base" hangingPunct="1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zh-CN" sz="2600" b="1" dirty="0" smtClean="0">
                  <a:solidFill>
                    <a:srgbClr val="002060"/>
                  </a:solidFill>
                  <a:effectLst/>
                  <a:ea typeface="华文黑体" pitchFamily="49" charset="-122"/>
                </a:rPr>
                <a:t>(2)  </a:t>
              </a:r>
              <a:r>
                <a:rPr lang="zh-CN" altLang="en-US" sz="2600" b="1" dirty="0" smtClean="0">
                  <a:solidFill>
                    <a:srgbClr val="002060"/>
                  </a:solidFill>
                  <a:effectLst/>
                  <a:ea typeface="华文黑体" pitchFamily="49" charset="-122"/>
                </a:rPr>
                <a:t>较快的上下文切换</a:t>
              </a:r>
              <a:endParaRPr lang="zh-CN" altLang="en-US" sz="2600" b="1" dirty="0">
                <a:solidFill>
                  <a:srgbClr val="002060"/>
                </a:solidFill>
                <a:effectLst/>
                <a:ea typeface="华文黑体" pitchFamily="49" charset="-122"/>
              </a:endParaRPr>
            </a:p>
            <a:p>
              <a:pPr algn="l" eaLnBrk="1" fontAlgn="base" hangingPunct="1">
                <a:lnSpc>
                  <a:spcPct val="75000"/>
                </a:lnSpc>
                <a:spcBef>
                  <a:spcPct val="15000"/>
                </a:spcBef>
              </a:pPr>
              <a:r>
                <a:rPr lang="zh-CN" altLang="en-US" sz="2600" b="1" dirty="0">
                  <a:solidFill>
                    <a:srgbClr val="002060"/>
                  </a:solidFill>
                  <a:effectLst/>
                  <a:ea typeface="华文黑体" pitchFamily="49" charset="-122"/>
                </a:rPr>
                <a:t>        </a:t>
              </a:r>
            </a:p>
          </p:txBody>
        </p:sp>
      </p:grpSp>
      <p:grpSp>
        <p:nvGrpSpPr>
          <p:cNvPr id="10" name="Group 427"/>
          <p:cNvGrpSpPr>
            <a:grpSpLocks/>
          </p:cNvGrpSpPr>
          <p:nvPr/>
        </p:nvGrpSpPr>
        <p:grpSpPr bwMode="auto">
          <a:xfrm>
            <a:off x="900113" y="4077072"/>
            <a:ext cx="2303211" cy="615950"/>
            <a:chOff x="567" y="946"/>
            <a:chExt cx="2825" cy="388"/>
          </a:xfrm>
        </p:grpSpPr>
        <p:sp>
          <p:nvSpPr>
            <p:cNvPr id="11" name="AutoShape 93"/>
            <p:cNvSpPr>
              <a:spLocks noChangeArrowheads="1"/>
            </p:cNvSpPr>
            <p:nvPr/>
          </p:nvSpPr>
          <p:spPr bwMode="auto">
            <a:xfrm>
              <a:off x="567" y="960"/>
              <a:ext cx="2649" cy="373"/>
            </a:xfrm>
            <a:prstGeom prst="cloudCallout">
              <a:avLst>
                <a:gd name="adj1" fmla="val -33227"/>
                <a:gd name="adj2" fmla="val 32574"/>
              </a:avLst>
            </a:prstGeom>
            <a:solidFill>
              <a:srgbClr val="FFFFD1"/>
            </a:solidFill>
            <a:ln w="9525">
              <a:noFill/>
              <a:round/>
              <a:headEnd/>
              <a:tailEnd/>
            </a:ln>
            <a:effectLst>
              <a:outerShdw dist="148650" dir="1198986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 b="1">
                <a:effectLst/>
                <a:ea typeface="宋体" pitchFamily="2" charset="-122"/>
              </a:endParaRPr>
            </a:p>
          </p:txBody>
        </p:sp>
        <p:sp>
          <p:nvSpPr>
            <p:cNvPr id="12" name="Text Box 95"/>
            <p:cNvSpPr txBox="1">
              <a:spLocks noChangeArrowheads="1"/>
            </p:cNvSpPr>
            <p:nvPr/>
          </p:nvSpPr>
          <p:spPr bwMode="auto">
            <a:xfrm>
              <a:off x="1218" y="946"/>
              <a:ext cx="2174" cy="3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l" eaLnBrk="1" fontAlgn="base" hangingPunct="1"/>
              <a:r>
                <a:rPr lang="zh-CN" altLang="en-US" sz="3400" b="1" dirty="0" smtClean="0">
                  <a:solidFill>
                    <a:schemeClr val="accent2"/>
                  </a:solidFill>
                  <a:ea typeface="楷体_GB2312" pitchFamily="49" charset="-122"/>
                </a:rPr>
                <a:t>缺点</a:t>
              </a:r>
              <a:endParaRPr lang="zh-CN" altLang="en-US" sz="3400" b="1" dirty="0">
                <a:solidFill>
                  <a:schemeClr val="accent2"/>
                </a:solidFill>
                <a:ea typeface="楷体_GB2312" pitchFamily="49" charset="-122"/>
              </a:endParaRPr>
            </a:p>
          </p:txBody>
        </p:sp>
      </p:grpSp>
      <p:grpSp>
        <p:nvGrpSpPr>
          <p:cNvPr id="13" name="Group 441"/>
          <p:cNvGrpSpPr>
            <a:grpSpLocks/>
          </p:cNvGrpSpPr>
          <p:nvPr/>
        </p:nvGrpSpPr>
        <p:grpSpPr bwMode="auto">
          <a:xfrm>
            <a:off x="899592" y="4703862"/>
            <a:ext cx="7924800" cy="2022476"/>
            <a:chOff x="406" y="1883"/>
            <a:chExt cx="4992" cy="1274"/>
          </a:xfrm>
        </p:grpSpPr>
        <p:sp>
          <p:nvSpPr>
            <p:cNvPr id="14" name="Freeform 98"/>
            <p:cNvSpPr>
              <a:spLocks/>
            </p:cNvSpPr>
            <p:nvPr/>
          </p:nvSpPr>
          <p:spPr bwMode="auto">
            <a:xfrm>
              <a:off x="406" y="1883"/>
              <a:ext cx="4992" cy="1238"/>
            </a:xfrm>
            <a:custGeom>
              <a:avLst/>
              <a:gdLst/>
              <a:ahLst/>
              <a:cxnLst>
                <a:cxn ang="0">
                  <a:pos x="155" y="62"/>
                </a:cxn>
                <a:cxn ang="0">
                  <a:pos x="231" y="51"/>
                </a:cxn>
                <a:cxn ang="0">
                  <a:pos x="297" y="29"/>
                </a:cxn>
                <a:cxn ang="0">
                  <a:pos x="646" y="62"/>
                </a:cxn>
                <a:cxn ang="0">
                  <a:pos x="1770" y="51"/>
                </a:cxn>
                <a:cxn ang="0">
                  <a:pos x="2751" y="83"/>
                </a:cxn>
                <a:cxn ang="0">
                  <a:pos x="3373" y="94"/>
                </a:cxn>
                <a:cxn ang="0">
                  <a:pos x="3864" y="62"/>
                </a:cxn>
                <a:cxn ang="0">
                  <a:pos x="4541" y="51"/>
                </a:cxn>
                <a:cxn ang="0">
                  <a:pos x="4562" y="891"/>
                </a:cxn>
                <a:cxn ang="0">
                  <a:pos x="4573" y="2342"/>
                </a:cxn>
                <a:cxn ang="0">
                  <a:pos x="4290" y="2418"/>
                </a:cxn>
                <a:cxn ang="0">
                  <a:pos x="3624" y="2473"/>
                </a:cxn>
                <a:cxn ang="0">
                  <a:pos x="537" y="2429"/>
                </a:cxn>
                <a:cxn ang="0">
                  <a:pos x="35" y="2407"/>
                </a:cxn>
                <a:cxn ang="0">
                  <a:pos x="57" y="1687"/>
                </a:cxn>
                <a:cxn ang="0">
                  <a:pos x="68" y="1600"/>
                </a:cxn>
                <a:cxn ang="0">
                  <a:pos x="79" y="607"/>
                </a:cxn>
                <a:cxn ang="0">
                  <a:pos x="90" y="542"/>
                </a:cxn>
                <a:cxn ang="0">
                  <a:pos x="144" y="7"/>
                </a:cxn>
                <a:cxn ang="0">
                  <a:pos x="253" y="18"/>
                </a:cxn>
                <a:cxn ang="0">
                  <a:pos x="275" y="83"/>
                </a:cxn>
              </a:cxnLst>
              <a:rect l="0" t="0" r="r" b="b"/>
              <a:pathLst>
                <a:path w="4631" h="2527">
                  <a:moveTo>
                    <a:pt x="155" y="62"/>
                  </a:moveTo>
                  <a:cubicBezTo>
                    <a:pt x="180" y="58"/>
                    <a:pt x="206" y="57"/>
                    <a:pt x="231" y="51"/>
                  </a:cubicBezTo>
                  <a:cubicBezTo>
                    <a:pt x="254" y="46"/>
                    <a:pt x="297" y="29"/>
                    <a:pt x="297" y="29"/>
                  </a:cubicBezTo>
                  <a:cubicBezTo>
                    <a:pt x="428" y="35"/>
                    <a:pt x="526" y="32"/>
                    <a:pt x="646" y="62"/>
                  </a:cubicBezTo>
                  <a:cubicBezTo>
                    <a:pt x="1024" y="49"/>
                    <a:pt x="1390" y="43"/>
                    <a:pt x="1770" y="51"/>
                  </a:cubicBezTo>
                  <a:cubicBezTo>
                    <a:pt x="2095" y="81"/>
                    <a:pt x="2424" y="72"/>
                    <a:pt x="2751" y="83"/>
                  </a:cubicBezTo>
                  <a:cubicBezTo>
                    <a:pt x="2966" y="103"/>
                    <a:pt x="3152" y="101"/>
                    <a:pt x="3373" y="94"/>
                  </a:cubicBezTo>
                  <a:cubicBezTo>
                    <a:pt x="3506" y="50"/>
                    <a:pt x="3766" y="65"/>
                    <a:pt x="3864" y="62"/>
                  </a:cubicBezTo>
                  <a:cubicBezTo>
                    <a:pt x="4091" y="24"/>
                    <a:pt x="4308" y="45"/>
                    <a:pt x="4541" y="51"/>
                  </a:cubicBezTo>
                  <a:cubicBezTo>
                    <a:pt x="4631" y="340"/>
                    <a:pt x="4554" y="82"/>
                    <a:pt x="4562" y="891"/>
                  </a:cubicBezTo>
                  <a:cubicBezTo>
                    <a:pt x="4567" y="1375"/>
                    <a:pt x="4569" y="1858"/>
                    <a:pt x="4573" y="2342"/>
                  </a:cubicBezTo>
                  <a:cubicBezTo>
                    <a:pt x="4465" y="2395"/>
                    <a:pt x="4417" y="2407"/>
                    <a:pt x="4290" y="2418"/>
                  </a:cubicBezTo>
                  <a:cubicBezTo>
                    <a:pt x="4067" y="2474"/>
                    <a:pt x="3860" y="2467"/>
                    <a:pt x="3624" y="2473"/>
                  </a:cubicBezTo>
                  <a:cubicBezTo>
                    <a:pt x="2595" y="2458"/>
                    <a:pt x="1565" y="2472"/>
                    <a:pt x="537" y="2429"/>
                  </a:cubicBezTo>
                  <a:cubicBezTo>
                    <a:pt x="371" y="2408"/>
                    <a:pt x="152" y="2527"/>
                    <a:pt x="35" y="2407"/>
                  </a:cubicBezTo>
                  <a:cubicBezTo>
                    <a:pt x="33" y="2405"/>
                    <a:pt x="54" y="1741"/>
                    <a:pt x="57" y="1687"/>
                  </a:cubicBezTo>
                  <a:cubicBezTo>
                    <a:pt x="59" y="1658"/>
                    <a:pt x="64" y="1629"/>
                    <a:pt x="68" y="1600"/>
                  </a:cubicBezTo>
                  <a:cubicBezTo>
                    <a:pt x="72" y="1269"/>
                    <a:pt x="72" y="938"/>
                    <a:pt x="79" y="607"/>
                  </a:cubicBezTo>
                  <a:cubicBezTo>
                    <a:pt x="79" y="585"/>
                    <a:pt x="89" y="564"/>
                    <a:pt x="90" y="542"/>
                  </a:cubicBezTo>
                  <a:cubicBezTo>
                    <a:pt x="91" y="520"/>
                    <a:pt x="0" y="103"/>
                    <a:pt x="144" y="7"/>
                  </a:cubicBezTo>
                  <a:cubicBezTo>
                    <a:pt x="180" y="11"/>
                    <a:pt x="221" y="0"/>
                    <a:pt x="253" y="18"/>
                  </a:cubicBezTo>
                  <a:cubicBezTo>
                    <a:pt x="273" y="29"/>
                    <a:pt x="275" y="83"/>
                    <a:pt x="275" y="83"/>
                  </a:cubicBezTo>
                </a:path>
              </a:pathLst>
            </a:custGeom>
            <a:solidFill>
              <a:srgbClr val="EBFFEB"/>
            </a:solidFill>
            <a:ln w="9525" cap="flat" cmpd="sng">
              <a:noFill/>
              <a:prstDash val="solid"/>
              <a:round/>
              <a:headEnd/>
              <a:tailEnd/>
            </a:ln>
            <a:effectLst>
              <a:outerShdw dist="198380" dir="2388334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15" name="Text Box 99"/>
            <p:cNvSpPr txBox="1">
              <a:spLocks noChangeArrowheads="1"/>
            </p:cNvSpPr>
            <p:nvPr/>
          </p:nvSpPr>
          <p:spPr bwMode="auto">
            <a:xfrm>
              <a:off x="694" y="1974"/>
              <a:ext cx="4656" cy="118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fontAlgn="base" hangingPunct="1">
                <a:lnSpc>
                  <a:spcPct val="80000"/>
                </a:lnSpc>
                <a:spcBef>
                  <a:spcPct val="30000"/>
                </a:spcBef>
              </a:pPr>
              <a:r>
                <a:rPr lang="zh-CN" altLang="en-US" sz="2600" b="1" dirty="0" smtClean="0">
                  <a:solidFill>
                    <a:srgbClr val="002060"/>
                  </a:solidFill>
                  <a:effectLst/>
                  <a:ea typeface="华文黑体" pitchFamily="49" charset="-122"/>
                </a:rPr>
                <a:t>(1)  编程难度大</a:t>
              </a:r>
              <a:r>
                <a:rPr lang="zh-CN" altLang="en-US" sz="2600" b="1" dirty="0" smtClean="0">
                  <a:solidFill>
                    <a:srgbClr val="002060"/>
                  </a:solidFill>
                  <a:ea typeface="华文黑体" pitchFamily="49" charset="-122"/>
                </a:rPr>
                <a:t>！</a:t>
              </a:r>
              <a:endParaRPr lang="en-US" altLang="zh-CN" sz="2600" b="1" dirty="0" smtClean="0">
                <a:solidFill>
                  <a:srgbClr val="002060"/>
                </a:solidFill>
                <a:ea typeface="华文黑体" pitchFamily="49" charset="-122"/>
              </a:endParaRPr>
            </a:p>
            <a:p>
              <a:pPr>
                <a:lnSpc>
                  <a:spcPct val="80000"/>
                </a:lnSpc>
                <a:spcBef>
                  <a:spcPct val="30000"/>
                </a:spcBef>
              </a:pPr>
              <a:r>
                <a:rPr lang="en-US" altLang="zh-CN" sz="2600" b="1" dirty="0" smtClean="0">
                  <a:solidFill>
                    <a:srgbClr val="002060"/>
                  </a:solidFill>
                  <a:ea typeface="华文黑体" pitchFamily="49" charset="-122"/>
                </a:rPr>
                <a:t>(2)  </a:t>
              </a:r>
              <a:r>
                <a:rPr lang="zh-CN" altLang="en-US" sz="2600" b="1" dirty="0" smtClean="0">
                  <a:solidFill>
                    <a:srgbClr val="002060"/>
                  </a:solidFill>
                  <a:ea typeface="华文黑体" pitchFamily="49" charset="-122"/>
                </a:rPr>
                <a:t>多个线程同时调用</a:t>
              </a:r>
              <a:r>
                <a:rPr lang="en-US" altLang="zh-CN" sz="2600" b="1" dirty="0" smtClean="0">
                  <a:solidFill>
                    <a:srgbClr val="002060"/>
                  </a:solidFill>
                  <a:ea typeface="华文黑体" pitchFamily="49" charset="-122"/>
                </a:rPr>
                <a:t>MPI</a:t>
              </a:r>
              <a:r>
                <a:rPr lang="zh-CN" altLang="en-US" sz="2600" b="1" dirty="0" smtClean="0">
                  <a:solidFill>
                    <a:srgbClr val="002060"/>
                  </a:solidFill>
                  <a:ea typeface="华文黑体" pitchFamily="49" charset="-122"/>
                </a:rPr>
                <a:t>函数</a:t>
              </a:r>
              <a:r>
                <a:rPr lang="en-US" altLang="zh-CN" sz="2600" b="1" dirty="0" smtClean="0">
                  <a:solidFill>
                    <a:srgbClr val="002060"/>
                  </a:solidFill>
                  <a:ea typeface="华文黑体" pitchFamily="49" charset="-122"/>
                </a:rPr>
                <a:t>(</a:t>
              </a:r>
              <a:r>
                <a:rPr lang="zh-CN" altLang="en-US" sz="2600" b="1" dirty="0" smtClean="0">
                  <a:solidFill>
                    <a:srgbClr val="002060"/>
                  </a:solidFill>
                  <a:ea typeface="华文黑体" pitchFamily="49" charset="-122"/>
                </a:rPr>
                <a:t>注意看使用的</a:t>
              </a:r>
              <a:r>
                <a:rPr lang="en-US" altLang="zh-CN" sz="2600" b="1" dirty="0" smtClean="0">
                  <a:solidFill>
                    <a:srgbClr val="002060"/>
                  </a:solidFill>
                  <a:ea typeface="华文黑体" pitchFamily="49" charset="-122"/>
                </a:rPr>
                <a:t>MPI</a:t>
              </a:r>
              <a:r>
                <a:rPr lang="zh-CN" altLang="en-US" sz="2600" b="1" dirty="0" smtClean="0">
                  <a:solidFill>
                    <a:srgbClr val="002060"/>
                  </a:solidFill>
                  <a:ea typeface="华文黑体" pitchFamily="49" charset="-122"/>
                </a:rPr>
                <a:t>版本是否支持</a:t>
              </a:r>
              <a:r>
                <a:rPr lang="en-US" altLang="zh-CN" sz="2800" dirty="0" smtClean="0">
                  <a:solidFill>
                    <a:srgbClr val="FF0000"/>
                  </a:solidFill>
                </a:rPr>
                <a:t>MPI_THREAD_MULTIPLE</a:t>
              </a:r>
              <a:r>
                <a:rPr lang="en-US" altLang="zh-CN" sz="2800" dirty="0" smtClean="0"/>
                <a:t>‎</a:t>
              </a:r>
              <a:r>
                <a:rPr lang="en-US" altLang="zh-CN" sz="2600" b="1" dirty="0" smtClean="0">
                  <a:solidFill>
                    <a:srgbClr val="002060"/>
                  </a:solidFill>
                  <a:ea typeface="华文黑体" pitchFamily="49" charset="-122"/>
                </a:rPr>
                <a:t>)</a:t>
              </a:r>
              <a:r>
                <a:rPr lang="zh-CN" altLang="en-US" sz="2600" b="1" dirty="0" smtClean="0">
                  <a:solidFill>
                    <a:srgbClr val="002060"/>
                  </a:solidFill>
                  <a:ea typeface="华文黑体" pitchFamily="49" charset="-122"/>
                </a:rPr>
                <a:t>，可能崩溃</a:t>
              </a:r>
              <a:endParaRPr lang="zh-CN" altLang="en-US" sz="2600" b="1" dirty="0">
                <a:solidFill>
                  <a:srgbClr val="002060"/>
                </a:solidFill>
                <a:effectLst/>
                <a:ea typeface="华文黑体" pitchFamily="49" charset="-122"/>
              </a:endParaRPr>
            </a:p>
            <a:p>
              <a:pPr algn="l" eaLnBrk="1" fontAlgn="base" hangingPunct="1">
                <a:lnSpc>
                  <a:spcPct val="75000"/>
                </a:lnSpc>
                <a:spcBef>
                  <a:spcPct val="15000"/>
                </a:spcBef>
              </a:pPr>
              <a:r>
                <a:rPr lang="zh-CN" altLang="en-US" sz="2600" b="1" dirty="0">
                  <a:solidFill>
                    <a:srgbClr val="002060"/>
                  </a:solidFill>
                  <a:effectLst/>
                  <a:ea typeface="华文黑体" pitchFamily="49" charset="-122"/>
                </a:rPr>
                <a:t>      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reeform 2"/>
          <p:cNvSpPr>
            <a:spLocks/>
          </p:cNvSpPr>
          <p:nvPr/>
        </p:nvSpPr>
        <p:spPr bwMode="auto">
          <a:xfrm rot="17153840">
            <a:off x="3024188" y="2566988"/>
            <a:ext cx="5111750" cy="1727200"/>
          </a:xfrm>
          <a:custGeom>
            <a:avLst/>
            <a:gdLst/>
            <a:ahLst/>
            <a:cxnLst>
              <a:cxn ang="0">
                <a:pos x="103" y="68"/>
              </a:cxn>
              <a:cxn ang="0">
                <a:pos x="521" y="102"/>
              </a:cxn>
              <a:cxn ang="0">
                <a:pos x="2554" y="45"/>
              </a:cxn>
              <a:cxn ang="0">
                <a:pos x="3717" y="0"/>
              </a:cxn>
              <a:cxn ang="0">
                <a:pos x="3695" y="34"/>
              </a:cxn>
              <a:cxn ang="0">
                <a:pos x="3627" y="79"/>
              </a:cxn>
              <a:cxn ang="0">
                <a:pos x="3672" y="373"/>
              </a:cxn>
              <a:cxn ang="0">
                <a:pos x="3717" y="396"/>
              </a:cxn>
              <a:cxn ang="0">
                <a:pos x="3729" y="746"/>
              </a:cxn>
              <a:cxn ang="0">
                <a:pos x="3717" y="825"/>
              </a:cxn>
              <a:cxn ang="0">
                <a:pos x="3684" y="836"/>
              </a:cxn>
              <a:cxn ang="0">
                <a:pos x="3751" y="1085"/>
              </a:cxn>
              <a:cxn ang="0">
                <a:pos x="3763" y="1152"/>
              </a:cxn>
              <a:cxn ang="0">
                <a:pos x="3774" y="1186"/>
              </a:cxn>
              <a:cxn ang="0">
                <a:pos x="3695" y="1197"/>
              </a:cxn>
              <a:cxn ang="0">
                <a:pos x="3638" y="1209"/>
              </a:cxn>
              <a:cxn ang="0">
                <a:pos x="3288" y="1220"/>
              </a:cxn>
              <a:cxn ang="0">
                <a:pos x="3096" y="1254"/>
              </a:cxn>
              <a:cxn ang="0">
                <a:pos x="2554" y="1243"/>
              </a:cxn>
              <a:cxn ang="0">
                <a:pos x="1594" y="1277"/>
              </a:cxn>
              <a:cxn ang="0">
                <a:pos x="928" y="1265"/>
              </a:cxn>
              <a:cxn ang="0">
                <a:pos x="962" y="1254"/>
              </a:cxn>
              <a:cxn ang="0">
                <a:pos x="69" y="1243"/>
              </a:cxn>
              <a:cxn ang="0">
                <a:pos x="81" y="1175"/>
              </a:cxn>
              <a:cxn ang="0">
                <a:pos x="115" y="1164"/>
              </a:cxn>
              <a:cxn ang="0">
                <a:pos x="137" y="1017"/>
              </a:cxn>
              <a:cxn ang="0">
                <a:pos x="103" y="825"/>
              </a:cxn>
              <a:cxn ang="0">
                <a:pos x="81" y="757"/>
              </a:cxn>
              <a:cxn ang="0">
                <a:pos x="69" y="463"/>
              </a:cxn>
              <a:cxn ang="0">
                <a:pos x="92" y="396"/>
              </a:cxn>
              <a:cxn ang="0">
                <a:pos x="103" y="362"/>
              </a:cxn>
              <a:cxn ang="0">
                <a:pos x="69" y="283"/>
              </a:cxn>
              <a:cxn ang="0">
                <a:pos x="58" y="204"/>
              </a:cxn>
              <a:cxn ang="0">
                <a:pos x="24" y="181"/>
              </a:cxn>
              <a:cxn ang="0">
                <a:pos x="2" y="147"/>
              </a:cxn>
              <a:cxn ang="0">
                <a:pos x="13" y="102"/>
              </a:cxn>
              <a:cxn ang="0">
                <a:pos x="24" y="23"/>
              </a:cxn>
              <a:cxn ang="0">
                <a:pos x="69" y="34"/>
              </a:cxn>
              <a:cxn ang="0">
                <a:pos x="137" y="45"/>
              </a:cxn>
              <a:cxn ang="0">
                <a:pos x="171" y="57"/>
              </a:cxn>
            </a:cxnLst>
            <a:rect l="0" t="0" r="r" b="b"/>
            <a:pathLst>
              <a:path w="3784" h="1277">
                <a:moveTo>
                  <a:pt x="103" y="68"/>
                </a:moveTo>
                <a:cubicBezTo>
                  <a:pt x="243" y="78"/>
                  <a:pt x="381" y="93"/>
                  <a:pt x="521" y="102"/>
                </a:cubicBezTo>
                <a:cubicBezTo>
                  <a:pt x="1201" y="86"/>
                  <a:pt x="1871" y="53"/>
                  <a:pt x="2554" y="45"/>
                </a:cubicBezTo>
                <a:cubicBezTo>
                  <a:pt x="2942" y="26"/>
                  <a:pt x="3328" y="8"/>
                  <a:pt x="3717" y="0"/>
                </a:cubicBezTo>
                <a:cubicBezTo>
                  <a:pt x="3710" y="11"/>
                  <a:pt x="3705" y="25"/>
                  <a:pt x="3695" y="34"/>
                </a:cubicBezTo>
                <a:cubicBezTo>
                  <a:pt x="3675" y="52"/>
                  <a:pt x="3627" y="79"/>
                  <a:pt x="3627" y="79"/>
                </a:cubicBezTo>
                <a:cubicBezTo>
                  <a:pt x="3630" y="126"/>
                  <a:pt x="3630" y="309"/>
                  <a:pt x="3672" y="373"/>
                </a:cubicBezTo>
                <a:cubicBezTo>
                  <a:pt x="3681" y="387"/>
                  <a:pt x="3702" y="388"/>
                  <a:pt x="3717" y="396"/>
                </a:cubicBezTo>
                <a:cubicBezTo>
                  <a:pt x="3688" y="514"/>
                  <a:pt x="3687" y="626"/>
                  <a:pt x="3729" y="746"/>
                </a:cubicBezTo>
                <a:cubicBezTo>
                  <a:pt x="3725" y="772"/>
                  <a:pt x="3729" y="801"/>
                  <a:pt x="3717" y="825"/>
                </a:cubicBezTo>
                <a:cubicBezTo>
                  <a:pt x="3712" y="835"/>
                  <a:pt x="3685" y="824"/>
                  <a:pt x="3684" y="836"/>
                </a:cubicBezTo>
                <a:cubicBezTo>
                  <a:pt x="3666" y="986"/>
                  <a:pt x="3690" y="991"/>
                  <a:pt x="3751" y="1085"/>
                </a:cubicBezTo>
                <a:cubicBezTo>
                  <a:pt x="3755" y="1107"/>
                  <a:pt x="3758" y="1130"/>
                  <a:pt x="3763" y="1152"/>
                </a:cubicBezTo>
                <a:cubicBezTo>
                  <a:pt x="3766" y="1164"/>
                  <a:pt x="3784" y="1179"/>
                  <a:pt x="3774" y="1186"/>
                </a:cubicBezTo>
                <a:cubicBezTo>
                  <a:pt x="3752" y="1201"/>
                  <a:pt x="3721" y="1193"/>
                  <a:pt x="3695" y="1197"/>
                </a:cubicBezTo>
                <a:cubicBezTo>
                  <a:pt x="3676" y="1200"/>
                  <a:pt x="3657" y="1208"/>
                  <a:pt x="3638" y="1209"/>
                </a:cubicBezTo>
                <a:cubicBezTo>
                  <a:pt x="3521" y="1216"/>
                  <a:pt x="3405" y="1216"/>
                  <a:pt x="3288" y="1220"/>
                </a:cubicBezTo>
                <a:cubicBezTo>
                  <a:pt x="3224" y="1233"/>
                  <a:pt x="3159" y="1239"/>
                  <a:pt x="3096" y="1254"/>
                </a:cubicBezTo>
                <a:cubicBezTo>
                  <a:pt x="2888" y="1220"/>
                  <a:pt x="2848" y="1235"/>
                  <a:pt x="2554" y="1243"/>
                </a:cubicBezTo>
                <a:cubicBezTo>
                  <a:pt x="2233" y="1263"/>
                  <a:pt x="1917" y="1270"/>
                  <a:pt x="1594" y="1277"/>
                </a:cubicBezTo>
                <a:cubicBezTo>
                  <a:pt x="1372" y="1273"/>
                  <a:pt x="1150" y="1273"/>
                  <a:pt x="928" y="1265"/>
                </a:cubicBezTo>
                <a:cubicBezTo>
                  <a:pt x="916" y="1265"/>
                  <a:pt x="974" y="1254"/>
                  <a:pt x="962" y="1254"/>
                </a:cubicBezTo>
                <a:cubicBezTo>
                  <a:pt x="664" y="1246"/>
                  <a:pt x="367" y="1247"/>
                  <a:pt x="69" y="1243"/>
                </a:cubicBezTo>
                <a:cubicBezTo>
                  <a:pt x="73" y="1220"/>
                  <a:pt x="69" y="1195"/>
                  <a:pt x="81" y="1175"/>
                </a:cubicBezTo>
                <a:cubicBezTo>
                  <a:pt x="87" y="1165"/>
                  <a:pt x="111" y="1175"/>
                  <a:pt x="115" y="1164"/>
                </a:cubicBezTo>
                <a:cubicBezTo>
                  <a:pt x="132" y="1117"/>
                  <a:pt x="122" y="1064"/>
                  <a:pt x="137" y="1017"/>
                </a:cubicBezTo>
                <a:cubicBezTo>
                  <a:pt x="121" y="950"/>
                  <a:pt x="116" y="896"/>
                  <a:pt x="103" y="825"/>
                </a:cubicBezTo>
                <a:cubicBezTo>
                  <a:pt x="99" y="802"/>
                  <a:pt x="81" y="757"/>
                  <a:pt x="81" y="757"/>
                </a:cubicBezTo>
                <a:cubicBezTo>
                  <a:pt x="60" y="615"/>
                  <a:pt x="46" y="600"/>
                  <a:pt x="69" y="463"/>
                </a:cubicBezTo>
                <a:cubicBezTo>
                  <a:pt x="73" y="440"/>
                  <a:pt x="84" y="418"/>
                  <a:pt x="92" y="396"/>
                </a:cubicBezTo>
                <a:cubicBezTo>
                  <a:pt x="96" y="385"/>
                  <a:pt x="103" y="362"/>
                  <a:pt x="103" y="362"/>
                </a:cubicBezTo>
                <a:cubicBezTo>
                  <a:pt x="93" y="342"/>
                  <a:pt x="74" y="307"/>
                  <a:pt x="69" y="283"/>
                </a:cubicBezTo>
                <a:cubicBezTo>
                  <a:pt x="64" y="257"/>
                  <a:pt x="69" y="228"/>
                  <a:pt x="58" y="204"/>
                </a:cubicBezTo>
                <a:cubicBezTo>
                  <a:pt x="52" y="191"/>
                  <a:pt x="35" y="189"/>
                  <a:pt x="24" y="181"/>
                </a:cubicBezTo>
                <a:cubicBezTo>
                  <a:pt x="17" y="170"/>
                  <a:pt x="4" y="160"/>
                  <a:pt x="2" y="147"/>
                </a:cubicBezTo>
                <a:cubicBezTo>
                  <a:pt x="0" y="132"/>
                  <a:pt x="10" y="117"/>
                  <a:pt x="13" y="102"/>
                </a:cubicBezTo>
                <a:cubicBezTo>
                  <a:pt x="18" y="76"/>
                  <a:pt x="20" y="49"/>
                  <a:pt x="24" y="23"/>
                </a:cubicBezTo>
                <a:cubicBezTo>
                  <a:pt x="39" y="27"/>
                  <a:pt x="54" y="31"/>
                  <a:pt x="69" y="34"/>
                </a:cubicBezTo>
                <a:cubicBezTo>
                  <a:pt x="92" y="38"/>
                  <a:pt x="115" y="40"/>
                  <a:pt x="137" y="45"/>
                </a:cubicBezTo>
                <a:cubicBezTo>
                  <a:pt x="149" y="48"/>
                  <a:pt x="171" y="57"/>
                  <a:pt x="171" y="57"/>
                </a:cubicBezTo>
              </a:path>
            </a:pathLst>
          </a:cu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>
            <a:outerShdw dist="208295" dir="3145884" algn="ctr" rotWithShape="0">
              <a:srgbClr val="B2B2B2"/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 rot="820757">
            <a:off x="5149850" y="1377950"/>
            <a:ext cx="885825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本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章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内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容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小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结</a:t>
            </a:r>
          </a:p>
        </p:txBody>
      </p:sp>
      <p:graphicFrame>
        <p:nvGraphicFramePr>
          <p:cNvPr id="52242" name="Object 18"/>
          <p:cNvGraphicFramePr>
            <a:graphicFrameLocks noChangeAspect="1"/>
          </p:cNvGraphicFramePr>
          <p:nvPr/>
        </p:nvGraphicFramePr>
        <p:xfrm>
          <a:off x="1576388" y="1143000"/>
          <a:ext cx="2349500" cy="4648200"/>
        </p:xfrm>
        <a:graphic>
          <a:graphicData uri="http://schemas.openxmlformats.org/presentationml/2006/ole">
            <p:oleObj spid="_x0000_s52301" name="Photo Editor 照片" r:id="rId4" imgW="561905" imgH="952633" progId="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1943100" y="44624"/>
            <a:ext cx="4343400" cy="507831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/>
            <a:r>
              <a:rPr kumimoji="0" lang="en-US" altLang="zh-CN" sz="2700" b="1" dirty="0">
                <a:solidFill>
                  <a:srgbClr val="FF3300"/>
                </a:solidFill>
                <a:ea typeface="黑体" pitchFamily="2" charset="-122"/>
              </a:rPr>
              <a:t>1.  </a:t>
            </a:r>
            <a:r>
              <a:rPr kumimoji="0" lang="zh-CN" altLang="en-US" sz="2700" b="1" dirty="0" smtClean="0">
                <a:solidFill>
                  <a:srgbClr val="FF3300"/>
                </a:solidFill>
                <a:ea typeface="黑体" pitchFamily="2" charset="-122"/>
              </a:rPr>
              <a:t>认识</a:t>
            </a:r>
            <a:r>
              <a:rPr kumimoji="0" lang="en-US" altLang="zh-CN" sz="2700" b="1" dirty="0" smtClean="0">
                <a:solidFill>
                  <a:srgbClr val="FF3300"/>
                </a:solidFill>
                <a:ea typeface="黑体" pitchFamily="2" charset="-122"/>
              </a:rPr>
              <a:t>MPI</a:t>
            </a:r>
            <a:endParaRPr kumimoji="0" lang="zh-CN" altLang="en-US" sz="2700" b="1" dirty="0">
              <a:solidFill>
                <a:srgbClr val="FF3300"/>
              </a:solidFill>
              <a:ea typeface="黑体" pitchFamily="2" charset="-122"/>
            </a:endParaRPr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1979712" y="1556792"/>
            <a:ext cx="4038600" cy="5334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127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/>
            <a:r>
              <a:rPr kumimoji="0" lang="en-US" altLang="zh-CN" sz="2900" b="1" dirty="0">
                <a:solidFill>
                  <a:srgbClr val="FF3300"/>
                </a:solidFill>
                <a:ea typeface="黑体" pitchFamily="2" charset="-122"/>
              </a:rPr>
              <a:t>2</a:t>
            </a:r>
            <a:r>
              <a:rPr kumimoji="0" lang="en-US" altLang="zh-CN" sz="2700" b="1" dirty="0">
                <a:solidFill>
                  <a:srgbClr val="FF3300"/>
                </a:solidFill>
                <a:ea typeface="黑体" pitchFamily="2" charset="-122"/>
              </a:rPr>
              <a:t>. </a:t>
            </a:r>
            <a:r>
              <a:rPr kumimoji="0" lang="en-US" altLang="zh-CN" sz="2700" b="1" dirty="0" smtClean="0">
                <a:solidFill>
                  <a:srgbClr val="FF3300"/>
                </a:solidFill>
                <a:ea typeface="黑体" pitchFamily="2" charset="-122"/>
              </a:rPr>
              <a:t>MPI</a:t>
            </a:r>
            <a:r>
              <a:rPr kumimoji="0" lang="zh-CN" altLang="en-US" sz="2700" b="1" dirty="0" smtClean="0">
                <a:solidFill>
                  <a:srgbClr val="FF3300"/>
                </a:solidFill>
                <a:ea typeface="黑体" pitchFamily="2" charset="-122"/>
              </a:rPr>
              <a:t>编程基础</a:t>
            </a:r>
            <a:endParaRPr kumimoji="0" lang="zh-CN" altLang="en-US" sz="2700" b="1" dirty="0">
              <a:solidFill>
                <a:srgbClr val="FF3300"/>
              </a:solidFill>
              <a:ea typeface="黑体" pitchFamily="2" charset="-122"/>
            </a:endParaRP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1981200" y="3996801"/>
            <a:ext cx="5810250" cy="5334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127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/>
            <a:r>
              <a:rPr kumimoji="0" lang="en-US" altLang="zh-CN" sz="2900" b="1" dirty="0">
                <a:solidFill>
                  <a:srgbClr val="FF3300"/>
                </a:solidFill>
                <a:ea typeface="黑体" pitchFamily="2" charset="-122"/>
              </a:rPr>
              <a:t>3.</a:t>
            </a:r>
            <a:r>
              <a:rPr kumimoji="0" lang="en-US" altLang="zh-CN" sz="2700" b="1" dirty="0">
                <a:solidFill>
                  <a:srgbClr val="FF3300"/>
                </a:solidFill>
                <a:ea typeface="黑体" pitchFamily="2" charset="-122"/>
              </a:rPr>
              <a:t> </a:t>
            </a:r>
            <a:r>
              <a:rPr kumimoji="0" lang="zh-CN" altLang="en-US" sz="2700" b="1" dirty="0" smtClean="0">
                <a:solidFill>
                  <a:srgbClr val="FF3300"/>
                </a:solidFill>
                <a:ea typeface="黑体" pitchFamily="2" charset="-122"/>
              </a:rPr>
              <a:t>集合通信</a:t>
            </a:r>
            <a:endParaRPr kumimoji="0" lang="zh-CN" altLang="en-US" sz="2700" b="1" dirty="0">
              <a:solidFill>
                <a:srgbClr val="FF3300"/>
              </a:solidFill>
              <a:ea typeface="黑体" pitchFamily="2" charset="-122"/>
            </a:endParaRPr>
          </a:p>
        </p:txBody>
      </p:sp>
      <p:sp>
        <p:nvSpPr>
          <p:cNvPr id="96261" name="AutoShape 5"/>
          <p:cNvSpPr>
            <a:spLocks/>
          </p:cNvSpPr>
          <p:nvPr/>
        </p:nvSpPr>
        <p:spPr bwMode="auto">
          <a:xfrm>
            <a:off x="1371600" y="404664"/>
            <a:ext cx="533400" cy="5544616"/>
          </a:xfrm>
          <a:prstGeom prst="leftBrace">
            <a:avLst>
              <a:gd name="adj1" fmla="val 60714"/>
              <a:gd name="adj2" fmla="val 50000"/>
            </a:avLst>
          </a:prstGeom>
          <a:noFill/>
          <a:ln w="50800" cap="sq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3347864" y="908720"/>
            <a:ext cx="4892675" cy="4308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zh-CN" altLang="en-US" sz="2200" b="1" dirty="0" smtClean="0">
                <a:solidFill>
                  <a:srgbClr val="000099"/>
                </a:solidFill>
                <a:ea typeface="幼圆" pitchFamily="49" charset="-122"/>
              </a:rPr>
              <a:t>基于</a:t>
            </a:r>
            <a:r>
              <a:rPr lang="en-US" altLang="zh-CN" sz="2200" b="1" dirty="0" smtClean="0">
                <a:solidFill>
                  <a:srgbClr val="000099"/>
                </a:solidFill>
                <a:ea typeface="幼圆" pitchFamily="49" charset="-122"/>
              </a:rPr>
              <a:t>TCP Socket</a:t>
            </a:r>
            <a:r>
              <a:rPr lang="zh-CN" altLang="en-US" sz="2200" b="1" dirty="0" smtClean="0">
                <a:solidFill>
                  <a:srgbClr val="000099"/>
                </a:solidFill>
                <a:ea typeface="幼圆" pitchFamily="49" charset="-122"/>
              </a:rPr>
              <a:t>的进程间通信</a:t>
            </a:r>
            <a:endParaRPr lang="zh-CN" altLang="en-US" sz="2200" b="1" dirty="0">
              <a:solidFill>
                <a:srgbClr val="000099"/>
              </a:solidFill>
              <a:ea typeface="幼圆" pitchFamily="49" charset="-122"/>
            </a:endParaRPr>
          </a:p>
        </p:txBody>
      </p:sp>
      <p:sp>
        <p:nvSpPr>
          <p:cNvPr id="96264" name="Text Box 8"/>
          <p:cNvSpPr txBox="1">
            <a:spLocks noChangeArrowheads="1"/>
          </p:cNvSpPr>
          <p:nvPr/>
        </p:nvSpPr>
        <p:spPr bwMode="auto">
          <a:xfrm>
            <a:off x="3505200" y="2996952"/>
            <a:ext cx="3875112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000" b="1" dirty="0" err="1" smtClean="0">
                <a:solidFill>
                  <a:srgbClr val="000099"/>
                </a:solidFill>
                <a:ea typeface="幼圆" pitchFamily="49" charset="-122"/>
              </a:rPr>
              <a:t>mpicc</a:t>
            </a:r>
            <a:r>
              <a:rPr lang="en-US" altLang="zh-CN" sz="2000" b="1" dirty="0" smtClean="0">
                <a:solidFill>
                  <a:srgbClr val="000099"/>
                </a:solidFill>
                <a:ea typeface="幼圆" pitchFamily="49" charset="-122"/>
              </a:rPr>
              <a:t> –o </a:t>
            </a:r>
            <a:r>
              <a:rPr lang="en-US" altLang="zh-CN" sz="2000" b="1" dirty="0" err="1" smtClean="0">
                <a:solidFill>
                  <a:srgbClr val="000099"/>
                </a:solidFill>
                <a:ea typeface="幼圆" pitchFamily="49" charset="-122"/>
              </a:rPr>
              <a:t>helloworld</a:t>
            </a:r>
            <a:r>
              <a:rPr lang="en-US" altLang="zh-CN" sz="2000" b="1" dirty="0" smtClean="0">
                <a:solidFill>
                  <a:srgbClr val="000099"/>
                </a:solidFill>
                <a:ea typeface="幼圆" pitchFamily="49" charset="-122"/>
              </a:rPr>
              <a:t> </a:t>
            </a:r>
            <a:r>
              <a:rPr lang="en-US" altLang="zh-CN" sz="2000" b="1" dirty="0" err="1" smtClean="0">
                <a:solidFill>
                  <a:srgbClr val="000099"/>
                </a:solidFill>
                <a:ea typeface="幼圆" pitchFamily="49" charset="-122"/>
              </a:rPr>
              <a:t>helloworld.c</a:t>
            </a:r>
            <a:r>
              <a:rPr lang="en-US" altLang="zh-CN" sz="2000" b="1" dirty="0" smtClean="0">
                <a:solidFill>
                  <a:srgbClr val="000099"/>
                </a:solidFill>
                <a:ea typeface="幼圆" pitchFamily="49" charset="-122"/>
              </a:rPr>
              <a:t> </a:t>
            </a:r>
            <a:endParaRPr lang="zh-CN" altLang="en-US" sz="2000" b="1" dirty="0">
              <a:solidFill>
                <a:srgbClr val="000099"/>
              </a:solidFill>
              <a:ea typeface="幼圆" pitchFamily="49" charset="-122"/>
            </a:endParaRPr>
          </a:p>
        </p:txBody>
      </p:sp>
      <p:grpSp>
        <p:nvGrpSpPr>
          <p:cNvPr id="96265" name="Group 9"/>
          <p:cNvGrpSpPr>
            <a:grpSpLocks/>
          </p:cNvGrpSpPr>
          <p:nvPr/>
        </p:nvGrpSpPr>
        <p:grpSpPr bwMode="auto">
          <a:xfrm>
            <a:off x="2771800" y="1238845"/>
            <a:ext cx="4554538" cy="461963"/>
            <a:chOff x="1576" y="816"/>
            <a:chExt cx="2869" cy="291"/>
          </a:xfrm>
        </p:grpSpPr>
        <p:sp>
          <p:nvSpPr>
            <p:cNvPr id="96266" name="Text Box 10"/>
            <p:cNvSpPr txBox="1">
              <a:spLocks noChangeArrowheads="1"/>
            </p:cNvSpPr>
            <p:nvPr/>
          </p:nvSpPr>
          <p:spPr bwMode="auto">
            <a:xfrm>
              <a:off x="1728" y="816"/>
              <a:ext cx="2717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消息传递</a:t>
              </a:r>
              <a:endParaRPr kumimoji="0" lang="zh-CN" altLang="en-US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67" name="Rectangle 11"/>
            <p:cNvSpPr>
              <a:spLocks noChangeArrowheads="1"/>
            </p:cNvSpPr>
            <p:nvPr/>
          </p:nvSpPr>
          <p:spPr bwMode="auto">
            <a:xfrm rot="2665964">
              <a:off x="1576" y="936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68" name="Group 12"/>
          <p:cNvGrpSpPr>
            <a:grpSpLocks/>
          </p:cNvGrpSpPr>
          <p:nvPr/>
        </p:nvGrpSpPr>
        <p:grpSpPr bwMode="auto">
          <a:xfrm>
            <a:off x="2771800" y="476672"/>
            <a:ext cx="5491163" cy="508001"/>
            <a:chOff x="1588" y="1056"/>
            <a:chExt cx="3459" cy="320"/>
          </a:xfrm>
        </p:grpSpPr>
        <p:sp>
          <p:nvSpPr>
            <p:cNvPr id="96269" name="Text Box 13"/>
            <p:cNvSpPr txBox="1">
              <a:spLocks noChangeArrowheads="1"/>
            </p:cNvSpPr>
            <p:nvPr/>
          </p:nvSpPr>
          <p:spPr bwMode="auto">
            <a:xfrm>
              <a:off x="1728" y="1056"/>
              <a:ext cx="3319" cy="320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sz="2700" b="1" dirty="0" smtClean="0">
                  <a:solidFill>
                    <a:schemeClr val="bg1"/>
                  </a:solidFill>
                  <a:ea typeface="幼圆" pitchFamily="49" charset="-122"/>
                </a:rPr>
                <a:t>用于分布式共享内存编程</a:t>
              </a:r>
              <a:endParaRPr kumimoji="0" lang="zh-CN" altLang="en-US" sz="2700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70" name="Rectangle 14"/>
            <p:cNvSpPr>
              <a:spLocks noChangeArrowheads="1"/>
            </p:cNvSpPr>
            <p:nvPr/>
          </p:nvSpPr>
          <p:spPr bwMode="auto">
            <a:xfrm rot="2665964">
              <a:off x="1588" y="1168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71" name="Group 15"/>
          <p:cNvGrpSpPr>
            <a:grpSpLocks/>
          </p:cNvGrpSpPr>
          <p:nvPr/>
        </p:nvGrpSpPr>
        <p:grpSpPr bwMode="auto">
          <a:xfrm>
            <a:off x="2843808" y="1958925"/>
            <a:ext cx="4049713" cy="461963"/>
            <a:chOff x="1588" y="1896"/>
            <a:chExt cx="2551" cy="291"/>
          </a:xfrm>
        </p:grpSpPr>
        <p:sp>
          <p:nvSpPr>
            <p:cNvPr id="96272" name="Text Box 16"/>
            <p:cNvSpPr txBox="1">
              <a:spLocks noChangeArrowheads="1"/>
            </p:cNvSpPr>
            <p:nvPr/>
          </p:nvSpPr>
          <p:spPr bwMode="auto">
            <a:xfrm>
              <a:off x="1776" y="1896"/>
              <a:ext cx="2363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en-US" altLang="zh-CN" b="1" dirty="0" smtClean="0">
                  <a:solidFill>
                    <a:schemeClr val="bg1"/>
                  </a:solidFill>
                  <a:ea typeface="幼圆" pitchFamily="49" charset="-122"/>
                </a:rPr>
                <a:t>MPI</a:t>
              </a:r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程序结构</a:t>
              </a:r>
              <a:endParaRPr kumimoji="0" lang="zh-CN" altLang="en-US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73" name="Rectangle 17"/>
            <p:cNvSpPr>
              <a:spLocks noChangeArrowheads="1"/>
            </p:cNvSpPr>
            <p:nvPr/>
          </p:nvSpPr>
          <p:spPr bwMode="auto">
            <a:xfrm rot="2665964">
              <a:off x="1588" y="2016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74" name="Group 18"/>
          <p:cNvGrpSpPr>
            <a:grpSpLocks/>
          </p:cNvGrpSpPr>
          <p:nvPr/>
        </p:nvGrpSpPr>
        <p:grpSpPr bwMode="auto">
          <a:xfrm>
            <a:off x="2844800" y="2700657"/>
            <a:ext cx="4535488" cy="461963"/>
            <a:chOff x="1588" y="2388"/>
            <a:chExt cx="2857" cy="291"/>
          </a:xfrm>
        </p:grpSpPr>
        <p:sp>
          <p:nvSpPr>
            <p:cNvPr id="96275" name="Text Box 19"/>
            <p:cNvSpPr txBox="1">
              <a:spLocks noChangeArrowheads="1"/>
            </p:cNvSpPr>
            <p:nvPr/>
          </p:nvSpPr>
          <p:spPr bwMode="auto">
            <a:xfrm>
              <a:off x="1764" y="2388"/>
              <a:ext cx="2681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编译与执行</a:t>
              </a:r>
              <a:endParaRPr kumimoji="0" lang="zh-CN" altLang="en-US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76" name="Rectangle 20"/>
            <p:cNvSpPr>
              <a:spLocks noChangeArrowheads="1"/>
            </p:cNvSpPr>
            <p:nvPr/>
          </p:nvSpPr>
          <p:spPr bwMode="auto">
            <a:xfrm rot="2665964">
              <a:off x="1588" y="2512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77" name="Group 21"/>
          <p:cNvGrpSpPr>
            <a:grpSpLocks/>
          </p:cNvGrpSpPr>
          <p:nvPr/>
        </p:nvGrpSpPr>
        <p:grpSpPr bwMode="auto">
          <a:xfrm>
            <a:off x="2825750" y="4356841"/>
            <a:ext cx="5137150" cy="461962"/>
            <a:chOff x="1588" y="3223"/>
            <a:chExt cx="3236" cy="291"/>
          </a:xfrm>
        </p:grpSpPr>
        <p:sp>
          <p:nvSpPr>
            <p:cNvPr id="96278" name="Text Box 22"/>
            <p:cNvSpPr txBox="1">
              <a:spLocks noChangeArrowheads="1"/>
            </p:cNvSpPr>
            <p:nvPr/>
          </p:nvSpPr>
          <p:spPr bwMode="auto">
            <a:xfrm>
              <a:off x="1752" y="3223"/>
              <a:ext cx="3072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altLang="zh-CN" b="1" dirty="0" err="1" smtClean="0">
                  <a:solidFill>
                    <a:schemeClr val="bg1"/>
                  </a:solidFill>
                  <a:ea typeface="幼圆" pitchFamily="49" charset="-122"/>
                </a:rPr>
                <a:t>MPI_Bcast</a:t>
              </a:r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：广播</a:t>
              </a:r>
              <a:endParaRPr kumimoji="0" lang="en-US" altLang="zh-CN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79" name="Rectangle 23"/>
            <p:cNvSpPr>
              <a:spLocks noChangeArrowheads="1"/>
            </p:cNvSpPr>
            <p:nvPr/>
          </p:nvSpPr>
          <p:spPr bwMode="auto">
            <a:xfrm rot="2665964">
              <a:off x="1588" y="3340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80" name="Group 24"/>
          <p:cNvGrpSpPr>
            <a:grpSpLocks/>
          </p:cNvGrpSpPr>
          <p:nvPr/>
        </p:nvGrpSpPr>
        <p:grpSpPr bwMode="auto">
          <a:xfrm>
            <a:off x="2825750" y="4716881"/>
            <a:ext cx="5059363" cy="461962"/>
            <a:chOff x="1588" y="3468"/>
            <a:chExt cx="3187" cy="291"/>
          </a:xfrm>
        </p:grpSpPr>
        <p:sp>
          <p:nvSpPr>
            <p:cNvPr id="96281" name="Text Box 25"/>
            <p:cNvSpPr txBox="1">
              <a:spLocks noChangeArrowheads="1"/>
            </p:cNvSpPr>
            <p:nvPr/>
          </p:nvSpPr>
          <p:spPr bwMode="auto">
            <a:xfrm>
              <a:off x="1752" y="3468"/>
              <a:ext cx="3023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en-US" altLang="zh-CN" b="1" dirty="0" err="1" smtClean="0">
                  <a:solidFill>
                    <a:schemeClr val="bg1"/>
                  </a:solidFill>
                  <a:ea typeface="幼圆" pitchFamily="49" charset="-122"/>
                </a:rPr>
                <a:t>MPI_Barrier</a:t>
              </a:r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：栅栏</a:t>
              </a:r>
              <a:endParaRPr kumimoji="0" lang="en-US" altLang="zh-CN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82" name="Rectangle 26"/>
            <p:cNvSpPr>
              <a:spLocks noChangeArrowheads="1"/>
            </p:cNvSpPr>
            <p:nvPr/>
          </p:nvSpPr>
          <p:spPr bwMode="auto">
            <a:xfrm rot="2665964">
              <a:off x="1588" y="3580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83" name="Group 27"/>
          <p:cNvGrpSpPr>
            <a:grpSpLocks/>
          </p:cNvGrpSpPr>
          <p:nvPr/>
        </p:nvGrpSpPr>
        <p:grpSpPr bwMode="auto">
          <a:xfrm>
            <a:off x="2819400" y="5508968"/>
            <a:ext cx="5124450" cy="461962"/>
            <a:chOff x="1584" y="3744"/>
            <a:chExt cx="3228" cy="291"/>
          </a:xfrm>
        </p:grpSpPr>
        <p:sp>
          <p:nvSpPr>
            <p:cNvPr id="96284" name="Text Box 28"/>
            <p:cNvSpPr txBox="1">
              <a:spLocks noChangeArrowheads="1"/>
            </p:cNvSpPr>
            <p:nvPr/>
          </p:nvSpPr>
          <p:spPr bwMode="auto">
            <a:xfrm>
              <a:off x="1740" y="3744"/>
              <a:ext cx="3072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一个节点启动一个进程；</a:t>
              </a:r>
              <a:endParaRPr kumimoji="0" lang="en-US" altLang="zh-CN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85" name="Rectangle 29"/>
            <p:cNvSpPr>
              <a:spLocks noChangeArrowheads="1"/>
            </p:cNvSpPr>
            <p:nvPr/>
          </p:nvSpPr>
          <p:spPr bwMode="auto">
            <a:xfrm rot="2665964">
              <a:off x="1584" y="3840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86" name="Group 30"/>
          <p:cNvGrpSpPr>
            <a:grpSpLocks/>
          </p:cNvGrpSpPr>
          <p:nvPr/>
        </p:nvGrpSpPr>
        <p:grpSpPr bwMode="auto">
          <a:xfrm>
            <a:off x="323851" y="2209806"/>
            <a:ext cx="1152526" cy="2058488"/>
            <a:chOff x="300" y="2640"/>
            <a:chExt cx="726" cy="816"/>
          </a:xfrm>
        </p:grpSpPr>
        <p:sp>
          <p:nvSpPr>
            <p:cNvPr id="96287" name="Oval 31"/>
            <p:cNvSpPr>
              <a:spLocks noChangeArrowheads="1"/>
            </p:cNvSpPr>
            <p:nvPr/>
          </p:nvSpPr>
          <p:spPr bwMode="auto">
            <a:xfrm>
              <a:off x="432" y="2640"/>
              <a:ext cx="432" cy="816"/>
            </a:xfrm>
            <a:prstGeom prst="ellipse">
              <a:avLst/>
            </a:prstGeom>
            <a:solidFill>
              <a:srgbClr val="CCFFFF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6288" name="Text Box 32"/>
            <p:cNvSpPr txBox="1">
              <a:spLocks noChangeArrowheads="1"/>
            </p:cNvSpPr>
            <p:nvPr/>
          </p:nvSpPr>
          <p:spPr bwMode="auto">
            <a:xfrm>
              <a:off x="300" y="2851"/>
              <a:ext cx="726" cy="472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lnSpc>
                  <a:spcPct val="85000"/>
                </a:lnSpc>
              </a:pPr>
              <a:r>
                <a:rPr kumimoji="0" lang="en-US" altLang="zh-CN" sz="2800" b="1" dirty="0" smtClean="0">
                  <a:solidFill>
                    <a:srgbClr val="FF3300"/>
                  </a:solidFill>
                  <a:ea typeface="黑体" pitchFamily="2" charset="-122"/>
                </a:rPr>
                <a:t>MPI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kumimoji="0" lang="zh-CN" altLang="en-US" sz="2800" b="1" dirty="0" smtClean="0">
                  <a:solidFill>
                    <a:srgbClr val="FF3300"/>
                  </a:solidFill>
                  <a:ea typeface="黑体" pitchFamily="2" charset="-122"/>
                </a:rPr>
                <a:t>编</a:t>
              </a:r>
              <a:endParaRPr kumimoji="0" lang="en-US" altLang="zh-CN" sz="2800" b="1" dirty="0" smtClean="0">
                <a:solidFill>
                  <a:srgbClr val="FF3300"/>
                </a:solidFill>
                <a:ea typeface="黑体" pitchFamily="2" charset="-122"/>
              </a:endParaRPr>
            </a:p>
            <a:p>
              <a:pPr algn="ctr" eaLnBrk="0" hangingPunct="0">
                <a:lnSpc>
                  <a:spcPct val="85000"/>
                </a:lnSpc>
              </a:pPr>
              <a:r>
                <a:rPr kumimoji="0" lang="zh-CN" altLang="en-US" sz="2800" b="1" dirty="0" smtClean="0">
                  <a:solidFill>
                    <a:srgbClr val="FF3300"/>
                  </a:solidFill>
                  <a:ea typeface="黑体" pitchFamily="2" charset="-122"/>
                </a:rPr>
                <a:t>程</a:t>
              </a:r>
              <a:endParaRPr kumimoji="0" lang="zh-CN" altLang="en-US" sz="2800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3491880" y="3316922"/>
            <a:ext cx="5459288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000" b="1" dirty="0" err="1" smtClean="0">
                <a:solidFill>
                  <a:schemeClr val="accent6"/>
                </a:solidFill>
                <a:ea typeface="幼圆" pitchFamily="49" charset="-122"/>
              </a:rPr>
              <a:t>mpiexec</a:t>
            </a:r>
            <a:r>
              <a:rPr lang="en-US" altLang="zh-CN" sz="2000" b="1" dirty="0" smtClean="0">
                <a:solidFill>
                  <a:schemeClr val="accent6"/>
                </a:solidFill>
                <a:ea typeface="幼圆" pitchFamily="49" charset="-122"/>
              </a:rPr>
              <a:t> –n 5 ./</a:t>
            </a:r>
            <a:r>
              <a:rPr lang="en-US" altLang="zh-CN" sz="2000" b="1" dirty="0" err="1" smtClean="0">
                <a:solidFill>
                  <a:schemeClr val="accent6"/>
                </a:solidFill>
                <a:ea typeface="幼圆" pitchFamily="49" charset="-122"/>
              </a:rPr>
              <a:t>helloworld</a:t>
            </a:r>
            <a:r>
              <a:rPr lang="en-US" altLang="zh-CN" sz="2000" b="1" dirty="0" smtClean="0">
                <a:solidFill>
                  <a:schemeClr val="accent6"/>
                </a:solidFill>
                <a:ea typeface="幼圆" pitchFamily="49" charset="-122"/>
              </a:rPr>
              <a:t> </a:t>
            </a:r>
            <a:endParaRPr lang="zh-CN" altLang="en-US" sz="2000" b="1" dirty="0">
              <a:solidFill>
                <a:srgbClr val="000099"/>
              </a:solidFill>
              <a:ea typeface="幼圆" pitchFamily="49" charset="-122"/>
            </a:endParaRPr>
          </a:p>
        </p:txBody>
      </p:sp>
      <p:grpSp>
        <p:nvGrpSpPr>
          <p:cNvPr id="37" name="Group 18"/>
          <p:cNvGrpSpPr>
            <a:grpSpLocks/>
          </p:cNvGrpSpPr>
          <p:nvPr/>
        </p:nvGrpSpPr>
        <p:grpSpPr bwMode="auto">
          <a:xfrm>
            <a:off x="2843808" y="3615109"/>
            <a:ext cx="6121402" cy="461963"/>
            <a:chOff x="1588" y="2388"/>
            <a:chExt cx="3856" cy="291"/>
          </a:xfrm>
        </p:grpSpPr>
        <p:sp>
          <p:nvSpPr>
            <p:cNvPr id="38" name="Text Box 19"/>
            <p:cNvSpPr txBox="1">
              <a:spLocks noChangeArrowheads="1"/>
            </p:cNvSpPr>
            <p:nvPr/>
          </p:nvSpPr>
          <p:spPr bwMode="auto">
            <a:xfrm>
              <a:off x="1764" y="2388"/>
              <a:ext cx="3680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en-US" altLang="zh-CN" b="1" dirty="0" smtClean="0">
                  <a:solidFill>
                    <a:schemeClr val="bg1"/>
                  </a:solidFill>
                  <a:ea typeface="幼圆" pitchFamily="49" charset="-122"/>
                </a:rPr>
                <a:t>6</a:t>
              </a:r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个最常用的函数</a:t>
              </a:r>
              <a:endParaRPr kumimoji="0" lang="zh-CN" altLang="en-US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39" name="Rectangle 20"/>
            <p:cNvSpPr>
              <a:spLocks noChangeArrowheads="1"/>
            </p:cNvSpPr>
            <p:nvPr/>
          </p:nvSpPr>
          <p:spPr bwMode="auto">
            <a:xfrm rot="2665964">
              <a:off x="1588" y="2512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1979712" y="5076921"/>
            <a:ext cx="5810250" cy="5334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127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/>
            <a:r>
              <a:rPr kumimoji="0" lang="en-US" altLang="zh-CN" sz="2900" b="1" dirty="0">
                <a:solidFill>
                  <a:srgbClr val="FF3300"/>
                </a:solidFill>
                <a:ea typeface="黑体" pitchFamily="2" charset="-122"/>
              </a:rPr>
              <a:t>4</a:t>
            </a:r>
            <a:r>
              <a:rPr kumimoji="0" lang="en-US" altLang="zh-CN" sz="2900" b="1" dirty="0" smtClean="0">
                <a:solidFill>
                  <a:srgbClr val="FF3300"/>
                </a:solidFill>
                <a:ea typeface="黑体" pitchFamily="2" charset="-122"/>
              </a:rPr>
              <a:t>.</a:t>
            </a:r>
            <a:r>
              <a:rPr kumimoji="0" lang="en-US" altLang="zh-CN" sz="2700" b="1" dirty="0" smtClean="0">
                <a:solidFill>
                  <a:srgbClr val="FF3300"/>
                </a:solidFill>
                <a:ea typeface="黑体" pitchFamily="2" charset="-122"/>
              </a:rPr>
              <a:t> </a:t>
            </a:r>
            <a:r>
              <a:rPr kumimoji="0" lang="en-US" altLang="zh-CN" sz="2700" b="1" dirty="0" err="1" smtClean="0">
                <a:solidFill>
                  <a:srgbClr val="FF3300"/>
                </a:solidFill>
                <a:ea typeface="黑体" pitchFamily="2" charset="-122"/>
              </a:rPr>
              <a:t>MPI+Pthread</a:t>
            </a:r>
            <a:r>
              <a:rPr kumimoji="0" lang="zh-CN" altLang="en-US" sz="2700" b="1" dirty="0" smtClean="0">
                <a:solidFill>
                  <a:srgbClr val="FF3300"/>
                </a:solidFill>
                <a:ea typeface="黑体" pitchFamily="2" charset="-122"/>
              </a:rPr>
              <a:t>混合编程</a:t>
            </a:r>
            <a:endParaRPr kumimoji="0" lang="zh-CN" altLang="en-US" sz="2700" b="1" dirty="0">
              <a:solidFill>
                <a:srgbClr val="FF3300"/>
              </a:solidFill>
              <a:ea typeface="黑体" pitchFamily="2" charset="-122"/>
            </a:endParaRPr>
          </a:p>
        </p:txBody>
      </p:sp>
      <p:grpSp>
        <p:nvGrpSpPr>
          <p:cNvPr id="41" name="Group 27"/>
          <p:cNvGrpSpPr>
            <a:grpSpLocks/>
          </p:cNvGrpSpPr>
          <p:nvPr/>
        </p:nvGrpSpPr>
        <p:grpSpPr bwMode="auto">
          <a:xfrm>
            <a:off x="2831926" y="5839098"/>
            <a:ext cx="6132514" cy="830262"/>
            <a:chOff x="1584" y="3744"/>
            <a:chExt cx="3863" cy="523"/>
          </a:xfrm>
        </p:grpSpPr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1740" y="3744"/>
              <a:ext cx="3707" cy="523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进程内一个线程处理通信，其它执行计算任务</a:t>
              </a:r>
              <a:endParaRPr kumimoji="0" lang="en-US" altLang="zh-CN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43" name="Rectangle 29"/>
            <p:cNvSpPr>
              <a:spLocks noChangeArrowheads="1"/>
            </p:cNvSpPr>
            <p:nvPr/>
          </p:nvSpPr>
          <p:spPr bwMode="auto">
            <a:xfrm rot="2665964">
              <a:off x="1584" y="3840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45" name="Group 9"/>
          <p:cNvGrpSpPr>
            <a:grpSpLocks/>
          </p:cNvGrpSpPr>
          <p:nvPr/>
        </p:nvGrpSpPr>
        <p:grpSpPr bwMode="auto">
          <a:xfrm>
            <a:off x="2843808" y="2318965"/>
            <a:ext cx="4554538" cy="461963"/>
            <a:chOff x="1576" y="816"/>
            <a:chExt cx="2869" cy="291"/>
          </a:xfrm>
        </p:grpSpPr>
        <p:sp>
          <p:nvSpPr>
            <p:cNvPr id="46" name="Text Box 10"/>
            <p:cNvSpPr txBox="1">
              <a:spLocks noChangeArrowheads="1"/>
            </p:cNvSpPr>
            <p:nvPr/>
          </p:nvSpPr>
          <p:spPr bwMode="auto">
            <a:xfrm>
              <a:off x="1728" y="816"/>
              <a:ext cx="2717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通信域</a:t>
              </a:r>
              <a:endParaRPr kumimoji="0" lang="zh-CN" altLang="en-US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47" name="Rectangle 11"/>
            <p:cNvSpPr>
              <a:spLocks noChangeArrowheads="1"/>
            </p:cNvSpPr>
            <p:nvPr/>
          </p:nvSpPr>
          <p:spPr bwMode="auto">
            <a:xfrm rot="2665964">
              <a:off x="1576" y="936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2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7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9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9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autoUpdateAnimBg="0"/>
      <p:bldP spid="96259" grpId="0" autoUpdateAnimBg="0"/>
      <p:bldP spid="96260" grpId="0" autoUpdateAnimBg="0"/>
      <p:bldP spid="96261" grpId="0" animBg="1"/>
      <p:bldP spid="96262" grpId="0" autoUpdateAnimBg="0"/>
      <p:bldP spid="96264" grpId="0" autoUpdateAnimBg="0"/>
      <p:bldP spid="36" grpId="0" autoUpdateAnimBg="0"/>
      <p:bldP spid="4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57200" y="2133600"/>
            <a:ext cx="5703888" cy="3306763"/>
          </a:xfrm>
          <a:prstGeom prst="rect">
            <a:avLst/>
          </a:prstGeom>
          <a:noFill/>
          <a:ln/>
        </p:spPr>
      </p:pic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827584" y="404664"/>
            <a:ext cx="69342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002060"/>
                </a:solidFill>
              </a:rPr>
              <a:t>Google</a:t>
            </a:r>
            <a:r>
              <a:rPr lang="zh-CN" altLang="en-US" sz="2800" b="1" dirty="0">
                <a:solidFill>
                  <a:srgbClr val="002060"/>
                </a:solidFill>
              </a:rPr>
              <a:t>，</a:t>
            </a:r>
            <a:r>
              <a:rPr lang="en-US" altLang="zh-CN" sz="2800" b="1" dirty="0">
                <a:solidFill>
                  <a:srgbClr val="002060"/>
                </a:solidFill>
              </a:rPr>
              <a:t>yahoo</a:t>
            </a:r>
            <a:r>
              <a:rPr lang="zh-CN" altLang="en-US" sz="2800" b="1" dirty="0">
                <a:solidFill>
                  <a:srgbClr val="002060"/>
                </a:solidFill>
              </a:rPr>
              <a:t>等数据中心的典型网络配置</a:t>
            </a:r>
          </a:p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002060"/>
                </a:solidFill>
              </a:rPr>
              <a:t>几千到几万</a:t>
            </a:r>
            <a:r>
              <a:rPr lang="zh-CN" altLang="en-US" sz="2000" b="1" dirty="0" smtClean="0">
                <a:solidFill>
                  <a:srgbClr val="002060"/>
                </a:solidFill>
              </a:rPr>
              <a:t>个节点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200400" y="5715000"/>
            <a:ext cx="3581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000">
                <a:ea typeface="宋体" charset="-122"/>
              </a:rPr>
              <a:t>Message passing model</a:t>
            </a:r>
          </a:p>
        </p:txBody>
      </p:sp>
      <p:pic>
        <p:nvPicPr>
          <p:cNvPr id="52230" name="Picture 6" descr="msg_pass_mod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388568"/>
            <a:ext cx="691991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611560" y="404665"/>
            <a:ext cx="3528392" cy="538163"/>
            <a:chOff x="357" y="660"/>
            <a:chExt cx="1815" cy="339"/>
          </a:xfrm>
        </p:grpSpPr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357" y="674"/>
              <a:ext cx="1682" cy="321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453" y="660"/>
              <a:ext cx="1719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>
              <a:spAutoFit/>
            </a:bodyPr>
            <a:lstStyle/>
            <a:p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三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消息通信模型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683568" y="1340768"/>
            <a:ext cx="7696200" cy="2088232"/>
          </a:xfrm>
          <a:prstGeom prst="rect">
            <a:avLst/>
          </a:prstGeom>
          <a:solidFill>
            <a:srgbClr val="FFFFD1"/>
          </a:solidFill>
          <a:ln w="12700">
            <a:noFill/>
            <a:miter lim="800000"/>
            <a:headEnd/>
            <a:tailEnd/>
          </a:ln>
          <a:effectLst>
            <a:outerShdw dist="117088" dir="2436078" algn="ctr" rotWithShape="0">
              <a:srgbClr val="B2B2B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2" name="Group 46"/>
          <p:cNvGrpSpPr>
            <a:grpSpLocks/>
          </p:cNvGrpSpPr>
          <p:nvPr/>
        </p:nvGrpSpPr>
        <p:grpSpPr bwMode="auto">
          <a:xfrm>
            <a:off x="1259632" y="1886918"/>
            <a:ext cx="5688013" cy="461962"/>
            <a:chOff x="1023" y="2577"/>
            <a:chExt cx="3583" cy="291"/>
          </a:xfrm>
        </p:grpSpPr>
        <p:sp>
          <p:nvSpPr>
            <p:cNvPr id="13" name="Rectangle 39"/>
            <p:cNvSpPr>
              <a:spLocks noChangeArrowheads="1"/>
            </p:cNvSpPr>
            <p:nvPr/>
          </p:nvSpPr>
          <p:spPr bwMode="auto">
            <a:xfrm>
              <a:off x="1233" y="2577"/>
              <a:ext cx="3373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zh-CN" altLang="en-US" sz="2700" b="1" dirty="0" smtClean="0">
                  <a:solidFill>
                    <a:srgbClr val="003399"/>
                  </a:solidFill>
                  <a:ea typeface="幼圆" pitchFamily="49" charset="-122"/>
                </a:rPr>
                <a:t>通过网络传递数据（消息）；</a:t>
              </a:r>
              <a:endParaRPr lang="zh-CN" altLang="en-US" sz="2700" b="1" dirty="0">
                <a:solidFill>
                  <a:srgbClr val="003399"/>
                </a:solidFill>
                <a:ea typeface="幼圆" pitchFamily="49" charset="-122"/>
              </a:endParaRPr>
            </a:p>
          </p:txBody>
        </p:sp>
        <p:sp>
          <p:nvSpPr>
            <p:cNvPr id="14" name="Oval 40"/>
            <p:cNvSpPr>
              <a:spLocks noChangeArrowheads="1"/>
            </p:cNvSpPr>
            <p:nvPr/>
          </p:nvSpPr>
          <p:spPr bwMode="auto">
            <a:xfrm>
              <a:off x="1023" y="2673"/>
              <a:ext cx="144" cy="144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b="1"/>
            </a:p>
          </p:txBody>
        </p:sp>
      </p:grpSp>
      <p:grpSp>
        <p:nvGrpSpPr>
          <p:cNvPr id="15" name="Group 46"/>
          <p:cNvGrpSpPr>
            <a:grpSpLocks/>
          </p:cNvGrpSpPr>
          <p:nvPr/>
        </p:nvGrpSpPr>
        <p:grpSpPr bwMode="auto">
          <a:xfrm>
            <a:off x="1259632" y="2314203"/>
            <a:ext cx="5903913" cy="466725"/>
            <a:chOff x="1023" y="2577"/>
            <a:chExt cx="3719" cy="294"/>
          </a:xfrm>
        </p:grpSpPr>
        <p:sp>
          <p:nvSpPr>
            <p:cNvPr id="16" name="Rectangle 39"/>
            <p:cNvSpPr>
              <a:spLocks noChangeArrowheads="1"/>
            </p:cNvSpPr>
            <p:nvPr/>
          </p:nvSpPr>
          <p:spPr bwMode="auto">
            <a:xfrm>
              <a:off x="1233" y="2577"/>
              <a:ext cx="3509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altLang="zh-CN" sz="2700" b="1" dirty="0" smtClean="0">
                  <a:solidFill>
                    <a:srgbClr val="003399"/>
                  </a:solidFill>
                  <a:ea typeface="幼圆" pitchFamily="49" charset="-122"/>
                </a:rPr>
                <a:t>send</a:t>
              </a:r>
              <a:r>
                <a:rPr lang="zh-CN" altLang="en-US" sz="2700" b="1" dirty="0" smtClean="0">
                  <a:solidFill>
                    <a:srgbClr val="003399"/>
                  </a:solidFill>
                  <a:ea typeface="幼圆" pitchFamily="49" charset="-122"/>
                </a:rPr>
                <a:t>和</a:t>
              </a:r>
              <a:r>
                <a:rPr lang="en-US" altLang="zh-CN" sz="2700" b="1" dirty="0" smtClean="0">
                  <a:solidFill>
                    <a:srgbClr val="003399"/>
                  </a:solidFill>
                  <a:ea typeface="幼圆" pitchFamily="49" charset="-122"/>
                </a:rPr>
                <a:t>receive</a:t>
              </a:r>
              <a:r>
                <a:rPr lang="zh-CN" altLang="en-US" sz="2700" b="1" dirty="0" smtClean="0">
                  <a:solidFill>
                    <a:srgbClr val="003399"/>
                  </a:solidFill>
                  <a:ea typeface="幼圆" pitchFamily="49" charset="-122"/>
                </a:rPr>
                <a:t>必须配对使用；</a:t>
              </a:r>
              <a:endParaRPr lang="zh-CN" altLang="en-US" sz="2700" b="1" dirty="0">
                <a:solidFill>
                  <a:srgbClr val="003399"/>
                </a:solidFill>
                <a:ea typeface="幼圆" pitchFamily="49" charset="-122"/>
              </a:endParaRPr>
            </a:p>
          </p:txBody>
        </p:sp>
        <p:sp>
          <p:nvSpPr>
            <p:cNvPr id="17" name="Oval 40"/>
            <p:cNvSpPr>
              <a:spLocks noChangeArrowheads="1"/>
            </p:cNvSpPr>
            <p:nvPr/>
          </p:nvSpPr>
          <p:spPr bwMode="auto">
            <a:xfrm>
              <a:off x="1023" y="2673"/>
              <a:ext cx="144" cy="144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b="1"/>
            </a:p>
          </p:txBody>
        </p:sp>
      </p:grpSp>
      <p:grpSp>
        <p:nvGrpSpPr>
          <p:cNvPr id="18" name="Group 46"/>
          <p:cNvGrpSpPr>
            <a:grpSpLocks/>
          </p:cNvGrpSpPr>
          <p:nvPr/>
        </p:nvGrpSpPr>
        <p:grpSpPr bwMode="auto">
          <a:xfrm>
            <a:off x="1259632" y="2818259"/>
            <a:ext cx="5903913" cy="466725"/>
            <a:chOff x="1023" y="2577"/>
            <a:chExt cx="3719" cy="294"/>
          </a:xfrm>
        </p:grpSpPr>
        <p:sp>
          <p:nvSpPr>
            <p:cNvPr id="19" name="Rectangle 39"/>
            <p:cNvSpPr>
              <a:spLocks noChangeArrowheads="1"/>
            </p:cNvSpPr>
            <p:nvPr/>
          </p:nvSpPr>
          <p:spPr bwMode="auto">
            <a:xfrm>
              <a:off x="1233" y="2577"/>
              <a:ext cx="3509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altLang="zh-CN" sz="2700" b="1" dirty="0" smtClean="0">
                  <a:solidFill>
                    <a:srgbClr val="003399"/>
                  </a:solidFill>
                  <a:ea typeface="幼圆" pitchFamily="49" charset="-122"/>
                </a:rPr>
                <a:t>send</a:t>
              </a:r>
              <a:r>
                <a:rPr lang="zh-CN" altLang="en-US" sz="2700" b="1" dirty="0" smtClean="0">
                  <a:solidFill>
                    <a:srgbClr val="003399"/>
                  </a:solidFill>
                  <a:ea typeface="幼圆" pitchFamily="49" charset="-122"/>
                </a:rPr>
                <a:t>和</a:t>
              </a:r>
              <a:r>
                <a:rPr lang="en-US" altLang="zh-CN" sz="2700" b="1" dirty="0" smtClean="0">
                  <a:solidFill>
                    <a:srgbClr val="003399"/>
                  </a:solidFill>
                  <a:ea typeface="幼圆" pitchFamily="49" charset="-122"/>
                </a:rPr>
                <a:t>receive</a:t>
              </a:r>
              <a:r>
                <a:rPr lang="zh-CN" altLang="en-US" sz="2700" b="1" dirty="0" smtClean="0">
                  <a:solidFill>
                    <a:srgbClr val="003399"/>
                  </a:solidFill>
                  <a:ea typeface="幼圆" pitchFamily="49" charset="-122"/>
                </a:rPr>
                <a:t>分阻塞和非阻塞；</a:t>
              </a:r>
              <a:endParaRPr lang="zh-CN" altLang="en-US" sz="2700" b="1" dirty="0">
                <a:solidFill>
                  <a:srgbClr val="003399"/>
                </a:solidFill>
                <a:ea typeface="幼圆" pitchFamily="49" charset="-122"/>
              </a:endParaRPr>
            </a:p>
          </p:txBody>
        </p:sp>
        <p:sp>
          <p:nvSpPr>
            <p:cNvPr id="20" name="Oval 40"/>
            <p:cNvSpPr>
              <a:spLocks noChangeArrowheads="1"/>
            </p:cNvSpPr>
            <p:nvPr/>
          </p:nvSpPr>
          <p:spPr bwMode="auto">
            <a:xfrm>
              <a:off x="1023" y="2673"/>
              <a:ext cx="144" cy="144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b="1"/>
            </a:p>
          </p:txBody>
        </p:sp>
      </p:grpSp>
      <p:sp>
        <p:nvSpPr>
          <p:cNvPr id="21" name="Rectangle 36"/>
          <p:cNvSpPr>
            <a:spLocks noChangeArrowheads="1"/>
          </p:cNvSpPr>
          <p:nvPr/>
        </p:nvSpPr>
        <p:spPr bwMode="auto">
          <a:xfrm>
            <a:off x="1025525" y="1412776"/>
            <a:ext cx="7086600" cy="503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zh-CN" altLang="en-US" sz="2700" b="1" dirty="0" smtClean="0">
                <a:solidFill>
                  <a:schemeClr val="accent2"/>
                </a:solidFill>
                <a:ea typeface="幼圆" pitchFamily="49" charset="-122"/>
              </a:rPr>
              <a:t>消息传递特点：</a:t>
            </a:r>
            <a:endParaRPr lang="zh-CN" altLang="en-US" sz="2700" b="1" dirty="0">
              <a:solidFill>
                <a:schemeClr val="accent2"/>
              </a:solidFill>
              <a:ea typeface="幼圆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5000" y="1600200"/>
            <a:ext cx="8280400" cy="3946525"/>
          </a:xfrm>
        </p:spPr>
        <p:txBody>
          <a:bodyPr/>
          <a:lstStyle/>
          <a:p>
            <a:pPr marL="460375" indent="-460375" defTabSz="1203325">
              <a:buFontTx/>
              <a:buNone/>
            </a:pPr>
            <a:r>
              <a:rPr lang="en-US" altLang="zh-CN" sz="2800" b="1" u="sng" dirty="0">
                <a:solidFill>
                  <a:schemeClr val="bg1"/>
                </a:solidFill>
                <a:latin typeface="B Courier Bold" charset="0"/>
                <a:ea typeface="宋体" charset="-122"/>
              </a:rPr>
              <a:t>Process 1 (P1)</a:t>
            </a:r>
            <a:r>
              <a:rPr lang="en-US" altLang="zh-CN" sz="2800" b="1" dirty="0">
                <a:solidFill>
                  <a:schemeClr val="bg1"/>
                </a:solidFill>
                <a:latin typeface="B Courier Bold" charset="0"/>
                <a:ea typeface="宋体" charset="-122"/>
              </a:rPr>
              <a:t>		</a:t>
            </a:r>
            <a:r>
              <a:rPr lang="en-US" altLang="zh-CN" sz="2800" b="1" u="sng" dirty="0">
                <a:solidFill>
                  <a:schemeClr val="bg1"/>
                </a:solidFill>
                <a:latin typeface="B Courier Bold" charset="0"/>
                <a:ea typeface="宋体" charset="-122"/>
              </a:rPr>
              <a:t>Process 2 (P2)</a:t>
            </a:r>
            <a:endParaRPr lang="en-US" altLang="zh-CN" sz="2800" b="1" dirty="0">
              <a:solidFill>
                <a:schemeClr val="bg1"/>
              </a:solidFill>
              <a:latin typeface="B Courier Bold" charset="0"/>
              <a:ea typeface="宋体" charset="-122"/>
            </a:endParaRPr>
          </a:p>
          <a:p>
            <a:pPr marL="460375" indent="-460375" defTabSz="1203325">
              <a:buFontTx/>
              <a:buNone/>
            </a:pPr>
            <a:r>
              <a:rPr lang="en-US" altLang="zh-CN" sz="2800" b="1" dirty="0">
                <a:solidFill>
                  <a:schemeClr val="bg1"/>
                </a:solidFill>
                <a:latin typeface="B Courier Bold" charset="0"/>
                <a:ea typeface="宋体" charset="-122"/>
              </a:rPr>
              <a:t>compute;			compute;</a:t>
            </a:r>
          </a:p>
          <a:p>
            <a:pPr marL="460375" indent="-460375" defTabSz="1203325">
              <a:buFontTx/>
              <a:buNone/>
            </a:pPr>
            <a:r>
              <a:rPr lang="en-US" altLang="zh-CN" sz="2800" b="1" dirty="0">
                <a:solidFill>
                  <a:schemeClr val="bg1"/>
                </a:solidFill>
                <a:latin typeface="B Courier Bold" charset="0"/>
                <a:ea typeface="宋体" charset="-122"/>
              </a:rPr>
              <a:t>send( P2, info );	 	compute;</a:t>
            </a:r>
          </a:p>
          <a:p>
            <a:pPr marL="460375" indent="-460375" defTabSz="1203325">
              <a:buFontTx/>
              <a:buNone/>
            </a:pPr>
            <a:r>
              <a:rPr lang="en-US" altLang="zh-CN" sz="2800" b="1" dirty="0">
                <a:solidFill>
                  <a:schemeClr val="bg1"/>
                </a:solidFill>
                <a:latin typeface="B Courier Bold" charset="0"/>
                <a:ea typeface="宋体" charset="-122"/>
              </a:rPr>
              <a:t>compute;			Receive( P1,info);</a:t>
            </a:r>
          </a:p>
          <a:p>
            <a:pPr marL="460375" indent="-460375" defTabSz="1203325">
              <a:buFontTx/>
              <a:buNone/>
            </a:pPr>
            <a:r>
              <a:rPr lang="en-US" altLang="zh-CN" sz="2800" b="1" dirty="0">
                <a:solidFill>
                  <a:schemeClr val="bg1"/>
                </a:solidFill>
                <a:latin typeface="B Courier Bold" charset="0"/>
                <a:ea typeface="宋体" charset="-122"/>
              </a:rPr>
              <a:t>idle;				compute;</a:t>
            </a:r>
          </a:p>
          <a:p>
            <a:pPr marL="460375" indent="-460375" defTabSz="1203325">
              <a:buFontTx/>
              <a:buNone/>
            </a:pPr>
            <a:r>
              <a:rPr lang="en-US" altLang="zh-CN" sz="2800" b="1" dirty="0">
                <a:solidFill>
                  <a:schemeClr val="bg1"/>
                </a:solidFill>
                <a:latin typeface="B Courier Bold" charset="0"/>
                <a:ea typeface="宋体" charset="-122"/>
              </a:rPr>
              <a:t>idle;				Send( P1, reply );</a:t>
            </a:r>
          </a:p>
          <a:p>
            <a:pPr marL="460375" indent="-460375" defTabSz="1203325">
              <a:buFontTx/>
              <a:buNone/>
            </a:pPr>
            <a:r>
              <a:rPr lang="en-US" altLang="zh-CN" sz="2800" b="1" dirty="0">
                <a:solidFill>
                  <a:schemeClr val="bg1"/>
                </a:solidFill>
                <a:latin typeface="B Courier Bold" charset="0"/>
                <a:ea typeface="宋体" charset="-122"/>
              </a:rPr>
              <a:t>receive( P2, reply );</a:t>
            </a:r>
            <a:endParaRPr lang="en-US" altLang="zh-CN" sz="2800" dirty="0">
              <a:solidFill>
                <a:schemeClr val="bg1"/>
              </a:solidFill>
              <a:ea typeface="宋体" charset="-122"/>
            </a:endParaRP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4343400" y="4826000"/>
            <a:ext cx="17922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宋体" charset="-122"/>
              </a:rPr>
              <a:t>Synchronize</a:t>
            </a:r>
            <a:endParaRPr lang="en-US" altLang="zh-CN" sz="2400">
              <a:solidFill>
                <a:srgbClr val="FF0000"/>
              </a:solidFill>
              <a:latin typeface="Times New Roman" pitchFamily="18" charset="0"/>
              <a:ea typeface="宋体" charset="-122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270125" y="36512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zh-CN" altLang="zh-CN" sz="2400">
              <a:latin typeface="Times New Roman" pitchFamily="18" charset="0"/>
            </a:endParaRP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3429000" y="2540000"/>
            <a:ext cx="2012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宋体" charset="-122"/>
              </a:rPr>
              <a:t>Communicate</a:t>
            </a:r>
          </a:p>
        </p:txBody>
      </p:sp>
      <p:sp>
        <p:nvSpPr>
          <p:cNvPr id="114694" name="Line 6"/>
          <p:cNvSpPr>
            <a:spLocks noChangeShapeType="1"/>
          </p:cNvSpPr>
          <p:nvPr/>
        </p:nvSpPr>
        <p:spPr bwMode="auto">
          <a:xfrm>
            <a:off x="3530600" y="2946400"/>
            <a:ext cx="1943100" cy="5334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4695" name="Line 7"/>
          <p:cNvSpPr>
            <a:spLocks noChangeShapeType="1"/>
          </p:cNvSpPr>
          <p:nvPr/>
        </p:nvSpPr>
        <p:spPr bwMode="auto">
          <a:xfrm flipH="1">
            <a:off x="4064000" y="4483100"/>
            <a:ext cx="1384300" cy="5207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368300" y="1638300"/>
            <a:ext cx="3835400" cy="40767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5092700" y="1663700"/>
            <a:ext cx="3835400" cy="40767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1676400" y="3962400"/>
            <a:ext cx="12334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宋体" charset="-122"/>
              </a:rPr>
              <a:t>Waiting</a:t>
            </a:r>
            <a:endParaRPr lang="en-US" altLang="zh-CN" sz="2400">
              <a:solidFill>
                <a:srgbClr val="FF0000"/>
              </a:solidFill>
              <a:latin typeface="Times New Roman" pitchFamily="18" charset="0"/>
              <a:ea typeface="宋体" charset="-122"/>
            </a:endParaRPr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title"/>
          </p:nvPr>
        </p:nvSpPr>
        <p:spPr>
          <a:xfrm>
            <a:off x="1331640" y="404664"/>
            <a:ext cx="6248400" cy="710952"/>
          </a:xfrm>
          <a:noFill/>
          <a:ln/>
        </p:spPr>
        <p:txBody>
          <a:bodyPr/>
          <a:lstStyle/>
          <a:p>
            <a:pPr algn="r"/>
            <a:r>
              <a:rPr lang="zh-CN" altLang="en-US" sz="3600" b="1" dirty="0" smtClean="0">
                <a:solidFill>
                  <a:srgbClr val="003399"/>
                </a:solidFill>
                <a:ea typeface="宋体" charset="-122"/>
              </a:rPr>
              <a:t>消息传递模型（伪代码表示）</a:t>
            </a:r>
            <a:endParaRPr lang="en-US" altLang="zh-CN" sz="3600" b="1" dirty="0">
              <a:solidFill>
                <a:srgbClr val="003399"/>
              </a:solidFill>
              <a:ea typeface="宋体" charset="-122"/>
            </a:endParaRPr>
          </a:p>
        </p:txBody>
      </p:sp>
      <p:grpSp>
        <p:nvGrpSpPr>
          <p:cNvPr id="20" name="Group 188"/>
          <p:cNvGrpSpPr>
            <a:grpSpLocks/>
          </p:cNvGrpSpPr>
          <p:nvPr/>
        </p:nvGrpSpPr>
        <p:grpSpPr bwMode="auto">
          <a:xfrm>
            <a:off x="2915815" y="6038551"/>
            <a:ext cx="2879724" cy="558801"/>
            <a:chOff x="2783" y="3702"/>
            <a:chExt cx="1814" cy="352"/>
          </a:xfrm>
        </p:grpSpPr>
        <p:sp>
          <p:nvSpPr>
            <p:cNvPr id="21" name="Freeform 189"/>
            <p:cNvSpPr>
              <a:spLocks/>
            </p:cNvSpPr>
            <p:nvPr/>
          </p:nvSpPr>
          <p:spPr bwMode="auto">
            <a:xfrm>
              <a:off x="2783" y="3702"/>
              <a:ext cx="1678" cy="352"/>
            </a:xfrm>
            <a:custGeom>
              <a:avLst/>
              <a:gdLst/>
              <a:ahLst/>
              <a:cxnLst>
                <a:cxn ang="0">
                  <a:pos x="34" y="72"/>
                </a:cxn>
                <a:cxn ang="0">
                  <a:pos x="42" y="672"/>
                </a:cxn>
                <a:cxn ang="0">
                  <a:pos x="994" y="664"/>
                </a:cxn>
                <a:cxn ang="0">
                  <a:pos x="1090" y="624"/>
                </a:cxn>
                <a:cxn ang="0">
                  <a:pos x="1426" y="616"/>
                </a:cxn>
                <a:cxn ang="0">
                  <a:pos x="1482" y="544"/>
                </a:cxn>
                <a:cxn ang="0">
                  <a:pos x="1474" y="488"/>
                </a:cxn>
                <a:cxn ang="0">
                  <a:pos x="1458" y="424"/>
                </a:cxn>
                <a:cxn ang="0">
                  <a:pos x="1450" y="216"/>
                </a:cxn>
                <a:cxn ang="0">
                  <a:pos x="1418" y="208"/>
                </a:cxn>
                <a:cxn ang="0">
                  <a:pos x="1306" y="152"/>
                </a:cxn>
                <a:cxn ang="0">
                  <a:pos x="1242" y="104"/>
                </a:cxn>
                <a:cxn ang="0">
                  <a:pos x="1210" y="56"/>
                </a:cxn>
                <a:cxn ang="0">
                  <a:pos x="1202" y="32"/>
                </a:cxn>
                <a:cxn ang="0">
                  <a:pos x="1154" y="0"/>
                </a:cxn>
                <a:cxn ang="0">
                  <a:pos x="946" y="8"/>
                </a:cxn>
                <a:cxn ang="0">
                  <a:pos x="882" y="24"/>
                </a:cxn>
                <a:cxn ang="0">
                  <a:pos x="458" y="16"/>
                </a:cxn>
                <a:cxn ang="0">
                  <a:pos x="410" y="0"/>
                </a:cxn>
                <a:cxn ang="0">
                  <a:pos x="114" y="8"/>
                </a:cxn>
                <a:cxn ang="0">
                  <a:pos x="34" y="72"/>
                </a:cxn>
              </a:cxnLst>
              <a:rect l="0" t="0" r="r" b="b"/>
              <a:pathLst>
                <a:path w="1482" h="672">
                  <a:moveTo>
                    <a:pt x="34" y="72"/>
                  </a:moveTo>
                  <a:cubicBezTo>
                    <a:pt x="33" y="144"/>
                    <a:pt x="0" y="546"/>
                    <a:pt x="42" y="672"/>
                  </a:cubicBezTo>
                  <a:cubicBezTo>
                    <a:pt x="359" y="669"/>
                    <a:pt x="677" y="669"/>
                    <a:pt x="994" y="664"/>
                  </a:cubicBezTo>
                  <a:cubicBezTo>
                    <a:pt x="1018" y="664"/>
                    <a:pt x="1069" y="631"/>
                    <a:pt x="1090" y="624"/>
                  </a:cubicBezTo>
                  <a:cubicBezTo>
                    <a:pt x="1196" y="589"/>
                    <a:pt x="1314" y="619"/>
                    <a:pt x="1426" y="616"/>
                  </a:cubicBezTo>
                  <a:cubicBezTo>
                    <a:pt x="1455" y="596"/>
                    <a:pt x="1463" y="573"/>
                    <a:pt x="1482" y="544"/>
                  </a:cubicBezTo>
                  <a:cubicBezTo>
                    <a:pt x="1479" y="525"/>
                    <a:pt x="1478" y="506"/>
                    <a:pt x="1474" y="488"/>
                  </a:cubicBezTo>
                  <a:cubicBezTo>
                    <a:pt x="1470" y="466"/>
                    <a:pt x="1458" y="424"/>
                    <a:pt x="1458" y="424"/>
                  </a:cubicBezTo>
                  <a:cubicBezTo>
                    <a:pt x="1455" y="355"/>
                    <a:pt x="1463" y="284"/>
                    <a:pt x="1450" y="216"/>
                  </a:cubicBezTo>
                  <a:cubicBezTo>
                    <a:pt x="1448" y="205"/>
                    <a:pt x="1428" y="212"/>
                    <a:pt x="1418" y="208"/>
                  </a:cubicBezTo>
                  <a:cubicBezTo>
                    <a:pt x="1379" y="191"/>
                    <a:pt x="1346" y="168"/>
                    <a:pt x="1306" y="152"/>
                  </a:cubicBezTo>
                  <a:cubicBezTo>
                    <a:pt x="1287" y="123"/>
                    <a:pt x="1270" y="123"/>
                    <a:pt x="1242" y="104"/>
                  </a:cubicBezTo>
                  <a:cubicBezTo>
                    <a:pt x="1231" y="88"/>
                    <a:pt x="1216" y="74"/>
                    <a:pt x="1210" y="56"/>
                  </a:cubicBezTo>
                  <a:cubicBezTo>
                    <a:pt x="1207" y="48"/>
                    <a:pt x="1208" y="38"/>
                    <a:pt x="1202" y="32"/>
                  </a:cubicBezTo>
                  <a:cubicBezTo>
                    <a:pt x="1188" y="18"/>
                    <a:pt x="1154" y="0"/>
                    <a:pt x="1154" y="0"/>
                  </a:cubicBezTo>
                  <a:cubicBezTo>
                    <a:pt x="1085" y="3"/>
                    <a:pt x="1015" y="2"/>
                    <a:pt x="946" y="8"/>
                  </a:cubicBezTo>
                  <a:cubicBezTo>
                    <a:pt x="924" y="10"/>
                    <a:pt x="882" y="24"/>
                    <a:pt x="882" y="24"/>
                  </a:cubicBezTo>
                  <a:cubicBezTo>
                    <a:pt x="741" y="21"/>
                    <a:pt x="599" y="23"/>
                    <a:pt x="458" y="16"/>
                  </a:cubicBezTo>
                  <a:cubicBezTo>
                    <a:pt x="441" y="15"/>
                    <a:pt x="410" y="0"/>
                    <a:pt x="410" y="0"/>
                  </a:cubicBezTo>
                  <a:cubicBezTo>
                    <a:pt x="311" y="3"/>
                    <a:pt x="213" y="3"/>
                    <a:pt x="114" y="8"/>
                  </a:cubicBezTo>
                  <a:cubicBezTo>
                    <a:pt x="55" y="11"/>
                    <a:pt x="93" y="111"/>
                    <a:pt x="34" y="72"/>
                  </a:cubicBezTo>
                  <a:close/>
                </a:path>
              </a:pathLst>
            </a:custGeom>
            <a:solidFill>
              <a:srgbClr val="DBDBDB"/>
            </a:solidFill>
            <a:ln w="60325" cap="flat" cmpd="sng">
              <a:noFill/>
              <a:prstDash val="solid"/>
              <a:round/>
              <a:headEnd/>
              <a:tailEnd/>
            </a:ln>
            <a:effectLst>
              <a:outerShdw dist="45791" dir="2021404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Text Box 190"/>
            <p:cNvSpPr txBox="1">
              <a:spLocks noChangeArrowheads="1"/>
            </p:cNvSpPr>
            <p:nvPr/>
          </p:nvSpPr>
          <p:spPr bwMode="auto">
            <a:xfrm>
              <a:off x="2795" y="3748"/>
              <a:ext cx="1802" cy="2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2100" b="1" dirty="0" smtClean="0">
                  <a:solidFill>
                    <a:srgbClr val="000058"/>
                  </a:solidFill>
                  <a:ea typeface="黑体" pitchFamily="2" charset="-122"/>
                </a:rPr>
                <a:t>两个进程间互相通信</a:t>
              </a:r>
              <a:endParaRPr lang="zh-CN" altLang="en-US" sz="2100" b="1" dirty="0">
                <a:solidFill>
                  <a:srgbClr val="000058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4038600" cy="625475"/>
          </a:xfrm>
          <a:prstGeom prst="rect">
            <a:avLst/>
          </a:prstGeom>
          <a:solidFill>
            <a:srgbClr val="CCFFFF"/>
          </a:soli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69696"/>
            </a:outerShdw>
          </a:effectLst>
        </p:spPr>
        <p:txBody>
          <a:bodyPr>
            <a:spAutoFit/>
          </a:bodyPr>
          <a:lstStyle/>
          <a:p>
            <a:r>
              <a:rPr lang="en-US" altLang="zh-CN" sz="3500" b="1" dirty="0">
                <a:solidFill>
                  <a:srgbClr val="000099"/>
                </a:solidFill>
                <a:ea typeface="楷体_GB2312" pitchFamily="49" charset="-122"/>
              </a:rPr>
              <a:t> </a:t>
            </a:r>
            <a:r>
              <a:rPr lang="en-US" altLang="zh-CN" sz="3500" b="1" dirty="0" smtClean="0">
                <a:solidFill>
                  <a:srgbClr val="000099"/>
                </a:solidFill>
                <a:ea typeface="楷体_GB2312" pitchFamily="49" charset="-122"/>
              </a:rPr>
              <a:t>4.2</a:t>
            </a:r>
            <a:r>
              <a:rPr lang="en-US" altLang="zh-CN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MPI</a:t>
            </a:r>
            <a:r>
              <a:rPr lang="zh-CN" altLang="en-US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编程基础</a:t>
            </a:r>
            <a:endParaRPr lang="zh-CN" altLang="en-US" dirty="0">
              <a:solidFill>
                <a:srgbClr val="FF6600"/>
              </a:solidFill>
            </a:endParaRPr>
          </a:p>
        </p:txBody>
      </p:sp>
      <p:grpSp>
        <p:nvGrpSpPr>
          <p:cNvPr id="5" name="Group 304"/>
          <p:cNvGrpSpPr>
            <a:grpSpLocks/>
          </p:cNvGrpSpPr>
          <p:nvPr/>
        </p:nvGrpSpPr>
        <p:grpSpPr bwMode="auto">
          <a:xfrm>
            <a:off x="467544" y="1124744"/>
            <a:ext cx="936625" cy="711200"/>
            <a:chOff x="172" y="226"/>
            <a:chExt cx="590" cy="448"/>
          </a:xfrm>
        </p:grpSpPr>
        <p:sp>
          <p:nvSpPr>
            <p:cNvPr id="6" name="Oval 305"/>
            <p:cNvSpPr>
              <a:spLocks noChangeArrowheads="1"/>
            </p:cNvSpPr>
            <p:nvPr/>
          </p:nvSpPr>
          <p:spPr bwMode="auto">
            <a:xfrm>
              <a:off x="215" y="255"/>
              <a:ext cx="352" cy="419"/>
            </a:xfrm>
            <a:prstGeom prst="ellipse">
              <a:avLst/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50000">
                  <a:srgbClr val="00CCFF"/>
                </a:gs>
                <a:gs pos="100000">
                  <a:srgbClr val="00CCFF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12700">
              <a:noFill/>
              <a:round/>
              <a:headEnd/>
              <a:tailEnd/>
            </a:ln>
            <a:effectLst>
              <a:outerShdw dist="28398" dir="1593903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Text Box 306"/>
            <p:cNvSpPr txBox="1">
              <a:spLocks noChangeArrowheads="1"/>
            </p:cNvSpPr>
            <p:nvPr/>
          </p:nvSpPr>
          <p:spPr bwMode="auto">
            <a:xfrm>
              <a:off x="172" y="226"/>
              <a:ext cx="590" cy="4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4000" dirty="0">
                  <a:solidFill>
                    <a:srgbClr val="FF3300"/>
                  </a:solidFill>
                  <a:ea typeface="华文新魏" pitchFamily="2" charset="-122"/>
                </a:rPr>
                <a:t>例</a:t>
              </a:r>
            </a:p>
          </p:txBody>
        </p:sp>
      </p:grp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1124744"/>
            <a:ext cx="4248472" cy="710952"/>
          </a:xfrm>
        </p:spPr>
        <p:txBody>
          <a:bodyPr/>
          <a:lstStyle/>
          <a:p>
            <a:pPr eaLnBrk="1" hangingPunct="1"/>
            <a:r>
              <a:rPr lang="en-US" altLang="zh-CN" b="1" dirty="0" smtClean="0">
                <a:solidFill>
                  <a:srgbClr val="003399"/>
                </a:solidFill>
              </a:rPr>
              <a:t>Hello world (1)</a:t>
            </a:r>
            <a:endParaRPr lang="zh-CN" altLang="zh-CN" b="1" dirty="0" smtClean="0">
              <a:solidFill>
                <a:srgbClr val="003399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835696" y="2276872"/>
            <a:ext cx="619268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#include &lt;</a:t>
            </a:r>
            <a:r>
              <a:rPr kumimoji="1" lang="en-US" altLang="zh-CN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stdio.h</a:t>
            </a: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kumimoji="1" lang="zh-CN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#</a:t>
            </a: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include “</a:t>
            </a:r>
            <a:r>
              <a:rPr kumimoji="1" lang="en-US" altLang="zh-CN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mpi.h</a:t>
            </a:r>
            <a:r>
              <a:rPr lang="en-US" altLang="zh-CN" sz="2000" b="1" kern="0" noProof="0" dirty="0" smtClean="0">
                <a:solidFill>
                  <a:schemeClr val="accent2"/>
                </a:solidFill>
                <a:latin typeface="Courier New" pitchFamily="49" charset="0"/>
                <a:ea typeface="+mn-ea"/>
              </a:rPr>
              <a:t>”</a:t>
            </a:r>
            <a:endParaRPr kumimoji="1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endParaRPr kumimoji="1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en-US" altLang="zh-CN" sz="2000" b="1" kern="0" dirty="0" err="1" smtClean="0">
                <a:solidFill>
                  <a:srgbClr val="003399"/>
                </a:solidFill>
                <a:latin typeface="Courier New" pitchFamily="49" charset="0"/>
                <a:ea typeface="+mn-ea"/>
              </a:rPr>
              <a:t>int</a:t>
            </a:r>
            <a:r>
              <a:rPr lang="en-US" altLang="zh-CN" sz="2000" b="1" kern="0" dirty="0" smtClean="0">
                <a:solidFill>
                  <a:srgbClr val="003399"/>
                </a:solidFill>
                <a:latin typeface="Courier New" pitchFamily="49" charset="0"/>
                <a:ea typeface="+mn-ea"/>
              </a:rPr>
              <a:t> m</a:t>
            </a:r>
            <a:r>
              <a:rPr kumimoji="1" lang="en-US" altLang="zh-CN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ain</a:t>
            </a: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</a:t>
            </a:r>
            <a:r>
              <a:rPr kumimoji="1" lang="en-US" altLang="zh-CN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1" lang="en-US" altLang="zh-CN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argc</a:t>
            </a: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 char *</a:t>
            </a:r>
            <a:r>
              <a:rPr kumimoji="1" lang="en-US" altLang="zh-CN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argv</a:t>
            </a: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[] 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1" lang="en-US" altLang="zh-CN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MPI_Init</a:t>
            </a: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 &amp;</a:t>
            </a:r>
            <a:r>
              <a:rPr kumimoji="1" lang="en-US" altLang="zh-CN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argc</a:t>
            </a: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 &amp;</a:t>
            </a:r>
            <a:r>
              <a:rPr kumimoji="1" lang="en-US" altLang="zh-CN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argv</a:t>
            </a: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endParaRPr kumimoji="1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1" lang="en-US" altLang="zh-CN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printf</a:t>
            </a: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 "Hello, world!\n" 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endParaRPr kumimoji="1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1" lang="en-US" altLang="zh-CN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MPI_Finalize</a:t>
            </a: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</a:t>
            </a:r>
            <a:r>
              <a:rPr kumimoji="1" lang="en-US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return 0;</a:t>
            </a:r>
            <a:endParaRPr kumimoji="1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kumimoji="1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  <a:endParaRPr kumimoji="1" lang="zh-CN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14" name="Line 108"/>
          <p:cNvSpPr>
            <a:spLocks noChangeShapeType="1"/>
          </p:cNvSpPr>
          <p:nvPr/>
        </p:nvSpPr>
        <p:spPr bwMode="auto">
          <a:xfrm>
            <a:off x="2051720" y="3068960"/>
            <a:ext cx="2160240" cy="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5" name="Line 108"/>
          <p:cNvSpPr>
            <a:spLocks noChangeShapeType="1"/>
          </p:cNvSpPr>
          <p:nvPr/>
        </p:nvSpPr>
        <p:spPr bwMode="auto">
          <a:xfrm>
            <a:off x="2555776" y="4509120"/>
            <a:ext cx="3600400" cy="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6" name="Line 108"/>
          <p:cNvSpPr>
            <a:spLocks noChangeShapeType="1"/>
          </p:cNvSpPr>
          <p:nvPr/>
        </p:nvSpPr>
        <p:spPr bwMode="auto">
          <a:xfrm>
            <a:off x="2555776" y="5949280"/>
            <a:ext cx="2088232" cy="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zh-CN" altLang="en-US"/>
          </a:p>
        </p:txBody>
      </p:sp>
      <p:grpSp>
        <p:nvGrpSpPr>
          <p:cNvPr id="18" name="Group 34"/>
          <p:cNvGrpSpPr>
            <a:grpSpLocks/>
          </p:cNvGrpSpPr>
          <p:nvPr/>
        </p:nvGrpSpPr>
        <p:grpSpPr bwMode="auto">
          <a:xfrm>
            <a:off x="5796136" y="2348880"/>
            <a:ext cx="1367485" cy="476250"/>
            <a:chOff x="791" y="2100"/>
            <a:chExt cx="879" cy="300"/>
          </a:xfrm>
        </p:grpSpPr>
        <p:sp>
          <p:nvSpPr>
            <p:cNvPr id="19" name="AutoShape 31"/>
            <p:cNvSpPr>
              <a:spLocks noChangeArrowheads="1"/>
            </p:cNvSpPr>
            <p:nvPr/>
          </p:nvSpPr>
          <p:spPr bwMode="auto">
            <a:xfrm>
              <a:off x="791" y="2112"/>
              <a:ext cx="833" cy="288"/>
            </a:xfrm>
            <a:prstGeom prst="wedgeRectCallout">
              <a:avLst>
                <a:gd name="adj1" fmla="val -115286"/>
                <a:gd name="adj2" fmla="val 43834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 b="1"/>
            </a:p>
          </p:txBody>
        </p:sp>
        <p:sp>
          <p:nvSpPr>
            <p:cNvPr id="20" name="Text Box 32"/>
            <p:cNvSpPr txBox="1">
              <a:spLocks noChangeArrowheads="1"/>
            </p:cNvSpPr>
            <p:nvPr/>
          </p:nvSpPr>
          <p:spPr bwMode="auto">
            <a:xfrm>
              <a:off x="863" y="2100"/>
              <a:ext cx="807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FF3300"/>
                  </a:solidFill>
                  <a:ea typeface="黑体" pitchFamily="2" charset="-122"/>
                </a:rPr>
                <a:t>头文件</a:t>
              </a:r>
              <a:endParaRPr lang="zh-CN" altLang="en-US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21" name="Group 34"/>
          <p:cNvGrpSpPr>
            <a:grpSpLocks/>
          </p:cNvGrpSpPr>
          <p:nvPr/>
        </p:nvGrpSpPr>
        <p:grpSpPr bwMode="auto">
          <a:xfrm>
            <a:off x="7308304" y="3789040"/>
            <a:ext cx="1367485" cy="476250"/>
            <a:chOff x="791" y="2100"/>
            <a:chExt cx="879" cy="300"/>
          </a:xfrm>
        </p:grpSpPr>
        <p:sp>
          <p:nvSpPr>
            <p:cNvPr id="22" name="AutoShape 31"/>
            <p:cNvSpPr>
              <a:spLocks noChangeArrowheads="1"/>
            </p:cNvSpPr>
            <p:nvPr/>
          </p:nvSpPr>
          <p:spPr bwMode="auto">
            <a:xfrm>
              <a:off x="791" y="2112"/>
              <a:ext cx="833" cy="288"/>
            </a:xfrm>
            <a:prstGeom prst="wedgeRectCallout">
              <a:avLst>
                <a:gd name="adj1" fmla="val -115286"/>
                <a:gd name="adj2" fmla="val 43834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 b="1"/>
            </a:p>
          </p:txBody>
        </p:sp>
        <p:sp>
          <p:nvSpPr>
            <p:cNvPr id="23" name="Text Box 32"/>
            <p:cNvSpPr txBox="1">
              <a:spLocks noChangeArrowheads="1"/>
            </p:cNvSpPr>
            <p:nvPr/>
          </p:nvSpPr>
          <p:spPr bwMode="auto">
            <a:xfrm>
              <a:off x="863" y="2100"/>
              <a:ext cx="807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FF3300"/>
                  </a:solidFill>
                  <a:ea typeface="黑体" pitchFamily="2" charset="-122"/>
                </a:rPr>
                <a:t>初始化</a:t>
              </a:r>
              <a:endParaRPr lang="zh-CN" altLang="en-US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24" name="Group 34"/>
          <p:cNvGrpSpPr>
            <a:grpSpLocks/>
          </p:cNvGrpSpPr>
          <p:nvPr/>
        </p:nvGrpSpPr>
        <p:grpSpPr bwMode="auto">
          <a:xfrm>
            <a:off x="6228184" y="5373216"/>
            <a:ext cx="1367485" cy="476250"/>
            <a:chOff x="791" y="2100"/>
            <a:chExt cx="879" cy="300"/>
          </a:xfrm>
        </p:grpSpPr>
        <p:sp>
          <p:nvSpPr>
            <p:cNvPr id="25" name="AutoShape 31"/>
            <p:cNvSpPr>
              <a:spLocks noChangeArrowheads="1"/>
            </p:cNvSpPr>
            <p:nvPr/>
          </p:nvSpPr>
          <p:spPr bwMode="auto">
            <a:xfrm>
              <a:off x="791" y="2112"/>
              <a:ext cx="833" cy="288"/>
            </a:xfrm>
            <a:prstGeom prst="wedgeRectCallout">
              <a:avLst>
                <a:gd name="adj1" fmla="val -115286"/>
                <a:gd name="adj2" fmla="val 43834"/>
              </a:avLst>
            </a:prstGeom>
            <a:noFill/>
            <a:ln w="47625">
              <a:solidFill>
                <a:srgbClr val="2BB0AD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CN" altLang="zh-CN" b="1"/>
            </a:p>
          </p:txBody>
        </p:sp>
        <p:sp>
          <p:nvSpPr>
            <p:cNvPr id="26" name="Text Box 32"/>
            <p:cNvSpPr txBox="1">
              <a:spLocks noChangeArrowheads="1"/>
            </p:cNvSpPr>
            <p:nvPr/>
          </p:nvSpPr>
          <p:spPr bwMode="auto">
            <a:xfrm>
              <a:off x="863" y="2100"/>
              <a:ext cx="807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b="1" dirty="0" smtClean="0">
                  <a:solidFill>
                    <a:srgbClr val="FF3300"/>
                  </a:solidFill>
                  <a:ea typeface="黑体" pitchFamily="2" charset="-122"/>
                </a:rPr>
                <a:t>结束</a:t>
              </a:r>
              <a:endParaRPr lang="zh-CN" altLang="en-US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彗星型模板">
  <a:themeElements>
    <a:clrScheme name="彗星型模板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彗星型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>
            <a:lumMod val="50000"/>
          </a:schemeClr>
        </a:solidFill>
        <a:ln w="63500" cap="sq" cmpd="sng" algn="ctr">
          <a:solidFill>
            <a:srgbClr val="00B05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彗星型模板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彗星型模板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彗星型模板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Office\Templates\演示文稿设计\彗星型模板.pot</Template>
  <TotalTime>11398</TotalTime>
  <Words>2692</Words>
  <Application>Microsoft Office PowerPoint</Application>
  <PresentationFormat>全屏显示(4:3)</PresentationFormat>
  <Paragraphs>783</Paragraphs>
  <Slides>58</Slides>
  <Notes>58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58</vt:i4>
      </vt:variant>
    </vt:vector>
  </HeadingPairs>
  <TitlesOfParts>
    <vt:vector size="61" baseType="lpstr">
      <vt:lpstr>彗星型模板</vt:lpstr>
      <vt:lpstr>Microsoft Office Visio 绘图</vt:lpstr>
      <vt:lpstr>Photo Editor 照片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消息传递模型（伪代码表示）</vt:lpstr>
      <vt:lpstr>Hello world (1)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  <vt:lpstr>幻灯片 41</vt:lpstr>
      <vt:lpstr>幻灯片 42</vt:lpstr>
      <vt:lpstr>幻灯片 43</vt:lpstr>
      <vt:lpstr>幻灯片 44</vt:lpstr>
      <vt:lpstr>幻灯片 45</vt:lpstr>
      <vt:lpstr>幻灯片 46</vt:lpstr>
      <vt:lpstr>幻灯片 47</vt:lpstr>
      <vt:lpstr>幻灯片 48</vt:lpstr>
      <vt:lpstr>幻灯片 49</vt:lpstr>
      <vt:lpstr>幻灯片 50</vt:lpstr>
      <vt:lpstr>幻灯片 51</vt:lpstr>
      <vt:lpstr>幻灯片 52</vt:lpstr>
      <vt:lpstr>幻灯片 53</vt:lpstr>
      <vt:lpstr>幻灯片 54</vt:lpstr>
      <vt:lpstr>幻灯片 55</vt:lpstr>
      <vt:lpstr>幻灯片 56</vt:lpstr>
      <vt:lpstr>幻灯片 57</vt:lpstr>
      <vt:lpstr>幻灯片 58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第六章  串</dc:title>
  <dc:creator>501</dc:creator>
  <cp:lastModifiedBy>zch</cp:lastModifiedBy>
  <cp:revision>3022</cp:revision>
  <dcterms:created xsi:type="dcterms:W3CDTF">2000-03-03T19:35:34Z</dcterms:created>
  <dcterms:modified xsi:type="dcterms:W3CDTF">2016-07-13T02:28:02Z</dcterms:modified>
</cp:coreProperties>
</file>