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4.xml" ContentType="application/vnd.openxmlformats-officedocument.drawingml.chart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charts/chart12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charts/chart15.xml" ContentType="application/vnd.openxmlformats-officedocument.drawingml.chart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6"/>
  </p:notesMasterIdLst>
  <p:sldIdLst>
    <p:sldId id="340" r:id="rId2"/>
    <p:sldId id="424" r:id="rId3"/>
    <p:sldId id="463" r:id="rId4"/>
    <p:sldId id="465" r:id="rId5"/>
    <p:sldId id="466" r:id="rId6"/>
    <p:sldId id="464" r:id="rId7"/>
    <p:sldId id="518" r:id="rId8"/>
    <p:sldId id="519" r:id="rId9"/>
    <p:sldId id="467" r:id="rId10"/>
    <p:sldId id="468" r:id="rId11"/>
    <p:sldId id="469" r:id="rId12"/>
    <p:sldId id="422" r:id="rId13"/>
    <p:sldId id="470" r:id="rId14"/>
    <p:sldId id="472" r:id="rId15"/>
    <p:sldId id="473" r:id="rId16"/>
    <p:sldId id="471" r:id="rId17"/>
    <p:sldId id="474" r:id="rId18"/>
    <p:sldId id="475" r:id="rId19"/>
    <p:sldId id="476" r:id="rId20"/>
    <p:sldId id="477" r:id="rId21"/>
    <p:sldId id="478" r:id="rId22"/>
    <p:sldId id="479" r:id="rId23"/>
    <p:sldId id="480" r:id="rId24"/>
    <p:sldId id="481" r:id="rId25"/>
    <p:sldId id="482" r:id="rId26"/>
    <p:sldId id="483" r:id="rId27"/>
    <p:sldId id="484" r:id="rId28"/>
    <p:sldId id="485" r:id="rId29"/>
    <p:sldId id="486" r:id="rId30"/>
    <p:sldId id="487" r:id="rId31"/>
    <p:sldId id="488" r:id="rId32"/>
    <p:sldId id="489" r:id="rId33"/>
    <p:sldId id="517" r:id="rId34"/>
    <p:sldId id="491" r:id="rId35"/>
    <p:sldId id="492" r:id="rId36"/>
    <p:sldId id="493" r:id="rId37"/>
    <p:sldId id="516" r:id="rId38"/>
    <p:sldId id="494" r:id="rId39"/>
    <p:sldId id="520" r:id="rId40"/>
    <p:sldId id="504" r:id="rId41"/>
    <p:sldId id="505" r:id="rId42"/>
    <p:sldId id="506" r:id="rId43"/>
    <p:sldId id="499" r:id="rId44"/>
    <p:sldId id="507" r:id="rId45"/>
    <p:sldId id="508" r:id="rId46"/>
    <p:sldId id="509" r:id="rId47"/>
    <p:sldId id="510" r:id="rId48"/>
    <p:sldId id="511" r:id="rId49"/>
    <p:sldId id="512" r:id="rId50"/>
    <p:sldId id="513" r:id="rId51"/>
    <p:sldId id="514" r:id="rId52"/>
    <p:sldId id="515" r:id="rId53"/>
    <p:sldId id="296" r:id="rId54"/>
    <p:sldId id="333" r:id="rId5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800"/>
    <a:srgbClr val="003399"/>
    <a:srgbClr val="FFFFFF"/>
    <a:srgbClr val="0033CC"/>
    <a:srgbClr val="CCFFCC"/>
    <a:srgbClr val="FF3300"/>
    <a:srgbClr val="000000"/>
    <a:srgbClr val="B2B2B2"/>
    <a:srgbClr val="77777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 autoAdjust="0"/>
    <p:restoredTop sz="94711" autoAdjust="0"/>
  </p:normalViewPr>
  <p:slideViewPr>
    <p:cSldViewPr>
      <p:cViewPr>
        <p:scale>
          <a:sx n="85" d="100"/>
          <a:sy n="85" d="100"/>
        </p:scale>
        <p:origin x="-151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y%20Documents\&#25105;&#30340;&#30740;&#31350;&#19982;&#25945;&#23398;\&#25945;&#23398;\&#24182;&#34892;&#31243;&#24207;&#35774;&#35745;&#65288;&#26412;&#31185;&#65289;\&#35838;&#20214;\&#31532;&#20116;&#35762;&#24615;&#33021;&#20998;&#26512;&#25968;&#2545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tx>
        <c:rich>
          <a:bodyPr/>
          <a:lstStyle/>
          <a:p>
            <a:pPr>
              <a:defRPr/>
            </a:pPr>
            <a:r>
              <a:rPr lang="zh-CN"/>
              <a:t>版本</a:t>
            </a:r>
            <a:r>
              <a:rPr lang="en-US"/>
              <a:t>1.5</a:t>
            </a:r>
            <a:r>
              <a:rPr lang="zh-CN"/>
              <a:t>的性能（</a:t>
            </a:r>
            <a:r>
              <a:rPr lang="en-US"/>
              <a:t>Intel Core i7-950</a:t>
            </a:r>
            <a:r>
              <a:rPr lang="zh-CN"/>
              <a:t>）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版本1.5</c:v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002060"/>
              </a:solidFill>
            </c:spPr>
          </c:dPt>
          <c:cat>
            <c:strRef>
              <c:f>'intel core i7-950'!$A$3:$A$4</c:f>
              <c:strCache>
                <c:ptCount val="2"/>
                <c:pt idx="0">
                  <c:v>串行(全局变量)</c:v>
                </c:pt>
                <c:pt idx="1">
                  <c:v>串行(临时变量)</c:v>
                </c:pt>
              </c:strCache>
            </c:strRef>
          </c:cat>
          <c:val>
            <c:numRef>
              <c:f>'intel core i7-950'!$B$3:$B$4</c:f>
              <c:numCache>
                <c:formatCode>0.00_ </c:formatCode>
                <c:ptCount val="2"/>
                <c:pt idx="0">
                  <c:v>85.995000000000005</c:v>
                </c:pt>
                <c:pt idx="1">
                  <c:v>24.841000000000001</c:v>
                </c:pt>
              </c:numCache>
            </c:numRef>
          </c:val>
        </c:ser>
        <c:axId val="126127104"/>
        <c:axId val="131208320"/>
      </c:barChart>
      <c:catAx>
        <c:axId val="126127104"/>
        <c:scaling>
          <c:orientation val="minMax"/>
        </c:scaling>
        <c:axPos val="b"/>
        <c:tickLblPos val="nextTo"/>
        <c:crossAx val="131208320"/>
        <c:crosses val="autoZero"/>
        <c:auto val="1"/>
        <c:lblAlgn val="ctr"/>
        <c:lblOffset val="100"/>
      </c:catAx>
      <c:valAx>
        <c:axId val="131208320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执行时间</a:t>
                </a:r>
                <a:r>
                  <a:rPr lang="en-US"/>
                  <a:t>(</a:t>
                </a:r>
                <a:r>
                  <a:rPr lang="zh-CN"/>
                  <a:t>毫秒</a:t>
                </a:r>
                <a:r>
                  <a:rPr lang="en-US"/>
                  <a:t>)</a:t>
                </a:r>
                <a:endParaRPr lang="zh-CN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26127104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</c:legend>
    <c:plotVisOnly val="1"/>
    <c:dispBlanksAs val="gap"/>
  </c:chart>
  <c:txPr>
    <a:bodyPr/>
    <a:lstStyle/>
    <a:p>
      <a:pPr>
        <a:defRPr b="1">
          <a:solidFill>
            <a:srgbClr val="002060"/>
          </a:solidFill>
        </a:defRPr>
      </a:pPr>
      <a:endParaRPr lang="zh-CN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zh-CN" dirty="0"/>
              <a:t>版本</a:t>
            </a:r>
            <a:r>
              <a:rPr lang="en-US" dirty="0"/>
              <a:t>3</a:t>
            </a:r>
            <a:r>
              <a:rPr lang="zh-CN" dirty="0"/>
              <a:t>、</a:t>
            </a:r>
            <a:r>
              <a:rPr lang="en-US" dirty="0"/>
              <a:t>4</a:t>
            </a:r>
            <a:r>
              <a:rPr lang="zh-CN" dirty="0"/>
              <a:t>、</a:t>
            </a:r>
            <a:r>
              <a:rPr lang="en-US" dirty="0"/>
              <a:t>5</a:t>
            </a:r>
            <a:r>
              <a:rPr lang="zh-CN" dirty="0"/>
              <a:t>性能</a:t>
            </a:r>
            <a:r>
              <a:rPr lang="zh-CN" dirty="0" smtClean="0"/>
              <a:t>对比</a:t>
            </a:r>
            <a:r>
              <a:rPr lang="zh-CN" altLang="zh-CN" sz="1800" b="1" i="0" baseline="0" dirty="0" smtClean="0"/>
              <a:t>（四个双核</a:t>
            </a:r>
            <a:r>
              <a:rPr lang="en-US" altLang="zh-CN" sz="1800" b="1" i="0" baseline="0" dirty="0" smtClean="0"/>
              <a:t>Intel Xeon</a:t>
            </a:r>
            <a:r>
              <a:rPr lang="zh-CN" altLang="zh-CN" sz="1800" b="1" i="0" baseline="0" dirty="0" smtClean="0"/>
              <a:t>）</a:t>
            </a:r>
            <a:endParaRPr lang="zh-CN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版本3</c:v>
          </c:tx>
          <c:cat>
            <c:strRef>
              <c:f>'intel XEON'!$A$33:$A$37</c:f>
              <c:strCache>
                <c:ptCount val="5"/>
                <c:pt idx="0">
                  <c:v>串行(临时变量)</c:v>
                </c:pt>
                <c:pt idx="1">
                  <c:v>1线程</c:v>
                </c:pt>
                <c:pt idx="2">
                  <c:v>2线程</c:v>
                </c:pt>
                <c:pt idx="3">
                  <c:v>4线程</c:v>
                </c:pt>
                <c:pt idx="4">
                  <c:v>8线程</c:v>
                </c:pt>
              </c:strCache>
            </c:strRef>
          </c:cat>
          <c:val>
            <c:numRef>
              <c:f>'intel XEON'!$B$14:$B$18</c:f>
              <c:numCache>
                <c:formatCode>0.00_ </c:formatCode>
                <c:ptCount val="5"/>
                <c:pt idx="0">
                  <c:v>174.21899999999999</c:v>
                </c:pt>
                <c:pt idx="1">
                  <c:v>263.00700000000001</c:v>
                </c:pt>
                <c:pt idx="2">
                  <c:v>297.90099999999978</c:v>
                </c:pt>
                <c:pt idx="3">
                  <c:v>328.62799999999999</c:v>
                </c:pt>
                <c:pt idx="4">
                  <c:v>211.79499999999999</c:v>
                </c:pt>
              </c:numCache>
            </c:numRef>
          </c:val>
        </c:ser>
        <c:ser>
          <c:idx val="1"/>
          <c:order val="1"/>
          <c:tx>
            <c:v>版本4</c:v>
          </c:tx>
          <c:cat>
            <c:strRef>
              <c:f>'intel XEON'!$A$33:$A$37</c:f>
              <c:strCache>
                <c:ptCount val="5"/>
                <c:pt idx="0">
                  <c:v>串行(临时变量)</c:v>
                </c:pt>
                <c:pt idx="1">
                  <c:v>1线程</c:v>
                </c:pt>
                <c:pt idx="2">
                  <c:v>2线程</c:v>
                </c:pt>
                <c:pt idx="3">
                  <c:v>4线程</c:v>
                </c:pt>
                <c:pt idx="4">
                  <c:v>8线程</c:v>
                </c:pt>
              </c:strCache>
            </c:strRef>
          </c:cat>
          <c:val>
            <c:numRef>
              <c:f>'intel XEON'!$B$24:$B$28</c:f>
              <c:numCache>
                <c:formatCode>0.00_ </c:formatCode>
                <c:ptCount val="5"/>
                <c:pt idx="0">
                  <c:v>174.21899999999999</c:v>
                </c:pt>
                <c:pt idx="1">
                  <c:v>256.26799999999974</c:v>
                </c:pt>
                <c:pt idx="2">
                  <c:v>132.70299999999997</c:v>
                </c:pt>
                <c:pt idx="3">
                  <c:v>72.173999999999978</c:v>
                </c:pt>
                <c:pt idx="4">
                  <c:v>48.435000000000002</c:v>
                </c:pt>
              </c:numCache>
            </c:numRef>
          </c:val>
        </c:ser>
        <c:ser>
          <c:idx val="2"/>
          <c:order val="2"/>
          <c:tx>
            <c:v>版本5</c:v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'intel XEON'!$A$33:$A$37</c:f>
              <c:strCache>
                <c:ptCount val="5"/>
                <c:pt idx="0">
                  <c:v>串行(临时变量)</c:v>
                </c:pt>
                <c:pt idx="1">
                  <c:v>1线程</c:v>
                </c:pt>
                <c:pt idx="2">
                  <c:v>2线程</c:v>
                </c:pt>
                <c:pt idx="3">
                  <c:v>4线程</c:v>
                </c:pt>
                <c:pt idx="4">
                  <c:v>8线程</c:v>
                </c:pt>
              </c:strCache>
            </c:strRef>
          </c:cat>
          <c:val>
            <c:numRef>
              <c:f>'intel XEON'!$B$33:$B$37</c:f>
              <c:numCache>
                <c:formatCode>0.00_ </c:formatCode>
                <c:ptCount val="5"/>
                <c:pt idx="0">
                  <c:v>174.21899999999999</c:v>
                </c:pt>
                <c:pt idx="1">
                  <c:v>182.88400000000001</c:v>
                </c:pt>
                <c:pt idx="2">
                  <c:v>95.200999999999993</c:v>
                </c:pt>
                <c:pt idx="3">
                  <c:v>54.533000000000001</c:v>
                </c:pt>
                <c:pt idx="4">
                  <c:v>40.203000000000003</c:v>
                </c:pt>
              </c:numCache>
            </c:numRef>
          </c:val>
        </c:ser>
        <c:axId val="132954752"/>
        <c:axId val="132964736"/>
      </c:barChart>
      <c:catAx>
        <c:axId val="132954752"/>
        <c:scaling>
          <c:orientation val="minMax"/>
        </c:scaling>
        <c:axPos val="b"/>
        <c:tickLblPos val="nextTo"/>
        <c:crossAx val="132964736"/>
        <c:crosses val="autoZero"/>
        <c:auto val="1"/>
        <c:lblAlgn val="ctr"/>
        <c:lblOffset val="100"/>
      </c:catAx>
      <c:valAx>
        <c:axId val="132964736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执行时间</a:t>
                </a:r>
                <a:r>
                  <a:rPr lang="en-US"/>
                  <a:t>(</a:t>
                </a:r>
                <a:r>
                  <a:rPr lang="zh-CN"/>
                  <a:t>毫秒</a:t>
                </a:r>
                <a:r>
                  <a:rPr lang="en-US"/>
                  <a:t>)</a:t>
                </a:r>
                <a:endParaRPr lang="zh-CN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2954752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>
              <a:defRPr b="1"/>
            </a:pPr>
            <a:r>
              <a:rPr lang="zh-CN" b="1"/>
              <a:t>版本</a:t>
            </a:r>
            <a:r>
              <a:rPr lang="en-US" b="1"/>
              <a:t>2</a:t>
            </a:r>
            <a:r>
              <a:rPr lang="zh-CN" b="1"/>
              <a:t>的性能（</a:t>
            </a:r>
            <a:r>
              <a:rPr lang="en-US" b="1"/>
              <a:t>Intel Core i7-950</a:t>
            </a:r>
            <a:r>
              <a:rPr lang="zh-CN" b="1"/>
              <a:t>）</a:t>
            </a:r>
            <a:endParaRPr lang="en-US" b="1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版本2</c:v>
          </c:tx>
          <c:spPr>
            <a:solidFill>
              <a:srgbClr val="0070C0"/>
            </a:solidFill>
          </c:spPr>
          <c:cat>
            <c:strRef>
              <c:f>'intel core i7-950'!$A$3:$A$8</c:f>
              <c:strCache>
                <c:ptCount val="6"/>
                <c:pt idx="0">
                  <c:v>串行(全局变量)</c:v>
                </c:pt>
                <c:pt idx="1">
                  <c:v>串行(临时变量)</c:v>
                </c:pt>
                <c:pt idx="2">
                  <c:v>1线程</c:v>
                </c:pt>
                <c:pt idx="3">
                  <c:v>2线程</c:v>
                </c:pt>
                <c:pt idx="4">
                  <c:v>4线程</c:v>
                </c:pt>
                <c:pt idx="5">
                  <c:v>8线程</c:v>
                </c:pt>
              </c:strCache>
            </c:strRef>
          </c:cat>
          <c:val>
            <c:numRef>
              <c:f>'intel core i7-950'!$B$3:$B$8</c:f>
              <c:numCache>
                <c:formatCode>0.00_ </c:formatCode>
                <c:ptCount val="6"/>
                <c:pt idx="0">
                  <c:v>85.995000000000005</c:v>
                </c:pt>
                <c:pt idx="1">
                  <c:v>24.841000000000001</c:v>
                </c:pt>
                <c:pt idx="2">
                  <c:v>176.483</c:v>
                </c:pt>
                <c:pt idx="3">
                  <c:v>387.09</c:v>
                </c:pt>
                <c:pt idx="4">
                  <c:v>593.43199999999956</c:v>
                </c:pt>
                <c:pt idx="5">
                  <c:v>1013.74</c:v>
                </c:pt>
              </c:numCache>
            </c:numRef>
          </c:val>
        </c:ser>
        <c:axId val="133136768"/>
        <c:axId val="133138304"/>
      </c:barChart>
      <c:catAx>
        <c:axId val="133136768"/>
        <c:scaling>
          <c:orientation val="minMax"/>
        </c:scaling>
        <c:axPos val="b"/>
        <c:tickLblPos val="nextTo"/>
        <c:crossAx val="133138304"/>
        <c:crosses val="autoZero"/>
        <c:auto val="1"/>
        <c:lblAlgn val="ctr"/>
        <c:lblOffset val="100"/>
      </c:catAx>
      <c:valAx>
        <c:axId val="133138304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 b="1"/>
                </a:pPr>
                <a:r>
                  <a:rPr lang="zh-CN" b="1"/>
                  <a:t>执行时间</a:t>
                </a:r>
                <a:r>
                  <a:rPr lang="en-US" b="1"/>
                  <a:t>(</a:t>
                </a:r>
                <a:r>
                  <a:rPr lang="zh-CN" b="1"/>
                  <a:t>毫秒</a:t>
                </a:r>
                <a:r>
                  <a:rPr lang="en-US" b="1"/>
                  <a:t>)</a:t>
                </a:r>
                <a:endParaRPr lang="zh-CN" b="1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3136768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</c:legend>
    <c:plotVisOnly val="1"/>
    <c:dispBlanksAs val="gap"/>
  </c:chart>
  <c:txPr>
    <a:bodyPr/>
    <a:lstStyle/>
    <a:p>
      <a:pPr>
        <a:defRPr b="0">
          <a:solidFill>
            <a:srgbClr val="002060"/>
          </a:solidFill>
        </a:defRPr>
      </a:pPr>
      <a:endParaRPr lang="zh-CN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zh-CN" dirty="0"/>
              <a:t>版本</a:t>
            </a:r>
            <a:r>
              <a:rPr lang="en-US" dirty="0"/>
              <a:t>2-5</a:t>
            </a:r>
            <a:r>
              <a:rPr lang="zh-CN" dirty="0"/>
              <a:t>的</a:t>
            </a:r>
            <a:r>
              <a:rPr lang="zh-CN" dirty="0" smtClean="0"/>
              <a:t>加速比</a:t>
            </a:r>
            <a:r>
              <a:rPr lang="zh-CN" altLang="zh-CN" sz="1400" b="1" i="0" baseline="0" dirty="0" smtClean="0"/>
              <a:t>（</a:t>
            </a:r>
            <a:r>
              <a:rPr lang="en-US" altLang="zh-CN" sz="1400" b="1" i="0" baseline="0" dirty="0" smtClean="0"/>
              <a:t>Intel Core i7-950</a:t>
            </a:r>
            <a:r>
              <a:rPr lang="zh-CN" altLang="zh-CN" sz="1400" b="1" i="0" baseline="0" dirty="0" smtClean="0"/>
              <a:t>）</a:t>
            </a:r>
            <a:endParaRPr lang="zh-CN" altLang="zh-CN" sz="1400" dirty="0" smtClean="0"/>
          </a:p>
        </c:rich>
      </c:tx>
    </c:title>
    <c:plotArea>
      <c:layout/>
      <c:lineChart>
        <c:grouping val="standard"/>
        <c:ser>
          <c:idx val="0"/>
          <c:order val="0"/>
          <c:tx>
            <c:v>版本2</c:v>
          </c:tx>
          <c:cat>
            <c:numRef>
              <c:f>'intel core i7-950'!$D$30:$D$33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core i7-950'!$C$4:$C$7</c:f>
              <c:numCache>
                <c:formatCode>0.00_ </c:formatCode>
                <c:ptCount val="4"/>
                <c:pt idx="0">
                  <c:v>0.14075010057625997</c:v>
                </c:pt>
                <c:pt idx="1">
                  <c:v>6.4171122994652399E-2</c:v>
                </c:pt>
                <c:pt idx="2">
                  <c:v>4.1858207848582504E-2</c:v>
                </c:pt>
                <c:pt idx="3">
                  <c:v>2.4503324323791108E-2</c:v>
                </c:pt>
              </c:numCache>
            </c:numRef>
          </c:val>
        </c:ser>
        <c:ser>
          <c:idx val="1"/>
          <c:order val="1"/>
          <c:tx>
            <c:v>版本3</c:v>
          </c:tx>
          <c:cat>
            <c:numRef>
              <c:f>'intel core i7-950'!$D$30:$D$33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core i7-950'!$C$13:$C$16</c:f>
              <c:numCache>
                <c:formatCode>0.00_ </c:formatCode>
                <c:ptCount val="4"/>
                <c:pt idx="0">
                  <c:v>0.26134163790926795</c:v>
                </c:pt>
                <c:pt idx="1">
                  <c:v>0.4904438477333754</c:v>
                </c:pt>
                <c:pt idx="2">
                  <c:v>0.74956999305953764</c:v>
                </c:pt>
                <c:pt idx="3">
                  <c:v>0.79488000000000003</c:v>
                </c:pt>
              </c:numCache>
            </c:numRef>
          </c:val>
        </c:ser>
        <c:ser>
          <c:idx val="2"/>
          <c:order val="2"/>
          <c:tx>
            <c:v>版本4</c:v>
          </c:tx>
          <c:spPr>
            <a:ln>
              <a:solidFill>
                <a:srgbClr val="0070C0"/>
              </a:solidFill>
            </a:ln>
          </c:spPr>
          <c:marker>
            <c:spPr>
              <a:ln>
                <a:solidFill>
                  <a:srgbClr val="0070C0"/>
                </a:solidFill>
              </a:ln>
            </c:spPr>
          </c:marker>
          <c:cat>
            <c:numRef>
              <c:f>'intel core i7-950'!$D$30:$D$33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core i7-950'!$C$22:$C$25</c:f>
              <c:numCache>
                <c:formatCode>0.00_ </c:formatCode>
                <c:ptCount val="4"/>
                <c:pt idx="0">
                  <c:v>0.26065878254299718</c:v>
                </c:pt>
                <c:pt idx="1">
                  <c:v>0.49423983764101953</c:v>
                </c:pt>
                <c:pt idx="2">
                  <c:v>0.95260009203865881</c:v>
                </c:pt>
                <c:pt idx="3">
                  <c:v>0.9956709956709956</c:v>
                </c:pt>
              </c:numCache>
            </c:numRef>
          </c:val>
        </c:ser>
        <c:ser>
          <c:idx val="3"/>
          <c:order val="3"/>
          <c:tx>
            <c:v>版本5</c:v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cat>
            <c:numRef>
              <c:f>'intel core i7-950'!$D$30:$D$33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core i7-950'!$C$30:$C$33</c:f>
              <c:numCache>
                <c:formatCode>0.00_ </c:formatCode>
                <c:ptCount val="4"/>
                <c:pt idx="0">
                  <c:v>0.79925351523536758</c:v>
                </c:pt>
                <c:pt idx="1">
                  <c:v>1.325719165287933</c:v>
                </c:pt>
                <c:pt idx="2">
                  <c:v>1.8700594745163066</c:v>
                </c:pt>
                <c:pt idx="3">
                  <c:v>1.67860521692121</c:v>
                </c:pt>
              </c:numCache>
            </c:numRef>
          </c:val>
        </c:ser>
        <c:marker val="1"/>
        <c:axId val="133076096"/>
        <c:axId val="133078016"/>
      </c:lineChart>
      <c:dateAx>
        <c:axId val="1330760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CN"/>
                  <a:t>线程数</a:t>
                </a:r>
              </a:p>
            </c:rich>
          </c:tx>
        </c:title>
        <c:numFmt formatCode="0_ " sourceLinked="1"/>
        <c:tickLblPos val="nextTo"/>
        <c:spPr>
          <a:ln>
            <a:solidFill>
              <a:schemeClr val="bg1"/>
            </a:solidFill>
          </a:ln>
        </c:spPr>
        <c:crossAx val="133078016"/>
        <c:crosses val="autoZero"/>
        <c:lblOffset val="100"/>
        <c:baseTimeUnit val="days"/>
        <c:majorUnit val="1"/>
      </c:dateAx>
      <c:valAx>
        <c:axId val="133078016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加速比</a:t>
                </a:r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3076096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 algn="ctr" rtl="0">
              <a:defRPr/>
            </a:pPr>
            <a:r>
              <a:rPr lang="zh-CN" dirty="0" smtClean="0"/>
              <a:t>版本</a:t>
            </a:r>
            <a:r>
              <a:rPr lang="en-US" dirty="0" smtClean="0"/>
              <a:t>2-5</a:t>
            </a:r>
            <a:r>
              <a:rPr lang="zh-CN" dirty="0" smtClean="0"/>
              <a:t>加速比</a:t>
            </a:r>
            <a:r>
              <a:rPr lang="zh-CN" sz="1400" dirty="0" smtClean="0"/>
              <a:t>（</a:t>
            </a:r>
            <a:r>
              <a:rPr lang="zh-CN" sz="1400" dirty="0"/>
              <a:t>四个双核</a:t>
            </a:r>
            <a:r>
              <a:rPr lang="en-US" sz="1400" dirty="0"/>
              <a:t>Intel </a:t>
            </a:r>
            <a:r>
              <a:rPr lang="en-US" sz="1400" dirty="0" smtClean="0"/>
              <a:t>Xeon)</a:t>
            </a:r>
            <a:endParaRPr lang="zh-CN" sz="1400" dirty="0"/>
          </a:p>
        </c:rich>
      </c:tx>
    </c:title>
    <c:plotArea>
      <c:layout/>
      <c:lineChart>
        <c:grouping val="standard"/>
        <c:ser>
          <c:idx val="0"/>
          <c:order val="0"/>
          <c:tx>
            <c:v>版本2</c:v>
          </c:tx>
          <c:cat>
            <c:numRef>
              <c:f>'intel XEON'!$D$30:$D$33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XEON'!$C$4:$C$7</c:f>
              <c:numCache>
                <c:formatCode>0.00_ </c:formatCode>
                <c:ptCount val="4"/>
                <c:pt idx="0">
                  <c:v>0.27363824841364576</c:v>
                </c:pt>
                <c:pt idx="1">
                  <c:v>4.2435736238832879E-2</c:v>
                </c:pt>
                <c:pt idx="2">
                  <c:v>3.8913373853393482E-2</c:v>
                </c:pt>
                <c:pt idx="3">
                  <c:v>5.1948144885886727E-2</c:v>
                </c:pt>
              </c:numCache>
            </c:numRef>
          </c:val>
        </c:ser>
        <c:ser>
          <c:idx val="1"/>
          <c:order val="1"/>
          <c:tx>
            <c:v>版本3</c:v>
          </c:tx>
          <c:cat>
            <c:numRef>
              <c:f>'intel XEON'!$D$30:$D$33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XEON'!$C$13:$C$16</c:f>
              <c:numCache>
                <c:formatCode>0.00_ </c:formatCode>
                <c:ptCount val="4"/>
                <c:pt idx="0">
                  <c:v>0.66241582923648634</c:v>
                </c:pt>
                <c:pt idx="1">
                  <c:v>0.58482516003638751</c:v>
                </c:pt>
                <c:pt idx="2">
                  <c:v>0.53014350572683822</c:v>
                </c:pt>
                <c:pt idx="3">
                  <c:v>0.8225878797894185</c:v>
                </c:pt>
              </c:numCache>
            </c:numRef>
          </c:val>
        </c:ser>
        <c:ser>
          <c:idx val="2"/>
          <c:order val="2"/>
          <c:tx>
            <c:v>版本4</c:v>
          </c:tx>
          <c:spPr>
            <a:ln>
              <a:solidFill>
                <a:srgbClr val="0070C0"/>
              </a:solidFill>
            </a:ln>
          </c:spPr>
          <c:marker>
            <c:spPr>
              <a:ln>
                <a:solidFill>
                  <a:srgbClr val="0070C0"/>
                </a:solidFill>
              </a:ln>
            </c:spPr>
          </c:marker>
          <c:cat>
            <c:numRef>
              <c:f>'intel XEON'!$D$30:$D$33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XEON'!$C$22:$C$25</c:f>
              <c:numCache>
                <c:formatCode>0.00_ </c:formatCode>
                <c:ptCount val="4"/>
                <c:pt idx="0">
                  <c:v>0.67983517255373704</c:v>
                </c:pt>
                <c:pt idx="1">
                  <c:v>1.3128565292419965</c:v>
                </c:pt>
                <c:pt idx="2">
                  <c:v>2.4138886579654719</c:v>
                </c:pt>
                <c:pt idx="3">
                  <c:v>3.5969856508723042</c:v>
                </c:pt>
              </c:numCache>
            </c:numRef>
          </c:val>
        </c:ser>
        <c:ser>
          <c:idx val="3"/>
          <c:order val="3"/>
          <c:tx>
            <c:v>版本5</c:v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cat>
            <c:numRef>
              <c:f>'intel XEON'!$D$30:$D$33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XEON'!$C$30:$C$33</c:f>
              <c:numCache>
                <c:formatCode>0.00_ </c:formatCode>
                <c:ptCount val="4"/>
                <c:pt idx="0">
                  <c:v>0.95262570809912595</c:v>
                </c:pt>
                <c:pt idx="1">
                  <c:v>1.8300227938782161</c:v>
                </c:pt>
                <c:pt idx="2">
                  <c:v>3.1947628041736187</c:v>
                </c:pt>
                <c:pt idx="3">
                  <c:v>4.3335074496928083</c:v>
                </c:pt>
              </c:numCache>
            </c:numRef>
          </c:val>
        </c:ser>
        <c:marker val="1"/>
        <c:axId val="135568384"/>
        <c:axId val="135582848"/>
      </c:lineChart>
      <c:dateAx>
        <c:axId val="1355683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CN"/>
                  <a:t>线程数</a:t>
                </a:r>
              </a:p>
            </c:rich>
          </c:tx>
        </c:title>
        <c:numFmt formatCode="0_ " sourceLinked="1"/>
        <c:tickLblPos val="nextTo"/>
        <c:spPr>
          <a:ln>
            <a:solidFill>
              <a:schemeClr val="bg1"/>
            </a:solidFill>
          </a:ln>
        </c:spPr>
        <c:crossAx val="135582848"/>
        <c:crosses val="autoZero"/>
        <c:lblOffset val="100"/>
        <c:baseTimeUnit val="days"/>
      </c:dateAx>
      <c:valAx>
        <c:axId val="135582848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加速比</a:t>
                </a:r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5568384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zh-CN" dirty="0"/>
              <a:t>版本</a:t>
            </a:r>
            <a:r>
              <a:rPr lang="en-US" dirty="0"/>
              <a:t>2-5</a:t>
            </a:r>
            <a:r>
              <a:rPr lang="zh-CN" dirty="0" smtClean="0"/>
              <a:t>效率</a:t>
            </a:r>
            <a:r>
              <a:rPr lang="zh-CN" altLang="zh-CN" sz="1400" b="1" i="0" baseline="0" dirty="0" smtClean="0"/>
              <a:t>（</a:t>
            </a:r>
            <a:r>
              <a:rPr lang="en-US" altLang="zh-CN" sz="1400" b="1" i="0" baseline="0" dirty="0" smtClean="0"/>
              <a:t>Intel Core i7-950</a:t>
            </a:r>
            <a:r>
              <a:rPr lang="zh-CN" altLang="zh-CN" sz="1400" b="1" i="0" baseline="0" dirty="0" smtClean="0"/>
              <a:t>）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v>版本2</c:v>
          </c:tx>
          <c:cat>
            <c:numRef>
              <c:f>'intel core i7-950'!$D$30:$D$33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core i7-950'!$E$4:$E$7</c:f>
              <c:numCache>
                <c:formatCode>0.00_ </c:formatCode>
                <c:ptCount val="4"/>
                <c:pt idx="0">
                  <c:v>0.14075010057625997</c:v>
                </c:pt>
                <c:pt idx="1">
                  <c:v>3.2085561497326325E-2</c:v>
                </c:pt>
                <c:pt idx="2">
                  <c:v>1.0464551962145643E-2</c:v>
                </c:pt>
                <c:pt idx="3">
                  <c:v>3.0629155404738886E-3</c:v>
                </c:pt>
              </c:numCache>
            </c:numRef>
          </c:val>
        </c:ser>
        <c:ser>
          <c:idx val="1"/>
          <c:order val="1"/>
          <c:tx>
            <c:v>版本3</c:v>
          </c:tx>
          <c:cat>
            <c:numRef>
              <c:f>'intel core i7-950'!$D$30:$D$33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core i7-950'!$E$13:$E$16</c:f>
              <c:numCache>
                <c:formatCode>0.00_ </c:formatCode>
                <c:ptCount val="4"/>
                <c:pt idx="0">
                  <c:v>0.26134163790926795</c:v>
                </c:pt>
                <c:pt idx="1">
                  <c:v>0.2452219238666877</c:v>
                </c:pt>
                <c:pt idx="2">
                  <c:v>0.18739249826488424</c:v>
                </c:pt>
                <c:pt idx="3">
                  <c:v>9.9360000000000004E-2</c:v>
                </c:pt>
              </c:numCache>
            </c:numRef>
          </c:val>
        </c:ser>
        <c:ser>
          <c:idx val="2"/>
          <c:order val="2"/>
          <c:tx>
            <c:v>版本4</c:v>
          </c:tx>
          <c:spPr>
            <a:ln>
              <a:solidFill>
                <a:srgbClr val="00B0F0"/>
              </a:solidFill>
            </a:ln>
          </c:spPr>
          <c:marker>
            <c:spPr>
              <a:ln>
                <a:solidFill>
                  <a:srgbClr val="00B0F0"/>
                </a:solidFill>
              </a:ln>
            </c:spPr>
          </c:marker>
          <c:cat>
            <c:numRef>
              <c:f>'intel core i7-950'!$D$30:$D$33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core i7-950'!$E$22:$E$25</c:f>
              <c:numCache>
                <c:formatCode>0.00_ </c:formatCode>
                <c:ptCount val="4"/>
                <c:pt idx="0">
                  <c:v>0.26065878254299718</c:v>
                </c:pt>
                <c:pt idx="1">
                  <c:v>0.24711991882050979</c:v>
                </c:pt>
                <c:pt idx="2">
                  <c:v>0.23815002300966387</c:v>
                </c:pt>
                <c:pt idx="3">
                  <c:v>0.12445887445887446</c:v>
                </c:pt>
              </c:numCache>
            </c:numRef>
          </c:val>
        </c:ser>
        <c:ser>
          <c:idx val="3"/>
          <c:order val="3"/>
          <c:tx>
            <c:v>版本5</c:v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cat>
            <c:numRef>
              <c:f>'intel core i7-950'!$D$30:$D$33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core i7-950'!$E$30:$E$33</c:f>
              <c:numCache>
                <c:formatCode>0.00_ </c:formatCode>
                <c:ptCount val="4"/>
                <c:pt idx="0">
                  <c:v>0.79925351523536758</c:v>
                </c:pt>
                <c:pt idx="1">
                  <c:v>0.66285958264396894</c:v>
                </c:pt>
                <c:pt idx="2">
                  <c:v>0.46751486862907643</c:v>
                </c:pt>
                <c:pt idx="3">
                  <c:v>0.2098256521151507</c:v>
                </c:pt>
              </c:numCache>
            </c:numRef>
          </c:val>
        </c:ser>
        <c:marker val="1"/>
        <c:axId val="135669248"/>
        <c:axId val="135671168"/>
      </c:lineChart>
      <c:dateAx>
        <c:axId val="1356692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CN"/>
                  <a:t>线程数</a:t>
                </a:r>
                <a:r>
                  <a:rPr lang="en-US"/>
                  <a:t>(CPU</a:t>
                </a:r>
                <a:r>
                  <a:rPr lang="zh-CN"/>
                  <a:t>核数</a:t>
                </a:r>
                <a:r>
                  <a:rPr lang="en-US"/>
                  <a:t>)</a:t>
                </a:r>
                <a:endParaRPr lang="zh-CN"/>
              </a:p>
            </c:rich>
          </c:tx>
        </c:title>
        <c:numFmt formatCode="0_ " sourceLinked="1"/>
        <c:tickLblPos val="nextTo"/>
        <c:spPr>
          <a:ln>
            <a:solidFill>
              <a:schemeClr val="bg1"/>
            </a:solidFill>
          </a:ln>
        </c:spPr>
        <c:crossAx val="135671168"/>
        <c:crosses val="autoZero"/>
        <c:lblOffset val="100"/>
        <c:baseTimeUnit val="days"/>
      </c:dateAx>
      <c:valAx>
        <c:axId val="135671168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效率</a:t>
                </a:r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5669248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zh-CN" dirty="0"/>
              <a:t>版本</a:t>
            </a:r>
            <a:r>
              <a:rPr lang="en-US" dirty="0"/>
              <a:t>2-5</a:t>
            </a:r>
            <a:r>
              <a:rPr lang="zh-CN" dirty="0" smtClean="0"/>
              <a:t>效率</a:t>
            </a:r>
            <a:r>
              <a:rPr lang="zh-CN" altLang="zh-CN" sz="1400" b="1" i="0" baseline="0" dirty="0" smtClean="0"/>
              <a:t>（四个双核</a:t>
            </a:r>
            <a:r>
              <a:rPr lang="en-US" altLang="zh-CN" sz="1400" b="1" i="0" baseline="0" dirty="0" smtClean="0"/>
              <a:t>Intel Xeon)</a:t>
            </a:r>
            <a:endParaRPr lang="zh-CN" altLang="zh-CN" sz="1400" b="1" i="0" baseline="0" dirty="0" smtClean="0"/>
          </a:p>
        </c:rich>
      </c:tx>
    </c:title>
    <c:plotArea>
      <c:layout/>
      <c:lineChart>
        <c:grouping val="standard"/>
        <c:ser>
          <c:idx val="0"/>
          <c:order val="0"/>
          <c:tx>
            <c:v>版本2</c:v>
          </c:tx>
          <c:cat>
            <c:numRef>
              <c:f>'intel XEON'!$D$30:$D$33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XEON'!$E$4:$E$7</c:f>
              <c:numCache>
                <c:formatCode>0.00_ </c:formatCode>
                <c:ptCount val="4"/>
                <c:pt idx="0">
                  <c:v>0.27363824841364576</c:v>
                </c:pt>
                <c:pt idx="1">
                  <c:v>2.1217868119416439E-2</c:v>
                </c:pt>
                <c:pt idx="2">
                  <c:v>9.728343463348341E-3</c:v>
                </c:pt>
                <c:pt idx="3">
                  <c:v>6.4935181107358434E-3</c:v>
                </c:pt>
              </c:numCache>
            </c:numRef>
          </c:val>
        </c:ser>
        <c:ser>
          <c:idx val="1"/>
          <c:order val="1"/>
          <c:tx>
            <c:v>版本3</c:v>
          </c:tx>
          <c:cat>
            <c:numRef>
              <c:f>'intel XEON'!$D$30:$D$33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XEON'!$E$13:$E$16</c:f>
              <c:numCache>
                <c:formatCode>0.00_ </c:formatCode>
                <c:ptCount val="4"/>
                <c:pt idx="0">
                  <c:v>0.66241582923648623</c:v>
                </c:pt>
                <c:pt idx="1">
                  <c:v>0.29241258001819392</c:v>
                </c:pt>
                <c:pt idx="2">
                  <c:v>0.13253587643171003</c:v>
                </c:pt>
                <c:pt idx="3">
                  <c:v>0.10282348497367771</c:v>
                </c:pt>
              </c:numCache>
            </c:numRef>
          </c:val>
        </c:ser>
        <c:ser>
          <c:idx val="2"/>
          <c:order val="2"/>
          <c:tx>
            <c:v>版本4</c:v>
          </c:tx>
          <c:spPr>
            <a:ln>
              <a:solidFill>
                <a:srgbClr val="00B0F0"/>
              </a:solidFill>
            </a:ln>
          </c:spPr>
          <c:marker>
            <c:spPr>
              <a:ln>
                <a:solidFill>
                  <a:srgbClr val="00B0F0"/>
                </a:solidFill>
              </a:ln>
            </c:spPr>
          </c:marker>
          <c:cat>
            <c:numRef>
              <c:f>'intel XEON'!$D$30:$D$33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XEON'!$E$22:$E$25</c:f>
              <c:numCache>
                <c:formatCode>0.00_ </c:formatCode>
                <c:ptCount val="4"/>
                <c:pt idx="0">
                  <c:v>0.67983517255373682</c:v>
                </c:pt>
                <c:pt idx="1">
                  <c:v>0.65642826462099779</c:v>
                </c:pt>
                <c:pt idx="2">
                  <c:v>0.60347216449136598</c:v>
                </c:pt>
                <c:pt idx="3">
                  <c:v>0.44962320635903785</c:v>
                </c:pt>
              </c:numCache>
            </c:numRef>
          </c:val>
        </c:ser>
        <c:ser>
          <c:idx val="3"/>
          <c:order val="3"/>
          <c:tx>
            <c:v>版本5</c:v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cat>
            <c:numRef>
              <c:f>'intel XEON'!$D$30:$D$33</c:f>
              <c:numCache>
                <c:formatCode>0_ 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cat>
          <c:val>
            <c:numRef>
              <c:f>'intel XEON'!$E$30:$E$33</c:f>
              <c:numCache>
                <c:formatCode>0.00_ </c:formatCode>
                <c:ptCount val="4"/>
                <c:pt idx="0">
                  <c:v>0.95262570809912583</c:v>
                </c:pt>
                <c:pt idx="1">
                  <c:v>0.91501139693910782</c:v>
                </c:pt>
                <c:pt idx="2">
                  <c:v>0.79869070104340689</c:v>
                </c:pt>
                <c:pt idx="3">
                  <c:v>0.54168843121160104</c:v>
                </c:pt>
              </c:numCache>
            </c:numRef>
          </c:val>
        </c:ser>
        <c:marker val="1"/>
        <c:axId val="135699840"/>
        <c:axId val="135722496"/>
      </c:lineChart>
      <c:dateAx>
        <c:axId val="1356998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CN"/>
                  <a:t>线程数（</a:t>
                </a:r>
                <a:r>
                  <a:rPr lang="en-US"/>
                  <a:t>CPU</a:t>
                </a:r>
                <a:r>
                  <a:rPr lang="zh-CN"/>
                  <a:t>核数）</a:t>
                </a:r>
              </a:p>
            </c:rich>
          </c:tx>
        </c:title>
        <c:numFmt formatCode="0_ " sourceLinked="1"/>
        <c:tickLblPos val="nextTo"/>
        <c:spPr>
          <a:ln>
            <a:solidFill>
              <a:schemeClr val="bg1"/>
            </a:solidFill>
          </a:ln>
        </c:spPr>
        <c:crossAx val="135722496"/>
        <c:crosses val="autoZero"/>
        <c:lblOffset val="100"/>
        <c:baseTimeUnit val="days"/>
      </c:dateAx>
      <c:valAx>
        <c:axId val="135722496"/>
        <c:scaling>
          <c:orientation val="minMax"/>
          <c:max val="1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效率</a:t>
                </a:r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5699840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>
              <a:defRPr/>
            </a:pPr>
            <a:r>
              <a:rPr lang="zh-CN"/>
              <a:t>版本</a:t>
            </a:r>
            <a:r>
              <a:rPr lang="en-US"/>
              <a:t>1.5</a:t>
            </a:r>
            <a:r>
              <a:rPr lang="zh-CN"/>
              <a:t>的性能（四个双核</a:t>
            </a:r>
            <a:r>
              <a:rPr lang="en-US"/>
              <a:t>Intel Xeon</a:t>
            </a:r>
            <a:r>
              <a:rPr lang="zh-CN"/>
              <a:t>）</a:t>
            </a:r>
            <a:endParaRPr lang="en-US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版本1.5</c:v>
          </c:tx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chemeClr val="accent2"/>
              </a:solidFill>
            </c:spPr>
          </c:dPt>
          <c:cat>
            <c:strRef>
              <c:f>'intel XEON'!$A$3:$A$4</c:f>
              <c:strCache>
                <c:ptCount val="2"/>
                <c:pt idx="0">
                  <c:v>串行(全局变量)</c:v>
                </c:pt>
                <c:pt idx="1">
                  <c:v>串行(临时变量)</c:v>
                </c:pt>
              </c:strCache>
            </c:strRef>
          </c:cat>
          <c:val>
            <c:numRef>
              <c:f>'intel XEON'!$B$3:$B$4</c:f>
              <c:numCache>
                <c:formatCode>0.00_ </c:formatCode>
                <c:ptCount val="2"/>
                <c:pt idx="0">
                  <c:v>191.81700000000001</c:v>
                </c:pt>
                <c:pt idx="1">
                  <c:v>174.21899999999999</c:v>
                </c:pt>
              </c:numCache>
            </c:numRef>
          </c:val>
        </c:ser>
        <c:axId val="131231744"/>
        <c:axId val="131233280"/>
      </c:barChart>
      <c:catAx>
        <c:axId val="131231744"/>
        <c:scaling>
          <c:orientation val="minMax"/>
        </c:scaling>
        <c:axPos val="b"/>
        <c:tickLblPos val="nextTo"/>
        <c:crossAx val="131233280"/>
        <c:crosses val="autoZero"/>
        <c:auto val="1"/>
        <c:lblAlgn val="ctr"/>
        <c:lblOffset val="100"/>
      </c:catAx>
      <c:valAx>
        <c:axId val="131233280"/>
        <c:scaling>
          <c:orientation val="minMax"/>
          <c:max val="200"/>
          <c:min val="0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执行时间</a:t>
                </a:r>
                <a:r>
                  <a:rPr lang="en-US"/>
                  <a:t>(</a:t>
                </a:r>
                <a:r>
                  <a:rPr lang="zh-CN"/>
                  <a:t>毫秒</a:t>
                </a:r>
                <a:r>
                  <a:rPr lang="en-US"/>
                  <a:t>)</a:t>
                </a:r>
                <a:endParaRPr lang="zh-CN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1231744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</c:legend>
    <c:plotVisOnly val="1"/>
    <c:dispBlanksAs val="gap"/>
  </c:chart>
  <c:txPr>
    <a:bodyPr/>
    <a:lstStyle/>
    <a:p>
      <a:pPr>
        <a:defRPr b="1">
          <a:solidFill>
            <a:srgbClr val="002060"/>
          </a:solidFill>
        </a:defRPr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>
              <a:defRPr/>
            </a:pPr>
            <a:r>
              <a:rPr lang="zh-CN" dirty="0"/>
              <a:t>版本</a:t>
            </a:r>
            <a:r>
              <a:rPr lang="en-US" dirty="0"/>
              <a:t>2</a:t>
            </a:r>
            <a:r>
              <a:rPr lang="zh-CN" dirty="0"/>
              <a:t>的</a:t>
            </a:r>
            <a:r>
              <a:rPr lang="zh-CN" dirty="0" smtClean="0"/>
              <a:t>性能</a:t>
            </a:r>
            <a:r>
              <a:rPr lang="zh-CN" altLang="zh-CN" sz="1800" b="1" i="0" u="none" strike="noStrike" baseline="0" dirty="0" smtClean="0"/>
              <a:t>（四个双核</a:t>
            </a:r>
            <a:r>
              <a:rPr lang="en-US" altLang="zh-CN" sz="1800" b="1" i="0" u="none" strike="noStrike" baseline="0" dirty="0" smtClean="0"/>
              <a:t>Intel Xeon</a:t>
            </a:r>
            <a:r>
              <a:rPr lang="zh-CN" altLang="zh-CN" sz="1800" b="1" i="0" u="none" strike="noStrike" baseline="0" dirty="0" smtClean="0"/>
              <a:t>）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版本2</c:v>
          </c:tx>
          <c:spPr>
            <a:solidFill>
              <a:schemeClr val="accent6"/>
            </a:solidFill>
          </c:spPr>
          <c:cat>
            <c:strRef>
              <c:f>'intel XEON'!$A$3:$A$8</c:f>
              <c:strCache>
                <c:ptCount val="6"/>
                <c:pt idx="0">
                  <c:v>串行(全局变量)</c:v>
                </c:pt>
                <c:pt idx="1">
                  <c:v>串行(临时变量)</c:v>
                </c:pt>
                <c:pt idx="2">
                  <c:v>1线程</c:v>
                </c:pt>
                <c:pt idx="3">
                  <c:v>2线程</c:v>
                </c:pt>
                <c:pt idx="4">
                  <c:v>4线程</c:v>
                </c:pt>
                <c:pt idx="5">
                  <c:v>8线程</c:v>
                </c:pt>
              </c:strCache>
            </c:strRef>
          </c:cat>
          <c:val>
            <c:numRef>
              <c:f>'intel XEON'!$B$3:$B$8</c:f>
              <c:numCache>
                <c:formatCode>0.00_ </c:formatCode>
                <c:ptCount val="6"/>
                <c:pt idx="0">
                  <c:v>191.81700000000001</c:v>
                </c:pt>
                <c:pt idx="1">
                  <c:v>174.21899999999999</c:v>
                </c:pt>
                <c:pt idx="2">
                  <c:v>636.67999999999995</c:v>
                </c:pt>
                <c:pt idx="3">
                  <c:v>4105.5020000000004</c:v>
                </c:pt>
                <c:pt idx="4">
                  <c:v>4477.1240000000034</c:v>
                </c:pt>
                <c:pt idx="5">
                  <c:v>3353.7289999999975</c:v>
                </c:pt>
              </c:numCache>
            </c:numRef>
          </c:val>
        </c:ser>
        <c:axId val="131417216"/>
        <c:axId val="131418752"/>
      </c:barChart>
      <c:catAx>
        <c:axId val="131417216"/>
        <c:scaling>
          <c:orientation val="minMax"/>
        </c:scaling>
        <c:axPos val="b"/>
        <c:tickLblPos val="nextTo"/>
        <c:crossAx val="131418752"/>
        <c:crosses val="autoZero"/>
        <c:auto val="1"/>
        <c:lblAlgn val="ctr"/>
        <c:lblOffset val="100"/>
      </c:catAx>
      <c:valAx>
        <c:axId val="131418752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执行时间</a:t>
                </a:r>
                <a:r>
                  <a:rPr lang="en-US"/>
                  <a:t>(</a:t>
                </a:r>
                <a:r>
                  <a:rPr lang="zh-CN"/>
                  <a:t>毫秒</a:t>
                </a:r>
                <a:r>
                  <a:rPr lang="en-US"/>
                  <a:t>)</a:t>
                </a:r>
                <a:endParaRPr lang="zh-CN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1417216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  <c:layout>
        <c:manualLayout>
          <c:xMode val="edge"/>
          <c:yMode val="edge"/>
          <c:x val="0.85818197725284362"/>
          <c:y val="0.46832640711577833"/>
          <c:w val="0.11681802274715661"/>
          <c:h val="8.3717191601050026E-2"/>
        </c:manualLayout>
      </c:layout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>
              <a:defRPr b="1"/>
            </a:pPr>
            <a:r>
              <a:rPr lang="zh-CN" b="1"/>
              <a:t>版本</a:t>
            </a:r>
            <a:r>
              <a:rPr lang="en-US" b="1"/>
              <a:t>2</a:t>
            </a:r>
            <a:r>
              <a:rPr lang="zh-CN" b="1"/>
              <a:t>的性能（</a:t>
            </a:r>
            <a:r>
              <a:rPr lang="en-US" b="1"/>
              <a:t>Intel Core i7-950</a:t>
            </a:r>
            <a:r>
              <a:rPr lang="zh-CN" b="1"/>
              <a:t>）</a:t>
            </a:r>
            <a:endParaRPr lang="en-US" b="1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版本2</c:v>
          </c:tx>
          <c:spPr>
            <a:solidFill>
              <a:srgbClr val="0070C0"/>
            </a:solidFill>
          </c:spPr>
          <c:cat>
            <c:strRef>
              <c:f>'intel core i7-950'!$A$3:$A$8</c:f>
              <c:strCache>
                <c:ptCount val="6"/>
                <c:pt idx="0">
                  <c:v>串行(全局变量)</c:v>
                </c:pt>
                <c:pt idx="1">
                  <c:v>串行(临时变量)</c:v>
                </c:pt>
                <c:pt idx="2">
                  <c:v>1线程</c:v>
                </c:pt>
                <c:pt idx="3">
                  <c:v>2线程</c:v>
                </c:pt>
                <c:pt idx="4">
                  <c:v>4线程</c:v>
                </c:pt>
                <c:pt idx="5">
                  <c:v>8线程</c:v>
                </c:pt>
              </c:strCache>
            </c:strRef>
          </c:cat>
          <c:val>
            <c:numRef>
              <c:f>'intel core i7-950'!$B$3:$B$8</c:f>
              <c:numCache>
                <c:formatCode>0.00_ </c:formatCode>
                <c:ptCount val="6"/>
                <c:pt idx="0">
                  <c:v>85.995000000000005</c:v>
                </c:pt>
                <c:pt idx="1">
                  <c:v>24.841000000000001</c:v>
                </c:pt>
                <c:pt idx="2">
                  <c:v>176.483</c:v>
                </c:pt>
                <c:pt idx="3">
                  <c:v>387.09</c:v>
                </c:pt>
                <c:pt idx="4">
                  <c:v>593.43199999999945</c:v>
                </c:pt>
                <c:pt idx="5">
                  <c:v>1013.74</c:v>
                </c:pt>
              </c:numCache>
            </c:numRef>
          </c:val>
        </c:ser>
        <c:axId val="131449600"/>
        <c:axId val="131451136"/>
      </c:barChart>
      <c:catAx>
        <c:axId val="131449600"/>
        <c:scaling>
          <c:orientation val="minMax"/>
        </c:scaling>
        <c:axPos val="b"/>
        <c:tickLblPos val="nextTo"/>
        <c:crossAx val="131451136"/>
        <c:crosses val="autoZero"/>
        <c:auto val="1"/>
        <c:lblAlgn val="ctr"/>
        <c:lblOffset val="100"/>
      </c:catAx>
      <c:valAx>
        <c:axId val="131451136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 b="1"/>
                </a:pPr>
                <a:r>
                  <a:rPr lang="zh-CN" b="1"/>
                  <a:t>执行时间</a:t>
                </a:r>
                <a:r>
                  <a:rPr lang="en-US" b="1"/>
                  <a:t>(</a:t>
                </a:r>
                <a:r>
                  <a:rPr lang="zh-CN" b="1"/>
                  <a:t>毫秒</a:t>
                </a:r>
                <a:r>
                  <a:rPr lang="en-US" b="1"/>
                  <a:t>)</a:t>
                </a:r>
                <a:endParaRPr lang="zh-CN" b="1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1449600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</c:legend>
    <c:plotVisOnly val="1"/>
    <c:dispBlanksAs val="gap"/>
  </c:chart>
  <c:txPr>
    <a:bodyPr/>
    <a:lstStyle/>
    <a:p>
      <a:pPr>
        <a:defRPr b="0">
          <a:solidFill>
            <a:srgbClr val="002060"/>
          </a:solidFill>
        </a:defRPr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>
              <a:defRPr/>
            </a:pPr>
            <a:r>
              <a:rPr lang="zh-CN" dirty="0"/>
              <a:t>版本</a:t>
            </a:r>
            <a:r>
              <a:rPr lang="en-US" dirty="0"/>
              <a:t>3</a:t>
            </a:r>
            <a:r>
              <a:rPr lang="zh-CN" dirty="0"/>
              <a:t>的</a:t>
            </a:r>
            <a:r>
              <a:rPr lang="zh-CN" dirty="0" smtClean="0"/>
              <a:t>性能</a:t>
            </a:r>
            <a:r>
              <a:rPr lang="zh-CN" altLang="zh-CN" sz="1800" b="1" i="0" u="none" strike="noStrike" baseline="0" dirty="0" smtClean="0"/>
              <a:t>（</a:t>
            </a:r>
            <a:r>
              <a:rPr lang="en-US" altLang="zh-CN" sz="1800" b="1" i="0" u="none" strike="noStrike" baseline="0" dirty="0" smtClean="0"/>
              <a:t>Intel Core i7-950</a:t>
            </a:r>
            <a:r>
              <a:rPr lang="zh-CN" altLang="zh-CN" sz="1800" b="1" i="0" u="none" strike="noStrike" baseline="0" dirty="0" smtClean="0"/>
              <a:t>）</a:t>
            </a:r>
            <a:endParaRPr lang="zh-CN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版本3</c:v>
          </c:tx>
          <c:spPr>
            <a:solidFill>
              <a:srgbClr val="00B0F0"/>
            </a:solidFill>
          </c:spPr>
          <c:cat>
            <c:strRef>
              <c:f>'intel core i7-950'!$A$13:$A$18</c:f>
              <c:strCache>
                <c:ptCount val="6"/>
                <c:pt idx="0">
                  <c:v>串行(全局变量)</c:v>
                </c:pt>
                <c:pt idx="1">
                  <c:v>串行(临时变量)</c:v>
                </c:pt>
                <c:pt idx="2">
                  <c:v>1线程</c:v>
                </c:pt>
                <c:pt idx="3">
                  <c:v>2线程</c:v>
                </c:pt>
                <c:pt idx="4">
                  <c:v>4线程</c:v>
                </c:pt>
                <c:pt idx="5">
                  <c:v>8线程</c:v>
                </c:pt>
              </c:strCache>
            </c:strRef>
          </c:cat>
          <c:val>
            <c:numRef>
              <c:f>'intel core i7-950'!$B$13:$B$18</c:f>
              <c:numCache>
                <c:formatCode>0.00_ </c:formatCode>
                <c:ptCount val="6"/>
                <c:pt idx="0">
                  <c:v>85.995000000000005</c:v>
                </c:pt>
                <c:pt idx="1">
                  <c:v>24.841000000000001</c:v>
                </c:pt>
                <c:pt idx="2">
                  <c:v>95.048000000000002</c:v>
                </c:pt>
                <c:pt idx="3">
                  <c:v>50.648000000000003</c:v>
                </c:pt>
                <c:pt idx="4">
                  <c:v>33.139000000000003</c:v>
                </c:pt>
                <c:pt idx="5">
                  <c:v>31.25</c:v>
                </c:pt>
              </c:numCache>
            </c:numRef>
          </c:val>
        </c:ser>
        <c:axId val="131678976"/>
        <c:axId val="131680512"/>
      </c:barChart>
      <c:catAx>
        <c:axId val="131678976"/>
        <c:scaling>
          <c:orientation val="minMax"/>
        </c:scaling>
        <c:axPos val="b"/>
        <c:tickLblPos val="nextTo"/>
        <c:crossAx val="131680512"/>
        <c:crosses val="autoZero"/>
        <c:auto val="1"/>
        <c:lblAlgn val="ctr"/>
        <c:lblOffset val="100"/>
      </c:catAx>
      <c:valAx>
        <c:axId val="131680512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执行时间</a:t>
                </a:r>
                <a:r>
                  <a:rPr lang="en-US"/>
                  <a:t>(</a:t>
                </a:r>
                <a:r>
                  <a:rPr lang="zh-CN"/>
                  <a:t>毫秒</a:t>
                </a:r>
                <a:r>
                  <a:rPr lang="en-US"/>
                  <a:t>)</a:t>
                </a:r>
                <a:endParaRPr lang="zh-CN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1678976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>
              <a:defRPr/>
            </a:pPr>
            <a:r>
              <a:rPr lang="zh-CN"/>
              <a:t>版本</a:t>
            </a:r>
            <a:r>
              <a:rPr lang="en-US"/>
              <a:t>3</a:t>
            </a:r>
            <a:r>
              <a:rPr lang="zh-CN"/>
              <a:t>的性能（四个双核</a:t>
            </a:r>
            <a:r>
              <a:rPr lang="en-US"/>
              <a:t>Intel Xeon</a:t>
            </a:r>
            <a:r>
              <a:rPr lang="zh-CN"/>
              <a:t>）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版本3</c:v>
          </c:tx>
          <c:spPr>
            <a:solidFill>
              <a:schemeClr val="accent6"/>
            </a:solidFill>
          </c:spPr>
          <c:cat>
            <c:strRef>
              <c:f>'intel XEON'!$A$13:$A$18</c:f>
              <c:strCache>
                <c:ptCount val="6"/>
                <c:pt idx="0">
                  <c:v>串行(全局变量)</c:v>
                </c:pt>
                <c:pt idx="1">
                  <c:v>串行(临时变量)</c:v>
                </c:pt>
                <c:pt idx="2">
                  <c:v>1线程</c:v>
                </c:pt>
                <c:pt idx="3">
                  <c:v>2线程</c:v>
                </c:pt>
                <c:pt idx="4">
                  <c:v>4线程</c:v>
                </c:pt>
                <c:pt idx="5">
                  <c:v>8线程</c:v>
                </c:pt>
              </c:strCache>
            </c:strRef>
          </c:cat>
          <c:val>
            <c:numRef>
              <c:f>'intel XEON'!$B$13:$B$18</c:f>
              <c:numCache>
                <c:formatCode>0.00_ </c:formatCode>
                <c:ptCount val="6"/>
                <c:pt idx="0">
                  <c:v>191.81700000000001</c:v>
                </c:pt>
                <c:pt idx="1">
                  <c:v>174.21899999999999</c:v>
                </c:pt>
                <c:pt idx="2">
                  <c:v>263.00700000000001</c:v>
                </c:pt>
                <c:pt idx="3">
                  <c:v>297.90099999999978</c:v>
                </c:pt>
                <c:pt idx="4">
                  <c:v>328.62799999999999</c:v>
                </c:pt>
                <c:pt idx="5">
                  <c:v>211.79499999999999</c:v>
                </c:pt>
              </c:numCache>
            </c:numRef>
          </c:val>
        </c:ser>
        <c:axId val="131711360"/>
        <c:axId val="131712896"/>
      </c:barChart>
      <c:catAx>
        <c:axId val="131711360"/>
        <c:scaling>
          <c:orientation val="minMax"/>
        </c:scaling>
        <c:axPos val="b"/>
        <c:tickLblPos val="nextTo"/>
        <c:crossAx val="131712896"/>
        <c:crosses val="autoZero"/>
        <c:auto val="1"/>
        <c:lblAlgn val="ctr"/>
        <c:lblOffset val="100"/>
      </c:catAx>
      <c:valAx>
        <c:axId val="131712896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执行时间</a:t>
                </a:r>
                <a:r>
                  <a:rPr lang="en-US"/>
                  <a:t>(</a:t>
                </a:r>
                <a:r>
                  <a:rPr lang="zh-CN"/>
                  <a:t>毫秒</a:t>
                </a:r>
                <a:r>
                  <a:rPr lang="en-US"/>
                  <a:t>)</a:t>
                </a:r>
                <a:endParaRPr lang="zh-CN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1711360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zh-CN" dirty="0"/>
              <a:t>版本</a:t>
            </a:r>
            <a:r>
              <a:rPr lang="en-US" dirty="0"/>
              <a:t>3</a:t>
            </a:r>
            <a:r>
              <a:rPr lang="zh-CN" dirty="0"/>
              <a:t>与版本</a:t>
            </a:r>
            <a:r>
              <a:rPr lang="en-US" dirty="0"/>
              <a:t>4</a:t>
            </a:r>
            <a:r>
              <a:rPr lang="zh-CN" dirty="0"/>
              <a:t>性能</a:t>
            </a:r>
            <a:r>
              <a:rPr lang="zh-CN" dirty="0" smtClean="0"/>
              <a:t>对比</a:t>
            </a:r>
            <a:r>
              <a:rPr lang="zh-CN" altLang="zh-CN" sz="1800" b="1" i="0" baseline="0" dirty="0" smtClean="0"/>
              <a:t>（</a:t>
            </a:r>
            <a:r>
              <a:rPr lang="en-US" altLang="zh-CN" sz="1800" b="1" i="0" baseline="0" dirty="0" smtClean="0"/>
              <a:t>Intel Core i7-950</a:t>
            </a:r>
            <a:r>
              <a:rPr lang="zh-CN" altLang="zh-CN" sz="1800" b="1" i="0" baseline="0" dirty="0" smtClean="0"/>
              <a:t>）</a:t>
            </a:r>
            <a:endParaRPr lang="zh-CN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版本3</c:v>
          </c:tx>
          <c:spPr>
            <a:solidFill>
              <a:srgbClr val="00B0F0"/>
            </a:solidFill>
          </c:spPr>
          <c:cat>
            <c:strRef>
              <c:f>'intel core i7-950'!$A$13:$A$18</c:f>
              <c:strCache>
                <c:ptCount val="6"/>
                <c:pt idx="0">
                  <c:v>串行(全局变量)</c:v>
                </c:pt>
                <c:pt idx="1">
                  <c:v>串行(临时变量)</c:v>
                </c:pt>
                <c:pt idx="2">
                  <c:v>1线程</c:v>
                </c:pt>
                <c:pt idx="3">
                  <c:v>2线程</c:v>
                </c:pt>
                <c:pt idx="4">
                  <c:v>4线程</c:v>
                </c:pt>
                <c:pt idx="5">
                  <c:v>8线程</c:v>
                </c:pt>
              </c:strCache>
            </c:strRef>
          </c:cat>
          <c:val>
            <c:numRef>
              <c:f>'intel core i7-950'!$B$13:$B$18</c:f>
              <c:numCache>
                <c:formatCode>0.00_ </c:formatCode>
                <c:ptCount val="6"/>
                <c:pt idx="0">
                  <c:v>85.995000000000005</c:v>
                </c:pt>
                <c:pt idx="1">
                  <c:v>24.841000000000001</c:v>
                </c:pt>
                <c:pt idx="2">
                  <c:v>95.048000000000002</c:v>
                </c:pt>
                <c:pt idx="3">
                  <c:v>50.648000000000003</c:v>
                </c:pt>
                <c:pt idx="4">
                  <c:v>33.139000000000003</c:v>
                </c:pt>
                <c:pt idx="5">
                  <c:v>31.25</c:v>
                </c:pt>
              </c:numCache>
            </c:numRef>
          </c:val>
        </c:ser>
        <c:ser>
          <c:idx val="1"/>
          <c:order val="1"/>
          <c:tx>
            <c:v>版本4</c:v>
          </c:tx>
          <c:spPr>
            <a:solidFill>
              <a:srgbClr val="0070C0"/>
            </a:solidFill>
          </c:spPr>
          <c:cat>
            <c:strRef>
              <c:f>'intel core i7-950'!$A$13:$A$18</c:f>
              <c:strCache>
                <c:ptCount val="6"/>
                <c:pt idx="0">
                  <c:v>串行(全局变量)</c:v>
                </c:pt>
                <c:pt idx="1">
                  <c:v>串行(临时变量)</c:v>
                </c:pt>
                <c:pt idx="2">
                  <c:v>1线程</c:v>
                </c:pt>
                <c:pt idx="3">
                  <c:v>2线程</c:v>
                </c:pt>
                <c:pt idx="4">
                  <c:v>4线程</c:v>
                </c:pt>
                <c:pt idx="5">
                  <c:v>8线程</c:v>
                </c:pt>
              </c:strCache>
            </c:strRef>
          </c:cat>
          <c:val>
            <c:numRef>
              <c:f>'intel core i7-950'!$B$23:$B$28</c:f>
              <c:numCache>
                <c:formatCode>0.00_ </c:formatCode>
                <c:ptCount val="6"/>
                <c:pt idx="0">
                  <c:v>85.995000000000005</c:v>
                </c:pt>
                <c:pt idx="1">
                  <c:v>24.841000000000001</c:v>
                </c:pt>
                <c:pt idx="2">
                  <c:v>95.296999999999997</c:v>
                </c:pt>
                <c:pt idx="3">
                  <c:v>50.259</c:v>
                </c:pt>
                <c:pt idx="4">
                  <c:v>26.076000000000001</c:v>
                </c:pt>
                <c:pt idx="5">
                  <c:v>24.947999999999986</c:v>
                </c:pt>
              </c:numCache>
            </c:numRef>
          </c:val>
        </c:ser>
        <c:axId val="131655168"/>
        <c:axId val="131656704"/>
      </c:barChart>
      <c:catAx>
        <c:axId val="131655168"/>
        <c:scaling>
          <c:orientation val="minMax"/>
        </c:scaling>
        <c:axPos val="b"/>
        <c:tickLblPos val="nextTo"/>
        <c:crossAx val="131656704"/>
        <c:crosses val="autoZero"/>
        <c:auto val="1"/>
        <c:lblAlgn val="ctr"/>
        <c:lblOffset val="100"/>
      </c:catAx>
      <c:valAx>
        <c:axId val="131656704"/>
        <c:scaling>
          <c:orientation val="minMax"/>
          <c:max val="100"/>
          <c:min val="0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执行时间</a:t>
                </a:r>
                <a:r>
                  <a:rPr lang="en-US"/>
                  <a:t>(</a:t>
                </a:r>
                <a:r>
                  <a:rPr lang="zh-CN"/>
                  <a:t>毫秒</a:t>
                </a:r>
                <a:r>
                  <a:rPr lang="en-US"/>
                  <a:t>)</a:t>
                </a:r>
                <a:endParaRPr lang="zh-CN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1655168"/>
        <c:crosses val="autoZero"/>
        <c:crossBetween val="between"/>
        <c:majorUnit val="10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zh-CN" dirty="0"/>
              <a:t>版本</a:t>
            </a:r>
            <a:r>
              <a:rPr lang="en-US" dirty="0"/>
              <a:t>3</a:t>
            </a:r>
            <a:r>
              <a:rPr lang="zh-CN" dirty="0"/>
              <a:t>与版本</a:t>
            </a:r>
            <a:r>
              <a:rPr lang="en-US" dirty="0"/>
              <a:t>4</a:t>
            </a:r>
            <a:r>
              <a:rPr lang="zh-CN" dirty="0"/>
              <a:t>性能</a:t>
            </a:r>
            <a:r>
              <a:rPr lang="zh-CN" dirty="0" smtClean="0"/>
              <a:t>对比</a:t>
            </a:r>
            <a:r>
              <a:rPr lang="zh-CN" altLang="zh-CN" sz="1800" b="1" i="0" baseline="0" dirty="0" smtClean="0"/>
              <a:t>（四个双核</a:t>
            </a:r>
            <a:r>
              <a:rPr lang="en-US" altLang="zh-CN" sz="1800" b="1" i="0" baseline="0" dirty="0" smtClean="0"/>
              <a:t>Intel Xeon</a:t>
            </a:r>
            <a:r>
              <a:rPr lang="zh-CN" altLang="zh-CN" sz="1800" b="1" i="0" baseline="0" dirty="0" smtClean="0"/>
              <a:t>）</a:t>
            </a:r>
            <a:endParaRPr lang="zh-CN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版本3</c:v>
          </c:tx>
          <c:cat>
            <c:strRef>
              <c:f>'intel XEON'!$A$24:$A$28</c:f>
              <c:strCache>
                <c:ptCount val="5"/>
                <c:pt idx="0">
                  <c:v>串行(临时变量)</c:v>
                </c:pt>
                <c:pt idx="1">
                  <c:v>1线程</c:v>
                </c:pt>
                <c:pt idx="2">
                  <c:v>2线程</c:v>
                </c:pt>
                <c:pt idx="3">
                  <c:v>4线程</c:v>
                </c:pt>
                <c:pt idx="4">
                  <c:v>8线程</c:v>
                </c:pt>
              </c:strCache>
            </c:strRef>
          </c:cat>
          <c:val>
            <c:numRef>
              <c:f>'intel XEON'!$B$14:$B$18</c:f>
              <c:numCache>
                <c:formatCode>0.00_ </c:formatCode>
                <c:ptCount val="5"/>
                <c:pt idx="0">
                  <c:v>174.21899999999999</c:v>
                </c:pt>
                <c:pt idx="1">
                  <c:v>263.00700000000001</c:v>
                </c:pt>
                <c:pt idx="2">
                  <c:v>297.90099999999978</c:v>
                </c:pt>
                <c:pt idx="3">
                  <c:v>328.62799999999999</c:v>
                </c:pt>
                <c:pt idx="4">
                  <c:v>211.79499999999999</c:v>
                </c:pt>
              </c:numCache>
            </c:numRef>
          </c:val>
        </c:ser>
        <c:ser>
          <c:idx val="1"/>
          <c:order val="1"/>
          <c:tx>
            <c:v>版本4</c:v>
          </c:tx>
          <c:cat>
            <c:strRef>
              <c:f>'intel XEON'!$A$24:$A$28</c:f>
              <c:strCache>
                <c:ptCount val="5"/>
                <c:pt idx="0">
                  <c:v>串行(临时变量)</c:v>
                </c:pt>
                <c:pt idx="1">
                  <c:v>1线程</c:v>
                </c:pt>
                <c:pt idx="2">
                  <c:v>2线程</c:v>
                </c:pt>
                <c:pt idx="3">
                  <c:v>4线程</c:v>
                </c:pt>
                <c:pt idx="4">
                  <c:v>8线程</c:v>
                </c:pt>
              </c:strCache>
            </c:strRef>
          </c:cat>
          <c:val>
            <c:numRef>
              <c:f>'intel XEON'!$B$24:$B$28</c:f>
              <c:numCache>
                <c:formatCode>0.00_ </c:formatCode>
                <c:ptCount val="5"/>
                <c:pt idx="0">
                  <c:v>174.21899999999999</c:v>
                </c:pt>
                <c:pt idx="1">
                  <c:v>256.26799999999974</c:v>
                </c:pt>
                <c:pt idx="2">
                  <c:v>132.70299999999997</c:v>
                </c:pt>
                <c:pt idx="3">
                  <c:v>72.173999999999978</c:v>
                </c:pt>
                <c:pt idx="4">
                  <c:v>48.435000000000002</c:v>
                </c:pt>
              </c:numCache>
            </c:numRef>
          </c:val>
        </c:ser>
        <c:axId val="131750144"/>
        <c:axId val="131760128"/>
      </c:barChart>
      <c:catAx>
        <c:axId val="131750144"/>
        <c:scaling>
          <c:orientation val="minMax"/>
        </c:scaling>
        <c:axPos val="b"/>
        <c:tickLblPos val="nextTo"/>
        <c:crossAx val="131760128"/>
        <c:crosses val="autoZero"/>
        <c:auto val="1"/>
        <c:lblAlgn val="ctr"/>
        <c:lblOffset val="100"/>
      </c:catAx>
      <c:valAx>
        <c:axId val="131760128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执行时间</a:t>
                </a:r>
                <a:r>
                  <a:rPr lang="en-US"/>
                  <a:t>(</a:t>
                </a:r>
                <a:r>
                  <a:rPr lang="zh-CN"/>
                  <a:t>毫秒</a:t>
                </a:r>
                <a:r>
                  <a:rPr lang="en-US"/>
                  <a:t>)</a:t>
                </a:r>
                <a:endParaRPr lang="zh-CN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1750144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zh-CN" dirty="0"/>
              <a:t>版本</a:t>
            </a:r>
            <a:r>
              <a:rPr lang="en-US" dirty="0"/>
              <a:t>3</a:t>
            </a:r>
            <a:r>
              <a:rPr lang="zh-CN" dirty="0"/>
              <a:t>、</a:t>
            </a:r>
            <a:r>
              <a:rPr lang="en-US" dirty="0"/>
              <a:t>4</a:t>
            </a:r>
            <a:r>
              <a:rPr lang="zh-CN" dirty="0"/>
              <a:t>、</a:t>
            </a:r>
            <a:r>
              <a:rPr lang="en-US" dirty="0"/>
              <a:t>5</a:t>
            </a:r>
            <a:r>
              <a:rPr lang="zh-CN" dirty="0"/>
              <a:t>性能</a:t>
            </a:r>
            <a:r>
              <a:rPr lang="zh-CN" dirty="0" smtClean="0"/>
              <a:t>对比</a:t>
            </a:r>
            <a:r>
              <a:rPr lang="zh-CN" altLang="zh-CN" sz="1800" b="1" i="0" baseline="0" dirty="0" smtClean="0"/>
              <a:t>（</a:t>
            </a:r>
            <a:r>
              <a:rPr lang="en-US" altLang="zh-CN" sz="1800" b="1" i="0" baseline="0" dirty="0" smtClean="0"/>
              <a:t>Intel Core i7-950</a:t>
            </a:r>
            <a:r>
              <a:rPr lang="zh-CN" altLang="zh-CN" sz="1800" b="1" i="0" baseline="0" dirty="0" smtClean="0"/>
              <a:t>）</a:t>
            </a:r>
            <a:endParaRPr lang="zh-CN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v>版本3</c:v>
          </c:tx>
          <c:spPr>
            <a:solidFill>
              <a:srgbClr val="00B0F0"/>
            </a:solidFill>
          </c:spPr>
          <c:cat>
            <c:strRef>
              <c:f>'intel core i7-950'!$A$32:$A$37</c:f>
              <c:strCache>
                <c:ptCount val="6"/>
                <c:pt idx="0">
                  <c:v>串行(全局变量)</c:v>
                </c:pt>
                <c:pt idx="1">
                  <c:v>串行(临时变量)</c:v>
                </c:pt>
                <c:pt idx="2">
                  <c:v>1线程</c:v>
                </c:pt>
                <c:pt idx="3">
                  <c:v>2线程</c:v>
                </c:pt>
                <c:pt idx="4">
                  <c:v>4线程</c:v>
                </c:pt>
                <c:pt idx="5">
                  <c:v>8线程</c:v>
                </c:pt>
              </c:strCache>
            </c:strRef>
          </c:cat>
          <c:val>
            <c:numRef>
              <c:f>'intel core i7-950'!$B$13:$B$18</c:f>
              <c:numCache>
                <c:formatCode>0.00_ </c:formatCode>
                <c:ptCount val="6"/>
                <c:pt idx="0">
                  <c:v>85.995000000000005</c:v>
                </c:pt>
                <c:pt idx="1">
                  <c:v>24.841000000000001</c:v>
                </c:pt>
                <c:pt idx="2">
                  <c:v>95.048000000000002</c:v>
                </c:pt>
                <c:pt idx="3">
                  <c:v>50.648000000000003</c:v>
                </c:pt>
                <c:pt idx="4">
                  <c:v>33.139000000000003</c:v>
                </c:pt>
                <c:pt idx="5">
                  <c:v>31.25</c:v>
                </c:pt>
              </c:numCache>
            </c:numRef>
          </c:val>
        </c:ser>
        <c:ser>
          <c:idx val="1"/>
          <c:order val="1"/>
          <c:tx>
            <c:v>版本4</c:v>
          </c:tx>
          <c:spPr>
            <a:solidFill>
              <a:srgbClr val="0070C0"/>
            </a:solidFill>
          </c:spPr>
          <c:cat>
            <c:strRef>
              <c:f>'intel core i7-950'!$A$32:$A$37</c:f>
              <c:strCache>
                <c:ptCount val="6"/>
                <c:pt idx="0">
                  <c:v>串行(全局变量)</c:v>
                </c:pt>
                <c:pt idx="1">
                  <c:v>串行(临时变量)</c:v>
                </c:pt>
                <c:pt idx="2">
                  <c:v>1线程</c:v>
                </c:pt>
                <c:pt idx="3">
                  <c:v>2线程</c:v>
                </c:pt>
                <c:pt idx="4">
                  <c:v>4线程</c:v>
                </c:pt>
                <c:pt idx="5">
                  <c:v>8线程</c:v>
                </c:pt>
              </c:strCache>
            </c:strRef>
          </c:cat>
          <c:val>
            <c:numRef>
              <c:f>'intel core i7-950'!$B$23:$B$28</c:f>
              <c:numCache>
                <c:formatCode>0.00_ </c:formatCode>
                <c:ptCount val="6"/>
                <c:pt idx="0">
                  <c:v>85.995000000000005</c:v>
                </c:pt>
                <c:pt idx="1">
                  <c:v>24.841000000000001</c:v>
                </c:pt>
                <c:pt idx="2">
                  <c:v>95.296999999999997</c:v>
                </c:pt>
                <c:pt idx="3">
                  <c:v>50.259</c:v>
                </c:pt>
                <c:pt idx="4">
                  <c:v>26.076000000000001</c:v>
                </c:pt>
                <c:pt idx="5">
                  <c:v>24.947999999999986</c:v>
                </c:pt>
              </c:numCache>
            </c:numRef>
          </c:val>
        </c:ser>
        <c:ser>
          <c:idx val="2"/>
          <c:order val="2"/>
          <c:tx>
            <c:v>版本5</c:v>
          </c:tx>
          <c:spPr>
            <a:solidFill>
              <a:srgbClr val="002060"/>
            </a:solidFill>
          </c:spPr>
          <c:cat>
            <c:strRef>
              <c:f>'intel core i7-950'!$A$32:$A$37</c:f>
              <c:strCache>
                <c:ptCount val="6"/>
                <c:pt idx="0">
                  <c:v>串行(全局变量)</c:v>
                </c:pt>
                <c:pt idx="1">
                  <c:v>串行(临时变量)</c:v>
                </c:pt>
                <c:pt idx="2">
                  <c:v>1线程</c:v>
                </c:pt>
                <c:pt idx="3">
                  <c:v>2线程</c:v>
                </c:pt>
                <c:pt idx="4">
                  <c:v>4线程</c:v>
                </c:pt>
                <c:pt idx="5">
                  <c:v>8线程</c:v>
                </c:pt>
              </c:strCache>
            </c:strRef>
          </c:cat>
          <c:val>
            <c:numRef>
              <c:f>'intel core i7-950'!$B$32:$B$37</c:f>
              <c:numCache>
                <c:formatCode>0.00_ </c:formatCode>
                <c:ptCount val="6"/>
                <c:pt idx="0">
                  <c:v>85.995000000000005</c:v>
                </c:pt>
                <c:pt idx="1">
                  <c:v>24.841000000000001</c:v>
                </c:pt>
                <c:pt idx="2">
                  <c:v>31.079000000000001</c:v>
                </c:pt>
                <c:pt idx="3">
                  <c:v>18.736999999999988</c:v>
                </c:pt>
                <c:pt idx="4">
                  <c:v>13.283000000000001</c:v>
                </c:pt>
                <c:pt idx="5">
                  <c:v>14.798</c:v>
                </c:pt>
              </c:numCache>
            </c:numRef>
          </c:val>
        </c:ser>
        <c:axId val="130851584"/>
        <c:axId val="130853120"/>
      </c:barChart>
      <c:catAx>
        <c:axId val="130851584"/>
        <c:scaling>
          <c:orientation val="minMax"/>
        </c:scaling>
        <c:axPos val="b"/>
        <c:tickLblPos val="nextTo"/>
        <c:crossAx val="130853120"/>
        <c:crosses val="autoZero"/>
        <c:auto val="1"/>
        <c:lblAlgn val="ctr"/>
        <c:lblOffset val="100"/>
      </c:catAx>
      <c:valAx>
        <c:axId val="130853120"/>
        <c:scaling>
          <c:orientation val="minMax"/>
        </c:scaling>
        <c:axPos val="l"/>
        <c:majorGridlines>
          <c:spPr>
            <a:ln>
              <a:solidFill>
                <a:schemeClr val="bg2">
                  <a:lumMod val="75000"/>
                </a:schemeClr>
              </a:solidFill>
            </a:ln>
          </c:spPr>
        </c:majorGridlines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CN"/>
                  <a:t>执行时间</a:t>
                </a:r>
                <a:r>
                  <a:rPr lang="en-US"/>
                  <a:t>(</a:t>
                </a:r>
                <a:r>
                  <a:rPr lang="zh-CN"/>
                  <a:t>毫秒</a:t>
                </a:r>
                <a:r>
                  <a:rPr lang="en-US"/>
                  <a:t>)</a:t>
                </a:r>
                <a:endParaRPr lang="zh-CN"/>
              </a:p>
            </c:rich>
          </c:tx>
        </c:title>
        <c:numFmt formatCode="0.00_ " sourceLinked="1"/>
        <c:tickLblPos val="nextTo"/>
        <c:spPr>
          <a:ln>
            <a:solidFill>
              <a:schemeClr val="bg1"/>
            </a:solidFill>
          </a:ln>
        </c:spPr>
        <c:crossAx val="130851584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chemeClr val="bg1"/>
            </a:solidFill>
          </a:ln>
        </c:spPr>
      </c:dTable>
    </c:plotArea>
    <c:legend>
      <c:legendPos val="r"/>
    </c:legend>
    <c:plotVisOnly val="1"/>
    <c:dispBlanksAs val="gap"/>
  </c:chart>
  <c:txPr>
    <a:bodyPr/>
    <a:lstStyle/>
    <a:p>
      <a:pPr>
        <a:defRPr>
          <a:solidFill>
            <a:srgbClr val="002060"/>
          </a:solidFill>
        </a:defRPr>
      </a:pPr>
      <a:endParaRPr lang="zh-CN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1B1EDC-5997-4605-91BA-6BD433B6E8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163421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3F50E-BC4F-4233-84B4-CD3E5BB04103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690D6-B447-4654-8891-CF04654E39E0}" type="slidenum">
              <a:rPr lang="en-US" altLang="zh-CN"/>
              <a:pPr/>
              <a:t>43</a:t>
            </a:fld>
            <a:endParaRPr lang="en-US" altLang="zh-CN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BA675-528E-4AF3-9FAF-3430A6CAB8BD}" type="slidenum">
              <a:rPr lang="en-US" altLang="zh-CN" smtClean="0"/>
              <a:pPr/>
              <a:t>45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zh-CN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9CC3A783-FFC5-492E-ABEE-58739D5C4C8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A2F14-6595-4763-8273-A99141AF0B6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F58F5-5C9D-465D-A5A1-7BAE2605FC9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E2050-4E62-4C0E-BED4-D7463A693D9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AEA1-BD4C-4A8C-8AFD-D235808D6A2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AC128-DCBD-4184-A85A-E8273E1EE0B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89A5F-8543-4786-89C1-20709538109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A862B-6ED6-46EA-A31E-343A5F82AC0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32B9-126B-4DA5-A7F7-86FF3CA6903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40CD7-AD14-4A53-A955-D55E978B651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49E16-3250-4E54-93AD-648C642C88A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zh-CN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zh-CN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FCDFB18-0443-423E-8725-E855F12F993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dge.sei.buaa.edu.c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iB" TargetMode="External"/><Relationship Id="rId7" Type="http://schemas.openxmlformats.org/officeDocument/2006/relationships/hyperlink" Target="http://en.wikipedia.org/wiki/TiB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GiB" TargetMode="External"/><Relationship Id="rId5" Type="http://schemas.openxmlformats.org/officeDocument/2006/relationships/hyperlink" Target="http://en.wikipedia.org/wiki/RAM" TargetMode="External"/><Relationship Id="rId4" Type="http://schemas.openxmlformats.org/officeDocument/2006/relationships/hyperlink" Target="http://en.wikipedia.org/wiki/MiB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451" name="Oval 67"/>
          <p:cNvSpPr>
            <a:spLocks noChangeArrowheads="1"/>
          </p:cNvSpPr>
          <p:nvPr/>
        </p:nvSpPr>
        <p:spPr bwMode="auto">
          <a:xfrm>
            <a:off x="1219200" y="260648"/>
            <a:ext cx="7010400" cy="2448272"/>
          </a:xfrm>
          <a:prstGeom prst="ellipse">
            <a:avLst/>
          </a:prstGeom>
          <a:gradFill rotWithShape="0">
            <a:gsLst>
              <a:gs pos="0">
                <a:srgbClr val="FF6600"/>
              </a:gs>
              <a:gs pos="100000">
                <a:srgbClr val="FF6600">
                  <a:gamma/>
                  <a:shade val="4627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/>
            <a:tailEnd/>
          </a:ln>
          <a:effectLst>
            <a:outerShdw dist="165588" dir="3451728" algn="ctr" rotWithShape="0">
              <a:srgbClr val="777777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0452" name="Rectangle 68"/>
          <p:cNvSpPr>
            <a:spLocks noChangeArrowheads="1"/>
          </p:cNvSpPr>
          <p:nvPr/>
        </p:nvSpPr>
        <p:spPr bwMode="auto">
          <a:xfrm>
            <a:off x="2076450" y="817256"/>
            <a:ext cx="5257800" cy="156966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2021404" algn="ctr" rotWithShape="0">
              <a:schemeClr val="bg1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zh-CN" altLang="en-US" sz="4800" baseline="0" dirty="0" smtClean="0">
                <a:solidFill>
                  <a:srgbClr val="FFFF00"/>
                </a:solidFill>
                <a:latin typeface="隶书" pitchFamily="49" charset="-122"/>
                <a:ea typeface="隶书" pitchFamily="49" charset="-122"/>
              </a:rPr>
              <a:t>第五讲 并行程序性能分析</a:t>
            </a:r>
            <a:endParaRPr lang="zh-CN" altLang="en-US" sz="4800" baseline="0" dirty="0">
              <a:solidFill>
                <a:srgbClr val="FFFF00"/>
              </a:solidFill>
              <a:latin typeface="隶书" pitchFamily="49" charset="-122"/>
              <a:ea typeface="隶书" pitchFamily="49" charset="-122"/>
            </a:endParaRPr>
          </a:p>
        </p:txBody>
      </p:sp>
      <p:grpSp>
        <p:nvGrpSpPr>
          <p:cNvPr id="2" name="组合 4"/>
          <p:cNvGrpSpPr/>
          <p:nvPr/>
        </p:nvGrpSpPr>
        <p:grpSpPr>
          <a:xfrm>
            <a:off x="1835423" y="4149080"/>
            <a:ext cx="5976937" cy="2438400"/>
            <a:chOff x="1547391" y="3798912"/>
            <a:chExt cx="5976937" cy="2438400"/>
          </a:xfrm>
        </p:grpSpPr>
        <p:sp>
          <p:nvSpPr>
            <p:cNvPr id="6" name="Rectangle 1085"/>
            <p:cNvSpPr>
              <a:spLocks noChangeArrowheads="1"/>
            </p:cNvSpPr>
            <p:nvPr/>
          </p:nvSpPr>
          <p:spPr bwMode="auto">
            <a:xfrm>
              <a:off x="1547391" y="3798912"/>
              <a:ext cx="5976937" cy="2438400"/>
            </a:xfrm>
            <a:prstGeom prst="rect">
              <a:avLst/>
            </a:prstGeom>
            <a:gradFill rotWithShape="0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5000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>
              <a:outerShdw dist="179605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Rectangle 1086"/>
            <p:cNvSpPr>
              <a:spLocks noChangeArrowheads="1"/>
            </p:cNvSpPr>
            <p:nvPr/>
          </p:nvSpPr>
          <p:spPr bwMode="auto">
            <a:xfrm>
              <a:off x="1669231" y="4051185"/>
              <a:ext cx="5638800" cy="107337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主讲教师：</a:t>
              </a: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	</a:t>
              </a: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赵长海</a:t>
              </a:r>
            </a:p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办公室： </a:t>
              </a: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	</a:t>
              </a: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新主楼</a:t>
              </a: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G910</a:t>
              </a:r>
            </a:p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Email: 	zch@buaa.edu.cn</a:t>
              </a:r>
              <a:endParaRPr lang="zh-CN" altLang="en-US" b="1" dirty="0" smtClean="0">
                <a:solidFill>
                  <a:srgbClr val="000099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8" name="Rectangle 1086"/>
            <p:cNvSpPr>
              <a:spLocks noChangeArrowheads="1"/>
            </p:cNvSpPr>
            <p:nvPr/>
          </p:nvSpPr>
          <p:spPr bwMode="auto">
            <a:xfrm>
              <a:off x="3347591" y="5733256"/>
              <a:ext cx="1800200" cy="32778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zh-CN" altLang="en-US" sz="1800" b="1" dirty="0">
                  <a:solidFill>
                    <a:schemeClr val="tx1">
                      <a:lumMod val="10000"/>
                    </a:schemeClr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 </a:t>
              </a:r>
              <a:r>
                <a:rPr lang="en-US" altLang="zh-CN" sz="1800" b="1" smtClean="0">
                  <a:solidFill>
                    <a:schemeClr val="tx1">
                      <a:lumMod val="10000"/>
                    </a:schemeClr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Spring </a:t>
              </a:r>
              <a:r>
                <a:rPr lang="en-US" altLang="zh-CN" sz="1800" b="1" smtClean="0">
                  <a:solidFill>
                    <a:schemeClr val="tx1">
                      <a:lumMod val="10000"/>
                    </a:schemeClr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2013</a:t>
              </a:r>
              <a:endParaRPr lang="zh-CN" altLang="en-US" sz="1800" b="1" dirty="0">
                <a:solidFill>
                  <a:schemeClr val="tx1">
                    <a:lumMod val="10000"/>
                  </a:schemeClr>
                </a:solidFill>
                <a:effectLst/>
                <a:latin typeface="黑体" pitchFamily="2" charset="-122"/>
                <a:ea typeface="黑体" pitchFamily="2" charset="-122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1043608" y="3543399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10000"/>
                  </a:schemeClr>
                </a:solidFill>
              </a:rPr>
              <a:t>课程网站：</a:t>
            </a:r>
            <a:r>
              <a:rPr lang="en-US" altLang="zh-CN" b="1" dirty="0" err="1" smtClean="0">
                <a:solidFill>
                  <a:schemeClr val="tx1">
                    <a:lumMod val="10000"/>
                  </a:schemeClr>
                </a:solidFill>
              </a:rPr>
              <a:t>CourseGrading</a:t>
            </a:r>
            <a:r>
              <a:rPr lang="en-US" altLang="zh-CN" b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altLang="zh-CN" b="1" dirty="0" smtClean="0">
                <a:hlinkClick r:id="rId3"/>
              </a:rPr>
              <a:t>http://judge.buaa.edu.cn</a:t>
            </a:r>
            <a:endParaRPr lang="en-US" altLang="zh-CN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03"/>
          <p:cNvGrpSpPr>
            <a:grpSpLocks/>
          </p:cNvGrpSpPr>
          <p:nvPr/>
        </p:nvGrpSpPr>
        <p:grpSpPr bwMode="auto">
          <a:xfrm>
            <a:off x="0" y="116632"/>
            <a:ext cx="3203317" cy="769938"/>
            <a:chOff x="480" y="598"/>
            <a:chExt cx="2435" cy="485"/>
          </a:xfrm>
        </p:grpSpPr>
        <p:sp>
          <p:nvSpPr>
            <p:cNvPr id="7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1888" cy="474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i="1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8" name="Rectangle 199"/>
            <p:cNvSpPr>
              <a:spLocks noChangeArrowheads="1"/>
            </p:cNvSpPr>
            <p:nvPr/>
          </p:nvSpPr>
          <p:spPr bwMode="auto">
            <a:xfrm>
              <a:off x="821" y="598"/>
              <a:ext cx="2094" cy="4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版本</a:t>
              </a:r>
              <a:r>
                <a:rPr lang="en-US" altLang="zh-CN" sz="4100" i="1" dirty="0" smtClean="0">
                  <a:solidFill>
                    <a:srgbClr val="FF3300"/>
                  </a:solidFill>
                  <a:ea typeface="黑体" pitchFamily="2" charset="-122"/>
                </a:rPr>
                <a:t>2</a:t>
              </a:r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：</a:t>
              </a:r>
              <a:endParaRPr lang="en-US" sz="4100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395536" y="1412776"/>
            <a:ext cx="874846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count10()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pthread_t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[MAX_THREADS];</a:t>
            </a:r>
          </a:p>
          <a:p>
            <a:endParaRPr lang="en-US" altLang="zh-CN" sz="2200" b="1" dirty="0" smtClean="0">
              <a:solidFill>
                <a:srgbClr val="003399"/>
              </a:solidFill>
            </a:endParaRP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200" b="1" dirty="0" err="1" smtClean="0">
                <a:solidFill>
                  <a:schemeClr val="accent2"/>
                </a:solidFill>
              </a:rPr>
              <a:t>gThreadNum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        </a:t>
            </a:r>
            <a:r>
              <a:rPr lang="en-US" altLang="zh-CN" sz="2200" b="1" dirty="0" err="1" smtClean="0">
                <a:solidFill>
                  <a:srgbClr val="FF0000"/>
                </a:solidFill>
              </a:rPr>
              <a:t>pthread_create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(&amp;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], NULL, </a:t>
            </a:r>
            <a:r>
              <a:rPr lang="en-US" altLang="zh-CN" sz="2200" b="1" dirty="0" smtClean="0">
                <a:solidFill>
                  <a:srgbClr val="C00000"/>
                </a:solidFill>
              </a:rPr>
              <a:t>count10_thread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 (void*)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gThreadNum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        </a:t>
            </a:r>
            <a:r>
              <a:rPr lang="en-US" altLang="zh-CN" sz="2200" b="1" dirty="0" err="1" smtClean="0">
                <a:solidFill>
                  <a:srgbClr val="FF0000"/>
                </a:solidFill>
              </a:rPr>
              <a:t>pthread_join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], NULL);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return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}</a:t>
            </a:r>
            <a:endParaRPr lang="zh-CN" altLang="en-US" sz="2200" dirty="0"/>
          </a:p>
        </p:txBody>
      </p:sp>
      <p:grpSp>
        <p:nvGrpSpPr>
          <p:cNvPr id="18" name="组合 17"/>
          <p:cNvGrpSpPr/>
          <p:nvPr/>
        </p:nvGrpSpPr>
        <p:grpSpPr>
          <a:xfrm>
            <a:off x="3779914" y="332657"/>
            <a:ext cx="4441534" cy="646331"/>
            <a:chOff x="7683500" y="115889"/>
            <a:chExt cx="1266777" cy="646331"/>
          </a:xfrm>
        </p:grpSpPr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7683500" y="128588"/>
              <a:ext cx="1068508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7868337" y="115889"/>
              <a:ext cx="1081940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创建多个线程</a:t>
              </a:r>
              <a:endParaRPr lang="zh-CN" altLang="en-US" sz="36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31032" y="1124745"/>
            <a:ext cx="75973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003399"/>
                </a:solidFill>
              </a:rPr>
              <a:t>void * count10_thread(void *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arg</a:t>
            </a:r>
            <a:r>
              <a:rPr lang="en-US" altLang="zh-CN" b="1" dirty="0" smtClean="0">
                <a:solidFill>
                  <a:srgbClr val="003399"/>
                </a:solidFill>
              </a:rPr>
              <a:t>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myid</a:t>
            </a:r>
            <a:r>
              <a:rPr lang="en-US" altLang="zh-CN" b="1" dirty="0" smtClean="0">
                <a:solidFill>
                  <a:srgbClr val="003399"/>
                </a:solidFill>
              </a:rPr>
              <a:t> = (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)</a:t>
            </a:r>
            <a:r>
              <a:rPr lang="en-US" altLang="zh-CN" b="1" dirty="0" err="1" smtClean="0">
                <a:solidFill>
                  <a:srgbClr val="003399"/>
                </a:solidFill>
              </a:rPr>
              <a:t>arg</a:t>
            </a:r>
            <a:r>
              <a:rPr lang="en-US" altLang="zh-CN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len_per_thread</a:t>
            </a:r>
            <a:r>
              <a:rPr lang="en-US" altLang="zh-CN" b="1" dirty="0" smtClean="0">
                <a:solidFill>
                  <a:srgbClr val="003399"/>
                </a:solidFill>
              </a:rPr>
              <a:t> = ARRAY_LEN /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gThreadNum</a:t>
            </a:r>
            <a:r>
              <a:rPr lang="en-US" altLang="zh-CN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smtClean="0">
                <a:solidFill>
                  <a:srgbClr val="C00000"/>
                </a:solidFill>
              </a:rPr>
              <a:t>start</a:t>
            </a:r>
            <a:r>
              <a:rPr lang="en-US" altLang="zh-CN" b="1" dirty="0" smtClean="0">
                <a:solidFill>
                  <a:srgbClr val="003399"/>
                </a:solidFill>
              </a:rPr>
              <a:t> =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myid</a:t>
            </a:r>
            <a:r>
              <a:rPr lang="en-US" altLang="zh-CN" b="1" dirty="0" smtClean="0">
                <a:solidFill>
                  <a:srgbClr val="003399"/>
                </a:solidFill>
              </a:rPr>
              <a:t> *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len_per_thread</a:t>
            </a:r>
            <a:r>
              <a:rPr lang="en-US" altLang="zh-CN" b="1" dirty="0" smtClean="0">
                <a:solidFill>
                  <a:srgbClr val="003399"/>
                </a:solidFill>
              </a:rPr>
              <a:t>;</a:t>
            </a:r>
          </a:p>
          <a:p>
            <a:endParaRPr lang="en-US" altLang="zh-CN" b="1" dirty="0" smtClean="0">
              <a:solidFill>
                <a:srgbClr val="003399"/>
              </a:solidFill>
            </a:endParaRP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 = </a:t>
            </a:r>
            <a:r>
              <a:rPr lang="en-US" altLang="zh-CN" b="1" dirty="0" smtClean="0">
                <a:solidFill>
                  <a:srgbClr val="C00000"/>
                </a:solidFill>
              </a:rPr>
              <a:t>start</a:t>
            </a:r>
            <a:r>
              <a:rPr lang="en-US" altLang="zh-CN" b="1" dirty="0" smtClean="0">
                <a:solidFill>
                  <a:srgbClr val="003399"/>
                </a:solidFill>
              </a:rPr>
              <a:t>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 &lt; </a:t>
            </a:r>
            <a:r>
              <a:rPr lang="en-US" altLang="zh-CN" b="1" dirty="0" smtClean="0">
                <a:solidFill>
                  <a:srgbClr val="C00000"/>
                </a:solidFill>
              </a:rPr>
              <a:t>start +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len_per_thread</a:t>
            </a:r>
            <a:r>
              <a:rPr lang="en-US" altLang="zh-CN" b="1" dirty="0" smtClean="0">
                <a:solidFill>
                  <a:srgbClr val="003399"/>
                </a:solidFill>
              </a:rPr>
              <a:t>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if(</a:t>
            </a:r>
            <a:r>
              <a:rPr lang="en-US" altLang="zh-CN" b="1" dirty="0" err="1" smtClean="0">
                <a:solidFill>
                  <a:srgbClr val="003399"/>
                </a:solidFill>
              </a:rPr>
              <a:t>gArray</a:t>
            </a:r>
            <a:r>
              <a:rPr lang="en-US" altLang="zh-CN" b="1" dirty="0" smtClean="0">
                <a:solidFill>
                  <a:srgbClr val="003399"/>
                </a:solidFill>
              </a:rPr>
              <a:t>[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] == 10)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       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pthread_mutex_lock</a:t>
            </a:r>
            <a:r>
              <a:rPr lang="en-US" altLang="zh-CN" b="1" dirty="0" smtClean="0">
                <a:solidFill>
                  <a:srgbClr val="003399"/>
                </a:solidFill>
              </a:rPr>
              <a:t>(&amp;lock);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 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b="1" dirty="0" smtClean="0">
                <a:solidFill>
                  <a:srgbClr val="003399"/>
                </a:solidFill>
              </a:rPr>
              <a:t>++;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       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pthread_mutex_unlock</a:t>
            </a:r>
            <a:r>
              <a:rPr lang="en-US" altLang="zh-CN" b="1" dirty="0" smtClean="0">
                <a:solidFill>
                  <a:srgbClr val="003399"/>
                </a:solidFill>
              </a:rPr>
              <a:t>(&amp;lock);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}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}</a:t>
            </a:r>
          </a:p>
        </p:txBody>
      </p:sp>
      <p:grpSp>
        <p:nvGrpSpPr>
          <p:cNvPr id="3" name="Group 203"/>
          <p:cNvGrpSpPr>
            <a:grpSpLocks/>
          </p:cNvGrpSpPr>
          <p:nvPr/>
        </p:nvGrpSpPr>
        <p:grpSpPr bwMode="auto">
          <a:xfrm>
            <a:off x="0" y="116632"/>
            <a:ext cx="3203317" cy="769938"/>
            <a:chOff x="480" y="598"/>
            <a:chExt cx="2435" cy="485"/>
          </a:xfrm>
        </p:grpSpPr>
        <p:sp>
          <p:nvSpPr>
            <p:cNvPr id="7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1888" cy="474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i="1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8" name="Rectangle 199"/>
            <p:cNvSpPr>
              <a:spLocks noChangeArrowheads="1"/>
            </p:cNvSpPr>
            <p:nvPr/>
          </p:nvSpPr>
          <p:spPr bwMode="auto">
            <a:xfrm>
              <a:off x="821" y="598"/>
              <a:ext cx="2094" cy="4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版本</a:t>
              </a:r>
              <a:r>
                <a:rPr lang="en-US" altLang="zh-CN" sz="4100" i="1" dirty="0" smtClean="0">
                  <a:solidFill>
                    <a:srgbClr val="FF3300"/>
                  </a:solidFill>
                  <a:ea typeface="黑体" pitchFamily="2" charset="-122"/>
                </a:rPr>
                <a:t>2</a:t>
              </a:r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：</a:t>
              </a:r>
              <a:endParaRPr lang="en-US" sz="4100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843809" y="332657"/>
            <a:ext cx="5472608" cy="646331"/>
            <a:chOff x="7683500" y="115889"/>
            <a:chExt cx="1100375" cy="646331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7683500" y="128588"/>
              <a:ext cx="1068508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7868337" y="115889"/>
              <a:ext cx="915538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每个线程统计一部分</a:t>
              </a:r>
              <a:endParaRPr lang="zh-CN" altLang="en-US" sz="36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  <p:grpSp>
        <p:nvGrpSpPr>
          <p:cNvPr id="11" name="Group 81"/>
          <p:cNvGrpSpPr>
            <a:grpSpLocks/>
          </p:cNvGrpSpPr>
          <p:nvPr/>
        </p:nvGrpSpPr>
        <p:grpSpPr bwMode="auto">
          <a:xfrm>
            <a:off x="5148064" y="5517232"/>
            <a:ext cx="2592290" cy="715002"/>
            <a:chOff x="3928" y="3060"/>
            <a:chExt cx="763" cy="413"/>
          </a:xfrm>
        </p:grpSpPr>
        <p:sp>
          <p:nvSpPr>
            <p:cNvPr id="13" name="Cloud"/>
            <p:cNvSpPr>
              <a:spLocks noChangeAspect="1" noEditPoints="1" noChangeArrowheads="1"/>
            </p:cNvSpPr>
            <p:nvPr/>
          </p:nvSpPr>
          <p:spPr bwMode="auto">
            <a:xfrm>
              <a:off x="3928" y="3088"/>
              <a:ext cx="763" cy="38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>
                <a:effectLst/>
              </a:endParaRPr>
            </a:p>
          </p:txBody>
        </p:sp>
        <p:sp>
          <p:nvSpPr>
            <p:cNvPr id="14" name="Rectangle 83"/>
            <p:cNvSpPr>
              <a:spLocks noChangeArrowheads="1"/>
            </p:cNvSpPr>
            <p:nvPr/>
          </p:nvSpPr>
          <p:spPr bwMode="auto">
            <a:xfrm>
              <a:off x="3952" y="3134"/>
              <a:ext cx="643" cy="2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演示</a:t>
              </a:r>
              <a:r>
                <a:rPr lang="en-US" altLang="zh-CN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:count10_2</a:t>
              </a:r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  <p:sp>
          <p:nvSpPr>
            <p:cNvPr id="15" name="Rectangle 84"/>
            <p:cNvSpPr>
              <a:spLocks noChangeArrowheads="1"/>
            </p:cNvSpPr>
            <p:nvPr/>
          </p:nvSpPr>
          <p:spPr bwMode="auto">
            <a:xfrm>
              <a:off x="4289" y="306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771800" y="83096"/>
            <a:ext cx="2808085" cy="609600"/>
            <a:chOff x="432" y="2983"/>
            <a:chExt cx="978" cy="384"/>
          </a:xfrm>
        </p:grpSpPr>
        <p:sp>
          <p:nvSpPr>
            <p:cNvPr id="5" name="Oval 13"/>
            <p:cNvSpPr>
              <a:spLocks noChangeArrowheads="1"/>
            </p:cNvSpPr>
            <p:nvPr/>
          </p:nvSpPr>
          <p:spPr bwMode="auto">
            <a:xfrm>
              <a:off x="432" y="2983"/>
              <a:ext cx="953" cy="384"/>
            </a:xfrm>
            <a:prstGeom prst="ellipse">
              <a:avLst/>
            </a:prstGeom>
            <a:solidFill>
              <a:srgbClr val="CCFFFF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463" y="3004"/>
              <a:ext cx="947" cy="2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版本</a:t>
              </a:r>
              <a:r>
                <a:rPr lang="en-US" altLang="zh-CN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2</a:t>
              </a:r>
              <a:r>
                <a:rPr lang="zh-CN" altLang="en-US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的性能分析</a:t>
              </a:r>
              <a:endParaRPr lang="zh-CN" altLang="en-US" b="1" dirty="0">
                <a:solidFill>
                  <a:schemeClr val="accent5">
                    <a:lumMod val="25000"/>
                  </a:schemeClr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aphicFrame>
        <p:nvGraphicFramePr>
          <p:cNvPr id="8" name="图表 7"/>
          <p:cNvGraphicFramePr/>
          <p:nvPr/>
        </p:nvGraphicFramePr>
        <p:xfrm>
          <a:off x="1511152" y="3573016"/>
          <a:ext cx="7632848" cy="308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图表 8"/>
          <p:cNvGraphicFramePr/>
          <p:nvPr/>
        </p:nvGraphicFramePr>
        <p:xfrm>
          <a:off x="251520" y="692696"/>
          <a:ext cx="7416824" cy="2914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86556" y="2564904"/>
            <a:ext cx="6681788" cy="925513"/>
            <a:chOff x="831" y="1824"/>
            <a:chExt cx="4209" cy="583"/>
          </a:xfrm>
        </p:grpSpPr>
        <p:sp>
          <p:nvSpPr>
            <p:cNvPr id="3" name="Freeform 6"/>
            <p:cNvSpPr>
              <a:spLocks/>
            </p:cNvSpPr>
            <p:nvPr/>
          </p:nvSpPr>
          <p:spPr bwMode="auto">
            <a:xfrm>
              <a:off x="831" y="1824"/>
              <a:ext cx="3969" cy="576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27" y="328"/>
                </a:cxn>
                <a:cxn ang="0">
                  <a:pos x="95" y="316"/>
                </a:cxn>
                <a:cxn ang="0">
                  <a:pos x="558" y="328"/>
                </a:cxn>
                <a:cxn ang="0">
                  <a:pos x="739" y="136"/>
                </a:cxn>
                <a:cxn ang="0">
                  <a:pos x="728" y="23"/>
                </a:cxn>
                <a:cxn ang="0">
                  <a:pos x="626" y="34"/>
                </a:cxn>
                <a:cxn ang="0">
                  <a:pos x="16" y="11"/>
                </a:cxn>
              </a:cxnLst>
              <a:rect l="0" t="0" r="r" b="b"/>
              <a:pathLst>
                <a:path w="763" h="350">
                  <a:moveTo>
                    <a:pt x="16" y="11"/>
                  </a:moveTo>
                  <a:cubicBezTo>
                    <a:pt x="20" y="117"/>
                    <a:pt x="0" y="226"/>
                    <a:pt x="27" y="328"/>
                  </a:cubicBezTo>
                  <a:cubicBezTo>
                    <a:pt x="33" y="350"/>
                    <a:pt x="72" y="316"/>
                    <a:pt x="95" y="316"/>
                  </a:cubicBezTo>
                  <a:cubicBezTo>
                    <a:pt x="249" y="316"/>
                    <a:pt x="404" y="324"/>
                    <a:pt x="558" y="328"/>
                  </a:cubicBezTo>
                  <a:cubicBezTo>
                    <a:pt x="763" y="311"/>
                    <a:pt x="724" y="342"/>
                    <a:pt x="739" y="136"/>
                  </a:cubicBezTo>
                  <a:cubicBezTo>
                    <a:pt x="735" y="98"/>
                    <a:pt x="756" y="48"/>
                    <a:pt x="728" y="23"/>
                  </a:cubicBezTo>
                  <a:cubicBezTo>
                    <a:pt x="703" y="0"/>
                    <a:pt x="660" y="35"/>
                    <a:pt x="626" y="34"/>
                  </a:cubicBezTo>
                  <a:cubicBezTo>
                    <a:pt x="423" y="31"/>
                    <a:pt x="219" y="19"/>
                    <a:pt x="16" y="11"/>
                  </a:cubicBezTo>
                  <a:close/>
                </a:path>
              </a:pathLst>
            </a:custGeom>
            <a:solidFill>
              <a:srgbClr val="CCFF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91581" dir="202140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 sz="2800" b="1" dirty="0"/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1184" y="1915"/>
              <a:ext cx="3504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zh-CN" altLang="en-US" sz="3600" b="1" dirty="0" smtClean="0">
                  <a:solidFill>
                    <a:schemeClr val="accent2"/>
                  </a:solidFill>
                  <a:ea typeface="华文新魏" pitchFamily="2" charset="-122"/>
                </a:rPr>
                <a:t>如何改进版本</a:t>
              </a:r>
              <a:r>
                <a:rPr lang="en-US" altLang="zh-CN" sz="3600" b="1" dirty="0" smtClean="0">
                  <a:solidFill>
                    <a:schemeClr val="accent2"/>
                  </a:solidFill>
                  <a:ea typeface="华文新魏" pitchFamily="2" charset="-122"/>
                </a:rPr>
                <a:t>2</a:t>
              </a:r>
              <a:r>
                <a:rPr lang="zh-CN" altLang="en-US" sz="3600" b="1" dirty="0" smtClean="0">
                  <a:solidFill>
                    <a:schemeClr val="accent2"/>
                  </a:solidFill>
                  <a:ea typeface="华文新魏" pitchFamily="2" charset="-122"/>
                </a:rPr>
                <a:t>的性能</a:t>
              </a:r>
              <a:endParaRPr lang="zh-CN" altLang="en-US" sz="3600" b="1" dirty="0">
                <a:solidFill>
                  <a:schemeClr val="accent2"/>
                </a:solidFill>
                <a:ea typeface="华文新魏" pitchFamily="2" charset="-122"/>
              </a:endParaRPr>
            </a:p>
          </p:txBody>
        </p:sp>
        <p:grpSp>
          <p:nvGrpSpPr>
            <p:cNvPr id="5" name="Group 8"/>
            <p:cNvGrpSpPr>
              <a:grpSpLocks/>
            </p:cNvGrpSpPr>
            <p:nvPr/>
          </p:nvGrpSpPr>
          <p:grpSpPr bwMode="auto">
            <a:xfrm rot="1048195">
              <a:off x="4368" y="1949"/>
              <a:ext cx="672" cy="458"/>
              <a:chOff x="2995" y="2106"/>
              <a:chExt cx="989" cy="768"/>
            </a:xfrm>
          </p:grpSpPr>
          <p:sp>
            <p:nvSpPr>
              <p:cNvPr id="6" name="Freeform 9"/>
              <p:cNvSpPr>
                <a:spLocks/>
              </p:cNvSpPr>
              <p:nvPr/>
            </p:nvSpPr>
            <p:spPr bwMode="auto">
              <a:xfrm rot="421002">
                <a:off x="2995" y="2106"/>
                <a:ext cx="989" cy="768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7" name="Freeform 10"/>
              <p:cNvSpPr>
                <a:spLocks/>
              </p:cNvSpPr>
              <p:nvPr/>
            </p:nvSpPr>
            <p:spPr bwMode="auto">
              <a:xfrm rot="421002">
                <a:off x="3043" y="2106"/>
                <a:ext cx="881" cy="535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8" name="Freeform 11"/>
              <p:cNvSpPr>
                <a:spLocks/>
              </p:cNvSpPr>
              <p:nvPr/>
            </p:nvSpPr>
            <p:spPr bwMode="auto">
              <a:xfrm rot="421002">
                <a:off x="3335" y="2712"/>
                <a:ext cx="284" cy="12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</p:grpSp>
      </p:grp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3074788" y="764704"/>
            <a:ext cx="2097088" cy="1036638"/>
            <a:chOff x="148" y="226"/>
            <a:chExt cx="1321" cy="653"/>
          </a:xfrm>
        </p:grpSpPr>
        <p:sp>
          <p:nvSpPr>
            <p:cNvPr id="10" name="AutoShape 68"/>
            <p:cNvSpPr>
              <a:spLocks noChangeArrowheads="1"/>
            </p:cNvSpPr>
            <p:nvPr/>
          </p:nvSpPr>
          <p:spPr bwMode="auto">
            <a:xfrm rot="261537">
              <a:off x="148" y="226"/>
              <a:ext cx="1144" cy="653"/>
            </a:xfrm>
            <a:prstGeom prst="irregularSeal2">
              <a:avLst/>
            </a:prstGeom>
            <a:solidFill>
              <a:srgbClr val="FF3300"/>
            </a:solidFill>
            <a:ln w="57150">
              <a:solidFill>
                <a:srgbClr val="00FFFF"/>
              </a:solidFill>
              <a:miter lim="800000"/>
              <a:headEnd/>
              <a:tailEnd/>
            </a:ln>
            <a:effectLst>
              <a:outerShdw dist="85194" dir="1593903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1" name="Text Box 69"/>
            <p:cNvSpPr txBox="1">
              <a:spLocks noChangeArrowheads="1"/>
            </p:cNvSpPr>
            <p:nvPr/>
          </p:nvSpPr>
          <p:spPr bwMode="auto">
            <a:xfrm>
              <a:off x="269" y="345"/>
              <a:ext cx="1200" cy="4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zh-CN" altLang="en-US" sz="4500" b="1">
                  <a:solidFill>
                    <a:srgbClr val="FFFF00"/>
                  </a:solidFill>
                </a:rPr>
                <a:t>思</a:t>
              </a:r>
            </a:p>
          </p:txBody>
        </p:sp>
        <p:sp>
          <p:nvSpPr>
            <p:cNvPr id="12" name="Rectangle 70"/>
            <p:cNvSpPr>
              <a:spLocks noChangeArrowheads="1"/>
            </p:cNvSpPr>
            <p:nvPr/>
          </p:nvSpPr>
          <p:spPr bwMode="auto">
            <a:xfrm>
              <a:off x="593" y="317"/>
              <a:ext cx="481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4500" b="1">
                  <a:solidFill>
                    <a:srgbClr val="FFFF00"/>
                  </a:solidFill>
                </a:rPr>
                <a:t>考</a:t>
              </a:r>
            </a:p>
          </p:txBody>
        </p:sp>
      </p:grpSp>
      <p:grpSp>
        <p:nvGrpSpPr>
          <p:cNvPr id="22" name="Group 83"/>
          <p:cNvGrpSpPr>
            <a:grpSpLocks/>
          </p:cNvGrpSpPr>
          <p:nvPr/>
        </p:nvGrpSpPr>
        <p:grpSpPr bwMode="auto">
          <a:xfrm>
            <a:off x="1328912" y="4191744"/>
            <a:ext cx="1116013" cy="533400"/>
            <a:chOff x="928" y="359"/>
            <a:chExt cx="703" cy="336"/>
          </a:xfrm>
        </p:grpSpPr>
        <p:sp>
          <p:nvSpPr>
            <p:cNvPr id="26" name="Oval 81"/>
            <p:cNvSpPr>
              <a:spLocks noChangeArrowheads="1"/>
            </p:cNvSpPr>
            <p:nvPr/>
          </p:nvSpPr>
          <p:spPr bwMode="auto">
            <a:xfrm>
              <a:off x="930" y="381"/>
              <a:ext cx="560" cy="30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FF0000">
                    <a:gamma/>
                    <a:shade val="46275"/>
                    <a:invGamma/>
                  </a:srgbClr>
                </a:gs>
                <a:gs pos="100000">
                  <a:srgbClr val="FF0000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Text Box 82"/>
            <p:cNvSpPr txBox="1">
              <a:spLocks noChangeArrowheads="1"/>
            </p:cNvSpPr>
            <p:nvPr/>
          </p:nvSpPr>
          <p:spPr bwMode="auto">
            <a:xfrm>
              <a:off x="928" y="359"/>
              <a:ext cx="703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rgbClr val="FFFF00"/>
                  </a:solidFill>
                  <a:ea typeface="黑体" pitchFamily="2" charset="-122"/>
                </a:rPr>
                <a:t>策略</a:t>
              </a:r>
              <a:endParaRPr lang="zh-CN" altLang="en-US" sz="2800" dirty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sp>
        <p:nvSpPr>
          <p:cNvPr id="28" name="Text Box 64"/>
          <p:cNvSpPr txBox="1">
            <a:spLocks noChangeArrowheads="1"/>
          </p:cNvSpPr>
          <p:nvPr/>
        </p:nvSpPr>
        <p:spPr bwMode="auto">
          <a:xfrm>
            <a:off x="1187624" y="4242545"/>
            <a:ext cx="6696075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2500" dirty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      </a:t>
            </a:r>
            <a:r>
              <a:rPr lang="en-US" altLang="zh-CN" sz="2500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 </a:t>
            </a:r>
            <a:r>
              <a:rPr lang="zh-CN" altLang="en-US" sz="25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增大并行的粒度，降低同步次数</a:t>
            </a:r>
            <a:endParaRPr lang="zh-CN" altLang="en-US" sz="2500" dirty="0">
              <a:solidFill>
                <a:srgbClr val="003399"/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3"/>
          <p:cNvGrpSpPr>
            <a:grpSpLocks/>
          </p:cNvGrpSpPr>
          <p:nvPr/>
        </p:nvGrpSpPr>
        <p:grpSpPr bwMode="auto">
          <a:xfrm>
            <a:off x="0" y="116632"/>
            <a:ext cx="3203317" cy="769938"/>
            <a:chOff x="480" y="598"/>
            <a:chExt cx="2435" cy="485"/>
          </a:xfrm>
        </p:grpSpPr>
        <p:sp>
          <p:nvSpPr>
            <p:cNvPr id="7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1888" cy="474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i="1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8" name="Rectangle 199"/>
            <p:cNvSpPr>
              <a:spLocks noChangeArrowheads="1"/>
            </p:cNvSpPr>
            <p:nvPr/>
          </p:nvSpPr>
          <p:spPr bwMode="auto">
            <a:xfrm>
              <a:off x="821" y="598"/>
              <a:ext cx="2094" cy="4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版本</a:t>
              </a:r>
              <a:r>
                <a:rPr lang="en-US" altLang="zh-CN" sz="4100" i="1" dirty="0" smtClean="0">
                  <a:solidFill>
                    <a:srgbClr val="FF3300"/>
                  </a:solidFill>
                  <a:ea typeface="黑体" pitchFamily="2" charset="-122"/>
                </a:rPr>
                <a:t>3</a:t>
              </a:r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：</a:t>
              </a:r>
              <a:endParaRPr lang="en-US" sz="4100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395536" y="1412776"/>
            <a:ext cx="874846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count10()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pthread_t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[MAX_THREADS];</a:t>
            </a:r>
          </a:p>
          <a:p>
            <a:endParaRPr lang="en-US" altLang="zh-CN" sz="2200" b="1" dirty="0" smtClean="0">
              <a:solidFill>
                <a:srgbClr val="003399"/>
              </a:solidFill>
            </a:endParaRP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200" b="1" dirty="0" err="1" smtClean="0">
                <a:solidFill>
                  <a:schemeClr val="accent2"/>
                </a:solidFill>
              </a:rPr>
              <a:t>gThreadNum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        </a:t>
            </a:r>
            <a:r>
              <a:rPr lang="en-US" altLang="zh-CN" sz="2200" b="1" dirty="0" err="1" smtClean="0">
                <a:solidFill>
                  <a:srgbClr val="FF0000"/>
                </a:solidFill>
              </a:rPr>
              <a:t>pthread_create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(&amp;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], NULL, </a:t>
            </a:r>
            <a:r>
              <a:rPr lang="en-US" altLang="zh-CN" sz="2200" b="1" dirty="0" smtClean="0">
                <a:solidFill>
                  <a:srgbClr val="C00000"/>
                </a:solidFill>
              </a:rPr>
              <a:t>count10_thread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 (void*)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gThreadNum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        </a:t>
            </a:r>
            <a:r>
              <a:rPr lang="en-US" altLang="zh-CN" sz="2200" b="1" dirty="0" err="1" smtClean="0">
                <a:solidFill>
                  <a:srgbClr val="FF0000"/>
                </a:solidFill>
              </a:rPr>
              <a:t>pthread_join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], NULL);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return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}</a:t>
            </a:r>
            <a:endParaRPr lang="zh-CN" altLang="en-US" sz="2200" dirty="0"/>
          </a:p>
        </p:txBody>
      </p:sp>
      <p:grpSp>
        <p:nvGrpSpPr>
          <p:cNvPr id="3" name="组合 17"/>
          <p:cNvGrpSpPr/>
          <p:nvPr/>
        </p:nvGrpSpPr>
        <p:grpSpPr>
          <a:xfrm>
            <a:off x="2051723" y="397113"/>
            <a:ext cx="6912763" cy="1015663"/>
            <a:chOff x="7437049" y="252353"/>
            <a:chExt cx="1583240" cy="1015663"/>
          </a:xfrm>
        </p:grpSpPr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7437049" y="331912"/>
              <a:ext cx="1417646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7691899" y="252353"/>
              <a:ext cx="1328390" cy="10156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创建多个线程：</a:t>
              </a:r>
              <a:r>
                <a:rPr lang="zh-CN" altLang="en-US" dirty="0" smtClean="0">
                  <a:solidFill>
                    <a:srgbClr val="FF5050"/>
                  </a:solidFill>
                  <a:ea typeface="华文新魏" pitchFamily="2" charset="-122"/>
                </a:rPr>
                <a:t>与版本</a:t>
              </a:r>
              <a:r>
                <a:rPr lang="en-US" altLang="zh-CN" dirty="0" smtClean="0">
                  <a:solidFill>
                    <a:srgbClr val="FF5050"/>
                  </a:solidFill>
                  <a:ea typeface="华文新魏" pitchFamily="2" charset="-122"/>
                </a:rPr>
                <a:t>2</a:t>
              </a:r>
              <a:r>
                <a:rPr lang="zh-CN" altLang="en-US" dirty="0" smtClean="0">
                  <a:solidFill>
                    <a:srgbClr val="FF5050"/>
                  </a:solidFill>
                  <a:ea typeface="华文新魏" pitchFamily="2" charset="-122"/>
                </a:rPr>
                <a:t>相同</a:t>
              </a:r>
              <a:endParaRPr lang="zh-CN" altLang="en-US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31032" y="980728"/>
            <a:ext cx="75973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b="1" dirty="0" smtClean="0">
                <a:solidFill>
                  <a:srgbClr val="0033CC"/>
                </a:solidFill>
              </a:rPr>
              <a:t>    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gPrivateCount</a:t>
            </a:r>
            <a:r>
              <a:rPr lang="en-US" altLang="zh-CN" b="1" dirty="0" smtClean="0">
                <a:solidFill>
                  <a:srgbClr val="0033CC"/>
                </a:solidFill>
              </a:rPr>
              <a:t>[MAX_THTREADS];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void * count10_thread(void *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arg</a:t>
            </a:r>
            <a:r>
              <a:rPr lang="en-US" altLang="zh-CN" b="1" dirty="0" smtClean="0">
                <a:solidFill>
                  <a:srgbClr val="0033CC"/>
                </a:solidFill>
              </a:rPr>
              <a:t>) {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b="1" dirty="0" smtClean="0">
                <a:solidFill>
                  <a:srgbClr val="0033CC"/>
                </a:solidFill>
              </a:rPr>
              <a:t>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myid</a:t>
            </a:r>
            <a:r>
              <a:rPr lang="en-US" altLang="zh-CN" b="1" dirty="0" smtClean="0">
                <a:solidFill>
                  <a:srgbClr val="0033CC"/>
                </a:solidFill>
              </a:rPr>
              <a:t> = (</a:t>
            </a:r>
            <a:r>
              <a:rPr lang="en-US" altLang="zh-CN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b="1" dirty="0" smtClean="0">
                <a:solidFill>
                  <a:srgbClr val="0033CC"/>
                </a:solidFill>
              </a:rPr>
              <a:t>)</a:t>
            </a:r>
            <a:r>
              <a:rPr lang="en-US" altLang="zh-CN" b="1" dirty="0" err="1" smtClean="0">
                <a:solidFill>
                  <a:srgbClr val="0033CC"/>
                </a:solidFill>
              </a:rPr>
              <a:t>arg</a:t>
            </a:r>
            <a:r>
              <a:rPr lang="en-US" altLang="zh-CN" b="1" dirty="0" smtClean="0">
                <a:solidFill>
                  <a:srgbClr val="0033CC"/>
                </a:solidFill>
              </a:rPr>
              <a:t>;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b="1" dirty="0" smtClean="0">
                <a:solidFill>
                  <a:srgbClr val="0033CC"/>
                </a:solidFill>
              </a:rPr>
              <a:t> </a:t>
            </a:r>
            <a:r>
              <a:rPr lang="en-US" altLang="zh-CN" b="1" dirty="0" err="1" smtClean="0">
                <a:solidFill>
                  <a:schemeClr val="accent2">
                    <a:lumMod val="75000"/>
                  </a:schemeClr>
                </a:solidFill>
              </a:rPr>
              <a:t>len_per_thread</a:t>
            </a:r>
            <a:r>
              <a:rPr lang="en-US" altLang="zh-CN" b="1" dirty="0" smtClean="0">
                <a:solidFill>
                  <a:srgbClr val="0033CC"/>
                </a:solidFill>
              </a:rPr>
              <a:t> = ARRAY_LEN /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gThreadNum</a:t>
            </a:r>
            <a:r>
              <a:rPr lang="en-US" altLang="zh-CN" b="1" dirty="0" smtClean="0">
                <a:solidFill>
                  <a:srgbClr val="0033CC"/>
                </a:solidFill>
              </a:rPr>
              <a:t>;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b="1" dirty="0" smtClean="0">
                <a:solidFill>
                  <a:srgbClr val="0033CC"/>
                </a:solidFill>
              </a:rPr>
              <a:t> </a:t>
            </a:r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</a:rPr>
              <a:t>start</a:t>
            </a:r>
            <a:r>
              <a:rPr lang="en-US" altLang="zh-CN" b="1" dirty="0" smtClean="0">
                <a:solidFill>
                  <a:srgbClr val="0033CC"/>
                </a:solidFill>
              </a:rPr>
              <a:t> =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myid</a:t>
            </a:r>
            <a:r>
              <a:rPr lang="en-US" altLang="zh-CN" b="1" dirty="0" smtClean="0">
                <a:solidFill>
                  <a:srgbClr val="0033CC"/>
                </a:solidFill>
              </a:rPr>
              <a:t> *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len_per_thread</a:t>
            </a:r>
            <a:r>
              <a:rPr lang="en-US" altLang="zh-CN" b="1" dirty="0" smtClean="0">
                <a:solidFill>
                  <a:srgbClr val="0033CC"/>
                </a:solidFill>
              </a:rPr>
              <a:t>;</a:t>
            </a:r>
          </a:p>
          <a:p>
            <a:endParaRPr lang="en-US" altLang="zh-CN" sz="1400" b="1" dirty="0" smtClean="0">
              <a:solidFill>
                <a:srgbClr val="0033CC"/>
              </a:solidFill>
            </a:endParaRP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gPrivateCount</a:t>
            </a:r>
            <a:r>
              <a:rPr lang="en-US" altLang="zh-CN" b="1" dirty="0" smtClean="0">
                <a:solidFill>
                  <a:srgbClr val="0033CC"/>
                </a:solidFill>
              </a:rPr>
              <a:t>[</a:t>
            </a:r>
            <a:r>
              <a:rPr lang="en-US" altLang="zh-CN" b="1" dirty="0" err="1" smtClean="0">
                <a:solidFill>
                  <a:srgbClr val="0033CC"/>
                </a:solidFill>
              </a:rPr>
              <a:t>myid</a:t>
            </a:r>
            <a:r>
              <a:rPr lang="en-US" altLang="zh-CN" b="1" dirty="0" smtClean="0">
                <a:solidFill>
                  <a:srgbClr val="0033CC"/>
                </a:solidFill>
              </a:rPr>
              <a:t>] = 0;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for(</a:t>
            </a:r>
            <a:r>
              <a:rPr lang="en-US" altLang="zh-CN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b="1" dirty="0" smtClean="0">
                <a:solidFill>
                  <a:srgbClr val="0033CC"/>
                </a:solidFill>
              </a:rPr>
              <a:t> = </a:t>
            </a:r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</a:rPr>
              <a:t>start</a:t>
            </a:r>
            <a:r>
              <a:rPr lang="en-US" altLang="zh-CN" b="1" dirty="0" smtClean="0">
                <a:solidFill>
                  <a:srgbClr val="0033CC"/>
                </a:solidFill>
              </a:rPr>
              <a:t>;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b="1" dirty="0" smtClean="0">
                <a:solidFill>
                  <a:srgbClr val="0033CC"/>
                </a:solidFill>
              </a:rPr>
              <a:t> &lt; </a:t>
            </a:r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</a:rPr>
              <a:t>start + </a:t>
            </a:r>
            <a:r>
              <a:rPr lang="en-US" altLang="zh-CN" b="1" dirty="0" err="1" smtClean="0">
                <a:solidFill>
                  <a:schemeClr val="accent2">
                    <a:lumMod val="75000"/>
                  </a:schemeClr>
                </a:solidFill>
              </a:rPr>
              <a:t>len_per_thread</a:t>
            </a:r>
            <a:r>
              <a:rPr lang="en-US" altLang="zh-CN" b="1" dirty="0" smtClean="0">
                <a:solidFill>
                  <a:srgbClr val="0033CC"/>
                </a:solidFill>
              </a:rPr>
              <a:t>; </a:t>
            </a:r>
            <a:r>
              <a:rPr lang="en-US" altLang="zh-CN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b="1" dirty="0" smtClean="0">
                <a:solidFill>
                  <a:srgbClr val="0033CC"/>
                </a:solidFill>
              </a:rPr>
              <a:t>++) {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        if(</a:t>
            </a:r>
            <a:r>
              <a:rPr lang="en-US" altLang="zh-CN" b="1" dirty="0" err="1" smtClean="0">
                <a:solidFill>
                  <a:srgbClr val="0033CC"/>
                </a:solidFill>
              </a:rPr>
              <a:t>gArray</a:t>
            </a:r>
            <a:r>
              <a:rPr lang="en-US" altLang="zh-CN" b="1" dirty="0" smtClean="0">
                <a:solidFill>
                  <a:srgbClr val="0033CC"/>
                </a:solidFill>
              </a:rPr>
              <a:t>[</a:t>
            </a:r>
            <a:r>
              <a:rPr lang="en-US" altLang="zh-CN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b="1" dirty="0" smtClean="0">
                <a:solidFill>
                  <a:srgbClr val="0033CC"/>
                </a:solidFill>
              </a:rPr>
              <a:t>] == 10) {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               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gPrivateCount</a:t>
            </a:r>
            <a:r>
              <a:rPr lang="en-US" altLang="zh-CN" b="1" dirty="0" smtClean="0">
                <a:solidFill>
                  <a:srgbClr val="FF0000"/>
                </a:solidFill>
              </a:rPr>
              <a:t>[</a:t>
            </a:r>
            <a:r>
              <a:rPr lang="en-US" altLang="zh-CN" b="1" dirty="0" err="1" smtClean="0">
                <a:solidFill>
                  <a:srgbClr val="FF0000"/>
                </a:solidFill>
              </a:rPr>
              <a:t>myid</a:t>
            </a:r>
            <a:r>
              <a:rPr lang="en-US" altLang="zh-CN" b="1" dirty="0" smtClean="0">
                <a:solidFill>
                  <a:srgbClr val="FF0000"/>
                </a:solidFill>
              </a:rPr>
              <a:t>]</a:t>
            </a:r>
            <a:r>
              <a:rPr lang="en-US" altLang="zh-CN" b="1" dirty="0" smtClean="0">
                <a:solidFill>
                  <a:srgbClr val="0033CC"/>
                </a:solidFill>
              </a:rPr>
              <a:t>++;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        }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}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pthread_mutex_lock</a:t>
            </a:r>
            <a:r>
              <a:rPr lang="en-US" altLang="zh-CN" b="1" dirty="0" smtClean="0">
                <a:solidFill>
                  <a:srgbClr val="0033CC"/>
                </a:solidFill>
              </a:rPr>
              <a:t>(&amp;lock);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gCount</a:t>
            </a:r>
            <a:r>
              <a:rPr lang="en-US" altLang="zh-CN" b="1" dirty="0" smtClean="0">
                <a:solidFill>
                  <a:srgbClr val="FF0000"/>
                </a:solidFill>
              </a:rPr>
              <a:t> +=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gPrivateCount</a:t>
            </a:r>
            <a:r>
              <a:rPr lang="en-US" altLang="zh-CN" b="1" dirty="0" smtClean="0">
                <a:solidFill>
                  <a:srgbClr val="FF0000"/>
                </a:solidFill>
              </a:rPr>
              <a:t>[</a:t>
            </a:r>
            <a:r>
              <a:rPr lang="en-US" altLang="zh-CN" b="1" dirty="0" err="1" smtClean="0">
                <a:solidFill>
                  <a:srgbClr val="FF0000"/>
                </a:solidFill>
              </a:rPr>
              <a:t>myid</a:t>
            </a:r>
            <a:r>
              <a:rPr lang="en-US" altLang="zh-CN" b="1" dirty="0" smtClean="0">
                <a:solidFill>
                  <a:srgbClr val="FF0000"/>
                </a:solidFill>
              </a:rPr>
              <a:t>];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pthread_mutex_unlock</a:t>
            </a:r>
            <a:r>
              <a:rPr lang="en-US" altLang="zh-CN" b="1" dirty="0" smtClean="0">
                <a:solidFill>
                  <a:srgbClr val="0033CC"/>
                </a:solidFill>
              </a:rPr>
              <a:t>(&amp;lock);</a:t>
            </a:r>
          </a:p>
          <a:p>
            <a:r>
              <a:rPr lang="en-US" altLang="zh-CN" b="1" dirty="0" smtClean="0">
                <a:solidFill>
                  <a:srgbClr val="0033CC"/>
                </a:solidFill>
              </a:rPr>
              <a:t>}</a:t>
            </a:r>
            <a:endParaRPr lang="en-US" altLang="zh-CN" b="1" dirty="0" smtClean="0">
              <a:solidFill>
                <a:srgbClr val="003399"/>
              </a:solidFill>
            </a:endParaRPr>
          </a:p>
        </p:txBody>
      </p:sp>
      <p:grpSp>
        <p:nvGrpSpPr>
          <p:cNvPr id="3" name="Group 203"/>
          <p:cNvGrpSpPr>
            <a:grpSpLocks/>
          </p:cNvGrpSpPr>
          <p:nvPr/>
        </p:nvGrpSpPr>
        <p:grpSpPr bwMode="auto">
          <a:xfrm>
            <a:off x="0" y="116632"/>
            <a:ext cx="3203317" cy="769938"/>
            <a:chOff x="480" y="598"/>
            <a:chExt cx="2435" cy="485"/>
          </a:xfrm>
        </p:grpSpPr>
        <p:sp>
          <p:nvSpPr>
            <p:cNvPr id="7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1888" cy="474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i="1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8" name="Rectangle 199"/>
            <p:cNvSpPr>
              <a:spLocks noChangeArrowheads="1"/>
            </p:cNvSpPr>
            <p:nvPr/>
          </p:nvSpPr>
          <p:spPr bwMode="auto">
            <a:xfrm>
              <a:off x="821" y="598"/>
              <a:ext cx="2094" cy="4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版本</a:t>
              </a:r>
              <a:r>
                <a:rPr lang="en-US" altLang="zh-CN" sz="4100" i="1" dirty="0" smtClean="0">
                  <a:solidFill>
                    <a:srgbClr val="FF3300"/>
                  </a:solidFill>
                  <a:ea typeface="黑体" pitchFamily="2" charset="-122"/>
                </a:rPr>
                <a:t>3</a:t>
              </a:r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：</a:t>
              </a:r>
              <a:endParaRPr lang="en-US" sz="4100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4" name="组合 8"/>
          <p:cNvGrpSpPr/>
          <p:nvPr/>
        </p:nvGrpSpPr>
        <p:grpSpPr>
          <a:xfrm>
            <a:off x="2843809" y="332657"/>
            <a:ext cx="5472608" cy="646331"/>
            <a:chOff x="7683500" y="115889"/>
            <a:chExt cx="1100375" cy="646331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7683500" y="128588"/>
              <a:ext cx="1068508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7868337" y="115889"/>
              <a:ext cx="915538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每个线程统计一部分</a:t>
              </a:r>
              <a:endParaRPr lang="zh-CN" altLang="en-US" sz="36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  <p:grpSp>
        <p:nvGrpSpPr>
          <p:cNvPr id="5" name="Group 81"/>
          <p:cNvGrpSpPr>
            <a:grpSpLocks/>
          </p:cNvGrpSpPr>
          <p:nvPr/>
        </p:nvGrpSpPr>
        <p:grpSpPr bwMode="auto">
          <a:xfrm>
            <a:off x="6228184" y="4581128"/>
            <a:ext cx="2592290" cy="715002"/>
            <a:chOff x="3928" y="3060"/>
            <a:chExt cx="763" cy="413"/>
          </a:xfrm>
        </p:grpSpPr>
        <p:sp>
          <p:nvSpPr>
            <p:cNvPr id="13" name="Cloud"/>
            <p:cNvSpPr>
              <a:spLocks noChangeAspect="1" noEditPoints="1" noChangeArrowheads="1"/>
            </p:cNvSpPr>
            <p:nvPr/>
          </p:nvSpPr>
          <p:spPr bwMode="auto">
            <a:xfrm>
              <a:off x="3928" y="3088"/>
              <a:ext cx="763" cy="38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>
                <a:effectLst/>
              </a:endParaRPr>
            </a:p>
          </p:txBody>
        </p:sp>
        <p:sp>
          <p:nvSpPr>
            <p:cNvPr id="14" name="Rectangle 83"/>
            <p:cNvSpPr>
              <a:spLocks noChangeArrowheads="1"/>
            </p:cNvSpPr>
            <p:nvPr/>
          </p:nvSpPr>
          <p:spPr bwMode="auto">
            <a:xfrm>
              <a:off x="3952" y="3134"/>
              <a:ext cx="643" cy="2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演示</a:t>
              </a:r>
              <a:r>
                <a:rPr lang="en-US" altLang="zh-CN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:count10_3</a:t>
              </a:r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  <p:sp>
          <p:nvSpPr>
            <p:cNvPr id="15" name="Rectangle 84"/>
            <p:cNvSpPr>
              <a:spLocks noChangeArrowheads="1"/>
            </p:cNvSpPr>
            <p:nvPr/>
          </p:nvSpPr>
          <p:spPr bwMode="auto">
            <a:xfrm>
              <a:off x="4289" y="306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771800" y="83096"/>
            <a:ext cx="2808085" cy="609600"/>
            <a:chOff x="432" y="2983"/>
            <a:chExt cx="978" cy="384"/>
          </a:xfrm>
        </p:grpSpPr>
        <p:sp>
          <p:nvSpPr>
            <p:cNvPr id="4" name="Oval 13"/>
            <p:cNvSpPr>
              <a:spLocks noChangeArrowheads="1"/>
            </p:cNvSpPr>
            <p:nvPr/>
          </p:nvSpPr>
          <p:spPr bwMode="auto">
            <a:xfrm>
              <a:off x="432" y="2983"/>
              <a:ext cx="953" cy="384"/>
            </a:xfrm>
            <a:prstGeom prst="ellipse">
              <a:avLst/>
            </a:prstGeom>
            <a:solidFill>
              <a:srgbClr val="CCFFFF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463" y="3004"/>
              <a:ext cx="947" cy="2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版本</a:t>
              </a:r>
              <a:r>
                <a:rPr lang="en-US" altLang="zh-CN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3</a:t>
              </a:r>
              <a:r>
                <a:rPr lang="zh-CN" altLang="en-US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的性能分析</a:t>
              </a:r>
              <a:endParaRPr lang="zh-CN" altLang="en-US" b="1" dirty="0">
                <a:solidFill>
                  <a:schemeClr val="accent5">
                    <a:lumMod val="25000"/>
                  </a:schemeClr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aphicFrame>
        <p:nvGraphicFramePr>
          <p:cNvPr id="8" name="图表 7"/>
          <p:cNvGraphicFramePr/>
          <p:nvPr/>
        </p:nvGraphicFramePr>
        <p:xfrm>
          <a:off x="251520" y="692696"/>
          <a:ext cx="7560840" cy="2914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图表 8"/>
          <p:cNvGraphicFramePr/>
          <p:nvPr/>
        </p:nvGraphicFramePr>
        <p:xfrm>
          <a:off x="1727176" y="3573016"/>
          <a:ext cx="7416824" cy="308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86556" y="2564904"/>
            <a:ext cx="6681788" cy="925513"/>
            <a:chOff x="831" y="1824"/>
            <a:chExt cx="4209" cy="583"/>
          </a:xfrm>
        </p:grpSpPr>
        <p:sp>
          <p:nvSpPr>
            <p:cNvPr id="3" name="Freeform 6"/>
            <p:cNvSpPr>
              <a:spLocks/>
            </p:cNvSpPr>
            <p:nvPr/>
          </p:nvSpPr>
          <p:spPr bwMode="auto">
            <a:xfrm>
              <a:off x="831" y="1824"/>
              <a:ext cx="3969" cy="576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27" y="328"/>
                </a:cxn>
                <a:cxn ang="0">
                  <a:pos x="95" y="316"/>
                </a:cxn>
                <a:cxn ang="0">
                  <a:pos x="558" y="328"/>
                </a:cxn>
                <a:cxn ang="0">
                  <a:pos x="739" y="136"/>
                </a:cxn>
                <a:cxn ang="0">
                  <a:pos x="728" y="23"/>
                </a:cxn>
                <a:cxn ang="0">
                  <a:pos x="626" y="34"/>
                </a:cxn>
                <a:cxn ang="0">
                  <a:pos x="16" y="11"/>
                </a:cxn>
              </a:cxnLst>
              <a:rect l="0" t="0" r="r" b="b"/>
              <a:pathLst>
                <a:path w="763" h="350">
                  <a:moveTo>
                    <a:pt x="16" y="11"/>
                  </a:moveTo>
                  <a:cubicBezTo>
                    <a:pt x="20" y="117"/>
                    <a:pt x="0" y="226"/>
                    <a:pt x="27" y="328"/>
                  </a:cubicBezTo>
                  <a:cubicBezTo>
                    <a:pt x="33" y="350"/>
                    <a:pt x="72" y="316"/>
                    <a:pt x="95" y="316"/>
                  </a:cubicBezTo>
                  <a:cubicBezTo>
                    <a:pt x="249" y="316"/>
                    <a:pt x="404" y="324"/>
                    <a:pt x="558" y="328"/>
                  </a:cubicBezTo>
                  <a:cubicBezTo>
                    <a:pt x="763" y="311"/>
                    <a:pt x="724" y="342"/>
                    <a:pt x="739" y="136"/>
                  </a:cubicBezTo>
                  <a:cubicBezTo>
                    <a:pt x="735" y="98"/>
                    <a:pt x="756" y="48"/>
                    <a:pt x="728" y="23"/>
                  </a:cubicBezTo>
                  <a:cubicBezTo>
                    <a:pt x="703" y="0"/>
                    <a:pt x="660" y="35"/>
                    <a:pt x="626" y="34"/>
                  </a:cubicBezTo>
                  <a:cubicBezTo>
                    <a:pt x="423" y="31"/>
                    <a:pt x="219" y="19"/>
                    <a:pt x="16" y="11"/>
                  </a:cubicBezTo>
                  <a:close/>
                </a:path>
              </a:pathLst>
            </a:custGeom>
            <a:solidFill>
              <a:srgbClr val="CCFF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91581" dir="202140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 sz="2800" b="1" dirty="0"/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1184" y="1915"/>
              <a:ext cx="3504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zh-CN" altLang="en-US" sz="3600" b="1" dirty="0" smtClean="0">
                  <a:solidFill>
                    <a:schemeClr val="accent2"/>
                  </a:solidFill>
                  <a:ea typeface="华文新魏" pitchFamily="2" charset="-122"/>
                </a:rPr>
                <a:t>如何改进版本</a:t>
              </a:r>
              <a:r>
                <a:rPr lang="en-US" altLang="zh-CN" sz="3600" b="1" dirty="0" smtClean="0">
                  <a:solidFill>
                    <a:schemeClr val="accent2"/>
                  </a:solidFill>
                  <a:ea typeface="华文新魏" pitchFamily="2" charset="-122"/>
                </a:rPr>
                <a:t>3</a:t>
              </a:r>
              <a:r>
                <a:rPr lang="zh-CN" altLang="en-US" sz="3600" b="1" dirty="0" smtClean="0">
                  <a:solidFill>
                    <a:schemeClr val="accent2"/>
                  </a:solidFill>
                  <a:ea typeface="华文新魏" pitchFamily="2" charset="-122"/>
                </a:rPr>
                <a:t>的性能</a:t>
              </a:r>
              <a:endParaRPr lang="zh-CN" altLang="en-US" sz="3600" b="1" dirty="0">
                <a:solidFill>
                  <a:schemeClr val="accent2"/>
                </a:solidFill>
                <a:ea typeface="华文新魏" pitchFamily="2" charset="-122"/>
              </a:endParaRPr>
            </a:p>
          </p:txBody>
        </p:sp>
        <p:grpSp>
          <p:nvGrpSpPr>
            <p:cNvPr id="5" name="Group 8"/>
            <p:cNvGrpSpPr>
              <a:grpSpLocks/>
            </p:cNvGrpSpPr>
            <p:nvPr/>
          </p:nvGrpSpPr>
          <p:grpSpPr bwMode="auto">
            <a:xfrm rot="1048195">
              <a:off x="4368" y="1949"/>
              <a:ext cx="672" cy="458"/>
              <a:chOff x="2995" y="2106"/>
              <a:chExt cx="989" cy="768"/>
            </a:xfrm>
          </p:grpSpPr>
          <p:sp>
            <p:nvSpPr>
              <p:cNvPr id="6" name="Freeform 9"/>
              <p:cNvSpPr>
                <a:spLocks/>
              </p:cNvSpPr>
              <p:nvPr/>
            </p:nvSpPr>
            <p:spPr bwMode="auto">
              <a:xfrm rot="421002">
                <a:off x="2995" y="2106"/>
                <a:ext cx="989" cy="768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7" name="Freeform 10"/>
              <p:cNvSpPr>
                <a:spLocks/>
              </p:cNvSpPr>
              <p:nvPr/>
            </p:nvSpPr>
            <p:spPr bwMode="auto">
              <a:xfrm rot="421002">
                <a:off x="3043" y="2106"/>
                <a:ext cx="881" cy="535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8" name="Freeform 11"/>
              <p:cNvSpPr>
                <a:spLocks/>
              </p:cNvSpPr>
              <p:nvPr/>
            </p:nvSpPr>
            <p:spPr bwMode="auto">
              <a:xfrm rot="421002">
                <a:off x="3335" y="2712"/>
                <a:ext cx="284" cy="12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</p:grpSp>
      </p:grp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3074788" y="764704"/>
            <a:ext cx="2097088" cy="1036638"/>
            <a:chOff x="148" y="226"/>
            <a:chExt cx="1321" cy="653"/>
          </a:xfrm>
        </p:grpSpPr>
        <p:sp>
          <p:nvSpPr>
            <p:cNvPr id="10" name="AutoShape 68"/>
            <p:cNvSpPr>
              <a:spLocks noChangeArrowheads="1"/>
            </p:cNvSpPr>
            <p:nvPr/>
          </p:nvSpPr>
          <p:spPr bwMode="auto">
            <a:xfrm rot="261537">
              <a:off x="148" y="226"/>
              <a:ext cx="1144" cy="653"/>
            </a:xfrm>
            <a:prstGeom prst="irregularSeal2">
              <a:avLst/>
            </a:prstGeom>
            <a:solidFill>
              <a:srgbClr val="FF3300"/>
            </a:solidFill>
            <a:ln w="57150">
              <a:solidFill>
                <a:srgbClr val="00FFFF"/>
              </a:solidFill>
              <a:miter lim="800000"/>
              <a:headEnd/>
              <a:tailEnd/>
            </a:ln>
            <a:effectLst>
              <a:outerShdw dist="85194" dir="1593903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1" name="Text Box 69"/>
            <p:cNvSpPr txBox="1">
              <a:spLocks noChangeArrowheads="1"/>
            </p:cNvSpPr>
            <p:nvPr/>
          </p:nvSpPr>
          <p:spPr bwMode="auto">
            <a:xfrm>
              <a:off x="269" y="345"/>
              <a:ext cx="1200" cy="4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zh-CN" altLang="en-US" sz="4500" b="1">
                  <a:solidFill>
                    <a:srgbClr val="FFFF00"/>
                  </a:solidFill>
                </a:rPr>
                <a:t>思</a:t>
              </a:r>
            </a:p>
          </p:txBody>
        </p:sp>
        <p:sp>
          <p:nvSpPr>
            <p:cNvPr id="12" name="Rectangle 70"/>
            <p:cNvSpPr>
              <a:spLocks noChangeArrowheads="1"/>
            </p:cNvSpPr>
            <p:nvPr/>
          </p:nvSpPr>
          <p:spPr bwMode="auto">
            <a:xfrm>
              <a:off x="593" y="317"/>
              <a:ext cx="481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4500" b="1">
                  <a:solidFill>
                    <a:srgbClr val="FFFF00"/>
                  </a:solidFill>
                </a:rPr>
                <a:t>考</a:t>
              </a:r>
            </a:p>
          </p:txBody>
        </p:sp>
      </p:grpSp>
      <p:grpSp>
        <p:nvGrpSpPr>
          <p:cNvPr id="13" name="Group 83"/>
          <p:cNvGrpSpPr>
            <a:grpSpLocks/>
          </p:cNvGrpSpPr>
          <p:nvPr/>
        </p:nvGrpSpPr>
        <p:grpSpPr bwMode="auto">
          <a:xfrm>
            <a:off x="1328912" y="4191744"/>
            <a:ext cx="1116013" cy="533400"/>
            <a:chOff x="928" y="359"/>
            <a:chExt cx="703" cy="336"/>
          </a:xfrm>
        </p:grpSpPr>
        <p:sp>
          <p:nvSpPr>
            <p:cNvPr id="26" name="Oval 81"/>
            <p:cNvSpPr>
              <a:spLocks noChangeArrowheads="1"/>
            </p:cNvSpPr>
            <p:nvPr/>
          </p:nvSpPr>
          <p:spPr bwMode="auto">
            <a:xfrm>
              <a:off x="930" y="381"/>
              <a:ext cx="560" cy="30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FF0000">
                    <a:gamma/>
                    <a:shade val="46275"/>
                    <a:invGamma/>
                  </a:srgbClr>
                </a:gs>
                <a:gs pos="100000">
                  <a:srgbClr val="FF0000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Text Box 82"/>
            <p:cNvSpPr txBox="1">
              <a:spLocks noChangeArrowheads="1"/>
            </p:cNvSpPr>
            <p:nvPr/>
          </p:nvSpPr>
          <p:spPr bwMode="auto">
            <a:xfrm>
              <a:off x="928" y="359"/>
              <a:ext cx="703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rgbClr val="FFFF00"/>
                  </a:solidFill>
                  <a:ea typeface="黑体" pitchFamily="2" charset="-122"/>
                </a:rPr>
                <a:t>策略</a:t>
              </a:r>
              <a:endParaRPr lang="zh-CN" altLang="en-US" sz="2800" dirty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sp>
        <p:nvSpPr>
          <p:cNvPr id="28" name="Text Box 64"/>
          <p:cNvSpPr txBox="1">
            <a:spLocks noChangeArrowheads="1"/>
          </p:cNvSpPr>
          <p:nvPr/>
        </p:nvSpPr>
        <p:spPr bwMode="auto">
          <a:xfrm>
            <a:off x="1187624" y="4242545"/>
            <a:ext cx="6696075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2500" dirty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      </a:t>
            </a:r>
            <a:r>
              <a:rPr lang="en-US" altLang="zh-CN" sz="2500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 </a:t>
            </a:r>
            <a:r>
              <a:rPr lang="zh-CN" altLang="en-US" sz="25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消除假共享</a:t>
            </a:r>
            <a:endParaRPr lang="zh-CN" altLang="en-US" sz="2500" b="1" dirty="0">
              <a:solidFill>
                <a:srgbClr val="003399"/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3"/>
          <p:cNvGrpSpPr>
            <a:grpSpLocks/>
          </p:cNvGrpSpPr>
          <p:nvPr/>
        </p:nvGrpSpPr>
        <p:grpSpPr bwMode="auto">
          <a:xfrm>
            <a:off x="0" y="116632"/>
            <a:ext cx="3203317" cy="769938"/>
            <a:chOff x="480" y="598"/>
            <a:chExt cx="2435" cy="485"/>
          </a:xfrm>
        </p:grpSpPr>
        <p:sp>
          <p:nvSpPr>
            <p:cNvPr id="7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1888" cy="474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i="1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8" name="Rectangle 199"/>
            <p:cNvSpPr>
              <a:spLocks noChangeArrowheads="1"/>
            </p:cNvSpPr>
            <p:nvPr/>
          </p:nvSpPr>
          <p:spPr bwMode="auto">
            <a:xfrm>
              <a:off x="821" y="598"/>
              <a:ext cx="2094" cy="4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版本</a:t>
              </a:r>
              <a:r>
                <a:rPr lang="en-US" altLang="zh-CN" sz="4100" i="1" dirty="0" smtClean="0">
                  <a:solidFill>
                    <a:srgbClr val="FF3300"/>
                  </a:solidFill>
                  <a:ea typeface="黑体" pitchFamily="2" charset="-122"/>
                </a:rPr>
                <a:t>4</a:t>
              </a:r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：</a:t>
              </a:r>
              <a:endParaRPr lang="en-US" sz="4100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395536" y="1412776"/>
            <a:ext cx="874846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count10()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pthread_t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[MAX_THREADS];</a:t>
            </a:r>
          </a:p>
          <a:p>
            <a:endParaRPr lang="en-US" altLang="zh-CN" sz="2200" b="1" dirty="0" smtClean="0">
              <a:solidFill>
                <a:srgbClr val="003399"/>
              </a:solidFill>
            </a:endParaRP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200" b="1" dirty="0" err="1" smtClean="0">
                <a:solidFill>
                  <a:schemeClr val="accent2"/>
                </a:solidFill>
              </a:rPr>
              <a:t>gThreadNum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        </a:t>
            </a:r>
            <a:r>
              <a:rPr lang="en-US" altLang="zh-CN" sz="2200" b="1" dirty="0" err="1" smtClean="0">
                <a:solidFill>
                  <a:srgbClr val="FF0000"/>
                </a:solidFill>
              </a:rPr>
              <a:t>pthread_create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(&amp;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], NULL, </a:t>
            </a:r>
            <a:r>
              <a:rPr lang="en-US" altLang="zh-CN" sz="2200" b="1" dirty="0" smtClean="0">
                <a:solidFill>
                  <a:srgbClr val="C00000"/>
                </a:solidFill>
              </a:rPr>
              <a:t>count10_thread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 (void*)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gThreadNum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        </a:t>
            </a:r>
            <a:r>
              <a:rPr lang="en-US" altLang="zh-CN" sz="2200" b="1" dirty="0" err="1" smtClean="0">
                <a:solidFill>
                  <a:srgbClr val="FF0000"/>
                </a:solidFill>
              </a:rPr>
              <a:t>pthread_join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], NULL);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return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}</a:t>
            </a:r>
            <a:endParaRPr lang="zh-CN" altLang="en-US" sz="2200" dirty="0"/>
          </a:p>
        </p:txBody>
      </p:sp>
      <p:grpSp>
        <p:nvGrpSpPr>
          <p:cNvPr id="3" name="组合 17"/>
          <p:cNvGrpSpPr/>
          <p:nvPr/>
        </p:nvGrpSpPr>
        <p:grpSpPr>
          <a:xfrm>
            <a:off x="2051723" y="397113"/>
            <a:ext cx="6912763" cy="646331"/>
            <a:chOff x="7437049" y="252353"/>
            <a:chExt cx="1583240" cy="646331"/>
          </a:xfrm>
        </p:grpSpPr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7437049" y="331912"/>
              <a:ext cx="1417646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7691899" y="252353"/>
              <a:ext cx="1328390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创建多个线程：</a:t>
              </a:r>
              <a:r>
                <a:rPr lang="zh-CN" altLang="en-US" dirty="0" smtClean="0">
                  <a:solidFill>
                    <a:srgbClr val="FF5050"/>
                  </a:solidFill>
                  <a:ea typeface="华文新魏" pitchFamily="2" charset="-122"/>
                </a:rPr>
                <a:t>与版本</a:t>
              </a:r>
              <a:r>
                <a:rPr lang="en-US" altLang="zh-CN" dirty="0" smtClean="0">
                  <a:solidFill>
                    <a:srgbClr val="FF5050"/>
                  </a:solidFill>
                  <a:ea typeface="华文新魏" pitchFamily="2" charset="-122"/>
                </a:rPr>
                <a:t>3</a:t>
              </a:r>
              <a:r>
                <a:rPr lang="zh-CN" altLang="en-US" dirty="0" smtClean="0">
                  <a:solidFill>
                    <a:srgbClr val="FF5050"/>
                  </a:solidFill>
                  <a:ea typeface="华文新魏" pitchFamily="2" charset="-122"/>
                </a:rPr>
                <a:t>相同</a:t>
              </a:r>
              <a:endParaRPr lang="zh-CN" altLang="en-US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31032" y="980728"/>
            <a:ext cx="759735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err="1" smtClean="0">
                <a:solidFill>
                  <a:srgbClr val="0033CC"/>
                </a:solidFill>
              </a:rPr>
              <a:t>struct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</a:t>
            </a:r>
            <a:r>
              <a:rPr lang="en-US" altLang="zh-CN" sz="2000" b="1" dirty="0" err="1" smtClean="0">
                <a:solidFill>
                  <a:schemeClr val="accent5">
                    <a:lumMod val="50000"/>
                  </a:schemeClr>
                </a:solidFill>
              </a:rPr>
              <a:t>padded_int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{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    value;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char    padding[60];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} 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gPrivateCount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[MAX_THREADS];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void * count10_thread(void *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arg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) {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myid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= (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)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arg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C00000"/>
                </a:solidFill>
              </a:rPr>
              <a:t>len_per_thread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= ARRAY_LEN /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gThreadNum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start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=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myid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*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len_per_thread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</a:t>
            </a:r>
          </a:p>
          <a:p>
            <a:endParaRPr lang="en-US" altLang="zh-CN" sz="2000" b="1" dirty="0" smtClean="0">
              <a:solidFill>
                <a:srgbClr val="0033CC"/>
              </a:solidFill>
            </a:endParaRP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gPrivateCount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[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myid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].value = 0;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for(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= 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start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&lt; 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start + </a:t>
            </a:r>
            <a:r>
              <a:rPr lang="en-US" altLang="zh-CN" sz="2000" b="1" dirty="0" err="1" smtClean="0">
                <a:solidFill>
                  <a:srgbClr val="C00000"/>
                </a:solidFill>
              </a:rPr>
              <a:t>len_per_thread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++) {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        if(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gArray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[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] == 10) {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                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gPrivateCount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[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myid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].value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++;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        }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}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C00000"/>
                </a:solidFill>
              </a:rPr>
              <a:t>pthread_mutex_lock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(&amp;lock);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gCount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 += 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gPrivateCount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[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myid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].value;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C00000"/>
                </a:solidFill>
              </a:rPr>
              <a:t>pthread_mutex_unlock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(&amp;lock);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}</a:t>
            </a:r>
            <a:endParaRPr lang="en-US" altLang="zh-CN" sz="2000" b="1" dirty="0" smtClean="0">
              <a:solidFill>
                <a:srgbClr val="003399"/>
              </a:solidFill>
            </a:endParaRPr>
          </a:p>
        </p:txBody>
      </p:sp>
      <p:grpSp>
        <p:nvGrpSpPr>
          <p:cNvPr id="3" name="Group 203"/>
          <p:cNvGrpSpPr>
            <a:grpSpLocks/>
          </p:cNvGrpSpPr>
          <p:nvPr/>
        </p:nvGrpSpPr>
        <p:grpSpPr bwMode="auto">
          <a:xfrm>
            <a:off x="0" y="116632"/>
            <a:ext cx="3203317" cy="769938"/>
            <a:chOff x="480" y="598"/>
            <a:chExt cx="2435" cy="485"/>
          </a:xfrm>
        </p:grpSpPr>
        <p:sp>
          <p:nvSpPr>
            <p:cNvPr id="7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1888" cy="474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i="1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8" name="Rectangle 199"/>
            <p:cNvSpPr>
              <a:spLocks noChangeArrowheads="1"/>
            </p:cNvSpPr>
            <p:nvPr/>
          </p:nvSpPr>
          <p:spPr bwMode="auto">
            <a:xfrm>
              <a:off x="821" y="598"/>
              <a:ext cx="2094" cy="4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版本</a:t>
              </a:r>
              <a:r>
                <a:rPr lang="en-US" altLang="zh-CN" sz="4100" i="1" dirty="0" smtClean="0">
                  <a:solidFill>
                    <a:srgbClr val="FF3300"/>
                  </a:solidFill>
                  <a:ea typeface="黑体" pitchFamily="2" charset="-122"/>
                </a:rPr>
                <a:t>4</a:t>
              </a:r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：</a:t>
              </a:r>
              <a:endParaRPr lang="en-US" sz="4100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4" name="组合 8"/>
          <p:cNvGrpSpPr/>
          <p:nvPr/>
        </p:nvGrpSpPr>
        <p:grpSpPr>
          <a:xfrm>
            <a:off x="2843809" y="332657"/>
            <a:ext cx="5472608" cy="646331"/>
            <a:chOff x="7683500" y="115889"/>
            <a:chExt cx="1100375" cy="646331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7683500" y="128588"/>
              <a:ext cx="1068508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7868337" y="115889"/>
              <a:ext cx="915538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每个线程统计一部分</a:t>
              </a:r>
              <a:endParaRPr lang="zh-CN" altLang="en-US" sz="36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  <p:grpSp>
        <p:nvGrpSpPr>
          <p:cNvPr id="5" name="Group 81"/>
          <p:cNvGrpSpPr>
            <a:grpSpLocks/>
          </p:cNvGrpSpPr>
          <p:nvPr/>
        </p:nvGrpSpPr>
        <p:grpSpPr bwMode="auto">
          <a:xfrm>
            <a:off x="6228184" y="4581128"/>
            <a:ext cx="2592290" cy="715002"/>
            <a:chOff x="3928" y="3060"/>
            <a:chExt cx="763" cy="413"/>
          </a:xfrm>
        </p:grpSpPr>
        <p:sp>
          <p:nvSpPr>
            <p:cNvPr id="13" name="Cloud"/>
            <p:cNvSpPr>
              <a:spLocks noChangeAspect="1" noEditPoints="1" noChangeArrowheads="1"/>
            </p:cNvSpPr>
            <p:nvPr/>
          </p:nvSpPr>
          <p:spPr bwMode="auto">
            <a:xfrm>
              <a:off x="3928" y="3088"/>
              <a:ext cx="763" cy="38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>
                <a:effectLst/>
              </a:endParaRPr>
            </a:p>
          </p:txBody>
        </p:sp>
        <p:sp>
          <p:nvSpPr>
            <p:cNvPr id="14" name="Rectangle 83"/>
            <p:cNvSpPr>
              <a:spLocks noChangeArrowheads="1"/>
            </p:cNvSpPr>
            <p:nvPr/>
          </p:nvSpPr>
          <p:spPr bwMode="auto">
            <a:xfrm>
              <a:off x="3952" y="3134"/>
              <a:ext cx="643" cy="2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演示</a:t>
              </a:r>
              <a:r>
                <a:rPr lang="en-US" altLang="zh-CN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:count10_4</a:t>
              </a:r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  <p:sp>
          <p:nvSpPr>
            <p:cNvPr id="15" name="Rectangle 84"/>
            <p:cNvSpPr>
              <a:spLocks noChangeArrowheads="1"/>
            </p:cNvSpPr>
            <p:nvPr/>
          </p:nvSpPr>
          <p:spPr bwMode="auto">
            <a:xfrm>
              <a:off x="4289" y="306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38200" y="1143000"/>
            <a:ext cx="7239000" cy="4734272"/>
          </a:xfrm>
          <a:prstGeom prst="rect">
            <a:avLst/>
          </a:prstGeom>
          <a:solidFill>
            <a:srgbClr val="FFFFBD"/>
          </a:solidFill>
          <a:ln w="9525">
            <a:noFill/>
            <a:miter lim="800000"/>
            <a:headEnd/>
            <a:tailEnd/>
          </a:ln>
          <a:effectLst>
            <a:outerShdw dist="269408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 rot="20526918">
            <a:off x="652587" y="762000"/>
            <a:ext cx="2438400" cy="650875"/>
          </a:xfrm>
          <a:prstGeom prst="ellipse">
            <a:avLst/>
          </a:prstGeom>
          <a:gradFill rotWithShape="0">
            <a:gsLst>
              <a:gs pos="0">
                <a:srgbClr val="FF3300">
                  <a:gamma/>
                  <a:shade val="46275"/>
                  <a:invGamma/>
                </a:srgbClr>
              </a:gs>
              <a:gs pos="5000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lin ang="18900000" scaled="1"/>
          </a:gradFill>
          <a:ln w="12700" cap="sq">
            <a:noFill/>
            <a:round/>
            <a:headEnd/>
            <a:tailEnd/>
          </a:ln>
          <a:effectLst>
            <a:outerShdw dist="102391" dir="1784693" algn="ctr" rotWithShape="0">
              <a:srgbClr val="B2B2B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 rot="20413275">
            <a:off x="1008496" y="705380"/>
            <a:ext cx="2103459" cy="5847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r>
              <a:rPr kumimoji="1" lang="zh-CN" altLang="en-US" sz="3200" b="1" i="1" baseline="0" dirty="0">
                <a:solidFill>
                  <a:srgbClr val="FFFF00"/>
                </a:solidFill>
                <a:ea typeface="黑体" pitchFamily="2" charset="-122"/>
              </a:rPr>
              <a:t>本章内容</a:t>
            </a:r>
          </a:p>
        </p:txBody>
      </p:sp>
      <p:sp>
        <p:nvSpPr>
          <p:cNvPr id="7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77950" y="1658938"/>
            <a:ext cx="643441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5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.</a:t>
            </a:r>
            <a:r>
              <a:rPr kumimoji="1" lang="zh-CN" altLang="en-US" sz="3200" b="1" baseline="0" dirty="0">
                <a:solidFill>
                  <a:srgbClr val="000099"/>
                </a:solidFill>
                <a:effectLst/>
                <a:ea typeface="幼圆" pitchFamily="49" charset="-122"/>
              </a:rPr>
              <a:t>1</a:t>
            </a:r>
            <a:r>
              <a:rPr kumimoji="1" lang="zh-CN" altLang="en-US" sz="3200" b="1" baseline="0" dirty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  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实例：通过性能分析改进程序性能</a:t>
            </a:r>
            <a:endParaRPr lang="zh-CN" altLang="en-US" sz="2400" b="1" baseline="0" dirty="0">
              <a:solidFill>
                <a:srgbClr val="0000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8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71600" y="2772217"/>
            <a:ext cx="586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fontAlgn="base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5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.</a:t>
            </a:r>
            <a:r>
              <a:rPr kumimoji="1" lang="zh-CN" altLang="en-US" sz="3200" b="1" baseline="0" dirty="0">
                <a:solidFill>
                  <a:srgbClr val="000099"/>
                </a:solidFill>
                <a:effectLst/>
                <a:ea typeface="幼圆" pitchFamily="49" charset="-122"/>
              </a:rPr>
              <a:t>2</a:t>
            </a:r>
            <a:r>
              <a:rPr kumimoji="1" lang="zh-CN" altLang="en-US" sz="3200" b="1" baseline="0" dirty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  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并行程序性能度量</a:t>
            </a:r>
            <a:endParaRPr kumimoji="1" lang="zh-CN" altLang="en-US" sz="3200" b="1" baseline="0" dirty="0">
              <a:solidFill>
                <a:srgbClr val="0000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9" name="Rectangle 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31640" y="3497635"/>
            <a:ext cx="57546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fontAlgn="base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5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.</a:t>
            </a: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3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  影响并行程序性能的因素</a:t>
            </a:r>
            <a:endParaRPr kumimoji="1" lang="zh-CN" altLang="en-US" sz="3200" b="1" baseline="0" dirty="0">
              <a:solidFill>
                <a:srgbClr val="0000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10" name="Rectangle 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03648" y="5085184"/>
            <a:ext cx="66247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fontAlgn="base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5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.</a:t>
            </a: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5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  改进并行程序性能的几种策略</a:t>
            </a:r>
            <a:endParaRPr kumimoji="1" lang="zh-CN" altLang="en-US" sz="3200" b="1" baseline="0" dirty="0">
              <a:solidFill>
                <a:srgbClr val="0000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11" name="Rectangle 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331640" y="4284385"/>
            <a:ext cx="66247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fontAlgn="base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5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.</a:t>
            </a: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4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  并行程序的可扩展性</a:t>
            </a:r>
            <a:endParaRPr kumimoji="1" lang="zh-CN" altLang="en-US" sz="3200" b="1" baseline="0" dirty="0">
              <a:solidFill>
                <a:srgbClr val="0000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71800" y="83096"/>
            <a:ext cx="2808085" cy="609600"/>
            <a:chOff x="432" y="2983"/>
            <a:chExt cx="978" cy="384"/>
          </a:xfrm>
        </p:grpSpPr>
        <p:sp>
          <p:nvSpPr>
            <p:cNvPr id="4" name="Oval 13"/>
            <p:cNvSpPr>
              <a:spLocks noChangeArrowheads="1"/>
            </p:cNvSpPr>
            <p:nvPr/>
          </p:nvSpPr>
          <p:spPr bwMode="auto">
            <a:xfrm>
              <a:off x="432" y="2983"/>
              <a:ext cx="953" cy="384"/>
            </a:xfrm>
            <a:prstGeom prst="ellipse">
              <a:avLst/>
            </a:prstGeom>
            <a:solidFill>
              <a:srgbClr val="CCFFFF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463" y="3004"/>
              <a:ext cx="947" cy="2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版本</a:t>
              </a:r>
              <a:r>
                <a:rPr lang="en-US" altLang="zh-CN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4</a:t>
              </a:r>
              <a:r>
                <a:rPr lang="zh-CN" altLang="en-US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的性能分析</a:t>
              </a:r>
              <a:endParaRPr lang="zh-CN" altLang="en-US" b="1" dirty="0">
                <a:solidFill>
                  <a:schemeClr val="accent5">
                    <a:lumMod val="25000"/>
                  </a:schemeClr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aphicFrame>
        <p:nvGraphicFramePr>
          <p:cNvPr id="7" name="图表 6"/>
          <p:cNvGraphicFramePr/>
          <p:nvPr/>
        </p:nvGraphicFramePr>
        <p:xfrm>
          <a:off x="395536" y="764704"/>
          <a:ext cx="75608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图表 7"/>
          <p:cNvGraphicFramePr/>
          <p:nvPr/>
        </p:nvGraphicFramePr>
        <p:xfrm>
          <a:off x="1187624" y="3717032"/>
          <a:ext cx="7308304" cy="295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30818" y="2719511"/>
            <a:ext cx="7113590" cy="925513"/>
            <a:chOff x="559" y="1824"/>
            <a:chExt cx="4481" cy="583"/>
          </a:xfrm>
        </p:grpSpPr>
        <p:sp>
          <p:nvSpPr>
            <p:cNvPr id="3" name="Freeform 6"/>
            <p:cNvSpPr>
              <a:spLocks/>
            </p:cNvSpPr>
            <p:nvPr/>
          </p:nvSpPr>
          <p:spPr bwMode="auto">
            <a:xfrm>
              <a:off x="559" y="1824"/>
              <a:ext cx="3969" cy="576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27" y="328"/>
                </a:cxn>
                <a:cxn ang="0">
                  <a:pos x="95" y="316"/>
                </a:cxn>
                <a:cxn ang="0">
                  <a:pos x="558" y="328"/>
                </a:cxn>
                <a:cxn ang="0">
                  <a:pos x="739" y="136"/>
                </a:cxn>
                <a:cxn ang="0">
                  <a:pos x="728" y="23"/>
                </a:cxn>
                <a:cxn ang="0">
                  <a:pos x="626" y="34"/>
                </a:cxn>
                <a:cxn ang="0">
                  <a:pos x="16" y="11"/>
                </a:cxn>
              </a:cxnLst>
              <a:rect l="0" t="0" r="r" b="b"/>
              <a:pathLst>
                <a:path w="763" h="350">
                  <a:moveTo>
                    <a:pt x="16" y="11"/>
                  </a:moveTo>
                  <a:cubicBezTo>
                    <a:pt x="20" y="117"/>
                    <a:pt x="0" y="226"/>
                    <a:pt x="27" y="328"/>
                  </a:cubicBezTo>
                  <a:cubicBezTo>
                    <a:pt x="33" y="350"/>
                    <a:pt x="72" y="316"/>
                    <a:pt x="95" y="316"/>
                  </a:cubicBezTo>
                  <a:cubicBezTo>
                    <a:pt x="249" y="316"/>
                    <a:pt x="404" y="324"/>
                    <a:pt x="558" y="328"/>
                  </a:cubicBezTo>
                  <a:cubicBezTo>
                    <a:pt x="763" y="311"/>
                    <a:pt x="724" y="342"/>
                    <a:pt x="739" y="136"/>
                  </a:cubicBezTo>
                  <a:cubicBezTo>
                    <a:pt x="735" y="98"/>
                    <a:pt x="756" y="48"/>
                    <a:pt x="728" y="23"/>
                  </a:cubicBezTo>
                  <a:cubicBezTo>
                    <a:pt x="703" y="0"/>
                    <a:pt x="660" y="35"/>
                    <a:pt x="626" y="34"/>
                  </a:cubicBezTo>
                  <a:cubicBezTo>
                    <a:pt x="423" y="31"/>
                    <a:pt x="219" y="19"/>
                    <a:pt x="16" y="11"/>
                  </a:cubicBezTo>
                  <a:close/>
                </a:path>
              </a:pathLst>
            </a:custGeom>
            <a:solidFill>
              <a:srgbClr val="CCFF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91581" dir="202140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 sz="2800" b="1" dirty="0"/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604" y="1869"/>
              <a:ext cx="3857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200" b="1" dirty="0" smtClean="0">
                  <a:solidFill>
                    <a:schemeClr val="accent2"/>
                  </a:solidFill>
                  <a:ea typeface="华文新魏" pitchFamily="2" charset="-122"/>
                </a:rPr>
                <a:t>如何改进</a:t>
              </a:r>
              <a:r>
                <a:rPr lang="en-US" altLang="zh-CN" sz="3200" b="1" dirty="0" smtClean="0">
                  <a:solidFill>
                    <a:schemeClr val="accent2"/>
                  </a:solidFill>
                  <a:ea typeface="华文新魏" pitchFamily="2" charset="-122"/>
                </a:rPr>
                <a:t>4</a:t>
              </a:r>
              <a:r>
                <a:rPr lang="zh-CN" altLang="en-US" sz="3200" b="1" dirty="0" smtClean="0">
                  <a:solidFill>
                    <a:schemeClr val="accent2"/>
                  </a:solidFill>
                  <a:ea typeface="华文新魏" pitchFamily="2" charset="-122"/>
                </a:rPr>
                <a:t>的基础上继续改进性能</a:t>
              </a:r>
              <a:endParaRPr lang="zh-CN" altLang="en-US" sz="3200" b="1" dirty="0">
                <a:solidFill>
                  <a:schemeClr val="accent2"/>
                </a:solidFill>
                <a:ea typeface="华文新魏" pitchFamily="2" charset="-122"/>
              </a:endParaRPr>
            </a:p>
          </p:txBody>
        </p:sp>
        <p:grpSp>
          <p:nvGrpSpPr>
            <p:cNvPr id="5" name="Group 8"/>
            <p:cNvGrpSpPr>
              <a:grpSpLocks/>
            </p:cNvGrpSpPr>
            <p:nvPr/>
          </p:nvGrpSpPr>
          <p:grpSpPr bwMode="auto">
            <a:xfrm rot="1048195">
              <a:off x="4368" y="1949"/>
              <a:ext cx="672" cy="458"/>
              <a:chOff x="2995" y="2106"/>
              <a:chExt cx="989" cy="768"/>
            </a:xfrm>
          </p:grpSpPr>
          <p:sp>
            <p:nvSpPr>
              <p:cNvPr id="6" name="Freeform 9"/>
              <p:cNvSpPr>
                <a:spLocks/>
              </p:cNvSpPr>
              <p:nvPr/>
            </p:nvSpPr>
            <p:spPr bwMode="auto">
              <a:xfrm rot="421002">
                <a:off x="2995" y="2106"/>
                <a:ext cx="989" cy="768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7" name="Freeform 10"/>
              <p:cNvSpPr>
                <a:spLocks/>
              </p:cNvSpPr>
              <p:nvPr/>
            </p:nvSpPr>
            <p:spPr bwMode="auto">
              <a:xfrm rot="421002">
                <a:off x="3043" y="2106"/>
                <a:ext cx="881" cy="535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8" name="Freeform 11"/>
              <p:cNvSpPr>
                <a:spLocks/>
              </p:cNvSpPr>
              <p:nvPr/>
            </p:nvSpPr>
            <p:spPr bwMode="auto">
              <a:xfrm rot="421002">
                <a:off x="3335" y="2712"/>
                <a:ext cx="284" cy="12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</p:grpSp>
      </p:grp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3074788" y="764704"/>
            <a:ext cx="2097088" cy="1036638"/>
            <a:chOff x="148" y="226"/>
            <a:chExt cx="1321" cy="653"/>
          </a:xfrm>
        </p:grpSpPr>
        <p:sp>
          <p:nvSpPr>
            <p:cNvPr id="10" name="AutoShape 68"/>
            <p:cNvSpPr>
              <a:spLocks noChangeArrowheads="1"/>
            </p:cNvSpPr>
            <p:nvPr/>
          </p:nvSpPr>
          <p:spPr bwMode="auto">
            <a:xfrm rot="261537">
              <a:off x="148" y="226"/>
              <a:ext cx="1144" cy="653"/>
            </a:xfrm>
            <a:prstGeom prst="irregularSeal2">
              <a:avLst/>
            </a:prstGeom>
            <a:solidFill>
              <a:srgbClr val="FF3300"/>
            </a:solidFill>
            <a:ln w="57150">
              <a:solidFill>
                <a:srgbClr val="00FFFF"/>
              </a:solidFill>
              <a:miter lim="800000"/>
              <a:headEnd/>
              <a:tailEnd/>
            </a:ln>
            <a:effectLst>
              <a:outerShdw dist="85194" dir="1593903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1" name="Text Box 69"/>
            <p:cNvSpPr txBox="1">
              <a:spLocks noChangeArrowheads="1"/>
            </p:cNvSpPr>
            <p:nvPr/>
          </p:nvSpPr>
          <p:spPr bwMode="auto">
            <a:xfrm>
              <a:off x="269" y="345"/>
              <a:ext cx="1200" cy="4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zh-CN" altLang="en-US" sz="4500" b="1">
                  <a:solidFill>
                    <a:srgbClr val="FFFF00"/>
                  </a:solidFill>
                </a:rPr>
                <a:t>思</a:t>
              </a:r>
            </a:p>
          </p:txBody>
        </p:sp>
        <p:sp>
          <p:nvSpPr>
            <p:cNvPr id="12" name="Rectangle 70"/>
            <p:cNvSpPr>
              <a:spLocks noChangeArrowheads="1"/>
            </p:cNvSpPr>
            <p:nvPr/>
          </p:nvSpPr>
          <p:spPr bwMode="auto">
            <a:xfrm>
              <a:off x="593" y="317"/>
              <a:ext cx="481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4500" b="1">
                  <a:solidFill>
                    <a:srgbClr val="FFFF00"/>
                  </a:solidFill>
                </a:rPr>
                <a:t>考</a:t>
              </a:r>
            </a:p>
          </p:txBody>
        </p:sp>
      </p:grpSp>
      <p:grpSp>
        <p:nvGrpSpPr>
          <p:cNvPr id="13" name="Group 83"/>
          <p:cNvGrpSpPr>
            <a:grpSpLocks/>
          </p:cNvGrpSpPr>
          <p:nvPr/>
        </p:nvGrpSpPr>
        <p:grpSpPr bwMode="auto">
          <a:xfrm>
            <a:off x="1328912" y="4191744"/>
            <a:ext cx="1116013" cy="533400"/>
            <a:chOff x="928" y="359"/>
            <a:chExt cx="703" cy="336"/>
          </a:xfrm>
        </p:grpSpPr>
        <p:sp>
          <p:nvSpPr>
            <p:cNvPr id="26" name="Oval 81"/>
            <p:cNvSpPr>
              <a:spLocks noChangeArrowheads="1"/>
            </p:cNvSpPr>
            <p:nvPr/>
          </p:nvSpPr>
          <p:spPr bwMode="auto">
            <a:xfrm>
              <a:off x="930" y="381"/>
              <a:ext cx="560" cy="302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FF0000">
                    <a:gamma/>
                    <a:shade val="46275"/>
                    <a:invGamma/>
                  </a:srgbClr>
                </a:gs>
                <a:gs pos="100000">
                  <a:srgbClr val="FF0000"/>
                </a:gs>
              </a:gsLst>
              <a:lin ang="540000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Text Box 82"/>
            <p:cNvSpPr txBox="1">
              <a:spLocks noChangeArrowheads="1"/>
            </p:cNvSpPr>
            <p:nvPr/>
          </p:nvSpPr>
          <p:spPr bwMode="auto">
            <a:xfrm>
              <a:off x="928" y="359"/>
              <a:ext cx="703" cy="3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rgbClr val="FFFF00"/>
                  </a:solidFill>
                  <a:ea typeface="黑体" pitchFamily="2" charset="-122"/>
                </a:rPr>
                <a:t>策略</a:t>
              </a:r>
              <a:endParaRPr lang="zh-CN" altLang="en-US" sz="2800" dirty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sp>
        <p:nvSpPr>
          <p:cNvPr id="28" name="Text Box 64"/>
          <p:cNvSpPr txBox="1">
            <a:spLocks noChangeArrowheads="1"/>
          </p:cNvSpPr>
          <p:nvPr/>
        </p:nvSpPr>
        <p:spPr bwMode="auto">
          <a:xfrm>
            <a:off x="1187624" y="4242545"/>
            <a:ext cx="6696075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2500" dirty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      </a:t>
            </a:r>
            <a:r>
              <a:rPr lang="en-US" altLang="zh-CN" sz="2500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 </a:t>
            </a:r>
            <a:r>
              <a:rPr lang="zh-CN" altLang="en-US" sz="25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数据局部性</a:t>
            </a:r>
            <a:endParaRPr lang="zh-CN" altLang="en-US" sz="2500" b="1" dirty="0">
              <a:solidFill>
                <a:srgbClr val="003399"/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3"/>
          <p:cNvGrpSpPr>
            <a:grpSpLocks/>
          </p:cNvGrpSpPr>
          <p:nvPr/>
        </p:nvGrpSpPr>
        <p:grpSpPr bwMode="auto">
          <a:xfrm>
            <a:off x="0" y="116632"/>
            <a:ext cx="3203317" cy="769938"/>
            <a:chOff x="480" y="598"/>
            <a:chExt cx="2435" cy="485"/>
          </a:xfrm>
        </p:grpSpPr>
        <p:sp>
          <p:nvSpPr>
            <p:cNvPr id="7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1888" cy="474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i="1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8" name="Rectangle 199"/>
            <p:cNvSpPr>
              <a:spLocks noChangeArrowheads="1"/>
            </p:cNvSpPr>
            <p:nvPr/>
          </p:nvSpPr>
          <p:spPr bwMode="auto">
            <a:xfrm>
              <a:off x="821" y="598"/>
              <a:ext cx="2094" cy="4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版本</a:t>
              </a:r>
              <a:r>
                <a:rPr lang="en-US" altLang="zh-CN" sz="4100" i="1" dirty="0" smtClean="0">
                  <a:solidFill>
                    <a:srgbClr val="FF3300"/>
                  </a:solidFill>
                  <a:ea typeface="黑体" pitchFamily="2" charset="-122"/>
                </a:rPr>
                <a:t>5</a:t>
              </a:r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：</a:t>
              </a:r>
              <a:endParaRPr lang="en-US" sz="4100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395536" y="1412776"/>
            <a:ext cx="874846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count10()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pthread_t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[MAX_THREADS];</a:t>
            </a:r>
          </a:p>
          <a:p>
            <a:endParaRPr lang="en-US" altLang="zh-CN" sz="2200" b="1" dirty="0" smtClean="0">
              <a:solidFill>
                <a:srgbClr val="003399"/>
              </a:solidFill>
            </a:endParaRP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200" b="1" dirty="0" err="1" smtClean="0">
                <a:solidFill>
                  <a:schemeClr val="accent2"/>
                </a:solidFill>
              </a:rPr>
              <a:t>gThreadNum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        </a:t>
            </a:r>
            <a:r>
              <a:rPr lang="en-US" altLang="zh-CN" sz="2200" b="1" dirty="0" err="1" smtClean="0">
                <a:solidFill>
                  <a:srgbClr val="FF0000"/>
                </a:solidFill>
              </a:rPr>
              <a:t>pthread_create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(&amp;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], NULL, </a:t>
            </a:r>
            <a:r>
              <a:rPr lang="en-US" altLang="zh-CN" sz="2200" b="1" dirty="0" smtClean="0">
                <a:solidFill>
                  <a:srgbClr val="C00000"/>
                </a:solidFill>
              </a:rPr>
              <a:t>count10_thread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,  (void*)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= 0;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 &lt;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gThreadNum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        </a:t>
            </a:r>
            <a:r>
              <a:rPr lang="en-US" altLang="zh-CN" sz="2200" b="1" dirty="0" err="1" smtClean="0">
                <a:solidFill>
                  <a:srgbClr val="FF0000"/>
                </a:solidFill>
              </a:rPr>
              <a:t>pthread_join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(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tids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[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], NULL);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        return </a:t>
            </a:r>
            <a:r>
              <a:rPr lang="en-US" altLang="zh-CN" sz="2200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sz="2200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sz="2200" b="1" dirty="0" smtClean="0">
                <a:solidFill>
                  <a:srgbClr val="003399"/>
                </a:solidFill>
              </a:rPr>
              <a:t>}</a:t>
            </a:r>
            <a:endParaRPr lang="zh-CN" altLang="en-US" sz="2200" dirty="0"/>
          </a:p>
        </p:txBody>
      </p:sp>
      <p:grpSp>
        <p:nvGrpSpPr>
          <p:cNvPr id="3" name="组合 17"/>
          <p:cNvGrpSpPr/>
          <p:nvPr/>
        </p:nvGrpSpPr>
        <p:grpSpPr>
          <a:xfrm>
            <a:off x="2051723" y="397113"/>
            <a:ext cx="6912763" cy="646331"/>
            <a:chOff x="7437049" y="252353"/>
            <a:chExt cx="1583240" cy="646331"/>
          </a:xfrm>
        </p:grpSpPr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7437049" y="331912"/>
              <a:ext cx="1417646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7691899" y="252353"/>
              <a:ext cx="1328390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创建多个线程：</a:t>
              </a:r>
              <a:r>
                <a:rPr lang="zh-CN" altLang="en-US" dirty="0" smtClean="0">
                  <a:solidFill>
                    <a:srgbClr val="FF5050"/>
                  </a:solidFill>
                  <a:ea typeface="华文新魏" pitchFamily="2" charset="-122"/>
                </a:rPr>
                <a:t>与版本</a:t>
              </a:r>
              <a:r>
                <a:rPr lang="en-US" altLang="zh-CN" dirty="0" smtClean="0">
                  <a:solidFill>
                    <a:srgbClr val="FF5050"/>
                  </a:solidFill>
                  <a:ea typeface="华文新魏" pitchFamily="2" charset="-122"/>
                </a:rPr>
                <a:t>4</a:t>
              </a:r>
              <a:r>
                <a:rPr lang="zh-CN" altLang="en-US" dirty="0" smtClean="0">
                  <a:solidFill>
                    <a:srgbClr val="FF5050"/>
                  </a:solidFill>
                  <a:ea typeface="华文新魏" pitchFamily="2" charset="-122"/>
                </a:rPr>
                <a:t>相同</a:t>
              </a:r>
              <a:endParaRPr lang="zh-CN" altLang="en-US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5048" y="1340768"/>
            <a:ext cx="75973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solidFill>
                  <a:srgbClr val="0033CC"/>
                </a:solidFill>
              </a:rPr>
              <a:t>void * count10_thread(void *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arg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) {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myid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= (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)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arg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len_per_thread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= ARRAY_LEN /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gThreadNum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start =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myid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*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len_per_thread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</a:t>
            </a:r>
          </a:p>
          <a:p>
            <a:endParaRPr lang="en-US" altLang="zh-CN" sz="2000" b="1" dirty="0" smtClean="0">
              <a:solidFill>
                <a:srgbClr val="0033CC"/>
              </a:solidFill>
            </a:endParaRP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int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tcount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 = 0;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for(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= start;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&lt; start +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len_per_thread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 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++) {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        if(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gArray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[</a:t>
            </a:r>
            <a:r>
              <a:rPr lang="en-US" altLang="zh-CN" sz="2000" b="1" dirty="0" err="1" smtClean="0">
                <a:solidFill>
                  <a:srgbClr val="0033CC"/>
                </a:solidFill>
              </a:rPr>
              <a:t>i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] == 10) {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                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tcount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++;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        }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}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C00000"/>
                </a:solidFill>
              </a:rPr>
              <a:t>pthread_mutex_lock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(&amp;lock);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        </a:t>
            </a:r>
            <a:r>
              <a:rPr lang="en-US" altLang="zh-CN" sz="2000" b="1" dirty="0" err="1" smtClean="0">
                <a:solidFill>
                  <a:schemeClr val="accent2">
                    <a:lumMod val="50000"/>
                  </a:schemeClr>
                </a:solidFill>
              </a:rPr>
              <a:t>gCount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 += 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tcount</a:t>
            </a:r>
            <a:r>
              <a:rPr lang="en-US" altLang="zh-CN" sz="2000" b="1" dirty="0" smtClean="0">
                <a:solidFill>
                  <a:srgbClr val="0033CC"/>
                </a:solidFill>
              </a:rPr>
              <a:t>;</a:t>
            </a:r>
          </a:p>
          <a:p>
            <a:r>
              <a:rPr lang="en-US" altLang="zh-CN" sz="2000" b="1" dirty="0" smtClean="0">
                <a:solidFill>
                  <a:srgbClr val="C00000"/>
                </a:solidFill>
              </a:rPr>
              <a:t>        </a:t>
            </a:r>
            <a:r>
              <a:rPr lang="en-US" altLang="zh-CN" sz="2000" b="1" dirty="0" err="1" smtClean="0">
                <a:solidFill>
                  <a:srgbClr val="C00000"/>
                </a:solidFill>
              </a:rPr>
              <a:t>pthread_mutex_unlock</a:t>
            </a:r>
            <a:r>
              <a:rPr lang="en-US" altLang="zh-CN" sz="2000" b="1" dirty="0" smtClean="0">
                <a:solidFill>
                  <a:srgbClr val="C00000"/>
                </a:solidFill>
              </a:rPr>
              <a:t>(&amp;lock);</a:t>
            </a:r>
          </a:p>
          <a:p>
            <a:r>
              <a:rPr lang="en-US" altLang="zh-CN" sz="2000" b="1" dirty="0" smtClean="0">
                <a:solidFill>
                  <a:srgbClr val="0033CC"/>
                </a:solidFill>
              </a:rPr>
              <a:t>}</a:t>
            </a:r>
            <a:endParaRPr lang="en-US" altLang="zh-CN" sz="2000" b="1" dirty="0" smtClean="0">
              <a:solidFill>
                <a:srgbClr val="003399"/>
              </a:solidFill>
            </a:endParaRPr>
          </a:p>
        </p:txBody>
      </p:sp>
      <p:grpSp>
        <p:nvGrpSpPr>
          <p:cNvPr id="3" name="Group 203"/>
          <p:cNvGrpSpPr>
            <a:grpSpLocks/>
          </p:cNvGrpSpPr>
          <p:nvPr/>
        </p:nvGrpSpPr>
        <p:grpSpPr bwMode="auto">
          <a:xfrm>
            <a:off x="0" y="116632"/>
            <a:ext cx="3203317" cy="769938"/>
            <a:chOff x="480" y="598"/>
            <a:chExt cx="2435" cy="485"/>
          </a:xfrm>
        </p:grpSpPr>
        <p:sp>
          <p:nvSpPr>
            <p:cNvPr id="7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1888" cy="474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i="1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8" name="Rectangle 199"/>
            <p:cNvSpPr>
              <a:spLocks noChangeArrowheads="1"/>
            </p:cNvSpPr>
            <p:nvPr/>
          </p:nvSpPr>
          <p:spPr bwMode="auto">
            <a:xfrm>
              <a:off x="821" y="598"/>
              <a:ext cx="2094" cy="4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版本</a:t>
              </a:r>
              <a:r>
                <a:rPr lang="en-US" altLang="zh-CN" sz="4100" i="1" dirty="0" smtClean="0">
                  <a:solidFill>
                    <a:srgbClr val="FF3300"/>
                  </a:solidFill>
                  <a:ea typeface="黑体" pitchFamily="2" charset="-122"/>
                </a:rPr>
                <a:t>5</a:t>
              </a:r>
              <a:r>
                <a:rPr lang="zh-CN" altLang="en-US" sz="4100" i="1" dirty="0" smtClean="0">
                  <a:solidFill>
                    <a:srgbClr val="FF3300"/>
                  </a:solidFill>
                  <a:ea typeface="黑体" pitchFamily="2" charset="-122"/>
                </a:rPr>
                <a:t>：</a:t>
              </a:r>
              <a:endParaRPr lang="en-US" sz="4100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4" name="组合 8"/>
          <p:cNvGrpSpPr/>
          <p:nvPr/>
        </p:nvGrpSpPr>
        <p:grpSpPr>
          <a:xfrm>
            <a:off x="2843809" y="332657"/>
            <a:ext cx="5472608" cy="646331"/>
            <a:chOff x="7683500" y="115889"/>
            <a:chExt cx="1100375" cy="646331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7683500" y="128588"/>
              <a:ext cx="1068508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7868337" y="115889"/>
              <a:ext cx="915538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每个线程统计一部分</a:t>
              </a:r>
              <a:endParaRPr lang="zh-CN" altLang="en-US" sz="36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  <p:grpSp>
        <p:nvGrpSpPr>
          <p:cNvPr id="5" name="Group 81"/>
          <p:cNvGrpSpPr>
            <a:grpSpLocks/>
          </p:cNvGrpSpPr>
          <p:nvPr/>
        </p:nvGrpSpPr>
        <p:grpSpPr bwMode="auto">
          <a:xfrm>
            <a:off x="6228184" y="4581128"/>
            <a:ext cx="2592290" cy="715002"/>
            <a:chOff x="3928" y="3060"/>
            <a:chExt cx="763" cy="413"/>
          </a:xfrm>
        </p:grpSpPr>
        <p:sp>
          <p:nvSpPr>
            <p:cNvPr id="13" name="Cloud"/>
            <p:cNvSpPr>
              <a:spLocks noChangeAspect="1" noEditPoints="1" noChangeArrowheads="1"/>
            </p:cNvSpPr>
            <p:nvPr/>
          </p:nvSpPr>
          <p:spPr bwMode="auto">
            <a:xfrm>
              <a:off x="3928" y="3088"/>
              <a:ext cx="763" cy="38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>
                <a:effectLst/>
              </a:endParaRPr>
            </a:p>
          </p:txBody>
        </p:sp>
        <p:sp>
          <p:nvSpPr>
            <p:cNvPr id="14" name="Rectangle 83"/>
            <p:cNvSpPr>
              <a:spLocks noChangeArrowheads="1"/>
            </p:cNvSpPr>
            <p:nvPr/>
          </p:nvSpPr>
          <p:spPr bwMode="auto">
            <a:xfrm>
              <a:off x="3952" y="3134"/>
              <a:ext cx="643" cy="2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演示</a:t>
              </a:r>
              <a:r>
                <a:rPr lang="en-US" altLang="zh-CN" baseline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:count10_5</a:t>
              </a:r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  <p:sp>
          <p:nvSpPr>
            <p:cNvPr id="15" name="Rectangle 84"/>
            <p:cNvSpPr>
              <a:spLocks noChangeArrowheads="1"/>
            </p:cNvSpPr>
            <p:nvPr/>
          </p:nvSpPr>
          <p:spPr bwMode="auto">
            <a:xfrm>
              <a:off x="4289" y="306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71800" y="83096"/>
            <a:ext cx="2808085" cy="609600"/>
            <a:chOff x="432" y="2983"/>
            <a:chExt cx="978" cy="384"/>
          </a:xfrm>
        </p:grpSpPr>
        <p:sp>
          <p:nvSpPr>
            <p:cNvPr id="4" name="Oval 13"/>
            <p:cNvSpPr>
              <a:spLocks noChangeArrowheads="1"/>
            </p:cNvSpPr>
            <p:nvPr/>
          </p:nvSpPr>
          <p:spPr bwMode="auto">
            <a:xfrm>
              <a:off x="432" y="2983"/>
              <a:ext cx="953" cy="384"/>
            </a:xfrm>
            <a:prstGeom prst="ellipse">
              <a:avLst/>
            </a:prstGeom>
            <a:solidFill>
              <a:srgbClr val="CCFFFF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463" y="3004"/>
              <a:ext cx="947" cy="2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版本</a:t>
              </a:r>
              <a:r>
                <a:rPr lang="en-US" altLang="zh-CN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5</a:t>
              </a:r>
              <a:r>
                <a:rPr lang="zh-CN" altLang="en-US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的性能分析</a:t>
              </a:r>
              <a:endParaRPr lang="zh-CN" altLang="en-US" b="1" dirty="0">
                <a:solidFill>
                  <a:schemeClr val="accent5">
                    <a:lumMod val="25000"/>
                  </a:schemeClr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aphicFrame>
        <p:nvGraphicFramePr>
          <p:cNvPr id="8" name="图表 7"/>
          <p:cNvGraphicFramePr/>
          <p:nvPr/>
        </p:nvGraphicFramePr>
        <p:xfrm>
          <a:off x="611560" y="764704"/>
          <a:ext cx="77048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图表 8"/>
          <p:cNvGraphicFramePr/>
          <p:nvPr/>
        </p:nvGraphicFramePr>
        <p:xfrm>
          <a:off x="1187624" y="3861048"/>
          <a:ext cx="702027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4839072" cy="630942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5.2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并行程序性能度量</a:t>
            </a:r>
            <a:endParaRPr lang="zh-CN" altLang="en-US" dirty="0">
              <a:solidFill>
                <a:srgbClr val="FF6600"/>
              </a:solidFill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79512" y="980728"/>
            <a:ext cx="2881540" cy="576263"/>
            <a:chOff x="357" y="660"/>
            <a:chExt cx="787" cy="363"/>
          </a:xfrm>
        </p:grpSpPr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632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一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执行时间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23528" y="1844824"/>
            <a:ext cx="8020050" cy="1584326"/>
            <a:chOff x="384" y="1152"/>
            <a:chExt cx="5052" cy="998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98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81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zh-CN" altLang="en-US" sz="2600" b="1" dirty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         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                            是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指从</a:t>
              </a:r>
              <a:r>
                <a:rPr lang="zh-CN" altLang="en-US" sz="2600" b="1" dirty="0" smtClean="0">
                  <a:solidFill>
                    <a:srgbClr val="00E800"/>
                  </a:solidFill>
                  <a:latin typeface="华文楷体" pitchFamily="2" charset="-122"/>
                  <a:ea typeface="华文楷体" pitchFamily="2" charset="-122"/>
                </a:rPr>
                <a:t>第一个处理器（线程）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开始执行程序到</a:t>
              </a:r>
              <a:r>
                <a:rPr lang="zh-CN" altLang="en-US" sz="2600" b="1" dirty="0" smtClean="0">
                  <a:solidFill>
                    <a:srgbClr val="00E800"/>
                  </a:solidFill>
                  <a:latin typeface="华文楷体" pitchFamily="2" charset="-122"/>
                  <a:ea typeface="华文楷体" pitchFamily="2" charset="-122"/>
                </a:rPr>
                <a:t>最后一个处理器（线程）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完成运算所花费的时间。</a:t>
              </a:r>
              <a:endParaRPr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3855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并行运行时间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(parallel runtime)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graphicFrame>
        <p:nvGraphicFramePr>
          <p:cNvPr id="11" name="图表 10"/>
          <p:cNvGraphicFramePr/>
          <p:nvPr/>
        </p:nvGraphicFramePr>
        <p:xfrm>
          <a:off x="683568" y="3717032"/>
          <a:ext cx="7416824" cy="2914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51520" y="116632"/>
            <a:ext cx="2592288" cy="576263"/>
            <a:chOff x="357" y="660"/>
            <a:chExt cx="787" cy="363"/>
          </a:xfrm>
        </p:grpSpPr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632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二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加速比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51520" y="836712"/>
            <a:ext cx="8020050" cy="1944689"/>
            <a:chOff x="384" y="1152"/>
            <a:chExt cx="5052" cy="1225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1225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104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   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顺序执行程序执行时间除以计算同一问题的并行程序的执行时间。即：</a:t>
              </a:r>
              <a:endParaRPr kumimoji="1"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  <a:p>
              <a:r>
                <a:rPr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</a:t>
              </a:r>
              <a:r>
                <a:rPr lang="zh-CN" altLang="en-US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加速比</a:t>
              </a:r>
              <a:r>
                <a:rPr lang="en-US" altLang="zh-CN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 = </a:t>
              </a:r>
              <a:r>
                <a:rPr lang="en-US" altLang="zh-CN" sz="2600" b="1" i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Ts </a:t>
              </a:r>
              <a:r>
                <a:rPr lang="en-US" altLang="zh-CN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/</a:t>
              </a:r>
              <a:r>
                <a:rPr lang="en-US" altLang="zh-CN" sz="2600" b="1" i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 </a:t>
              </a:r>
              <a:r>
                <a:rPr lang="en-US" altLang="zh-CN" sz="2600" b="1" i="1" dirty="0" err="1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Tp</a:t>
              </a:r>
              <a:r>
                <a:rPr lang="en-US" altLang="zh-CN" sz="2600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</a:t>
              </a:r>
            </a:p>
            <a:p>
              <a:r>
                <a:rPr lang="en-US" altLang="zh-CN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Ts</a:t>
              </a:r>
              <a:r>
                <a:rPr lang="zh-CN" altLang="en-US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是顺序执行时间，</a:t>
              </a:r>
              <a:r>
                <a:rPr lang="en-US" altLang="zh-CN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 </a:t>
              </a:r>
              <a:r>
                <a:rPr lang="en-US" altLang="zh-CN" b="1" i="1" dirty="0" err="1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Tp</a:t>
              </a:r>
              <a:r>
                <a:rPr lang="zh-CN" altLang="en-US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是运行在</a:t>
              </a:r>
              <a:r>
                <a:rPr lang="en-US" altLang="zh-CN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P</a:t>
              </a:r>
              <a:r>
                <a:rPr lang="zh-CN" altLang="en-US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个处理器上并行时间</a:t>
              </a:r>
              <a:endParaRPr lang="en-US" altLang="zh-CN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3855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加速比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(speedup)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23528" y="2996952"/>
            <a:ext cx="5941437" cy="3672408"/>
            <a:chOff x="323528" y="2996952"/>
            <a:chExt cx="5941437" cy="3672408"/>
          </a:xfrm>
        </p:grpSpPr>
        <p:grpSp>
          <p:nvGrpSpPr>
            <p:cNvPr id="25" name="组合 24"/>
            <p:cNvGrpSpPr/>
            <p:nvPr/>
          </p:nvGrpSpPr>
          <p:grpSpPr>
            <a:xfrm>
              <a:off x="323528" y="2996952"/>
              <a:ext cx="5941437" cy="3672408"/>
              <a:chOff x="1187624" y="3189312"/>
              <a:chExt cx="5941437" cy="3672408"/>
            </a:xfrm>
          </p:grpSpPr>
          <p:sp>
            <p:nvSpPr>
              <p:cNvPr id="12" name="Line 1027"/>
              <p:cNvSpPr>
                <a:spLocks noChangeShapeType="1"/>
              </p:cNvSpPr>
              <p:nvPr/>
            </p:nvSpPr>
            <p:spPr bwMode="auto">
              <a:xfrm flipV="1">
                <a:off x="2483768" y="3529880"/>
                <a:ext cx="0" cy="297180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13" name="Line 1028"/>
              <p:cNvSpPr>
                <a:spLocks noChangeShapeType="1"/>
              </p:cNvSpPr>
              <p:nvPr/>
            </p:nvSpPr>
            <p:spPr bwMode="auto">
              <a:xfrm>
                <a:off x="2483768" y="6501680"/>
                <a:ext cx="41910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14" name="Text Box 1029"/>
              <p:cNvSpPr txBox="1">
                <a:spLocks noChangeArrowheads="1"/>
              </p:cNvSpPr>
              <p:nvPr/>
            </p:nvSpPr>
            <p:spPr bwMode="auto">
              <a:xfrm>
                <a:off x="6300192" y="6342607"/>
                <a:ext cx="361950" cy="519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2800" dirty="0">
                    <a:solidFill>
                      <a:srgbClr val="002060"/>
                    </a:solidFill>
                    <a:ea typeface="宋体" charset="-122"/>
                  </a:rPr>
                  <a:t>p</a:t>
                </a:r>
                <a:endParaRPr lang="en-US" altLang="zh-CN" dirty="0">
                  <a:solidFill>
                    <a:srgbClr val="002060"/>
                  </a:solidFill>
                  <a:ea typeface="宋体" charset="-122"/>
                </a:endParaRPr>
              </a:p>
            </p:txBody>
          </p:sp>
          <p:sp>
            <p:nvSpPr>
              <p:cNvPr id="15" name="Text Box 1030"/>
              <p:cNvSpPr txBox="1">
                <a:spLocks noChangeArrowheads="1"/>
              </p:cNvSpPr>
              <p:nvPr/>
            </p:nvSpPr>
            <p:spPr bwMode="auto">
              <a:xfrm>
                <a:off x="1187624" y="3261320"/>
                <a:ext cx="1347788" cy="519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2800">
                    <a:solidFill>
                      <a:srgbClr val="002060"/>
                    </a:solidFill>
                    <a:ea typeface="宋体" charset="-122"/>
                  </a:rPr>
                  <a:t>speedup</a:t>
                </a:r>
                <a:endParaRPr lang="en-US" altLang="zh-CN">
                  <a:solidFill>
                    <a:srgbClr val="002060"/>
                  </a:solidFill>
                  <a:ea typeface="宋体" charset="-122"/>
                </a:endParaRPr>
              </a:p>
            </p:txBody>
          </p:sp>
          <p:sp>
            <p:nvSpPr>
              <p:cNvPr id="16" name="Line 1031"/>
              <p:cNvSpPr>
                <a:spLocks noChangeShapeType="1"/>
              </p:cNvSpPr>
              <p:nvPr/>
            </p:nvSpPr>
            <p:spPr bwMode="auto">
              <a:xfrm flipV="1">
                <a:off x="2711624" y="5699720"/>
                <a:ext cx="609600" cy="60960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17" name="Line 1032"/>
              <p:cNvSpPr>
                <a:spLocks noChangeShapeType="1"/>
              </p:cNvSpPr>
              <p:nvPr/>
            </p:nvSpPr>
            <p:spPr bwMode="auto">
              <a:xfrm flipV="1">
                <a:off x="3321224" y="5166320"/>
                <a:ext cx="609600" cy="53340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18" name="Line 1033"/>
              <p:cNvSpPr>
                <a:spLocks noChangeShapeType="1"/>
              </p:cNvSpPr>
              <p:nvPr/>
            </p:nvSpPr>
            <p:spPr bwMode="auto">
              <a:xfrm flipV="1">
                <a:off x="3930824" y="4709120"/>
                <a:ext cx="685800" cy="45720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19" name="Line 1034"/>
              <p:cNvSpPr>
                <a:spLocks noChangeShapeType="1"/>
              </p:cNvSpPr>
              <p:nvPr/>
            </p:nvSpPr>
            <p:spPr bwMode="auto">
              <a:xfrm flipV="1">
                <a:off x="4616624" y="4480520"/>
                <a:ext cx="685800" cy="22860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20" name="Line 1035"/>
              <p:cNvSpPr>
                <a:spLocks noChangeShapeType="1"/>
              </p:cNvSpPr>
              <p:nvPr/>
            </p:nvSpPr>
            <p:spPr bwMode="auto">
              <a:xfrm flipV="1">
                <a:off x="2711624" y="3566120"/>
                <a:ext cx="2438400" cy="274320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21" name="Line 1036"/>
              <p:cNvSpPr>
                <a:spLocks noChangeShapeType="1"/>
              </p:cNvSpPr>
              <p:nvPr/>
            </p:nvSpPr>
            <p:spPr bwMode="auto">
              <a:xfrm>
                <a:off x="5302424" y="4480520"/>
                <a:ext cx="533400" cy="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22" name="Line 1037"/>
              <p:cNvSpPr>
                <a:spLocks noChangeShapeType="1"/>
              </p:cNvSpPr>
              <p:nvPr/>
            </p:nvSpPr>
            <p:spPr bwMode="auto">
              <a:xfrm>
                <a:off x="5835824" y="4480520"/>
                <a:ext cx="685800" cy="38100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23" name="Text Box 1038"/>
              <p:cNvSpPr txBox="1">
                <a:spLocks noChangeArrowheads="1"/>
              </p:cNvSpPr>
              <p:nvPr/>
            </p:nvSpPr>
            <p:spPr bwMode="auto">
              <a:xfrm>
                <a:off x="4716016" y="3189312"/>
                <a:ext cx="108074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2800" b="1" dirty="0">
                    <a:solidFill>
                      <a:srgbClr val="002060"/>
                    </a:solidFill>
                    <a:ea typeface="宋体" charset="-122"/>
                  </a:rPr>
                  <a:t>linear</a:t>
                </a:r>
                <a:endParaRPr lang="en-US" altLang="zh-CN" b="1" dirty="0">
                  <a:solidFill>
                    <a:srgbClr val="002060"/>
                  </a:solidFill>
                  <a:ea typeface="宋体" charset="-122"/>
                </a:endParaRPr>
              </a:p>
            </p:txBody>
          </p:sp>
          <p:sp>
            <p:nvSpPr>
              <p:cNvPr id="24" name="Text Box 1039"/>
              <p:cNvSpPr txBox="1">
                <a:spLocks noChangeArrowheads="1"/>
              </p:cNvSpPr>
              <p:nvPr/>
            </p:nvSpPr>
            <p:spPr bwMode="auto">
              <a:xfrm>
                <a:off x="5508104" y="4701480"/>
                <a:ext cx="162095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2800" b="1" dirty="0" err="1" smtClean="0">
                    <a:solidFill>
                      <a:srgbClr val="00B0F0"/>
                    </a:solidFill>
                    <a:ea typeface="宋体" charset="-122"/>
                  </a:rPr>
                  <a:t>sublinear</a:t>
                </a:r>
                <a:endParaRPr lang="en-US" altLang="zh-CN" b="1" dirty="0">
                  <a:solidFill>
                    <a:srgbClr val="00B0F0"/>
                  </a:solidFill>
                  <a:ea typeface="宋体" charset="-122"/>
                </a:endParaRPr>
              </a:p>
            </p:txBody>
          </p:sp>
        </p:grpSp>
        <p:sp>
          <p:nvSpPr>
            <p:cNvPr id="33" name="Line 1032"/>
            <p:cNvSpPr>
              <a:spLocks noChangeShapeType="1"/>
            </p:cNvSpPr>
            <p:nvPr/>
          </p:nvSpPr>
          <p:spPr bwMode="auto">
            <a:xfrm flipV="1">
              <a:off x="1874168" y="5445224"/>
              <a:ext cx="321568" cy="6480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34" name="Line 1032"/>
            <p:cNvSpPr>
              <a:spLocks noChangeShapeType="1"/>
            </p:cNvSpPr>
            <p:nvPr/>
          </p:nvSpPr>
          <p:spPr bwMode="auto">
            <a:xfrm flipV="1">
              <a:off x="2195736" y="4911824"/>
              <a:ext cx="609600" cy="5334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35" name="Line 1032"/>
            <p:cNvSpPr>
              <a:spLocks noChangeShapeType="1"/>
            </p:cNvSpPr>
            <p:nvPr/>
          </p:nvSpPr>
          <p:spPr bwMode="auto">
            <a:xfrm flipV="1">
              <a:off x="2771800" y="4479776"/>
              <a:ext cx="681608" cy="4613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36" name="Line 1032"/>
            <p:cNvSpPr>
              <a:spLocks noChangeShapeType="1"/>
            </p:cNvSpPr>
            <p:nvPr/>
          </p:nvSpPr>
          <p:spPr bwMode="auto">
            <a:xfrm flipV="1">
              <a:off x="3419872" y="4077072"/>
              <a:ext cx="936104" cy="4320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37" name="Line 1032"/>
            <p:cNvSpPr>
              <a:spLocks noChangeShapeType="1"/>
            </p:cNvSpPr>
            <p:nvPr/>
          </p:nvSpPr>
          <p:spPr bwMode="auto">
            <a:xfrm flipV="1">
              <a:off x="4355976" y="3933056"/>
              <a:ext cx="792088" cy="14401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38" name="Text Box 1038"/>
            <p:cNvSpPr txBox="1">
              <a:spLocks noChangeArrowheads="1"/>
            </p:cNvSpPr>
            <p:nvPr/>
          </p:nvSpPr>
          <p:spPr bwMode="auto">
            <a:xfrm>
              <a:off x="1619672" y="4797152"/>
              <a:ext cx="118974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600" b="1" dirty="0" err="1" smtClean="0">
                  <a:solidFill>
                    <a:srgbClr val="FF0000"/>
                  </a:solidFill>
                  <a:ea typeface="宋体" charset="-122"/>
                </a:rPr>
                <a:t>superlinear</a:t>
              </a:r>
              <a:endParaRPr lang="en-US" altLang="zh-CN" sz="1600" b="1" dirty="0">
                <a:solidFill>
                  <a:srgbClr val="FF0000"/>
                </a:solidFill>
                <a:ea typeface="宋体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/>
        </p:nvGraphicFramePr>
        <p:xfrm>
          <a:off x="179512" y="188640"/>
          <a:ext cx="554461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图表 2"/>
          <p:cNvGraphicFramePr/>
          <p:nvPr/>
        </p:nvGraphicFramePr>
        <p:xfrm>
          <a:off x="3419872" y="3401616"/>
          <a:ext cx="5532116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796136" y="188640"/>
            <a:ext cx="3096344" cy="1295402"/>
            <a:chOff x="427" y="3217"/>
            <a:chExt cx="2722" cy="816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427" y="3217"/>
              <a:ext cx="2722" cy="816"/>
            </a:xfrm>
            <a:custGeom>
              <a:avLst/>
              <a:gdLst/>
              <a:ahLst/>
              <a:cxnLst>
                <a:cxn ang="0">
                  <a:pos x="150" y="35"/>
                </a:cxn>
                <a:cxn ang="0">
                  <a:pos x="1336" y="46"/>
                </a:cxn>
                <a:cxn ang="0">
                  <a:pos x="2120" y="81"/>
                </a:cxn>
                <a:cxn ang="0">
                  <a:pos x="2592" y="12"/>
                </a:cxn>
                <a:cxn ang="0">
                  <a:pos x="2915" y="46"/>
                </a:cxn>
                <a:cxn ang="0">
                  <a:pos x="2834" y="403"/>
                </a:cxn>
                <a:cxn ang="0">
                  <a:pos x="2845" y="795"/>
                </a:cxn>
                <a:cxn ang="0">
                  <a:pos x="46" y="784"/>
                </a:cxn>
                <a:cxn ang="0">
                  <a:pos x="23" y="484"/>
                </a:cxn>
                <a:cxn ang="0">
                  <a:pos x="0" y="415"/>
                </a:cxn>
                <a:cxn ang="0">
                  <a:pos x="23" y="92"/>
                </a:cxn>
                <a:cxn ang="0">
                  <a:pos x="184" y="0"/>
                </a:cxn>
                <a:cxn ang="0">
                  <a:pos x="230" y="35"/>
                </a:cxn>
              </a:cxnLst>
              <a:rect l="0" t="0" r="r" b="b"/>
              <a:pathLst>
                <a:path w="2915" h="840">
                  <a:moveTo>
                    <a:pt x="150" y="35"/>
                  </a:moveTo>
                  <a:cubicBezTo>
                    <a:pt x="545" y="8"/>
                    <a:pt x="941" y="31"/>
                    <a:pt x="1336" y="46"/>
                  </a:cubicBezTo>
                  <a:cubicBezTo>
                    <a:pt x="1590" y="112"/>
                    <a:pt x="1860" y="42"/>
                    <a:pt x="2120" y="81"/>
                  </a:cubicBezTo>
                  <a:cubicBezTo>
                    <a:pt x="2322" y="71"/>
                    <a:pt x="2417" y="67"/>
                    <a:pt x="2592" y="12"/>
                  </a:cubicBezTo>
                  <a:cubicBezTo>
                    <a:pt x="2704" y="23"/>
                    <a:pt x="2802" y="38"/>
                    <a:pt x="2915" y="46"/>
                  </a:cubicBezTo>
                  <a:cubicBezTo>
                    <a:pt x="2906" y="170"/>
                    <a:pt x="2906" y="297"/>
                    <a:pt x="2834" y="403"/>
                  </a:cubicBezTo>
                  <a:cubicBezTo>
                    <a:pt x="2847" y="550"/>
                    <a:pt x="2854" y="641"/>
                    <a:pt x="2845" y="795"/>
                  </a:cubicBezTo>
                  <a:cubicBezTo>
                    <a:pt x="1918" y="763"/>
                    <a:pt x="963" y="789"/>
                    <a:pt x="46" y="784"/>
                  </a:cubicBezTo>
                  <a:cubicBezTo>
                    <a:pt x="5" y="654"/>
                    <a:pt x="60" y="840"/>
                    <a:pt x="23" y="484"/>
                  </a:cubicBezTo>
                  <a:cubicBezTo>
                    <a:pt x="20" y="460"/>
                    <a:pt x="0" y="415"/>
                    <a:pt x="0" y="415"/>
                  </a:cubicBezTo>
                  <a:cubicBezTo>
                    <a:pt x="120" y="336"/>
                    <a:pt x="23" y="414"/>
                    <a:pt x="23" y="92"/>
                  </a:cubicBezTo>
                  <a:cubicBezTo>
                    <a:pt x="23" y="42"/>
                    <a:pt x="142" y="15"/>
                    <a:pt x="184" y="0"/>
                  </a:cubicBezTo>
                  <a:cubicBezTo>
                    <a:pt x="227" y="15"/>
                    <a:pt x="214" y="1"/>
                    <a:pt x="230" y="35"/>
                  </a:cubicBezTo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8980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549" y="3300"/>
              <a:ext cx="2476" cy="6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  <a:spcAft>
                  <a:spcPct val="15000"/>
                </a:spcAft>
              </a:pPr>
              <a:r>
                <a:rPr lang="zh-CN" altLang="en-US" sz="3200" dirty="0" smtClean="0">
                  <a:solidFill>
                    <a:srgbClr val="FFFF00"/>
                  </a:solidFill>
                  <a:ea typeface="黑体" pitchFamily="2" charset="-122"/>
                </a:rPr>
                <a:t>以最快的串行版本作为基准</a:t>
              </a:r>
              <a:endParaRPr lang="en-US" altLang="zh-CN" sz="3200" dirty="0">
                <a:solidFill>
                  <a:srgbClr val="FFFFFF"/>
                </a:solidFill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3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116632"/>
            <a:ext cx="2304256" cy="576263"/>
            <a:chOff x="357" y="660"/>
            <a:chExt cx="787" cy="363"/>
          </a:xfrm>
        </p:grpSpPr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632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三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效率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51520" y="836712"/>
            <a:ext cx="8020050" cy="1944689"/>
            <a:chOff x="384" y="1152"/>
            <a:chExt cx="5052" cy="1225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1225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104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 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是处理器被有效利用情况的度量。它定义为加速比与处理器数目的比率，即：</a:t>
              </a:r>
              <a:endParaRPr kumimoji="1"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  <a:p>
              <a:r>
                <a:rPr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E</a:t>
              </a:r>
              <a:r>
                <a:rPr lang="en-US" altLang="zh-CN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 = </a:t>
              </a:r>
              <a:r>
                <a:rPr lang="en-US" altLang="zh-CN" sz="2600" b="1" i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S </a:t>
              </a:r>
              <a:r>
                <a:rPr lang="en-US" altLang="zh-CN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/</a:t>
              </a:r>
              <a:r>
                <a:rPr lang="en-US" altLang="zh-CN" sz="2600" b="1" i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 P</a:t>
              </a:r>
              <a:r>
                <a:rPr lang="en-US" altLang="zh-CN" sz="2600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</a:t>
              </a:r>
            </a:p>
            <a:p>
              <a:r>
                <a:rPr lang="en-US" altLang="zh-CN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S</a:t>
              </a:r>
              <a:r>
                <a:rPr lang="zh-CN" altLang="en-US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是加速比，</a:t>
              </a:r>
              <a:r>
                <a:rPr lang="en-US" altLang="zh-CN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P</a:t>
              </a:r>
              <a:r>
                <a:rPr lang="zh-CN" altLang="en-US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是处理器数目</a:t>
              </a:r>
              <a:endParaRPr lang="en-US" altLang="zh-CN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1859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效率 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</a:t>
              </a:r>
              <a:r>
                <a:rPr kumimoji="1" lang="en-US" altLang="zh-CN" sz="3300" b="1" dirty="0" err="1" smtClean="0">
                  <a:solidFill>
                    <a:srgbClr val="FFFF00"/>
                  </a:solidFill>
                  <a:ea typeface="黑体" pitchFamily="2" charset="-122"/>
                </a:rPr>
                <a:t>efficieny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)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grpSp>
        <p:nvGrpSpPr>
          <p:cNvPr id="29" name="Group 21"/>
          <p:cNvGrpSpPr>
            <a:grpSpLocks/>
          </p:cNvGrpSpPr>
          <p:nvPr/>
        </p:nvGrpSpPr>
        <p:grpSpPr bwMode="auto">
          <a:xfrm>
            <a:off x="1043608" y="3573014"/>
            <a:ext cx="6696075" cy="523874"/>
            <a:chOff x="864" y="1632"/>
            <a:chExt cx="4218" cy="330"/>
          </a:xfrm>
        </p:grpSpPr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4026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9pPr>
            </a:lstStyle>
            <a:p>
              <a:pPr algn="l"/>
              <a:r>
                <a:rPr lang="zh-CN" altLang="en-US" sz="2800" dirty="0" smtClean="0">
                  <a:solidFill>
                    <a:srgbClr val="003399"/>
                  </a:solidFill>
                  <a:ea typeface="黑体" pitchFamily="2" charset="-122"/>
                </a:rPr>
                <a:t>理性情况下：加速比等于</a:t>
              </a:r>
              <a:r>
                <a:rPr lang="en-US" altLang="zh-CN" sz="2800" dirty="0" smtClean="0">
                  <a:solidFill>
                    <a:srgbClr val="003399"/>
                  </a:solidFill>
                  <a:ea typeface="黑体" pitchFamily="2" charset="-122"/>
                </a:rPr>
                <a:t>P</a:t>
              </a:r>
              <a:r>
                <a:rPr lang="zh-CN" altLang="en-US" sz="2800" dirty="0" smtClean="0">
                  <a:solidFill>
                    <a:srgbClr val="003399"/>
                  </a:solidFill>
                  <a:ea typeface="黑体" pitchFamily="2" charset="-122"/>
                </a:rPr>
                <a:t>，效率等于</a:t>
              </a:r>
              <a:r>
                <a:rPr lang="en-US" altLang="zh-CN" sz="2800" dirty="0" smtClean="0">
                  <a:solidFill>
                    <a:srgbClr val="003399"/>
                  </a:solidFill>
                  <a:ea typeface="黑体" pitchFamily="2" charset="-122"/>
                </a:rPr>
                <a:t>1</a:t>
              </a:r>
              <a:endParaRPr lang="zh-CN" altLang="en-US" sz="28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31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32" name="Group 21"/>
          <p:cNvGrpSpPr>
            <a:grpSpLocks/>
          </p:cNvGrpSpPr>
          <p:nvPr/>
        </p:nvGrpSpPr>
        <p:grpSpPr bwMode="auto">
          <a:xfrm>
            <a:off x="1043608" y="4201270"/>
            <a:ext cx="6696075" cy="523874"/>
            <a:chOff x="864" y="1632"/>
            <a:chExt cx="4218" cy="330"/>
          </a:xfrm>
        </p:grpSpPr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4026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9pPr>
            </a:lstStyle>
            <a:p>
              <a:pPr algn="l"/>
              <a:r>
                <a:rPr lang="zh-CN" altLang="en-US" sz="2800" dirty="0" smtClean="0">
                  <a:solidFill>
                    <a:srgbClr val="003399"/>
                  </a:solidFill>
                  <a:ea typeface="黑体" pitchFamily="2" charset="-122"/>
                </a:rPr>
                <a:t>实际情况：效率在</a:t>
              </a:r>
              <a:r>
                <a:rPr lang="en-US" altLang="zh-CN" sz="2800" dirty="0" smtClean="0">
                  <a:solidFill>
                    <a:srgbClr val="003399"/>
                  </a:solidFill>
                  <a:ea typeface="黑体" pitchFamily="2" charset="-122"/>
                </a:rPr>
                <a:t>0</a:t>
              </a:r>
              <a:r>
                <a:rPr lang="zh-CN" altLang="en-US" sz="2800" dirty="0" smtClean="0">
                  <a:solidFill>
                    <a:srgbClr val="003399"/>
                  </a:solidFill>
                  <a:ea typeface="黑体" pitchFamily="2" charset="-122"/>
                </a:rPr>
                <a:t>和</a:t>
              </a:r>
              <a:r>
                <a:rPr lang="en-US" altLang="zh-CN" sz="2800" dirty="0" smtClean="0">
                  <a:solidFill>
                    <a:srgbClr val="003399"/>
                  </a:solidFill>
                  <a:ea typeface="黑体" pitchFamily="2" charset="-122"/>
                </a:rPr>
                <a:t>1</a:t>
              </a:r>
              <a:r>
                <a:rPr lang="zh-CN" altLang="en-US" sz="2800" dirty="0" smtClean="0">
                  <a:solidFill>
                    <a:srgbClr val="003399"/>
                  </a:solidFill>
                  <a:ea typeface="黑体" pitchFamily="2" charset="-122"/>
                </a:rPr>
                <a:t>之间</a:t>
              </a:r>
              <a:endParaRPr lang="zh-CN" altLang="en-US" sz="28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40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41" name="Group 21"/>
          <p:cNvGrpSpPr>
            <a:grpSpLocks/>
          </p:cNvGrpSpPr>
          <p:nvPr/>
        </p:nvGrpSpPr>
        <p:grpSpPr bwMode="auto">
          <a:xfrm>
            <a:off x="1043608" y="4921350"/>
            <a:ext cx="6696075" cy="523874"/>
            <a:chOff x="864" y="1632"/>
            <a:chExt cx="4218" cy="330"/>
          </a:xfrm>
        </p:grpSpPr>
        <p:sp>
          <p:nvSpPr>
            <p:cNvPr id="42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4026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9pPr>
            </a:lstStyle>
            <a:p>
              <a:pPr algn="l"/>
              <a:r>
                <a:rPr lang="zh-CN" altLang="en-US" sz="2800" dirty="0" smtClean="0">
                  <a:solidFill>
                    <a:srgbClr val="003399"/>
                  </a:solidFill>
                  <a:ea typeface="黑体" pitchFamily="2" charset="-122"/>
                </a:rPr>
                <a:t>极其稀有情况：效率大于</a:t>
              </a:r>
              <a:r>
                <a:rPr lang="en-US" altLang="zh-CN" sz="2800" dirty="0" smtClean="0">
                  <a:solidFill>
                    <a:srgbClr val="003399"/>
                  </a:solidFill>
                  <a:ea typeface="黑体" pitchFamily="2" charset="-122"/>
                </a:rPr>
                <a:t>1</a:t>
              </a:r>
              <a:endParaRPr lang="zh-CN" altLang="en-US" sz="28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43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umimoji="1" sz="2400" b="1" kern="1200">
                  <a:solidFill>
                    <a:schemeClr val="tx1"/>
                  </a:solidFill>
                  <a:latin typeface="Times New Roman" pitchFamily="18" charset="0"/>
                  <a:ea typeface="华文行楷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/>
        </p:nvGraphicFramePr>
        <p:xfrm>
          <a:off x="0" y="0"/>
          <a:ext cx="5724128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图表 2"/>
          <p:cNvGraphicFramePr/>
          <p:nvPr/>
        </p:nvGraphicFramePr>
        <p:xfrm>
          <a:off x="3563888" y="3212976"/>
          <a:ext cx="5292080" cy="3391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8151440" cy="630942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5.1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通过性能分析改进并行程序性能</a:t>
            </a:r>
            <a:endParaRPr lang="zh-CN" altLang="en-US" dirty="0">
              <a:solidFill>
                <a:srgbClr val="FF6600"/>
              </a:solidFill>
            </a:endParaRPr>
          </a:p>
        </p:txBody>
      </p: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1158502" y="1772816"/>
            <a:ext cx="7373938" cy="1152525"/>
            <a:chOff x="384" y="2485"/>
            <a:chExt cx="4645" cy="726"/>
          </a:xfrm>
        </p:grpSpPr>
        <p:sp>
          <p:nvSpPr>
            <p:cNvPr id="11" name="Rectangle 35"/>
            <p:cNvSpPr>
              <a:spLocks noChangeArrowheads="1"/>
            </p:cNvSpPr>
            <p:nvPr/>
          </p:nvSpPr>
          <p:spPr bwMode="auto">
            <a:xfrm>
              <a:off x="384" y="2485"/>
              <a:ext cx="4037" cy="726"/>
            </a:xfrm>
            <a:prstGeom prst="rect">
              <a:avLst/>
            </a:prstGeom>
            <a:solidFill>
              <a:srgbClr val="FFFFD1"/>
            </a:solidFill>
            <a:ln w="12700">
              <a:noFill/>
              <a:miter lim="800000"/>
              <a:headEnd/>
              <a:tailEnd/>
            </a:ln>
            <a:effectLst>
              <a:outerShdw dist="117088" dir="2436078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36"/>
            <p:cNvSpPr>
              <a:spLocks noChangeArrowheads="1"/>
            </p:cNvSpPr>
            <p:nvPr/>
          </p:nvSpPr>
          <p:spPr bwMode="auto">
            <a:xfrm>
              <a:off x="565" y="2712"/>
              <a:ext cx="4464" cy="3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统计整型数组中等于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10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的元素的个数</a:t>
              </a:r>
              <a:endParaRPr lang="zh-CN" altLang="en-US" sz="2700" dirty="0">
                <a:solidFill>
                  <a:schemeClr val="accent2"/>
                </a:solidFill>
                <a:ea typeface="幼圆" pitchFamily="49" charset="-122"/>
              </a:endParaRPr>
            </a:p>
          </p:txBody>
        </p:sp>
      </p:grp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98462" y="1340768"/>
            <a:ext cx="1917700" cy="538163"/>
            <a:chOff x="357" y="660"/>
            <a:chExt cx="1208" cy="339"/>
          </a:xfrm>
        </p:grpSpPr>
        <p:sp>
          <p:nvSpPr>
            <p:cNvPr id="101385" name="Oval 9"/>
            <p:cNvSpPr>
              <a:spLocks noChangeArrowheads="1"/>
            </p:cNvSpPr>
            <p:nvPr/>
          </p:nvSpPr>
          <p:spPr bwMode="auto">
            <a:xfrm>
              <a:off x="357" y="674"/>
              <a:ext cx="1026" cy="321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1386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1112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问题：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755576" y="3717032"/>
            <a:ext cx="7481889" cy="2528888"/>
            <a:chOff x="730" y="2437"/>
            <a:chExt cx="4713" cy="1593"/>
          </a:xfrm>
        </p:grpSpPr>
        <p:sp>
          <p:nvSpPr>
            <p:cNvPr id="14" name="Text Box 44"/>
            <p:cNvSpPr txBox="1">
              <a:spLocks noChangeArrowheads="1"/>
            </p:cNvSpPr>
            <p:nvPr/>
          </p:nvSpPr>
          <p:spPr bwMode="auto">
            <a:xfrm>
              <a:off x="1365" y="2528"/>
              <a:ext cx="4078" cy="14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altLang="zh-CN" sz="3200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1. </a:t>
              </a:r>
              <a:r>
                <a:rPr lang="zh-CN" altLang="en-US" sz="3200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计时精确到</a:t>
              </a:r>
              <a:r>
                <a:rPr lang="zh-CN" altLang="en-US" sz="3200" dirty="0" smtClean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微秒</a:t>
              </a:r>
              <a:endParaRPr lang="en-US" altLang="zh-CN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75000"/>
                </a:lnSpc>
              </a:pPr>
              <a:endParaRPr lang="en-US" altLang="zh-CN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75000"/>
                </a:lnSpc>
              </a:pPr>
              <a:r>
                <a:rPr lang="en-US" altLang="zh-CN" sz="3200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2. </a:t>
              </a:r>
              <a:r>
                <a:rPr lang="zh-CN" altLang="en-US" sz="3200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运行程序</a:t>
              </a:r>
              <a:r>
                <a:rPr lang="en-US" altLang="zh-CN" sz="3200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100</a:t>
              </a:r>
              <a:r>
                <a:rPr lang="zh-CN" altLang="en-US" sz="3200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次，取程序</a:t>
              </a:r>
              <a:r>
                <a:rPr lang="zh-CN" altLang="en-US" sz="3200" dirty="0" smtClean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平均运行时间</a:t>
              </a:r>
              <a:endParaRPr lang="en-US" altLang="zh-CN" sz="32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75000"/>
                </a:lnSpc>
              </a:pPr>
              <a:endParaRPr lang="en-US" altLang="zh-CN" sz="3200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75000"/>
                </a:lnSpc>
              </a:pPr>
              <a:r>
                <a:rPr lang="en-US" altLang="zh-CN" sz="3200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3. </a:t>
              </a:r>
              <a:r>
                <a:rPr lang="zh-CN" altLang="en-US" sz="3200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测试时，保证无其它作业在执行</a:t>
              </a:r>
              <a:endParaRPr lang="zh-CN" altLang="en-US" sz="3200" dirty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Freeform 49"/>
            <p:cNvSpPr>
              <a:spLocks/>
            </p:cNvSpPr>
            <p:nvPr/>
          </p:nvSpPr>
          <p:spPr bwMode="auto">
            <a:xfrm>
              <a:off x="730" y="2437"/>
              <a:ext cx="581" cy="1593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84" y="327"/>
                </a:cxn>
                <a:cxn ang="0">
                  <a:pos x="95" y="440"/>
                </a:cxn>
                <a:cxn ang="0">
                  <a:pos x="265" y="429"/>
                </a:cxn>
                <a:cxn ang="0">
                  <a:pos x="276" y="11"/>
                </a:cxn>
                <a:cxn ang="0">
                  <a:pos x="73" y="0"/>
                </a:cxn>
              </a:cxnLst>
              <a:rect l="0" t="0" r="r" b="b"/>
              <a:pathLst>
                <a:path w="288" h="468">
                  <a:moveTo>
                    <a:pt x="73" y="0"/>
                  </a:moveTo>
                  <a:cubicBezTo>
                    <a:pt x="77" y="109"/>
                    <a:pt x="79" y="218"/>
                    <a:pt x="84" y="327"/>
                  </a:cubicBezTo>
                  <a:cubicBezTo>
                    <a:pt x="86" y="365"/>
                    <a:pt x="62" y="421"/>
                    <a:pt x="95" y="440"/>
                  </a:cubicBezTo>
                  <a:cubicBezTo>
                    <a:pt x="144" y="468"/>
                    <a:pt x="208" y="433"/>
                    <a:pt x="265" y="429"/>
                  </a:cubicBezTo>
                  <a:cubicBezTo>
                    <a:pt x="288" y="284"/>
                    <a:pt x="284" y="159"/>
                    <a:pt x="276" y="11"/>
                  </a:cubicBezTo>
                  <a:cubicBezTo>
                    <a:pt x="223" y="28"/>
                    <a:pt x="0" y="67"/>
                    <a:pt x="73" y="0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63500" dir="2212194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7" name="Text Box 50"/>
            <p:cNvSpPr txBox="1">
              <a:spLocks noChangeArrowheads="1"/>
            </p:cNvSpPr>
            <p:nvPr/>
          </p:nvSpPr>
          <p:spPr bwMode="auto">
            <a:xfrm>
              <a:off x="866" y="2576"/>
              <a:ext cx="576" cy="14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>
                <a:lnSpc>
                  <a:spcPct val="75000"/>
                </a:lnSpc>
              </a:pPr>
              <a:r>
                <a:rPr lang="zh-CN" altLang="en-US" sz="3200" b="1" dirty="0" smtClean="0">
                  <a:solidFill>
                    <a:srgbClr val="FF3300"/>
                  </a:solidFill>
                </a:rPr>
                <a:t>性能测试方法</a:t>
              </a:r>
              <a:endParaRPr lang="zh-CN" altLang="en-US" sz="3200" b="1" dirty="0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6063208" cy="630942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5.3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影响并行程序性能的因素</a:t>
            </a:r>
            <a:endParaRPr lang="zh-CN" altLang="en-US" dirty="0">
              <a:solidFill>
                <a:srgbClr val="FF6600"/>
              </a:solidFill>
            </a:endParaRP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187624" y="4005066"/>
            <a:ext cx="3600452" cy="600076"/>
            <a:chOff x="864" y="1920"/>
            <a:chExt cx="2268" cy="378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1068" y="1920"/>
              <a:ext cx="2064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不可并行的计算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5" name="Oval 19"/>
            <p:cNvSpPr>
              <a:spLocks noChangeArrowheads="1"/>
            </p:cNvSpPr>
            <p:nvPr/>
          </p:nvSpPr>
          <p:spPr bwMode="auto">
            <a:xfrm>
              <a:off x="864" y="2042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187624" y="3212974"/>
            <a:ext cx="5903913" cy="600074"/>
            <a:chOff x="864" y="1632"/>
            <a:chExt cx="3719" cy="378"/>
          </a:xfrm>
        </p:grpSpPr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3527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串行程序不需要付出的开销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8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39823" y="1340768"/>
            <a:ext cx="7696200" cy="1368425"/>
            <a:chOff x="-342081" y="1340768"/>
            <a:chExt cx="7696200" cy="1368425"/>
          </a:xfrm>
        </p:grpSpPr>
        <p:grpSp>
          <p:nvGrpSpPr>
            <p:cNvPr id="10" name="Group 37"/>
            <p:cNvGrpSpPr>
              <a:grpSpLocks/>
            </p:cNvGrpSpPr>
            <p:nvPr/>
          </p:nvGrpSpPr>
          <p:grpSpPr bwMode="auto">
            <a:xfrm>
              <a:off x="-342081" y="1340768"/>
              <a:ext cx="7696200" cy="1368425"/>
              <a:chOff x="-126" y="2485"/>
              <a:chExt cx="4848" cy="862"/>
            </a:xfrm>
          </p:grpSpPr>
          <p:sp>
            <p:nvSpPr>
              <p:cNvPr id="11" name="Rectangle 35"/>
              <p:cNvSpPr>
                <a:spLocks noChangeArrowheads="1"/>
              </p:cNvSpPr>
              <p:nvPr/>
            </p:nvSpPr>
            <p:spPr bwMode="auto">
              <a:xfrm>
                <a:off x="-126" y="2485"/>
                <a:ext cx="4848" cy="862"/>
              </a:xfrm>
              <a:prstGeom prst="rect">
                <a:avLst/>
              </a:prstGeom>
              <a:solidFill>
                <a:srgbClr val="FFFFD1"/>
              </a:solidFill>
              <a:ln w="12700">
                <a:noFill/>
                <a:miter lim="800000"/>
                <a:headEnd/>
                <a:tailEnd/>
              </a:ln>
              <a:effectLst>
                <a:outerShdw dist="117088" dir="2436078" algn="ctr" rotWithShape="0">
                  <a:srgbClr val="B2B2B2"/>
                </a:outerShdw>
              </a:effec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" name="Rectangle 36"/>
              <p:cNvSpPr>
                <a:spLocks noChangeArrowheads="1"/>
              </p:cNvSpPr>
              <p:nvPr/>
            </p:nvSpPr>
            <p:spPr bwMode="auto">
              <a:xfrm>
                <a:off x="-81" y="2530"/>
                <a:ext cx="4464" cy="6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r>
                  <a:rPr lang="zh-CN" altLang="en-US" sz="3200" b="1" dirty="0" smtClean="0">
                    <a:solidFill>
                      <a:schemeClr val="accent2"/>
                    </a:solidFill>
                    <a:ea typeface="幼圆" pitchFamily="49" charset="-122"/>
                  </a:rPr>
                  <a:t>为什么用</a:t>
                </a:r>
                <a:r>
                  <a:rPr lang="en-US" altLang="zh-CN" sz="3200" b="1" i="1" dirty="0" smtClean="0">
                    <a:solidFill>
                      <a:schemeClr val="accent2"/>
                    </a:solidFill>
                    <a:ea typeface="幼圆" pitchFamily="49" charset="-122"/>
                  </a:rPr>
                  <a:t>P</a:t>
                </a:r>
                <a:r>
                  <a:rPr lang="zh-CN" altLang="en-US" sz="3200" b="1" dirty="0" smtClean="0">
                    <a:solidFill>
                      <a:schemeClr val="accent2"/>
                    </a:solidFill>
                    <a:ea typeface="幼圆" pitchFamily="49" charset="-122"/>
                  </a:rPr>
                  <a:t>个处理器，并行程序并不能加速</a:t>
                </a:r>
                <a:r>
                  <a:rPr lang="en-US" altLang="zh-CN" sz="3200" b="1" i="1" dirty="0" smtClean="0">
                    <a:solidFill>
                      <a:schemeClr val="accent2"/>
                    </a:solidFill>
                    <a:ea typeface="幼圆" pitchFamily="49" charset="-122"/>
                  </a:rPr>
                  <a:t>P</a:t>
                </a:r>
                <a:r>
                  <a:rPr lang="zh-CN" altLang="en-US" sz="3200" b="1" dirty="0" smtClean="0">
                    <a:solidFill>
                      <a:schemeClr val="accent2"/>
                    </a:solidFill>
                    <a:ea typeface="幼圆" pitchFamily="49" charset="-122"/>
                  </a:rPr>
                  <a:t>倍</a:t>
                </a:r>
                <a:endParaRPr lang="zh-CN" altLang="en-US" sz="3200" b="1" dirty="0">
                  <a:solidFill>
                    <a:schemeClr val="accent2"/>
                  </a:solidFill>
                  <a:ea typeface="幼圆" pitchFamily="49" charset="-122"/>
                </a:endParaRPr>
              </a:p>
            </p:txBody>
          </p:sp>
        </p:grpSp>
        <p:grpSp>
          <p:nvGrpSpPr>
            <p:cNvPr id="20" name="Group 128"/>
            <p:cNvGrpSpPr>
              <a:grpSpLocks/>
            </p:cNvGrpSpPr>
            <p:nvPr/>
          </p:nvGrpSpPr>
          <p:grpSpPr bwMode="auto">
            <a:xfrm>
              <a:off x="1403648" y="1916832"/>
              <a:ext cx="1003300" cy="736600"/>
              <a:chOff x="2995" y="2106"/>
              <a:chExt cx="989" cy="768"/>
            </a:xfrm>
          </p:grpSpPr>
          <p:sp>
            <p:nvSpPr>
              <p:cNvPr id="24" name="Freeform 129"/>
              <p:cNvSpPr>
                <a:spLocks/>
              </p:cNvSpPr>
              <p:nvPr/>
            </p:nvSpPr>
            <p:spPr bwMode="auto">
              <a:xfrm rot="421002">
                <a:off x="2995" y="2106"/>
                <a:ext cx="989" cy="768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69696"/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" name="Freeform 130"/>
              <p:cNvSpPr>
                <a:spLocks/>
              </p:cNvSpPr>
              <p:nvPr/>
            </p:nvSpPr>
            <p:spPr bwMode="auto">
              <a:xfrm rot="421002">
                <a:off x="3043" y="2106"/>
                <a:ext cx="881" cy="535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69696"/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" name="Freeform 131"/>
              <p:cNvSpPr>
                <a:spLocks/>
              </p:cNvSpPr>
              <p:nvPr/>
            </p:nvSpPr>
            <p:spPr bwMode="auto">
              <a:xfrm rot="421002">
                <a:off x="3335" y="2712"/>
                <a:ext cx="284" cy="12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69696"/>
                </a:outerShdw>
              </a:effec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28" name="Group 22"/>
          <p:cNvGrpSpPr>
            <a:grpSpLocks/>
          </p:cNvGrpSpPr>
          <p:nvPr/>
        </p:nvGrpSpPr>
        <p:grpSpPr bwMode="auto">
          <a:xfrm>
            <a:off x="1187624" y="4701132"/>
            <a:ext cx="7559678" cy="600076"/>
            <a:chOff x="864" y="1920"/>
            <a:chExt cx="4762" cy="378"/>
          </a:xfrm>
        </p:grpSpPr>
        <p:sp>
          <p:nvSpPr>
            <p:cNvPr id="29" name="Rectangle 17"/>
            <p:cNvSpPr>
              <a:spLocks noChangeArrowheads="1"/>
            </p:cNvSpPr>
            <p:nvPr/>
          </p:nvSpPr>
          <p:spPr bwMode="auto">
            <a:xfrm>
              <a:off x="1068" y="1920"/>
              <a:ext cx="4558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处理器闲置（</a:t>
              </a:r>
              <a:r>
                <a:rPr lang="zh-CN" altLang="en-US" sz="3300" dirty="0" smtClean="0">
                  <a:solidFill>
                    <a:srgbClr val="FF0000"/>
                  </a:solidFill>
                  <a:ea typeface="黑体" pitchFamily="2" charset="-122"/>
                </a:rPr>
                <a:t>没有充分利用处理器</a:t>
              </a:r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）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30" name="Oval 19"/>
            <p:cNvSpPr>
              <a:spLocks noChangeArrowheads="1"/>
            </p:cNvSpPr>
            <p:nvPr/>
          </p:nvSpPr>
          <p:spPr bwMode="auto">
            <a:xfrm>
              <a:off x="864" y="2042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1187624" y="5493220"/>
            <a:ext cx="7561265" cy="600076"/>
            <a:chOff x="864" y="1920"/>
            <a:chExt cx="4763" cy="378"/>
          </a:xfrm>
        </p:grpSpPr>
        <p:sp>
          <p:nvSpPr>
            <p:cNvPr id="32" name="Rectangle 17"/>
            <p:cNvSpPr>
              <a:spLocks noChangeArrowheads="1"/>
            </p:cNvSpPr>
            <p:nvPr/>
          </p:nvSpPr>
          <p:spPr bwMode="auto">
            <a:xfrm>
              <a:off x="1069" y="1920"/>
              <a:ext cx="4558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资源的竞争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33" name="Oval 19"/>
            <p:cNvSpPr>
              <a:spLocks noChangeArrowheads="1"/>
            </p:cNvSpPr>
            <p:nvPr/>
          </p:nvSpPr>
          <p:spPr bwMode="auto">
            <a:xfrm>
              <a:off x="864" y="2042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116632"/>
            <a:ext cx="2088232" cy="576263"/>
            <a:chOff x="357" y="660"/>
            <a:chExt cx="787" cy="363"/>
          </a:xfrm>
        </p:grpSpPr>
        <p:sp>
          <p:nvSpPr>
            <p:cNvPr id="3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632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一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开销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043608" y="1700808"/>
            <a:ext cx="4032250" cy="554037"/>
            <a:chOff x="864" y="1632"/>
            <a:chExt cx="2540" cy="349"/>
          </a:xfrm>
        </p:grpSpPr>
        <p:sp>
          <p:nvSpPr>
            <p:cNvPr id="6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2348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线程</a:t>
              </a:r>
              <a:r>
                <a:rPr lang="en-US" altLang="zh-CN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(</a:t>
              </a:r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进程</a:t>
              </a:r>
              <a:r>
                <a:rPr lang="en-US" altLang="zh-CN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)</a:t>
              </a:r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创建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7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83568" y="980728"/>
            <a:ext cx="7200800" cy="600164"/>
            <a:chOff x="1187624" y="2132856"/>
            <a:chExt cx="4857420" cy="600164"/>
          </a:xfrm>
        </p:grpSpPr>
        <p:sp>
          <p:nvSpPr>
            <p:cNvPr id="9" name="Rectangle 177"/>
            <p:cNvSpPr>
              <a:spLocks noChangeArrowheads="1"/>
            </p:cNvSpPr>
            <p:nvPr/>
          </p:nvSpPr>
          <p:spPr bwMode="auto">
            <a:xfrm>
              <a:off x="1259632" y="2204864"/>
              <a:ext cx="3168352" cy="503238"/>
            </a:xfrm>
            <a:prstGeom prst="rect">
              <a:avLst/>
            </a:prstGeom>
            <a:solidFill>
              <a:srgbClr val="D9D9D9"/>
            </a:soli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Text Box 178"/>
            <p:cNvSpPr txBox="1">
              <a:spLocks noChangeArrowheads="1"/>
            </p:cNvSpPr>
            <p:nvPr/>
          </p:nvSpPr>
          <p:spPr bwMode="auto">
            <a:xfrm>
              <a:off x="1187624" y="2132856"/>
              <a:ext cx="4857420" cy="6001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3300" b="1" dirty="0" smtClean="0">
                  <a:solidFill>
                    <a:srgbClr val="FF5050"/>
                  </a:solidFill>
                </a:rPr>
                <a:t>并行程序需要付出的开销</a:t>
              </a:r>
              <a:endParaRPr lang="zh-CN" altLang="en-US" sz="3300" b="1" dirty="0">
                <a:solidFill>
                  <a:srgbClr val="FF5050"/>
                </a:solidFill>
              </a:endParaRPr>
            </a:p>
          </p:txBody>
        </p:sp>
      </p:grpSp>
      <p:sp>
        <p:nvSpPr>
          <p:cNvPr id="11" name="Text Box 171"/>
          <p:cNvSpPr txBox="1">
            <a:spLocks noChangeArrowheads="1"/>
          </p:cNvSpPr>
          <p:nvPr/>
        </p:nvSpPr>
        <p:spPr bwMode="auto">
          <a:xfrm>
            <a:off x="1547664" y="2145050"/>
            <a:ext cx="727280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sz="20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尽量避免在计算过程中频繁创建和撤销线程</a:t>
            </a:r>
            <a:r>
              <a:rPr lang="en-US" altLang="zh-CN" sz="20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(</a:t>
            </a:r>
            <a:r>
              <a:rPr lang="zh-CN" altLang="en-US" sz="20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进程</a:t>
            </a:r>
            <a:r>
              <a:rPr lang="en-US" altLang="zh-CN" sz="20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)</a:t>
            </a:r>
            <a:endParaRPr lang="zh-CN" altLang="en-US" sz="2000" b="1" dirty="0">
              <a:solidFill>
                <a:srgbClr val="000086"/>
              </a:solidFill>
            </a:endParaRPr>
          </a:p>
        </p:txBody>
      </p:sp>
      <p:grpSp>
        <p:nvGrpSpPr>
          <p:cNvPr id="12" name="Group 21"/>
          <p:cNvGrpSpPr>
            <a:grpSpLocks/>
          </p:cNvGrpSpPr>
          <p:nvPr/>
        </p:nvGrpSpPr>
        <p:grpSpPr bwMode="auto">
          <a:xfrm>
            <a:off x="1043608" y="2514923"/>
            <a:ext cx="4032250" cy="554037"/>
            <a:chOff x="864" y="1632"/>
            <a:chExt cx="2540" cy="349"/>
          </a:xfrm>
        </p:grpSpPr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2348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通信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14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5" name="Text Box 171"/>
          <p:cNvSpPr txBox="1">
            <a:spLocks noChangeArrowheads="1"/>
          </p:cNvSpPr>
          <p:nvPr/>
        </p:nvSpPr>
        <p:spPr bwMode="auto">
          <a:xfrm>
            <a:off x="1547664" y="2996952"/>
            <a:ext cx="7272808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sz="20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处理器间的通信（假共享时）、共享内存的进程间通信（内存拷贝）、分布式内存的进程间通信（网络传输</a:t>
            </a:r>
            <a:r>
              <a:rPr lang="en-US" altLang="zh-CN" sz="20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0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内存拷贝）、</a:t>
            </a:r>
            <a:r>
              <a:rPr lang="en-US" altLang="zh-CN" sz="2000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…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grpSp>
        <p:nvGrpSpPr>
          <p:cNvPr id="16" name="Group 21"/>
          <p:cNvGrpSpPr>
            <a:grpSpLocks/>
          </p:cNvGrpSpPr>
          <p:nvPr/>
        </p:nvGrpSpPr>
        <p:grpSpPr bwMode="auto">
          <a:xfrm>
            <a:off x="1043608" y="3717032"/>
            <a:ext cx="4032250" cy="554037"/>
            <a:chOff x="864" y="1632"/>
            <a:chExt cx="2540" cy="349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2348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同步开销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9" name="Text Box 171"/>
          <p:cNvSpPr txBox="1">
            <a:spLocks noChangeArrowheads="1"/>
          </p:cNvSpPr>
          <p:nvPr/>
        </p:nvSpPr>
        <p:spPr bwMode="auto">
          <a:xfrm>
            <a:off x="1547664" y="4253026"/>
            <a:ext cx="7272808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sz="2000" b="1" dirty="0" smtClean="0">
                <a:solidFill>
                  <a:srgbClr val="002060"/>
                </a:solidFill>
              </a:rPr>
              <a:t>同步开销存在于：一个线程等待另外一个线程出现某一事件，例如，等待其它线程释放锁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  <p:grpSp>
        <p:nvGrpSpPr>
          <p:cNvPr id="20" name="Group 21"/>
          <p:cNvGrpSpPr>
            <a:grpSpLocks/>
          </p:cNvGrpSpPr>
          <p:nvPr/>
        </p:nvGrpSpPr>
        <p:grpSpPr bwMode="auto">
          <a:xfrm>
            <a:off x="1043608" y="4963195"/>
            <a:ext cx="2160588" cy="554037"/>
            <a:chOff x="864" y="1632"/>
            <a:chExt cx="1361" cy="349"/>
          </a:xfrm>
        </p:grpSpPr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1169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冗余计算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3" name="Text Box 171"/>
          <p:cNvSpPr txBox="1">
            <a:spLocks noChangeArrowheads="1"/>
          </p:cNvSpPr>
          <p:nvPr/>
        </p:nvSpPr>
        <p:spPr bwMode="auto">
          <a:xfrm>
            <a:off x="1547664" y="5457418"/>
            <a:ext cx="727280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sz="2000" b="1" dirty="0" smtClean="0">
                <a:solidFill>
                  <a:srgbClr val="002060"/>
                </a:solidFill>
              </a:rPr>
              <a:t>进行任务分配需要的</a:t>
            </a:r>
            <a:r>
              <a:rPr lang="zh-CN" altLang="en-US" sz="2000" b="1" smtClean="0">
                <a:solidFill>
                  <a:srgbClr val="002060"/>
                </a:solidFill>
              </a:rPr>
              <a:t>计算、并行任务</a:t>
            </a:r>
            <a:r>
              <a:rPr lang="zh-CN" altLang="en-US" sz="2000" b="1" dirty="0" smtClean="0">
                <a:solidFill>
                  <a:srgbClr val="002060"/>
                </a:solidFill>
              </a:rPr>
              <a:t>间的重复计算</a:t>
            </a:r>
            <a:endParaRPr lang="zh-CN" altLang="en-US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9" grpId="0"/>
      <p:bldP spid="2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116632"/>
            <a:ext cx="4248472" cy="1431926"/>
            <a:chOff x="357" y="660"/>
            <a:chExt cx="787" cy="902"/>
          </a:xfrm>
        </p:grpSpPr>
        <p:sp>
          <p:nvSpPr>
            <p:cNvPr id="3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632" cy="90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二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不可并行的代码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16" name="Group 21"/>
          <p:cNvGrpSpPr>
            <a:grpSpLocks/>
          </p:cNvGrpSpPr>
          <p:nvPr/>
        </p:nvGrpSpPr>
        <p:grpSpPr bwMode="auto">
          <a:xfrm>
            <a:off x="1115814" y="3811067"/>
            <a:ext cx="4032250" cy="554037"/>
            <a:chOff x="864" y="1632"/>
            <a:chExt cx="2540" cy="349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2348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如果</a:t>
              </a:r>
              <a:r>
                <a:rPr lang="en-US" altLang="zh-CN" sz="3000" b="1" i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P</a:t>
              </a:r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无限大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9" name="Text Box 171"/>
          <p:cNvSpPr txBox="1">
            <a:spLocks noChangeArrowheads="1"/>
          </p:cNvSpPr>
          <p:nvPr/>
        </p:nvSpPr>
        <p:spPr bwMode="auto">
          <a:xfrm>
            <a:off x="1979712" y="4407495"/>
            <a:ext cx="266429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b="1" i="1" dirty="0" smtClean="0">
                <a:solidFill>
                  <a:schemeClr val="accent2"/>
                </a:solidFill>
                <a:ea typeface="幼圆" pitchFamily="49" charset="-122"/>
              </a:rPr>
              <a:t>T</a:t>
            </a:r>
            <a:r>
              <a:rPr lang="en-US" altLang="zh-CN" b="1" i="1" baseline="-25000" dirty="0" smtClean="0">
                <a:solidFill>
                  <a:schemeClr val="accent2"/>
                </a:solidFill>
                <a:ea typeface="幼圆" pitchFamily="49" charset="-122"/>
              </a:rPr>
              <a:t>P</a:t>
            </a:r>
            <a:r>
              <a:rPr lang="en-US" altLang="zh-CN" b="1" dirty="0" smtClean="0">
                <a:solidFill>
                  <a:schemeClr val="accent2"/>
                </a:solidFill>
                <a:ea typeface="幼圆" pitchFamily="49" charset="-122"/>
              </a:rPr>
              <a:t> = 1 / </a:t>
            </a:r>
            <a:r>
              <a:rPr lang="en-US" altLang="zh-CN" b="1" i="1" dirty="0" smtClean="0">
                <a:solidFill>
                  <a:schemeClr val="accent2"/>
                </a:solidFill>
                <a:ea typeface="幼圆" pitchFamily="49" charset="-122"/>
              </a:rPr>
              <a:t>S </a:t>
            </a:r>
            <a:r>
              <a:rPr lang="zh-CN" altLang="en-US" b="1" i="1" dirty="0" smtClean="0">
                <a:solidFill>
                  <a:schemeClr val="accent2"/>
                </a:solidFill>
                <a:ea typeface="幼圆" pitchFamily="49" charset="-122"/>
              </a:rPr>
              <a:t>* </a:t>
            </a:r>
            <a:r>
              <a:rPr lang="en-US" altLang="zh-CN" b="1" i="1" dirty="0" smtClean="0">
                <a:solidFill>
                  <a:schemeClr val="accent2"/>
                </a:solidFill>
                <a:ea typeface="幼圆" pitchFamily="49" charset="-122"/>
              </a:rPr>
              <a:t>T</a:t>
            </a:r>
            <a:r>
              <a:rPr lang="en-US" altLang="zh-CN" b="1" i="1" baseline="-25000" dirty="0" smtClean="0">
                <a:solidFill>
                  <a:schemeClr val="accent2"/>
                </a:solidFill>
                <a:ea typeface="幼圆" pitchFamily="49" charset="-122"/>
              </a:rPr>
              <a:t>S</a:t>
            </a:r>
            <a:endParaRPr lang="zh-CN" altLang="en-US" b="1" dirty="0">
              <a:solidFill>
                <a:schemeClr val="accent2"/>
              </a:solidFill>
            </a:endParaRPr>
          </a:p>
        </p:txBody>
      </p:sp>
      <p:sp>
        <p:nvSpPr>
          <p:cNvPr id="23" name="Text Box 171"/>
          <p:cNvSpPr txBox="1">
            <a:spLocks noChangeArrowheads="1"/>
          </p:cNvSpPr>
          <p:nvPr/>
        </p:nvSpPr>
        <p:spPr bwMode="auto">
          <a:xfrm>
            <a:off x="1475656" y="4983559"/>
            <a:ext cx="568863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b="1" dirty="0" smtClean="0">
                <a:solidFill>
                  <a:srgbClr val="002060"/>
                </a:solidFill>
              </a:rPr>
              <a:t>并行程序性能改进的极限与</a:t>
            </a:r>
            <a:r>
              <a:rPr lang="en-US" altLang="zh-CN" b="1" i="1" dirty="0" smtClean="0">
                <a:solidFill>
                  <a:schemeClr val="accent2"/>
                </a:solidFill>
              </a:rPr>
              <a:t>S</a:t>
            </a:r>
            <a:r>
              <a:rPr lang="zh-CN" altLang="en-US" b="1" dirty="0" smtClean="0">
                <a:solidFill>
                  <a:srgbClr val="002060"/>
                </a:solidFill>
              </a:rPr>
              <a:t>密切相关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grpSp>
        <p:nvGrpSpPr>
          <p:cNvPr id="24" name="Group 5"/>
          <p:cNvGrpSpPr>
            <a:grpSpLocks/>
          </p:cNvGrpSpPr>
          <p:nvPr/>
        </p:nvGrpSpPr>
        <p:grpSpPr bwMode="auto">
          <a:xfrm>
            <a:off x="440382" y="836712"/>
            <a:ext cx="8020050" cy="2592389"/>
            <a:chOff x="384" y="1152"/>
            <a:chExt cx="5052" cy="1633"/>
          </a:xfrm>
        </p:grpSpPr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1633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13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   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如果一个程序中的</a:t>
              </a:r>
              <a:r>
                <a:rPr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1/S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是串行的，那么加速比不可能超过</a:t>
              </a:r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S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。如果程序串行执行时间是</a:t>
              </a:r>
              <a:r>
                <a:rPr lang="en-US" altLang="zh-CN" sz="2800" b="1" i="1" dirty="0" smtClean="0">
                  <a:solidFill>
                    <a:srgbClr val="FFFF00"/>
                  </a:solidFill>
                  <a:latin typeface="幼圆" pitchFamily="49" charset="-122"/>
                  <a:ea typeface="幼圆" pitchFamily="49" charset="-122"/>
                </a:rPr>
                <a:t>T</a:t>
              </a:r>
              <a:r>
                <a:rPr lang="en-US" altLang="zh-CN" sz="2800" b="1" i="1" baseline="-25000" dirty="0" smtClean="0">
                  <a:solidFill>
                    <a:srgbClr val="FFFF00"/>
                  </a:solidFill>
                  <a:latin typeface="幼圆" pitchFamily="49" charset="-122"/>
                  <a:ea typeface="幼圆" pitchFamily="49" charset="-122"/>
                </a:rPr>
                <a:t>S </a:t>
              </a:r>
              <a:r>
                <a:rPr lang="zh-CN" altLang="en-US" sz="2800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，</a:t>
              </a:r>
              <a:r>
                <a:rPr lang="zh-CN" altLang="en-US" sz="28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如果有</a:t>
              </a:r>
              <a:r>
                <a:rPr lang="en-US" altLang="zh-CN" sz="28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P</a:t>
              </a:r>
              <a:r>
                <a:rPr lang="zh-CN" altLang="en-US" sz="28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个处理器，并行执行时间</a:t>
              </a:r>
              <a:r>
                <a:rPr lang="en-US" altLang="zh-CN" sz="2800" b="1" i="1" dirty="0" smtClean="0">
                  <a:solidFill>
                    <a:srgbClr val="FFFF00"/>
                  </a:solidFill>
                  <a:latin typeface="幼圆" pitchFamily="49" charset="-122"/>
                  <a:ea typeface="幼圆" pitchFamily="49" charset="-122"/>
                </a:rPr>
                <a:t>T</a:t>
              </a:r>
              <a:r>
                <a:rPr lang="en-US" altLang="zh-CN" sz="2800" b="1" i="1" baseline="-25000" dirty="0" smtClean="0">
                  <a:solidFill>
                    <a:srgbClr val="FFFF00"/>
                  </a:solidFill>
                  <a:latin typeface="幼圆" pitchFamily="49" charset="-122"/>
                  <a:ea typeface="幼圆" pitchFamily="49" charset="-122"/>
                </a:rPr>
                <a:t>P 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：</a:t>
              </a:r>
              <a:endParaRPr kumimoji="1"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  <a:p>
              <a:endParaRPr kumimoji="1"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  <a:p>
              <a:r>
                <a:rPr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</a:t>
              </a:r>
              <a:r>
                <a:rPr lang="en-US" altLang="zh-CN" sz="3200" b="1" i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T</a:t>
              </a:r>
              <a:r>
                <a:rPr lang="en-US" altLang="zh-CN" sz="3200" b="1" i="1" baseline="-25000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P</a:t>
              </a:r>
              <a:r>
                <a:rPr lang="en-US" altLang="zh-CN" sz="3200" b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 = 1 / </a:t>
              </a:r>
              <a:r>
                <a:rPr lang="en-US" altLang="zh-CN" sz="3200" b="1" i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S </a:t>
              </a:r>
              <a:r>
                <a:rPr lang="zh-CN" altLang="en-US" sz="3200" b="1" i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* </a:t>
              </a:r>
              <a:r>
                <a:rPr lang="en-US" altLang="zh-CN" sz="3200" b="1" i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T</a:t>
              </a:r>
              <a:r>
                <a:rPr lang="en-US" altLang="zh-CN" sz="3200" b="1" i="1" baseline="-25000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S</a:t>
              </a:r>
              <a:r>
                <a:rPr lang="en-US" altLang="zh-CN" sz="3200" b="1" i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 + </a:t>
              </a:r>
              <a:r>
                <a:rPr lang="en-US" altLang="zh-CN" sz="3200" b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(1</a:t>
              </a:r>
              <a:r>
                <a:rPr lang="en-US" altLang="zh-CN" sz="3200" b="1" i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– 1/S</a:t>
              </a:r>
              <a:r>
                <a:rPr lang="en-US" altLang="zh-CN" sz="3200" b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)</a:t>
              </a:r>
              <a:r>
                <a:rPr lang="en-US" altLang="zh-CN" sz="3200" b="1" i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*</a:t>
              </a:r>
              <a:r>
                <a:rPr lang="en-US" altLang="zh-CN" sz="3200" b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 </a:t>
              </a:r>
              <a:r>
                <a:rPr lang="en-US" altLang="zh-CN" sz="3200" b="1" i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T</a:t>
              </a:r>
              <a:r>
                <a:rPr lang="en-US" altLang="zh-CN" sz="3200" b="1" i="1" baseline="-25000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S</a:t>
              </a:r>
              <a:r>
                <a:rPr lang="en-US" altLang="zh-CN" sz="3200" b="1" i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 </a:t>
              </a:r>
              <a:r>
                <a:rPr lang="en-US" altLang="zh-CN" sz="3200" b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/ </a:t>
              </a:r>
              <a:r>
                <a:rPr lang="en-US" altLang="zh-CN" sz="3200" b="1" i="1" dirty="0" smtClean="0">
                  <a:solidFill>
                    <a:srgbClr val="FFFF00"/>
                  </a:solidFill>
                  <a:latin typeface="+mn-lt"/>
                  <a:ea typeface="幼圆" pitchFamily="49" charset="-122"/>
                </a:rPr>
                <a:t>P</a:t>
              </a:r>
              <a:r>
                <a:rPr lang="en-US" altLang="zh-CN" sz="3200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</a:t>
              </a: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1996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CN" sz="3600" b="1" dirty="0" smtClean="0">
                  <a:solidFill>
                    <a:srgbClr val="FFFF00"/>
                  </a:solidFill>
                  <a:ea typeface="宋体" charset="-122"/>
                </a:rPr>
                <a:t>Amdahl’s Law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aw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27082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Law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1052736"/>
            <a:ext cx="46482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组合 8"/>
          <p:cNvGrpSpPr/>
          <p:nvPr/>
        </p:nvGrpSpPr>
        <p:grpSpPr>
          <a:xfrm>
            <a:off x="4139952" y="2996952"/>
            <a:ext cx="4608512" cy="2645519"/>
            <a:chOff x="4139952" y="2996952"/>
            <a:chExt cx="4608512" cy="2645519"/>
          </a:xfrm>
        </p:grpSpPr>
        <p:pic>
          <p:nvPicPr>
            <p:cNvPr id="4" name="Picture 5" descr="Law_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39952" y="4293096"/>
              <a:ext cx="4495800" cy="1349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下箭头 6"/>
            <p:cNvSpPr/>
            <p:nvPr/>
          </p:nvSpPr>
          <p:spPr bwMode="auto">
            <a:xfrm>
              <a:off x="6012160" y="2996952"/>
              <a:ext cx="576064" cy="1080120"/>
            </a:xfrm>
            <a:prstGeom prst="downArrow">
              <a:avLst/>
            </a:prstGeom>
            <a:solidFill>
              <a:schemeClr val="accent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88224" y="3068960"/>
              <a:ext cx="21602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2060"/>
                  </a:solidFill>
                </a:rPr>
                <a:t>处理器由</a:t>
              </a:r>
              <a:r>
                <a:rPr lang="en-US" altLang="zh-CN" sz="2000" b="1" dirty="0" smtClean="0">
                  <a:solidFill>
                    <a:srgbClr val="002060"/>
                  </a:solidFill>
                </a:rPr>
                <a:t>5</a:t>
              </a:r>
              <a:r>
                <a:rPr lang="zh-CN" altLang="en-US" sz="2000" b="1" dirty="0" smtClean="0">
                  <a:solidFill>
                    <a:srgbClr val="002060"/>
                  </a:solidFill>
                </a:rPr>
                <a:t>增加到</a:t>
              </a:r>
              <a:r>
                <a:rPr lang="en-US" altLang="zh-CN" sz="2000" b="1" dirty="0" smtClean="0">
                  <a:solidFill>
                    <a:srgbClr val="002060"/>
                  </a:solidFill>
                </a:rPr>
                <a:t>1000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116632"/>
            <a:ext cx="2232248" cy="576263"/>
            <a:chOff x="357" y="660"/>
            <a:chExt cx="787" cy="363"/>
          </a:xfrm>
        </p:grpSpPr>
        <p:sp>
          <p:nvSpPr>
            <p:cNvPr id="3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632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三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竞争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971600" y="2802955"/>
            <a:ext cx="4032250" cy="554037"/>
            <a:chOff x="864" y="1632"/>
            <a:chExt cx="2540" cy="349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2348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竞争锁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3" name="Text Box 171"/>
          <p:cNvSpPr txBox="1">
            <a:spLocks noChangeArrowheads="1"/>
          </p:cNvSpPr>
          <p:nvPr/>
        </p:nvSpPr>
        <p:spPr bwMode="auto">
          <a:xfrm>
            <a:off x="1331640" y="3356992"/>
            <a:ext cx="684076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b="1" dirty="0" smtClean="0">
                <a:solidFill>
                  <a:srgbClr val="002060"/>
                </a:solidFill>
              </a:rPr>
              <a:t>自旋锁和互斥锁，其中自旋锁尤其耗资源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440382" y="836712"/>
            <a:ext cx="8020050" cy="1439863"/>
            <a:chOff x="384" y="1152"/>
            <a:chExt cx="5052" cy="907"/>
          </a:xfrm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0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75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zh-CN" altLang="en-US" sz="3600" b="1" dirty="0" smtClean="0">
                  <a:solidFill>
                    <a:srgbClr val="FFFFFF"/>
                  </a:solidFill>
                  <a:ea typeface="宋体" charset="-122"/>
                </a:rPr>
                <a:t>为争夺共享资源而引起的</a:t>
              </a:r>
              <a:r>
                <a:rPr lang="zh-CN" altLang="en-US" sz="3600" b="1" dirty="0" smtClean="0">
                  <a:solidFill>
                    <a:schemeClr val="tx1">
                      <a:lumMod val="75000"/>
                    </a:schemeClr>
                  </a:solidFill>
                  <a:ea typeface="宋体" charset="-122"/>
                </a:rPr>
                <a:t>竞争</a:t>
              </a:r>
              <a:r>
                <a:rPr lang="zh-CN" altLang="en-US" sz="3600" b="1" dirty="0" smtClean="0">
                  <a:solidFill>
                    <a:srgbClr val="FFFFFF"/>
                  </a:solidFill>
                  <a:ea typeface="宋体" charset="-122"/>
                </a:rPr>
                <a:t>将使系统性能衰减</a:t>
              </a:r>
              <a:r>
                <a:rPr lang="en-US" altLang="zh-CN" sz="3600" b="1" dirty="0" smtClean="0">
                  <a:solidFill>
                    <a:srgbClr val="FFFF00"/>
                  </a:solidFill>
                  <a:ea typeface="宋体" charset="-122"/>
                </a:rPr>
                <a:t>	</a:t>
              </a:r>
            </a:p>
          </p:txBody>
        </p:sp>
      </p:grpSp>
      <p:grpSp>
        <p:nvGrpSpPr>
          <p:cNvPr id="21" name="Group 21"/>
          <p:cNvGrpSpPr>
            <a:grpSpLocks/>
          </p:cNvGrpSpPr>
          <p:nvPr/>
        </p:nvGrpSpPr>
        <p:grpSpPr bwMode="auto">
          <a:xfrm>
            <a:off x="971600" y="3997474"/>
            <a:ext cx="4032250" cy="554037"/>
            <a:chOff x="864" y="1632"/>
            <a:chExt cx="2540" cy="349"/>
          </a:xfrm>
        </p:grpSpPr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2348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altLang="zh-CN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I/O</a:t>
              </a:r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带宽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" name="Text Box 171"/>
          <p:cNvSpPr txBox="1">
            <a:spLocks noChangeArrowheads="1"/>
          </p:cNvSpPr>
          <p:nvPr/>
        </p:nvSpPr>
        <p:spPr bwMode="auto">
          <a:xfrm>
            <a:off x="1331640" y="4551511"/>
            <a:ext cx="684076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b="1" dirty="0" smtClean="0">
                <a:solidFill>
                  <a:srgbClr val="002060"/>
                </a:solidFill>
              </a:rPr>
              <a:t>内存</a:t>
            </a:r>
            <a:r>
              <a:rPr lang="en-US" altLang="zh-CN" b="1" dirty="0" smtClean="0">
                <a:solidFill>
                  <a:srgbClr val="002060"/>
                </a:solidFill>
              </a:rPr>
              <a:t>I/O</a:t>
            </a:r>
            <a:r>
              <a:rPr lang="zh-CN" altLang="en-US" b="1" dirty="0" smtClean="0">
                <a:solidFill>
                  <a:srgbClr val="002060"/>
                </a:solidFill>
              </a:rPr>
              <a:t>、磁盘</a:t>
            </a:r>
            <a:r>
              <a:rPr lang="en-US" altLang="zh-CN" b="1" dirty="0" smtClean="0">
                <a:solidFill>
                  <a:srgbClr val="002060"/>
                </a:solidFill>
              </a:rPr>
              <a:t>I/O</a:t>
            </a:r>
            <a:r>
              <a:rPr lang="zh-CN" altLang="en-US" b="1" dirty="0" smtClean="0">
                <a:solidFill>
                  <a:srgbClr val="002060"/>
                </a:solidFill>
              </a:rPr>
              <a:t>、网络</a:t>
            </a:r>
            <a:r>
              <a:rPr lang="en-US" altLang="zh-CN" b="1" dirty="0" smtClean="0">
                <a:solidFill>
                  <a:srgbClr val="002060"/>
                </a:solidFill>
              </a:rPr>
              <a:t>I/O……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116632"/>
            <a:ext cx="3384376" cy="984251"/>
            <a:chOff x="357" y="660"/>
            <a:chExt cx="787" cy="620"/>
          </a:xfrm>
        </p:grpSpPr>
        <p:sp>
          <p:nvSpPr>
            <p:cNvPr id="3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453" y="660"/>
              <a:ext cx="632" cy="6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四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处理器闲置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40382" y="836712"/>
            <a:ext cx="8020050" cy="1439863"/>
            <a:chOff x="384" y="1152"/>
            <a:chExt cx="5052" cy="907"/>
          </a:xfrm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0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60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ea typeface="宋体" charset="-122"/>
                </a:rPr>
                <a:t>高性能并行程序的追求：</a:t>
              </a:r>
              <a:r>
                <a:rPr lang="zh-CN" altLang="en-US" sz="2800" b="1" dirty="0" smtClean="0">
                  <a:solidFill>
                    <a:srgbClr val="FFFF00"/>
                  </a:solidFill>
                  <a:ea typeface="宋体" charset="-122"/>
                </a:rPr>
                <a:t>处理器要得到充分利用</a:t>
              </a:r>
              <a:r>
                <a:rPr lang="zh-CN" altLang="en-US" sz="2800" b="1" dirty="0" smtClean="0">
                  <a:ea typeface="宋体" charset="-122"/>
                </a:rPr>
                <a:t>，即，所有处理器任意时刻都忙于计算</a:t>
              </a:r>
              <a:endParaRPr lang="en-US" altLang="zh-CN" sz="2800" b="1" dirty="0" smtClean="0">
                <a:ea typeface="宋体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83568" y="2708920"/>
            <a:ext cx="7620000" cy="3790950"/>
            <a:chOff x="683568" y="2708920"/>
            <a:chExt cx="7620000" cy="3790950"/>
          </a:xfrm>
        </p:grpSpPr>
        <p:pic>
          <p:nvPicPr>
            <p:cNvPr id="2856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2708920"/>
              <a:ext cx="7620000" cy="3790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矩形 18"/>
            <p:cNvSpPr/>
            <p:nvPr/>
          </p:nvSpPr>
          <p:spPr bwMode="auto">
            <a:xfrm>
              <a:off x="1691680" y="3573016"/>
              <a:ext cx="360040" cy="288032"/>
            </a:xfrm>
            <a:prstGeom prst="rect">
              <a:avLst/>
            </a:prstGeom>
            <a:noFill/>
            <a:ln w="22225" cap="sq" cmpd="sng" algn="ctr">
              <a:solidFill>
                <a:srgbClr val="FF33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971600" y="1146771"/>
            <a:ext cx="4032250" cy="554037"/>
            <a:chOff x="864" y="1632"/>
            <a:chExt cx="2540" cy="349"/>
          </a:xfrm>
        </p:grpSpPr>
        <p:sp>
          <p:nvSpPr>
            <p:cNvPr id="3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2348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负载不均衡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4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" name="Text Box 171"/>
          <p:cNvSpPr txBox="1">
            <a:spLocks noChangeArrowheads="1"/>
          </p:cNvSpPr>
          <p:nvPr/>
        </p:nvSpPr>
        <p:spPr bwMode="auto">
          <a:xfrm>
            <a:off x="1331640" y="1671191"/>
            <a:ext cx="72008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b="1" dirty="0" smtClean="0">
                <a:solidFill>
                  <a:srgbClr val="002060"/>
                </a:solidFill>
              </a:rPr>
              <a:t>任务分配不均匀、计算能力不均衡（</a:t>
            </a:r>
            <a:r>
              <a:rPr lang="zh-CN" altLang="en-US" b="1" dirty="0" smtClean="0">
                <a:solidFill>
                  <a:srgbClr val="FF0000"/>
                </a:solidFill>
              </a:rPr>
              <a:t>相同的硬件配置不代表相同的计算能力</a:t>
            </a:r>
            <a:r>
              <a:rPr lang="zh-CN" altLang="en-US" b="1" dirty="0" smtClean="0">
                <a:solidFill>
                  <a:srgbClr val="002060"/>
                </a:solidFill>
              </a:rPr>
              <a:t>）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971600" y="4819179"/>
            <a:ext cx="4032250" cy="554037"/>
            <a:chOff x="864" y="1632"/>
            <a:chExt cx="2540" cy="349"/>
          </a:xfrm>
        </p:grpSpPr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2348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等待数据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8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" name="Text Box 171"/>
          <p:cNvSpPr txBox="1">
            <a:spLocks noChangeArrowheads="1"/>
          </p:cNvSpPr>
          <p:nvPr/>
        </p:nvSpPr>
        <p:spPr bwMode="auto">
          <a:xfrm>
            <a:off x="1331640" y="5415607"/>
            <a:ext cx="684076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b="1" dirty="0" smtClean="0">
                <a:solidFill>
                  <a:srgbClr val="002060"/>
                </a:solidFill>
              </a:rPr>
              <a:t>等待来自网络、磁盘或者存储器的数据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7544" y="116632"/>
            <a:ext cx="4803617" cy="600164"/>
            <a:chOff x="1187624" y="2132856"/>
            <a:chExt cx="3240360" cy="600164"/>
          </a:xfrm>
        </p:grpSpPr>
        <p:sp>
          <p:nvSpPr>
            <p:cNvPr id="11" name="Rectangle 177"/>
            <p:cNvSpPr>
              <a:spLocks noChangeArrowheads="1"/>
            </p:cNvSpPr>
            <p:nvPr/>
          </p:nvSpPr>
          <p:spPr bwMode="auto">
            <a:xfrm>
              <a:off x="1259632" y="2204864"/>
              <a:ext cx="3168352" cy="503238"/>
            </a:xfrm>
            <a:prstGeom prst="rect">
              <a:avLst/>
            </a:prstGeom>
            <a:solidFill>
              <a:srgbClr val="D9D9D9"/>
            </a:soli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178"/>
            <p:cNvSpPr txBox="1">
              <a:spLocks noChangeArrowheads="1"/>
            </p:cNvSpPr>
            <p:nvPr/>
          </p:nvSpPr>
          <p:spPr bwMode="auto">
            <a:xfrm>
              <a:off x="1187624" y="2132856"/>
              <a:ext cx="2990100" cy="6001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3300" b="1" dirty="0" smtClean="0">
                  <a:solidFill>
                    <a:srgbClr val="FF5050"/>
                  </a:solidFill>
                </a:rPr>
                <a:t>引起处理器闲置的原因</a:t>
              </a:r>
              <a:endParaRPr lang="zh-CN" altLang="en-US" sz="3300" b="1" dirty="0">
                <a:solidFill>
                  <a:srgbClr val="FF5050"/>
                </a:solidFill>
              </a:endParaRPr>
            </a:p>
          </p:txBody>
        </p:sp>
      </p:grpSp>
      <p:pic>
        <p:nvPicPr>
          <p:cNvPr id="870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492896"/>
            <a:ext cx="38385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8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5199112" cy="630942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5.4  </a:t>
            </a:r>
            <a:r>
              <a:rPr lang="zh-CN" altLang="en-US" sz="3500" b="1" dirty="0" smtClean="0">
                <a:solidFill>
                  <a:srgbClr val="000099"/>
                </a:solidFill>
                <a:ea typeface="楷体_GB2312" pitchFamily="49" charset="-122"/>
              </a:rPr>
              <a:t>并行程序的可扩展性</a:t>
            </a:r>
            <a:endParaRPr lang="zh-CN" altLang="en-US" dirty="0">
              <a:solidFill>
                <a:srgbClr val="FF6600"/>
              </a:solidFill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23528" y="980728"/>
            <a:ext cx="8020050" cy="1439865"/>
            <a:chOff x="384" y="1152"/>
            <a:chExt cx="5052" cy="907"/>
          </a:xfrm>
        </p:grpSpPr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0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81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</a:t>
              </a:r>
              <a:r>
                <a:rPr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        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如果处理器从</a:t>
              </a:r>
              <a:r>
                <a:rPr lang="en-US" altLang="zh-CN" sz="2600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P-1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增加到</a:t>
              </a:r>
              <a:r>
                <a:rPr lang="en-US" altLang="zh-CN" sz="2600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P</a:t>
              </a:r>
              <a:r>
                <a:rPr lang="zh-CN" altLang="en-US" sz="2600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，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加速比仍旧在提高，那么称该并行程序能够扩展到</a:t>
              </a:r>
              <a:r>
                <a:rPr lang="en-US" altLang="zh-CN" sz="2600" b="1" i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P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个处理器</a:t>
              </a:r>
              <a:endParaRPr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23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2585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可扩展性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</a:t>
              </a:r>
              <a:r>
                <a:rPr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Scalability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)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971600" y="3594796"/>
            <a:ext cx="7543800" cy="554036"/>
            <a:chOff x="864" y="1643"/>
            <a:chExt cx="4752" cy="349"/>
          </a:xfrm>
        </p:grpSpPr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1045" y="1643"/>
              <a:ext cx="4571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zh-CN" sz="3000" b="1" dirty="0" smtClean="0">
                  <a:solidFill>
                    <a:schemeClr val="accent2"/>
                  </a:solidFill>
                  <a:ea typeface="黑体" pitchFamily="2" charset="-122"/>
                </a:rPr>
                <a:t>I/O</a:t>
              </a:r>
              <a:r>
                <a:rPr lang="zh-CN" altLang="en-US" sz="3000" b="1" dirty="0" smtClean="0">
                  <a:solidFill>
                    <a:srgbClr val="FF0000"/>
                  </a:solidFill>
                  <a:ea typeface="黑体" pitchFamily="2" charset="-122"/>
                </a:rPr>
                <a:t>：</a:t>
              </a:r>
              <a:r>
                <a:rPr lang="zh-CN" altLang="en-US" sz="3000" b="1" dirty="0" smtClean="0">
                  <a:solidFill>
                    <a:srgbClr val="003399"/>
                  </a:solidFill>
                  <a:ea typeface="黑体" pitchFamily="2" charset="-122"/>
                </a:rPr>
                <a:t>网络、内存带宽、磁盘</a:t>
              </a:r>
              <a:endParaRPr lang="en-US" altLang="zh-CN" sz="2800" b="1" dirty="0" smtClean="0">
                <a:solidFill>
                  <a:srgbClr val="003399"/>
                </a:solidFill>
              </a:endParaRPr>
            </a:p>
          </p:txBody>
        </p:sp>
        <p:sp>
          <p:nvSpPr>
            <p:cNvPr id="40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899592" y="2852943"/>
            <a:ext cx="4464496" cy="720726"/>
            <a:chOff x="427" y="3217"/>
            <a:chExt cx="2722" cy="454"/>
          </a:xfrm>
        </p:grpSpPr>
        <p:sp>
          <p:nvSpPr>
            <p:cNvPr id="42" name="Freeform 4"/>
            <p:cNvSpPr>
              <a:spLocks/>
            </p:cNvSpPr>
            <p:nvPr/>
          </p:nvSpPr>
          <p:spPr bwMode="auto">
            <a:xfrm>
              <a:off x="427" y="3217"/>
              <a:ext cx="2722" cy="454"/>
            </a:xfrm>
            <a:custGeom>
              <a:avLst/>
              <a:gdLst/>
              <a:ahLst/>
              <a:cxnLst>
                <a:cxn ang="0">
                  <a:pos x="150" y="35"/>
                </a:cxn>
                <a:cxn ang="0">
                  <a:pos x="1336" y="46"/>
                </a:cxn>
                <a:cxn ang="0">
                  <a:pos x="2120" y="81"/>
                </a:cxn>
                <a:cxn ang="0">
                  <a:pos x="2592" y="12"/>
                </a:cxn>
                <a:cxn ang="0">
                  <a:pos x="2915" y="46"/>
                </a:cxn>
                <a:cxn ang="0">
                  <a:pos x="2834" y="403"/>
                </a:cxn>
                <a:cxn ang="0">
                  <a:pos x="2845" y="795"/>
                </a:cxn>
                <a:cxn ang="0">
                  <a:pos x="46" y="784"/>
                </a:cxn>
                <a:cxn ang="0">
                  <a:pos x="23" y="484"/>
                </a:cxn>
                <a:cxn ang="0">
                  <a:pos x="0" y="415"/>
                </a:cxn>
                <a:cxn ang="0">
                  <a:pos x="23" y="92"/>
                </a:cxn>
                <a:cxn ang="0">
                  <a:pos x="184" y="0"/>
                </a:cxn>
                <a:cxn ang="0">
                  <a:pos x="230" y="35"/>
                </a:cxn>
              </a:cxnLst>
              <a:rect l="0" t="0" r="r" b="b"/>
              <a:pathLst>
                <a:path w="2915" h="840">
                  <a:moveTo>
                    <a:pt x="150" y="35"/>
                  </a:moveTo>
                  <a:cubicBezTo>
                    <a:pt x="545" y="8"/>
                    <a:pt x="941" y="31"/>
                    <a:pt x="1336" y="46"/>
                  </a:cubicBezTo>
                  <a:cubicBezTo>
                    <a:pt x="1590" y="112"/>
                    <a:pt x="1860" y="42"/>
                    <a:pt x="2120" y="81"/>
                  </a:cubicBezTo>
                  <a:cubicBezTo>
                    <a:pt x="2322" y="71"/>
                    <a:pt x="2417" y="67"/>
                    <a:pt x="2592" y="12"/>
                  </a:cubicBezTo>
                  <a:cubicBezTo>
                    <a:pt x="2704" y="23"/>
                    <a:pt x="2802" y="38"/>
                    <a:pt x="2915" y="46"/>
                  </a:cubicBezTo>
                  <a:cubicBezTo>
                    <a:pt x="2906" y="170"/>
                    <a:pt x="2906" y="297"/>
                    <a:pt x="2834" y="403"/>
                  </a:cubicBezTo>
                  <a:cubicBezTo>
                    <a:pt x="2847" y="550"/>
                    <a:pt x="2854" y="641"/>
                    <a:pt x="2845" y="795"/>
                  </a:cubicBezTo>
                  <a:cubicBezTo>
                    <a:pt x="1918" y="763"/>
                    <a:pt x="963" y="789"/>
                    <a:pt x="46" y="784"/>
                  </a:cubicBezTo>
                  <a:cubicBezTo>
                    <a:pt x="5" y="654"/>
                    <a:pt x="60" y="840"/>
                    <a:pt x="23" y="484"/>
                  </a:cubicBezTo>
                  <a:cubicBezTo>
                    <a:pt x="20" y="460"/>
                    <a:pt x="0" y="415"/>
                    <a:pt x="0" y="415"/>
                  </a:cubicBezTo>
                  <a:cubicBezTo>
                    <a:pt x="120" y="336"/>
                    <a:pt x="23" y="414"/>
                    <a:pt x="23" y="92"/>
                  </a:cubicBezTo>
                  <a:cubicBezTo>
                    <a:pt x="23" y="42"/>
                    <a:pt x="142" y="15"/>
                    <a:pt x="184" y="0"/>
                  </a:cubicBezTo>
                  <a:cubicBezTo>
                    <a:pt x="227" y="15"/>
                    <a:pt x="214" y="1"/>
                    <a:pt x="230" y="35"/>
                  </a:cubicBezTo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8980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Text Box 5"/>
            <p:cNvSpPr txBox="1">
              <a:spLocks noChangeArrowheads="1"/>
            </p:cNvSpPr>
            <p:nvPr/>
          </p:nvSpPr>
          <p:spPr bwMode="auto">
            <a:xfrm>
              <a:off x="549" y="3300"/>
              <a:ext cx="2476" cy="33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  <a:spcAft>
                  <a:spcPct val="15000"/>
                </a:spcAft>
              </a:pPr>
              <a:r>
                <a:rPr lang="zh-CN" altLang="en-US" sz="3200" dirty="0" smtClean="0">
                  <a:solidFill>
                    <a:srgbClr val="FFFF00"/>
                  </a:solidFill>
                  <a:ea typeface="黑体" pitchFamily="2" charset="-122"/>
                </a:rPr>
                <a:t>影响扩展性的因素：</a:t>
              </a:r>
              <a:endParaRPr lang="en-US" altLang="zh-CN" sz="3200" dirty="0">
                <a:solidFill>
                  <a:srgbClr val="FFFFFF"/>
                </a:solidFill>
                <a:ea typeface="楷体_GB2312" pitchFamily="49" charset="-122"/>
              </a:endParaRP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971600" y="4171108"/>
            <a:ext cx="7543800" cy="554036"/>
            <a:chOff x="864" y="1661"/>
            <a:chExt cx="4752" cy="349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1045" y="1661"/>
              <a:ext cx="4571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000" b="1" dirty="0" smtClean="0">
                  <a:solidFill>
                    <a:schemeClr val="accent2"/>
                  </a:solidFill>
                  <a:ea typeface="黑体" pitchFamily="2" charset="-122"/>
                </a:rPr>
                <a:t>并行算法</a:t>
              </a:r>
              <a:endParaRPr lang="en-US" altLang="zh-CN" sz="2800" b="1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46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971600" y="4747172"/>
            <a:ext cx="7543800" cy="554036"/>
            <a:chOff x="864" y="1675"/>
            <a:chExt cx="4752" cy="349"/>
          </a:xfrm>
        </p:grpSpPr>
        <p:sp>
          <p:nvSpPr>
            <p:cNvPr id="48" name="Rectangle 16"/>
            <p:cNvSpPr>
              <a:spLocks noChangeArrowheads="1"/>
            </p:cNvSpPr>
            <p:nvPr/>
          </p:nvSpPr>
          <p:spPr bwMode="auto">
            <a:xfrm>
              <a:off x="1045" y="1675"/>
              <a:ext cx="4571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000" b="1" dirty="0" smtClean="0">
                  <a:solidFill>
                    <a:schemeClr val="accent2"/>
                  </a:solidFill>
                  <a:ea typeface="黑体" pitchFamily="2" charset="-122"/>
                </a:rPr>
                <a:t>并行开销</a:t>
              </a:r>
              <a:endParaRPr lang="en-US" altLang="zh-CN" sz="3000" b="1" dirty="0" smtClean="0">
                <a:solidFill>
                  <a:schemeClr val="accent2"/>
                </a:solidFill>
                <a:ea typeface="黑体" pitchFamily="2" charset="-122"/>
              </a:endParaRPr>
            </a:p>
          </p:txBody>
        </p:sp>
        <p:sp>
          <p:nvSpPr>
            <p:cNvPr id="49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971600" y="5323236"/>
            <a:ext cx="7543800" cy="554036"/>
            <a:chOff x="864" y="1675"/>
            <a:chExt cx="4752" cy="349"/>
          </a:xfrm>
        </p:grpSpPr>
        <p:sp>
          <p:nvSpPr>
            <p:cNvPr id="51" name="Rectangle 16"/>
            <p:cNvSpPr>
              <a:spLocks noChangeArrowheads="1"/>
            </p:cNvSpPr>
            <p:nvPr/>
          </p:nvSpPr>
          <p:spPr bwMode="auto">
            <a:xfrm>
              <a:off x="1045" y="1675"/>
              <a:ext cx="4571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000" b="1" dirty="0" smtClean="0">
                  <a:solidFill>
                    <a:schemeClr val="accent2"/>
                  </a:solidFill>
                  <a:ea typeface="黑体" pitchFamily="2" charset="-122"/>
                </a:rPr>
                <a:t>编码实现</a:t>
              </a:r>
              <a:endParaRPr lang="en-US" altLang="zh-CN" sz="3000" b="1" dirty="0" smtClean="0">
                <a:solidFill>
                  <a:schemeClr val="accent2"/>
                </a:solidFill>
                <a:ea typeface="黑体" pitchFamily="2" charset="-122"/>
              </a:endParaRPr>
            </a:p>
          </p:txBody>
        </p:sp>
        <p:sp>
          <p:nvSpPr>
            <p:cNvPr id="52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7071320" cy="630942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5.5  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改进并行程序性能的几种策略</a:t>
            </a:r>
            <a:endParaRPr lang="zh-CN" altLang="en-US" dirty="0">
              <a:solidFill>
                <a:srgbClr val="FF6600"/>
              </a:solidFill>
            </a:endParaRP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115616" y="2564908"/>
            <a:ext cx="3600452" cy="600076"/>
            <a:chOff x="864" y="1920"/>
            <a:chExt cx="2268" cy="378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1068" y="1920"/>
              <a:ext cx="2064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并行粒度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5" name="Oval 19"/>
            <p:cNvSpPr>
              <a:spLocks noChangeArrowheads="1"/>
            </p:cNvSpPr>
            <p:nvPr/>
          </p:nvSpPr>
          <p:spPr bwMode="auto">
            <a:xfrm>
              <a:off x="864" y="2042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115616" y="1772816"/>
            <a:ext cx="5903913" cy="600074"/>
            <a:chOff x="864" y="1632"/>
            <a:chExt cx="3719" cy="378"/>
          </a:xfrm>
        </p:grpSpPr>
        <p:sp>
          <p:nvSpPr>
            <p:cNvPr id="7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3527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数据相关性（依赖性）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8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4" name="Group 22"/>
          <p:cNvGrpSpPr>
            <a:grpSpLocks/>
          </p:cNvGrpSpPr>
          <p:nvPr/>
        </p:nvGrpSpPr>
        <p:grpSpPr bwMode="auto">
          <a:xfrm>
            <a:off x="1115616" y="3260974"/>
            <a:ext cx="7559678" cy="600076"/>
            <a:chOff x="864" y="1920"/>
            <a:chExt cx="4762" cy="378"/>
          </a:xfrm>
        </p:grpSpPr>
        <p:sp>
          <p:nvSpPr>
            <p:cNvPr id="29" name="Rectangle 17"/>
            <p:cNvSpPr>
              <a:spLocks noChangeArrowheads="1"/>
            </p:cNvSpPr>
            <p:nvPr/>
          </p:nvSpPr>
          <p:spPr bwMode="auto">
            <a:xfrm>
              <a:off x="1068" y="1920"/>
              <a:ext cx="4558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局部性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30" name="Oval 19"/>
            <p:cNvSpPr>
              <a:spLocks noChangeArrowheads="1"/>
            </p:cNvSpPr>
            <p:nvPr/>
          </p:nvSpPr>
          <p:spPr bwMode="auto">
            <a:xfrm>
              <a:off x="864" y="2042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1115616" y="4053062"/>
            <a:ext cx="7561265" cy="600076"/>
            <a:chOff x="864" y="1920"/>
            <a:chExt cx="4763" cy="378"/>
          </a:xfrm>
        </p:grpSpPr>
        <p:sp>
          <p:nvSpPr>
            <p:cNvPr id="32" name="Rectangle 17"/>
            <p:cNvSpPr>
              <a:spLocks noChangeArrowheads="1"/>
            </p:cNvSpPr>
            <p:nvPr/>
          </p:nvSpPr>
          <p:spPr bwMode="auto">
            <a:xfrm>
              <a:off x="1069" y="1920"/>
              <a:ext cx="4558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重叠通信和计算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33" name="Oval 19"/>
            <p:cNvSpPr>
              <a:spLocks noChangeArrowheads="1"/>
            </p:cNvSpPr>
            <p:nvPr/>
          </p:nvSpPr>
          <p:spPr bwMode="auto">
            <a:xfrm>
              <a:off x="864" y="2042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115616" y="4773140"/>
            <a:ext cx="7561265" cy="600076"/>
            <a:chOff x="864" y="1920"/>
            <a:chExt cx="4763" cy="378"/>
          </a:xfrm>
        </p:grpSpPr>
        <p:sp>
          <p:nvSpPr>
            <p:cNvPr id="27" name="Rectangle 17"/>
            <p:cNvSpPr>
              <a:spLocks noChangeArrowheads="1"/>
            </p:cNvSpPr>
            <p:nvPr/>
          </p:nvSpPr>
          <p:spPr bwMode="auto">
            <a:xfrm>
              <a:off x="1069" y="1920"/>
              <a:ext cx="4558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300" smtClean="0">
                  <a:solidFill>
                    <a:srgbClr val="003399"/>
                  </a:solidFill>
                  <a:ea typeface="黑体" pitchFamily="2" charset="-122"/>
                </a:rPr>
                <a:t>任务动态分配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28" name="Oval 19"/>
            <p:cNvSpPr>
              <a:spLocks noChangeArrowheads="1"/>
            </p:cNvSpPr>
            <p:nvPr/>
          </p:nvSpPr>
          <p:spPr bwMode="auto">
            <a:xfrm>
              <a:off x="864" y="2042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116632"/>
            <a:ext cx="3384376" cy="984251"/>
            <a:chOff x="357" y="660"/>
            <a:chExt cx="787" cy="620"/>
          </a:xfrm>
        </p:grpSpPr>
        <p:sp>
          <p:nvSpPr>
            <p:cNvPr id="3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424" y="660"/>
              <a:ext cx="632" cy="6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一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数据相关性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971600" y="2802955"/>
            <a:ext cx="7561263" cy="1477961"/>
            <a:chOff x="864" y="1632"/>
            <a:chExt cx="4763" cy="931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4571" cy="9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如果两个计算</a:t>
              </a:r>
              <a:r>
                <a:rPr lang="zh-CN" altLang="en-US" sz="3000" b="1" dirty="0" smtClean="0">
                  <a:solidFill>
                    <a:srgbClr val="FF0000"/>
                  </a:solidFill>
                  <a:ea typeface="黑体" pitchFamily="2" charset="-122"/>
                </a:rPr>
                <a:t>没有依赖性</a:t>
              </a:r>
              <a:r>
                <a:rPr lang="zh-CN" altLang="en-US" sz="30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，即，执行顺序不影响程序正确性，则这两个计算能够并行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51520" y="836713"/>
            <a:ext cx="8020050" cy="1439864"/>
            <a:chOff x="384" y="1152"/>
            <a:chExt cx="5052" cy="907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0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81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	              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是指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对存储器操作的顺序，为了</a:t>
              </a:r>
              <a:r>
                <a:rPr lang="zh-CN" altLang="en-US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保证正确性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必须保持这种排序关系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。</a:t>
              </a:r>
              <a:endParaRPr lang="en-US" altLang="zh-CN" sz="2600" b="1" i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3991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数据相关性 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(Data </a:t>
              </a:r>
              <a:r>
                <a:rPr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Dependencies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)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1763688" y="4221088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statement1; statement2;</a:t>
            </a:r>
          </a:p>
          <a:p>
            <a:pPr lvl="2">
              <a:buFontTx/>
              <a:buNone/>
            </a:pPr>
            <a:r>
              <a:rPr lang="en-US" altLang="zh-CN" b="1" dirty="0" smtClean="0">
                <a:solidFill>
                  <a:srgbClr val="002060"/>
                </a:solidFill>
                <a:ea typeface="宋体" charset="-122"/>
              </a:rPr>
              <a:t>	 </a:t>
            </a:r>
            <a:r>
              <a:rPr lang="en-US" altLang="zh-CN" sz="3200" b="1" dirty="0" smtClean="0">
                <a:solidFill>
                  <a:srgbClr val="002060"/>
                </a:solidFill>
                <a:ea typeface="宋体" charset="-122"/>
              </a:rPr>
              <a:t> </a:t>
            </a:r>
            <a:r>
              <a:rPr lang="zh-CN" altLang="en-US" sz="3200" b="1" dirty="0" smtClean="0">
                <a:solidFill>
                  <a:srgbClr val="002060"/>
                </a:solidFill>
                <a:ea typeface="宋体" charset="-122"/>
              </a:rPr>
              <a:t>等于</a:t>
            </a:r>
            <a:endParaRPr lang="en-US" altLang="zh-CN" b="1" dirty="0" smtClean="0">
              <a:solidFill>
                <a:srgbClr val="002060"/>
              </a:solidFill>
              <a:ea typeface="宋体" charset="-122"/>
            </a:endParaRP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statement2; statement1;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1"/>
          <p:cNvSpPr txBox="1">
            <a:spLocks noChangeArrowheads="1"/>
          </p:cNvSpPr>
          <p:nvPr/>
        </p:nvSpPr>
        <p:spPr bwMode="auto">
          <a:xfrm>
            <a:off x="683568" y="836712"/>
            <a:ext cx="7776864" cy="115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300" b="1" dirty="0" smtClean="0">
                <a:solidFill>
                  <a:srgbClr val="00B050"/>
                </a:solidFill>
              </a:rPr>
              <a:t>(1)  </a:t>
            </a:r>
            <a:r>
              <a:rPr lang="zh-CN" altLang="en-US" sz="2300" b="1" dirty="0" smtClean="0">
                <a:solidFill>
                  <a:srgbClr val="00B050"/>
                </a:solidFill>
              </a:rPr>
              <a:t>硬件环境</a:t>
            </a:r>
            <a:endParaRPr lang="en-US" altLang="zh-CN" sz="2300" b="1" dirty="0" smtClean="0">
              <a:solidFill>
                <a:srgbClr val="00B050"/>
              </a:solidFill>
            </a:endParaRPr>
          </a:p>
          <a:p>
            <a:r>
              <a:rPr lang="en-US" altLang="zh-CN" sz="2300" b="1" dirty="0" smtClean="0">
                <a:solidFill>
                  <a:srgbClr val="000086"/>
                </a:solidFill>
              </a:rPr>
              <a:t>	 </a:t>
            </a:r>
            <a:r>
              <a:rPr lang="zh-CN" altLang="en-US" sz="2300" b="1" dirty="0" smtClean="0">
                <a:solidFill>
                  <a:srgbClr val="000086"/>
                </a:solidFill>
              </a:rPr>
              <a:t>台式机，一个</a:t>
            </a:r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Intel Core i7-950 CPU【</a:t>
            </a:r>
            <a:r>
              <a:rPr lang="zh-CN" altLang="en-US" sz="2300" b="1" dirty="0" smtClean="0">
                <a:solidFill>
                  <a:srgbClr val="C00000"/>
                </a:solidFill>
                <a:ea typeface="幼圆" pitchFamily="49" charset="-122"/>
              </a:rPr>
              <a:t>四核（超线程）、</a:t>
            </a:r>
            <a:r>
              <a:rPr lang="en-US" altLang="zh-CN" sz="2300" b="1" dirty="0" smtClean="0">
                <a:solidFill>
                  <a:srgbClr val="C00000"/>
                </a:solidFill>
                <a:ea typeface="幼圆" pitchFamily="49" charset="-122"/>
              </a:rPr>
              <a:t>64K L1 Cache</a:t>
            </a:r>
            <a:r>
              <a:rPr lang="zh-CN" altLang="en-US" sz="2300" b="1" dirty="0" smtClean="0">
                <a:solidFill>
                  <a:srgbClr val="C00000"/>
                </a:solidFill>
                <a:ea typeface="幼圆" pitchFamily="49" charset="-122"/>
              </a:rPr>
              <a:t>、</a:t>
            </a:r>
            <a:r>
              <a:rPr lang="en-US" altLang="zh-CN" sz="2300" b="1" dirty="0" smtClean="0">
                <a:solidFill>
                  <a:srgbClr val="C00000"/>
                </a:solidFill>
                <a:ea typeface="幼圆" pitchFamily="49" charset="-122"/>
              </a:rPr>
              <a:t>1M L2 Cache</a:t>
            </a:r>
            <a:r>
              <a:rPr lang="zh-CN" altLang="en-US" sz="2300" b="1" dirty="0" smtClean="0">
                <a:solidFill>
                  <a:srgbClr val="C00000"/>
                </a:solidFill>
                <a:ea typeface="幼圆" pitchFamily="49" charset="-122"/>
              </a:rPr>
              <a:t>、共享</a:t>
            </a:r>
            <a:r>
              <a:rPr lang="en-US" altLang="zh-CN" sz="2300" b="1" dirty="0" smtClean="0">
                <a:solidFill>
                  <a:srgbClr val="C00000"/>
                </a:solidFill>
                <a:ea typeface="幼圆" pitchFamily="49" charset="-122"/>
              </a:rPr>
              <a:t>8M L3 Cache</a:t>
            </a:r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】</a:t>
            </a:r>
          </a:p>
        </p:txBody>
      </p:sp>
      <p:sp>
        <p:nvSpPr>
          <p:cNvPr id="3" name="Text Box 172"/>
          <p:cNvSpPr txBox="1">
            <a:spLocks noChangeArrowheads="1"/>
          </p:cNvSpPr>
          <p:nvPr/>
        </p:nvSpPr>
        <p:spPr bwMode="auto">
          <a:xfrm>
            <a:off x="683568" y="3204845"/>
            <a:ext cx="7272338" cy="8002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altLang="zh-CN" sz="2300" b="1" dirty="0">
                <a:solidFill>
                  <a:srgbClr val="00B050"/>
                </a:solidFill>
                <a:ea typeface="幼圆" pitchFamily="49" charset="-122"/>
              </a:rPr>
              <a:t> </a:t>
            </a:r>
            <a:r>
              <a:rPr lang="en-US" altLang="zh-CN" sz="2300" b="1" dirty="0" smtClean="0">
                <a:solidFill>
                  <a:srgbClr val="00B050"/>
                </a:solidFill>
              </a:rPr>
              <a:t>(3)  </a:t>
            </a:r>
            <a:r>
              <a:rPr lang="zh-CN" altLang="en-US" sz="2300" b="1" dirty="0" smtClean="0">
                <a:solidFill>
                  <a:srgbClr val="00B050"/>
                </a:solidFill>
                <a:ea typeface="幼圆" pitchFamily="49" charset="-122"/>
              </a:rPr>
              <a:t>数据</a:t>
            </a:r>
            <a:endParaRPr lang="en-US" altLang="zh-CN" sz="2300" b="1" dirty="0" smtClean="0">
              <a:solidFill>
                <a:srgbClr val="00B050"/>
              </a:solidFill>
              <a:ea typeface="幼圆" pitchFamily="49" charset="-122"/>
            </a:endParaRPr>
          </a:p>
          <a:p>
            <a:pPr marL="457200" indent="-457200" algn="l"/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		</a:t>
            </a:r>
            <a:r>
              <a:rPr lang="en-US" altLang="zh-CN" sz="2000" b="1" dirty="0" smtClean="0">
                <a:solidFill>
                  <a:srgbClr val="000086"/>
                </a:solidFill>
                <a:ea typeface="幼圆" pitchFamily="49" charset="-122"/>
              </a:rPr>
              <a:t>80MB</a:t>
            </a:r>
            <a:r>
              <a:rPr lang="zh-CN" altLang="en-US" sz="2000" b="1" dirty="0" smtClean="0">
                <a:solidFill>
                  <a:srgbClr val="000086"/>
                </a:solidFill>
                <a:ea typeface="幼圆" pitchFamily="49" charset="-122"/>
              </a:rPr>
              <a:t>的整型数组，随机分布有</a:t>
            </a:r>
            <a:r>
              <a:rPr lang="en-US" altLang="zh-CN" sz="2000" b="1" dirty="0" smtClean="0">
                <a:solidFill>
                  <a:srgbClr val="000086"/>
                </a:solidFill>
                <a:ea typeface="幼圆" pitchFamily="49" charset="-122"/>
              </a:rPr>
              <a:t>31%</a:t>
            </a:r>
            <a:r>
              <a:rPr lang="zh-CN" altLang="en-US" sz="2000" b="1" dirty="0" smtClean="0">
                <a:solidFill>
                  <a:srgbClr val="000086"/>
                </a:solidFill>
                <a:ea typeface="幼圆" pitchFamily="49" charset="-122"/>
              </a:rPr>
              <a:t>值为</a:t>
            </a:r>
            <a:r>
              <a:rPr lang="en-US" altLang="zh-CN" sz="2000" b="1" dirty="0" smtClean="0">
                <a:solidFill>
                  <a:srgbClr val="000086"/>
                </a:solidFill>
                <a:ea typeface="幼圆" pitchFamily="49" charset="-122"/>
              </a:rPr>
              <a:t>10</a:t>
            </a:r>
            <a:r>
              <a:rPr lang="zh-CN" altLang="en-US" sz="2000" b="1" dirty="0" smtClean="0">
                <a:solidFill>
                  <a:srgbClr val="000086"/>
                </a:solidFill>
                <a:ea typeface="幼圆" pitchFamily="49" charset="-122"/>
              </a:rPr>
              <a:t>的元素。</a:t>
            </a:r>
            <a:r>
              <a:rPr lang="zh-CN" altLang="en-US" sz="2000" b="1" dirty="0" smtClean="0">
                <a:solidFill>
                  <a:srgbClr val="000086"/>
                </a:solidFill>
              </a:rPr>
              <a:t> </a:t>
            </a:r>
            <a:endParaRPr lang="zh-CN" altLang="en-US" sz="2000" b="1" dirty="0">
              <a:solidFill>
                <a:srgbClr val="000086"/>
              </a:solidFill>
            </a:endParaRPr>
          </a:p>
        </p:txBody>
      </p:sp>
      <p:grpSp>
        <p:nvGrpSpPr>
          <p:cNvPr id="4" name="Group 179"/>
          <p:cNvGrpSpPr>
            <a:grpSpLocks/>
          </p:cNvGrpSpPr>
          <p:nvPr/>
        </p:nvGrpSpPr>
        <p:grpSpPr bwMode="auto">
          <a:xfrm>
            <a:off x="323528" y="116632"/>
            <a:ext cx="8280399" cy="4032181"/>
            <a:chOff x="567" y="2084"/>
            <a:chExt cx="5216" cy="2161"/>
          </a:xfrm>
        </p:grpSpPr>
        <p:sp>
          <p:nvSpPr>
            <p:cNvPr id="5" name="Rectangle 174"/>
            <p:cNvSpPr>
              <a:spLocks noChangeArrowheads="1"/>
            </p:cNvSpPr>
            <p:nvPr/>
          </p:nvSpPr>
          <p:spPr bwMode="auto">
            <a:xfrm>
              <a:off x="567" y="2296"/>
              <a:ext cx="5216" cy="1949"/>
            </a:xfrm>
            <a:prstGeom prst="rect">
              <a:avLst/>
            </a:prstGeom>
            <a:noFill/>
            <a:ln w="101600">
              <a:solidFill>
                <a:srgbClr val="33CCCC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175"/>
            <p:cNvSpPr>
              <a:spLocks noChangeArrowheads="1"/>
            </p:cNvSpPr>
            <p:nvPr/>
          </p:nvSpPr>
          <p:spPr bwMode="auto">
            <a:xfrm>
              <a:off x="748" y="2205"/>
              <a:ext cx="817" cy="227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176"/>
            <p:cNvGrpSpPr>
              <a:grpSpLocks/>
            </p:cNvGrpSpPr>
            <p:nvPr/>
          </p:nvGrpSpPr>
          <p:grpSpPr bwMode="auto">
            <a:xfrm>
              <a:off x="794" y="2084"/>
              <a:ext cx="1225" cy="311"/>
              <a:chOff x="445" y="2334"/>
              <a:chExt cx="1225" cy="311"/>
            </a:xfrm>
          </p:grpSpPr>
          <p:sp>
            <p:nvSpPr>
              <p:cNvPr id="8" name="Rectangle 177"/>
              <p:cNvSpPr>
                <a:spLocks noChangeArrowheads="1"/>
              </p:cNvSpPr>
              <p:nvPr/>
            </p:nvSpPr>
            <p:spPr bwMode="auto">
              <a:xfrm>
                <a:off x="470" y="2387"/>
                <a:ext cx="1200" cy="258"/>
              </a:xfrm>
              <a:prstGeom prst="rect">
                <a:avLst/>
              </a:prstGeom>
              <a:solidFill>
                <a:srgbClr val="D9D9D9"/>
              </a:solidFill>
              <a:ln w="12700">
                <a:noFill/>
                <a:miter lim="800000"/>
                <a:headEnd/>
                <a:tailEnd/>
              </a:ln>
              <a:effectLst>
                <a:outerShdw dist="71842" dir="2700000" algn="ctr" rotWithShape="0">
                  <a:srgbClr val="B2B2B2"/>
                </a:outerShdw>
              </a:effec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" name="Text Box 178"/>
              <p:cNvSpPr txBox="1">
                <a:spLocks noChangeArrowheads="1"/>
              </p:cNvSpPr>
              <p:nvPr/>
            </p:nvSpPr>
            <p:spPr bwMode="auto">
              <a:xfrm>
                <a:off x="445" y="2334"/>
                <a:ext cx="1211" cy="31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zh-CN" altLang="en-US" sz="3000" b="1" dirty="0" smtClean="0">
                    <a:solidFill>
                      <a:srgbClr val="FF5050"/>
                    </a:solidFill>
                  </a:rPr>
                  <a:t>实验环境</a:t>
                </a:r>
                <a:r>
                  <a:rPr lang="en-US" altLang="zh-CN" sz="3000" b="1" dirty="0" smtClean="0">
                    <a:solidFill>
                      <a:srgbClr val="FF5050"/>
                    </a:solidFill>
                  </a:rPr>
                  <a:t>1</a:t>
                </a:r>
                <a:endParaRPr lang="zh-CN" altLang="en-US" sz="3000" b="1" dirty="0">
                  <a:solidFill>
                    <a:srgbClr val="FF5050"/>
                  </a:solidFill>
                </a:endParaRPr>
              </a:p>
            </p:txBody>
          </p:sp>
        </p:grpSp>
      </p:grpSp>
      <p:pic>
        <p:nvPicPr>
          <p:cNvPr id="211970" name="Picture 2" descr="D:\My Documents\我的研究与教学\教学\并行程序设计（本科）\课件\figures\intel corei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184560"/>
            <a:ext cx="3960440" cy="2541883"/>
          </a:xfrm>
          <a:prstGeom prst="rect">
            <a:avLst/>
          </a:prstGeom>
          <a:noFill/>
        </p:spPr>
      </p:pic>
      <p:sp>
        <p:nvSpPr>
          <p:cNvPr id="11" name="Text Box 171"/>
          <p:cNvSpPr txBox="1">
            <a:spLocks noChangeArrowheads="1"/>
          </p:cNvSpPr>
          <p:nvPr/>
        </p:nvSpPr>
        <p:spPr bwMode="auto">
          <a:xfrm>
            <a:off x="683568" y="1916832"/>
            <a:ext cx="7776864" cy="173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300" b="1" dirty="0" smtClean="0">
                <a:solidFill>
                  <a:srgbClr val="00B050"/>
                </a:solidFill>
              </a:rPr>
              <a:t>(2)  </a:t>
            </a:r>
            <a:r>
              <a:rPr lang="zh-CN" altLang="en-US" sz="2300" b="1" dirty="0" smtClean="0">
                <a:solidFill>
                  <a:srgbClr val="00B050"/>
                </a:solidFill>
              </a:rPr>
              <a:t>软件环境</a:t>
            </a:r>
            <a:endParaRPr lang="en-US" altLang="zh-CN" sz="2300" b="1" dirty="0" smtClean="0">
              <a:solidFill>
                <a:srgbClr val="00B050"/>
              </a:solidFill>
            </a:endParaRPr>
          </a:p>
          <a:p>
            <a:r>
              <a:rPr lang="en-US" altLang="zh-CN" sz="2300" b="1" dirty="0" smtClean="0">
                <a:solidFill>
                  <a:srgbClr val="000086"/>
                </a:solidFill>
              </a:rPr>
              <a:t>	</a:t>
            </a:r>
            <a:r>
              <a:rPr lang="en-US" altLang="zh-CN" sz="1800" b="1" dirty="0" smtClean="0">
                <a:solidFill>
                  <a:srgbClr val="000086"/>
                </a:solidFill>
              </a:rPr>
              <a:t>Red Hat Enterprise Linux Server release 5.4 【</a:t>
            </a:r>
            <a:r>
              <a:rPr lang="zh-CN" altLang="en-US" sz="1800" b="1" dirty="0" smtClean="0">
                <a:solidFill>
                  <a:srgbClr val="000086"/>
                </a:solidFill>
              </a:rPr>
              <a:t>内核版本：</a:t>
            </a:r>
            <a:r>
              <a:rPr lang="en-US" altLang="zh-CN" sz="1800" b="1" dirty="0" smtClean="0">
                <a:solidFill>
                  <a:srgbClr val="000086"/>
                </a:solidFill>
              </a:rPr>
              <a:t> 2.6.18-164.el5 】</a:t>
            </a:r>
          </a:p>
          <a:p>
            <a:r>
              <a:rPr lang="en-US" altLang="zh-CN" sz="1800" b="1" dirty="0" smtClean="0">
                <a:solidFill>
                  <a:srgbClr val="000086"/>
                </a:solidFill>
              </a:rPr>
              <a:t>	</a:t>
            </a:r>
            <a:r>
              <a:rPr lang="en-US" altLang="zh-CN" sz="1800" b="1" dirty="0" smtClean="0">
                <a:solidFill>
                  <a:srgbClr val="000086"/>
                </a:solidFill>
                <a:ea typeface="幼圆" pitchFamily="49" charset="-122"/>
              </a:rPr>
              <a:t> </a:t>
            </a:r>
            <a:r>
              <a:rPr lang="en-US" altLang="zh-CN" sz="1800" b="1" dirty="0" err="1" smtClean="0">
                <a:solidFill>
                  <a:srgbClr val="000086"/>
                </a:solidFill>
                <a:ea typeface="幼圆" pitchFamily="49" charset="-122"/>
              </a:rPr>
              <a:t>gcc</a:t>
            </a:r>
            <a:r>
              <a:rPr lang="zh-CN" altLang="en-US" sz="1800" b="1" dirty="0" smtClean="0">
                <a:solidFill>
                  <a:srgbClr val="000086"/>
                </a:solidFill>
                <a:ea typeface="幼圆" pitchFamily="49" charset="-122"/>
              </a:rPr>
              <a:t>版本</a:t>
            </a:r>
            <a:r>
              <a:rPr lang="en-US" altLang="zh-CN" sz="1800" b="1" dirty="0" smtClean="0">
                <a:solidFill>
                  <a:srgbClr val="000086"/>
                </a:solidFill>
                <a:ea typeface="幼圆" pitchFamily="49" charset="-122"/>
              </a:rPr>
              <a:t>4.1.2</a:t>
            </a:r>
            <a:r>
              <a:rPr lang="zh-CN" altLang="en-US" sz="1800" b="1" dirty="0" smtClean="0">
                <a:solidFill>
                  <a:srgbClr val="000086"/>
                </a:solidFill>
                <a:ea typeface="幼圆" pitchFamily="49" charset="-122"/>
              </a:rPr>
              <a:t>，启用</a:t>
            </a:r>
            <a:r>
              <a:rPr lang="en-US" altLang="zh-CN" sz="1800" b="1" dirty="0" smtClean="0">
                <a:solidFill>
                  <a:srgbClr val="000086"/>
                </a:solidFill>
                <a:ea typeface="幼圆" pitchFamily="49" charset="-122"/>
              </a:rPr>
              <a:t>-O2</a:t>
            </a:r>
            <a:r>
              <a:rPr lang="zh-CN" altLang="en-US" sz="1800" b="1" dirty="0" smtClean="0">
                <a:solidFill>
                  <a:srgbClr val="000086"/>
                </a:solidFill>
                <a:ea typeface="幼圆" pitchFamily="49" charset="-122"/>
              </a:rPr>
              <a:t>优化</a:t>
            </a:r>
            <a:endParaRPr lang="en-US" altLang="zh-CN" sz="1800" b="1" dirty="0" smtClean="0">
              <a:solidFill>
                <a:srgbClr val="000086"/>
              </a:solidFill>
            </a:endParaRPr>
          </a:p>
          <a:p>
            <a:r>
              <a:rPr lang="en-US" altLang="zh-CN" sz="2300" b="1" dirty="0" smtClean="0">
                <a:solidFill>
                  <a:srgbClr val="000086"/>
                </a:solidFill>
              </a:rPr>
              <a:t>	</a:t>
            </a:r>
            <a:endParaRPr lang="en-US" altLang="zh-CN" sz="2300" b="1" dirty="0" smtClean="0">
              <a:solidFill>
                <a:srgbClr val="000086"/>
              </a:solidFill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53200" y="116632"/>
            <a:ext cx="8987352" cy="600164"/>
            <a:chOff x="1234389" y="2132856"/>
            <a:chExt cx="3653178" cy="600164"/>
          </a:xfrm>
        </p:grpSpPr>
        <p:sp>
          <p:nvSpPr>
            <p:cNvPr id="3" name="Rectangle 177"/>
            <p:cNvSpPr>
              <a:spLocks noChangeArrowheads="1"/>
            </p:cNvSpPr>
            <p:nvPr/>
          </p:nvSpPr>
          <p:spPr bwMode="auto">
            <a:xfrm>
              <a:off x="1259632" y="2204864"/>
              <a:ext cx="2876457" cy="503238"/>
            </a:xfrm>
            <a:prstGeom prst="rect">
              <a:avLst/>
            </a:prstGeom>
            <a:solidFill>
              <a:srgbClr val="D9D9D9"/>
            </a:soli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78"/>
            <p:cNvSpPr txBox="1">
              <a:spLocks noChangeArrowheads="1"/>
            </p:cNvSpPr>
            <p:nvPr/>
          </p:nvSpPr>
          <p:spPr bwMode="auto">
            <a:xfrm>
              <a:off x="1234389" y="2132856"/>
              <a:ext cx="3653178" cy="6001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300" b="1" dirty="0" smtClean="0">
                  <a:solidFill>
                    <a:srgbClr val="FF5050"/>
                  </a:solidFill>
                </a:rPr>
                <a:t>流相关</a:t>
              </a:r>
              <a:r>
                <a:rPr lang="en-US" altLang="zh-CN" sz="3300" b="1" dirty="0" smtClean="0">
                  <a:solidFill>
                    <a:srgbClr val="FF5050"/>
                  </a:solidFill>
                </a:rPr>
                <a:t>(Flow Dependencies)【</a:t>
              </a:r>
              <a:r>
                <a:rPr lang="zh-CN" altLang="en-US" sz="3300" b="1" dirty="0" smtClean="0">
                  <a:solidFill>
                    <a:srgbClr val="FF5050"/>
                  </a:solidFill>
                </a:rPr>
                <a:t>写后读</a:t>
              </a:r>
              <a:r>
                <a:rPr lang="en-US" altLang="zh-CN" sz="3300" b="1" dirty="0" smtClean="0">
                  <a:solidFill>
                    <a:srgbClr val="FF5050"/>
                  </a:solidFill>
                </a:rPr>
                <a:t>】</a:t>
              </a:r>
              <a:endParaRPr lang="zh-CN" altLang="en-US" sz="3300" b="1" dirty="0">
                <a:solidFill>
                  <a:srgbClr val="FF5050"/>
                </a:solidFill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1403648" y="3933056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Tx/>
              <a:buNone/>
            </a:pPr>
            <a:r>
              <a:rPr lang="en-US" altLang="zh-CN" sz="3600" b="1" dirty="0" smtClean="0">
                <a:solidFill>
                  <a:srgbClr val="002060"/>
                </a:solidFill>
                <a:ea typeface="宋体" charset="-122"/>
              </a:rPr>
              <a:t>for( </a:t>
            </a:r>
            <a:r>
              <a:rPr lang="en-US" altLang="zh-CN" sz="36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3600" b="1" dirty="0" smtClean="0">
                <a:solidFill>
                  <a:srgbClr val="002060"/>
                </a:solidFill>
                <a:ea typeface="宋体" charset="-122"/>
              </a:rPr>
              <a:t>=0; </a:t>
            </a:r>
            <a:r>
              <a:rPr lang="en-US" altLang="zh-CN" sz="36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3600" b="1" dirty="0" smtClean="0">
                <a:solidFill>
                  <a:srgbClr val="002060"/>
                </a:solidFill>
                <a:ea typeface="宋体" charset="-122"/>
              </a:rPr>
              <a:t>&lt;100; </a:t>
            </a:r>
            <a:r>
              <a:rPr lang="en-US" altLang="zh-CN" sz="36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3600" b="1" dirty="0" smtClean="0">
                <a:solidFill>
                  <a:srgbClr val="002060"/>
                </a:solidFill>
                <a:ea typeface="宋体" charset="-122"/>
              </a:rPr>
              <a:t>++ )</a:t>
            </a:r>
          </a:p>
          <a:p>
            <a:pPr lvl="2">
              <a:buFontTx/>
              <a:buNone/>
            </a:pPr>
            <a:r>
              <a:rPr lang="en-US" altLang="zh-CN" sz="3600" b="1" dirty="0" smtClean="0">
                <a:solidFill>
                  <a:srgbClr val="002060"/>
                </a:solidFill>
                <a:ea typeface="宋体" charset="-122"/>
              </a:rPr>
              <a:t>	a[</a:t>
            </a:r>
            <a:r>
              <a:rPr lang="en-US" altLang="zh-CN" sz="36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3600" b="1" dirty="0" smtClean="0">
                <a:solidFill>
                  <a:srgbClr val="002060"/>
                </a:solidFill>
                <a:ea typeface="宋体" charset="-122"/>
              </a:rPr>
              <a:t>] = f(a[i-1]);</a:t>
            </a:r>
          </a:p>
        </p:txBody>
      </p: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539552" y="908719"/>
            <a:ext cx="7696200" cy="1828800"/>
            <a:chOff x="384" y="2485"/>
            <a:chExt cx="4848" cy="1152"/>
          </a:xfrm>
        </p:grpSpPr>
        <p:sp>
          <p:nvSpPr>
            <p:cNvPr id="9" name="Rectangle 35"/>
            <p:cNvSpPr>
              <a:spLocks noChangeArrowheads="1"/>
            </p:cNvSpPr>
            <p:nvPr/>
          </p:nvSpPr>
          <p:spPr bwMode="auto">
            <a:xfrm>
              <a:off x="384" y="2485"/>
              <a:ext cx="4848" cy="1152"/>
            </a:xfrm>
            <a:prstGeom prst="rect">
              <a:avLst/>
            </a:prstGeom>
            <a:solidFill>
              <a:srgbClr val="FFFFD1"/>
            </a:solidFill>
            <a:ln w="12700">
              <a:noFill/>
              <a:miter lim="800000"/>
              <a:headEnd/>
              <a:tailEnd/>
            </a:ln>
            <a:effectLst>
              <a:outerShdw dist="117088" dir="2436078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36"/>
            <p:cNvSpPr>
              <a:spLocks noChangeArrowheads="1"/>
            </p:cNvSpPr>
            <p:nvPr/>
          </p:nvSpPr>
          <p:spPr bwMode="auto">
            <a:xfrm>
              <a:off x="550" y="2574"/>
              <a:ext cx="4464" cy="9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存在两个语句：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 S1, S2</a:t>
              </a:r>
            </a:p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S2 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与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S1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存在</a:t>
              </a:r>
              <a:r>
                <a:rPr lang="zh-CN" altLang="en-US" sz="2700" b="1" dirty="0" smtClean="0">
                  <a:solidFill>
                    <a:schemeClr val="accent2"/>
                  </a:solidFill>
                  <a:ea typeface="幼圆" pitchFamily="49" charset="-122"/>
                </a:rPr>
                <a:t>流相关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，当且仅当</a:t>
              </a:r>
              <a:endParaRPr lang="en-US" altLang="zh-CN" sz="2700" b="1" dirty="0" smtClean="0">
                <a:solidFill>
                  <a:srgbClr val="002060"/>
                </a:solidFill>
                <a:ea typeface="幼圆" pitchFamily="49" charset="-122"/>
              </a:endParaRPr>
            </a:p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S2 </a:t>
              </a:r>
              <a:r>
                <a:rPr lang="zh-CN" altLang="en-US" sz="2700" b="1" dirty="0" smtClean="0">
                  <a:solidFill>
                    <a:schemeClr val="accent2"/>
                  </a:solidFill>
                  <a:ea typeface="幼圆" pitchFamily="49" charset="-122"/>
                </a:rPr>
                <a:t>读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 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S1</a:t>
              </a:r>
              <a:r>
                <a:rPr lang="zh-CN" altLang="en-US" sz="2700" b="1" dirty="0" smtClean="0">
                  <a:solidFill>
                    <a:schemeClr val="accent2"/>
                  </a:solidFill>
                  <a:ea typeface="幼圆" pitchFamily="49" charset="-122"/>
                </a:rPr>
                <a:t>写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入存储器的值</a:t>
              </a:r>
              <a:endParaRPr lang="en-US" altLang="zh-CN" sz="2700" b="1" dirty="0" smtClean="0">
                <a:solidFill>
                  <a:srgbClr val="002060"/>
                </a:solidFill>
                <a:ea typeface="幼圆" pitchFamily="49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55576" y="3140968"/>
            <a:ext cx="936625" cy="762000"/>
            <a:chOff x="755576" y="3140968"/>
            <a:chExt cx="936625" cy="762000"/>
          </a:xfrm>
        </p:grpSpPr>
        <p:sp>
          <p:nvSpPr>
            <p:cNvPr id="12" name="Freeform 130"/>
            <p:cNvSpPr>
              <a:spLocks/>
            </p:cNvSpPr>
            <p:nvPr/>
          </p:nvSpPr>
          <p:spPr bwMode="auto">
            <a:xfrm>
              <a:off x="755576" y="3140968"/>
              <a:ext cx="936625" cy="757238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131"/>
            <p:cNvSpPr txBox="1">
              <a:spLocks noChangeArrowheads="1"/>
            </p:cNvSpPr>
            <p:nvPr/>
          </p:nvSpPr>
          <p:spPr bwMode="auto">
            <a:xfrm>
              <a:off x="899592" y="3140968"/>
              <a:ext cx="742950" cy="762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4400" dirty="0">
                  <a:solidFill>
                    <a:srgbClr val="FF5050"/>
                  </a:solidFill>
                  <a:ea typeface="华文新魏" pitchFamily="2" charset="-122"/>
                </a:rPr>
                <a:t>例</a:t>
              </a:r>
            </a:p>
          </p:txBody>
        </p:sp>
      </p:grpSp>
      <p:grpSp>
        <p:nvGrpSpPr>
          <p:cNvPr id="14" name="Group 47"/>
          <p:cNvGrpSpPr>
            <a:grpSpLocks/>
          </p:cNvGrpSpPr>
          <p:nvPr/>
        </p:nvGrpSpPr>
        <p:grpSpPr bwMode="auto">
          <a:xfrm>
            <a:off x="3491879" y="5517232"/>
            <a:ext cx="2527300" cy="504825"/>
            <a:chOff x="3254" y="663"/>
            <a:chExt cx="1592" cy="318"/>
          </a:xfrm>
        </p:grpSpPr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348" y="685"/>
              <a:ext cx="1357" cy="2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80000"/>
                </a:lnSpc>
              </a:pPr>
              <a:r>
                <a:rPr lang="en-US" altLang="zh-CN" sz="2300" dirty="0" smtClean="0">
                  <a:solidFill>
                    <a:srgbClr val="FF3300"/>
                  </a:solidFill>
                  <a:ea typeface="幼圆" pitchFamily="49" charset="-122"/>
                </a:rPr>
                <a:t>a[</a:t>
              </a:r>
              <a:r>
                <a:rPr lang="en-US" altLang="zh-CN" sz="2300" dirty="0" err="1" smtClean="0">
                  <a:solidFill>
                    <a:srgbClr val="FF3300"/>
                  </a:solidFill>
                  <a:ea typeface="幼圆" pitchFamily="49" charset="-122"/>
                </a:rPr>
                <a:t>i</a:t>
              </a:r>
              <a:r>
                <a:rPr lang="en-US" altLang="zh-CN" sz="2300" dirty="0" smtClean="0">
                  <a:solidFill>
                    <a:srgbClr val="FF3300"/>
                  </a:solidFill>
                  <a:ea typeface="幼圆" pitchFamily="49" charset="-122"/>
                </a:rPr>
                <a:t>]</a:t>
              </a:r>
              <a:r>
                <a:rPr lang="zh-CN" altLang="en-US" sz="2300" dirty="0" smtClean="0">
                  <a:solidFill>
                    <a:srgbClr val="FF3300"/>
                  </a:solidFill>
                  <a:ea typeface="幼圆" pitchFamily="49" charset="-122"/>
                </a:rPr>
                <a:t>依赖于</a:t>
              </a:r>
              <a:r>
                <a:rPr lang="en-US" altLang="zh-CN" sz="2300" dirty="0" smtClean="0">
                  <a:solidFill>
                    <a:srgbClr val="FF3300"/>
                  </a:solidFill>
                  <a:ea typeface="幼圆" pitchFamily="49" charset="-122"/>
                </a:rPr>
                <a:t>a[i-1]</a:t>
              </a:r>
              <a:endParaRPr lang="zh-CN" altLang="en-US" sz="2300" dirty="0">
                <a:solidFill>
                  <a:srgbClr val="FF3300"/>
                </a:solidFill>
                <a:ea typeface="幼圆" pitchFamily="49" charset="-122"/>
              </a:endParaRPr>
            </a:p>
          </p:txBody>
        </p:sp>
        <p:sp>
          <p:nvSpPr>
            <p:cNvPr id="16" name="AutoShape 24"/>
            <p:cNvSpPr>
              <a:spLocks noChangeArrowheads="1"/>
            </p:cNvSpPr>
            <p:nvPr/>
          </p:nvSpPr>
          <p:spPr bwMode="auto">
            <a:xfrm>
              <a:off x="3254" y="663"/>
              <a:ext cx="1592" cy="318"/>
            </a:xfrm>
            <a:prstGeom prst="wedgeRoundRectCallout">
              <a:avLst>
                <a:gd name="adj1" fmla="val -30694"/>
                <a:gd name="adj2" fmla="val -130825"/>
                <a:gd name="adj3" fmla="val 16667"/>
              </a:avLst>
            </a:prstGeom>
            <a:noFill/>
            <a:ln w="69850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zh-CN" altLang="zh-CN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53201" y="116632"/>
            <a:ext cx="7168950" cy="600164"/>
            <a:chOff x="1234389" y="2132856"/>
            <a:chExt cx="2937057" cy="600164"/>
          </a:xfrm>
        </p:grpSpPr>
        <p:sp>
          <p:nvSpPr>
            <p:cNvPr id="3" name="Rectangle 177"/>
            <p:cNvSpPr>
              <a:spLocks noChangeArrowheads="1"/>
            </p:cNvSpPr>
            <p:nvPr/>
          </p:nvSpPr>
          <p:spPr bwMode="auto">
            <a:xfrm>
              <a:off x="1259632" y="2204864"/>
              <a:ext cx="2876457" cy="503238"/>
            </a:xfrm>
            <a:prstGeom prst="rect">
              <a:avLst/>
            </a:prstGeom>
            <a:solidFill>
              <a:srgbClr val="D9D9D9"/>
            </a:soli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78"/>
            <p:cNvSpPr txBox="1">
              <a:spLocks noChangeArrowheads="1"/>
            </p:cNvSpPr>
            <p:nvPr/>
          </p:nvSpPr>
          <p:spPr bwMode="auto">
            <a:xfrm>
              <a:off x="1234389" y="2132856"/>
              <a:ext cx="2937057" cy="6001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3300" b="1" dirty="0" smtClean="0">
                  <a:solidFill>
                    <a:srgbClr val="FF5050"/>
                  </a:solidFill>
                </a:rPr>
                <a:t>反相关</a:t>
              </a:r>
              <a:r>
                <a:rPr lang="en-US" altLang="zh-CN" sz="3300" b="1" dirty="0" smtClean="0">
                  <a:solidFill>
                    <a:srgbClr val="FF5050"/>
                  </a:solidFill>
                </a:rPr>
                <a:t>(</a:t>
              </a:r>
              <a:r>
                <a:rPr lang="en-US" altLang="zh-CN" sz="3300" b="1" dirty="0" err="1" smtClean="0">
                  <a:solidFill>
                    <a:srgbClr val="FF5050"/>
                  </a:solidFill>
                </a:rPr>
                <a:t>Antidependencies</a:t>
              </a:r>
              <a:r>
                <a:rPr lang="en-US" altLang="zh-CN" sz="3300" b="1" dirty="0" smtClean="0">
                  <a:solidFill>
                    <a:srgbClr val="FF5050"/>
                  </a:solidFill>
                </a:rPr>
                <a:t> )【</a:t>
              </a:r>
              <a:r>
                <a:rPr lang="zh-CN" altLang="en-US" sz="3300" b="1" dirty="0" smtClean="0">
                  <a:solidFill>
                    <a:srgbClr val="FF5050"/>
                  </a:solidFill>
                </a:rPr>
                <a:t>读后写</a:t>
              </a:r>
              <a:r>
                <a:rPr lang="en-US" altLang="zh-CN" sz="3300" b="1" dirty="0" smtClean="0">
                  <a:solidFill>
                    <a:srgbClr val="FF5050"/>
                  </a:solidFill>
                </a:rPr>
                <a:t>】</a:t>
              </a:r>
              <a:endParaRPr lang="zh-CN" altLang="en-US" sz="3300" b="1" dirty="0">
                <a:solidFill>
                  <a:srgbClr val="FF5050"/>
                </a:solidFill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1331640" y="2924944"/>
            <a:ext cx="64087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for(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=0;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&lt;100;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++ ) {</a:t>
            </a: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	</a:t>
            </a:r>
            <a:r>
              <a:rPr lang="en-US" altLang="zh-CN" sz="2800" b="1" dirty="0">
                <a:solidFill>
                  <a:srgbClr val="002060"/>
                </a:solidFill>
                <a:ea typeface="宋体" charset="-122"/>
              </a:rPr>
              <a:t>b[</a:t>
            </a:r>
            <a:r>
              <a:rPr lang="en-US" altLang="zh-CN" sz="2800" b="1" dirty="0" err="1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>
                <a:solidFill>
                  <a:srgbClr val="002060"/>
                </a:solidFill>
                <a:ea typeface="宋体" charset="-122"/>
              </a:rPr>
              <a:t>] 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= </a:t>
            </a:r>
            <a:r>
              <a:rPr lang="en-US" altLang="zh-CN" sz="2800" b="1" dirty="0">
                <a:solidFill>
                  <a:schemeClr val="accent2"/>
                </a:solidFill>
                <a:ea typeface="宋体" charset="-122"/>
              </a:rPr>
              <a:t>a[</a:t>
            </a:r>
            <a:r>
              <a:rPr lang="en-US" altLang="zh-CN" sz="2800" b="1" dirty="0" err="1">
                <a:solidFill>
                  <a:schemeClr val="accent2"/>
                </a:solidFill>
                <a:ea typeface="宋体" charset="-122"/>
              </a:rPr>
              <a:t>i</a:t>
            </a:r>
            <a:r>
              <a:rPr lang="en-US" altLang="zh-CN" sz="2800" b="1" dirty="0">
                <a:solidFill>
                  <a:schemeClr val="accent2"/>
                </a:solidFill>
                <a:ea typeface="宋体" charset="-122"/>
              </a:rPr>
              <a:t>] 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* 5;</a:t>
            </a: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	</a:t>
            </a:r>
            <a:r>
              <a:rPr lang="en-US" altLang="zh-CN" sz="2800" b="1" dirty="0">
                <a:solidFill>
                  <a:schemeClr val="accent2"/>
                </a:solidFill>
                <a:ea typeface="宋体" charset="-122"/>
              </a:rPr>
              <a:t>a[</a:t>
            </a:r>
            <a:r>
              <a:rPr lang="en-US" altLang="zh-CN" sz="2800" b="1" dirty="0" err="1">
                <a:solidFill>
                  <a:schemeClr val="accent2"/>
                </a:solidFill>
                <a:ea typeface="宋体" charset="-122"/>
              </a:rPr>
              <a:t>i</a:t>
            </a:r>
            <a:r>
              <a:rPr lang="en-US" altLang="zh-CN" sz="2800" b="1" dirty="0">
                <a:solidFill>
                  <a:schemeClr val="accent2"/>
                </a:solidFill>
                <a:ea typeface="宋体" charset="-122"/>
              </a:rPr>
              <a:t>] 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= </a:t>
            </a:r>
            <a:r>
              <a:rPr lang="en-US" altLang="zh-CN" sz="2800" b="1" dirty="0">
                <a:solidFill>
                  <a:srgbClr val="002060"/>
                </a:solidFill>
                <a:ea typeface="宋体" charset="-122"/>
              </a:rPr>
              <a:t>b[i+2] 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* 10;</a:t>
            </a: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}</a:t>
            </a: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539552" y="908719"/>
            <a:ext cx="7696200" cy="1828800"/>
            <a:chOff x="384" y="2485"/>
            <a:chExt cx="4848" cy="1152"/>
          </a:xfrm>
        </p:grpSpPr>
        <p:sp>
          <p:nvSpPr>
            <p:cNvPr id="9" name="Rectangle 35"/>
            <p:cNvSpPr>
              <a:spLocks noChangeArrowheads="1"/>
            </p:cNvSpPr>
            <p:nvPr/>
          </p:nvSpPr>
          <p:spPr bwMode="auto">
            <a:xfrm>
              <a:off x="384" y="2485"/>
              <a:ext cx="4848" cy="1152"/>
            </a:xfrm>
            <a:prstGeom prst="rect">
              <a:avLst/>
            </a:prstGeom>
            <a:solidFill>
              <a:srgbClr val="FFFFD1"/>
            </a:solidFill>
            <a:ln w="12700">
              <a:noFill/>
              <a:miter lim="800000"/>
              <a:headEnd/>
              <a:tailEnd/>
            </a:ln>
            <a:effectLst>
              <a:outerShdw dist="117088" dir="2436078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36"/>
            <p:cNvSpPr>
              <a:spLocks noChangeArrowheads="1"/>
            </p:cNvSpPr>
            <p:nvPr/>
          </p:nvSpPr>
          <p:spPr bwMode="auto">
            <a:xfrm>
              <a:off x="550" y="2574"/>
              <a:ext cx="4464" cy="9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存在两个语句：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 S1, S2</a:t>
              </a:r>
            </a:p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S2 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与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S1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存在</a:t>
              </a:r>
              <a:r>
                <a:rPr lang="zh-CN" altLang="en-US" sz="2700" b="1" dirty="0">
                  <a:solidFill>
                    <a:schemeClr val="accent2"/>
                  </a:solidFill>
                  <a:ea typeface="幼圆" pitchFamily="49" charset="-122"/>
                </a:rPr>
                <a:t>反</a:t>
              </a:r>
              <a:r>
                <a:rPr lang="zh-CN" altLang="en-US" sz="2700" b="1" dirty="0" smtClean="0">
                  <a:solidFill>
                    <a:schemeClr val="accent2"/>
                  </a:solidFill>
                  <a:ea typeface="幼圆" pitchFamily="49" charset="-122"/>
                </a:rPr>
                <a:t>相关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，当且仅当</a:t>
              </a:r>
              <a:endParaRPr lang="en-US" altLang="zh-CN" sz="2700" b="1" dirty="0" smtClean="0">
                <a:solidFill>
                  <a:srgbClr val="002060"/>
                </a:solidFill>
                <a:ea typeface="幼圆" pitchFamily="49" charset="-122"/>
              </a:endParaRPr>
            </a:p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S2 </a:t>
              </a:r>
              <a:r>
                <a:rPr lang="zh-CN" altLang="en-US" sz="2700" b="1" dirty="0" smtClean="0">
                  <a:solidFill>
                    <a:schemeClr val="accent2"/>
                  </a:solidFill>
                  <a:ea typeface="幼圆" pitchFamily="49" charset="-122"/>
                </a:rPr>
                <a:t>写</a:t>
              </a:r>
              <a:r>
                <a:rPr lang="en-US" altLang="zh-CN" sz="2700" b="1" dirty="0" smtClean="0">
                  <a:solidFill>
                    <a:schemeClr val="accent2"/>
                  </a:solidFill>
                  <a:ea typeface="幼圆" pitchFamily="49" charset="-122"/>
                </a:rPr>
                <a:t>(</a:t>
              </a:r>
              <a:r>
                <a:rPr lang="zh-CN" altLang="en-US" sz="2700" b="1" dirty="0" smtClean="0">
                  <a:solidFill>
                    <a:schemeClr val="accent2"/>
                  </a:solidFill>
                  <a:ea typeface="幼圆" pitchFamily="49" charset="-122"/>
                </a:rPr>
                <a:t>输出</a:t>
              </a:r>
              <a:r>
                <a:rPr lang="en-US" altLang="zh-CN" sz="2700" b="1" dirty="0" smtClean="0">
                  <a:solidFill>
                    <a:schemeClr val="accent2"/>
                  </a:solidFill>
                  <a:ea typeface="幼圆" pitchFamily="49" charset="-122"/>
                </a:rPr>
                <a:t>)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 由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S1</a:t>
              </a:r>
              <a:r>
                <a:rPr lang="zh-CN" altLang="en-US" sz="2700" b="1" dirty="0" smtClean="0">
                  <a:solidFill>
                    <a:schemeClr val="accent2"/>
                  </a:solidFill>
                  <a:ea typeface="幼圆" pitchFamily="49" charset="-122"/>
                </a:rPr>
                <a:t>读</a:t>
              </a:r>
              <a:r>
                <a:rPr lang="en-US" altLang="zh-CN" sz="2700" b="1" dirty="0" smtClean="0">
                  <a:solidFill>
                    <a:schemeClr val="accent2"/>
                  </a:solidFill>
                  <a:ea typeface="幼圆" pitchFamily="49" charset="-122"/>
                </a:rPr>
                <a:t>(</a:t>
              </a:r>
              <a:r>
                <a:rPr lang="zh-CN" altLang="en-US" sz="2700" b="1" dirty="0" smtClean="0">
                  <a:solidFill>
                    <a:schemeClr val="accent2"/>
                  </a:solidFill>
                  <a:ea typeface="幼圆" pitchFamily="49" charset="-122"/>
                </a:rPr>
                <a:t>输入</a:t>
              </a:r>
              <a:r>
                <a:rPr lang="en-US" altLang="zh-CN" sz="2700" b="1" dirty="0" smtClean="0">
                  <a:solidFill>
                    <a:schemeClr val="accent2"/>
                  </a:solidFill>
                  <a:ea typeface="幼圆" pitchFamily="49" charset="-122"/>
                </a:rPr>
                <a:t>)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的值</a:t>
              </a:r>
              <a:endParaRPr lang="en-US" altLang="zh-CN" sz="2700" b="1" dirty="0" smtClean="0">
                <a:solidFill>
                  <a:srgbClr val="002060"/>
                </a:solidFill>
                <a:ea typeface="幼圆" pitchFamily="49" charset="-122"/>
              </a:endParaRPr>
            </a:p>
          </p:txBody>
        </p:sp>
      </p:grpSp>
      <p:grpSp>
        <p:nvGrpSpPr>
          <p:cNvPr id="7" name="组合 12"/>
          <p:cNvGrpSpPr/>
          <p:nvPr/>
        </p:nvGrpSpPr>
        <p:grpSpPr>
          <a:xfrm>
            <a:off x="755576" y="3140968"/>
            <a:ext cx="936625" cy="762000"/>
            <a:chOff x="755576" y="3140968"/>
            <a:chExt cx="936625" cy="762000"/>
          </a:xfrm>
        </p:grpSpPr>
        <p:sp>
          <p:nvSpPr>
            <p:cNvPr id="12" name="Freeform 130"/>
            <p:cNvSpPr>
              <a:spLocks/>
            </p:cNvSpPr>
            <p:nvPr/>
          </p:nvSpPr>
          <p:spPr bwMode="auto">
            <a:xfrm>
              <a:off x="755576" y="3140968"/>
              <a:ext cx="936625" cy="757238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131"/>
            <p:cNvSpPr txBox="1">
              <a:spLocks noChangeArrowheads="1"/>
            </p:cNvSpPr>
            <p:nvPr/>
          </p:nvSpPr>
          <p:spPr bwMode="auto">
            <a:xfrm>
              <a:off x="899592" y="3140968"/>
              <a:ext cx="742950" cy="762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4400" dirty="0">
                  <a:solidFill>
                    <a:srgbClr val="FF5050"/>
                  </a:solidFill>
                  <a:ea typeface="华文新魏" pitchFamily="2" charset="-122"/>
                </a:rPr>
                <a:t>例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123728" y="4941168"/>
            <a:ext cx="4968552" cy="1224136"/>
            <a:chOff x="2123728" y="4941168"/>
            <a:chExt cx="4968552" cy="1224136"/>
          </a:xfrm>
        </p:grpSpPr>
        <p:sp>
          <p:nvSpPr>
            <p:cNvPr id="19" name="矩形 18"/>
            <p:cNvSpPr/>
            <p:nvPr/>
          </p:nvSpPr>
          <p:spPr>
            <a:xfrm>
              <a:off x="3291509" y="5085554"/>
              <a:ext cx="2385589" cy="461665"/>
            </a:xfrm>
            <a:prstGeom prst="rect">
              <a:avLst/>
            </a:prstGeom>
            <a:solidFill>
              <a:srgbClr val="CCFFCC"/>
            </a:solidFill>
          </p:spPr>
          <p:txBody>
            <a:bodyPr wrap="none">
              <a:spAutoFit/>
            </a:bodyPr>
            <a:lstStyle/>
            <a:p>
              <a:r>
                <a:rPr lang="en-US" altLang="zh-CN" b="1" dirty="0" smtClean="0">
                  <a:solidFill>
                    <a:srgbClr val="002060"/>
                  </a:solidFill>
                  <a:ea typeface="宋体" charset="-122"/>
                </a:rPr>
                <a:t>b[</a:t>
              </a:r>
              <a:r>
                <a:rPr lang="en-US" altLang="zh-CN" b="1" dirty="0" err="1" smtClean="0">
                  <a:solidFill>
                    <a:srgbClr val="002060"/>
                  </a:solidFill>
                  <a:ea typeface="宋体" charset="-122"/>
                </a:rPr>
                <a:t>i</a:t>
              </a:r>
              <a:r>
                <a:rPr lang="en-US" altLang="zh-CN" b="1" dirty="0" smtClean="0">
                  <a:solidFill>
                    <a:srgbClr val="002060"/>
                  </a:solidFill>
                  <a:ea typeface="宋体" charset="-122"/>
                </a:rPr>
                <a:t>] 	= </a:t>
              </a:r>
              <a:r>
                <a:rPr lang="en-US" altLang="zh-CN" b="1" dirty="0" smtClean="0">
                  <a:solidFill>
                    <a:srgbClr val="FF0000"/>
                  </a:solidFill>
                  <a:ea typeface="宋体" charset="-122"/>
                </a:rPr>
                <a:t>a[</a:t>
              </a:r>
              <a:r>
                <a:rPr lang="en-US" altLang="zh-CN" b="1" dirty="0" err="1" smtClean="0">
                  <a:solidFill>
                    <a:srgbClr val="FF0000"/>
                  </a:solidFill>
                  <a:ea typeface="宋体" charset="-122"/>
                </a:rPr>
                <a:t>i</a:t>
              </a:r>
              <a:r>
                <a:rPr lang="en-US" altLang="zh-CN" b="1" dirty="0" smtClean="0">
                  <a:solidFill>
                    <a:srgbClr val="FF0000"/>
                  </a:solidFill>
                  <a:ea typeface="宋体" charset="-122"/>
                </a:rPr>
                <a:t>]</a:t>
              </a:r>
              <a:r>
                <a:rPr lang="en-US" altLang="zh-CN" b="1" dirty="0" smtClean="0">
                  <a:solidFill>
                    <a:srgbClr val="002060"/>
                  </a:solidFill>
                  <a:ea typeface="宋体" charset="-122"/>
                </a:rPr>
                <a:t> * 5;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3275856" y="5685055"/>
              <a:ext cx="2868093" cy="461665"/>
            </a:xfrm>
            <a:prstGeom prst="rect">
              <a:avLst/>
            </a:prstGeom>
            <a:solidFill>
              <a:srgbClr val="00B050"/>
            </a:solidFill>
          </p:spPr>
          <p:txBody>
            <a:bodyPr wrap="none">
              <a:spAutoFit/>
            </a:bodyPr>
            <a:lstStyle/>
            <a:p>
              <a:r>
                <a:rPr lang="en-US" altLang="zh-CN" b="1" dirty="0" smtClean="0">
                  <a:solidFill>
                    <a:srgbClr val="FFFF00"/>
                  </a:solidFill>
                  <a:ea typeface="宋体" charset="-122"/>
                </a:rPr>
                <a:t>a[</a:t>
              </a:r>
              <a:r>
                <a:rPr lang="en-US" altLang="zh-CN" b="1" dirty="0" err="1" smtClean="0">
                  <a:solidFill>
                    <a:srgbClr val="FFFF00"/>
                  </a:solidFill>
                  <a:ea typeface="宋体" charset="-122"/>
                </a:rPr>
                <a:t>i</a:t>
              </a:r>
              <a:r>
                <a:rPr lang="en-US" altLang="zh-CN" b="1" dirty="0" smtClean="0">
                  <a:solidFill>
                    <a:srgbClr val="FFFF00"/>
                  </a:solidFill>
                  <a:ea typeface="宋体" charset="-122"/>
                </a:rPr>
                <a:t>] 	</a:t>
              </a:r>
              <a:r>
                <a:rPr lang="en-US" altLang="zh-CN" b="1" dirty="0">
                  <a:solidFill>
                    <a:srgbClr val="002060"/>
                  </a:solidFill>
                  <a:ea typeface="宋体" charset="-122"/>
                </a:rPr>
                <a:t>= b[i+2] * 10;</a:t>
              </a:r>
            </a:p>
          </p:txBody>
        </p:sp>
        <p:cxnSp>
          <p:nvCxnSpPr>
            <p:cNvPr id="21" name="直接连接符 20"/>
            <p:cNvCxnSpPr/>
            <p:nvPr/>
          </p:nvCxnSpPr>
          <p:spPr bwMode="auto">
            <a:xfrm>
              <a:off x="3419872" y="6093296"/>
              <a:ext cx="360040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2123728" y="4941168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华文楷体" pitchFamily="2" charset="-122"/>
                  <a:ea typeface="华文楷体" pitchFamily="2" charset="-122"/>
                </a:rPr>
                <a:t>线程</a:t>
              </a:r>
              <a:r>
                <a:rPr lang="en-US" altLang="zh-CN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华文楷体" pitchFamily="2" charset="-122"/>
                  <a:ea typeface="华文楷体" pitchFamily="2" charset="-122"/>
                </a:rPr>
                <a:t>1</a:t>
              </a:r>
              <a:endParaRPr lang="zh-CN" altLang="en-US" b="1" dirty="0">
                <a:solidFill>
                  <a:schemeClr val="bg1">
                    <a:lumMod val="95000"/>
                    <a:lumOff val="5000"/>
                  </a:schemeClr>
                </a:solidFill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23728" y="5661248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华文楷体" pitchFamily="2" charset="-122"/>
                  <a:ea typeface="华文楷体" pitchFamily="2" charset="-122"/>
                </a:rPr>
                <a:t>线程</a:t>
              </a:r>
              <a:r>
                <a:rPr lang="en-US" altLang="zh-CN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华文楷体" pitchFamily="2" charset="-122"/>
                  <a:ea typeface="华文楷体" pitchFamily="2" charset="-122"/>
                </a:rPr>
                <a:t>2</a:t>
              </a:r>
              <a:endParaRPr lang="zh-CN" altLang="en-US" b="1" dirty="0">
                <a:solidFill>
                  <a:schemeClr val="bg1">
                    <a:lumMod val="95000"/>
                    <a:lumOff val="5000"/>
                  </a:schemeClr>
                </a:solidFill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44208" y="5301208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002060"/>
                  </a:solidFill>
                </a:rPr>
                <a:t>(1)</a:t>
              </a:r>
              <a:endParaRPr lang="zh-CN" altLang="en-US" b="1" dirty="0">
                <a:solidFill>
                  <a:srgbClr val="002060"/>
                </a:solidFill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3419872" y="5661248"/>
              <a:ext cx="3456384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6444208" y="5703639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002060"/>
                  </a:solidFill>
                </a:rPr>
                <a:t>(2)</a:t>
              </a:r>
              <a:endParaRPr lang="zh-CN" altLang="en-US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1" name="Group 47"/>
          <p:cNvGrpSpPr>
            <a:grpSpLocks/>
          </p:cNvGrpSpPr>
          <p:nvPr/>
        </p:nvGrpSpPr>
        <p:grpSpPr bwMode="auto">
          <a:xfrm>
            <a:off x="6372199" y="3933056"/>
            <a:ext cx="2527300" cy="762000"/>
            <a:chOff x="3254" y="663"/>
            <a:chExt cx="1592" cy="480"/>
          </a:xfrm>
        </p:grpSpPr>
        <p:sp>
          <p:nvSpPr>
            <p:cNvPr id="32" name="Rectangle 15"/>
            <p:cNvSpPr>
              <a:spLocks noChangeArrowheads="1"/>
            </p:cNvSpPr>
            <p:nvPr/>
          </p:nvSpPr>
          <p:spPr bwMode="auto">
            <a:xfrm>
              <a:off x="3348" y="685"/>
              <a:ext cx="1448" cy="4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80000"/>
                </a:lnSpc>
              </a:pPr>
              <a:r>
                <a:rPr lang="zh-CN" altLang="en-US" sz="2300" b="1" dirty="0" smtClean="0">
                  <a:solidFill>
                    <a:srgbClr val="FF3300"/>
                  </a:solidFill>
                  <a:ea typeface="幼圆" pitchFamily="49" charset="-122"/>
                </a:rPr>
                <a:t>语句</a:t>
              </a:r>
              <a:r>
                <a:rPr lang="en-US" altLang="zh-CN" sz="2300" b="1" dirty="0" smtClean="0">
                  <a:solidFill>
                    <a:srgbClr val="FF3300"/>
                  </a:solidFill>
                  <a:ea typeface="幼圆" pitchFamily="49" charset="-122"/>
                </a:rPr>
                <a:t>1</a:t>
              </a:r>
              <a:r>
                <a:rPr lang="zh-CN" altLang="en-US" sz="2300" b="1" dirty="0" smtClean="0">
                  <a:solidFill>
                    <a:srgbClr val="FF3300"/>
                  </a:solidFill>
                  <a:ea typeface="幼圆" pitchFamily="49" charset="-122"/>
                </a:rPr>
                <a:t>必须在</a:t>
              </a:r>
              <a:endParaRPr lang="en-US" altLang="zh-CN" sz="2300" b="1" dirty="0" smtClean="0">
                <a:solidFill>
                  <a:srgbClr val="FF3300"/>
                </a:solidFill>
                <a:ea typeface="幼圆" pitchFamily="49" charset="-122"/>
              </a:endParaRPr>
            </a:p>
            <a:p>
              <a:pPr algn="l">
                <a:lnSpc>
                  <a:spcPct val="80000"/>
                </a:lnSpc>
              </a:pPr>
              <a:r>
                <a:rPr lang="zh-CN" altLang="en-US" sz="2300" b="1" dirty="0" smtClean="0">
                  <a:solidFill>
                    <a:srgbClr val="FF3300"/>
                  </a:solidFill>
                  <a:ea typeface="幼圆" pitchFamily="49" charset="-122"/>
                </a:rPr>
                <a:t>语句</a:t>
              </a:r>
              <a:r>
                <a:rPr lang="en-US" altLang="zh-CN" sz="2300" b="1" dirty="0" smtClean="0">
                  <a:solidFill>
                    <a:srgbClr val="FF3300"/>
                  </a:solidFill>
                  <a:ea typeface="幼圆" pitchFamily="49" charset="-122"/>
                </a:rPr>
                <a:t>2</a:t>
              </a:r>
              <a:r>
                <a:rPr lang="zh-CN" altLang="en-US" sz="2300" b="1" dirty="0" smtClean="0">
                  <a:solidFill>
                    <a:srgbClr val="FF3300"/>
                  </a:solidFill>
                  <a:ea typeface="幼圆" pitchFamily="49" charset="-122"/>
                </a:rPr>
                <a:t>之前执行</a:t>
              </a:r>
              <a:endParaRPr lang="zh-CN" altLang="en-US" sz="2300" b="1" dirty="0">
                <a:solidFill>
                  <a:srgbClr val="FF3300"/>
                </a:solidFill>
                <a:ea typeface="幼圆" pitchFamily="49" charset="-122"/>
              </a:endParaRPr>
            </a:p>
          </p:txBody>
        </p:sp>
        <p:sp>
          <p:nvSpPr>
            <p:cNvPr id="33" name="AutoShape 24"/>
            <p:cNvSpPr>
              <a:spLocks noChangeArrowheads="1"/>
            </p:cNvSpPr>
            <p:nvPr/>
          </p:nvSpPr>
          <p:spPr bwMode="auto">
            <a:xfrm>
              <a:off x="3254" y="663"/>
              <a:ext cx="1592" cy="480"/>
            </a:xfrm>
            <a:prstGeom prst="wedgeRoundRectCallout">
              <a:avLst>
                <a:gd name="adj1" fmla="val -24958"/>
                <a:gd name="adj2" fmla="val 193613"/>
                <a:gd name="adj3" fmla="val 16667"/>
              </a:avLst>
            </a:prstGeom>
            <a:noFill/>
            <a:ln w="69850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l"/>
              <a:endParaRPr lang="zh-CN" altLang="zh-CN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53200" y="116632"/>
            <a:ext cx="8590800" cy="646331"/>
            <a:chOff x="1234389" y="2132856"/>
            <a:chExt cx="3122295" cy="646331"/>
          </a:xfrm>
        </p:grpSpPr>
        <p:sp>
          <p:nvSpPr>
            <p:cNvPr id="3" name="Rectangle 177"/>
            <p:cNvSpPr>
              <a:spLocks noChangeArrowheads="1"/>
            </p:cNvSpPr>
            <p:nvPr/>
          </p:nvSpPr>
          <p:spPr bwMode="auto">
            <a:xfrm>
              <a:off x="1259632" y="2204864"/>
              <a:ext cx="2876457" cy="503238"/>
            </a:xfrm>
            <a:prstGeom prst="rect">
              <a:avLst/>
            </a:prstGeom>
            <a:solidFill>
              <a:srgbClr val="D9D9D9"/>
            </a:solidFill>
            <a:ln w="12700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78"/>
            <p:cNvSpPr txBox="1">
              <a:spLocks noChangeArrowheads="1"/>
            </p:cNvSpPr>
            <p:nvPr/>
          </p:nvSpPr>
          <p:spPr bwMode="auto">
            <a:xfrm>
              <a:off x="1234389" y="2132856"/>
              <a:ext cx="3122295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300" b="1" dirty="0" smtClean="0">
                  <a:solidFill>
                    <a:srgbClr val="FF5050"/>
                  </a:solidFill>
                </a:rPr>
                <a:t>输出相关</a:t>
              </a:r>
              <a:r>
                <a:rPr lang="en-US" altLang="zh-CN" sz="3300" b="1" dirty="0" smtClean="0">
                  <a:solidFill>
                    <a:srgbClr val="FF5050"/>
                  </a:solidFill>
                </a:rPr>
                <a:t>(Output</a:t>
              </a:r>
              <a:r>
                <a:rPr lang="en-US" altLang="zh-CN" sz="3600" b="1" dirty="0" smtClean="0"/>
                <a:t> </a:t>
              </a:r>
              <a:r>
                <a:rPr lang="en-US" altLang="zh-CN" sz="3300" b="1" dirty="0" smtClean="0">
                  <a:solidFill>
                    <a:srgbClr val="FF5050"/>
                  </a:solidFill>
                </a:rPr>
                <a:t>Dependencies)【</a:t>
              </a:r>
              <a:r>
                <a:rPr lang="zh-CN" altLang="en-US" sz="3300" b="1" dirty="0" smtClean="0">
                  <a:solidFill>
                    <a:srgbClr val="FF5050"/>
                  </a:solidFill>
                </a:rPr>
                <a:t>写后写</a:t>
              </a:r>
              <a:r>
                <a:rPr lang="en-US" altLang="zh-CN" sz="3300" b="1" dirty="0" smtClean="0">
                  <a:solidFill>
                    <a:srgbClr val="FF5050"/>
                  </a:solidFill>
                </a:rPr>
                <a:t>】</a:t>
              </a:r>
              <a:endParaRPr lang="zh-CN" altLang="en-US" sz="3300" b="1" dirty="0">
                <a:solidFill>
                  <a:srgbClr val="FF5050"/>
                </a:solidFill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1475656" y="2996952"/>
            <a:ext cx="64087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for(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=0;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&lt;100;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++ ) {</a:t>
            </a: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	a[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] = c[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] * 2;</a:t>
            </a: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	a[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 + 2] = d[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] + 5;</a:t>
            </a: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}</a:t>
            </a: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539552" y="908719"/>
            <a:ext cx="7696200" cy="1828800"/>
            <a:chOff x="384" y="2485"/>
            <a:chExt cx="4848" cy="1152"/>
          </a:xfrm>
        </p:grpSpPr>
        <p:sp>
          <p:nvSpPr>
            <p:cNvPr id="9" name="Rectangle 35"/>
            <p:cNvSpPr>
              <a:spLocks noChangeArrowheads="1"/>
            </p:cNvSpPr>
            <p:nvPr/>
          </p:nvSpPr>
          <p:spPr bwMode="auto">
            <a:xfrm>
              <a:off x="384" y="2485"/>
              <a:ext cx="4848" cy="1152"/>
            </a:xfrm>
            <a:prstGeom prst="rect">
              <a:avLst/>
            </a:prstGeom>
            <a:solidFill>
              <a:srgbClr val="FFFFD1"/>
            </a:solidFill>
            <a:ln w="12700">
              <a:noFill/>
              <a:miter lim="800000"/>
              <a:headEnd/>
              <a:tailEnd/>
            </a:ln>
            <a:effectLst>
              <a:outerShdw dist="117088" dir="2436078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Rectangle 36"/>
            <p:cNvSpPr>
              <a:spLocks noChangeArrowheads="1"/>
            </p:cNvSpPr>
            <p:nvPr/>
          </p:nvSpPr>
          <p:spPr bwMode="auto">
            <a:xfrm>
              <a:off x="550" y="2574"/>
              <a:ext cx="4464" cy="9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存在两个语句：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 S1, S2</a:t>
              </a:r>
            </a:p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S2 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与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S1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存在</a:t>
              </a:r>
              <a:r>
                <a:rPr lang="zh-CN" altLang="en-US" sz="2700" b="1" dirty="0">
                  <a:solidFill>
                    <a:schemeClr val="accent2"/>
                  </a:solidFill>
                  <a:ea typeface="幼圆" pitchFamily="49" charset="-122"/>
                </a:rPr>
                <a:t>输出</a:t>
              </a:r>
              <a:r>
                <a:rPr lang="zh-CN" altLang="en-US" sz="2700" b="1" dirty="0" smtClean="0">
                  <a:solidFill>
                    <a:schemeClr val="accent2"/>
                  </a:solidFill>
                  <a:ea typeface="幼圆" pitchFamily="49" charset="-122"/>
                </a:rPr>
                <a:t>相关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，当且仅当</a:t>
              </a:r>
              <a:endParaRPr lang="en-US" altLang="zh-CN" sz="2700" b="1" dirty="0" smtClean="0">
                <a:solidFill>
                  <a:srgbClr val="002060"/>
                </a:solidFill>
                <a:ea typeface="幼圆" pitchFamily="49" charset="-122"/>
              </a:endParaRPr>
            </a:p>
            <a:p>
              <a:pPr marL="342900" lvl="0" indent="-342900">
                <a:spcBef>
                  <a:spcPct val="20000"/>
                </a:spcBef>
                <a:buClr>
                  <a:schemeClr val="tx2"/>
                </a:buClr>
                <a:defRPr/>
              </a:pP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S2 </a:t>
              </a:r>
              <a:r>
                <a:rPr lang="zh-CN" altLang="en-US" sz="2700" b="1" dirty="0" smtClean="0">
                  <a:solidFill>
                    <a:schemeClr val="accent2"/>
                  </a:solidFill>
                  <a:ea typeface="幼圆" pitchFamily="49" charset="-122"/>
                </a:rPr>
                <a:t>写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 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S1</a:t>
              </a:r>
              <a:r>
                <a:rPr lang="zh-CN" altLang="en-US" sz="2700" b="1" dirty="0">
                  <a:solidFill>
                    <a:schemeClr val="accent2"/>
                  </a:solidFill>
                  <a:ea typeface="幼圆" pitchFamily="49" charset="-122"/>
                </a:rPr>
                <a:t>写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的变量</a:t>
              </a:r>
              <a:endParaRPr lang="en-US" altLang="zh-CN" sz="2700" b="1" dirty="0" smtClean="0">
                <a:solidFill>
                  <a:srgbClr val="002060"/>
                </a:solidFill>
                <a:ea typeface="幼圆" pitchFamily="49" charset="-122"/>
              </a:endParaRPr>
            </a:p>
          </p:txBody>
        </p:sp>
      </p:grpSp>
      <p:grpSp>
        <p:nvGrpSpPr>
          <p:cNvPr id="7" name="组合 12"/>
          <p:cNvGrpSpPr/>
          <p:nvPr/>
        </p:nvGrpSpPr>
        <p:grpSpPr>
          <a:xfrm>
            <a:off x="755576" y="3140968"/>
            <a:ext cx="936625" cy="762000"/>
            <a:chOff x="755576" y="3140968"/>
            <a:chExt cx="936625" cy="762000"/>
          </a:xfrm>
        </p:grpSpPr>
        <p:sp>
          <p:nvSpPr>
            <p:cNvPr id="12" name="Freeform 130"/>
            <p:cNvSpPr>
              <a:spLocks/>
            </p:cNvSpPr>
            <p:nvPr/>
          </p:nvSpPr>
          <p:spPr bwMode="auto">
            <a:xfrm>
              <a:off x="755576" y="3140968"/>
              <a:ext cx="936625" cy="757238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131"/>
            <p:cNvSpPr txBox="1">
              <a:spLocks noChangeArrowheads="1"/>
            </p:cNvSpPr>
            <p:nvPr/>
          </p:nvSpPr>
          <p:spPr bwMode="auto">
            <a:xfrm>
              <a:off x="899592" y="3140968"/>
              <a:ext cx="742950" cy="762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4400" dirty="0">
                  <a:solidFill>
                    <a:srgbClr val="FF5050"/>
                  </a:solidFill>
                  <a:ea typeface="华文新魏" pitchFamily="2" charset="-122"/>
                </a:rPr>
                <a:t>例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979712" y="4581128"/>
            <a:ext cx="5040560" cy="2095783"/>
            <a:chOff x="1979712" y="4581128"/>
            <a:chExt cx="5040560" cy="2095783"/>
          </a:xfrm>
        </p:grpSpPr>
        <p:sp>
          <p:nvSpPr>
            <p:cNvPr id="15" name="矩形 14"/>
            <p:cNvSpPr/>
            <p:nvPr/>
          </p:nvSpPr>
          <p:spPr>
            <a:xfrm>
              <a:off x="3236074" y="4581128"/>
              <a:ext cx="2416046" cy="1015663"/>
            </a:xfrm>
            <a:prstGeom prst="rect">
              <a:avLst/>
            </a:prstGeom>
            <a:solidFill>
              <a:srgbClr val="CCFFCC"/>
            </a:solidFill>
          </p:spPr>
          <p:txBody>
            <a:bodyPr wrap="none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002060"/>
                  </a:solidFill>
                  <a:ea typeface="宋体" charset="-122"/>
                </a:rPr>
                <a:t>a[</a:t>
              </a:r>
              <a:r>
                <a:rPr lang="en-US" altLang="zh-CN" sz="2000" b="1" dirty="0" err="1" smtClean="0">
                  <a:solidFill>
                    <a:srgbClr val="002060"/>
                  </a:solidFill>
                  <a:ea typeface="宋体" charset="-122"/>
                </a:rPr>
                <a:t>i</a:t>
              </a:r>
              <a:r>
                <a:rPr lang="en-US" altLang="zh-CN" sz="2000" b="1" dirty="0" smtClean="0">
                  <a:solidFill>
                    <a:srgbClr val="002060"/>
                  </a:solidFill>
                  <a:ea typeface="宋体" charset="-122"/>
                </a:rPr>
                <a:t>] 	= c[</a:t>
              </a:r>
              <a:r>
                <a:rPr lang="en-US" altLang="zh-CN" sz="2000" b="1" dirty="0" err="1" smtClean="0">
                  <a:solidFill>
                    <a:srgbClr val="002060"/>
                  </a:solidFill>
                  <a:ea typeface="宋体" charset="-122"/>
                </a:rPr>
                <a:t>i</a:t>
              </a:r>
              <a:r>
                <a:rPr lang="en-US" altLang="zh-CN" sz="2000" b="1" dirty="0" smtClean="0">
                  <a:solidFill>
                    <a:srgbClr val="002060"/>
                  </a:solidFill>
                  <a:ea typeface="宋体" charset="-122"/>
                </a:rPr>
                <a:t>] * 2;</a:t>
              </a:r>
            </a:p>
            <a:p>
              <a:r>
                <a:rPr lang="en-US" altLang="zh-CN" sz="2000" b="1" dirty="0" smtClean="0">
                  <a:solidFill>
                    <a:srgbClr val="002060"/>
                  </a:solidFill>
                  <a:ea typeface="宋体" charset="-122"/>
                </a:rPr>
                <a:t>a[i+1]	= c[i+1] * 2;</a:t>
              </a:r>
            </a:p>
            <a:p>
              <a:r>
                <a:rPr lang="en-US" altLang="zh-CN" sz="2000" b="1" dirty="0" smtClean="0">
                  <a:solidFill>
                    <a:srgbClr val="FF0000"/>
                  </a:solidFill>
                  <a:ea typeface="宋体" charset="-122"/>
                </a:rPr>
                <a:t>a[i+2]	= c[i+2] * 2;</a:t>
              </a:r>
              <a:endParaRPr lang="zh-CN" alt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3203848" y="5661248"/>
              <a:ext cx="2444900" cy="1015663"/>
            </a:xfrm>
            <a:prstGeom prst="rect">
              <a:avLst/>
            </a:prstGeom>
            <a:solidFill>
              <a:srgbClr val="00B050"/>
            </a:solidFill>
          </p:spPr>
          <p:txBody>
            <a:bodyPr wrap="none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  <a:ea typeface="宋体" charset="-122"/>
                </a:rPr>
                <a:t>a[i+2] 	= d[i+2] * 5;</a:t>
              </a:r>
            </a:p>
            <a:p>
              <a:r>
                <a:rPr lang="en-US" altLang="zh-CN" sz="2000" b="1" dirty="0" smtClean="0">
                  <a:ea typeface="宋体" charset="-122"/>
                </a:rPr>
                <a:t>a[i+3]	= c[i+3] * 5;</a:t>
              </a:r>
            </a:p>
            <a:p>
              <a:r>
                <a:rPr lang="en-US" altLang="zh-CN" sz="2000" b="1" dirty="0" smtClean="0">
                  <a:ea typeface="宋体" charset="-122"/>
                </a:rPr>
                <a:t>a[i+4]	= c[i+4] * 5;</a:t>
              </a:r>
              <a:endParaRPr lang="zh-CN" alt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79712" y="4941168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华文楷体" pitchFamily="2" charset="-122"/>
                  <a:ea typeface="华文楷体" pitchFamily="2" charset="-122"/>
                </a:rPr>
                <a:t>线程</a:t>
              </a:r>
              <a:r>
                <a:rPr lang="en-US" altLang="zh-CN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华文楷体" pitchFamily="2" charset="-122"/>
                  <a:ea typeface="华文楷体" pitchFamily="2" charset="-122"/>
                </a:rPr>
                <a:t>1</a:t>
              </a:r>
              <a:endParaRPr lang="zh-CN" altLang="en-US" b="1" dirty="0">
                <a:solidFill>
                  <a:schemeClr val="bg1">
                    <a:lumMod val="95000"/>
                    <a:lumOff val="5000"/>
                  </a:schemeClr>
                </a:solidFill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79712" y="5805264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华文楷体" pitchFamily="2" charset="-122"/>
                  <a:ea typeface="华文楷体" pitchFamily="2" charset="-122"/>
                </a:rPr>
                <a:t>线程</a:t>
              </a:r>
              <a:r>
                <a:rPr lang="en-US" altLang="zh-CN" b="1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华文楷体" pitchFamily="2" charset="-122"/>
                  <a:ea typeface="华文楷体" pitchFamily="2" charset="-122"/>
                </a:rPr>
                <a:t>2</a:t>
              </a:r>
              <a:endParaRPr lang="zh-CN" altLang="en-US" b="1" dirty="0">
                <a:solidFill>
                  <a:schemeClr val="bg1">
                    <a:lumMod val="95000"/>
                    <a:lumOff val="5000"/>
                  </a:schemeClr>
                </a:solidFill>
                <a:latin typeface="华文楷体" pitchFamily="2" charset="-122"/>
                <a:ea typeface="华文楷体" pitchFamily="2" charset="-122"/>
              </a:endParaRPr>
            </a:p>
          </p:txBody>
        </p:sp>
        <p:cxnSp>
          <p:nvCxnSpPr>
            <p:cNvPr id="22" name="直接连接符 21"/>
            <p:cNvCxnSpPr/>
            <p:nvPr/>
          </p:nvCxnSpPr>
          <p:spPr bwMode="auto">
            <a:xfrm>
              <a:off x="3419872" y="5589240"/>
              <a:ext cx="2088232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3419872" y="6021288"/>
              <a:ext cx="2088232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箭头连接符 24"/>
            <p:cNvCxnSpPr/>
            <p:nvPr/>
          </p:nvCxnSpPr>
          <p:spPr bwMode="auto">
            <a:xfrm>
              <a:off x="5508104" y="5589240"/>
              <a:ext cx="504056" cy="216024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直接箭头连接符 26"/>
            <p:cNvCxnSpPr/>
            <p:nvPr/>
          </p:nvCxnSpPr>
          <p:spPr bwMode="auto">
            <a:xfrm flipV="1">
              <a:off x="5508104" y="5877272"/>
              <a:ext cx="504056" cy="144016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6084168" y="5445224"/>
              <a:ext cx="9361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FF0000"/>
                  </a:solidFill>
                </a:rPr>
                <a:t>输出相关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3"/>
          <p:cNvGrpSpPr>
            <a:grpSpLocks/>
          </p:cNvGrpSpPr>
          <p:nvPr/>
        </p:nvGrpSpPr>
        <p:grpSpPr bwMode="auto">
          <a:xfrm>
            <a:off x="611560" y="476672"/>
            <a:ext cx="7200900" cy="1584325"/>
            <a:chOff x="588" y="314"/>
            <a:chExt cx="4536" cy="998"/>
          </a:xfrm>
        </p:grpSpPr>
        <p:sp>
          <p:nvSpPr>
            <p:cNvPr id="10" name="Text Box 64"/>
            <p:cNvSpPr txBox="1">
              <a:spLocks noChangeArrowheads="1"/>
            </p:cNvSpPr>
            <p:nvPr/>
          </p:nvSpPr>
          <p:spPr bwMode="auto">
            <a:xfrm>
              <a:off x="679" y="391"/>
              <a:ext cx="4378" cy="8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如果两个语句</a:t>
              </a:r>
              <a:r>
                <a:rPr lang="en-US" altLang="zh-CN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S1</a:t>
              </a:r>
              <a:r>
                <a:rPr lang="zh-CN" altLang="en-US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和</a:t>
              </a:r>
              <a:r>
                <a:rPr lang="en-US" altLang="zh-CN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S2</a:t>
              </a:r>
              <a:r>
                <a:rPr lang="zh-CN" altLang="en-US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能够并行，当且仅当，</a:t>
              </a:r>
              <a:r>
                <a:rPr lang="en-US" altLang="zh-CN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S1</a:t>
              </a:r>
              <a:r>
                <a:rPr lang="zh-CN" altLang="en-US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和</a:t>
              </a:r>
              <a:r>
                <a:rPr lang="en-US" altLang="zh-CN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S2 </a:t>
              </a:r>
              <a:r>
                <a:rPr lang="zh-CN" altLang="en-US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不存在：</a:t>
              </a:r>
              <a:r>
                <a:rPr lang="zh-CN" altLang="en-US" sz="2800" b="1" dirty="0" smtClean="0">
                  <a:solidFill>
                    <a:srgbClr val="FF0000"/>
                  </a:solidFill>
                  <a:ea typeface="黑体" pitchFamily="2" charset="-122"/>
                </a:rPr>
                <a:t>流相关</a:t>
              </a:r>
              <a:r>
                <a:rPr lang="zh-CN" altLang="en-US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、</a:t>
              </a:r>
              <a:r>
                <a:rPr lang="zh-CN" altLang="en-US" sz="2800" b="1" dirty="0" smtClean="0">
                  <a:solidFill>
                    <a:srgbClr val="FF0000"/>
                  </a:solidFill>
                  <a:ea typeface="黑体" pitchFamily="2" charset="-122"/>
                </a:rPr>
                <a:t>反相关</a:t>
              </a:r>
              <a:r>
                <a:rPr lang="zh-CN" altLang="en-US" sz="2800" b="1" dirty="0" smtClean="0">
                  <a:solidFill>
                    <a:schemeClr val="tx1">
                      <a:lumMod val="10000"/>
                    </a:schemeClr>
                  </a:solidFill>
                  <a:ea typeface="黑体" pitchFamily="2" charset="-122"/>
                </a:rPr>
                <a:t>、</a:t>
              </a:r>
              <a:r>
                <a:rPr lang="zh-CN" altLang="en-US" sz="2800" b="1" dirty="0" smtClean="0">
                  <a:solidFill>
                    <a:srgbClr val="FF0000"/>
                  </a:solidFill>
                  <a:ea typeface="黑体" pitchFamily="2" charset="-122"/>
                </a:rPr>
                <a:t>输出相关</a:t>
              </a:r>
              <a:endParaRPr lang="zh-CN" altLang="en-US" sz="2500" dirty="0">
                <a:solidFill>
                  <a:srgbClr val="FF0000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12" name="Rectangle 80"/>
            <p:cNvSpPr>
              <a:spLocks noChangeArrowheads="1"/>
            </p:cNvSpPr>
            <p:nvPr/>
          </p:nvSpPr>
          <p:spPr bwMode="auto">
            <a:xfrm>
              <a:off x="588" y="314"/>
              <a:ext cx="4536" cy="998"/>
            </a:xfrm>
            <a:prstGeom prst="rect">
              <a:avLst/>
            </a:prstGeom>
            <a:noFill/>
            <a:ln w="79375">
              <a:solidFill>
                <a:srgbClr val="00CCFF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6" name="Group 87"/>
          <p:cNvGrpSpPr>
            <a:grpSpLocks/>
          </p:cNvGrpSpPr>
          <p:nvPr/>
        </p:nvGrpSpPr>
        <p:grpSpPr bwMode="auto">
          <a:xfrm>
            <a:off x="1979712" y="3573016"/>
            <a:ext cx="4780124" cy="1512168"/>
            <a:chOff x="409" y="103"/>
            <a:chExt cx="1724" cy="627"/>
          </a:xfrm>
        </p:grpSpPr>
        <p:sp>
          <p:nvSpPr>
            <p:cNvPr id="27" name="Freeform 88"/>
            <p:cNvSpPr>
              <a:spLocks/>
            </p:cNvSpPr>
            <p:nvPr/>
          </p:nvSpPr>
          <p:spPr bwMode="auto">
            <a:xfrm>
              <a:off x="409" y="103"/>
              <a:ext cx="1724" cy="627"/>
            </a:xfrm>
            <a:custGeom>
              <a:avLst/>
              <a:gdLst/>
              <a:ahLst/>
              <a:cxnLst>
                <a:cxn ang="0">
                  <a:pos x="123" y="22"/>
                </a:cxn>
                <a:cxn ang="0">
                  <a:pos x="78" y="306"/>
                </a:cxn>
                <a:cxn ang="0">
                  <a:pos x="310" y="299"/>
                </a:cxn>
                <a:cxn ang="0">
                  <a:pos x="370" y="299"/>
                </a:cxn>
                <a:cxn ang="0">
                  <a:pos x="639" y="269"/>
                </a:cxn>
                <a:cxn ang="0">
                  <a:pos x="557" y="82"/>
                </a:cxn>
                <a:cxn ang="0">
                  <a:pos x="243" y="52"/>
                </a:cxn>
                <a:cxn ang="0">
                  <a:pos x="153" y="0"/>
                </a:cxn>
                <a:cxn ang="0">
                  <a:pos x="123" y="22"/>
                </a:cxn>
              </a:cxnLst>
              <a:rect l="0" t="0" r="r" b="b"/>
              <a:pathLst>
                <a:path w="683" h="309">
                  <a:moveTo>
                    <a:pt x="123" y="22"/>
                  </a:moveTo>
                  <a:cubicBezTo>
                    <a:pt x="0" y="48"/>
                    <a:pt x="74" y="178"/>
                    <a:pt x="78" y="306"/>
                  </a:cubicBezTo>
                  <a:cubicBezTo>
                    <a:pt x="155" y="304"/>
                    <a:pt x="233" y="305"/>
                    <a:pt x="310" y="299"/>
                  </a:cubicBezTo>
                  <a:cubicBezTo>
                    <a:pt x="378" y="293"/>
                    <a:pt x="302" y="265"/>
                    <a:pt x="370" y="299"/>
                  </a:cubicBezTo>
                  <a:cubicBezTo>
                    <a:pt x="677" y="288"/>
                    <a:pt x="514" y="309"/>
                    <a:pt x="639" y="269"/>
                  </a:cubicBezTo>
                  <a:cubicBezTo>
                    <a:pt x="683" y="143"/>
                    <a:pt x="658" y="98"/>
                    <a:pt x="557" y="82"/>
                  </a:cubicBezTo>
                  <a:cubicBezTo>
                    <a:pt x="464" y="19"/>
                    <a:pt x="368" y="55"/>
                    <a:pt x="243" y="52"/>
                  </a:cubicBezTo>
                  <a:cubicBezTo>
                    <a:pt x="221" y="19"/>
                    <a:pt x="190" y="11"/>
                    <a:pt x="153" y="0"/>
                  </a:cubicBezTo>
                  <a:cubicBezTo>
                    <a:pt x="128" y="17"/>
                    <a:pt x="138" y="9"/>
                    <a:pt x="123" y="22"/>
                  </a:cubicBezTo>
                  <a:close/>
                </a:path>
              </a:pathLst>
            </a:custGeom>
            <a:solidFill>
              <a:srgbClr val="FFFF9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81320" dir="2319588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Text Box 89"/>
            <p:cNvSpPr txBox="1">
              <a:spLocks noChangeArrowheads="1"/>
            </p:cNvSpPr>
            <p:nvPr/>
          </p:nvSpPr>
          <p:spPr bwMode="auto">
            <a:xfrm>
              <a:off x="609" y="294"/>
              <a:ext cx="1402" cy="4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lnSpc>
                  <a:spcPct val="65000"/>
                </a:lnSpc>
              </a:pPr>
              <a:r>
                <a:rPr lang="zh-CN" altLang="en-US" sz="3000" dirty="0" smtClean="0">
                  <a:solidFill>
                    <a:srgbClr val="002060"/>
                  </a:solidFill>
                  <a:latin typeface="华文新魏" pitchFamily="2" charset="-122"/>
                  <a:ea typeface="华文新魏" pitchFamily="2" charset="-122"/>
                </a:rPr>
                <a:t>有些代码</a:t>
              </a:r>
              <a:r>
                <a:rPr lang="zh-CN" altLang="en-US" sz="3000" dirty="0" smtClean="0">
                  <a:solidFill>
                    <a:srgbClr val="FF3300"/>
                  </a:solidFill>
                  <a:latin typeface="华文新魏" pitchFamily="2" charset="-122"/>
                  <a:ea typeface="华文新魏" pitchFamily="2" charset="-122"/>
                </a:rPr>
                <a:t>可以通过改变算法或者代码结构消除相关性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116632"/>
            <a:ext cx="3096344" cy="576263"/>
            <a:chOff x="357" y="660"/>
            <a:chExt cx="787" cy="363"/>
          </a:xfrm>
        </p:grpSpPr>
        <p:sp>
          <p:nvSpPr>
            <p:cNvPr id="3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424" y="660"/>
              <a:ext cx="632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二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并行粒度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971600" y="2802953"/>
            <a:ext cx="7561263" cy="584199"/>
            <a:chOff x="864" y="1632"/>
            <a:chExt cx="4763" cy="368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4571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000" b="1" dirty="0" smtClean="0">
                  <a:solidFill>
                    <a:srgbClr val="FF0000"/>
                  </a:solidFill>
                  <a:ea typeface="黑体" pitchFamily="2" charset="-122"/>
                </a:rPr>
                <a:t>粗粒度并行</a:t>
              </a:r>
              <a:r>
                <a:rPr lang="en-US" altLang="zh-CN" sz="3000" b="1" dirty="0" smtClean="0">
                  <a:solidFill>
                    <a:srgbClr val="FF0000"/>
                  </a:solidFill>
                  <a:ea typeface="黑体" pitchFamily="2" charset="-122"/>
                </a:rPr>
                <a:t>(</a:t>
              </a:r>
              <a:r>
                <a:rPr lang="en-US" altLang="zh-CN" sz="3200" dirty="0" smtClean="0">
                  <a:solidFill>
                    <a:srgbClr val="002060"/>
                  </a:solidFill>
                </a:rPr>
                <a:t>Coarse-grained parallelism</a:t>
              </a:r>
              <a:r>
                <a:rPr lang="en-US" altLang="zh-CN" sz="3000" b="1" dirty="0" smtClean="0">
                  <a:solidFill>
                    <a:srgbClr val="FF0000"/>
                  </a:solidFill>
                  <a:ea typeface="黑体" pitchFamily="2" charset="-122"/>
                </a:rPr>
                <a:t>)</a:t>
              </a:r>
              <a:r>
                <a:rPr lang="zh-CN" altLang="en-US" sz="3000" b="1" dirty="0" smtClean="0">
                  <a:solidFill>
                    <a:srgbClr val="FF0000"/>
                  </a:solidFill>
                  <a:ea typeface="黑体" pitchFamily="2" charset="-122"/>
                </a:rPr>
                <a:t>：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51520" y="836713"/>
            <a:ext cx="8020050" cy="1439864"/>
            <a:chOff x="384" y="1152"/>
            <a:chExt cx="5052" cy="907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0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81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	              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由线程或者进程间的交互频率决定，是计算与通信频率比例的定性度量。</a:t>
              </a:r>
              <a:endParaRPr lang="en-US" altLang="zh-CN" sz="2600" b="1" i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3901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并行粒度 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</a:t>
              </a:r>
              <a:r>
                <a:rPr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P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arallel </a:t>
              </a:r>
              <a:r>
                <a:rPr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Granularity</a:t>
              </a:r>
              <a:r>
                <a:rPr lang="en-US" altLang="zh-CN" sz="3600" dirty="0" smtClean="0"/>
                <a:t> 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)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971600" y="4221088"/>
            <a:ext cx="7561263" cy="554037"/>
            <a:chOff x="864" y="1632"/>
            <a:chExt cx="4763" cy="349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4571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000" b="1" dirty="0" smtClean="0">
                  <a:solidFill>
                    <a:srgbClr val="FF0000"/>
                  </a:solidFill>
                  <a:ea typeface="黑体" pitchFamily="2" charset="-122"/>
                </a:rPr>
                <a:t>细粒度并行</a:t>
              </a:r>
              <a:r>
                <a:rPr lang="en-US" altLang="zh-CN" sz="2800" b="1" dirty="0" smtClean="0">
                  <a:solidFill>
                    <a:srgbClr val="FF0000"/>
                  </a:solidFill>
                  <a:ea typeface="黑体" pitchFamily="2" charset="-122"/>
                </a:rPr>
                <a:t>(</a:t>
              </a:r>
              <a:r>
                <a:rPr lang="en-US" altLang="zh-CN" sz="2800" dirty="0" smtClean="0">
                  <a:solidFill>
                    <a:srgbClr val="002060"/>
                  </a:solidFill>
                </a:rPr>
                <a:t>Fine-grained parallelism</a:t>
              </a:r>
              <a:r>
                <a:rPr lang="en-US" altLang="zh-CN" sz="2800" b="1" dirty="0" smtClean="0">
                  <a:solidFill>
                    <a:srgbClr val="FF0000"/>
                  </a:solidFill>
                  <a:ea typeface="黑体" pitchFamily="2" charset="-122"/>
                </a:rPr>
                <a:t>) </a:t>
              </a:r>
              <a:r>
                <a:rPr lang="zh-CN" altLang="en-US" sz="3000" b="1" dirty="0" smtClean="0">
                  <a:solidFill>
                    <a:srgbClr val="FF0000"/>
                  </a:solidFill>
                  <a:ea typeface="黑体" pitchFamily="2" charset="-122"/>
                </a:rPr>
                <a:t>：</a:t>
              </a:r>
              <a:endParaRPr lang="zh-CN" altLang="en-US" sz="30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15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6" name="Text Box 171"/>
          <p:cNvSpPr txBox="1">
            <a:spLocks noChangeArrowheads="1"/>
          </p:cNvSpPr>
          <p:nvPr/>
        </p:nvSpPr>
        <p:spPr bwMode="auto">
          <a:xfrm>
            <a:off x="1331640" y="3356992"/>
            <a:ext cx="684076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b="1" dirty="0" smtClean="0">
                <a:solidFill>
                  <a:srgbClr val="002060"/>
                </a:solidFill>
              </a:rPr>
              <a:t>线程或者进程两次通信之间，进行相对大量的计算工作。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22" name="Text Box 171"/>
          <p:cNvSpPr txBox="1">
            <a:spLocks noChangeArrowheads="1"/>
          </p:cNvSpPr>
          <p:nvPr/>
        </p:nvSpPr>
        <p:spPr bwMode="auto">
          <a:xfrm>
            <a:off x="1331640" y="4686235"/>
            <a:ext cx="684076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b="1" dirty="0" smtClean="0">
                <a:solidFill>
                  <a:srgbClr val="002060"/>
                </a:solidFill>
              </a:rPr>
              <a:t>指的是线程或者进程间交互频繁的计算。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Text Box 2"/>
          <p:cNvSpPr txBox="1">
            <a:spLocks noChangeArrowheads="1"/>
          </p:cNvSpPr>
          <p:nvPr/>
        </p:nvSpPr>
        <p:spPr bwMode="auto">
          <a:xfrm>
            <a:off x="755576" y="1270000"/>
            <a:ext cx="7848600" cy="230832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3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应用：</a:t>
            </a:r>
            <a:endParaRPr lang="en-US" altLang="zh-CN" sz="3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如果</a:t>
            </a:r>
            <a:r>
              <a:rPr lang="zh-CN" altLang="en-US" sz="2600" b="1" dirty="0" smtClean="0">
                <a:solidFill>
                  <a:schemeClr val="accent6"/>
                </a:solidFill>
                <a:latin typeface="幼圆" pitchFamily="49" charset="-122"/>
                <a:ea typeface="幼圆" pitchFamily="49" charset="-122"/>
              </a:rPr>
              <a:t>通信延迟大</a:t>
            </a:r>
            <a:r>
              <a:rPr lang="zh-CN" altLang="en-US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，适合</a:t>
            </a:r>
            <a:r>
              <a:rPr lang="zh-CN" altLang="en-US" sz="2600" b="1" dirty="0" smtClean="0">
                <a:solidFill>
                  <a:schemeClr val="accent6"/>
                </a:solidFill>
                <a:latin typeface="幼圆" pitchFamily="49" charset="-122"/>
                <a:ea typeface="幼圆" pitchFamily="49" charset="-122"/>
              </a:rPr>
              <a:t>粗粒度并行</a:t>
            </a:r>
            <a:r>
              <a:rPr lang="zh-CN" altLang="en-US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，例如消息传递、进程间通信</a:t>
            </a:r>
            <a:endParaRPr lang="en-US" altLang="zh-CN" sz="2600" b="1" dirty="0" smtClean="0">
              <a:solidFill>
                <a:srgbClr val="000099"/>
              </a:solidFill>
              <a:latin typeface="幼圆" pitchFamily="49" charset="-122"/>
              <a:ea typeface="幼圆" pitchFamily="49" charset="-122"/>
            </a:endParaRPr>
          </a:p>
          <a:p>
            <a:pPr lvl="1">
              <a:lnSpc>
                <a:spcPct val="90000"/>
              </a:lnSpc>
            </a:pPr>
            <a:endParaRPr lang="en-US" altLang="zh-CN" b="1" dirty="0" smtClean="0">
              <a:solidFill>
                <a:srgbClr val="000099"/>
              </a:solidFill>
              <a:latin typeface="幼圆" pitchFamily="49" charset="-122"/>
              <a:ea typeface="幼圆" pitchFamily="49" charset="-122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如果</a:t>
            </a:r>
            <a:r>
              <a:rPr lang="zh-CN" altLang="en-US" sz="2600" b="1" dirty="0" smtClean="0">
                <a:solidFill>
                  <a:schemeClr val="accent6"/>
                </a:solidFill>
                <a:latin typeface="幼圆" pitchFamily="49" charset="-122"/>
                <a:ea typeface="幼圆" pitchFamily="49" charset="-122"/>
              </a:rPr>
              <a:t>通信延迟小</a:t>
            </a:r>
            <a:r>
              <a:rPr lang="zh-CN" altLang="en-US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，可以采用</a:t>
            </a:r>
            <a:r>
              <a:rPr lang="zh-CN" altLang="en-US" sz="2600" b="1" dirty="0" smtClean="0">
                <a:solidFill>
                  <a:schemeClr val="accent6"/>
                </a:solidFill>
                <a:latin typeface="幼圆" pitchFamily="49" charset="-122"/>
                <a:ea typeface="幼圆" pitchFamily="49" charset="-122"/>
              </a:rPr>
              <a:t>细粒度并行</a:t>
            </a:r>
            <a:r>
              <a:rPr lang="zh-CN" altLang="en-US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，例如</a:t>
            </a:r>
            <a:r>
              <a:rPr lang="en-US" altLang="zh-CN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GPU</a:t>
            </a:r>
            <a:r>
              <a:rPr lang="zh-CN" altLang="en-US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的数据并行、多线程</a:t>
            </a:r>
            <a:endParaRPr lang="zh-CN" altLang="en-US" sz="2600" b="1" dirty="0">
              <a:solidFill>
                <a:srgbClr val="000099"/>
              </a:solidFill>
              <a:latin typeface="幼圆" pitchFamily="49" charset="-122"/>
              <a:ea typeface="幼圆" pitchFamily="49" charset="-122"/>
            </a:endParaRPr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83568" y="188640"/>
            <a:ext cx="5157514" cy="865187"/>
            <a:chOff x="2653" y="164"/>
            <a:chExt cx="2295" cy="545"/>
          </a:xfrm>
        </p:grpSpPr>
        <p:sp>
          <p:nvSpPr>
            <p:cNvPr id="731160" name="Rectangle 24"/>
            <p:cNvSpPr>
              <a:spLocks noChangeArrowheads="1"/>
            </p:cNvSpPr>
            <p:nvPr/>
          </p:nvSpPr>
          <p:spPr bwMode="auto">
            <a:xfrm>
              <a:off x="2653" y="164"/>
              <a:ext cx="1996" cy="54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1161" name="Freeform 25"/>
            <p:cNvSpPr>
              <a:spLocks/>
            </p:cNvSpPr>
            <p:nvPr/>
          </p:nvSpPr>
          <p:spPr bwMode="auto">
            <a:xfrm>
              <a:off x="2676" y="164"/>
              <a:ext cx="1907" cy="499"/>
            </a:xfrm>
            <a:custGeom>
              <a:avLst/>
              <a:gdLst/>
              <a:ahLst/>
              <a:cxnLst>
                <a:cxn ang="0">
                  <a:pos x="7" y="80"/>
                </a:cxn>
                <a:cxn ang="0">
                  <a:pos x="0" y="183"/>
                </a:cxn>
                <a:cxn ang="0">
                  <a:pos x="308" y="334"/>
                </a:cxn>
                <a:cxn ang="0">
                  <a:pos x="1049" y="340"/>
                </a:cxn>
                <a:cxn ang="0">
                  <a:pos x="1220" y="375"/>
                </a:cxn>
                <a:cxn ang="0">
                  <a:pos x="1296" y="224"/>
                </a:cxn>
                <a:cxn ang="0">
                  <a:pos x="1289" y="94"/>
                </a:cxn>
                <a:cxn ang="0">
                  <a:pos x="857" y="87"/>
                </a:cxn>
                <a:cxn ang="0">
                  <a:pos x="836" y="73"/>
                </a:cxn>
                <a:cxn ang="0">
                  <a:pos x="589" y="66"/>
                </a:cxn>
                <a:cxn ang="0">
                  <a:pos x="20" y="66"/>
                </a:cxn>
                <a:cxn ang="0">
                  <a:pos x="7" y="80"/>
                </a:cxn>
              </a:cxnLst>
              <a:rect l="0" t="0" r="r" b="b"/>
              <a:pathLst>
                <a:path w="1330" h="409">
                  <a:moveTo>
                    <a:pt x="7" y="80"/>
                  </a:moveTo>
                  <a:cubicBezTo>
                    <a:pt x="5" y="114"/>
                    <a:pt x="0" y="149"/>
                    <a:pt x="0" y="183"/>
                  </a:cubicBezTo>
                  <a:cubicBezTo>
                    <a:pt x="0" y="409"/>
                    <a:pt x="32" y="330"/>
                    <a:pt x="308" y="334"/>
                  </a:cubicBezTo>
                  <a:cubicBezTo>
                    <a:pt x="555" y="337"/>
                    <a:pt x="802" y="338"/>
                    <a:pt x="1049" y="340"/>
                  </a:cubicBezTo>
                  <a:cubicBezTo>
                    <a:pt x="1130" y="346"/>
                    <a:pt x="1153" y="352"/>
                    <a:pt x="1220" y="375"/>
                  </a:cubicBezTo>
                  <a:cubicBezTo>
                    <a:pt x="1324" y="363"/>
                    <a:pt x="1289" y="353"/>
                    <a:pt x="1296" y="224"/>
                  </a:cubicBezTo>
                  <a:cubicBezTo>
                    <a:pt x="1294" y="181"/>
                    <a:pt x="1330" y="107"/>
                    <a:pt x="1289" y="94"/>
                  </a:cubicBezTo>
                  <a:cubicBezTo>
                    <a:pt x="1152" y="51"/>
                    <a:pt x="1001" y="94"/>
                    <a:pt x="857" y="87"/>
                  </a:cubicBezTo>
                  <a:cubicBezTo>
                    <a:pt x="849" y="87"/>
                    <a:pt x="844" y="74"/>
                    <a:pt x="836" y="73"/>
                  </a:cubicBezTo>
                  <a:cubicBezTo>
                    <a:pt x="754" y="67"/>
                    <a:pt x="671" y="68"/>
                    <a:pt x="589" y="66"/>
                  </a:cubicBezTo>
                  <a:cubicBezTo>
                    <a:pt x="399" y="0"/>
                    <a:pt x="496" y="31"/>
                    <a:pt x="20" y="66"/>
                  </a:cubicBezTo>
                  <a:cubicBezTo>
                    <a:pt x="0" y="67"/>
                    <a:pt x="23" y="135"/>
                    <a:pt x="7" y="80"/>
                  </a:cubicBezTo>
                  <a:close/>
                </a:path>
              </a:pathLst>
            </a:custGeom>
            <a:solidFill>
              <a:srgbClr val="FFFF9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53882" dir="2700000" algn="ctr" rotWithShape="0">
                <a:srgbClr val="777777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1162" name="Text Box 26"/>
            <p:cNvSpPr txBox="1">
              <a:spLocks noChangeArrowheads="1"/>
            </p:cNvSpPr>
            <p:nvPr/>
          </p:nvSpPr>
          <p:spPr bwMode="auto">
            <a:xfrm>
              <a:off x="2754" y="244"/>
              <a:ext cx="2194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2700" dir="54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300" b="1" dirty="0" smtClean="0">
                  <a:solidFill>
                    <a:srgbClr val="FF3300"/>
                  </a:solidFill>
                  <a:latin typeface="黑体" pitchFamily="49" charset="-122"/>
                  <a:ea typeface="黑体" pitchFamily="49" charset="-122"/>
                </a:rPr>
                <a:t>有关</a:t>
              </a:r>
              <a:r>
                <a:rPr lang="zh-CN" altLang="en-US" sz="3300" b="1" dirty="0" smtClean="0">
                  <a:solidFill>
                    <a:srgbClr val="FF3300"/>
                  </a:solidFill>
                  <a:latin typeface="华文楷体" pitchFamily="2" charset="-122"/>
                  <a:ea typeface="华文楷体" pitchFamily="2" charset="-122"/>
                </a:rPr>
                <a:t>并行粒度</a:t>
              </a:r>
              <a:r>
                <a:rPr lang="zh-CN" altLang="en-US" sz="3300" b="1" dirty="0" smtClean="0">
                  <a:solidFill>
                    <a:srgbClr val="FF3300"/>
                  </a:solidFill>
                  <a:latin typeface="黑体" pitchFamily="49" charset="-122"/>
                  <a:ea typeface="黑体" pitchFamily="49" charset="-122"/>
                </a:rPr>
                <a:t>的探讨</a:t>
              </a:r>
              <a:endParaRPr lang="zh-CN" altLang="en-US" sz="3300" b="1" dirty="0">
                <a:solidFill>
                  <a:srgbClr val="FF33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</p:grp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611560" y="3851405"/>
            <a:ext cx="8352928" cy="2973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3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经验：</a:t>
            </a:r>
            <a:endParaRPr lang="en-US" altLang="zh-CN" sz="3200" b="1" dirty="0" smtClean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z="2600" b="1" dirty="0" smtClean="0">
                <a:solidFill>
                  <a:schemeClr val="accent2"/>
                </a:solidFill>
                <a:latin typeface="幼圆" pitchFamily="49" charset="-122"/>
                <a:ea typeface="幼圆" pitchFamily="49" charset="-122"/>
              </a:rPr>
              <a:t>不要用</a:t>
            </a:r>
            <a:r>
              <a:rPr lang="zh-CN" altLang="en-US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固定的并行粒度，应该使计算的粒度与可用的计算资源以及求解问题具体需求相匹配</a:t>
            </a:r>
            <a:endParaRPr lang="en-US" altLang="zh-CN" sz="2600" b="1" dirty="0" smtClean="0">
              <a:solidFill>
                <a:srgbClr val="000099"/>
              </a:solidFill>
              <a:latin typeface="幼圆" pitchFamily="49" charset="-122"/>
              <a:ea typeface="幼圆" pitchFamily="49" charset="-122"/>
            </a:endParaRPr>
          </a:p>
          <a:p>
            <a:pPr lvl="1">
              <a:lnSpc>
                <a:spcPct val="90000"/>
              </a:lnSpc>
            </a:pPr>
            <a:endParaRPr lang="en-US" altLang="zh-CN" b="1" dirty="0" smtClean="0">
              <a:solidFill>
                <a:srgbClr val="000099"/>
              </a:solidFill>
              <a:latin typeface="幼圆" pitchFamily="49" charset="-122"/>
              <a:ea typeface="幼圆" pitchFamily="49" charset="-122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粗粒度并行会降低同步开销，提高性能，但可能引起</a:t>
            </a:r>
            <a:r>
              <a:rPr lang="en-US" altLang="zh-CN" sz="2600" b="1" dirty="0" smtClean="0">
                <a:solidFill>
                  <a:srgbClr val="000099"/>
                </a:solidFill>
                <a:latin typeface="幼圆" pitchFamily="49" charset="-122"/>
                <a:ea typeface="幼圆" pitchFamily="49" charset="-122"/>
              </a:rPr>
              <a:t>:</a:t>
            </a:r>
            <a:endParaRPr lang="en-US" altLang="zh-CN" b="1" dirty="0" smtClean="0">
              <a:solidFill>
                <a:srgbClr val="000099"/>
              </a:solidFill>
              <a:latin typeface="幼圆" pitchFamily="49" charset="-122"/>
              <a:ea typeface="幼圆" pitchFamily="49" charset="-122"/>
            </a:endParaRPr>
          </a:p>
          <a:p>
            <a:pPr lvl="2">
              <a:lnSpc>
                <a:spcPct val="90000"/>
              </a:lnSpc>
            </a:pPr>
            <a:r>
              <a:rPr lang="zh-CN" altLang="en-US" b="1" dirty="0" smtClean="0">
                <a:solidFill>
                  <a:srgbClr val="0033CC"/>
                </a:solidFill>
                <a:latin typeface="幼圆" pitchFamily="49" charset="-122"/>
                <a:ea typeface="幼圆" pitchFamily="49" charset="-122"/>
              </a:rPr>
              <a:t>计算的不均衡</a:t>
            </a:r>
            <a:r>
              <a:rPr lang="en-US" altLang="zh-CN" b="1" dirty="0" smtClean="0">
                <a:solidFill>
                  <a:srgbClr val="0033CC"/>
                </a:solidFill>
                <a:latin typeface="幼圆" pitchFamily="49" charset="-122"/>
                <a:ea typeface="幼圆" pitchFamily="49" charset="-122"/>
              </a:rPr>
              <a:t>(</a:t>
            </a:r>
            <a:r>
              <a:rPr lang="zh-CN" altLang="en-US" b="1" dirty="0" smtClean="0">
                <a:solidFill>
                  <a:srgbClr val="0033CC"/>
                </a:solidFill>
                <a:latin typeface="幼圆" pitchFamily="49" charset="-122"/>
                <a:ea typeface="幼圆" pitchFamily="49" charset="-122"/>
              </a:rPr>
              <a:t>处理器闲置</a:t>
            </a:r>
            <a:r>
              <a:rPr lang="en-US" altLang="zh-CN" b="1" dirty="0" smtClean="0">
                <a:solidFill>
                  <a:srgbClr val="0033CC"/>
                </a:solidFill>
                <a:latin typeface="幼圆" pitchFamily="49" charset="-122"/>
                <a:ea typeface="幼圆" pitchFamily="49" charset="-122"/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zh-CN" altLang="en-US" b="1" dirty="0" smtClean="0">
                <a:solidFill>
                  <a:srgbClr val="0033CC"/>
                </a:solidFill>
                <a:latin typeface="幼圆" pitchFamily="49" charset="-122"/>
                <a:ea typeface="幼圆" pitchFamily="49" charset="-122"/>
              </a:rPr>
              <a:t>影响可扩展性（降低</a:t>
            </a:r>
            <a:r>
              <a:rPr lang="zh-CN" altLang="en-US" b="1" dirty="0" smtClean="0">
                <a:solidFill>
                  <a:srgbClr val="FF0000"/>
                </a:solidFill>
                <a:latin typeface="幼圆" pitchFamily="49" charset="-122"/>
                <a:ea typeface="幼圆" pitchFamily="49" charset="-122"/>
              </a:rPr>
              <a:t>并发度</a:t>
            </a:r>
            <a:r>
              <a:rPr lang="zh-CN" altLang="en-US" b="1" dirty="0" smtClean="0">
                <a:solidFill>
                  <a:srgbClr val="0033CC"/>
                </a:solidFill>
                <a:latin typeface="幼圆" pitchFamily="49" charset="-122"/>
                <a:ea typeface="幼圆" pitchFamily="49" charset="-122"/>
              </a:rPr>
              <a:t>）</a:t>
            </a:r>
            <a:endParaRPr lang="en-US" altLang="zh-CN" b="1" dirty="0" smtClean="0">
              <a:solidFill>
                <a:srgbClr val="0033CC"/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138" grpId="0"/>
      <p:bldP spid="5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116632"/>
            <a:ext cx="3096344" cy="576263"/>
            <a:chOff x="357" y="660"/>
            <a:chExt cx="787" cy="363"/>
          </a:xfrm>
        </p:grpSpPr>
        <p:sp>
          <p:nvSpPr>
            <p:cNvPr id="3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424" y="660"/>
              <a:ext cx="632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三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局部性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611560" y="4581128"/>
            <a:ext cx="7543800" cy="1416045"/>
            <a:chOff x="864" y="1674"/>
            <a:chExt cx="4752" cy="892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045" y="1674"/>
              <a:ext cx="4571" cy="8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000" b="1" dirty="0" smtClean="0">
                  <a:solidFill>
                    <a:srgbClr val="FF0000"/>
                  </a:solidFill>
                  <a:ea typeface="黑体" pitchFamily="2" charset="-122"/>
                </a:rPr>
                <a:t>时间局部性</a:t>
              </a:r>
              <a:r>
                <a:rPr lang="en-US" altLang="zh-CN" sz="3000" b="1" dirty="0" smtClean="0">
                  <a:solidFill>
                    <a:srgbClr val="FF0000"/>
                  </a:solidFill>
                  <a:ea typeface="黑体" pitchFamily="2" charset="-122"/>
                </a:rPr>
                <a:t>(Temporal locality)</a:t>
              </a:r>
              <a:r>
                <a:rPr lang="zh-CN" altLang="en-US" sz="3000" b="1" dirty="0" smtClean="0">
                  <a:solidFill>
                    <a:srgbClr val="FF0000"/>
                  </a:solidFill>
                  <a:ea typeface="黑体" pitchFamily="2" charset="-122"/>
                </a:rPr>
                <a:t>：</a:t>
              </a:r>
              <a:r>
                <a:rPr lang="zh-CN" altLang="en-US" sz="2800" b="1" dirty="0" smtClean="0">
                  <a:solidFill>
                    <a:srgbClr val="002060"/>
                  </a:solidFill>
                </a:rPr>
                <a:t>在加载一个地址的数据之后，短时间内重新加载这块数据</a:t>
              </a:r>
              <a:endParaRPr lang="zh-CN" altLang="en-US" sz="2800" b="1" dirty="0">
                <a:solidFill>
                  <a:schemeClr val="tx1">
                    <a:lumMod val="10000"/>
                  </a:schemeClr>
                </a:solidFill>
                <a:ea typeface="黑体" pitchFamily="2" charset="-122"/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51520" y="836713"/>
            <a:ext cx="8020050" cy="1439865"/>
            <a:chOff x="384" y="1152"/>
            <a:chExt cx="5052" cy="907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0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56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</a:t>
              </a:r>
              <a:r>
                <a:rPr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    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主要分为“时间局部性”和“空间局部性”，是提升程序性能的一个重要因素</a:t>
              </a:r>
              <a:endParaRPr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2222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局部性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</a:t>
              </a:r>
              <a:r>
                <a:rPr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Locality</a:t>
              </a:r>
              <a:r>
                <a:rPr lang="en-US" altLang="zh-CN" sz="3600" dirty="0" smtClean="0"/>
                <a:t> 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)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grpSp>
        <p:nvGrpSpPr>
          <p:cNvPr id="23" name="Group 21"/>
          <p:cNvGrpSpPr>
            <a:grpSpLocks/>
          </p:cNvGrpSpPr>
          <p:nvPr/>
        </p:nvGrpSpPr>
        <p:grpSpPr bwMode="auto">
          <a:xfrm>
            <a:off x="683568" y="2996952"/>
            <a:ext cx="7543800" cy="984247"/>
            <a:chOff x="864" y="1720"/>
            <a:chExt cx="4752" cy="620"/>
          </a:xfrm>
        </p:grpSpPr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045" y="1720"/>
              <a:ext cx="4571" cy="6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000" b="1" dirty="0" smtClean="0">
                  <a:solidFill>
                    <a:srgbClr val="FF0000"/>
                  </a:solidFill>
                  <a:ea typeface="黑体" pitchFamily="2" charset="-122"/>
                </a:rPr>
                <a:t>空间局部性</a:t>
              </a:r>
              <a:r>
                <a:rPr lang="en-US" altLang="zh-CN" sz="3000" b="1" dirty="0" smtClean="0">
                  <a:solidFill>
                    <a:srgbClr val="FF0000"/>
                  </a:solidFill>
                  <a:ea typeface="黑体" pitchFamily="2" charset="-122"/>
                </a:rPr>
                <a:t>(Spatial locality):</a:t>
              </a:r>
              <a:r>
                <a:rPr lang="zh-CN" altLang="en-US" sz="2800" b="1" dirty="0" smtClean="0">
                  <a:solidFill>
                    <a:srgbClr val="002060"/>
                  </a:solidFill>
                </a:rPr>
                <a:t>加载一个地址的数据之后，继续加载它附近的数据</a:t>
              </a:r>
              <a:endParaRPr lang="en-US" altLang="zh-CN" sz="2800" b="1" dirty="0" smtClean="0">
                <a:solidFill>
                  <a:srgbClr val="002060"/>
                </a:solidFill>
              </a:endParaRPr>
            </a:p>
          </p:txBody>
        </p:sp>
        <p:sp>
          <p:nvSpPr>
            <p:cNvPr id="26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052736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chemeClr val="accent6"/>
                </a:solidFill>
                <a:latin typeface="黑体" pitchFamily="49" charset="-122"/>
                <a:ea typeface="黑体" pitchFamily="49" charset="-122"/>
              </a:rPr>
              <a:t>存储层次：</a:t>
            </a:r>
            <a:endParaRPr lang="en-US" altLang="zh-CN" sz="3600" b="1" dirty="0" smtClean="0">
              <a:solidFill>
                <a:schemeClr val="accent6"/>
              </a:solidFill>
              <a:latin typeface="黑体" pitchFamily="49" charset="-122"/>
              <a:ea typeface="黑体" pitchFamily="49" charset="-122"/>
            </a:endParaRPr>
          </a:p>
          <a:p>
            <a:pPr lvl="1">
              <a:buFont typeface="Wingdings" pitchFamily="2" charset="2"/>
              <a:buChar char="Ø"/>
            </a:pP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smtClean="0">
                <a:solidFill>
                  <a:srgbClr val="0070C0"/>
                </a:solidFill>
              </a:rPr>
              <a:t>CPU registers </a:t>
            </a:r>
            <a:r>
              <a:rPr lang="en-US" altLang="zh-CN" b="1" dirty="0" smtClean="0">
                <a:solidFill>
                  <a:srgbClr val="002060"/>
                </a:solidFill>
              </a:rPr>
              <a:t>(8-32 registers) – immediate access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smtClean="0">
                <a:solidFill>
                  <a:srgbClr val="0070C0"/>
                </a:solidFill>
              </a:rPr>
              <a:t>L1</a:t>
            </a: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smtClean="0">
                <a:solidFill>
                  <a:srgbClr val="0070C0"/>
                </a:solidFill>
              </a:rPr>
              <a:t>CPU caches </a:t>
            </a:r>
            <a:r>
              <a:rPr lang="en-US" altLang="zh-CN" b="1" dirty="0" smtClean="0">
                <a:solidFill>
                  <a:srgbClr val="002060"/>
                </a:solidFill>
              </a:rPr>
              <a:t>(32 </a:t>
            </a:r>
            <a:r>
              <a:rPr lang="en-US" altLang="zh-CN" b="1" dirty="0" err="1" smtClean="0">
                <a:solidFill>
                  <a:srgbClr val="002060"/>
                </a:solidFill>
              </a:rPr>
              <a:t>KiB</a:t>
            </a:r>
            <a:r>
              <a:rPr lang="en-US" altLang="zh-CN" b="1" dirty="0" smtClean="0">
                <a:solidFill>
                  <a:srgbClr val="002060"/>
                </a:solidFill>
              </a:rPr>
              <a:t> to 128 </a:t>
            </a:r>
            <a:r>
              <a:rPr lang="en-US" altLang="zh-CN" b="1" dirty="0" err="1" smtClean="0">
                <a:solidFill>
                  <a:srgbClr val="002060"/>
                </a:solidFill>
                <a:hlinkClick r:id="rId3" tooltip="KiB"/>
              </a:rPr>
              <a:t>KiB</a:t>
            </a:r>
            <a:r>
              <a:rPr lang="en-US" altLang="zh-CN" b="1" dirty="0" smtClean="0">
                <a:solidFill>
                  <a:srgbClr val="002060"/>
                </a:solidFill>
              </a:rPr>
              <a:t>) – fast access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smtClean="0">
                <a:solidFill>
                  <a:srgbClr val="0070C0"/>
                </a:solidFill>
              </a:rPr>
              <a:t>L2 CPU caches </a:t>
            </a:r>
            <a:r>
              <a:rPr lang="en-US" altLang="zh-CN" b="1" dirty="0" smtClean="0">
                <a:solidFill>
                  <a:srgbClr val="002060"/>
                </a:solidFill>
              </a:rPr>
              <a:t>(128 </a:t>
            </a:r>
            <a:r>
              <a:rPr lang="en-US" altLang="zh-CN" b="1" dirty="0" err="1" smtClean="0">
                <a:solidFill>
                  <a:srgbClr val="002060"/>
                </a:solidFill>
              </a:rPr>
              <a:t>KiB</a:t>
            </a:r>
            <a:r>
              <a:rPr lang="en-US" altLang="zh-CN" b="1" dirty="0" smtClean="0">
                <a:solidFill>
                  <a:srgbClr val="002060"/>
                </a:solidFill>
              </a:rPr>
              <a:t> to 12 </a:t>
            </a:r>
            <a:r>
              <a:rPr lang="en-US" altLang="zh-CN" b="1" dirty="0" err="1" smtClean="0">
                <a:solidFill>
                  <a:srgbClr val="002060"/>
                </a:solidFill>
                <a:hlinkClick r:id="rId4" tooltip="MiB"/>
              </a:rPr>
              <a:t>MiB</a:t>
            </a:r>
            <a:r>
              <a:rPr lang="en-US" altLang="zh-CN" b="1" dirty="0" smtClean="0">
                <a:solidFill>
                  <a:srgbClr val="002060"/>
                </a:solidFill>
              </a:rPr>
              <a:t>) – slightly slower access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smtClean="0">
                <a:solidFill>
                  <a:srgbClr val="0070C0"/>
                </a:solidFill>
              </a:rPr>
              <a:t>Main physical memory </a:t>
            </a:r>
            <a:r>
              <a:rPr lang="en-US" altLang="zh-CN" b="1" dirty="0" smtClean="0">
                <a:solidFill>
                  <a:srgbClr val="002060"/>
                </a:solidFill>
              </a:rPr>
              <a:t>(</a:t>
            </a:r>
            <a:r>
              <a:rPr lang="en-US" altLang="zh-CN" b="1" dirty="0" smtClean="0">
                <a:solidFill>
                  <a:srgbClr val="002060"/>
                </a:solidFill>
                <a:hlinkClick r:id="rId5" tooltip="RAM"/>
              </a:rPr>
              <a:t>RAM</a:t>
            </a:r>
            <a:r>
              <a:rPr lang="en-US" altLang="zh-CN" b="1" dirty="0" smtClean="0">
                <a:solidFill>
                  <a:srgbClr val="002060"/>
                </a:solidFill>
              </a:rPr>
              <a:t>) (256 </a:t>
            </a:r>
            <a:r>
              <a:rPr lang="en-US" altLang="zh-CN" b="1" dirty="0" err="1" smtClean="0">
                <a:solidFill>
                  <a:srgbClr val="002060"/>
                </a:solidFill>
              </a:rPr>
              <a:t>MiB</a:t>
            </a:r>
            <a:r>
              <a:rPr lang="en-US" altLang="zh-CN" b="1" dirty="0" smtClean="0">
                <a:solidFill>
                  <a:srgbClr val="002060"/>
                </a:solidFill>
              </a:rPr>
              <a:t> to 24 </a:t>
            </a:r>
            <a:r>
              <a:rPr lang="en-US" altLang="zh-CN" b="1" dirty="0" err="1" smtClean="0">
                <a:solidFill>
                  <a:srgbClr val="002060"/>
                </a:solidFill>
                <a:hlinkClick r:id="rId6" tooltip="GiB"/>
              </a:rPr>
              <a:t>GiB</a:t>
            </a:r>
            <a:r>
              <a:rPr lang="en-US" altLang="zh-CN" b="1" dirty="0" smtClean="0">
                <a:solidFill>
                  <a:srgbClr val="002060"/>
                </a:solidFill>
              </a:rPr>
              <a:t>) – slow access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smtClean="0">
                <a:solidFill>
                  <a:srgbClr val="0070C0"/>
                </a:solidFill>
              </a:rPr>
              <a:t>Disk (file system) </a:t>
            </a:r>
            <a:r>
              <a:rPr lang="en-US" altLang="zh-CN" b="1" dirty="0" smtClean="0">
                <a:solidFill>
                  <a:srgbClr val="002060"/>
                </a:solidFill>
              </a:rPr>
              <a:t>(100 </a:t>
            </a:r>
            <a:r>
              <a:rPr lang="en-US" altLang="zh-CN" b="1" dirty="0" err="1" smtClean="0">
                <a:solidFill>
                  <a:srgbClr val="002060"/>
                </a:solidFill>
              </a:rPr>
              <a:t>GiB</a:t>
            </a:r>
            <a:r>
              <a:rPr lang="en-US" altLang="zh-CN" b="1" dirty="0" smtClean="0">
                <a:solidFill>
                  <a:srgbClr val="002060"/>
                </a:solidFill>
              </a:rPr>
              <a:t> to 2 </a:t>
            </a:r>
            <a:r>
              <a:rPr lang="en-US" altLang="zh-CN" b="1" dirty="0" err="1" smtClean="0">
                <a:solidFill>
                  <a:srgbClr val="002060"/>
                </a:solidFill>
                <a:hlinkClick r:id="rId7" tooltip="TiB"/>
              </a:rPr>
              <a:t>TiB</a:t>
            </a:r>
            <a:r>
              <a:rPr lang="en-US" altLang="zh-CN" b="1" dirty="0" smtClean="0">
                <a:solidFill>
                  <a:srgbClr val="002060"/>
                </a:solidFill>
              </a:rPr>
              <a:t>) – very slow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smtClean="0">
                <a:solidFill>
                  <a:srgbClr val="0070C0"/>
                </a:solidFill>
              </a:rPr>
              <a:t>Remote Memory </a:t>
            </a:r>
            <a:r>
              <a:rPr lang="en-US" altLang="zh-CN" b="1" dirty="0" smtClean="0">
                <a:solidFill>
                  <a:srgbClr val="002060"/>
                </a:solidFill>
              </a:rPr>
              <a:t>(such as other computers or the Internet) (Practically unlimited) – speed varies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zh-CN" b="1" dirty="0" smtClean="0">
                <a:solidFill>
                  <a:srgbClr val="002060"/>
                </a:solidFill>
              </a:rPr>
              <a:t> ……</a:t>
            </a:r>
            <a:endParaRPr lang="en-US" altLang="zh-CN" b="1" dirty="0">
              <a:solidFill>
                <a:srgbClr val="002060"/>
              </a:solidFill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683568" y="188640"/>
            <a:ext cx="5157514" cy="865187"/>
            <a:chOff x="2653" y="164"/>
            <a:chExt cx="2295" cy="545"/>
          </a:xfrm>
        </p:grpSpPr>
        <p:sp>
          <p:nvSpPr>
            <p:cNvPr id="4" name="Rectangle 24"/>
            <p:cNvSpPr>
              <a:spLocks noChangeArrowheads="1"/>
            </p:cNvSpPr>
            <p:nvPr/>
          </p:nvSpPr>
          <p:spPr bwMode="auto">
            <a:xfrm>
              <a:off x="2653" y="164"/>
              <a:ext cx="1996" cy="54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Freeform 25"/>
            <p:cNvSpPr>
              <a:spLocks/>
            </p:cNvSpPr>
            <p:nvPr/>
          </p:nvSpPr>
          <p:spPr bwMode="auto">
            <a:xfrm>
              <a:off x="2676" y="164"/>
              <a:ext cx="1907" cy="499"/>
            </a:xfrm>
            <a:custGeom>
              <a:avLst/>
              <a:gdLst/>
              <a:ahLst/>
              <a:cxnLst>
                <a:cxn ang="0">
                  <a:pos x="7" y="80"/>
                </a:cxn>
                <a:cxn ang="0">
                  <a:pos x="0" y="183"/>
                </a:cxn>
                <a:cxn ang="0">
                  <a:pos x="308" y="334"/>
                </a:cxn>
                <a:cxn ang="0">
                  <a:pos x="1049" y="340"/>
                </a:cxn>
                <a:cxn ang="0">
                  <a:pos x="1220" y="375"/>
                </a:cxn>
                <a:cxn ang="0">
                  <a:pos x="1296" y="224"/>
                </a:cxn>
                <a:cxn ang="0">
                  <a:pos x="1289" y="94"/>
                </a:cxn>
                <a:cxn ang="0">
                  <a:pos x="857" y="87"/>
                </a:cxn>
                <a:cxn ang="0">
                  <a:pos x="836" y="73"/>
                </a:cxn>
                <a:cxn ang="0">
                  <a:pos x="589" y="66"/>
                </a:cxn>
                <a:cxn ang="0">
                  <a:pos x="20" y="66"/>
                </a:cxn>
                <a:cxn ang="0">
                  <a:pos x="7" y="80"/>
                </a:cxn>
              </a:cxnLst>
              <a:rect l="0" t="0" r="r" b="b"/>
              <a:pathLst>
                <a:path w="1330" h="409">
                  <a:moveTo>
                    <a:pt x="7" y="80"/>
                  </a:moveTo>
                  <a:cubicBezTo>
                    <a:pt x="5" y="114"/>
                    <a:pt x="0" y="149"/>
                    <a:pt x="0" y="183"/>
                  </a:cubicBezTo>
                  <a:cubicBezTo>
                    <a:pt x="0" y="409"/>
                    <a:pt x="32" y="330"/>
                    <a:pt x="308" y="334"/>
                  </a:cubicBezTo>
                  <a:cubicBezTo>
                    <a:pt x="555" y="337"/>
                    <a:pt x="802" y="338"/>
                    <a:pt x="1049" y="340"/>
                  </a:cubicBezTo>
                  <a:cubicBezTo>
                    <a:pt x="1130" y="346"/>
                    <a:pt x="1153" y="352"/>
                    <a:pt x="1220" y="375"/>
                  </a:cubicBezTo>
                  <a:cubicBezTo>
                    <a:pt x="1324" y="363"/>
                    <a:pt x="1289" y="353"/>
                    <a:pt x="1296" y="224"/>
                  </a:cubicBezTo>
                  <a:cubicBezTo>
                    <a:pt x="1294" y="181"/>
                    <a:pt x="1330" y="107"/>
                    <a:pt x="1289" y="94"/>
                  </a:cubicBezTo>
                  <a:cubicBezTo>
                    <a:pt x="1152" y="51"/>
                    <a:pt x="1001" y="94"/>
                    <a:pt x="857" y="87"/>
                  </a:cubicBezTo>
                  <a:cubicBezTo>
                    <a:pt x="849" y="87"/>
                    <a:pt x="844" y="74"/>
                    <a:pt x="836" y="73"/>
                  </a:cubicBezTo>
                  <a:cubicBezTo>
                    <a:pt x="754" y="67"/>
                    <a:pt x="671" y="68"/>
                    <a:pt x="589" y="66"/>
                  </a:cubicBezTo>
                  <a:cubicBezTo>
                    <a:pt x="399" y="0"/>
                    <a:pt x="496" y="31"/>
                    <a:pt x="20" y="66"/>
                  </a:cubicBezTo>
                  <a:cubicBezTo>
                    <a:pt x="0" y="67"/>
                    <a:pt x="23" y="135"/>
                    <a:pt x="7" y="80"/>
                  </a:cubicBezTo>
                  <a:close/>
                </a:path>
              </a:pathLst>
            </a:custGeom>
            <a:solidFill>
              <a:srgbClr val="FFFF9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53882" dir="2700000" algn="ctr" rotWithShape="0">
                <a:srgbClr val="777777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26"/>
            <p:cNvSpPr txBox="1">
              <a:spLocks noChangeArrowheads="1"/>
            </p:cNvSpPr>
            <p:nvPr/>
          </p:nvSpPr>
          <p:spPr bwMode="auto">
            <a:xfrm>
              <a:off x="2754" y="244"/>
              <a:ext cx="2194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2700" dir="54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300" b="1" dirty="0" smtClean="0">
                  <a:solidFill>
                    <a:srgbClr val="FF3300"/>
                  </a:solidFill>
                  <a:latin typeface="黑体" pitchFamily="49" charset="-122"/>
                  <a:ea typeface="黑体" pitchFamily="49" charset="-122"/>
                </a:rPr>
                <a:t>如何利用数据局部性</a:t>
              </a:r>
              <a:endParaRPr lang="zh-CN" altLang="en-US" sz="3300" b="1" dirty="0">
                <a:solidFill>
                  <a:srgbClr val="FF33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</p:grpSp>
      <p:grpSp>
        <p:nvGrpSpPr>
          <p:cNvPr id="7" name="Group 241"/>
          <p:cNvGrpSpPr>
            <a:grpSpLocks/>
          </p:cNvGrpSpPr>
          <p:nvPr/>
        </p:nvGrpSpPr>
        <p:grpSpPr bwMode="auto">
          <a:xfrm>
            <a:off x="611556" y="5085184"/>
            <a:ext cx="8208916" cy="1296701"/>
            <a:chOff x="4270" y="391"/>
            <a:chExt cx="1047" cy="591"/>
          </a:xfrm>
        </p:grpSpPr>
        <p:sp>
          <p:nvSpPr>
            <p:cNvPr id="8" name="Freeform 207"/>
            <p:cNvSpPr>
              <a:spLocks/>
            </p:cNvSpPr>
            <p:nvPr/>
          </p:nvSpPr>
          <p:spPr bwMode="auto">
            <a:xfrm rot="16200000">
              <a:off x="4498" y="163"/>
              <a:ext cx="591" cy="1047"/>
            </a:xfrm>
            <a:custGeom>
              <a:avLst/>
              <a:gdLst/>
              <a:ahLst/>
              <a:cxnLst>
                <a:cxn ang="0">
                  <a:pos x="84" y="8"/>
                </a:cxn>
                <a:cxn ang="0">
                  <a:pos x="13" y="64"/>
                </a:cxn>
                <a:cxn ang="0">
                  <a:pos x="20" y="415"/>
                </a:cxn>
                <a:cxn ang="0">
                  <a:pos x="56" y="499"/>
                </a:cxn>
                <a:cxn ang="0">
                  <a:pos x="98" y="513"/>
                </a:cxn>
                <a:cxn ang="0">
                  <a:pos x="189" y="506"/>
                </a:cxn>
                <a:cxn ang="0">
                  <a:pos x="196" y="485"/>
                </a:cxn>
                <a:cxn ang="0">
                  <a:pos x="238" y="471"/>
                </a:cxn>
                <a:cxn ang="0">
                  <a:pos x="266" y="211"/>
                </a:cxn>
                <a:cxn ang="0">
                  <a:pos x="175" y="0"/>
                </a:cxn>
                <a:cxn ang="0">
                  <a:pos x="84" y="8"/>
                </a:cxn>
              </a:cxnLst>
              <a:rect l="0" t="0" r="r" b="b"/>
              <a:pathLst>
                <a:path w="291" h="514">
                  <a:moveTo>
                    <a:pt x="84" y="8"/>
                  </a:moveTo>
                  <a:cubicBezTo>
                    <a:pt x="42" y="18"/>
                    <a:pt x="27" y="22"/>
                    <a:pt x="13" y="64"/>
                  </a:cubicBezTo>
                  <a:cubicBezTo>
                    <a:pt x="6" y="180"/>
                    <a:pt x="0" y="300"/>
                    <a:pt x="20" y="415"/>
                  </a:cubicBezTo>
                  <a:cubicBezTo>
                    <a:pt x="22" y="429"/>
                    <a:pt x="37" y="487"/>
                    <a:pt x="56" y="499"/>
                  </a:cubicBezTo>
                  <a:cubicBezTo>
                    <a:pt x="69" y="507"/>
                    <a:pt x="98" y="513"/>
                    <a:pt x="98" y="513"/>
                  </a:cubicBezTo>
                  <a:cubicBezTo>
                    <a:pt x="128" y="511"/>
                    <a:pt x="160" y="514"/>
                    <a:pt x="189" y="506"/>
                  </a:cubicBezTo>
                  <a:cubicBezTo>
                    <a:pt x="196" y="504"/>
                    <a:pt x="190" y="489"/>
                    <a:pt x="196" y="485"/>
                  </a:cubicBezTo>
                  <a:cubicBezTo>
                    <a:pt x="208" y="476"/>
                    <a:pt x="238" y="471"/>
                    <a:pt x="238" y="471"/>
                  </a:cubicBezTo>
                  <a:cubicBezTo>
                    <a:pt x="291" y="392"/>
                    <a:pt x="262" y="323"/>
                    <a:pt x="266" y="211"/>
                  </a:cubicBezTo>
                  <a:cubicBezTo>
                    <a:pt x="259" y="54"/>
                    <a:pt x="291" y="44"/>
                    <a:pt x="175" y="0"/>
                  </a:cubicBezTo>
                  <a:cubicBezTo>
                    <a:pt x="107" y="10"/>
                    <a:pt x="138" y="8"/>
                    <a:pt x="84" y="8"/>
                  </a:cubicBezTo>
                  <a:close/>
                </a:path>
              </a:pathLst>
            </a:custGeom>
            <a:solidFill>
              <a:srgbClr val="FFDBB7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208"/>
            <p:cNvSpPr txBox="1">
              <a:spLocks noChangeArrowheads="1"/>
            </p:cNvSpPr>
            <p:nvPr/>
          </p:nvSpPr>
          <p:spPr bwMode="auto">
            <a:xfrm>
              <a:off x="4295" y="482"/>
              <a:ext cx="984" cy="463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>
                <a:lnSpc>
                  <a:spcPct val="75000"/>
                </a:lnSpc>
              </a:pPr>
              <a:r>
                <a:rPr lang="zh-CN" altLang="en-US" sz="4000" dirty="0" smtClean="0">
                  <a:solidFill>
                    <a:srgbClr val="FF3300"/>
                  </a:solidFill>
                  <a:latin typeface="华文新魏" pitchFamily="2" charset="-122"/>
                  <a:ea typeface="华文新魏" pitchFamily="2" charset="-122"/>
                </a:rPr>
                <a:t>原则：数据离计算</a:t>
              </a:r>
              <a:r>
                <a:rPr lang="en-US" altLang="zh-CN" sz="4000" dirty="0" smtClean="0">
                  <a:solidFill>
                    <a:srgbClr val="FF3300"/>
                  </a:solidFill>
                  <a:latin typeface="华文新魏" pitchFamily="2" charset="-122"/>
                  <a:ea typeface="华文新魏" pitchFamily="2" charset="-122"/>
                </a:rPr>
                <a:t>(CPU)</a:t>
              </a:r>
              <a:r>
                <a:rPr lang="zh-CN" altLang="en-US" sz="4000" dirty="0" smtClean="0">
                  <a:solidFill>
                    <a:srgbClr val="FF3300"/>
                  </a:solidFill>
                  <a:latin typeface="华文新魏" pitchFamily="2" charset="-122"/>
                  <a:ea typeface="华文新魏" pitchFamily="2" charset="-122"/>
                </a:rPr>
                <a:t>越近性能越高！</a:t>
              </a:r>
              <a:endParaRPr lang="zh-CN" altLang="en-US" sz="4000" dirty="0">
                <a:solidFill>
                  <a:srgbClr val="FF3300"/>
                </a:solidFill>
                <a:latin typeface="华文新魏" pitchFamily="2" charset="-122"/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971600" y="1844824"/>
            <a:ext cx="64087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C00000"/>
                </a:solidFill>
                <a:ea typeface="宋体" charset="-122"/>
              </a:rPr>
              <a:t>按行访问：</a:t>
            </a:r>
            <a:endParaRPr lang="en-US" altLang="zh-CN" sz="2800" b="1" dirty="0" smtClean="0">
              <a:solidFill>
                <a:srgbClr val="C00000"/>
              </a:solidFill>
              <a:ea typeface="宋体" charset="-122"/>
            </a:endParaRP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for(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=0;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 &lt; M;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++ ) </a:t>
            </a: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	for(j = 0; j &lt; N; j++) </a:t>
            </a: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		a[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][j] = a[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][j] * 2;</a:t>
            </a:r>
          </a:p>
        </p:txBody>
      </p:sp>
      <p:grpSp>
        <p:nvGrpSpPr>
          <p:cNvPr id="7" name="组合 12"/>
          <p:cNvGrpSpPr/>
          <p:nvPr/>
        </p:nvGrpSpPr>
        <p:grpSpPr>
          <a:xfrm>
            <a:off x="323528" y="548680"/>
            <a:ext cx="1368152" cy="769441"/>
            <a:chOff x="755576" y="3140968"/>
            <a:chExt cx="1175067" cy="769441"/>
          </a:xfrm>
        </p:grpSpPr>
        <p:sp>
          <p:nvSpPr>
            <p:cNvPr id="12" name="Freeform 130"/>
            <p:cNvSpPr>
              <a:spLocks/>
            </p:cNvSpPr>
            <p:nvPr/>
          </p:nvSpPr>
          <p:spPr bwMode="auto">
            <a:xfrm>
              <a:off x="755576" y="3140968"/>
              <a:ext cx="936625" cy="757238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131"/>
            <p:cNvSpPr txBox="1">
              <a:spLocks noChangeArrowheads="1"/>
            </p:cNvSpPr>
            <p:nvPr/>
          </p:nvSpPr>
          <p:spPr bwMode="auto">
            <a:xfrm>
              <a:off x="899592" y="3140968"/>
              <a:ext cx="1031051" cy="76944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4400" dirty="0" smtClean="0">
                  <a:solidFill>
                    <a:srgbClr val="FF5050"/>
                  </a:solidFill>
                  <a:ea typeface="华文新魏" pitchFamily="2" charset="-122"/>
                </a:rPr>
                <a:t>例</a:t>
              </a:r>
              <a:r>
                <a:rPr lang="en-US" altLang="zh-CN" sz="4400" dirty="0" smtClean="0">
                  <a:solidFill>
                    <a:srgbClr val="FF5050"/>
                  </a:solidFill>
                  <a:ea typeface="华文新魏" pitchFamily="2" charset="-122"/>
                </a:rPr>
                <a:t>1</a:t>
              </a:r>
              <a:endParaRPr lang="zh-CN" altLang="en-US" sz="44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  <p:grpSp>
        <p:nvGrpSpPr>
          <p:cNvPr id="24" name="Group 37"/>
          <p:cNvGrpSpPr>
            <a:grpSpLocks/>
          </p:cNvGrpSpPr>
          <p:nvPr/>
        </p:nvGrpSpPr>
        <p:grpSpPr bwMode="auto">
          <a:xfrm>
            <a:off x="1770062" y="260648"/>
            <a:ext cx="6408738" cy="1152525"/>
            <a:chOff x="384" y="2485"/>
            <a:chExt cx="4037" cy="726"/>
          </a:xfrm>
        </p:grpSpPr>
        <p:sp>
          <p:nvSpPr>
            <p:cNvPr id="26" name="Rectangle 35"/>
            <p:cNvSpPr>
              <a:spLocks noChangeArrowheads="1"/>
            </p:cNvSpPr>
            <p:nvPr/>
          </p:nvSpPr>
          <p:spPr bwMode="auto">
            <a:xfrm>
              <a:off x="384" y="2485"/>
              <a:ext cx="4037" cy="726"/>
            </a:xfrm>
            <a:prstGeom prst="rect">
              <a:avLst/>
            </a:prstGeom>
            <a:solidFill>
              <a:srgbClr val="FFFFD1"/>
            </a:solidFill>
            <a:ln w="12700">
              <a:noFill/>
              <a:miter lim="800000"/>
              <a:headEnd/>
              <a:tailEnd/>
            </a:ln>
            <a:effectLst>
              <a:outerShdw dist="117088" dir="2436078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Rectangle 36"/>
            <p:cNvSpPr>
              <a:spLocks noChangeArrowheads="1"/>
            </p:cNvSpPr>
            <p:nvPr/>
          </p:nvSpPr>
          <p:spPr bwMode="auto">
            <a:xfrm>
              <a:off x="471" y="2576"/>
              <a:ext cx="3856" cy="5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已知数组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a[M][N]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，下面两段代码哪个</a:t>
              </a:r>
              <a:endParaRPr lang="en-US" altLang="zh-CN" sz="2700" b="1" dirty="0" smtClean="0">
                <a:solidFill>
                  <a:srgbClr val="002060"/>
                </a:solidFill>
                <a:ea typeface="幼圆" pitchFamily="49" charset="-122"/>
              </a:endParaRPr>
            </a:p>
            <a:p>
              <a:pPr algn="l"/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性能更高？</a:t>
              </a:r>
              <a:endParaRPr lang="zh-CN" altLang="en-US" sz="2700" dirty="0">
                <a:solidFill>
                  <a:schemeClr val="accent2"/>
                </a:solidFill>
                <a:ea typeface="幼圆" pitchFamily="49" charset="-122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827584" y="4365104"/>
            <a:ext cx="64087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C00000"/>
                </a:solidFill>
                <a:ea typeface="宋体" charset="-122"/>
              </a:rPr>
              <a:t>按列访问：</a:t>
            </a:r>
            <a:endParaRPr lang="en-US" altLang="zh-CN" sz="2800" b="1" dirty="0" smtClean="0">
              <a:solidFill>
                <a:srgbClr val="C00000"/>
              </a:solidFill>
              <a:ea typeface="宋体" charset="-122"/>
            </a:endParaRP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for(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=0;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 &lt; N; 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++ ) </a:t>
            </a: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	for(j = 0; j &lt; M; j++) </a:t>
            </a:r>
          </a:p>
          <a:p>
            <a:pPr lvl="2"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		a[j][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] = a[j][</a:t>
            </a:r>
            <a:r>
              <a:rPr lang="en-US" altLang="zh-CN" sz="2800" b="1" dirty="0" err="1" smtClean="0">
                <a:solidFill>
                  <a:srgbClr val="002060"/>
                </a:solidFill>
                <a:ea typeface="宋体" charset="-122"/>
              </a:rPr>
              <a:t>i</a:t>
            </a:r>
            <a:r>
              <a:rPr lang="en-US" altLang="zh-CN" sz="2800" b="1" dirty="0" smtClean="0">
                <a:solidFill>
                  <a:srgbClr val="002060"/>
                </a:solidFill>
                <a:ea typeface="宋体" charset="-122"/>
              </a:rPr>
              <a:t>] * 2;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907704" y="260648"/>
            <a:ext cx="6408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err="1" smtClean="0">
                <a:solidFill>
                  <a:srgbClr val="C00000"/>
                </a:solidFill>
                <a:ea typeface="宋体" charset="-122"/>
              </a:rPr>
              <a:t>MapReduce</a:t>
            </a:r>
            <a:r>
              <a:rPr lang="zh-CN" altLang="en-US" sz="2800" b="1" dirty="0" smtClean="0">
                <a:solidFill>
                  <a:srgbClr val="C00000"/>
                </a:solidFill>
                <a:ea typeface="宋体" charset="-122"/>
              </a:rPr>
              <a:t>分布式编程框架的局部性优化</a:t>
            </a:r>
            <a:endParaRPr lang="en-US" altLang="zh-CN" sz="2800" b="1" dirty="0" smtClean="0">
              <a:solidFill>
                <a:srgbClr val="002060"/>
              </a:solidFill>
              <a:ea typeface="宋体" charset="-122"/>
            </a:endParaRPr>
          </a:p>
        </p:txBody>
      </p:sp>
      <p:grpSp>
        <p:nvGrpSpPr>
          <p:cNvPr id="2" name="组合 12"/>
          <p:cNvGrpSpPr/>
          <p:nvPr/>
        </p:nvGrpSpPr>
        <p:grpSpPr>
          <a:xfrm>
            <a:off x="323528" y="332656"/>
            <a:ext cx="1262719" cy="769441"/>
            <a:chOff x="755576" y="3140968"/>
            <a:chExt cx="936625" cy="769441"/>
          </a:xfrm>
        </p:grpSpPr>
        <p:sp>
          <p:nvSpPr>
            <p:cNvPr id="12" name="Freeform 130"/>
            <p:cNvSpPr>
              <a:spLocks/>
            </p:cNvSpPr>
            <p:nvPr/>
          </p:nvSpPr>
          <p:spPr bwMode="auto">
            <a:xfrm>
              <a:off x="755576" y="3140968"/>
              <a:ext cx="936625" cy="757238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131"/>
            <p:cNvSpPr txBox="1">
              <a:spLocks noChangeArrowheads="1"/>
            </p:cNvSpPr>
            <p:nvPr/>
          </p:nvSpPr>
          <p:spPr bwMode="auto">
            <a:xfrm>
              <a:off x="899592" y="3140968"/>
              <a:ext cx="764785" cy="76944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4400" dirty="0" smtClean="0">
                  <a:solidFill>
                    <a:srgbClr val="FF5050"/>
                  </a:solidFill>
                  <a:ea typeface="华文新魏" pitchFamily="2" charset="-122"/>
                </a:rPr>
                <a:t>例</a:t>
              </a:r>
              <a:r>
                <a:rPr lang="en-US" altLang="zh-CN" sz="4400" dirty="0" smtClean="0">
                  <a:solidFill>
                    <a:srgbClr val="FF5050"/>
                  </a:solidFill>
                  <a:ea typeface="华文新魏" pitchFamily="2" charset="-122"/>
                </a:rPr>
                <a:t>2</a:t>
              </a:r>
              <a:endParaRPr lang="zh-CN" altLang="en-US" sz="44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  <p:pic>
        <p:nvPicPr>
          <p:cNvPr id="297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340768"/>
            <a:ext cx="6321177" cy="5775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9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1"/>
          <p:cNvSpPr txBox="1">
            <a:spLocks noChangeArrowheads="1"/>
          </p:cNvSpPr>
          <p:nvPr/>
        </p:nvSpPr>
        <p:spPr bwMode="auto">
          <a:xfrm>
            <a:off x="683568" y="836712"/>
            <a:ext cx="7776864" cy="115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300" b="1" dirty="0" smtClean="0">
                <a:solidFill>
                  <a:srgbClr val="00B050"/>
                </a:solidFill>
              </a:rPr>
              <a:t>(1)  </a:t>
            </a:r>
            <a:r>
              <a:rPr lang="zh-CN" altLang="en-US" sz="2300" b="1" dirty="0" smtClean="0">
                <a:solidFill>
                  <a:srgbClr val="00B050"/>
                </a:solidFill>
              </a:rPr>
              <a:t>硬件环境</a:t>
            </a:r>
            <a:endParaRPr lang="en-US" altLang="zh-CN" sz="2300" b="1" dirty="0" smtClean="0">
              <a:solidFill>
                <a:srgbClr val="00B050"/>
              </a:solidFill>
            </a:endParaRPr>
          </a:p>
          <a:p>
            <a:r>
              <a:rPr lang="en-US" altLang="zh-CN" sz="2300" b="1" dirty="0" smtClean="0">
                <a:solidFill>
                  <a:srgbClr val="000086"/>
                </a:solidFill>
              </a:rPr>
              <a:t>	 IBM</a:t>
            </a:r>
            <a:r>
              <a:rPr lang="zh-CN" altLang="en-US" sz="2300" b="1" dirty="0" smtClean="0">
                <a:solidFill>
                  <a:srgbClr val="000086"/>
                </a:solidFill>
              </a:rPr>
              <a:t>服务器，</a:t>
            </a:r>
            <a:r>
              <a:rPr lang="zh-CN" altLang="en-US" sz="2300" b="1" dirty="0" smtClean="0">
                <a:solidFill>
                  <a:srgbClr val="FF0000"/>
                </a:solidFill>
              </a:rPr>
              <a:t>四</a:t>
            </a:r>
            <a:r>
              <a:rPr lang="zh-CN" altLang="en-US" sz="2300" b="1" dirty="0" smtClean="0">
                <a:solidFill>
                  <a:srgbClr val="000086"/>
                </a:solidFill>
              </a:rPr>
              <a:t>个</a:t>
            </a:r>
            <a:r>
              <a:rPr lang="zh-CN" altLang="en-US" sz="2300" b="1" dirty="0" smtClean="0">
                <a:solidFill>
                  <a:srgbClr val="FF0000"/>
                </a:solidFill>
              </a:rPr>
              <a:t>双核</a:t>
            </a:r>
            <a:r>
              <a:rPr lang="en-US" altLang="zh-CN" sz="2300" b="1" dirty="0" smtClean="0">
                <a:solidFill>
                  <a:srgbClr val="000086"/>
                </a:solidFill>
              </a:rPr>
              <a:t>Xeon 7041 </a:t>
            </a:r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CPU【</a:t>
            </a:r>
            <a:r>
              <a:rPr lang="zh-CN" altLang="en-US" sz="2300" b="1" dirty="0" smtClean="0">
                <a:solidFill>
                  <a:srgbClr val="000086"/>
                </a:solidFill>
                <a:ea typeface="幼圆" pitchFamily="49" charset="-122"/>
              </a:rPr>
              <a:t>共有</a:t>
            </a:r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8</a:t>
            </a:r>
            <a:r>
              <a:rPr lang="zh-CN" altLang="en-US" sz="2300" b="1" dirty="0" smtClean="0">
                <a:solidFill>
                  <a:srgbClr val="000086"/>
                </a:solidFill>
                <a:ea typeface="幼圆" pitchFamily="49" charset="-122"/>
              </a:rPr>
              <a:t>个</a:t>
            </a:r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CPU</a:t>
            </a:r>
            <a:r>
              <a:rPr lang="zh-CN" altLang="en-US" sz="2300" b="1" dirty="0" smtClean="0">
                <a:solidFill>
                  <a:srgbClr val="000086"/>
                </a:solidFill>
                <a:ea typeface="幼圆" pitchFamily="49" charset="-122"/>
              </a:rPr>
              <a:t>核，</a:t>
            </a:r>
            <a:r>
              <a:rPr lang="en-US" altLang="zh-CN" sz="2300" b="1" dirty="0" smtClean="0">
                <a:solidFill>
                  <a:srgbClr val="C00000"/>
                </a:solidFill>
                <a:ea typeface="幼圆" pitchFamily="49" charset="-122"/>
              </a:rPr>
              <a:t>32L1 Cache</a:t>
            </a:r>
            <a:r>
              <a:rPr lang="zh-CN" altLang="en-US" sz="2300" b="1" dirty="0" smtClean="0">
                <a:solidFill>
                  <a:srgbClr val="C00000"/>
                </a:solidFill>
                <a:ea typeface="幼圆" pitchFamily="49" charset="-122"/>
              </a:rPr>
              <a:t>、</a:t>
            </a:r>
            <a:r>
              <a:rPr lang="en-US" altLang="zh-CN" sz="2300" b="1" dirty="0" smtClean="0">
                <a:solidFill>
                  <a:srgbClr val="C00000"/>
                </a:solidFill>
                <a:ea typeface="幼圆" pitchFamily="49" charset="-122"/>
              </a:rPr>
              <a:t>2M L2 Cache</a:t>
            </a:r>
            <a:r>
              <a:rPr lang="zh-CN" altLang="en-US" sz="2300" b="1" dirty="0" smtClean="0">
                <a:solidFill>
                  <a:srgbClr val="C00000"/>
                </a:solidFill>
                <a:ea typeface="幼圆" pitchFamily="49" charset="-122"/>
              </a:rPr>
              <a:t>，</a:t>
            </a:r>
            <a:r>
              <a:rPr lang="zh-CN" altLang="en-US" sz="2300" b="1" dirty="0" smtClean="0">
                <a:solidFill>
                  <a:srgbClr val="FF0000"/>
                </a:solidFill>
                <a:ea typeface="幼圆" pitchFamily="49" charset="-122"/>
              </a:rPr>
              <a:t>没有</a:t>
            </a:r>
            <a:r>
              <a:rPr lang="en-US" altLang="zh-CN" sz="2300" b="1" dirty="0" smtClean="0">
                <a:solidFill>
                  <a:srgbClr val="FF0000"/>
                </a:solidFill>
                <a:ea typeface="幼圆" pitchFamily="49" charset="-122"/>
              </a:rPr>
              <a:t>L3 Cache</a:t>
            </a:r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】</a:t>
            </a:r>
          </a:p>
        </p:txBody>
      </p:sp>
      <p:sp>
        <p:nvSpPr>
          <p:cNvPr id="3" name="Text Box 172"/>
          <p:cNvSpPr txBox="1">
            <a:spLocks noChangeArrowheads="1"/>
          </p:cNvSpPr>
          <p:nvPr/>
        </p:nvSpPr>
        <p:spPr bwMode="auto">
          <a:xfrm>
            <a:off x="683568" y="3564885"/>
            <a:ext cx="7848872" cy="8002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altLang="zh-CN" sz="2300" b="1" dirty="0" smtClean="0">
                <a:solidFill>
                  <a:srgbClr val="00B050"/>
                </a:solidFill>
                <a:ea typeface="幼圆" pitchFamily="49" charset="-122"/>
              </a:rPr>
              <a:t> </a:t>
            </a:r>
            <a:r>
              <a:rPr lang="en-US" altLang="zh-CN" sz="2300" b="1" dirty="0" smtClean="0">
                <a:solidFill>
                  <a:srgbClr val="00B050"/>
                </a:solidFill>
              </a:rPr>
              <a:t>(3)  </a:t>
            </a:r>
            <a:r>
              <a:rPr lang="zh-CN" altLang="en-US" sz="2300" b="1" dirty="0" smtClean="0">
                <a:solidFill>
                  <a:srgbClr val="00B050"/>
                </a:solidFill>
                <a:ea typeface="幼圆" pitchFamily="49" charset="-122"/>
              </a:rPr>
              <a:t>数据</a:t>
            </a:r>
            <a:endParaRPr lang="en-US" altLang="zh-CN" sz="2300" b="1" dirty="0" smtClean="0">
              <a:solidFill>
                <a:srgbClr val="00B050"/>
              </a:solidFill>
              <a:ea typeface="幼圆" pitchFamily="49" charset="-122"/>
            </a:endParaRPr>
          </a:p>
          <a:p>
            <a:pPr marL="457200" indent="-457200"/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		80MB</a:t>
            </a:r>
            <a:r>
              <a:rPr lang="zh-CN" altLang="en-US" sz="2300" b="1" dirty="0" smtClean="0">
                <a:solidFill>
                  <a:srgbClr val="000086"/>
                </a:solidFill>
                <a:ea typeface="幼圆" pitchFamily="49" charset="-122"/>
              </a:rPr>
              <a:t>的整型数组，随机分布有</a:t>
            </a:r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26%</a:t>
            </a:r>
            <a:r>
              <a:rPr lang="zh-CN" altLang="en-US" sz="2300" b="1" dirty="0" smtClean="0">
                <a:solidFill>
                  <a:srgbClr val="000086"/>
                </a:solidFill>
                <a:ea typeface="幼圆" pitchFamily="49" charset="-122"/>
              </a:rPr>
              <a:t>值为</a:t>
            </a:r>
            <a:r>
              <a:rPr lang="en-US" altLang="zh-CN" sz="2300" b="1" dirty="0" smtClean="0">
                <a:solidFill>
                  <a:srgbClr val="000086"/>
                </a:solidFill>
                <a:ea typeface="幼圆" pitchFamily="49" charset="-122"/>
              </a:rPr>
              <a:t>10</a:t>
            </a:r>
            <a:r>
              <a:rPr lang="zh-CN" altLang="en-US" sz="2300" b="1" dirty="0" smtClean="0">
                <a:solidFill>
                  <a:srgbClr val="000086"/>
                </a:solidFill>
                <a:ea typeface="幼圆" pitchFamily="49" charset="-122"/>
              </a:rPr>
              <a:t>的元素。</a:t>
            </a:r>
            <a:r>
              <a:rPr lang="zh-CN" altLang="en-US" sz="2300" b="1" dirty="0" smtClean="0">
                <a:solidFill>
                  <a:srgbClr val="000086"/>
                </a:solidFill>
              </a:rPr>
              <a:t> </a:t>
            </a:r>
            <a:endParaRPr lang="zh-CN" altLang="en-US" sz="2300" b="1" dirty="0">
              <a:solidFill>
                <a:srgbClr val="000086"/>
              </a:solidFill>
            </a:endParaRPr>
          </a:p>
        </p:txBody>
      </p:sp>
      <p:grpSp>
        <p:nvGrpSpPr>
          <p:cNvPr id="4" name="Group 179"/>
          <p:cNvGrpSpPr>
            <a:grpSpLocks/>
          </p:cNvGrpSpPr>
          <p:nvPr/>
        </p:nvGrpSpPr>
        <p:grpSpPr bwMode="auto">
          <a:xfrm>
            <a:off x="323528" y="116632"/>
            <a:ext cx="8280399" cy="4392297"/>
            <a:chOff x="567" y="2084"/>
            <a:chExt cx="5216" cy="2354"/>
          </a:xfrm>
        </p:grpSpPr>
        <p:sp>
          <p:nvSpPr>
            <p:cNvPr id="5" name="Rectangle 174"/>
            <p:cNvSpPr>
              <a:spLocks noChangeArrowheads="1"/>
            </p:cNvSpPr>
            <p:nvPr/>
          </p:nvSpPr>
          <p:spPr bwMode="auto">
            <a:xfrm>
              <a:off x="567" y="2296"/>
              <a:ext cx="5216" cy="2142"/>
            </a:xfrm>
            <a:prstGeom prst="rect">
              <a:avLst/>
            </a:prstGeom>
            <a:noFill/>
            <a:ln w="101600">
              <a:solidFill>
                <a:srgbClr val="33CCCC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Rectangle 175"/>
            <p:cNvSpPr>
              <a:spLocks noChangeArrowheads="1"/>
            </p:cNvSpPr>
            <p:nvPr/>
          </p:nvSpPr>
          <p:spPr bwMode="auto">
            <a:xfrm>
              <a:off x="748" y="2205"/>
              <a:ext cx="817" cy="227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176"/>
            <p:cNvGrpSpPr>
              <a:grpSpLocks/>
            </p:cNvGrpSpPr>
            <p:nvPr/>
          </p:nvGrpSpPr>
          <p:grpSpPr bwMode="auto">
            <a:xfrm>
              <a:off x="794" y="2084"/>
              <a:ext cx="1225" cy="311"/>
              <a:chOff x="445" y="2334"/>
              <a:chExt cx="1225" cy="311"/>
            </a:xfrm>
          </p:grpSpPr>
          <p:sp>
            <p:nvSpPr>
              <p:cNvPr id="8" name="Rectangle 177"/>
              <p:cNvSpPr>
                <a:spLocks noChangeArrowheads="1"/>
              </p:cNvSpPr>
              <p:nvPr/>
            </p:nvSpPr>
            <p:spPr bwMode="auto">
              <a:xfrm>
                <a:off x="470" y="2387"/>
                <a:ext cx="1200" cy="258"/>
              </a:xfrm>
              <a:prstGeom prst="rect">
                <a:avLst/>
              </a:prstGeom>
              <a:solidFill>
                <a:srgbClr val="D9D9D9"/>
              </a:solidFill>
              <a:ln w="12700">
                <a:noFill/>
                <a:miter lim="800000"/>
                <a:headEnd/>
                <a:tailEnd/>
              </a:ln>
              <a:effectLst>
                <a:outerShdw dist="71842" dir="2700000" algn="ctr" rotWithShape="0">
                  <a:srgbClr val="B2B2B2"/>
                </a:outerShdw>
              </a:effec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" name="Text Box 178"/>
              <p:cNvSpPr txBox="1">
                <a:spLocks noChangeArrowheads="1"/>
              </p:cNvSpPr>
              <p:nvPr/>
            </p:nvSpPr>
            <p:spPr bwMode="auto">
              <a:xfrm>
                <a:off x="445" y="2334"/>
                <a:ext cx="1211" cy="2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zh-CN" altLang="en-US" sz="3000" b="1" dirty="0" smtClean="0">
                    <a:solidFill>
                      <a:srgbClr val="FF5050"/>
                    </a:solidFill>
                  </a:rPr>
                  <a:t>实验环境</a:t>
                </a:r>
                <a:r>
                  <a:rPr lang="en-US" altLang="zh-CN" sz="3000" b="1" dirty="0" smtClean="0">
                    <a:solidFill>
                      <a:srgbClr val="FF5050"/>
                    </a:solidFill>
                  </a:rPr>
                  <a:t>2</a:t>
                </a:r>
                <a:endParaRPr lang="zh-CN" altLang="en-US" sz="3000" b="1" dirty="0">
                  <a:solidFill>
                    <a:srgbClr val="FF5050"/>
                  </a:solidFill>
                </a:endParaRP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755576" y="4577283"/>
            <a:ext cx="7200800" cy="2524125"/>
            <a:chOff x="755576" y="4577283"/>
            <a:chExt cx="7200800" cy="2524125"/>
          </a:xfrm>
        </p:grpSpPr>
        <p:pic>
          <p:nvPicPr>
            <p:cNvPr id="214018" name="Picture 2" descr="http://t1.gstatic.com/images?q=tbn:ANd9GcR5ShrS-aUEQn9Cy7zDR1ulvcPVIYLvw5N6wb3fpiAOiP4AsBxHpw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5576" y="4773884"/>
              <a:ext cx="2409825" cy="1895476"/>
            </a:xfrm>
            <a:prstGeom prst="rect">
              <a:avLst/>
            </a:prstGeom>
            <a:noFill/>
          </p:spPr>
        </p:pic>
        <p:pic>
          <p:nvPicPr>
            <p:cNvPr id="214026" name="Picture 10" descr="http://media.ddrinformatica.com.br/media/catalog/product/cache/1/image/265x265/5e06319eda06f020e43594a9c230972d/6/4/642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04048" y="4577283"/>
              <a:ext cx="2952328" cy="2524125"/>
            </a:xfrm>
            <a:prstGeom prst="rect">
              <a:avLst/>
            </a:prstGeom>
            <a:noFill/>
          </p:spPr>
        </p:pic>
      </p:grpSp>
      <p:sp>
        <p:nvSpPr>
          <p:cNvPr id="12" name="Text Box 171"/>
          <p:cNvSpPr txBox="1">
            <a:spLocks noChangeArrowheads="1"/>
          </p:cNvSpPr>
          <p:nvPr/>
        </p:nvSpPr>
        <p:spPr bwMode="auto">
          <a:xfrm>
            <a:off x="683568" y="2058814"/>
            <a:ext cx="7776864" cy="14157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300" b="1" dirty="0" smtClean="0">
                <a:solidFill>
                  <a:srgbClr val="00B050"/>
                </a:solidFill>
              </a:rPr>
              <a:t>(2)  </a:t>
            </a:r>
            <a:r>
              <a:rPr lang="zh-CN" altLang="en-US" sz="2300" b="1" dirty="0" smtClean="0">
                <a:solidFill>
                  <a:srgbClr val="00B050"/>
                </a:solidFill>
              </a:rPr>
              <a:t>软件环境</a:t>
            </a:r>
            <a:endParaRPr lang="en-US" altLang="zh-CN" sz="2300" b="1" dirty="0" smtClean="0">
              <a:solidFill>
                <a:srgbClr val="00B050"/>
              </a:solidFill>
            </a:endParaRPr>
          </a:p>
          <a:p>
            <a:r>
              <a:rPr lang="en-US" altLang="zh-CN" sz="2300" b="1" dirty="0" smtClean="0">
                <a:solidFill>
                  <a:srgbClr val="000086"/>
                </a:solidFill>
              </a:rPr>
              <a:t>	</a:t>
            </a:r>
            <a:r>
              <a:rPr lang="fr-FR" altLang="zh-CN" sz="2000" b="1" dirty="0" smtClean="0">
                <a:solidFill>
                  <a:srgbClr val="000086"/>
                </a:solidFill>
              </a:rPr>
              <a:t>SUSE Linux Enterprise Server 10 </a:t>
            </a:r>
            <a:r>
              <a:rPr lang="en-US" altLang="zh-CN" sz="2000" b="1" dirty="0" smtClean="0">
                <a:solidFill>
                  <a:srgbClr val="000086"/>
                </a:solidFill>
              </a:rPr>
              <a:t>【</a:t>
            </a:r>
            <a:r>
              <a:rPr lang="zh-CN" altLang="en-US" sz="2000" b="1" dirty="0" smtClean="0">
                <a:solidFill>
                  <a:srgbClr val="000086"/>
                </a:solidFill>
              </a:rPr>
              <a:t>内核版本：</a:t>
            </a:r>
            <a:r>
              <a:rPr lang="en-US" altLang="zh-CN" sz="2000" b="1" dirty="0" smtClean="0">
                <a:solidFill>
                  <a:srgbClr val="000086"/>
                </a:solidFill>
              </a:rPr>
              <a:t>2.6.16.60-0.21-bigsmp】</a:t>
            </a:r>
          </a:p>
          <a:p>
            <a:r>
              <a:rPr lang="en-US" altLang="zh-CN" sz="2000" b="1" dirty="0" smtClean="0">
                <a:solidFill>
                  <a:srgbClr val="000086"/>
                </a:solidFill>
                <a:ea typeface="幼圆" pitchFamily="49" charset="-122"/>
              </a:rPr>
              <a:t>	</a:t>
            </a:r>
            <a:r>
              <a:rPr lang="en-US" altLang="zh-CN" sz="2000" b="1" dirty="0" err="1" smtClean="0">
                <a:solidFill>
                  <a:srgbClr val="000086"/>
                </a:solidFill>
                <a:ea typeface="幼圆" pitchFamily="49" charset="-122"/>
              </a:rPr>
              <a:t>gcc</a:t>
            </a:r>
            <a:r>
              <a:rPr lang="zh-CN" altLang="en-US" sz="2000" b="1" dirty="0" smtClean="0">
                <a:solidFill>
                  <a:srgbClr val="000086"/>
                </a:solidFill>
                <a:ea typeface="幼圆" pitchFamily="49" charset="-122"/>
              </a:rPr>
              <a:t>版本</a:t>
            </a:r>
            <a:r>
              <a:rPr lang="en-US" altLang="zh-CN" sz="2000" b="1" dirty="0" smtClean="0">
                <a:solidFill>
                  <a:srgbClr val="000086"/>
                </a:solidFill>
                <a:ea typeface="幼圆" pitchFamily="49" charset="-122"/>
              </a:rPr>
              <a:t>4.1.2</a:t>
            </a:r>
            <a:r>
              <a:rPr lang="zh-CN" altLang="en-US" sz="2000" b="1" dirty="0" smtClean="0">
                <a:solidFill>
                  <a:srgbClr val="000086"/>
                </a:solidFill>
                <a:ea typeface="幼圆" pitchFamily="49" charset="-122"/>
              </a:rPr>
              <a:t>，启用</a:t>
            </a:r>
            <a:r>
              <a:rPr lang="en-US" altLang="zh-CN" sz="2000" b="1" dirty="0" smtClean="0">
                <a:solidFill>
                  <a:srgbClr val="000086"/>
                </a:solidFill>
                <a:ea typeface="幼圆" pitchFamily="49" charset="-122"/>
              </a:rPr>
              <a:t>-O2</a:t>
            </a:r>
            <a:r>
              <a:rPr lang="zh-CN" altLang="en-US" sz="2000" b="1" dirty="0" smtClean="0">
                <a:solidFill>
                  <a:srgbClr val="000086"/>
                </a:solidFill>
                <a:ea typeface="幼圆" pitchFamily="49" charset="-122"/>
              </a:rPr>
              <a:t>优化</a:t>
            </a:r>
            <a:endParaRPr lang="en-US" altLang="zh-CN" sz="2000" b="1" dirty="0" smtClean="0">
              <a:solidFill>
                <a:srgbClr val="000086"/>
              </a:solidFill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116632"/>
            <a:ext cx="4320480" cy="984251"/>
            <a:chOff x="357" y="660"/>
            <a:chExt cx="787" cy="620"/>
          </a:xfrm>
        </p:grpSpPr>
        <p:sp>
          <p:nvSpPr>
            <p:cNvPr id="3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8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424" y="660"/>
              <a:ext cx="632" cy="6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四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重叠计算与通信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51520" y="836713"/>
            <a:ext cx="8020050" cy="1439865"/>
            <a:chOff x="384" y="1152"/>
            <a:chExt cx="5052" cy="907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0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56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通过并发执行计算和通信，通信的延迟就可部分或者完全被隐藏</a:t>
              </a:r>
              <a:endParaRPr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</p:grp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005064"/>
            <a:ext cx="38100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2843808" y="2852936"/>
            <a:ext cx="1735132" cy="720725"/>
            <a:chOff x="427" y="3217"/>
            <a:chExt cx="2722" cy="454"/>
          </a:xfrm>
        </p:grpSpPr>
        <p:sp>
          <p:nvSpPr>
            <p:cNvPr id="28" name="Freeform 4"/>
            <p:cNvSpPr>
              <a:spLocks/>
            </p:cNvSpPr>
            <p:nvPr/>
          </p:nvSpPr>
          <p:spPr bwMode="auto">
            <a:xfrm>
              <a:off x="427" y="3217"/>
              <a:ext cx="2722" cy="454"/>
            </a:xfrm>
            <a:custGeom>
              <a:avLst/>
              <a:gdLst/>
              <a:ahLst/>
              <a:cxnLst>
                <a:cxn ang="0">
                  <a:pos x="150" y="35"/>
                </a:cxn>
                <a:cxn ang="0">
                  <a:pos x="1336" y="46"/>
                </a:cxn>
                <a:cxn ang="0">
                  <a:pos x="2120" y="81"/>
                </a:cxn>
                <a:cxn ang="0">
                  <a:pos x="2592" y="12"/>
                </a:cxn>
                <a:cxn ang="0">
                  <a:pos x="2915" y="46"/>
                </a:cxn>
                <a:cxn ang="0">
                  <a:pos x="2834" y="403"/>
                </a:cxn>
                <a:cxn ang="0">
                  <a:pos x="2845" y="795"/>
                </a:cxn>
                <a:cxn ang="0">
                  <a:pos x="46" y="784"/>
                </a:cxn>
                <a:cxn ang="0">
                  <a:pos x="23" y="484"/>
                </a:cxn>
                <a:cxn ang="0">
                  <a:pos x="0" y="415"/>
                </a:cxn>
                <a:cxn ang="0">
                  <a:pos x="23" y="92"/>
                </a:cxn>
                <a:cxn ang="0">
                  <a:pos x="184" y="0"/>
                </a:cxn>
                <a:cxn ang="0">
                  <a:pos x="230" y="35"/>
                </a:cxn>
              </a:cxnLst>
              <a:rect l="0" t="0" r="r" b="b"/>
              <a:pathLst>
                <a:path w="2915" h="840">
                  <a:moveTo>
                    <a:pt x="150" y="35"/>
                  </a:moveTo>
                  <a:cubicBezTo>
                    <a:pt x="545" y="8"/>
                    <a:pt x="941" y="31"/>
                    <a:pt x="1336" y="46"/>
                  </a:cubicBezTo>
                  <a:cubicBezTo>
                    <a:pt x="1590" y="112"/>
                    <a:pt x="1860" y="42"/>
                    <a:pt x="2120" y="81"/>
                  </a:cubicBezTo>
                  <a:cubicBezTo>
                    <a:pt x="2322" y="71"/>
                    <a:pt x="2417" y="67"/>
                    <a:pt x="2592" y="12"/>
                  </a:cubicBezTo>
                  <a:cubicBezTo>
                    <a:pt x="2704" y="23"/>
                    <a:pt x="2802" y="38"/>
                    <a:pt x="2915" y="46"/>
                  </a:cubicBezTo>
                  <a:cubicBezTo>
                    <a:pt x="2906" y="170"/>
                    <a:pt x="2906" y="297"/>
                    <a:pt x="2834" y="403"/>
                  </a:cubicBezTo>
                  <a:cubicBezTo>
                    <a:pt x="2847" y="550"/>
                    <a:pt x="2854" y="641"/>
                    <a:pt x="2845" y="795"/>
                  </a:cubicBezTo>
                  <a:cubicBezTo>
                    <a:pt x="1918" y="763"/>
                    <a:pt x="963" y="789"/>
                    <a:pt x="46" y="784"/>
                  </a:cubicBezTo>
                  <a:cubicBezTo>
                    <a:pt x="5" y="654"/>
                    <a:pt x="60" y="840"/>
                    <a:pt x="23" y="484"/>
                  </a:cubicBezTo>
                  <a:cubicBezTo>
                    <a:pt x="20" y="460"/>
                    <a:pt x="0" y="415"/>
                    <a:pt x="0" y="415"/>
                  </a:cubicBezTo>
                  <a:cubicBezTo>
                    <a:pt x="120" y="336"/>
                    <a:pt x="23" y="414"/>
                    <a:pt x="23" y="92"/>
                  </a:cubicBezTo>
                  <a:cubicBezTo>
                    <a:pt x="23" y="42"/>
                    <a:pt x="142" y="15"/>
                    <a:pt x="184" y="0"/>
                  </a:cubicBezTo>
                  <a:cubicBezTo>
                    <a:pt x="227" y="15"/>
                    <a:pt x="214" y="1"/>
                    <a:pt x="230" y="35"/>
                  </a:cubicBezTo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8980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549" y="3300"/>
              <a:ext cx="2476" cy="33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  <a:spcAft>
                  <a:spcPct val="15000"/>
                </a:spcAft>
              </a:pPr>
              <a:r>
                <a:rPr lang="zh-CN" altLang="en-US" sz="3200" i="1" dirty="0" smtClean="0">
                  <a:solidFill>
                    <a:srgbClr val="FFFF00"/>
                  </a:solidFill>
                  <a:ea typeface="黑体" pitchFamily="2" charset="-122"/>
                </a:rPr>
                <a:t>实现</a:t>
              </a:r>
              <a:endParaRPr lang="en-US" altLang="zh-CN" sz="3200" dirty="0">
                <a:solidFill>
                  <a:srgbClr val="FFFFFF"/>
                </a:solidFill>
                <a:ea typeface="楷体_GB2312" pitchFamily="49" charset="-122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691680" y="479715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I/O</a:t>
            </a:r>
            <a:r>
              <a:rPr lang="zh-CN" altLang="en-US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线程</a:t>
            </a:r>
            <a:endParaRPr lang="zh-CN" altLang="en-US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16016" y="486916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rPr>
              <a:t>计算线程</a:t>
            </a:r>
            <a:endParaRPr lang="zh-CN" altLang="en-US" b="1" dirty="0">
              <a:solidFill>
                <a:srgbClr val="00206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60648"/>
            <a:ext cx="62674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00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2994115"/>
            <a:ext cx="5780310" cy="38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下箭头 6"/>
          <p:cNvSpPr/>
          <p:nvPr/>
        </p:nvSpPr>
        <p:spPr bwMode="auto">
          <a:xfrm>
            <a:off x="3779912" y="2276872"/>
            <a:ext cx="504056" cy="576064"/>
          </a:xfrm>
          <a:prstGeom prst="downArrow">
            <a:avLst/>
          </a:prstGeom>
          <a:solidFill>
            <a:schemeClr val="accent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4427983" y="2060848"/>
            <a:ext cx="4485576" cy="865187"/>
            <a:chOff x="2653" y="164"/>
            <a:chExt cx="1996" cy="545"/>
          </a:xfrm>
        </p:grpSpPr>
        <p:sp>
          <p:nvSpPr>
            <p:cNvPr id="9" name="Rectangle 24"/>
            <p:cNvSpPr>
              <a:spLocks noChangeArrowheads="1"/>
            </p:cNvSpPr>
            <p:nvPr/>
          </p:nvSpPr>
          <p:spPr bwMode="auto">
            <a:xfrm>
              <a:off x="2653" y="164"/>
              <a:ext cx="1996" cy="54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2676" y="164"/>
              <a:ext cx="1907" cy="499"/>
            </a:xfrm>
            <a:custGeom>
              <a:avLst/>
              <a:gdLst/>
              <a:ahLst/>
              <a:cxnLst>
                <a:cxn ang="0">
                  <a:pos x="7" y="80"/>
                </a:cxn>
                <a:cxn ang="0">
                  <a:pos x="0" y="183"/>
                </a:cxn>
                <a:cxn ang="0">
                  <a:pos x="308" y="334"/>
                </a:cxn>
                <a:cxn ang="0">
                  <a:pos x="1049" y="340"/>
                </a:cxn>
                <a:cxn ang="0">
                  <a:pos x="1220" y="375"/>
                </a:cxn>
                <a:cxn ang="0">
                  <a:pos x="1296" y="224"/>
                </a:cxn>
                <a:cxn ang="0">
                  <a:pos x="1289" y="94"/>
                </a:cxn>
                <a:cxn ang="0">
                  <a:pos x="857" y="87"/>
                </a:cxn>
                <a:cxn ang="0">
                  <a:pos x="836" y="73"/>
                </a:cxn>
                <a:cxn ang="0">
                  <a:pos x="589" y="66"/>
                </a:cxn>
                <a:cxn ang="0">
                  <a:pos x="20" y="66"/>
                </a:cxn>
                <a:cxn ang="0">
                  <a:pos x="7" y="80"/>
                </a:cxn>
              </a:cxnLst>
              <a:rect l="0" t="0" r="r" b="b"/>
              <a:pathLst>
                <a:path w="1330" h="409">
                  <a:moveTo>
                    <a:pt x="7" y="80"/>
                  </a:moveTo>
                  <a:cubicBezTo>
                    <a:pt x="5" y="114"/>
                    <a:pt x="0" y="149"/>
                    <a:pt x="0" y="183"/>
                  </a:cubicBezTo>
                  <a:cubicBezTo>
                    <a:pt x="0" y="409"/>
                    <a:pt x="32" y="330"/>
                    <a:pt x="308" y="334"/>
                  </a:cubicBezTo>
                  <a:cubicBezTo>
                    <a:pt x="555" y="337"/>
                    <a:pt x="802" y="338"/>
                    <a:pt x="1049" y="340"/>
                  </a:cubicBezTo>
                  <a:cubicBezTo>
                    <a:pt x="1130" y="346"/>
                    <a:pt x="1153" y="352"/>
                    <a:pt x="1220" y="375"/>
                  </a:cubicBezTo>
                  <a:cubicBezTo>
                    <a:pt x="1324" y="363"/>
                    <a:pt x="1289" y="353"/>
                    <a:pt x="1296" y="224"/>
                  </a:cubicBezTo>
                  <a:cubicBezTo>
                    <a:pt x="1294" y="181"/>
                    <a:pt x="1330" y="107"/>
                    <a:pt x="1289" y="94"/>
                  </a:cubicBezTo>
                  <a:cubicBezTo>
                    <a:pt x="1152" y="51"/>
                    <a:pt x="1001" y="94"/>
                    <a:pt x="857" y="87"/>
                  </a:cubicBezTo>
                  <a:cubicBezTo>
                    <a:pt x="849" y="87"/>
                    <a:pt x="844" y="74"/>
                    <a:pt x="836" y="73"/>
                  </a:cubicBezTo>
                  <a:cubicBezTo>
                    <a:pt x="754" y="67"/>
                    <a:pt x="671" y="68"/>
                    <a:pt x="589" y="66"/>
                  </a:cubicBezTo>
                  <a:cubicBezTo>
                    <a:pt x="399" y="0"/>
                    <a:pt x="496" y="31"/>
                    <a:pt x="20" y="66"/>
                  </a:cubicBezTo>
                  <a:cubicBezTo>
                    <a:pt x="0" y="67"/>
                    <a:pt x="23" y="135"/>
                    <a:pt x="7" y="80"/>
                  </a:cubicBezTo>
                  <a:close/>
                </a:path>
              </a:pathLst>
            </a:custGeom>
            <a:solidFill>
              <a:srgbClr val="FFFF9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53882" dir="2700000" algn="ctr" rotWithShape="0">
                <a:srgbClr val="777777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26"/>
            <p:cNvSpPr txBox="1">
              <a:spLocks noChangeArrowheads="1"/>
            </p:cNvSpPr>
            <p:nvPr/>
          </p:nvSpPr>
          <p:spPr bwMode="auto">
            <a:xfrm>
              <a:off x="2685" y="244"/>
              <a:ext cx="1886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2700" dir="54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2800" b="1" dirty="0" smtClean="0">
                  <a:solidFill>
                    <a:srgbClr val="FF3300"/>
                  </a:solidFill>
                  <a:latin typeface="黑体" pitchFamily="49" charset="-122"/>
                  <a:ea typeface="黑体" pitchFamily="49" charset="-122"/>
                </a:rPr>
                <a:t>重叠计算与通信提高性能</a:t>
              </a:r>
              <a:endParaRPr lang="zh-CN" altLang="en-US" sz="2800" b="1" dirty="0">
                <a:solidFill>
                  <a:srgbClr val="FF3300"/>
                </a:solidFill>
                <a:latin typeface="黑体" pitchFamily="49" charset="-122"/>
                <a:ea typeface="黑体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116632"/>
            <a:ext cx="3673780" cy="576263"/>
            <a:chOff x="357" y="660"/>
            <a:chExt cx="717" cy="363"/>
          </a:xfrm>
        </p:grpSpPr>
        <p:sp>
          <p:nvSpPr>
            <p:cNvPr id="3" name="Oval 9"/>
            <p:cNvSpPr>
              <a:spLocks noChangeArrowheads="1"/>
            </p:cNvSpPr>
            <p:nvPr/>
          </p:nvSpPr>
          <p:spPr bwMode="auto">
            <a:xfrm>
              <a:off x="357" y="660"/>
              <a:ext cx="717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424" y="660"/>
              <a:ext cx="632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五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动态分配任务</a:t>
              </a:r>
              <a:endParaRPr lang="zh-CN" altLang="en-US" sz="2900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251520" y="836713"/>
            <a:ext cx="8020050" cy="2736855"/>
            <a:chOff x="384" y="1152"/>
            <a:chExt cx="5052" cy="1724"/>
          </a:xfrm>
        </p:grpSpPr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1724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157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即使同样的计算任务，在同样的硬件配置上运行，执行时间也会产生差异，长时间运行情况会更加恶化：</a:t>
              </a:r>
              <a:endParaRPr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  <a:p>
              <a:r>
                <a:rPr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</a:t>
              </a:r>
              <a:r>
                <a:rPr lang="zh-CN" altLang="en-US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慢节点</a:t>
              </a:r>
              <a:endParaRPr lang="en-US" altLang="zh-CN" sz="2600" b="1" dirty="0" smtClean="0">
                <a:solidFill>
                  <a:schemeClr val="tx1">
                    <a:lumMod val="75000"/>
                  </a:schemeClr>
                </a:solidFill>
                <a:latin typeface="幼圆" pitchFamily="49" charset="-122"/>
                <a:ea typeface="幼圆" pitchFamily="49" charset="-122"/>
              </a:endParaRPr>
            </a:p>
            <a:p>
              <a:r>
                <a:rPr lang="en-US" altLang="zh-CN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	</a:t>
              </a:r>
              <a:r>
                <a:rPr lang="zh-CN" altLang="en-US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其它作业干扰</a:t>
              </a:r>
              <a:endParaRPr lang="en-US" altLang="zh-CN" sz="2600" b="1" dirty="0" smtClean="0">
                <a:solidFill>
                  <a:schemeClr val="tx1">
                    <a:lumMod val="75000"/>
                  </a:schemeClr>
                </a:solidFill>
                <a:latin typeface="幼圆" pitchFamily="49" charset="-122"/>
                <a:ea typeface="幼圆" pitchFamily="49" charset="-122"/>
              </a:endParaRPr>
            </a:p>
            <a:p>
              <a:r>
                <a:rPr lang="en-US" altLang="zh-CN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	</a:t>
              </a:r>
              <a:r>
                <a:rPr lang="zh-CN" altLang="en-US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莫名其妙的原因</a:t>
              </a:r>
              <a:r>
                <a:rPr lang="en-US" altLang="zh-CN" sz="2600" b="1" dirty="0" smtClean="0">
                  <a:solidFill>
                    <a:schemeClr val="tx1">
                      <a:lumMod val="75000"/>
                    </a:schemeClr>
                  </a:solidFill>
                  <a:latin typeface="幼圆" pitchFamily="49" charset="-122"/>
                  <a:ea typeface="幼圆" pitchFamily="49" charset="-122"/>
                </a:rPr>
                <a:t>……</a:t>
              </a:r>
            </a:p>
          </p:txBody>
        </p:sp>
      </p:grp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899592" y="3861048"/>
            <a:ext cx="6768752" cy="1656184"/>
            <a:chOff x="427" y="3217"/>
            <a:chExt cx="2722" cy="454"/>
          </a:xfrm>
        </p:grpSpPr>
        <p:sp>
          <p:nvSpPr>
            <p:cNvPr id="28" name="Freeform 4"/>
            <p:cNvSpPr>
              <a:spLocks/>
            </p:cNvSpPr>
            <p:nvPr/>
          </p:nvSpPr>
          <p:spPr bwMode="auto">
            <a:xfrm>
              <a:off x="427" y="3217"/>
              <a:ext cx="2722" cy="454"/>
            </a:xfrm>
            <a:custGeom>
              <a:avLst/>
              <a:gdLst/>
              <a:ahLst/>
              <a:cxnLst>
                <a:cxn ang="0">
                  <a:pos x="150" y="35"/>
                </a:cxn>
                <a:cxn ang="0">
                  <a:pos x="1336" y="46"/>
                </a:cxn>
                <a:cxn ang="0">
                  <a:pos x="2120" y="81"/>
                </a:cxn>
                <a:cxn ang="0">
                  <a:pos x="2592" y="12"/>
                </a:cxn>
                <a:cxn ang="0">
                  <a:pos x="2915" y="46"/>
                </a:cxn>
                <a:cxn ang="0">
                  <a:pos x="2834" y="403"/>
                </a:cxn>
                <a:cxn ang="0">
                  <a:pos x="2845" y="795"/>
                </a:cxn>
                <a:cxn ang="0">
                  <a:pos x="46" y="784"/>
                </a:cxn>
                <a:cxn ang="0">
                  <a:pos x="23" y="484"/>
                </a:cxn>
                <a:cxn ang="0">
                  <a:pos x="0" y="415"/>
                </a:cxn>
                <a:cxn ang="0">
                  <a:pos x="23" y="92"/>
                </a:cxn>
                <a:cxn ang="0">
                  <a:pos x="184" y="0"/>
                </a:cxn>
                <a:cxn ang="0">
                  <a:pos x="230" y="35"/>
                </a:cxn>
              </a:cxnLst>
              <a:rect l="0" t="0" r="r" b="b"/>
              <a:pathLst>
                <a:path w="2915" h="840">
                  <a:moveTo>
                    <a:pt x="150" y="35"/>
                  </a:moveTo>
                  <a:cubicBezTo>
                    <a:pt x="545" y="8"/>
                    <a:pt x="941" y="31"/>
                    <a:pt x="1336" y="46"/>
                  </a:cubicBezTo>
                  <a:cubicBezTo>
                    <a:pt x="1590" y="112"/>
                    <a:pt x="1860" y="42"/>
                    <a:pt x="2120" y="81"/>
                  </a:cubicBezTo>
                  <a:cubicBezTo>
                    <a:pt x="2322" y="71"/>
                    <a:pt x="2417" y="67"/>
                    <a:pt x="2592" y="12"/>
                  </a:cubicBezTo>
                  <a:cubicBezTo>
                    <a:pt x="2704" y="23"/>
                    <a:pt x="2802" y="38"/>
                    <a:pt x="2915" y="46"/>
                  </a:cubicBezTo>
                  <a:cubicBezTo>
                    <a:pt x="2906" y="170"/>
                    <a:pt x="2906" y="297"/>
                    <a:pt x="2834" y="403"/>
                  </a:cubicBezTo>
                  <a:cubicBezTo>
                    <a:pt x="2847" y="550"/>
                    <a:pt x="2854" y="641"/>
                    <a:pt x="2845" y="795"/>
                  </a:cubicBezTo>
                  <a:cubicBezTo>
                    <a:pt x="1918" y="763"/>
                    <a:pt x="963" y="789"/>
                    <a:pt x="46" y="784"/>
                  </a:cubicBezTo>
                  <a:cubicBezTo>
                    <a:pt x="5" y="654"/>
                    <a:pt x="60" y="840"/>
                    <a:pt x="23" y="484"/>
                  </a:cubicBezTo>
                  <a:cubicBezTo>
                    <a:pt x="20" y="460"/>
                    <a:pt x="0" y="415"/>
                    <a:pt x="0" y="415"/>
                  </a:cubicBezTo>
                  <a:cubicBezTo>
                    <a:pt x="120" y="336"/>
                    <a:pt x="23" y="414"/>
                    <a:pt x="23" y="92"/>
                  </a:cubicBezTo>
                  <a:cubicBezTo>
                    <a:pt x="23" y="42"/>
                    <a:pt x="142" y="15"/>
                    <a:pt x="184" y="0"/>
                  </a:cubicBezTo>
                  <a:cubicBezTo>
                    <a:pt x="227" y="15"/>
                    <a:pt x="214" y="1"/>
                    <a:pt x="230" y="35"/>
                  </a:cubicBezTo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8980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549" y="3300"/>
              <a:ext cx="2476" cy="26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  <a:spcAft>
                  <a:spcPct val="15000"/>
                </a:spcAft>
              </a:pPr>
              <a:r>
                <a:rPr lang="zh-CN" altLang="en-US" sz="3200" b="1" dirty="0" smtClean="0">
                  <a:solidFill>
                    <a:srgbClr val="FFFFFF"/>
                  </a:solidFill>
                  <a:ea typeface="楷体_GB2312" pitchFamily="49" charset="-122"/>
                </a:rPr>
                <a:t>所以，长时间运行的程序，尽量动态分配计算任务</a:t>
              </a:r>
              <a:r>
                <a:rPr lang="en-US" altLang="zh-CN" sz="3200" b="1" dirty="0" smtClean="0">
                  <a:solidFill>
                    <a:srgbClr val="FFFFFF"/>
                  </a:solidFill>
                  <a:ea typeface="楷体_GB2312" pitchFamily="49" charset="-122"/>
                </a:rPr>
                <a:t>(</a:t>
              </a:r>
              <a:r>
                <a:rPr lang="zh-CN" altLang="en-US" sz="3200" b="1" dirty="0" smtClean="0">
                  <a:solidFill>
                    <a:schemeClr val="tx1">
                      <a:lumMod val="75000"/>
                    </a:schemeClr>
                  </a:solidFill>
                  <a:ea typeface="楷体_GB2312" pitchFamily="49" charset="-122"/>
                </a:rPr>
                <a:t>能者多劳</a:t>
              </a:r>
              <a:r>
                <a:rPr lang="en-US" altLang="zh-CN" sz="3200" b="1" dirty="0" smtClean="0">
                  <a:solidFill>
                    <a:srgbClr val="FFFFFF"/>
                  </a:solidFill>
                  <a:ea typeface="楷体_GB2312" pitchFamily="49" charset="-122"/>
                </a:rPr>
                <a:t>)</a:t>
              </a:r>
              <a:endParaRPr lang="en-US" altLang="zh-CN" sz="3200" b="1" dirty="0">
                <a:solidFill>
                  <a:srgbClr val="FFFFFF"/>
                </a:solidFill>
                <a:ea typeface="楷体_GB2312" pitchFamily="49" charset="-122"/>
              </a:endParaRPr>
            </a:p>
          </p:txBody>
        </p:sp>
      </p:grp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5445224"/>
            <a:ext cx="3838575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reeform 2"/>
          <p:cNvSpPr>
            <a:spLocks/>
          </p:cNvSpPr>
          <p:nvPr/>
        </p:nvSpPr>
        <p:spPr bwMode="auto">
          <a:xfrm rot="17153840">
            <a:off x="3024188" y="2566988"/>
            <a:ext cx="5111750" cy="1727200"/>
          </a:xfrm>
          <a:custGeom>
            <a:avLst/>
            <a:gdLst/>
            <a:ahLst/>
            <a:cxnLst>
              <a:cxn ang="0">
                <a:pos x="103" y="68"/>
              </a:cxn>
              <a:cxn ang="0">
                <a:pos x="521" y="102"/>
              </a:cxn>
              <a:cxn ang="0">
                <a:pos x="2554" y="45"/>
              </a:cxn>
              <a:cxn ang="0">
                <a:pos x="3717" y="0"/>
              </a:cxn>
              <a:cxn ang="0">
                <a:pos x="3695" y="34"/>
              </a:cxn>
              <a:cxn ang="0">
                <a:pos x="3627" y="79"/>
              </a:cxn>
              <a:cxn ang="0">
                <a:pos x="3672" y="373"/>
              </a:cxn>
              <a:cxn ang="0">
                <a:pos x="3717" y="396"/>
              </a:cxn>
              <a:cxn ang="0">
                <a:pos x="3729" y="746"/>
              </a:cxn>
              <a:cxn ang="0">
                <a:pos x="3717" y="825"/>
              </a:cxn>
              <a:cxn ang="0">
                <a:pos x="3684" y="836"/>
              </a:cxn>
              <a:cxn ang="0">
                <a:pos x="3751" y="1085"/>
              </a:cxn>
              <a:cxn ang="0">
                <a:pos x="3763" y="1152"/>
              </a:cxn>
              <a:cxn ang="0">
                <a:pos x="3774" y="1186"/>
              </a:cxn>
              <a:cxn ang="0">
                <a:pos x="3695" y="1197"/>
              </a:cxn>
              <a:cxn ang="0">
                <a:pos x="3638" y="1209"/>
              </a:cxn>
              <a:cxn ang="0">
                <a:pos x="3288" y="1220"/>
              </a:cxn>
              <a:cxn ang="0">
                <a:pos x="3096" y="1254"/>
              </a:cxn>
              <a:cxn ang="0">
                <a:pos x="2554" y="1243"/>
              </a:cxn>
              <a:cxn ang="0">
                <a:pos x="1594" y="1277"/>
              </a:cxn>
              <a:cxn ang="0">
                <a:pos x="928" y="1265"/>
              </a:cxn>
              <a:cxn ang="0">
                <a:pos x="962" y="1254"/>
              </a:cxn>
              <a:cxn ang="0">
                <a:pos x="69" y="1243"/>
              </a:cxn>
              <a:cxn ang="0">
                <a:pos x="81" y="1175"/>
              </a:cxn>
              <a:cxn ang="0">
                <a:pos x="115" y="1164"/>
              </a:cxn>
              <a:cxn ang="0">
                <a:pos x="137" y="1017"/>
              </a:cxn>
              <a:cxn ang="0">
                <a:pos x="103" y="825"/>
              </a:cxn>
              <a:cxn ang="0">
                <a:pos x="81" y="757"/>
              </a:cxn>
              <a:cxn ang="0">
                <a:pos x="69" y="463"/>
              </a:cxn>
              <a:cxn ang="0">
                <a:pos x="92" y="396"/>
              </a:cxn>
              <a:cxn ang="0">
                <a:pos x="103" y="362"/>
              </a:cxn>
              <a:cxn ang="0">
                <a:pos x="69" y="283"/>
              </a:cxn>
              <a:cxn ang="0">
                <a:pos x="58" y="204"/>
              </a:cxn>
              <a:cxn ang="0">
                <a:pos x="24" y="181"/>
              </a:cxn>
              <a:cxn ang="0">
                <a:pos x="2" y="147"/>
              </a:cxn>
              <a:cxn ang="0">
                <a:pos x="13" y="102"/>
              </a:cxn>
              <a:cxn ang="0">
                <a:pos x="24" y="23"/>
              </a:cxn>
              <a:cxn ang="0">
                <a:pos x="69" y="34"/>
              </a:cxn>
              <a:cxn ang="0">
                <a:pos x="137" y="45"/>
              </a:cxn>
              <a:cxn ang="0">
                <a:pos x="171" y="57"/>
              </a:cxn>
            </a:cxnLst>
            <a:rect l="0" t="0" r="r" b="b"/>
            <a:pathLst>
              <a:path w="3784" h="1277">
                <a:moveTo>
                  <a:pt x="103" y="68"/>
                </a:moveTo>
                <a:cubicBezTo>
                  <a:pt x="243" y="78"/>
                  <a:pt x="381" y="93"/>
                  <a:pt x="521" y="102"/>
                </a:cubicBezTo>
                <a:cubicBezTo>
                  <a:pt x="1201" y="86"/>
                  <a:pt x="1871" y="53"/>
                  <a:pt x="2554" y="45"/>
                </a:cubicBezTo>
                <a:cubicBezTo>
                  <a:pt x="2942" y="26"/>
                  <a:pt x="3328" y="8"/>
                  <a:pt x="3717" y="0"/>
                </a:cubicBezTo>
                <a:cubicBezTo>
                  <a:pt x="3710" y="11"/>
                  <a:pt x="3705" y="25"/>
                  <a:pt x="3695" y="34"/>
                </a:cubicBezTo>
                <a:cubicBezTo>
                  <a:pt x="3675" y="52"/>
                  <a:pt x="3627" y="79"/>
                  <a:pt x="3627" y="79"/>
                </a:cubicBezTo>
                <a:cubicBezTo>
                  <a:pt x="3630" y="126"/>
                  <a:pt x="3630" y="309"/>
                  <a:pt x="3672" y="373"/>
                </a:cubicBezTo>
                <a:cubicBezTo>
                  <a:pt x="3681" y="387"/>
                  <a:pt x="3702" y="388"/>
                  <a:pt x="3717" y="396"/>
                </a:cubicBezTo>
                <a:cubicBezTo>
                  <a:pt x="3688" y="514"/>
                  <a:pt x="3687" y="626"/>
                  <a:pt x="3729" y="746"/>
                </a:cubicBezTo>
                <a:cubicBezTo>
                  <a:pt x="3725" y="772"/>
                  <a:pt x="3729" y="801"/>
                  <a:pt x="3717" y="825"/>
                </a:cubicBezTo>
                <a:cubicBezTo>
                  <a:pt x="3712" y="835"/>
                  <a:pt x="3685" y="824"/>
                  <a:pt x="3684" y="836"/>
                </a:cubicBezTo>
                <a:cubicBezTo>
                  <a:pt x="3666" y="986"/>
                  <a:pt x="3690" y="991"/>
                  <a:pt x="3751" y="1085"/>
                </a:cubicBezTo>
                <a:cubicBezTo>
                  <a:pt x="3755" y="1107"/>
                  <a:pt x="3758" y="1130"/>
                  <a:pt x="3763" y="1152"/>
                </a:cubicBezTo>
                <a:cubicBezTo>
                  <a:pt x="3766" y="1164"/>
                  <a:pt x="3784" y="1179"/>
                  <a:pt x="3774" y="1186"/>
                </a:cubicBezTo>
                <a:cubicBezTo>
                  <a:pt x="3752" y="1201"/>
                  <a:pt x="3721" y="1193"/>
                  <a:pt x="3695" y="1197"/>
                </a:cubicBezTo>
                <a:cubicBezTo>
                  <a:pt x="3676" y="1200"/>
                  <a:pt x="3657" y="1208"/>
                  <a:pt x="3638" y="1209"/>
                </a:cubicBezTo>
                <a:cubicBezTo>
                  <a:pt x="3521" y="1216"/>
                  <a:pt x="3405" y="1216"/>
                  <a:pt x="3288" y="1220"/>
                </a:cubicBezTo>
                <a:cubicBezTo>
                  <a:pt x="3224" y="1233"/>
                  <a:pt x="3159" y="1239"/>
                  <a:pt x="3096" y="1254"/>
                </a:cubicBezTo>
                <a:cubicBezTo>
                  <a:pt x="2888" y="1220"/>
                  <a:pt x="2848" y="1235"/>
                  <a:pt x="2554" y="1243"/>
                </a:cubicBezTo>
                <a:cubicBezTo>
                  <a:pt x="2233" y="1263"/>
                  <a:pt x="1917" y="1270"/>
                  <a:pt x="1594" y="1277"/>
                </a:cubicBezTo>
                <a:cubicBezTo>
                  <a:pt x="1372" y="1273"/>
                  <a:pt x="1150" y="1273"/>
                  <a:pt x="928" y="1265"/>
                </a:cubicBezTo>
                <a:cubicBezTo>
                  <a:pt x="916" y="1265"/>
                  <a:pt x="974" y="1254"/>
                  <a:pt x="962" y="1254"/>
                </a:cubicBezTo>
                <a:cubicBezTo>
                  <a:pt x="664" y="1246"/>
                  <a:pt x="367" y="1247"/>
                  <a:pt x="69" y="1243"/>
                </a:cubicBezTo>
                <a:cubicBezTo>
                  <a:pt x="73" y="1220"/>
                  <a:pt x="69" y="1195"/>
                  <a:pt x="81" y="1175"/>
                </a:cubicBezTo>
                <a:cubicBezTo>
                  <a:pt x="87" y="1165"/>
                  <a:pt x="111" y="1175"/>
                  <a:pt x="115" y="1164"/>
                </a:cubicBezTo>
                <a:cubicBezTo>
                  <a:pt x="132" y="1117"/>
                  <a:pt x="122" y="1064"/>
                  <a:pt x="137" y="1017"/>
                </a:cubicBezTo>
                <a:cubicBezTo>
                  <a:pt x="121" y="950"/>
                  <a:pt x="116" y="896"/>
                  <a:pt x="103" y="825"/>
                </a:cubicBezTo>
                <a:cubicBezTo>
                  <a:pt x="99" y="802"/>
                  <a:pt x="81" y="757"/>
                  <a:pt x="81" y="757"/>
                </a:cubicBezTo>
                <a:cubicBezTo>
                  <a:pt x="60" y="615"/>
                  <a:pt x="46" y="600"/>
                  <a:pt x="69" y="463"/>
                </a:cubicBezTo>
                <a:cubicBezTo>
                  <a:pt x="73" y="440"/>
                  <a:pt x="84" y="418"/>
                  <a:pt x="92" y="396"/>
                </a:cubicBezTo>
                <a:cubicBezTo>
                  <a:pt x="96" y="385"/>
                  <a:pt x="103" y="362"/>
                  <a:pt x="103" y="362"/>
                </a:cubicBezTo>
                <a:cubicBezTo>
                  <a:pt x="93" y="342"/>
                  <a:pt x="74" y="307"/>
                  <a:pt x="69" y="283"/>
                </a:cubicBezTo>
                <a:cubicBezTo>
                  <a:pt x="64" y="257"/>
                  <a:pt x="69" y="228"/>
                  <a:pt x="58" y="204"/>
                </a:cubicBezTo>
                <a:cubicBezTo>
                  <a:pt x="52" y="191"/>
                  <a:pt x="35" y="189"/>
                  <a:pt x="24" y="181"/>
                </a:cubicBezTo>
                <a:cubicBezTo>
                  <a:pt x="17" y="170"/>
                  <a:pt x="4" y="160"/>
                  <a:pt x="2" y="147"/>
                </a:cubicBezTo>
                <a:cubicBezTo>
                  <a:pt x="0" y="132"/>
                  <a:pt x="10" y="117"/>
                  <a:pt x="13" y="102"/>
                </a:cubicBezTo>
                <a:cubicBezTo>
                  <a:pt x="18" y="76"/>
                  <a:pt x="20" y="49"/>
                  <a:pt x="24" y="23"/>
                </a:cubicBezTo>
                <a:cubicBezTo>
                  <a:pt x="39" y="27"/>
                  <a:pt x="54" y="31"/>
                  <a:pt x="69" y="34"/>
                </a:cubicBezTo>
                <a:cubicBezTo>
                  <a:pt x="92" y="38"/>
                  <a:pt x="115" y="40"/>
                  <a:pt x="137" y="45"/>
                </a:cubicBezTo>
                <a:cubicBezTo>
                  <a:pt x="149" y="48"/>
                  <a:pt x="171" y="57"/>
                  <a:pt x="171" y="57"/>
                </a:cubicBezTo>
              </a:path>
            </a:pathLst>
          </a:cu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>
            <a:outerShdw dist="208295" dir="3145884" algn="ctr" rotWithShape="0">
              <a:srgbClr val="B2B2B2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 rot="820757">
            <a:off x="5149850" y="1377950"/>
            <a:ext cx="885825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本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章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内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容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小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结</a:t>
            </a:r>
          </a:p>
        </p:txBody>
      </p:sp>
      <p:graphicFrame>
        <p:nvGraphicFramePr>
          <p:cNvPr id="52242" name="Object 18"/>
          <p:cNvGraphicFramePr>
            <a:graphicFrameLocks noChangeAspect="1"/>
          </p:cNvGraphicFramePr>
          <p:nvPr/>
        </p:nvGraphicFramePr>
        <p:xfrm>
          <a:off x="1576388" y="1143000"/>
          <a:ext cx="2349500" cy="4648200"/>
        </p:xfrm>
        <a:graphic>
          <a:graphicData uri="http://schemas.openxmlformats.org/presentationml/2006/ole">
            <p:oleObj spid="_x0000_s52268" name="Photo Editor 照片" r:id="rId4" imgW="561905" imgH="952633" progId="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943100" y="44624"/>
            <a:ext cx="5149180" cy="507831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zh-CN" sz="2700" b="1" dirty="0">
                <a:solidFill>
                  <a:srgbClr val="FF3300"/>
                </a:solidFill>
                <a:ea typeface="黑体" pitchFamily="2" charset="-122"/>
              </a:rPr>
              <a:t>1.  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如何度量并行程序的性能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1905000" y="1666255"/>
            <a:ext cx="4683224" cy="538609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27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zh-CN" sz="2900" b="1" dirty="0">
                <a:solidFill>
                  <a:srgbClr val="FF3300"/>
                </a:solidFill>
                <a:ea typeface="黑体" pitchFamily="2" charset="-122"/>
              </a:rPr>
              <a:t>2</a:t>
            </a:r>
            <a:r>
              <a:rPr kumimoji="0" lang="en-US" altLang="zh-CN" sz="2700" b="1" dirty="0">
                <a:solidFill>
                  <a:srgbClr val="FF3300"/>
                </a:solidFill>
                <a:ea typeface="黑体" pitchFamily="2" charset="-122"/>
              </a:rPr>
              <a:t>. 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影响并行程序性能的因素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1979712" y="4191744"/>
            <a:ext cx="5810250" cy="5334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27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kumimoji="0" lang="en-US" altLang="zh-CN" sz="2900" b="1" dirty="0" smtClean="0">
                <a:solidFill>
                  <a:srgbClr val="FF3300"/>
                </a:solidFill>
                <a:ea typeface="黑体" pitchFamily="2" charset="-122"/>
              </a:rPr>
              <a:t>4.</a:t>
            </a:r>
            <a:r>
              <a:rPr kumimoji="0" lang="en-US" altLang="zh-CN" sz="2700" b="1" dirty="0" smtClean="0">
                <a:solidFill>
                  <a:srgbClr val="FF3300"/>
                </a:solidFill>
                <a:ea typeface="黑体" pitchFamily="2" charset="-122"/>
              </a:rPr>
              <a:t> 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并行程序性能改进策略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sp>
        <p:nvSpPr>
          <p:cNvPr id="96261" name="AutoShape 5"/>
          <p:cNvSpPr>
            <a:spLocks/>
          </p:cNvSpPr>
          <p:nvPr/>
        </p:nvSpPr>
        <p:spPr bwMode="auto">
          <a:xfrm>
            <a:off x="1371600" y="404664"/>
            <a:ext cx="533400" cy="5544616"/>
          </a:xfrm>
          <a:prstGeom prst="leftBrace">
            <a:avLst>
              <a:gd name="adj1" fmla="val 60714"/>
              <a:gd name="adj2" fmla="val 50000"/>
            </a:avLst>
          </a:prstGeom>
          <a:noFill/>
          <a:ln w="50800" cap="sq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96265" name="Group 9"/>
          <p:cNvGrpSpPr>
            <a:grpSpLocks/>
          </p:cNvGrpSpPr>
          <p:nvPr/>
        </p:nvGrpSpPr>
        <p:grpSpPr bwMode="auto">
          <a:xfrm>
            <a:off x="2825750" y="476672"/>
            <a:ext cx="4554538" cy="461963"/>
            <a:chOff x="1576" y="816"/>
            <a:chExt cx="2869" cy="291"/>
          </a:xfrm>
        </p:grpSpPr>
        <p:sp>
          <p:nvSpPr>
            <p:cNvPr id="96266" name="Text Box 10"/>
            <p:cNvSpPr txBox="1">
              <a:spLocks noChangeArrowheads="1"/>
            </p:cNvSpPr>
            <p:nvPr/>
          </p:nvSpPr>
          <p:spPr bwMode="auto">
            <a:xfrm>
              <a:off x="1728" y="816"/>
              <a:ext cx="2717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执行时间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67" name="Rectangle 11"/>
            <p:cNvSpPr>
              <a:spLocks noChangeArrowheads="1"/>
            </p:cNvSpPr>
            <p:nvPr/>
          </p:nvSpPr>
          <p:spPr bwMode="auto">
            <a:xfrm rot="2665964">
              <a:off x="1576" y="936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68" name="Group 12"/>
          <p:cNvGrpSpPr>
            <a:grpSpLocks/>
          </p:cNvGrpSpPr>
          <p:nvPr/>
        </p:nvGrpSpPr>
        <p:grpSpPr bwMode="auto">
          <a:xfrm>
            <a:off x="2825750" y="836712"/>
            <a:ext cx="5491163" cy="508001"/>
            <a:chOff x="1588" y="1056"/>
            <a:chExt cx="3459" cy="320"/>
          </a:xfrm>
        </p:grpSpPr>
        <p:sp>
          <p:nvSpPr>
            <p:cNvPr id="96269" name="Text Box 13"/>
            <p:cNvSpPr txBox="1">
              <a:spLocks noChangeArrowheads="1"/>
            </p:cNvSpPr>
            <p:nvPr/>
          </p:nvSpPr>
          <p:spPr bwMode="auto">
            <a:xfrm>
              <a:off x="1728" y="1056"/>
              <a:ext cx="3319" cy="320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sz="2700" b="1" dirty="0" smtClean="0">
                  <a:solidFill>
                    <a:schemeClr val="bg1"/>
                  </a:solidFill>
                  <a:ea typeface="幼圆" pitchFamily="49" charset="-122"/>
                </a:rPr>
                <a:t>加速比</a:t>
              </a:r>
              <a:endParaRPr kumimoji="0" lang="zh-CN" altLang="en-US" sz="2700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0" name="Rectangle 14"/>
            <p:cNvSpPr>
              <a:spLocks noChangeArrowheads="1"/>
            </p:cNvSpPr>
            <p:nvPr/>
          </p:nvSpPr>
          <p:spPr bwMode="auto">
            <a:xfrm rot="2665964">
              <a:off x="1588" y="1168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71" name="Group 15"/>
          <p:cNvGrpSpPr>
            <a:grpSpLocks/>
          </p:cNvGrpSpPr>
          <p:nvPr/>
        </p:nvGrpSpPr>
        <p:grpSpPr bwMode="auto">
          <a:xfrm>
            <a:off x="2825750" y="2246957"/>
            <a:ext cx="4049713" cy="461963"/>
            <a:chOff x="1588" y="1896"/>
            <a:chExt cx="2551" cy="291"/>
          </a:xfrm>
        </p:grpSpPr>
        <p:sp>
          <p:nvSpPr>
            <p:cNvPr id="96272" name="Text Box 16"/>
            <p:cNvSpPr txBox="1">
              <a:spLocks noChangeArrowheads="1"/>
            </p:cNvSpPr>
            <p:nvPr/>
          </p:nvSpPr>
          <p:spPr bwMode="auto">
            <a:xfrm>
              <a:off x="1776" y="1896"/>
              <a:ext cx="2363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并行开销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3" name="Rectangle 17"/>
            <p:cNvSpPr>
              <a:spLocks noChangeArrowheads="1"/>
            </p:cNvSpPr>
            <p:nvPr/>
          </p:nvSpPr>
          <p:spPr bwMode="auto">
            <a:xfrm rot="2665964">
              <a:off x="1588" y="2016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74" name="Group 18"/>
          <p:cNvGrpSpPr>
            <a:grpSpLocks/>
          </p:cNvGrpSpPr>
          <p:nvPr/>
        </p:nvGrpSpPr>
        <p:grpSpPr bwMode="auto">
          <a:xfrm>
            <a:off x="2844800" y="2606997"/>
            <a:ext cx="4535488" cy="461963"/>
            <a:chOff x="1588" y="2388"/>
            <a:chExt cx="2857" cy="291"/>
          </a:xfrm>
        </p:grpSpPr>
        <p:sp>
          <p:nvSpPr>
            <p:cNvPr id="96275" name="Text Box 19"/>
            <p:cNvSpPr txBox="1">
              <a:spLocks noChangeArrowheads="1"/>
            </p:cNvSpPr>
            <p:nvPr/>
          </p:nvSpPr>
          <p:spPr bwMode="auto">
            <a:xfrm>
              <a:off x="1764" y="2388"/>
              <a:ext cx="2681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不可并行的代码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6" name="Rectangle 20"/>
            <p:cNvSpPr>
              <a:spLocks noChangeArrowheads="1"/>
            </p:cNvSpPr>
            <p:nvPr/>
          </p:nvSpPr>
          <p:spPr bwMode="auto">
            <a:xfrm rot="2665964">
              <a:off x="1588" y="2512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77" name="Group 21"/>
          <p:cNvGrpSpPr>
            <a:grpSpLocks/>
          </p:cNvGrpSpPr>
          <p:nvPr/>
        </p:nvGrpSpPr>
        <p:grpSpPr bwMode="auto">
          <a:xfrm>
            <a:off x="2843808" y="4653136"/>
            <a:ext cx="5137150" cy="461962"/>
            <a:chOff x="1588" y="3223"/>
            <a:chExt cx="3236" cy="291"/>
          </a:xfrm>
        </p:grpSpPr>
        <p:sp>
          <p:nvSpPr>
            <p:cNvPr id="96278" name="Text Box 22"/>
            <p:cNvSpPr txBox="1">
              <a:spLocks noChangeArrowheads="1"/>
            </p:cNvSpPr>
            <p:nvPr/>
          </p:nvSpPr>
          <p:spPr bwMode="auto">
            <a:xfrm>
              <a:off x="1752" y="3223"/>
              <a:ext cx="3072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尽量消除相关性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9" name="Rectangle 23"/>
            <p:cNvSpPr>
              <a:spLocks noChangeArrowheads="1"/>
            </p:cNvSpPr>
            <p:nvPr/>
          </p:nvSpPr>
          <p:spPr bwMode="auto">
            <a:xfrm rot="2665964">
              <a:off x="1588" y="334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86" name="Group 30"/>
          <p:cNvGrpSpPr>
            <a:grpSpLocks/>
          </p:cNvGrpSpPr>
          <p:nvPr/>
        </p:nvGrpSpPr>
        <p:grpSpPr bwMode="auto">
          <a:xfrm>
            <a:off x="533400" y="1771536"/>
            <a:ext cx="685800" cy="3127470"/>
            <a:chOff x="432" y="2640"/>
            <a:chExt cx="432" cy="816"/>
          </a:xfrm>
        </p:grpSpPr>
        <p:sp>
          <p:nvSpPr>
            <p:cNvPr id="96287" name="Oval 31"/>
            <p:cNvSpPr>
              <a:spLocks noChangeArrowheads="1"/>
            </p:cNvSpPr>
            <p:nvPr/>
          </p:nvSpPr>
          <p:spPr bwMode="auto">
            <a:xfrm>
              <a:off x="432" y="2640"/>
              <a:ext cx="432" cy="816"/>
            </a:xfrm>
            <a:prstGeom prst="ellipse">
              <a:avLst/>
            </a:prstGeom>
            <a:solidFill>
              <a:srgbClr val="CCFFFF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6288" name="Text Box 32"/>
            <p:cNvSpPr txBox="1">
              <a:spLocks noChangeArrowheads="1"/>
            </p:cNvSpPr>
            <p:nvPr/>
          </p:nvSpPr>
          <p:spPr bwMode="auto">
            <a:xfrm>
              <a:off x="483" y="2659"/>
              <a:ext cx="344" cy="785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lnSpc>
                  <a:spcPct val="85000"/>
                </a:lnSpc>
              </a:pPr>
              <a:r>
                <a:rPr kumimoji="0" lang="zh-CN" altLang="en-US" sz="2800" b="1" dirty="0" smtClean="0">
                  <a:solidFill>
                    <a:srgbClr val="FF3300"/>
                  </a:solidFill>
                  <a:ea typeface="黑体" pitchFamily="2" charset="-122"/>
                </a:rPr>
                <a:t>并行程序性能分析</a:t>
              </a:r>
              <a:endParaRPr kumimoji="0" lang="zh-CN" altLang="en-US" sz="2800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45" name="Group 12"/>
          <p:cNvGrpSpPr>
            <a:grpSpLocks/>
          </p:cNvGrpSpPr>
          <p:nvPr/>
        </p:nvGrpSpPr>
        <p:grpSpPr bwMode="auto">
          <a:xfrm>
            <a:off x="2843808" y="1264815"/>
            <a:ext cx="5491163" cy="508001"/>
            <a:chOff x="1588" y="1056"/>
            <a:chExt cx="3459" cy="320"/>
          </a:xfrm>
        </p:grpSpPr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1728" y="1056"/>
              <a:ext cx="3319" cy="320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sz="2700" b="1" dirty="0" smtClean="0">
                  <a:solidFill>
                    <a:schemeClr val="bg1"/>
                  </a:solidFill>
                  <a:ea typeface="幼圆" pitchFamily="49" charset="-122"/>
                </a:rPr>
                <a:t>效率</a:t>
              </a:r>
              <a:endParaRPr kumimoji="0" lang="zh-CN" altLang="en-US" sz="2700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 rot="2665964">
              <a:off x="1588" y="1168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8" name="Group 18"/>
          <p:cNvGrpSpPr>
            <a:grpSpLocks/>
          </p:cNvGrpSpPr>
          <p:nvPr/>
        </p:nvGrpSpPr>
        <p:grpSpPr bwMode="auto">
          <a:xfrm>
            <a:off x="2843808" y="2967037"/>
            <a:ext cx="4535488" cy="461963"/>
            <a:chOff x="1588" y="2388"/>
            <a:chExt cx="2857" cy="291"/>
          </a:xfrm>
        </p:grpSpPr>
        <p:sp>
          <p:nvSpPr>
            <p:cNvPr id="49" name="Text Box 19"/>
            <p:cNvSpPr txBox="1">
              <a:spLocks noChangeArrowheads="1"/>
            </p:cNvSpPr>
            <p:nvPr/>
          </p:nvSpPr>
          <p:spPr bwMode="auto">
            <a:xfrm>
              <a:off x="1764" y="2388"/>
              <a:ext cx="2681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竞争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50" name="Rectangle 20"/>
            <p:cNvSpPr>
              <a:spLocks noChangeArrowheads="1"/>
            </p:cNvSpPr>
            <p:nvPr/>
          </p:nvSpPr>
          <p:spPr bwMode="auto">
            <a:xfrm rot="2665964">
              <a:off x="1588" y="2512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1" name="Group 18"/>
          <p:cNvGrpSpPr>
            <a:grpSpLocks/>
          </p:cNvGrpSpPr>
          <p:nvPr/>
        </p:nvGrpSpPr>
        <p:grpSpPr bwMode="auto">
          <a:xfrm>
            <a:off x="2843808" y="3356992"/>
            <a:ext cx="4535488" cy="461963"/>
            <a:chOff x="1588" y="2388"/>
            <a:chExt cx="2857" cy="291"/>
          </a:xfrm>
        </p:grpSpPr>
        <p:sp>
          <p:nvSpPr>
            <p:cNvPr id="52" name="Text Box 19"/>
            <p:cNvSpPr txBox="1">
              <a:spLocks noChangeArrowheads="1"/>
            </p:cNvSpPr>
            <p:nvPr/>
          </p:nvSpPr>
          <p:spPr bwMode="auto">
            <a:xfrm>
              <a:off x="1764" y="2388"/>
              <a:ext cx="2681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处理器闲置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53" name="Rectangle 20"/>
            <p:cNvSpPr>
              <a:spLocks noChangeArrowheads="1"/>
            </p:cNvSpPr>
            <p:nvPr/>
          </p:nvSpPr>
          <p:spPr bwMode="auto">
            <a:xfrm rot="2665964">
              <a:off x="1588" y="2512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1979712" y="3717032"/>
            <a:ext cx="5810250" cy="5334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27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kumimoji="0" lang="en-US" altLang="zh-CN" sz="2900" b="1" dirty="0">
                <a:solidFill>
                  <a:srgbClr val="FF3300"/>
                </a:solidFill>
                <a:ea typeface="黑体" pitchFamily="2" charset="-122"/>
              </a:rPr>
              <a:t>3.</a:t>
            </a:r>
            <a:r>
              <a:rPr kumimoji="0" lang="en-US" altLang="zh-CN" sz="2700" b="1" dirty="0">
                <a:solidFill>
                  <a:srgbClr val="FF3300"/>
                </a:solidFill>
                <a:ea typeface="黑体" pitchFamily="2" charset="-122"/>
              </a:rPr>
              <a:t> 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并行程序的扩展性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grpSp>
        <p:nvGrpSpPr>
          <p:cNvPr id="55" name="Group 21"/>
          <p:cNvGrpSpPr>
            <a:grpSpLocks/>
          </p:cNvGrpSpPr>
          <p:nvPr/>
        </p:nvGrpSpPr>
        <p:grpSpPr bwMode="auto">
          <a:xfrm>
            <a:off x="2843808" y="5055270"/>
            <a:ext cx="5137150" cy="461962"/>
            <a:chOff x="1588" y="3223"/>
            <a:chExt cx="3236" cy="291"/>
          </a:xfrm>
        </p:grpSpPr>
        <p:sp>
          <p:nvSpPr>
            <p:cNvPr id="56" name="Text Box 22"/>
            <p:cNvSpPr txBox="1">
              <a:spLocks noChangeArrowheads="1"/>
            </p:cNvSpPr>
            <p:nvPr/>
          </p:nvSpPr>
          <p:spPr bwMode="auto">
            <a:xfrm>
              <a:off x="1752" y="3223"/>
              <a:ext cx="3072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合适的并行粒度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 rot="2665964">
              <a:off x="1588" y="334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8" name="Group 21"/>
          <p:cNvGrpSpPr>
            <a:grpSpLocks/>
          </p:cNvGrpSpPr>
          <p:nvPr/>
        </p:nvGrpSpPr>
        <p:grpSpPr bwMode="auto">
          <a:xfrm>
            <a:off x="2843808" y="5415310"/>
            <a:ext cx="5137150" cy="461962"/>
            <a:chOff x="1588" y="3223"/>
            <a:chExt cx="3236" cy="291"/>
          </a:xfrm>
        </p:grpSpPr>
        <p:sp>
          <p:nvSpPr>
            <p:cNvPr id="59" name="Text Box 22"/>
            <p:cNvSpPr txBox="1">
              <a:spLocks noChangeArrowheads="1"/>
            </p:cNvSpPr>
            <p:nvPr/>
          </p:nvSpPr>
          <p:spPr bwMode="auto">
            <a:xfrm>
              <a:off x="1752" y="3223"/>
              <a:ext cx="3072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局部性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60" name="Rectangle 23"/>
            <p:cNvSpPr>
              <a:spLocks noChangeArrowheads="1"/>
            </p:cNvSpPr>
            <p:nvPr/>
          </p:nvSpPr>
          <p:spPr bwMode="auto">
            <a:xfrm rot="2665964">
              <a:off x="1588" y="334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1" name="Group 21"/>
          <p:cNvGrpSpPr>
            <a:grpSpLocks/>
          </p:cNvGrpSpPr>
          <p:nvPr/>
        </p:nvGrpSpPr>
        <p:grpSpPr bwMode="auto">
          <a:xfrm>
            <a:off x="2843808" y="5805264"/>
            <a:ext cx="5137150" cy="461962"/>
            <a:chOff x="1588" y="3223"/>
            <a:chExt cx="3236" cy="291"/>
          </a:xfrm>
        </p:grpSpPr>
        <p:sp>
          <p:nvSpPr>
            <p:cNvPr id="62" name="Text Box 22"/>
            <p:cNvSpPr txBox="1">
              <a:spLocks noChangeArrowheads="1"/>
            </p:cNvSpPr>
            <p:nvPr/>
          </p:nvSpPr>
          <p:spPr bwMode="auto">
            <a:xfrm>
              <a:off x="1752" y="3223"/>
              <a:ext cx="3072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重叠计算与通信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63" name="Rectangle 23"/>
            <p:cNvSpPr>
              <a:spLocks noChangeArrowheads="1"/>
            </p:cNvSpPr>
            <p:nvPr/>
          </p:nvSpPr>
          <p:spPr bwMode="auto">
            <a:xfrm rot="2665964">
              <a:off x="1588" y="334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4" name="Group 21"/>
          <p:cNvGrpSpPr>
            <a:grpSpLocks/>
          </p:cNvGrpSpPr>
          <p:nvPr/>
        </p:nvGrpSpPr>
        <p:grpSpPr bwMode="auto">
          <a:xfrm>
            <a:off x="2843808" y="6165304"/>
            <a:ext cx="5137150" cy="461962"/>
            <a:chOff x="1588" y="3223"/>
            <a:chExt cx="3236" cy="291"/>
          </a:xfrm>
        </p:grpSpPr>
        <p:sp>
          <p:nvSpPr>
            <p:cNvPr id="65" name="Text Box 22"/>
            <p:cNvSpPr txBox="1">
              <a:spLocks noChangeArrowheads="1"/>
            </p:cNvSpPr>
            <p:nvPr/>
          </p:nvSpPr>
          <p:spPr bwMode="auto">
            <a:xfrm>
              <a:off x="1752" y="3223"/>
              <a:ext cx="3072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动态分配任务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66" name="Rectangle 23"/>
            <p:cNvSpPr>
              <a:spLocks noChangeArrowheads="1"/>
            </p:cNvSpPr>
            <p:nvPr/>
          </p:nvSpPr>
          <p:spPr bwMode="auto">
            <a:xfrm rot="2665964">
              <a:off x="1588" y="334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utoUpdateAnimBg="0"/>
      <p:bldP spid="96259" grpId="0" autoUpdateAnimBg="0"/>
      <p:bldP spid="96260" grpId="0" autoUpdateAnimBg="0"/>
      <p:bldP spid="96261" grpId="0" animBg="1"/>
      <p:bldP spid="5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2276872"/>
            <a:ext cx="7056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b="1" dirty="0" smtClean="0">
                <a:solidFill>
                  <a:srgbClr val="003399"/>
                </a:solidFill>
              </a:rPr>
              <a:t>;//</a:t>
            </a:r>
            <a:r>
              <a:rPr lang="zh-CN" altLang="en-US" b="1" dirty="0" smtClean="0">
                <a:solidFill>
                  <a:srgbClr val="FF0000"/>
                </a:solidFill>
              </a:rPr>
              <a:t>全局变量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count10()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b="1" dirty="0" smtClean="0">
                <a:solidFill>
                  <a:srgbClr val="003399"/>
                </a:solidFill>
              </a:rPr>
              <a:t> = 0;</a:t>
            </a:r>
          </a:p>
          <a:p>
            <a:endParaRPr lang="en-US" altLang="zh-CN" b="1" dirty="0" smtClean="0">
              <a:solidFill>
                <a:srgbClr val="003399"/>
              </a:solidFill>
            </a:endParaRP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 = 0;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 &lt; ARRAY_LEN;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if(array[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] == 10)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 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b="1" dirty="0" smtClean="0">
                <a:solidFill>
                  <a:srgbClr val="003399"/>
                </a:solidFill>
              </a:rPr>
              <a:t>++;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}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return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gCount</a:t>
            </a:r>
            <a:r>
              <a:rPr lang="en-US" altLang="zh-CN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}</a:t>
            </a:r>
            <a:endParaRPr lang="en-US" altLang="zh-CN" b="1" dirty="0">
              <a:solidFill>
                <a:srgbClr val="003399"/>
              </a:solidFill>
            </a:endParaRP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827584" y="260648"/>
            <a:ext cx="7345363" cy="863600"/>
            <a:chOff x="384" y="2485"/>
            <a:chExt cx="4627" cy="544"/>
          </a:xfrm>
        </p:grpSpPr>
        <p:sp>
          <p:nvSpPr>
            <p:cNvPr id="4" name="Rectangle 35"/>
            <p:cNvSpPr>
              <a:spLocks noChangeArrowheads="1"/>
            </p:cNvSpPr>
            <p:nvPr/>
          </p:nvSpPr>
          <p:spPr bwMode="auto">
            <a:xfrm>
              <a:off x="384" y="2485"/>
              <a:ext cx="4627" cy="544"/>
            </a:xfrm>
            <a:prstGeom prst="rect">
              <a:avLst/>
            </a:prstGeom>
            <a:solidFill>
              <a:srgbClr val="FFFFD1"/>
            </a:solidFill>
            <a:ln w="12700">
              <a:noFill/>
              <a:miter lim="800000"/>
              <a:headEnd/>
              <a:tailEnd/>
            </a:ln>
            <a:effectLst>
              <a:outerShdw dist="117088" dir="2436078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Rectangle 36"/>
            <p:cNvSpPr>
              <a:spLocks noChangeArrowheads="1"/>
            </p:cNvSpPr>
            <p:nvPr/>
          </p:nvSpPr>
          <p:spPr bwMode="auto">
            <a:xfrm>
              <a:off x="429" y="2485"/>
              <a:ext cx="4536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600" b="1" dirty="0" smtClean="0">
                  <a:solidFill>
                    <a:srgbClr val="FF0000"/>
                  </a:solidFill>
                  <a:ea typeface="幼圆" pitchFamily="49" charset="-122"/>
                </a:rPr>
                <a:t>问题：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统计整型数组中等于</a:t>
              </a:r>
              <a:r>
                <a:rPr lang="en-US" altLang="zh-CN" sz="2700" b="1" dirty="0" smtClean="0">
                  <a:solidFill>
                    <a:srgbClr val="002060"/>
                  </a:solidFill>
                  <a:ea typeface="幼圆" pitchFamily="49" charset="-122"/>
                </a:rPr>
                <a:t>10</a:t>
              </a:r>
              <a:r>
                <a:rPr lang="zh-CN" altLang="en-US" sz="2700" b="1" dirty="0" smtClean="0">
                  <a:solidFill>
                    <a:srgbClr val="002060"/>
                  </a:solidFill>
                  <a:ea typeface="幼圆" pitchFamily="49" charset="-122"/>
                </a:rPr>
                <a:t>的元素的个数</a:t>
              </a:r>
              <a:endParaRPr lang="zh-CN" altLang="en-US" sz="2700" dirty="0">
                <a:solidFill>
                  <a:schemeClr val="accent2"/>
                </a:solidFill>
                <a:ea typeface="幼圆" pitchFamily="49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51520" y="1340768"/>
            <a:ext cx="4104457" cy="769938"/>
            <a:chOff x="251520" y="1340768"/>
            <a:chExt cx="4104457" cy="769938"/>
          </a:xfrm>
        </p:grpSpPr>
        <p:grpSp>
          <p:nvGrpSpPr>
            <p:cNvPr id="6" name="Group 203"/>
            <p:cNvGrpSpPr>
              <a:grpSpLocks/>
            </p:cNvGrpSpPr>
            <p:nvPr/>
          </p:nvGrpSpPr>
          <p:grpSpPr bwMode="auto">
            <a:xfrm>
              <a:off x="251520" y="1340768"/>
              <a:ext cx="4104456" cy="769938"/>
              <a:chOff x="480" y="598"/>
              <a:chExt cx="3120" cy="485"/>
            </a:xfrm>
          </p:grpSpPr>
          <p:sp>
            <p:nvSpPr>
              <p:cNvPr id="7" name="AutoShape 198"/>
              <p:cNvSpPr>
                <a:spLocks noChangeArrowheads="1"/>
              </p:cNvSpPr>
              <p:nvPr/>
            </p:nvSpPr>
            <p:spPr bwMode="auto">
              <a:xfrm>
                <a:off x="480" y="609"/>
                <a:ext cx="3120" cy="474"/>
              </a:xfrm>
              <a:prstGeom prst="cloudCallout">
                <a:avLst>
                  <a:gd name="adj1" fmla="val -20898"/>
                  <a:gd name="adj2" fmla="val 42616"/>
                </a:avLst>
              </a:prstGeom>
              <a:solidFill>
                <a:srgbClr val="FFFFD9"/>
              </a:solidFill>
              <a:ln w="25400">
                <a:noFill/>
                <a:round/>
                <a:headEnd/>
                <a:tailEnd/>
              </a:ln>
              <a:effectLst>
                <a:outerShdw dist="165588" dir="1948272" algn="ctr" rotWithShape="0">
                  <a:srgbClr val="C0C0C0"/>
                </a:outerShdw>
              </a:effectLst>
            </p:spPr>
            <p:txBody>
              <a:bodyPr anchor="ctr"/>
              <a:lstStyle/>
              <a:p>
                <a:endParaRPr lang="en-US" sz="3000" i="1">
                  <a:solidFill>
                    <a:srgbClr val="FF3300"/>
                  </a:solidFill>
                  <a:ea typeface="黑体" pitchFamily="2" charset="-122"/>
                </a:endParaRPr>
              </a:p>
            </p:txBody>
          </p:sp>
          <p:sp>
            <p:nvSpPr>
              <p:cNvPr id="8" name="Rectangle 199"/>
              <p:cNvSpPr>
                <a:spLocks noChangeArrowheads="1"/>
              </p:cNvSpPr>
              <p:nvPr/>
            </p:nvSpPr>
            <p:spPr bwMode="auto">
              <a:xfrm>
                <a:off x="821" y="598"/>
                <a:ext cx="1575" cy="45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l"/>
                <a:r>
                  <a:rPr lang="zh-CN" altLang="en-US" sz="4100" i="1" dirty="0" smtClean="0">
                    <a:solidFill>
                      <a:srgbClr val="FF3300"/>
                    </a:solidFill>
                    <a:ea typeface="黑体" pitchFamily="2" charset="-122"/>
                  </a:rPr>
                  <a:t>版本</a:t>
                </a:r>
                <a:r>
                  <a:rPr lang="en-US" altLang="zh-CN" sz="4100" i="1" dirty="0" smtClean="0">
                    <a:solidFill>
                      <a:srgbClr val="FF3300"/>
                    </a:solidFill>
                    <a:ea typeface="黑体" pitchFamily="2" charset="-122"/>
                  </a:rPr>
                  <a:t>1</a:t>
                </a:r>
                <a:r>
                  <a:rPr lang="zh-CN" altLang="en-US" sz="4100" i="1" dirty="0" smtClean="0">
                    <a:solidFill>
                      <a:srgbClr val="FF3300"/>
                    </a:solidFill>
                    <a:ea typeface="黑体" pitchFamily="2" charset="-122"/>
                  </a:rPr>
                  <a:t>：</a:t>
                </a:r>
                <a:endParaRPr lang="en-US" sz="4100" i="1" dirty="0">
                  <a:solidFill>
                    <a:srgbClr val="FF3300"/>
                  </a:solidFill>
                  <a:ea typeface="黑体" pitchFamily="2" charset="-122"/>
                </a:endParaRPr>
              </a:p>
            </p:txBody>
          </p:sp>
        </p:grpSp>
        <p:sp>
          <p:nvSpPr>
            <p:cNvPr id="10" name="Rectangle 199"/>
            <p:cNvSpPr>
              <a:spLocks noChangeArrowheads="1"/>
            </p:cNvSpPr>
            <p:nvPr/>
          </p:nvSpPr>
          <p:spPr bwMode="auto">
            <a:xfrm>
              <a:off x="2627785" y="1340768"/>
              <a:ext cx="1728192" cy="7239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100" dirty="0" smtClean="0">
                  <a:solidFill>
                    <a:srgbClr val="003399"/>
                  </a:solidFill>
                  <a:ea typeface="黑体" pitchFamily="2" charset="-122"/>
                </a:rPr>
                <a:t>串行</a:t>
              </a:r>
              <a:endParaRPr lang="en-US" sz="41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</p:grpSp>
      <p:grpSp>
        <p:nvGrpSpPr>
          <p:cNvPr id="16" name="Group 5"/>
          <p:cNvGrpSpPr>
            <a:grpSpLocks/>
          </p:cNvGrpSpPr>
          <p:nvPr/>
        </p:nvGrpSpPr>
        <p:grpSpPr bwMode="auto">
          <a:xfrm>
            <a:off x="4283968" y="2060848"/>
            <a:ext cx="5072063" cy="1250951"/>
            <a:chOff x="831" y="1943"/>
            <a:chExt cx="3195" cy="788"/>
          </a:xfrm>
        </p:grpSpPr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831" y="1960"/>
              <a:ext cx="2948" cy="771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27" y="328"/>
                </a:cxn>
                <a:cxn ang="0">
                  <a:pos x="95" y="316"/>
                </a:cxn>
                <a:cxn ang="0">
                  <a:pos x="558" y="328"/>
                </a:cxn>
                <a:cxn ang="0">
                  <a:pos x="739" y="136"/>
                </a:cxn>
                <a:cxn ang="0">
                  <a:pos x="728" y="23"/>
                </a:cxn>
                <a:cxn ang="0">
                  <a:pos x="626" y="34"/>
                </a:cxn>
                <a:cxn ang="0">
                  <a:pos x="16" y="11"/>
                </a:cxn>
              </a:cxnLst>
              <a:rect l="0" t="0" r="r" b="b"/>
              <a:pathLst>
                <a:path w="763" h="350">
                  <a:moveTo>
                    <a:pt x="16" y="11"/>
                  </a:moveTo>
                  <a:cubicBezTo>
                    <a:pt x="20" y="117"/>
                    <a:pt x="0" y="226"/>
                    <a:pt x="27" y="328"/>
                  </a:cubicBezTo>
                  <a:cubicBezTo>
                    <a:pt x="33" y="350"/>
                    <a:pt x="72" y="316"/>
                    <a:pt x="95" y="316"/>
                  </a:cubicBezTo>
                  <a:cubicBezTo>
                    <a:pt x="249" y="316"/>
                    <a:pt x="404" y="324"/>
                    <a:pt x="558" y="328"/>
                  </a:cubicBezTo>
                  <a:cubicBezTo>
                    <a:pt x="763" y="311"/>
                    <a:pt x="724" y="342"/>
                    <a:pt x="739" y="136"/>
                  </a:cubicBezTo>
                  <a:cubicBezTo>
                    <a:pt x="735" y="98"/>
                    <a:pt x="756" y="48"/>
                    <a:pt x="728" y="23"/>
                  </a:cubicBezTo>
                  <a:cubicBezTo>
                    <a:pt x="703" y="0"/>
                    <a:pt x="660" y="35"/>
                    <a:pt x="626" y="34"/>
                  </a:cubicBezTo>
                  <a:cubicBezTo>
                    <a:pt x="423" y="31"/>
                    <a:pt x="219" y="19"/>
                    <a:pt x="16" y="11"/>
                  </a:cubicBezTo>
                  <a:close/>
                </a:path>
              </a:pathLst>
            </a:custGeom>
            <a:solidFill>
              <a:srgbClr val="CCFF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91581" dir="202140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1008" y="1957"/>
              <a:ext cx="2499" cy="6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200" b="1" dirty="0" smtClean="0">
                  <a:solidFill>
                    <a:schemeClr val="accent2"/>
                  </a:solidFill>
                  <a:ea typeface="华文新魏" pitchFamily="2" charset="-122"/>
                </a:rPr>
                <a:t>如何提高版本</a:t>
              </a:r>
              <a:r>
                <a:rPr lang="en-US" altLang="zh-CN" sz="3200" b="1" dirty="0" smtClean="0">
                  <a:solidFill>
                    <a:schemeClr val="accent2"/>
                  </a:solidFill>
                  <a:ea typeface="华文新魏" pitchFamily="2" charset="-122"/>
                </a:rPr>
                <a:t>1</a:t>
              </a:r>
              <a:r>
                <a:rPr lang="zh-CN" altLang="en-US" sz="3200" b="1" dirty="0" smtClean="0">
                  <a:solidFill>
                    <a:schemeClr val="accent2"/>
                  </a:solidFill>
                  <a:ea typeface="华文新魏" pitchFamily="2" charset="-122"/>
                </a:rPr>
                <a:t>的性能（不利用并行技术）</a:t>
              </a:r>
              <a:endParaRPr lang="zh-CN" altLang="en-US" sz="3200" b="1" dirty="0">
                <a:solidFill>
                  <a:schemeClr val="accent2"/>
                </a:solidFill>
                <a:ea typeface="华文新魏" pitchFamily="2" charset="-122"/>
              </a:endParaRPr>
            </a:p>
          </p:txBody>
        </p:sp>
        <p:grpSp>
          <p:nvGrpSpPr>
            <p:cNvPr id="19" name="Group 8"/>
            <p:cNvGrpSpPr>
              <a:grpSpLocks/>
            </p:cNvGrpSpPr>
            <p:nvPr/>
          </p:nvGrpSpPr>
          <p:grpSpPr bwMode="auto">
            <a:xfrm rot="1048195">
              <a:off x="3352" y="1943"/>
              <a:ext cx="674" cy="458"/>
              <a:chOff x="1561" y="2615"/>
              <a:chExt cx="991" cy="768"/>
            </a:xfrm>
          </p:grpSpPr>
          <p:sp>
            <p:nvSpPr>
              <p:cNvPr id="20" name="Freeform 9"/>
              <p:cNvSpPr>
                <a:spLocks/>
              </p:cNvSpPr>
              <p:nvPr/>
            </p:nvSpPr>
            <p:spPr bwMode="auto">
              <a:xfrm rot="421002">
                <a:off x="1561" y="2617"/>
                <a:ext cx="991" cy="766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21" name="Freeform 10"/>
              <p:cNvSpPr>
                <a:spLocks/>
              </p:cNvSpPr>
              <p:nvPr/>
            </p:nvSpPr>
            <p:spPr bwMode="auto">
              <a:xfrm rot="421002">
                <a:off x="1626" y="2615"/>
                <a:ext cx="882" cy="535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22" name="Freeform 11"/>
              <p:cNvSpPr>
                <a:spLocks/>
              </p:cNvSpPr>
              <p:nvPr/>
            </p:nvSpPr>
            <p:spPr bwMode="auto">
              <a:xfrm rot="421002">
                <a:off x="1877" y="3241"/>
                <a:ext cx="284" cy="12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1628800"/>
            <a:ext cx="70567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count10()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int</a:t>
            </a:r>
            <a:r>
              <a:rPr lang="en-US" altLang="zh-CN" b="1" dirty="0" smtClean="0">
                <a:solidFill>
                  <a:srgbClr val="003399"/>
                </a:solidFill>
              </a:rPr>
              <a:t> count = 0;</a:t>
            </a:r>
            <a:r>
              <a:rPr lang="en-US" altLang="zh-CN" b="1" dirty="0" smtClean="0">
                <a:solidFill>
                  <a:srgbClr val="FF0000"/>
                </a:solidFill>
              </a:rPr>
              <a:t>//</a:t>
            </a:r>
            <a:r>
              <a:rPr lang="zh-CN" altLang="en-US" b="1" dirty="0" smtClean="0">
                <a:solidFill>
                  <a:srgbClr val="FF0000"/>
                </a:solidFill>
              </a:rPr>
              <a:t>临时变量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b="1" dirty="0" smtClean="0">
              <a:solidFill>
                <a:srgbClr val="003399"/>
              </a:solidFill>
            </a:endParaRP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for(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 = 0;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 &lt; ARRAY_LEN; 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++)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if(array[</a:t>
            </a:r>
            <a:r>
              <a:rPr lang="en-US" altLang="zh-CN" b="1" dirty="0" err="1" smtClean="0">
                <a:solidFill>
                  <a:srgbClr val="003399"/>
                </a:solidFill>
              </a:rPr>
              <a:t>i</a:t>
            </a:r>
            <a:r>
              <a:rPr lang="en-US" altLang="zh-CN" b="1" dirty="0" smtClean="0">
                <a:solidFill>
                  <a:srgbClr val="003399"/>
                </a:solidFill>
              </a:rPr>
              <a:t>] == 10) {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        count++;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        }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}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        return count;</a:t>
            </a:r>
          </a:p>
          <a:p>
            <a:r>
              <a:rPr lang="en-US" altLang="zh-CN" b="1" dirty="0" smtClean="0">
                <a:solidFill>
                  <a:srgbClr val="003399"/>
                </a:solidFill>
              </a:rPr>
              <a:t>}</a:t>
            </a:r>
            <a:endParaRPr lang="en-US" altLang="zh-CN" b="1" dirty="0">
              <a:solidFill>
                <a:srgbClr val="003399"/>
              </a:solidFill>
            </a:endParaRPr>
          </a:p>
        </p:txBody>
      </p:sp>
      <p:grpSp>
        <p:nvGrpSpPr>
          <p:cNvPr id="6" name="组合 14"/>
          <p:cNvGrpSpPr/>
          <p:nvPr/>
        </p:nvGrpSpPr>
        <p:grpSpPr>
          <a:xfrm>
            <a:off x="251520" y="548680"/>
            <a:ext cx="4104457" cy="769938"/>
            <a:chOff x="251520" y="1340768"/>
            <a:chExt cx="4104457" cy="769938"/>
          </a:xfrm>
        </p:grpSpPr>
        <p:grpSp>
          <p:nvGrpSpPr>
            <p:cNvPr id="9" name="Group 203"/>
            <p:cNvGrpSpPr>
              <a:grpSpLocks/>
            </p:cNvGrpSpPr>
            <p:nvPr/>
          </p:nvGrpSpPr>
          <p:grpSpPr bwMode="auto">
            <a:xfrm>
              <a:off x="251520" y="1340768"/>
              <a:ext cx="4104456" cy="769938"/>
              <a:chOff x="480" y="598"/>
              <a:chExt cx="3120" cy="485"/>
            </a:xfrm>
          </p:grpSpPr>
          <p:sp>
            <p:nvSpPr>
              <p:cNvPr id="7" name="AutoShape 198"/>
              <p:cNvSpPr>
                <a:spLocks noChangeArrowheads="1"/>
              </p:cNvSpPr>
              <p:nvPr/>
            </p:nvSpPr>
            <p:spPr bwMode="auto">
              <a:xfrm>
                <a:off x="480" y="609"/>
                <a:ext cx="3120" cy="474"/>
              </a:xfrm>
              <a:prstGeom prst="cloudCallout">
                <a:avLst>
                  <a:gd name="adj1" fmla="val -20898"/>
                  <a:gd name="adj2" fmla="val 42616"/>
                </a:avLst>
              </a:prstGeom>
              <a:solidFill>
                <a:srgbClr val="FFFFD9"/>
              </a:solidFill>
              <a:ln w="25400">
                <a:noFill/>
                <a:round/>
                <a:headEnd/>
                <a:tailEnd/>
              </a:ln>
              <a:effectLst>
                <a:outerShdw dist="165588" dir="1948272" algn="ctr" rotWithShape="0">
                  <a:srgbClr val="C0C0C0"/>
                </a:outerShdw>
              </a:effectLst>
            </p:spPr>
            <p:txBody>
              <a:bodyPr anchor="ctr"/>
              <a:lstStyle/>
              <a:p>
                <a:endParaRPr lang="en-US" sz="3000" i="1">
                  <a:solidFill>
                    <a:srgbClr val="FF3300"/>
                  </a:solidFill>
                  <a:ea typeface="黑体" pitchFamily="2" charset="-122"/>
                </a:endParaRPr>
              </a:p>
            </p:txBody>
          </p:sp>
          <p:sp>
            <p:nvSpPr>
              <p:cNvPr id="8" name="Rectangle 199"/>
              <p:cNvSpPr>
                <a:spLocks noChangeArrowheads="1"/>
              </p:cNvSpPr>
              <p:nvPr/>
            </p:nvSpPr>
            <p:spPr bwMode="auto">
              <a:xfrm>
                <a:off x="821" y="598"/>
                <a:ext cx="1575" cy="45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l"/>
                <a:r>
                  <a:rPr lang="zh-CN" altLang="en-US" sz="4100" i="1" dirty="0" smtClean="0">
                    <a:solidFill>
                      <a:srgbClr val="FF3300"/>
                    </a:solidFill>
                    <a:ea typeface="黑体" pitchFamily="2" charset="-122"/>
                  </a:rPr>
                  <a:t>版本</a:t>
                </a:r>
                <a:r>
                  <a:rPr lang="en-US" altLang="zh-CN" sz="4100" i="1" dirty="0" smtClean="0">
                    <a:solidFill>
                      <a:srgbClr val="FF3300"/>
                    </a:solidFill>
                    <a:ea typeface="黑体" pitchFamily="2" charset="-122"/>
                  </a:rPr>
                  <a:t>1.5</a:t>
                </a:r>
                <a:r>
                  <a:rPr lang="zh-CN" altLang="en-US" sz="4100" i="1" dirty="0" smtClean="0">
                    <a:solidFill>
                      <a:srgbClr val="FF3300"/>
                    </a:solidFill>
                    <a:ea typeface="黑体" pitchFamily="2" charset="-122"/>
                  </a:rPr>
                  <a:t>：</a:t>
                </a:r>
                <a:endParaRPr lang="en-US" sz="4100" i="1" dirty="0">
                  <a:solidFill>
                    <a:srgbClr val="FF3300"/>
                  </a:solidFill>
                  <a:ea typeface="黑体" pitchFamily="2" charset="-122"/>
                </a:endParaRPr>
              </a:p>
            </p:txBody>
          </p:sp>
        </p:grpSp>
        <p:sp>
          <p:nvSpPr>
            <p:cNvPr id="10" name="Rectangle 199"/>
            <p:cNvSpPr>
              <a:spLocks noChangeArrowheads="1"/>
            </p:cNvSpPr>
            <p:nvPr/>
          </p:nvSpPr>
          <p:spPr bwMode="auto">
            <a:xfrm>
              <a:off x="2627785" y="1340768"/>
              <a:ext cx="1728192" cy="7239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100" dirty="0" smtClean="0">
                  <a:solidFill>
                    <a:srgbClr val="003399"/>
                  </a:solidFill>
                  <a:ea typeface="黑体" pitchFamily="2" charset="-122"/>
                </a:rPr>
                <a:t>串行</a:t>
              </a:r>
              <a:endParaRPr lang="en-US" sz="41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</p:grpSp>
      <p:grpSp>
        <p:nvGrpSpPr>
          <p:cNvPr id="11" name="Group 81"/>
          <p:cNvGrpSpPr>
            <a:grpSpLocks/>
          </p:cNvGrpSpPr>
          <p:nvPr/>
        </p:nvGrpSpPr>
        <p:grpSpPr bwMode="auto">
          <a:xfrm>
            <a:off x="5508102" y="1196752"/>
            <a:ext cx="2592290" cy="715002"/>
            <a:chOff x="3928" y="3060"/>
            <a:chExt cx="763" cy="413"/>
          </a:xfrm>
        </p:grpSpPr>
        <p:sp>
          <p:nvSpPr>
            <p:cNvPr id="12" name="Cloud"/>
            <p:cNvSpPr>
              <a:spLocks noChangeAspect="1" noEditPoints="1" noChangeArrowheads="1"/>
            </p:cNvSpPr>
            <p:nvPr/>
          </p:nvSpPr>
          <p:spPr bwMode="auto">
            <a:xfrm>
              <a:off x="3928" y="3088"/>
              <a:ext cx="763" cy="38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00"/>
            </a:solidFill>
            <a:ln w="28575">
              <a:solidFill>
                <a:srgbClr val="FF6600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B2B2B2"/>
              </a:outerShdw>
            </a:effectLst>
          </p:spPr>
          <p:txBody>
            <a:bodyPr/>
            <a:lstStyle/>
            <a:p>
              <a:endParaRPr lang="zh-CN" altLang="en-US">
                <a:effectLst/>
              </a:endParaRPr>
            </a:p>
          </p:txBody>
        </p:sp>
        <p:sp>
          <p:nvSpPr>
            <p:cNvPr id="13" name="Rectangle 83"/>
            <p:cNvSpPr>
              <a:spLocks noChangeArrowheads="1"/>
            </p:cNvSpPr>
            <p:nvPr/>
          </p:nvSpPr>
          <p:spPr bwMode="auto">
            <a:xfrm>
              <a:off x="3952" y="3134"/>
              <a:ext cx="711" cy="26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演示</a:t>
              </a:r>
              <a:r>
                <a:rPr lang="en-US" altLang="zh-CN" baseline="0" dirty="0" smtClean="0">
                  <a:solidFill>
                    <a:srgbClr val="FF0000"/>
                  </a:solidFill>
                  <a:effectLst/>
                  <a:ea typeface="华文新魏" pitchFamily="2" charset="-122"/>
                </a:rPr>
                <a:t>:count10_1.5</a:t>
              </a:r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  <p:sp>
          <p:nvSpPr>
            <p:cNvPr id="14" name="Rectangle 84"/>
            <p:cNvSpPr>
              <a:spLocks noChangeArrowheads="1"/>
            </p:cNvSpPr>
            <p:nvPr/>
          </p:nvSpPr>
          <p:spPr bwMode="auto">
            <a:xfrm>
              <a:off x="4289" y="3060"/>
              <a:ext cx="11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endParaRPr lang="zh-CN" altLang="en-US" baseline="0" dirty="0">
                <a:solidFill>
                  <a:srgbClr val="FF0000"/>
                </a:solidFill>
                <a:effectLst/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251520" y="188640"/>
          <a:ext cx="597666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图表 3"/>
          <p:cNvGraphicFramePr/>
          <p:nvPr/>
        </p:nvGraphicFramePr>
        <p:xfrm>
          <a:off x="3275856" y="2924944"/>
          <a:ext cx="5652120" cy="371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86556" y="2564904"/>
            <a:ext cx="6681788" cy="925513"/>
            <a:chOff x="831" y="1824"/>
            <a:chExt cx="4209" cy="583"/>
          </a:xfrm>
        </p:grpSpPr>
        <p:sp>
          <p:nvSpPr>
            <p:cNvPr id="3" name="Freeform 6"/>
            <p:cNvSpPr>
              <a:spLocks/>
            </p:cNvSpPr>
            <p:nvPr/>
          </p:nvSpPr>
          <p:spPr bwMode="auto">
            <a:xfrm>
              <a:off x="831" y="1824"/>
              <a:ext cx="3969" cy="576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27" y="328"/>
                </a:cxn>
                <a:cxn ang="0">
                  <a:pos x="95" y="316"/>
                </a:cxn>
                <a:cxn ang="0">
                  <a:pos x="558" y="328"/>
                </a:cxn>
                <a:cxn ang="0">
                  <a:pos x="739" y="136"/>
                </a:cxn>
                <a:cxn ang="0">
                  <a:pos x="728" y="23"/>
                </a:cxn>
                <a:cxn ang="0">
                  <a:pos x="626" y="34"/>
                </a:cxn>
                <a:cxn ang="0">
                  <a:pos x="16" y="11"/>
                </a:cxn>
              </a:cxnLst>
              <a:rect l="0" t="0" r="r" b="b"/>
              <a:pathLst>
                <a:path w="763" h="350">
                  <a:moveTo>
                    <a:pt x="16" y="11"/>
                  </a:moveTo>
                  <a:cubicBezTo>
                    <a:pt x="20" y="117"/>
                    <a:pt x="0" y="226"/>
                    <a:pt x="27" y="328"/>
                  </a:cubicBezTo>
                  <a:cubicBezTo>
                    <a:pt x="33" y="350"/>
                    <a:pt x="72" y="316"/>
                    <a:pt x="95" y="316"/>
                  </a:cubicBezTo>
                  <a:cubicBezTo>
                    <a:pt x="249" y="316"/>
                    <a:pt x="404" y="324"/>
                    <a:pt x="558" y="328"/>
                  </a:cubicBezTo>
                  <a:cubicBezTo>
                    <a:pt x="763" y="311"/>
                    <a:pt x="724" y="342"/>
                    <a:pt x="739" y="136"/>
                  </a:cubicBezTo>
                  <a:cubicBezTo>
                    <a:pt x="735" y="98"/>
                    <a:pt x="756" y="48"/>
                    <a:pt x="728" y="23"/>
                  </a:cubicBezTo>
                  <a:cubicBezTo>
                    <a:pt x="703" y="0"/>
                    <a:pt x="660" y="35"/>
                    <a:pt x="626" y="34"/>
                  </a:cubicBezTo>
                  <a:cubicBezTo>
                    <a:pt x="423" y="31"/>
                    <a:pt x="219" y="19"/>
                    <a:pt x="16" y="11"/>
                  </a:cubicBezTo>
                  <a:close/>
                </a:path>
              </a:pathLst>
            </a:custGeom>
            <a:solidFill>
              <a:srgbClr val="CCFF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91581" dir="2021404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1008" y="1957"/>
              <a:ext cx="3504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zh-CN" altLang="en-US" sz="3200" b="1" dirty="0" smtClean="0">
                  <a:solidFill>
                    <a:schemeClr val="accent2"/>
                  </a:solidFill>
                  <a:ea typeface="华文新魏" pitchFamily="2" charset="-122"/>
                </a:rPr>
                <a:t>如何利用并行技术提高性能</a:t>
              </a:r>
              <a:endParaRPr lang="zh-CN" altLang="en-US" sz="3200" b="1" dirty="0">
                <a:solidFill>
                  <a:schemeClr val="accent2"/>
                </a:solidFill>
                <a:ea typeface="华文新魏" pitchFamily="2" charset="-122"/>
              </a:endParaRPr>
            </a:p>
          </p:txBody>
        </p:sp>
        <p:grpSp>
          <p:nvGrpSpPr>
            <p:cNvPr id="5" name="Group 8"/>
            <p:cNvGrpSpPr>
              <a:grpSpLocks/>
            </p:cNvGrpSpPr>
            <p:nvPr/>
          </p:nvGrpSpPr>
          <p:grpSpPr bwMode="auto">
            <a:xfrm rot="1048195">
              <a:off x="4368" y="1949"/>
              <a:ext cx="672" cy="458"/>
              <a:chOff x="2995" y="2106"/>
              <a:chExt cx="989" cy="768"/>
            </a:xfrm>
          </p:grpSpPr>
          <p:sp>
            <p:nvSpPr>
              <p:cNvPr id="6" name="Freeform 9"/>
              <p:cNvSpPr>
                <a:spLocks/>
              </p:cNvSpPr>
              <p:nvPr/>
            </p:nvSpPr>
            <p:spPr bwMode="auto">
              <a:xfrm rot="421002">
                <a:off x="2995" y="2106"/>
                <a:ext cx="989" cy="768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7" name="Freeform 10"/>
              <p:cNvSpPr>
                <a:spLocks/>
              </p:cNvSpPr>
              <p:nvPr/>
            </p:nvSpPr>
            <p:spPr bwMode="auto">
              <a:xfrm rot="421002">
                <a:off x="3043" y="2106"/>
                <a:ext cx="881" cy="535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  <p:sp>
            <p:nvSpPr>
              <p:cNvPr id="8" name="Freeform 11"/>
              <p:cNvSpPr>
                <a:spLocks/>
              </p:cNvSpPr>
              <p:nvPr/>
            </p:nvSpPr>
            <p:spPr bwMode="auto">
              <a:xfrm rot="421002">
                <a:off x="3335" y="2712"/>
                <a:ext cx="284" cy="122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b="1"/>
              </a:p>
            </p:txBody>
          </p:sp>
        </p:grpSp>
      </p:grpSp>
      <p:grpSp>
        <p:nvGrpSpPr>
          <p:cNvPr id="9" name="Group 67"/>
          <p:cNvGrpSpPr>
            <a:grpSpLocks/>
          </p:cNvGrpSpPr>
          <p:nvPr/>
        </p:nvGrpSpPr>
        <p:grpSpPr bwMode="auto">
          <a:xfrm>
            <a:off x="3074788" y="764704"/>
            <a:ext cx="2097088" cy="1036638"/>
            <a:chOff x="148" y="226"/>
            <a:chExt cx="1321" cy="653"/>
          </a:xfrm>
        </p:grpSpPr>
        <p:sp>
          <p:nvSpPr>
            <p:cNvPr id="10" name="AutoShape 68"/>
            <p:cNvSpPr>
              <a:spLocks noChangeArrowheads="1"/>
            </p:cNvSpPr>
            <p:nvPr/>
          </p:nvSpPr>
          <p:spPr bwMode="auto">
            <a:xfrm rot="261537">
              <a:off x="148" y="226"/>
              <a:ext cx="1144" cy="653"/>
            </a:xfrm>
            <a:prstGeom prst="irregularSeal2">
              <a:avLst/>
            </a:prstGeom>
            <a:solidFill>
              <a:srgbClr val="FF3300"/>
            </a:solidFill>
            <a:ln w="57150">
              <a:solidFill>
                <a:srgbClr val="00FFFF"/>
              </a:solidFill>
              <a:miter lim="800000"/>
              <a:headEnd/>
              <a:tailEnd/>
            </a:ln>
            <a:effectLst>
              <a:outerShdw dist="85194" dir="1593903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1" name="Text Box 69"/>
            <p:cNvSpPr txBox="1">
              <a:spLocks noChangeArrowheads="1"/>
            </p:cNvSpPr>
            <p:nvPr/>
          </p:nvSpPr>
          <p:spPr bwMode="auto">
            <a:xfrm>
              <a:off x="269" y="345"/>
              <a:ext cx="1200" cy="4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>
              <a:spAutoFit/>
            </a:bodyPr>
            <a:lstStyle/>
            <a:p>
              <a:pPr algn="l"/>
              <a:r>
                <a:rPr lang="zh-CN" altLang="en-US" sz="4500" b="1">
                  <a:solidFill>
                    <a:srgbClr val="FFFF00"/>
                  </a:solidFill>
                </a:rPr>
                <a:t>思</a:t>
              </a:r>
            </a:p>
          </p:txBody>
        </p:sp>
        <p:sp>
          <p:nvSpPr>
            <p:cNvPr id="12" name="Rectangle 70"/>
            <p:cNvSpPr>
              <a:spLocks noChangeArrowheads="1"/>
            </p:cNvSpPr>
            <p:nvPr/>
          </p:nvSpPr>
          <p:spPr bwMode="auto">
            <a:xfrm>
              <a:off x="593" y="317"/>
              <a:ext cx="481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zh-CN" altLang="en-US" sz="4500" b="1">
                  <a:solidFill>
                    <a:srgbClr val="FFFF00"/>
                  </a:solidFill>
                </a:rPr>
                <a:t>考</a:t>
              </a:r>
            </a:p>
          </p:txBody>
        </p:sp>
      </p:grp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403648" y="4138489"/>
          <a:ext cx="6045372" cy="657922"/>
        </p:xfrm>
        <a:graphic>
          <a:graphicData uri="http://schemas.openxmlformats.org/drawingml/2006/table">
            <a:tbl>
              <a:tblPr/>
              <a:tblGrid>
                <a:gridCol w="671708"/>
                <a:gridCol w="671708"/>
                <a:gridCol w="671708"/>
                <a:gridCol w="671708"/>
                <a:gridCol w="671708"/>
                <a:gridCol w="671708"/>
                <a:gridCol w="671708"/>
                <a:gridCol w="671708"/>
                <a:gridCol w="671708"/>
              </a:tblGrid>
              <a:tr h="65792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>
                          <a:solidFill>
                            <a:srgbClr val="0033CC"/>
                          </a:solidFill>
                        </a:rPr>
                        <a:t>0</a:t>
                      </a:r>
                      <a:endParaRPr lang="zh-CN" altLang="en-US" sz="2400" b="1" dirty="0">
                        <a:solidFill>
                          <a:srgbClr val="0033CC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4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CN" altLang="en-US" sz="2400" b="1" kern="1200" dirty="0" smtClean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4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zh-CN" altLang="en-US" sz="2400" b="1" kern="1200" dirty="0" smtClean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4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CN" altLang="en-US" sz="2400" b="1" kern="1200" dirty="0" smtClean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4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zh-CN" altLang="en-US" sz="2400" b="1" kern="1200" dirty="0" smtClean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4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zh-CN" altLang="en-US" sz="2400" b="1" kern="1200" dirty="0" smtClean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4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CN" altLang="en-US" sz="2400" b="1" kern="1200" dirty="0" smtClean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4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zh-CN" altLang="en-US" sz="2400" b="1" kern="1200" dirty="0" smtClean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L>
                    <a:lnR w="12700" cap="flat" cmpd="sng" algn="ctr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2400" b="1" kern="1200" dirty="0" smtClean="0">
                          <a:solidFill>
                            <a:srgbClr val="0033CC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CN" altLang="en-US" sz="2400" b="1" kern="1200" dirty="0" smtClean="0">
                        <a:solidFill>
                          <a:srgbClr val="0033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95000"/>
                          <a:lumOff val="5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右大括号 15"/>
          <p:cNvSpPr/>
          <p:nvPr/>
        </p:nvSpPr>
        <p:spPr bwMode="auto">
          <a:xfrm rot="5400000">
            <a:off x="2231740" y="4102485"/>
            <a:ext cx="360040" cy="2016224"/>
          </a:xfrm>
          <a:prstGeom prst="rightBrace">
            <a:avLst/>
          </a:prstGeom>
          <a:noFill/>
          <a:ln w="12700" cap="sq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7" name="右大括号 16"/>
          <p:cNvSpPr/>
          <p:nvPr/>
        </p:nvSpPr>
        <p:spPr bwMode="auto">
          <a:xfrm rot="5400000">
            <a:off x="4283968" y="4138489"/>
            <a:ext cx="360040" cy="1944216"/>
          </a:xfrm>
          <a:prstGeom prst="rightBrace">
            <a:avLst/>
          </a:prstGeom>
          <a:noFill/>
          <a:ln w="12700" cap="sq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8" name="右大括号 17"/>
          <p:cNvSpPr/>
          <p:nvPr/>
        </p:nvSpPr>
        <p:spPr bwMode="auto">
          <a:xfrm rot="5400000">
            <a:off x="6300192" y="4138489"/>
            <a:ext cx="360040" cy="1944216"/>
          </a:xfrm>
          <a:prstGeom prst="rightBrace">
            <a:avLst/>
          </a:prstGeom>
          <a:noFill/>
          <a:ln w="12700" cap="sq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35696" y="533300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线程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5936" y="533300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线程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2</a:t>
            </a:r>
            <a:endParaRPr lang="zh-CN" altLang="en-US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12160" y="536262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线程</a:t>
            </a:r>
            <a:r>
              <a:rPr lang="en-US" altLang="zh-CN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endParaRPr lang="zh-CN" altLang="en-US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彗星型模板">
  <a:themeElements>
    <a:clrScheme name="彗星型模板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彗星型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彗星型模板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彗星型模板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彗星型模板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Office\Templates\演示文稿设计\彗星型模板.pot</Template>
  <TotalTime>8722</TotalTime>
  <Words>2461</Words>
  <Application>Microsoft Office PowerPoint</Application>
  <PresentationFormat>全屏显示(4:3)</PresentationFormat>
  <Paragraphs>534</Paragraphs>
  <Slides>54</Slides>
  <Notes>54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54</vt:i4>
      </vt:variant>
    </vt:vector>
  </HeadingPairs>
  <TitlesOfParts>
    <vt:vector size="56" baseType="lpstr">
      <vt:lpstr>彗星型模板</vt:lpstr>
      <vt:lpstr>Photo Editor 照片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  <vt:lpstr>幻灯片 45</vt:lpstr>
      <vt:lpstr>幻灯片 46</vt:lpstr>
      <vt:lpstr>幻灯片 47</vt:lpstr>
      <vt:lpstr>幻灯片 48</vt:lpstr>
      <vt:lpstr>幻灯片 49</vt:lpstr>
      <vt:lpstr>幻灯片 50</vt:lpstr>
      <vt:lpstr>幻灯片 51</vt:lpstr>
      <vt:lpstr>幻灯片 52</vt:lpstr>
      <vt:lpstr>幻灯片 53</vt:lpstr>
      <vt:lpstr>幻灯片 54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第六章  串</dc:title>
  <dc:creator>501</dc:creator>
  <cp:lastModifiedBy>zch</cp:lastModifiedBy>
  <cp:revision>2666</cp:revision>
  <dcterms:created xsi:type="dcterms:W3CDTF">2000-03-03T19:35:34Z</dcterms:created>
  <dcterms:modified xsi:type="dcterms:W3CDTF">2016-07-13T02:30:08Z</dcterms:modified>
</cp:coreProperties>
</file>