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6"/>
  </p:notesMasterIdLst>
  <p:sldIdLst>
    <p:sldId id="340" r:id="rId2"/>
    <p:sldId id="424" r:id="rId3"/>
    <p:sldId id="526" r:id="rId4"/>
    <p:sldId id="527" r:id="rId5"/>
    <p:sldId id="528" r:id="rId6"/>
    <p:sldId id="529" r:id="rId7"/>
    <p:sldId id="530" r:id="rId8"/>
    <p:sldId id="532" r:id="rId9"/>
    <p:sldId id="533" r:id="rId10"/>
    <p:sldId id="534" r:id="rId11"/>
    <p:sldId id="535" r:id="rId12"/>
    <p:sldId id="536" r:id="rId13"/>
    <p:sldId id="538" r:id="rId14"/>
    <p:sldId id="539" r:id="rId15"/>
    <p:sldId id="540" r:id="rId16"/>
    <p:sldId id="541" r:id="rId17"/>
    <p:sldId id="531" r:id="rId18"/>
    <p:sldId id="544" r:id="rId19"/>
    <p:sldId id="545" r:id="rId20"/>
    <p:sldId id="543" r:id="rId21"/>
    <p:sldId id="542" r:id="rId22"/>
    <p:sldId id="546" r:id="rId23"/>
    <p:sldId id="296" r:id="rId24"/>
    <p:sldId id="333" r:id="rId25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003399"/>
    <a:srgbClr val="FFFFFF"/>
    <a:srgbClr val="0033CC"/>
    <a:srgbClr val="FF3300"/>
    <a:srgbClr val="00E800"/>
    <a:srgbClr val="000000"/>
    <a:srgbClr val="B2B2B2"/>
    <a:srgbClr val="777777"/>
  </p:clrMru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7" autoAdjust="0"/>
    <p:restoredTop sz="94711" autoAdjust="0"/>
  </p:normalViewPr>
  <p:slideViewPr>
    <p:cSldViewPr>
      <p:cViewPr>
        <p:scale>
          <a:sx n="85" d="100"/>
          <a:sy n="85" d="100"/>
        </p:scale>
        <p:origin x="-1512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488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CN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zh-CN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3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CN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81B1EDC-5997-4605-91BA-6BD433B6E8EF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A3F50E-BC4F-4233-84B4-CD3E5BB04103}" type="slidenum">
              <a:rPr lang="zh-CN" altLang="en-US" smtClean="0"/>
              <a:pPr/>
              <a:t>1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10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6A507-F25C-44E9-B844-AE9E76F3D662}" type="slidenum">
              <a:rPr lang="en-US" altLang="zh-CN" smtClean="0"/>
              <a:pPr/>
              <a:t>11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6A507-F25C-44E9-B844-AE9E76F3D662}" type="slidenum">
              <a:rPr lang="en-US" altLang="zh-CN" smtClean="0"/>
              <a:pPr/>
              <a:t>12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13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14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15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16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17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18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19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2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20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21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22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23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24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3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4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5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6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7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8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B1EDC-5997-4605-91BA-6BD433B6E8EF}" type="slidenum">
              <a:rPr lang="en-US" altLang="zh-CN" smtClean="0"/>
              <a:pPr/>
              <a:t>9</a:t>
            </a:fld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zh-CN"/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fld id="{9CC3A783-FFC5-492E-ABEE-58739D5C4C86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2A2F14-6595-4763-8273-A99141AF0B68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912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912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8F58F5-5C9D-465D-A5A1-7BAE2605FC93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3E2050-4E62-4C0E-BED4-D7463A693D91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C3AEA1-BD4C-4A8C-8AFD-D235808D6A2E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4AC128-DCBD-4184-A85A-E8273E1EE0B6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289A5F-8543-4786-89C1-20709538109A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BA862B-6ED6-46EA-A31E-343A5F82AC0A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A332B9-126B-4DA5-A7F7-86FF3CA6903E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E40CD7-AD14-4A53-A955-D55E978B6511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049E16-3250-4E54-93AD-648C642C88AD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574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/>
            </a:lvl1pPr>
          </a:lstStyle>
          <a:p>
            <a:endParaRPr lang="en-US" altLang="zh-CN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/>
            </a:lvl1pPr>
          </a:lstStyle>
          <a:p>
            <a:endParaRPr lang="en-US" altLang="zh-CN"/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/>
            </a:lvl1pPr>
          </a:lstStyle>
          <a:p>
            <a:fld id="{5FCDFB18-0443-423E-8725-E855F12F993D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kumimoji="1" sz="32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kumimoji="1" sz="32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judge.buaa.edu.cn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451" name="Oval 67"/>
          <p:cNvSpPr>
            <a:spLocks noChangeArrowheads="1"/>
          </p:cNvSpPr>
          <p:nvPr/>
        </p:nvSpPr>
        <p:spPr bwMode="auto">
          <a:xfrm>
            <a:off x="1219200" y="260648"/>
            <a:ext cx="7010400" cy="2448272"/>
          </a:xfrm>
          <a:prstGeom prst="ellipse">
            <a:avLst/>
          </a:prstGeom>
          <a:gradFill rotWithShape="0">
            <a:gsLst>
              <a:gs pos="0">
                <a:srgbClr val="FF6600"/>
              </a:gs>
              <a:gs pos="100000">
                <a:srgbClr val="FF6600">
                  <a:gamma/>
                  <a:shade val="46275"/>
                  <a:invGamma/>
                </a:srgbClr>
              </a:gs>
            </a:gsLst>
            <a:lin ang="2700000" scaled="1"/>
          </a:gradFill>
          <a:ln w="12700" cap="sq">
            <a:noFill/>
            <a:round/>
            <a:headEnd/>
            <a:tailEnd/>
          </a:ln>
          <a:effectLst>
            <a:outerShdw dist="165588" dir="3451728" algn="ctr" rotWithShape="0">
              <a:srgbClr val="777777"/>
            </a:outerShdw>
          </a:effec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00452" name="Rectangle 68"/>
          <p:cNvSpPr>
            <a:spLocks noChangeArrowheads="1"/>
          </p:cNvSpPr>
          <p:nvPr/>
        </p:nvSpPr>
        <p:spPr bwMode="auto">
          <a:xfrm>
            <a:off x="2076450" y="817256"/>
            <a:ext cx="5257800" cy="1569660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>
            <a:outerShdw dist="45791" dir="2021404" algn="ctr" rotWithShape="0">
              <a:schemeClr val="bg1"/>
            </a:outerShdw>
          </a:effectLst>
        </p:spPr>
        <p:txBody>
          <a:bodyPr anchor="ctr">
            <a:spAutoFit/>
          </a:bodyPr>
          <a:lstStyle/>
          <a:p>
            <a:pPr algn="ctr" fontAlgn="base">
              <a:spcBef>
                <a:spcPct val="0"/>
              </a:spcBef>
            </a:pPr>
            <a:r>
              <a:rPr lang="zh-CN" altLang="en-US" sz="4800" baseline="0" dirty="0" smtClean="0">
                <a:solidFill>
                  <a:srgbClr val="FFFF00"/>
                </a:solidFill>
                <a:latin typeface="隶书" pitchFamily="49" charset="-122"/>
                <a:ea typeface="隶书" pitchFamily="49" charset="-122"/>
              </a:rPr>
              <a:t>第六讲 并行</a:t>
            </a:r>
            <a:r>
              <a:rPr lang="zh-CN" altLang="en-US" sz="4800" dirty="0" smtClean="0">
                <a:solidFill>
                  <a:srgbClr val="FFFF00"/>
                </a:solidFill>
                <a:latin typeface="隶书" pitchFamily="49" charset="-122"/>
                <a:ea typeface="隶书" pitchFamily="49" charset="-122"/>
              </a:rPr>
              <a:t>算法设计与并行</a:t>
            </a:r>
            <a:r>
              <a:rPr lang="zh-CN" altLang="en-US" sz="4800" baseline="0" dirty="0" smtClean="0">
                <a:solidFill>
                  <a:srgbClr val="FFFF00"/>
                </a:solidFill>
                <a:latin typeface="隶书" pitchFamily="49" charset="-122"/>
                <a:ea typeface="隶书" pitchFamily="49" charset="-122"/>
              </a:rPr>
              <a:t>模式</a:t>
            </a:r>
            <a:endParaRPr lang="zh-CN" altLang="en-US" sz="4800" baseline="0" dirty="0">
              <a:solidFill>
                <a:srgbClr val="FFFF00"/>
              </a:solidFill>
              <a:latin typeface="隶书" pitchFamily="49" charset="-122"/>
              <a:ea typeface="隶书" pitchFamily="49" charset="-122"/>
            </a:endParaRPr>
          </a:p>
        </p:txBody>
      </p:sp>
      <p:grpSp>
        <p:nvGrpSpPr>
          <p:cNvPr id="2" name="组合 4"/>
          <p:cNvGrpSpPr/>
          <p:nvPr/>
        </p:nvGrpSpPr>
        <p:grpSpPr>
          <a:xfrm>
            <a:off x="1835423" y="4149080"/>
            <a:ext cx="5976937" cy="2438400"/>
            <a:chOff x="1547391" y="3798912"/>
            <a:chExt cx="5976937" cy="2438400"/>
          </a:xfrm>
        </p:grpSpPr>
        <p:sp>
          <p:nvSpPr>
            <p:cNvPr id="6" name="Rectangle 1085"/>
            <p:cNvSpPr>
              <a:spLocks noChangeArrowheads="1"/>
            </p:cNvSpPr>
            <p:nvPr/>
          </p:nvSpPr>
          <p:spPr bwMode="auto">
            <a:xfrm>
              <a:off x="1547391" y="3798912"/>
              <a:ext cx="5976937" cy="2438400"/>
            </a:xfrm>
            <a:prstGeom prst="rect">
              <a:avLst/>
            </a:prstGeom>
            <a:gradFill rotWithShape="0">
              <a:gsLst>
                <a:gs pos="0">
                  <a:srgbClr val="FFFF00">
                    <a:gamma/>
                    <a:shade val="46275"/>
                    <a:invGamma/>
                  </a:srgbClr>
                </a:gs>
                <a:gs pos="50000">
                  <a:srgbClr val="FFFF00"/>
                </a:gs>
                <a:gs pos="100000">
                  <a:srgbClr val="FFFF00">
                    <a:gamma/>
                    <a:shade val="46275"/>
                    <a:invGamma/>
                  </a:srgbClr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>
              <a:outerShdw dist="179605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" name="Rectangle 1086"/>
            <p:cNvSpPr>
              <a:spLocks noChangeArrowheads="1"/>
            </p:cNvSpPr>
            <p:nvPr/>
          </p:nvSpPr>
          <p:spPr bwMode="auto">
            <a:xfrm>
              <a:off x="1669231" y="4051185"/>
              <a:ext cx="5638800" cy="107337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square">
              <a:spAutoFit/>
            </a:bodyPr>
            <a:lstStyle/>
            <a:p>
              <a:pPr algn="l" fontAlgn="base">
                <a:lnSpc>
                  <a:spcPct val="85000"/>
                </a:lnSpc>
                <a:spcBef>
                  <a:spcPct val="0"/>
                </a:spcBef>
              </a:pPr>
              <a:r>
                <a:rPr lang="zh-CN" altLang="en-US" b="1" dirty="0" smtClean="0">
                  <a:solidFill>
                    <a:srgbClr val="000099"/>
                  </a:solidFill>
                  <a:effectLst/>
                  <a:latin typeface="楷体_GB2312" pitchFamily="49" charset="-122"/>
                  <a:ea typeface="楷体_GB2312" pitchFamily="49" charset="-122"/>
                </a:rPr>
                <a:t>主讲教师：</a:t>
              </a:r>
              <a:r>
                <a:rPr lang="en-US" altLang="zh-CN" b="1" dirty="0" smtClean="0">
                  <a:solidFill>
                    <a:srgbClr val="000099"/>
                  </a:solidFill>
                  <a:effectLst/>
                  <a:latin typeface="楷体_GB2312" pitchFamily="49" charset="-122"/>
                  <a:ea typeface="楷体_GB2312" pitchFamily="49" charset="-122"/>
                </a:rPr>
                <a:t>	</a:t>
              </a:r>
              <a:r>
                <a:rPr lang="zh-CN" altLang="en-US" b="1" dirty="0" smtClean="0">
                  <a:solidFill>
                    <a:srgbClr val="000099"/>
                  </a:solidFill>
                  <a:effectLst/>
                  <a:latin typeface="楷体_GB2312" pitchFamily="49" charset="-122"/>
                  <a:ea typeface="楷体_GB2312" pitchFamily="49" charset="-122"/>
                </a:rPr>
                <a:t>赵长海</a:t>
              </a:r>
            </a:p>
            <a:p>
              <a:pPr algn="l" fontAlgn="base">
                <a:lnSpc>
                  <a:spcPct val="85000"/>
                </a:lnSpc>
                <a:spcBef>
                  <a:spcPct val="0"/>
                </a:spcBef>
              </a:pPr>
              <a:r>
                <a:rPr lang="zh-CN" altLang="en-US" b="1" dirty="0" smtClean="0">
                  <a:solidFill>
                    <a:srgbClr val="000099"/>
                  </a:solidFill>
                  <a:effectLst/>
                  <a:latin typeface="楷体_GB2312" pitchFamily="49" charset="-122"/>
                  <a:ea typeface="楷体_GB2312" pitchFamily="49" charset="-122"/>
                </a:rPr>
                <a:t>办公室： </a:t>
              </a:r>
              <a:r>
                <a:rPr lang="en-US" altLang="zh-CN" b="1" dirty="0" smtClean="0">
                  <a:solidFill>
                    <a:srgbClr val="000099"/>
                  </a:solidFill>
                  <a:effectLst/>
                  <a:latin typeface="楷体_GB2312" pitchFamily="49" charset="-122"/>
                  <a:ea typeface="楷体_GB2312" pitchFamily="49" charset="-122"/>
                </a:rPr>
                <a:t>	</a:t>
              </a:r>
              <a:r>
                <a:rPr lang="zh-CN" altLang="en-US" b="1" dirty="0" smtClean="0">
                  <a:solidFill>
                    <a:srgbClr val="000099"/>
                  </a:solidFill>
                  <a:effectLst/>
                  <a:latin typeface="楷体_GB2312" pitchFamily="49" charset="-122"/>
                  <a:ea typeface="楷体_GB2312" pitchFamily="49" charset="-122"/>
                </a:rPr>
                <a:t>新主楼</a:t>
              </a:r>
              <a:r>
                <a:rPr lang="en-US" altLang="zh-CN" b="1" dirty="0" smtClean="0">
                  <a:solidFill>
                    <a:srgbClr val="000099"/>
                  </a:solidFill>
                  <a:effectLst/>
                  <a:latin typeface="楷体_GB2312" pitchFamily="49" charset="-122"/>
                  <a:ea typeface="楷体_GB2312" pitchFamily="49" charset="-122"/>
                </a:rPr>
                <a:t>G910</a:t>
              </a:r>
            </a:p>
            <a:p>
              <a:pPr algn="l" fontAlgn="base">
                <a:lnSpc>
                  <a:spcPct val="85000"/>
                </a:lnSpc>
                <a:spcBef>
                  <a:spcPct val="0"/>
                </a:spcBef>
              </a:pPr>
              <a:r>
                <a:rPr lang="en-US" altLang="zh-CN" b="1" dirty="0" smtClean="0">
                  <a:solidFill>
                    <a:srgbClr val="000099"/>
                  </a:solidFill>
                  <a:effectLst/>
                  <a:latin typeface="楷体_GB2312" pitchFamily="49" charset="-122"/>
                  <a:ea typeface="楷体_GB2312" pitchFamily="49" charset="-122"/>
                </a:rPr>
                <a:t>Email: 	zch@buaa.edu.cn</a:t>
              </a:r>
              <a:endParaRPr lang="zh-CN" altLang="en-US" b="1" dirty="0" smtClean="0">
                <a:solidFill>
                  <a:srgbClr val="000099"/>
                </a:solidFill>
                <a:effectLst/>
                <a:latin typeface="楷体_GB2312" pitchFamily="49" charset="-122"/>
                <a:ea typeface="楷体_GB2312" pitchFamily="49" charset="-122"/>
              </a:endParaRPr>
            </a:p>
          </p:txBody>
        </p:sp>
        <p:sp>
          <p:nvSpPr>
            <p:cNvPr id="8" name="Rectangle 1086"/>
            <p:cNvSpPr>
              <a:spLocks noChangeArrowheads="1"/>
            </p:cNvSpPr>
            <p:nvPr/>
          </p:nvSpPr>
          <p:spPr bwMode="auto">
            <a:xfrm>
              <a:off x="3347591" y="5733256"/>
              <a:ext cx="1800200" cy="32778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>
              <a:outerShdw dist="17961" dir="2700000" algn="ctr" rotWithShape="0">
                <a:schemeClr val="bg1"/>
              </a:outerShdw>
            </a:effectLst>
          </p:spPr>
          <p:txBody>
            <a:bodyPr wrap="square">
              <a:spAutoFit/>
            </a:bodyPr>
            <a:lstStyle/>
            <a:p>
              <a:pPr algn="l" fontAlgn="base">
                <a:lnSpc>
                  <a:spcPct val="85000"/>
                </a:lnSpc>
                <a:spcBef>
                  <a:spcPct val="0"/>
                </a:spcBef>
              </a:pPr>
              <a:r>
                <a:rPr lang="zh-CN" altLang="en-US" sz="1800" b="1" dirty="0">
                  <a:solidFill>
                    <a:schemeClr val="tx1">
                      <a:lumMod val="10000"/>
                    </a:schemeClr>
                  </a:solidFill>
                  <a:effectLst/>
                  <a:latin typeface="楷体_GB2312" pitchFamily="49" charset="-122"/>
                  <a:ea typeface="楷体_GB2312" pitchFamily="49" charset="-122"/>
                </a:rPr>
                <a:t> </a:t>
              </a:r>
              <a:r>
                <a:rPr lang="en-US" altLang="zh-CN" sz="1800" b="1" smtClean="0">
                  <a:solidFill>
                    <a:schemeClr val="tx1">
                      <a:lumMod val="10000"/>
                    </a:schemeClr>
                  </a:solidFill>
                  <a:effectLst/>
                  <a:latin typeface="楷体_GB2312" pitchFamily="49" charset="-122"/>
                  <a:ea typeface="楷体_GB2312" pitchFamily="49" charset="-122"/>
                </a:rPr>
                <a:t>Spring </a:t>
              </a:r>
              <a:r>
                <a:rPr lang="en-US" altLang="zh-CN" sz="1800" b="1" smtClean="0">
                  <a:solidFill>
                    <a:schemeClr val="tx1">
                      <a:lumMod val="10000"/>
                    </a:schemeClr>
                  </a:solidFill>
                  <a:effectLst/>
                  <a:latin typeface="楷体_GB2312" pitchFamily="49" charset="-122"/>
                  <a:ea typeface="楷体_GB2312" pitchFamily="49" charset="-122"/>
                </a:rPr>
                <a:t>2013</a:t>
              </a:r>
              <a:endParaRPr lang="zh-CN" altLang="en-US" sz="1800" b="1" dirty="0">
                <a:solidFill>
                  <a:schemeClr val="tx1">
                    <a:lumMod val="10000"/>
                  </a:schemeClr>
                </a:solidFill>
                <a:effectLst/>
                <a:latin typeface="黑体" pitchFamily="2" charset="-122"/>
                <a:ea typeface="黑体" pitchFamily="2" charset="-122"/>
              </a:endParaRPr>
            </a:p>
          </p:txBody>
        </p:sp>
      </p:grpSp>
      <p:sp>
        <p:nvSpPr>
          <p:cNvPr id="9" name="矩形 8"/>
          <p:cNvSpPr/>
          <p:nvPr/>
        </p:nvSpPr>
        <p:spPr>
          <a:xfrm>
            <a:off x="755576" y="3543399"/>
            <a:ext cx="76328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 smtClean="0">
                <a:solidFill>
                  <a:schemeClr val="tx1">
                    <a:lumMod val="10000"/>
                  </a:schemeClr>
                </a:solidFill>
              </a:rPr>
              <a:t>课程网站：</a:t>
            </a:r>
            <a:r>
              <a:rPr lang="en-US" altLang="zh-CN" b="1" dirty="0" err="1" smtClean="0">
                <a:solidFill>
                  <a:schemeClr val="tx1">
                    <a:lumMod val="10000"/>
                  </a:schemeClr>
                </a:solidFill>
              </a:rPr>
              <a:t>CourseGrading</a:t>
            </a:r>
            <a:r>
              <a:rPr lang="en-US" altLang="zh-CN" b="1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altLang="zh-CN" b="1" dirty="0" smtClean="0">
                <a:hlinkClick r:id="rId3"/>
              </a:rPr>
              <a:t>http://judge.buaa.edu.cn</a:t>
            </a:r>
            <a:endParaRPr lang="en-US" altLang="zh-CN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51521" y="83295"/>
            <a:ext cx="1944216" cy="609601"/>
            <a:chOff x="357" y="639"/>
            <a:chExt cx="305" cy="384"/>
          </a:xfrm>
        </p:grpSpPr>
        <p:sp>
          <p:nvSpPr>
            <p:cNvPr id="4" name="Oval 9"/>
            <p:cNvSpPr>
              <a:spLocks noChangeArrowheads="1"/>
            </p:cNvSpPr>
            <p:nvPr/>
          </p:nvSpPr>
          <p:spPr bwMode="auto">
            <a:xfrm>
              <a:off x="357" y="660"/>
              <a:ext cx="305" cy="363"/>
            </a:xfrm>
            <a:prstGeom prst="ellipse">
              <a:avLst/>
            </a:prstGeom>
            <a:solidFill>
              <a:srgbClr val="FFFFC9"/>
            </a:solidFill>
            <a:ln w="12700" cap="sq">
              <a:noFill/>
              <a:round/>
              <a:headEnd type="none" w="sm" len="sm"/>
              <a:tailEnd type="none" w="sm" len="sm"/>
            </a:ln>
            <a:effectLst>
              <a:outerShdw dist="45791" dir="2021404" algn="ctr" rotWithShape="0">
                <a:srgbClr val="969696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" name="Text Box 10"/>
            <p:cNvSpPr txBox="1">
              <a:spLocks noChangeArrowheads="1"/>
            </p:cNvSpPr>
            <p:nvPr/>
          </p:nvSpPr>
          <p:spPr bwMode="auto">
            <a:xfrm>
              <a:off x="383" y="639"/>
              <a:ext cx="279" cy="339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>
              <a:outerShdw dist="17961" dir="2700000" algn="ctr" rotWithShape="0">
                <a:schemeClr val="bg1"/>
              </a:outerShdw>
            </a:effectLst>
          </p:spPr>
          <p:txBody>
            <a:bodyPr wrap="square">
              <a:spAutoFit/>
            </a:bodyPr>
            <a:lstStyle/>
            <a:p>
              <a:r>
                <a:rPr lang="zh-CN" altLang="en-US" sz="2900" b="1" dirty="0" smtClean="0">
                  <a:solidFill>
                    <a:srgbClr val="FF3300"/>
                  </a:solidFill>
                  <a:latin typeface="黑体" pitchFamily="2" charset="-122"/>
                  <a:ea typeface="黑体" pitchFamily="2" charset="-122"/>
                </a:rPr>
                <a:t>二</a:t>
              </a:r>
              <a:r>
                <a:rPr lang="en-US" altLang="zh-CN" sz="2900" b="1" dirty="0" smtClean="0">
                  <a:solidFill>
                    <a:srgbClr val="FF3300"/>
                  </a:solidFill>
                  <a:latin typeface="黑体" pitchFamily="2" charset="-122"/>
                  <a:ea typeface="黑体" pitchFamily="2" charset="-122"/>
                </a:rPr>
                <a:t>.</a:t>
              </a:r>
              <a:r>
                <a:rPr lang="zh-CN" altLang="en-US" sz="2900" b="1" dirty="0" smtClean="0">
                  <a:solidFill>
                    <a:srgbClr val="FF3300"/>
                  </a:solidFill>
                  <a:latin typeface="黑体" pitchFamily="2" charset="-122"/>
                  <a:ea typeface="黑体" pitchFamily="2" charset="-122"/>
                </a:rPr>
                <a:t>主从</a:t>
              </a:r>
              <a:endParaRPr lang="zh-CN" altLang="en-US" b="1" dirty="0">
                <a:solidFill>
                  <a:srgbClr val="FF3300"/>
                </a:solidFill>
                <a:latin typeface="黑体" pitchFamily="2" charset="-122"/>
                <a:ea typeface="黑体" pitchFamily="2" charset="-122"/>
              </a:endParaRPr>
            </a:p>
          </p:txBody>
        </p:sp>
      </p:grpSp>
      <p:grpSp>
        <p:nvGrpSpPr>
          <p:cNvPr id="71" name="组合 70"/>
          <p:cNvGrpSpPr/>
          <p:nvPr/>
        </p:nvGrpSpPr>
        <p:grpSpPr>
          <a:xfrm>
            <a:off x="899592" y="3429000"/>
            <a:ext cx="6912768" cy="3312368"/>
            <a:chOff x="251520" y="2564904"/>
            <a:chExt cx="8077200" cy="4819353"/>
          </a:xfrm>
        </p:grpSpPr>
        <p:sp>
          <p:nvSpPr>
            <p:cNvPr id="35" name="Oval 6"/>
            <p:cNvSpPr>
              <a:spLocks noChangeArrowheads="1"/>
            </p:cNvSpPr>
            <p:nvPr/>
          </p:nvSpPr>
          <p:spPr bwMode="auto">
            <a:xfrm>
              <a:off x="1927920" y="2564904"/>
              <a:ext cx="4648200" cy="1905000"/>
            </a:xfrm>
            <a:prstGeom prst="ellipse">
              <a:avLst/>
            </a:prstGeom>
            <a:noFill/>
            <a:ln w="9525" algn="ctr">
              <a:solidFill>
                <a:srgbClr val="00206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ja-JP" altLang="en-US">
                <a:solidFill>
                  <a:schemeClr val="bg1"/>
                </a:solidFill>
              </a:endParaRPr>
            </a:p>
          </p:txBody>
        </p:sp>
        <p:sp>
          <p:nvSpPr>
            <p:cNvPr id="41" name="Rectangle 7"/>
            <p:cNvSpPr>
              <a:spLocks noChangeArrowheads="1"/>
            </p:cNvSpPr>
            <p:nvPr/>
          </p:nvSpPr>
          <p:spPr bwMode="auto">
            <a:xfrm>
              <a:off x="2918520" y="2945904"/>
              <a:ext cx="381000" cy="1143000"/>
            </a:xfrm>
            <a:prstGeom prst="rect">
              <a:avLst/>
            </a:prstGeom>
            <a:solidFill>
              <a:srgbClr val="CCFFCC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>
                  <a:solidFill>
                    <a:schemeClr val="bg1"/>
                  </a:solidFill>
                </a:rPr>
                <a:t>A</a:t>
              </a:r>
            </a:p>
          </p:txBody>
        </p:sp>
        <p:sp>
          <p:nvSpPr>
            <p:cNvPr id="43" name="Rectangle 8"/>
            <p:cNvSpPr>
              <a:spLocks noChangeArrowheads="1"/>
            </p:cNvSpPr>
            <p:nvPr/>
          </p:nvSpPr>
          <p:spPr bwMode="auto">
            <a:xfrm>
              <a:off x="3451920" y="2945904"/>
              <a:ext cx="381000" cy="6858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dirty="0">
                  <a:solidFill>
                    <a:schemeClr val="bg1"/>
                  </a:solidFill>
                </a:rPr>
                <a:t>B</a:t>
              </a:r>
            </a:p>
          </p:txBody>
        </p:sp>
        <p:sp>
          <p:nvSpPr>
            <p:cNvPr id="44" name="Rectangle 9"/>
            <p:cNvSpPr>
              <a:spLocks noChangeArrowheads="1"/>
            </p:cNvSpPr>
            <p:nvPr/>
          </p:nvSpPr>
          <p:spPr bwMode="auto">
            <a:xfrm>
              <a:off x="4518720" y="2945904"/>
              <a:ext cx="381000" cy="9144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>
                  <a:solidFill>
                    <a:schemeClr val="bg1"/>
                  </a:solidFill>
                </a:rPr>
                <a:t>D</a:t>
              </a:r>
            </a:p>
          </p:txBody>
        </p:sp>
        <p:sp>
          <p:nvSpPr>
            <p:cNvPr id="45" name="Rectangle 11"/>
            <p:cNvSpPr>
              <a:spLocks noChangeArrowheads="1"/>
            </p:cNvSpPr>
            <p:nvPr/>
          </p:nvSpPr>
          <p:spPr bwMode="auto">
            <a:xfrm>
              <a:off x="5052120" y="2945904"/>
              <a:ext cx="381000" cy="762000"/>
            </a:xfrm>
            <a:prstGeom prst="rect">
              <a:avLst/>
            </a:prstGeom>
            <a:solidFill>
              <a:srgbClr val="FFADAD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>
                  <a:solidFill>
                    <a:schemeClr val="bg1"/>
                  </a:solidFill>
                </a:rPr>
                <a:t>E</a:t>
              </a:r>
            </a:p>
          </p:txBody>
        </p:sp>
        <p:sp>
          <p:nvSpPr>
            <p:cNvPr id="46" name="Text Box 13"/>
            <p:cNvSpPr txBox="1">
              <a:spLocks noChangeArrowheads="1"/>
            </p:cNvSpPr>
            <p:nvPr/>
          </p:nvSpPr>
          <p:spPr bwMode="auto">
            <a:xfrm>
              <a:off x="3497497" y="3833154"/>
              <a:ext cx="2307098" cy="67170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altLang="ko-KR" dirty="0" smtClean="0">
                  <a:solidFill>
                    <a:schemeClr val="bg1"/>
                  </a:solidFill>
                </a:rPr>
                <a:t>tasks queue</a:t>
              </a:r>
              <a:endParaRPr lang="en-US" altLang="ko-KR" dirty="0">
                <a:solidFill>
                  <a:schemeClr val="bg1"/>
                </a:solidFill>
              </a:endParaRPr>
            </a:p>
          </p:txBody>
        </p:sp>
        <p:sp>
          <p:nvSpPr>
            <p:cNvPr id="47" name="Oval 15"/>
            <p:cNvSpPr>
              <a:spLocks noChangeArrowheads="1"/>
            </p:cNvSpPr>
            <p:nvPr/>
          </p:nvSpPr>
          <p:spPr bwMode="auto">
            <a:xfrm>
              <a:off x="251520" y="5231904"/>
              <a:ext cx="1676400" cy="1676400"/>
            </a:xfrm>
            <a:prstGeom prst="ellipse">
              <a:avLst/>
            </a:prstGeom>
            <a:noFill/>
            <a:ln w="9525" algn="ctr">
              <a:solidFill>
                <a:srgbClr val="00206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52" name="Oval 17"/>
            <p:cNvSpPr>
              <a:spLocks noChangeArrowheads="1"/>
            </p:cNvSpPr>
            <p:nvPr/>
          </p:nvSpPr>
          <p:spPr bwMode="auto">
            <a:xfrm>
              <a:off x="2308920" y="5308104"/>
              <a:ext cx="1676400" cy="1676400"/>
            </a:xfrm>
            <a:prstGeom prst="ellipse">
              <a:avLst/>
            </a:prstGeom>
            <a:noFill/>
            <a:ln w="9525" algn="ctr">
              <a:solidFill>
                <a:srgbClr val="00206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53" name="Oval 18"/>
            <p:cNvSpPr>
              <a:spLocks noChangeArrowheads="1"/>
            </p:cNvSpPr>
            <p:nvPr/>
          </p:nvSpPr>
          <p:spPr bwMode="auto">
            <a:xfrm>
              <a:off x="4518720" y="5308104"/>
              <a:ext cx="1676400" cy="1676400"/>
            </a:xfrm>
            <a:prstGeom prst="ellipse">
              <a:avLst/>
            </a:prstGeom>
            <a:noFill/>
            <a:ln w="9525" algn="ctr">
              <a:solidFill>
                <a:srgbClr val="00206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55" name="Oval 19"/>
            <p:cNvSpPr>
              <a:spLocks noChangeArrowheads="1"/>
            </p:cNvSpPr>
            <p:nvPr/>
          </p:nvSpPr>
          <p:spPr bwMode="auto">
            <a:xfrm>
              <a:off x="6652320" y="5308104"/>
              <a:ext cx="1676400" cy="1676400"/>
            </a:xfrm>
            <a:prstGeom prst="ellipse">
              <a:avLst/>
            </a:prstGeom>
            <a:noFill/>
            <a:ln w="9525" algn="ctr">
              <a:solidFill>
                <a:srgbClr val="00206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56" name="Rectangle 22"/>
            <p:cNvSpPr>
              <a:spLocks noChangeArrowheads="1"/>
            </p:cNvSpPr>
            <p:nvPr/>
          </p:nvSpPr>
          <p:spPr bwMode="auto">
            <a:xfrm>
              <a:off x="3985320" y="2945904"/>
              <a:ext cx="381000" cy="381000"/>
            </a:xfrm>
            <a:prstGeom prst="rect">
              <a:avLst/>
            </a:prstGeom>
            <a:solidFill>
              <a:srgbClr val="D9E8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>
                  <a:solidFill>
                    <a:schemeClr val="bg1"/>
                  </a:solidFill>
                </a:rPr>
                <a:t>C</a:t>
              </a:r>
            </a:p>
          </p:txBody>
        </p:sp>
        <p:sp>
          <p:nvSpPr>
            <p:cNvPr id="57" name="Rectangle 26"/>
            <p:cNvSpPr>
              <a:spLocks noChangeArrowheads="1"/>
            </p:cNvSpPr>
            <p:nvPr/>
          </p:nvSpPr>
          <p:spPr bwMode="auto">
            <a:xfrm>
              <a:off x="861120" y="5460504"/>
              <a:ext cx="381000" cy="1143000"/>
            </a:xfrm>
            <a:prstGeom prst="rect">
              <a:avLst/>
            </a:prstGeom>
            <a:solidFill>
              <a:srgbClr val="CCFFCC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dirty="0">
                  <a:solidFill>
                    <a:schemeClr val="bg1"/>
                  </a:solidFill>
                </a:rPr>
                <a:t>A</a:t>
              </a:r>
            </a:p>
          </p:txBody>
        </p:sp>
        <p:sp>
          <p:nvSpPr>
            <p:cNvPr id="58" name="Rectangle 27"/>
            <p:cNvSpPr>
              <a:spLocks noChangeArrowheads="1"/>
            </p:cNvSpPr>
            <p:nvPr/>
          </p:nvSpPr>
          <p:spPr bwMode="auto">
            <a:xfrm>
              <a:off x="2918520" y="5536704"/>
              <a:ext cx="381000" cy="6858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dirty="0">
                  <a:solidFill>
                    <a:schemeClr val="bg1"/>
                  </a:solidFill>
                </a:rPr>
                <a:t>B</a:t>
              </a:r>
            </a:p>
          </p:txBody>
        </p:sp>
        <p:sp>
          <p:nvSpPr>
            <p:cNvPr id="59" name="Rectangle 28"/>
            <p:cNvSpPr>
              <a:spLocks noChangeArrowheads="1"/>
            </p:cNvSpPr>
            <p:nvPr/>
          </p:nvSpPr>
          <p:spPr bwMode="auto">
            <a:xfrm>
              <a:off x="5204520" y="5536704"/>
              <a:ext cx="381000" cy="381000"/>
            </a:xfrm>
            <a:prstGeom prst="rect">
              <a:avLst/>
            </a:prstGeom>
            <a:solidFill>
              <a:srgbClr val="D9E8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>
                  <a:solidFill>
                    <a:schemeClr val="bg1"/>
                  </a:solidFill>
                </a:rPr>
                <a:t>C</a:t>
              </a:r>
            </a:p>
          </p:txBody>
        </p:sp>
        <p:sp>
          <p:nvSpPr>
            <p:cNvPr id="60" name="Rectangle 29"/>
            <p:cNvSpPr>
              <a:spLocks noChangeArrowheads="1"/>
            </p:cNvSpPr>
            <p:nvPr/>
          </p:nvSpPr>
          <p:spPr bwMode="auto">
            <a:xfrm>
              <a:off x="5204520" y="5993904"/>
              <a:ext cx="381000" cy="762000"/>
            </a:xfrm>
            <a:prstGeom prst="rect">
              <a:avLst/>
            </a:prstGeom>
            <a:solidFill>
              <a:srgbClr val="FFADAD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>
                  <a:solidFill>
                    <a:schemeClr val="bg1"/>
                  </a:solidFill>
                </a:rPr>
                <a:t>E</a:t>
              </a:r>
            </a:p>
          </p:txBody>
        </p:sp>
        <p:sp>
          <p:nvSpPr>
            <p:cNvPr id="61" name="Rectangle 30"/>
            <p:cNvSpPr>
              <a:spLocks noChangeArrowheads="1"/>
            </p:cNvSpPr>
            <p:nvPr/>
          </p:nvSpPr>
          <p:spPr bwMode="auto">
            <a:xfrm>
              <a:off x="7261920" y="5612904"/>
              <a:ext cx="381000" cy="9144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>
                  <a:solidFill>
                    <a:schemeClr val="bg1"/>
                  </a:solidFill>
                </a:rPr>
                <a:t>D</a:t>
              </a:r>
            </a:p>
          </p:txBody>
        </p:sp>
        <p:sp>
          <p:nvSpPr>
            <p:cNvPr id="62" name="Text Box 31"/>
            <p:cNvSpPr txBox="1">
              <a:spLocks noChangeArrowheads="1"/>
            </p:cNvSpPr>
            <p:nvPr/>
          </p:nvSpPr>
          <p:spPr bwMode="auto">
            <a:xfrm>
              <a:off x="861120" y="2793504"/>
              <a:ext cx="1274031" cy="67170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b="1" dirty="0" smtClean="0">
                  <a:solidFill>
                    <a:schemeClr val="bg1"/>
                  </a:solidFill>
                </a:rPr>
                <a:t>ma</a:t>
              </a:r>
              <a:r>
                <a:rPr lang="en-US" altLang="zh-CN" b="1" dirty="0" smtClean="0">
                  <a:solidFill>
                    <a:schemeClr val="bg1"/>
                  </a:solidFill>
                </a:rPr>
                <a:t>st</a:t>
              </a:r>
              <a:r>
                <a:rPr lang="en-US" altLang="ko-KR" b="1" dirty="0" smtClean="0">
                  <a:solidFill>
                    <a:schemeClr val="bg1"/>
                  </a:solidFill>
                </a:rPr>
                <a:t>er</a:t>
              </a:r>
              <a:endParaRPr lang="en-US" altLang="ko-KR" b="1" dirty="0">
                <a:solidFill>
                  <a:schemeClr val="bg1"/>
                </a:solidFill>
              </a:endParaRPr>
            </a:p>
          </p:txBody>
        </p:sp>
        <p:sp>
          <p:nvSpPr>
            <p:cNvPr id="63" name="Text Box 32"/>
            <p:cNvSpPr txBox="1">
              <a:spLocks noChangeArrowheads="1"/>
            </p:cNvSpPr>
            <p:nvPr/>
          </p:nvSpPr>
          <p:spPr bwMode="auto">
            <a:xfrm>
              <a:off x="632520" y="6870204"/>
              <a:ext cx="1141659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b="1">
                  <a:solidFill>
                    <a:schemeClr val="bg1"/>
                  </a:solidFill>
                </a:rPr>
                <a:t>worker</a:t>
              </a:r>
            </a:p>
          </p:txBody>
        </p:sp>
        <p:sp>
          <p:nvSpPr>
            <p:cNvPr id="64" name="Text Box 33"/>
            <p:cNvSpPr txBox="1">
              <a:spLocks noChangeArrowheads="1"/>
            </p:cNvSpPr>
            <p:nvPr/>
          </p:nvSpPr>
          <p:spPr bwMode="auto">
            <a:xfrm>
              <a:off x="2689920" y="6922592"/>
              <a:ext cx="1141659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b="1">
                  <a:solidFill>
                    <a:schemeClr val="bg1"/>
                  </a:solidFill>
                </a:rPr>
                <a:t>worker</a:t>
              </a:r>
            </a:p>
          </p:txBody>
        </p:sp>
        <p:sp>
          <p:nvSpPr>
            <p:cNvPr id="65" name="Text Box 34"/>
            <p:cNvSpPr txBox="1">
              <a:spLocks noChangeArrowheads="1"/>
            </p:cNvSpPr>
            <p:nvPr/>
          </p:nvSpPr>
          <p:spPr bwMode="auto">
            <a:xfrm>
              <a:off x="4899720" y="6922592"/>
              <a:ext cx="1141659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b="1">
                  <a:solidFill>
                    <a:schemeClr val="bg1"/>
                  </a:solidFill>
                </a:rPr>
                <a:t>worker</a:t>
              </a:r>
            </a:p>
          </p:txBody>
        </p:sp>
        <p:sp>
          <p:nvSpPr>
            <p:cNvPr id="66" name="Text Box 35"/>
            <p:cNvSpPr txBox="1">
              <a:spLocks noChangeArrowheads="1"/>
            </p:cNvSpPr>
            <p:nvPr/>
          </p:nvSpPr>
          <p:spPr bwMode="auto">
            <a:xfrm>
              <a:off x="7033320" y="6922592"/>
              <a:ext cx="1141659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b="1">
                  <a:solidFill>
                    <a:schemeClr val="bg1"/>
                  </a:solidFill>
                </a:rPr>
                <a:t>worker</a:t>
              </a:r>
            </a:p>
          </p:txBody>
        </p:sp>
        <p:sp>
          <p:nvSpPr>
            <p:cNvPr id="67" name="Line 41"/>
            <p:cNvSpPr>
              <a:spLocks noChangeShapeType="1"/>
            </p:cNvSpPr>
            <p:nvPr/>
          </p:nvSpPr>
          <p:spPr bwMode="auto">
            <a:xfrm flipH="1">
              <a:off x="1546920" y="4317504"/>
              <a:ext cx="838200" cy="838200"/>
            </a:xfrm>
            <a:prstGeom prst="line">
              <a:avLst/>
            </a:prstGeom>
            <a:noFill/>
            <a:ln w="9525">
              <a:solidFill>
                <a:srgbClr val="00206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68" name="Line 42"/>
            <p:cNvSpPr>
              <a:spLocks noChangeShapeType="1"/>
            </p:cNvSpPr>
            <p:nvPr/>
          </p:nvSpPr>
          <p:spPr bwMode="auto">
            <a:xfrm flipH="1">
              <a:off x="3299520" y="4546104"/>
              <a:ext cx="228600" cy="609600"/>
            </a:xfrm>
            <a:prstGeom prst="line">
              <a:avLst/>
            </a:prstGeom>
            <a:noFill/>
            <a:ln w="9525">
              <a:solidFill>
                <a:srgbClr val="00206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69" name="Line 43"/>
            <p:cNvSpPr>
              <a:spLocks noChangeShapeType="1"/>
            </p:cNvSpPr>
            <p:nvPr/>
          </p:nvSpPr>
          <p:spPr bwMode="auto">
            <a:xfrm>
              <a:off x="5052120" y="4469904"/>
              <a:ext cx="228600" cy="685800"/>
            </a:xfrm>
            <a:prstGeom prst="line">
              <a:avLst/>
            </a:prstGeom>
            <a:noFill/>
            <a:ln w="9525">
              <a:solidFill>
                <a:srgbClr val="00206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70" name="Line 44"/>
            <p:cNvSpPr>
              <a:spLocks noChangeShapeType="1"/>
            </p:cNvSpPr>
            <p:nvPr/>
          </p:nvSpPr>
          <p:spPr bwMode="auto">
            <a:xfrm>
              <a:off x="6271320" y="4088904"/>
              <a:ext cx="990600" cy="1066800"/>
            </a:xfrm>
            <a:prstGeom prst="line">
              <a:avLst/>
            </a:prstGeom>
            <a:noFill/>
            <a:ln w="9525">
              <a:solidFill>
                <a:srgbClr val="00206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CN" alt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75" name="组合 74"/>
          <p:cNvGrpSpPr/>
          <p:nvPr/>
        </p:nvGrpSpPr>
        <p:grpSpPr>
          <a:xfrm>
            <a:off x="656406" y="836714"/>
            <a:ext cx="8020050" cy="2474917"/>
            <a:chOff x="656406" y="836714"/>
            <a:chExt cx="8020050" cy="2474917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656406" y="836714"/>
              <a:ext cx="8020050" cy="2474917"/>
              <a:chOff x="384" y="1152"/>
              <a:chExt cx="5052" cy="1559"/>
            </a:xfrm>
          </p:grpSpPr>
          <p:sp>
            <p:nvSpPr>
              <p:cNvPr id="32" name="Rectangle 6"/>
              <p:cNvSpPr>
                <a:spLocks noChangeArrowheads="1"/>
              </p:cNvSpPr>
              <p:nvPr/>
            </p:nvSpPr>
            <p:spPr bwMode="auto">
              <a:xfrm>
                <a:off x="384" y="1152"/>
                <a:ext cx="5052" cy="1542"/>
              </a:xfrm>
              <a:prstGeom prst="rect">
                <a:avLst/>
              </a:prstGeom>
              <a:gradFill rotWithShape="0">
                <a:gsLst>
                  <a:gs pos="0">
                    <a:srgbClr val="0000FF"/>
                  </a:gs>
                  <a:gs pos="50000">
                    <a:srgbClr val="0000FF">
                      <a:gamma/>
                      <a:shade val="46275"/>
                      <a:invGamma/>
                    </a:srgbClr>
                  </a:gs>
                  <a:gs pos="100000">
                    <a:srgbClr val="0000FF"/>
                  </a:gs>
                </a:gsLst>
                <a:lin ang="5400000" scaled="1"/>
              </a:gradFill>
              <a:ln w="12700" cap="sq">
                <a:noFill/>
                <a:miter lim="800000"/>
                <a:headEnd type="none" w="sm" len="sm"/>
                <a:tailEnd type="none" w="sm" len="sm"/>
              </a:ln>
              <a:effectLst>
                <a:outerShdw dist="188799" dir="2536421" algn="ctr" rotWithShape="0">
                  <a:srgbClr val="B2B2B2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39" name="Text Box 7"/>
              <p:cNvSpPr txBox="1">
                <a:spLocks noChangeArrowheads="1"/>
              </p:cNvSpPr>
              <p:nvPr/>
            </p:nvSpPr>
            <p:spPr bwMode="auto">
              <a:xfrm>
                <a:off x="475" y="1238"/>
                <a:ext cx="4899" cy="1473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square">
                <a:spAutoFit/>
              </a:bodyPr>
              <a:lstStyle/>
              <a:p>
                <a:r>
                  <a:rPr kumimoji="1" lang="en-US" altLang="zh-CN" sz="2600" b="1" dirty="0" smtClean="0">
                    <a:solidFill>
                      <a:srgbClr val="FFFFFF"/>
                    </a:solidFill>
                    <a:latin typeface="幼圆" pitchFamily="49" charset="-122"/>
                    <a:ea typeface="幼圆" pitchFamily="49" charset="-122"/>
                  </a:rPr>
                  <a:t>			</a:t>
                </a:r>
                <a:r>
                  <a:rPr lang="en-US" altLang="zh-CN" sz="2600" b="1" dirty="0" smtClean="0">
                    <a:solidFill>
                      <a:srgbClr val="FFFFFF"/>
                    </a:solidFill>
                    <a:latin typeface="幼圆" pitchFamily="49" charset="-122"/>
                    <a:ea typeface="幼圆" pitchFamily="49" charset="-122"/>
                  </a:rPr>
                  <a:t>				</a:t>
                </a:r>
                <a:r>
                  <a:rPr kumimoji="1" lang="zh-CN" altLang="en-US" b="1" dirty="0" smtClean="0">
                    <a:solidFill>
                      <a:srgbClr val="FFFFFF"/>
                    </a:solidFill>
                    <a:latin typeface="幼圆" pitchFamily="49" charset="-122"/>
                    <a:ea typeface="幼圆" pitchFamily="49" charset="-122"/>
                  </a:rPr>
                  <a:t>一个进程（线程）作为</a:t>
                </a:r>
                <a:r>
                  <a:rPr lang="en-US" altLang="zh-CN" b="1" dirty="0" smtClean="0">
                    <a:solidFill>
                      <a:srgbClr val="FFFFFF"/>
                    </a:solidFill>
                    <a:latin typeface="幼圆" pitchFamily="49" charset="-122"/>
                    <a:ea typeface="幼圆" pitchFamily="49" charset="-122"/>
                  </a:rPr>
                  <a:t>master,</a:t>
                </a:r>
                <a:r>
                  <a:rPr lang="zh-CN" altLang="en-US" b="1" dirty="0" smtClean="0">
                    <a:solidFill>
                      <a:srgbClr val="FFFFFF"/>
                    </a:solidFill>
                    <a:latin typeface="幼圆" pitchFamily="49" charset="-122"/>
                    <a:ea typeface="幼圆" pitchFamily="49" charset="-122"/>
                  </a:rPr>
                  <a:t>其它进程</a:t>
                </a:r>
                <a:r>
                  <a:rPr lang="en-US" altLang="zh-CN" b="1" dirty="0" smtClean="0">
                    <a:solidFill>
                      <a:srgbClr val="FFFFFF"/>
                    </a:solidFill>
                    <a:latin typeface="幼圆" pitchFamily="49" charset="-122"/>
                    <a:ea typeface="幼圆" pitchFamily="49" charset="-122"/>
                  </a:rPr>
                  <a:t>(</a:t>
                </a:r>
                <a:r>
                  <a:rPr lang="zh-CN" altLang="en-US" b="1" dirty="0" smtClean="0">
                    <a:solidFill>
                      <a:srgbClr val="FFFFFF"/>
                    </a:solidFill>
                    <a:latin typeface="幼圆" pitchFamily="49" charset="-122"/>
                    <a:ea typeface="幼圆" pitchFamily="49" charset="-122"/>
                  </a:rPr>
                  <a:t>线程</a:t>
                </a:r>
                <a:r>
                  <a:rPr lang="en-US" altLang="zh-CN" b="1" dirty="0" smtClean="0">
                    <a:solidFill>
                      <a:srgbClr val="FFFFFF"/>
                    </a:solidFill>
                    <a:latin typeface="幼圆" pitchFamily="49" charset="-122"/>
                    <a:ea typeface="幼圆" pitchFamily="49" charset="-122"/>
                  </a:rPr>
                  <a:t>)</a:t>
                </a:r>
                <a:r>
                  <a:rPr lang="zh-CN" altLang="en-US" b="1" dirty="0" smtClean="0">
                    <a:solidFill>
                      <a:srgbClr val="FFFFFF"/>
                    </a:solidFill>
                    <a:latin typeface="幼圆" pitchFamily="49" charset="-122"/>
                    <a:ea typeface="幼圆" pitchFamily="49" charset="-122"/>
                  </a:rPr>
                  <a:t>作为</a:t>
                </a:r>
                <a:r>
                  <a:rPr lang="en-US" altLang="zh-CN" b="1" dirty="0" smtClean="0">
                    <a:solidFill>
                      <a:srgbClr val="FFFFFF"/>
                    </a:solidFill>
                    <a:latin typeface="幼圆" pitchFamily="49" charset="-122"/>
                    <a:ea typeface="幼圆" pitchFamily="49" charset="-122"/>
                  </a:rPr>
                  <a:t>worker:</a:t>
                </a:r>
              </a:p>
              <a:p>
                <a:r>
                  <a:rPr kumimoji="1" lang="en-US" altLang="zh-CN" b="1" dirty="0" smtClean="0">
                    <a:solidFill>
                      <a:srgbClr val="FFFFFF"/>
                    </a:solidFill>
                    <a:latin typeface="幼圆" pitchFamily="49" charset="-122"/>
                    <a:ea typeface="幼圆" pitchFamily="49" charset="-122"/>
                  </a:rPr>
                  <a:t>	</a:t>
                </a:r>
                <a:r>
                  <a:rPr lang="en-US" altLang="zh-CN" b="1" dirty="0" smtClean="0">
                    <a:solidFill>
                      <a:schemeClr val="tx2">
                        <a:lumMod val="20000"/>
                        <a:lumOff val="80000"/>
                      </a:schemeClr>
                    </a:solidFill>
                    <a:latin typeface="幼圆" pitchFamily="49" charset="-122"/>
                    <a:ea typeface="幼圆" pitchFamily="49" charset="-122"/>
                  </a:rPr>
                  <a:t>master</a:t>
                </a:r>
                <a:r>
                  <a:rPr kumimoji="1" lang="zh-CN" altLang="en-US" b="1" dirty="0" smtClean="0">
                    <a:solidFill>
                      <a:schemeClr val="tx2">
                        <a:lumMod val="20000"/>
                        <a:lumOff val="80000"/>
                      </a:schemeClr>
                    </a:solidFill>
                    <a:latin typeface="幼圆" pitchFamily="49" charset="-122"/>
                    <a:ea typeface="幼圆" pitchFamily="49" charset="-122"/>
                  </a:rPr>
                  <a:t>产生和管理任务</a:t>
                </a:r>
                <a:r>
                  <a:rPr lang="zh-CN" altLang="en-US" b="1" dirty="0" smtClean="0">
                    <a:solidFill>
                      <a:schemeClr val="tx2">
                        <a:lumMod val="20000"/>
                        <a:lumOff val="80000"/>
                      </a:schemeClr>
                    </a:solidFill>
                    <a:latin typeface="幼圆" pitchFamily="49" charset="-122"/>
                    <a:ea typeface="幼圆" pitchFamily="49" charset="-122"/>
                  </a:rPr>
                  <a:t>；</a:t>
                </a:r>
                <a:endParaRPr lang="en-US" altLang="zh-CN" b="1" dirty="0" smtClean="0">
                  <a:solidFill>
                    <a:schemeClr val="tx2">
                      <a:lumMod val="20000"/>
                      <a:lumOff val="80000"/>
                    </a:schemeClr>
                  </a:solidFill>
                  <a:latin typeface="幼圆" pitchFamily="49" charset="-122"/>
                  <a:ea typeface="幼圆" pitchFamily="49" charset="-122"/>
                </a:endParaRPr>
              </a:p>
              <a:p>
                <a:r>
                  <a:rPr kumimoji="1" lang="en-US" altLang="zh-CN" b="1" dirty="0" smtClean="0">
                    <a:solidFill>
                      <a:srgbClr val="FFFFFF"/>
                    </a:solidFill>
                    <a:latin typeface="幼圆" pitchFamily="49" charset="-122"/>
                    <a:ea typeface="幼圆" pitchFamily="49" charset="-122"/>
                  </a:rPr>
                  <a:t>	</a:t>
                </a:r>
                <a:r>
                  <a:rPr lang="en-US" altLang="zh-CN" b="1" dirty="0" smtClean="0">
                    <a:solidFill>
                      <a:schemeClr val="tx2">
                        <a:lumMod val="20000"/>
                        <a:lumOff val="80000"/>
                      </a:schemeClr>
                    </a:solidFill>
                    <a:latin typeface="幼圆" pitchFamily="49" charset="-122"/>
                    <a:ea typeface="幼圆" pitchFamily="49" charset="-122"/>
                  </a:rPr>
                  <a:t>master</a:t>
                </a:r>
                <a:r>
                  <a:rPr kumimoji="1" lang="zh-CN" altLang="en-US" b="1" dirty="0" smtClean="0">
                    <a:solidFill>
                      <a:schemeClr val="tx2">
                        <a:lumMod val="20000"/>
                        <a:lumOff val="80000"/>
                      </a:schemeClr>
                    </a:solidFill>
                    <a:latin typeface="幼圆" pitchFamily="49" charset="-122"/>
                    <a:ea typeface="幼圆" pitchFamily="49" charset="-122"/>
                  </a:rPr>
                  <a:t>调度并分派任务给</a:t>
                </a:r>
                <a:r>
                  <a:rPr kumimoji="1" lang="en-US" altLang="zh-CN" b="1" dirty="0" smtClean="0">
                    <a:solidFill>
                      <a:schemeClr val="tx2">
                        <a:lumMod val="20000"/>
                        <a:lumOff val="80000"/>
                      </a:schemeClr>
                    </a:solidFill>
                    <a:latin typeface="幼圆" pitchFamily="49" charset="-122"/>
                    <a:ea typeface="幼圆" pitchFamily="49" charset="-122"/>
                  </a:rPr>
                  <a:t>worker</a:t>
                </a:r>
                <a:r>
                  <a:rPr lang="zh-CN" altLang="en-US" b="1" dirty="0" smtClean="0">
                    <a:solidFill>
                      <a:schemeClr val="tx2">
                        <a:lumMod val="20000"/>
                        <a:lumOff val="80000"/>
                      </a:schemeClr>
                    </a:solidFill>
                    <a:latin typeface="幼圆" pitchFamily="49" charset="-122"/>
                    <a:ea typeface="幼圆" pitchFamily="49" charset="-122"/>
                  </a:rPr>
                  <a:t>；</a:t>
                </a:r>
                <a:endParaRPr lang="en-US" altLang="zh-CN" b="1" dirty="0" smtClean="0">
                  <a:solidFill>
                    <a:schemeClr val="tx2">
                      <a:lumMod val="20000"/>
                      <a:lumOff val="80000"/>
                    </a:schemeClr>
                  </a:solidFill>
                  <a:latin typeface="幼圆" pitchFamily="49" charset="-122"/>
                  <a:ea typeface="幼圆" pitchFamily="49" charset="-122"/>
                </a:endParaRPr>
              </a:p>
              <a:p>
                <a:r>
                  <a:rPr lang="en-US" altLang="zh-CN" b="1" dirty="0" smtClean="0">
                    <a:solidFill>
                      <a:srgbClr val="FFFFFF"/>
                    </a:solidFill>
                    <a:latin typeface="幼圆" pitchFamily="49" charset="-122"/>
                    <a:ea typeface="幼圆" pitchFamily="49" charset="-122"/>
                  </a:rPr>
                  <a:t>	</a:t>
                </a:r>
                <a:r>
                  <a:rPr lang="en-US" altLang="zh-CN" b="1" dirty="0" smtClean="0">
                    <a:solidFill>
                      <a:schemeClr val="tx2">
                        <a:lumMod val="20000"/>
                        <a:lumOff val="80000"/>
                      </a:schemeClr>
                    </a:solidFill>
                    <a:latin typeface="幼圆" pitchFamily="49" charset="-122"/>
                    <a:ea typeface="幼圆" pitchFamily="49" charset="-122"/>
                  </a:rPr>
                  <a:t>worker</a:t>
                </a:r>
                <a:r>
                  <a:rPr lang="zh-CN" altLang="en-US" b="1" dirty="0" smtClean="0">
                    <a:solidFill>
                      <a:schemeClr val="tx2">
                        <a:lumMod val="20000"/>
                        <a:lumOff val="80000"/>
                      </a:schemeClr>
                    </a:solidFill>
                    <a:latin typeface="幼圆" pitchFamily="49" charset="-122"/>
                    <a:ea typeface="幼圆" pitchFamily="49" charset="-122"/>
                  </a:rPr>
                  <a:t>完成分派的任务之后，向</a:t>
                </a:r>
                <a:r>
                  <a:rPr lang="en-US" altLang="zh-CN" b="1" dirty="0" smtClean="0">
                    <a:solidFill>
                      <a:schemeClr val="tx2">
                        <a:lumMod val="20000"/>
                        <a:lumOff val="80000"/>
                      </a:schemeClr>
                    </a:solidFill>
                    <a:latin typeface="幼圆" pitchFamily="49" charset="-122"/>
                    <a:ea typeface="幼圆" pitchFamily="49" charset="-122"/>
                  </a:rPr>
                  <a:t>master</a:t>
                </a:r>
                <a:r>
                  <a:rPr lang="zh-CN" altLang="en-US" b="1" dirty="0" smtClean="0">
                    <a:solidFill>
                      <a:schemeClr val="tx2">
                        <a:lumMod val="20000"/>
                        <a:lumOff val="80000"/>
                      </a:schemeClr>
                    </a:solidFill>
                    <a:latin typeface="幼圆" pitchFamily="49" charset="-122"/>
                    <a:ea typeface="幼圆" pitchFamily="49" charset="-122"/>
                  </a:rPr>
                  <a:t>请求更多</a:t>
                </a:r>
                <a:r>
                  <a:rPr lang="en-US" altLang="zh-CN" b="1" dirty="0" smtClean="0">
                    <a:solidFill>
                      <a:schemeClr val="tx2">
                        <a:lumMod val="20000"/>
                        <a:lumOff val="80000"/>
                      </a:schemeClr>
                    </a:solidFill>
                    <a:latin typeface="幼圆" pitchFamily="49" charset="-122"/>
                    <a:ea typeface="幼圆" pitchFamily="49" charset="-122"/>
                  </a:rPr>
                  <a:t>	</a:t>
                </a:r>
                <a:r>
                  <a:rPr lang="zh-CN" altLang="en-US" b="1" dirty="0" smtClean="0">
                    <a:solidFill>
                      <a:schemeClr val="tx2">
                        <a:lumMod val="20000"/>
                        <a:lumOff val="80000"/>
                      </a:schemeClr>
                    </a:solidFill>
                    <a:latin typeface="幼圆" pitchFamily="49" charset="-122"/>
                    <a:ea typeface="幼圆" pitchFamily="49" charset="-122"/>
                  </a:rPr>
                  <a:t>的任务</a:t>
                </a:r>
                <a:endParaRPr lang="en-US" altLang="zh-CN" b="1" dirty="0" smtClean="0">
                  <a:solidFill>
                    <a:schemeClr val="tx2">
                      <a:lumMod val="20000"/>
                      <a:lumOff val="80000"/>
                    </a:schemeClr>
                  </a:solidFill>
                  <a:latin typeface="幼圆" pitchFamily="49" charset="-122"/>
                  <a:ea typeface="幼圆" pitchFamily="49" charset="-122"/>
                </a:endParaRPr>
              </a:p>
            </p:txBody>
          </p:sp>
          <p:sp>
            <p:nvSpPr>
              <p:cNvPr id="40" name="Rectangle 8"/>
              <p:cNvSpPr>
                <a:spLocks noChangeArrowheads="1"/>
              </p:cNvSpPr>
              <p:nvPr/>
            </p:nvSpPr>
            <p:spPr bwMode="auto">
              <a:xfrm>
                <a:off x="475" y="1165"/>
                <a:ext cx="3872" cy="378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  <a:effectLst>
                <a:outerShdw dist="45791" dir="2021404" algn="ctr" rotWithShape="0">
                  <a:schemeClr val="bg1"/>
                </a:outerShdw>
              </a:effectLst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kumimoji="1" lang="zh-CN" altLang="en-US" sz="3300" b="1" dirty="0" smtClean="0">
                    <a:solidFill>
                      <a:srgbClr val="FFFF00"/>
                    </a:solidFill>
                    <a:ea typeface="黑体" pitchFamily="2" charset="-122"/>
                  </a:rPr>
                  <a:t>主从</a:t>
                </a:r>
                <a:r>
                  <a:rPr kumimoji="1" lang="en-US" altLang="zh-CN" sz="3300" b="1" dirty="0" smtClean="0">
                    <a:solidFill>
                      <a:srgbClr val="FFFF00"/>
                    </a:solidFill>
                    <a:ea typeface="黑体" pitchFamily="2" charset="-122"/>
                  </a:rPr>
                  <a:t>(master-worker)</a:t>
                </a:r>
                <a:r>
                  <a:rPr kumimoji="1" lang="zh-CN" altLang="en-US" sz="3300" b="1" dirty="0" smtClean="0">
                    <a:solidFill>
                      <a:srgbClr val="FFFF00"/>
                    </a:solidFill>
                    <a:ea typeface="黑体" pitchFamily="2" charset="-122"/>
                  </a:rPr>
                  <a:t>并行模式：</a:t>
                </a:r>
                <a:endParaRPr lang="zh-CN" altLang="en-US" sz="3300" b="1" dirty="0" smtClean="0">
                  <a:solidFill>
                    <a:srgbClr val="FFFF00"/>
                  </a:solidFill>
                  <a:ea typeface="黑体" pitchFamily="2" charset="-122"/>
                </a:endParaRPr>
              </a:p>
            </p:txBody>
          </p:sp>
        </p:grpSp>
        <p:sp>
          <p:nvSpPr>
            <p:cNvPr id="72" name="Oval 40"/>
            <p:cNvSpPr>
              <a:spLocks noChangeArrowheads="1"/>
            </p:cNvSpPr>
            <p:nvPr/>
          </p:nvSpPr>
          <p:spPr bwMode="auto">
            <a:xfrm>
              <a:off x="1247056" y="1916832"/>
              <a:ext cx="228600" cy="228600"/>
            </a:xfrm>
            <a:prstGeom prst="ellipse">
              <a:avLst/>
            </a:prstGeom>
            <a:solidFill>
              <a:srgbClr val="00E000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3" name="Oval 40"/>
            <p:cNvSpPr>
              <a:spLocks noChangeArrowheads="1"/>
            </p:cNvSpPr>
            <p:nvPr/>
          </p:nvSpPr>
          <p:spPr bwMode="auto">
            <a:xfrm>
              <a:off x="1247056" y="2276872"/>
              <a:ext cx="228600" cy="228600"/>
            </a:xfrm>
            <a:prstGeom prst="ellipse">
              <a:avLst/>
            </a:prstGeom>
            <a:solidFill>
              <a:srgbClr val="00E000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4" name="Oval 40"/>
            <p:cNvSpPr>
              <a:spLocks noChangeArrowheads="1"/>
            </p:cNvSpPr>
            <p:nvPr/>
          </p:nvSpPr>
          <p:spPr bwMode="auto">
            <a:xfrm>
              <a:off x="1247056" y="2624336"/>
              <a:ext cx="228600" cy="228600"/>
            </a:xfrm>
            <a:prstGeom prst="ellipse">
              <a:avLst/>
            </a:prstGeom>
            <a:solidFill>
              <a:srgbClr val="00E000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763000" cy="639762"/>
          </a:xfrm>
        </p:spPr>
        <p:txBody>
          <a:bodyPr/>
          <a:lstStyle/>
          <a:p>
            <a:r>
              <a:rPr lang="en-US" altLang="zh-CN" sz="3200" dirty="0">
                <a:solidFill>
                  <a:schemeClr val="bg1"/>
                </a:solidFill>
                <a:ea typeface="宋体" pitchFamily="2" charset="-122"/>
              </a:rPr>
              <a:t>Master Worker: Pseudo-code for the master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4771256" cy="54102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zh-CN" sz="1600" b="1" dirty="0">
                <a:solidFill>
                  <a:schemeClr val="bg1"/>
                </a:solidFill>
                <a:ea typeface="宋体" pitchFamily="2" charset="-122"/>
              </a:rPr>
              <a:t>Global </a:t>
            </a:r>
            <a:r>
              <a:rPr lang="en-US" altLang="zh-CN" sz="1600" b="1" dirty="0" err="1">
                <a:solidFill>
                  <a:schemeClr val="bg1"/>
                </a:solidFill>
                <a:ea typeface="宋体" pitchFamily="2" charset="-122"/>
              </a:rPr>
              <a:t>SharedQueue</a:t>
            </a:r>
            <a:r>
              <a:rPr lang="en-US" altLang="zh-CN" sz="1600" b="1" dirty="0">
                <a:solidFill>
                  <a:schemeClr val="bg1"/>
                </a:solidFill>
                <a:ea typeface="宋体" pitchFamily="2" charset="-122"/>
              </a:rPr>
              <a:t> tasks 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CN" sz="1600" b="1" dirty="0">
                <a:solidFill>
                  <a:schemeClr val="bg1"/>
                </a:solidFill>
                <a:ea typeface="宋体" pitchFamily="2" charset="-122"/>
              </a:rPr>
              <a:t>Global Results R;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zh-CN" sz="1600" b="1" dirty="0">
              <a:solidFill>
                <a:schemeClr val="bg1"/>
              </a:solidFill>
              <a:ea typeface="宋体" pitchFamily="2" charset="-122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CN" sz="1600" b="1" dirty="0">
                <a:solidFill>
                  <a:schemeClr val="bg1"/>
                </a:solidFill>
                <a:ea typeface="宋体" pitchFamily="2" charset="-122"/>
              </a:rPr>
              <a:t>master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CN" sz="1600" b="1" dirty="0" err="1">
                <a:solidFill>
                  <a:schemeClr val="bg1"/>
                </a:solidFill>
                <a:ea typeface="宋体" pitchFamily="2" charset="-122"/>
              </a:rPr>
              <a:t>int</a:t>
            </a:r>
            <a:r>
              <a:rPr lang="en-US" altLang="zh-CN" sz="1600" b="1" dirty="0">
                <a:solidFill>
                  <a:schemeClr val="bg1"/>
                </a:solidFill>
                <a:ea typeface="宋体" pitchFamily="2" charset="-122"/>
              </a:rPr>
              <a:t> </a:t>
            </a:r>
            <a:r>
              <a:rPr lang="en-US" altLang="zh-CN" sz="1600" b="1" dirty="0" err="1">
                <a:solidFill>
                  <a:schemeClr val="bg1"/>
                </a:solidFill>
                <a:ea typeface="宋体" pitchFamily="2" charset="-122"/>
              </a:rPr>
              <a:t>i</a:t>
            </a:r>
            <a:r>
              <a:rPr lang="en-US" altLang="zh-CN" sz="1600" b="1" dirty="0">
                <a:solidFill>
                  <a:schemeClr val="bg1"/>
                </a:solidFill>
                <a:ea typeface="宋体" pitchFamily="2" charset="-122"/>
              </a:rPr>
              <a:t>, </a:t>
            </a:r>
            <a:r>
              <a:rPr lang="en-US" altLang="zh-CN" sz="1600" b="1" dirty="0" err="1">
                <a:solidFill>
                  <a:schemeClr val="bg1"/>
                </a:solidFill>
                <a:ea typeface="宋体" pitchFamily="2" charset="-122"/>
              </a:rPr>
              <a:t>taskCount</a:t>
            </a:r>
            <a:r>
              <a:rPr lang="en-US" altLang="zh-CN" sz="1600" b="1" dirty="0">
                <a:solidFill>
                  <a:schemeClr val="bg1"/>
                </a:solidFill>
                <a:ea typeface="宋体" pitchFamily="2" charset="-122"/>
              </a:rPr>
              <a:t> ;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zh-CN" sz="1600" b="1" dirty="0">
              <a:solidFill>
                <a:schemeClr val="bg1"/>
              </a:solidFill>
              <a:ea typeface="宋体" pitchFamily="2" charset="-122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CN" sz="1600" b="1" dirty="0">
                <a:solidFill>
                  <a:schemeClr val="bg1"/>
                </a:solidFill>
                <a:ea typeface="宋体" pitchFamily="2" charset="-122"/>
              </a:rPr>
              <a:t>// First , generate the set of tasks and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CN" sz="1600" b="1" dirty="0">
                <a:solidFill>
                  <a:schemeClr val="bg1"/>
                </a:solidFill>
                <a:ea typeface="宋体" pitchFamily="2" charset="-122"/>
              </a:rPr>
              <a:t>// place them in the shared queue 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CN" sz="1600" b="1" dirty="0">
                <a:solidFill>
                  <a:schemeClr val="bg1"/>
                </a:solidFill>
                <a:ea typeface="宋体" pitchFamily="2" charset="-122"/>
              </a:rPr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CN" sz="1600" b="1" dirty="0">
                <a:solidFill>
                  <a:schemeClr val="bg1"/>
                </a:solidFill>
                <a:ea typeface="宋体" pitchFamily="2" charset="-122"/>
              </a:rPr>
              <a:t>     for (</a:t>
            </a:r>
            <a:r>
              <a:rPr lang="en-US" altLang="zh-CN" sz="1600" b="1" dirty="0" err="1">
                <a:solidFill>
                  <a:schemeClr val="bg1"/>
                </a:solidFill>
                <a:ea typeface="宋体" pitchFamily="2" charset="-122"/>
              </a:rPr>
              <a:t>i</a:t>
            </a:r>
            <a:r>
              <a:rPr lang="en-US" altLang="zh-CN" sz="1600" b="1" dirty="0">
                <a:solidFill>
                  <a:schemeClr val="bg1"/>
                </a:solidFill>
                <a:ea typeface="宋体" pitchFamily="2" charset="-122"/>
              </a:rPr>
              <a:t>=0;i&lt; </a:t>
            </a:r>
            <a:r>
              <a:rPr lang="en-US" altLang="zh-CN" sz="1600" b="1" dirty="0" err="1">
                <a:solidFill>
                  <a:schemeClr val="bg1"/>
                </a:solidFill>
                <a:ea typeface="宋体" pitchFamily="2" charset="-122"/>
              </a:rPr>
              <a:t>taskCount</a:t>
            </a:r>
            <a:r>
              <a:rPr lang="en-US" altLang="zh-CN" sz="1600" b="1" dirty="0">
                <a:solidFill>
                  <a:schemeClr val="bg1"/>
                </a:solidFill>
                <a:ea typeface="宋体" pitchFamily="2" charset="-122"/>
              </a:rPr>
              <a:t> ;</a:t>
            </a:r>
            <a:r>
              <a:rPr lang="en-US" altLang="zh-CN" sz="1600" b="1" dirty="0" err="1">
                <a:solidFill>
                  <a:schemeClr val="bg1"/>
                </a:solidFill>
                <a:ea typeface="宋体" pitchFamily="2" charset="-122"/>
              </a:rPr>
              <a:t>i</a:t>
            </a:r>
            <a:r>
              <a:rPr lang="en-US" altLang="zh-CN" sz="1600" b="1" dirty="0">
                <a:solidFill>
                  <a:schemeClr val="bg1"/>
                </a:solidFill>
                <a:ea typeface="宋体" pitchFamily="2" charset="-122"/>
              </a:rPr>
              <a:t>++)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CN" sz="1600" b="1" dirty="0">
                <a:solidFill>
                  <a:schemeClr val="bg1"/>
                </a:solidFill>
                <a:ea typeface="宋体" pitchFamily="2" charset="-122"/>
              </a:rPr>
              <a:t>          Task t = </a:t>
            </a:r>
            <a:r>
              <a:rPr lang="en-US" altLang="zh-CN" sz="1600" b="1" dirty="0" err="1">
                <a:solidFill>
                  <a:schemeClr val="bg1"/>
                </a:solidFill>
                <a:ea typeface="宋体" pitchFamily="2" charset="-122"/>
              </a:rPr>
              <a:t>generateSubTask</a:t>
            </a:r>
            <a:r>
              <a:rPr lang="en-US" altLang="zh-CN" sz="1600" b="1" dirty="0">
                <a:solidFill>
                  <a:schemeClr val="bg1"/>
                </a:solidFill>
                <a:ea typeface="宋体" pitchFamily="2" charset="-122"/>
              </a:rPr>
              <a:t> 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CN" sz="1600" b="1" dirty="0">
                <a:solidFill>
                  <a:schemeClr val="bg1"/>
                </a:solidFill>
                <a:ea typeface="宋体" pitchFamily="2" charset="-122"/>
              </a:rPr>
              <a:t>          tasks .add(t);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CN" sz="1600" b="1" dirty="0">
                <a:solidFill>
                  <a:schemeClr val="bg1"/>
                </a:solidFill>
                <a:ea typeface="宋体" pitchFamily="2" charset="-122"/>
              </a:rPr>
              <a:t> 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CN" sz="1600" b="1" dirty="0">
                <a:solidFill>
                  <a:schemeClr val="bg1"/>
                </a:solidFill>
                <a:ea typeface="宋体" pitchFamily="2" charset="-122"/>
              </a:rPr>
              <a:t>// Next , consume the set of results produced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CN" sz="1600" b="1" dirty="0">
                <a:solidFill>
                  <a:schemeClr val="bg1"/>
                </a:solidFill>
                <a:ea typeface="宋体" pitchFamily="2" charset="-122"/>
              </a:rPr>
              <a:t>// by the workers 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CN" sz="1600" b="1" dirty="0">
                <a:solidFill>
                  <a:schemeClr val="bg1"/>
                </a:solidFill>
                <a:ea typeface="宋体" pitchFamily="2" charset="-122"/>
              </a:rPr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CN" sz="1600" b="1" dirty="0">
                <a:solidFill>
                  <a:schemeClr val="bg1"/>
                </a:solidFill>
                <a:ea typeface="宋体" pitchFamily="2" charset="-122"/>
              </a:rPr>
              <a:t>     for (</a:t>
            </a:r>
            <a:r>
              <a:rPr lang="en-US" altLang="zh-CN" sz="1600" b="1" dirty="0" err="1">
                <a:solidFill>
                  <a:schemeClr val="bg1"/>
                </a:solidFill>
                <a:ea typeface="宋体" pitchFamily="2" charset="-122"/>
              </a:rPr>
              <a:t>i</a:t>
            </a:r>
            <a:r>
              <a:rPr lang="en-US" altLang="zh-CN" sz="1600" b="1" dirty="0">
                <a:solidFill>
                  <a:schemeClr val="bg1"/>
                </a:solidFill>
                <a:ea typeface="宋体" pitchFamily="2" charset="-122"/>
              </a:rPr>
              <a:t>=0;i&lt; </a:t>
            </a:r>
            <a:r>
              <a:rPr lang="en-US" altLang="zh-CN" sz="1600" b="1" dirty="0" err="1">
                <a:solidFill>
                  <a:schemeClr val="bg1"/>
                </a:solidFill>
                <a:ea typeface="宋体" pitchFamily="2" charset="-122"/>
              </a:rPr>
              <a:t>taskCount</a:t>
            </a:r>
            <a:r>
              <a:rPr lang="en-US" altLang="zh-CN" sz="1600" b="1" dirty="0">
                <a:solidFill>
                  <a:schemeClr val="bg1"/>
                </a:solidFill>
                <a:ea typeface="宋体" pitchFamily="2" charset="-122"/>
              </a:rPr>
              <a:t> ;</a:t>
            </a:r>
            <a:r>
              <a:rPr lang="en-US" altLang="zh-CN" sz="1600" b="1" dirty="0" err="1">
                <a:solidFill>
                  <a:schemeClr val="bg1"/>
                </a:solidFill>
                <a:ea typeface="宋体" pitchFamily="2" charset="-122"/>
              </a:rPr>
              <a:t>i</a:t>
            </a:r>
            <a:r>
              <a:rPr lang="en-US" altLang="zh-CN" sz="1600" b="1" dirty="0">
                <a:solidFill>
                  <a:schemeClr val="bg1"/>
                </a:solidFill>
                <a:ea typeface="宋体" pitchFamily="2" charset="-122"/>
              </a:rPr>
              <a:t>++)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CN" sz="1600" b="1" dirty="0">
                <a:solidFill>
                  <a:schemeClr val="bg1"/>
                </a:solidFill>
                <a:ea typeface="宋体" pitchFamily="2" charset="-122"/>
              </a:rPr>
              <a:t>          Result res = R.pop 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CN" sz="1600" b="1" dirty="0">
                <a:solidFill>
                  <a:schemeClr val="bg1"/>
                </a:solidFill>
                <a:ea typeface="宋体" pitchFamily="2" charset="-122"/>
              </a:rPr>
              <a:t>          </a:t>
            </a:r>
            <a:r>
              <a:rPr lang="en-US" altLang="zh-CN" sz="1600" b="1" dirty="0" err="1">
                <a:solidFill>
                  <a:schemeClr val="bg1"/>
                </a:solidFill>
                <a:ea typeface="宋体" pitchFamily="2" charset="-122"/>
              </a:rPr>
              <a:t>consumeResult</a:t>
            </a:r>
            <a:r>
              <a:rPr lang="en-US" altLang="zh-CN" sz="1600" b="1" dirty="0">
                <a:solidFill>
                  <a:schemeClr val="bg1"/>
                </a:solidFill>
                <a:ea typeface="宋体" pitchFamily="2" charset="-122"/>
              </a:rPr>
              <a:t> (res 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CN" sz="1600" b="1" dirty="0">
                <a:solidFill>
                  <a:schemeClr val="bg1"/>
                </a:solidFill>
                <a:ea typeface="宋体" pitchFamily="2" charset="-122"/>
              </a:rPr>
              <a:t> 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CN" sz="1600" b="1" dirty="0">
                <a:solidFill>
                  <a:schemeClr val="bg1"/>
                </a:solidFill>
                <a:ea typeface="宋体" pitchFamily="2" charset="-122"/>
              </a:rPr>
              <a:t>     </a:t>
            </a:r>
            <a:r>
              <a:rPr lang="en-US" altLang="zh-CN" sz="1600" b="1" dirty="0" err="1">
                <a:solidFill>
                  <a:schemeClr val="bg1"/>
                </a:solidFill>
                <a:ea typeface="宋体" pitchFamily="2" charset="-122"/>
              </a:rPr>
              <a:t>shut_down</a:t>
            </a:r>
            <a:r>
              <a:rPr lang="en-US" altLang="zh-CN" sz="1600" b="1" dirty="0">
                <a:solidFill>
                  <a:schemeClr val="bg1"/>
                </a:solidFill>
                <a:ea typeface="宋体" pitchFamily="2" charset="-122"/>
              </a:rPr>
              <a:t>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CN" sz="1600" b="1" dirty="0">
                <a:solidFill>
                  <a:schemeClr val="bg1"/>
                </a:solidFill>
                <a:ea typeface="宋体" pitchFamily="2" charset="-122"/>
              </a:rPr>
              <a:t>}</a:t>
            </a:r>
          </a:p>
        </p:txBody>
      </p:sp>
      <p:sp>
        <p:nvSpPr>
          <p:cNvPr id="97284" name="Text Box 4"/>
          <p:cNvSpPr txBox="1">
            <a:spLocks noChangeArrowheads="1"/>
          </p:cNvSpPr>
          <p:nvPr/>
        </p:nvSpPr>
        <p:spPr bwMode="auto">
          <a:xfrm>
            <a:off x="5181600" y="990600"/>
            <a:ext cx="3733800" cy="1631216"/>
          </a:xfrm>
          <a:prstGeom prst="rect">
            <a:avLst/>
          </a:prstGeom>
          <a:solidFill>
            <a:srgbClr val="F7FECE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dirty="0">
                <a:solidFill>
                  <a:schemeClr val="bg1"/>
                </a:solidFill>
                <a:ea typeface="宋体" pitchFamily="2" charset="-122"/>
              </a:rPr>
              <a:t>Create data structures shared between workers and the master: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zh-CN" sz="2000" dirty="0">
                <a:solidFill>
                  <a:schemeClr val="bg1"/>
                </a:solidFill>
                <a:ea typeface="宋体" pitchFamily="2" charset="-122"/>
              </a:rPr>
              <a:t> A Queue to hold the tasks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zh-CN" sz="2000" dirty="0">
                <a:solidFill>
                  <a:schemeClr val="bg1"/>
                </a:solidFill>
                <a:ea typeface="宋体" pitchFamily="2" charset="-122"/>
              </a:rPr>
              <a:t> A Queue to hold the results</a:t>
            </a:r>
          </a:p>
        </p:txBody>
      </p:sp>
      <p:sp>
        <p:nvSpPr>
          <p:cNvPr id="97285" name="Text Box 5"/>
          <p:cNvSpPr txBox="1">
            <a:spLocks noChangeArrowheads="1"/>
          </p:cNvSpPr>
          <p:nvPr/>
        </p:nvSpPr>
        <p:spPr bwMode="auto">
          <a:xfrm>
            <a:off x="5257800" y="3352800"/>
            <a:ext cx="3505200" cy="400110"/>
          </a:xfrm>
          <a:prstGeom prst="rect">
            <a:avLst/>
          </a:prstGeom>
          <a:solidFill>
            <a:srgbClr val="F7FECE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bg1"/>
                </a:solidFill>
                <a:ea typeface="宋体" pitchFamily="2" charset="-122"/>
              </a:rPr>
              <a:t>Fill the queue with a set of tasks</a:t>
            </a:r>
          </a:p>
        </p:txBody>
      </p:sp>
      <p:sp>
        <p:nvSpPr>
          <p:cNvPr id="97286" name="Text Box 6"/>
          <p:cNvSpPr txBox="1">
            <a:spLocks noChangeArrowheads="1"/>
          </p:cNvSpPr>
          <p:nvPr/>
        </p:nvSpPr>
        <p:spPr bwMode="auto">
          <a:xfrm>
            <a:off x="5334000" y="4724400"/>
            <a:ext cx="3505200" cy="1477328"/>
          </a:xfrm>
          <a:prstGeom prst="rect">
            <a:avLst/>
          </a:prstGeom>
          <a:solidFill>
            <a:srgbClr val="F7FECE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bg1"/>
                </a:solidFill>
                <a:ea typeface="宋体" pitchFamily="2" charset="-122"/>
              </a:rPr>
              <a:t>Pull results off the results-queue and consume them.</a:t>
            </a:r>
          </a:p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bg1"/>
                </a:solidFill>
                <a:ea typeface="宋体" pitchFamily="2" charset="-122"/>
              </a:rPr>
              <a:t>Shut down system results from all tasks have been consumed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763000" cy="639762"/>
          </a:xfrm>
        </p:spPr>
        <p:txBody>
          <a:bodyPr/>
          <a:lstStyle/>
          <a:p>
            <a:r>
              <a:rPr lang="en-US" altLang="zh-CN" sz="3200">
                <a:solidFill>
                  <a:schemeClr val="bg1"/>
                </a:solidFill>
                <a:ea typeface="宋体" pitchFamily="2" charset="-122"/>
              </a:rPr>
              <a:t>Master Worker: Pseudo-code for the worker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066800"/>
            <a:ext cx="5105400" cy="5059363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zh-CN" sz="2000" b="1" dirty="0">
                <a:solidFill>
                  <a:srgbClr val="002060"/>
                </a:solidFill>
                <a:ea typeface="宋体" pitchFamily="2" charset="-122"/>
              </a:rPr>
              <a:t>Global </a:t>
            </a:r>
            <a:r>
              <a:rPr lang="en-US" altLang="zh-CN" sz="2000" b="1" dirty="0" err="1">
                <a:solidFill>
                  <a:srgbClr val="002060"/>
                </a:solidFill>
                <a:ea typeface="宋体" pitchFamily="2" charset="-122"/>
              </a:rPr>
              <a:t>SharedQueue</a:t>
            </a:r>
            <a:r>
              <a:rPr lang="en-US" altLang="zh-CN" sz="2000" b="1" dirty="0">
                <a:solidFill>
                  <a:srgbClr val="002060"/>
                </a:solidFill>
                <a:ea typeface="宋体" pitchFamily="2" charset="-122"/>
              </a:rPr>
              <a:t> tasks 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CN" sz="2000" b="1" dirty="0">
                <a:solidFill>
                  <a:srgbClr val="002060"/>
                </a:solidFill>
                <a:ea typeface="宋体" pitchFamily="2" charset="-122"/>
              </a:rPr>
              <a:t>Global Results R;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zh-CN" sz="2000" b="1" dirty="0">
              <a:solidFill>
                <a:srgbClr val="002060"/>
              </a:solidFill>
              <a:ea typeface="宋体" pitchFamily="2" charset="-122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CN" sz="2000" b="1" dirty="0">
                <a:solidFill>
                  <a:srgbClr val="002060"/>
                </a:solidFill>
                <a:ea typeface="宋体" pitchFamily="2" charset="-122"/>
              </a:rPr>
              <a:t>worker {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zh-CN" sz="2000" b="1" dirty="0">
              <a:solidFill>
                <a:srgbClr val="002060"/>
              </a:solidFill>
              <a:ea typeface="宋体" pitchFamily="2" charset="-122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CN" sz="2000" b="1" dirty="0">
                <a:solidFill>
                  <a:srgbClr val="002060"/>
                </a:solidFill>
                <a:ea typeface="宋体" pitchFamily="2" charset="-122"/>
              </a:rPr>
              <a:t>     while ( true 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CN" sz="2000" b="1" dirty="0">
                <a:solidFill>
                  <a:srgbClr val="002060"/>
                </a:solidFill>
                <a:ea typeface="宋体" pitchFamily="2" charset="-122"/>
              </a:rPr>
              <a:t>         // Get a task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CN" sz="2000" b="1" dirty="0">
                <a:solidFill>
                  <a:srgbClr val="002060"/>
                </a:solidFill>
                <a:ea typeface="宋体" pitchFamily="2" charset="-122"/>
              </a:rPr>
              <a:t>               task = tasks .pop 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CN" sz="2000" b="1" dirty="0">
                <a:solidFill>
                  <a:srgbClr val="002060"/>
                </a:solidFill>
                <a:ea typeface="宋体" pitchFamily="2" charset="-122"/>
              </a:rPr>
              <a:t>         // Perform the work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CN" sz="2000" b="1" dirty="0">
                <a:solidFill>
                  <a:srgbClr val="002060"/>
                </a:solidFill>
                <a:ea typeface="宋体" pitchFamily="2" charset="-122"/>
              </a:rPr>
              <a:t>               Result res = </a:t>
            </a:r>
            <a:r>
              <a:rPr lang="en-US" altLang="zh-CN" sz="2000" b="1" dirty="0" err="1">
                <a:solidFill>
                  <a:srgbClr val="002060"/>
                </a:solidFill>
                <a:ea typeface="宋体" pitchFamily="2" charset="-122"/>
              </a:rPr>
              <a:t>performWork</a:t>
            </a:r>
            <a:r>
              <a:rPr lang="en-US" altLang="zh-CN" sz="2000" b="1" dirty="0">
                <a:solidFill>
                  <a:srgbClr val="002060"/>
                </a:solidFill>
                <a:ea typeface="宋体" pitchFamily="2" charset="-122"/>
              </a:rPr>
              <a:t> ( task 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CN" sz="2000" b="1" dirty="0">
                <a:solidFill>
                  <a:srgbClr val="002060"/>
                </a:solidFill>
                <a:ea typeface="宋体" pitchFamily="2" charset="-122"/>
              </a:rPr>
              <a:t>         // Put the result in the result queue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CN" sz="2000" b="1" dirty="0">
                <a:solidFill>
                  <a:srgbClr val="002060"/>
                </a:solidFill>
                <a:ea typeface="宋体" pitchFamily="2" charset="-122"/>
              </a:rPr>
              <a:t>               R. push (res 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CN" sz="2000" b="1" dirty="0">
                <a:solidFill>
                  <a:srgbClr val="002060"/>
                </a:solidFill>
                <a:ea typeface="宋体" pitchFamily="2" charset="-122"/>
              </a:rPr>
              <a:t> 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CN" sz="2000" b="1" dirty="0">
                <a:solidFill>
                  <a:srgbClr val="002060"/>
                </a:solidFill>
                <a:ea typeface="宋体" pitchFamily="2" charset="-122"/>
              </a:rPr>
              <a:t>}</a:t>
            </a:r>
          </a:p>
        </p:txBody>
      </p:sp>
      <p:sp>
        <p:nvSpPr>
          <p:cNvPr id="98308" name="Text Box 4"/>
          <p:cNvSpPr txBox="1">
            <a:spLocks noChangeArrowheads="1"/>
          </p:cNvSpPr>
          <p:nvPr/>
        </p:nvSpPr>
        <p:spPr bwMode="auto">
          <a:xfrm>
            <a:off x="4876800" y="990600"/>
            <a:ext cx="4038600" cy="1323439"/>
          </a:xfrm>
          <a:prstGeom prst="rect">
            <a:avLst/>
          </a:prstGeom>
          <a:solidFill>
            <a:srgbClr val="F7FECE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dirty="0">
                <a:solidFill>
                  <a:schemeClr val="bg1"/>
                </a:solidFill>
                <a:ea typeface="宋体" pitchFamily="2" charset="-122"/>
              </a:rPr>
              <a:t>Access key shared data structures: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zh-CN" sz="2000" dirty="0">
                <a:solidFill>
                  <a:schemeClr val="bg1"/>
                </a:solidFill>
                <a:ea typeface="宋体" pitchFamily="2" charset="-122"/>
              </a:rPr>
              <a:t> A Queue to hold the tasks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zh-CN" sz="2000" dirty="0">
                <a:solidFill>
                  <a:schemeClr val="bg1"/>
                </a:solidFill>
                <a:ea typeface="宋体" pitchFamily="2" charset="-122"/>
              </a:rPr>
              <a:t> A Queue to hold the results</a:t>
            </a:r>
          </a:p>
        </p:txBody>
      </p:sp>
      <p:sp>
        <p:nvSpPr>
          <p:cNvPr id="98309" name="Text Box 5"/>
          <p:cNvSpPr txBox="1">
            <a:spLocks noChangeArrowheads="1"/>
          </p:cNvSpPr>
          <p:nvPr/>
        </p:nvSpPr>
        <p:spPr bwMode="auto">
          <a:xfrm>
            <a:off x="4953000" y="3100898"/>
            <a:ext cx="2895600" cy="400110"/>
          </a:xfrm>
          <a:prstGeom prst="rect">
            <a:avLst/>
          </a:prstGeom>
          <a:solidFill>
            <a:srgbClr val="F7FECE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dirty="0">
                <a:solidFill>
                  <a:schemeClr val="bg1"/>
                </a:solidFill>
                <a:ea typeface="宋体" pitchFamily="2" charset="-122"/>
              </a:rPr>
              <a:t>Grab next available task</a:t>
            </a:r>
          </a:p>
        </p:txBody>
      </p:sp>
      <p:sp>
        <p:nvSpPr>
          <p:cNvPr id="98310" name="Text Box 6"/>
          <p:cNvSpPr txBox="1">
            <a:spLocks noChangeArrowheads="1"/>
          </p:cNvSpPr>
          <p:nvPr/>
        </p:nvSpPr>
        <p:spPr bwMode="auto">
          <a:xfrm>
            <a:off x="5105400" y="3810000"/>
            <a:ext cx="2819400" cy="400110"/>
          </a:xfrm>
          <a:prstGeom prst="rect">
            <a:avLst/>
          </a:prstGeom>
          <a:solidFill>
            <a:srgbClr val="F7FECE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bg1"/>
                </a:solidFill>
                <a:ea typeface="宋体" pitchFamily="2" charset="-122"/>
              </a:rPr>
              <a:t>Do the work</a:t>
            </a:r>
          </a:p>
        </p:txBody>
      </p:sp>
      <p:sp>
        <p:nvSpPr>
          <p:cNvPr id="98311" name="Text Box 7"/>
          <p:cNvSpPr txBox="1">
            <a:spLocks noChangeArrowheads="1"/>
          </p:cNvSpPr>
          <p:nvPr/>
        </p:nvSpPr>
        <p:spPr bwMode="auto">
          <a:xfrm>
            <a:off x="5181600" y="4419600"/>
            <a:ext cx="2819400" cy="400110"/>
          </a:xfrm>
          <a:prstGeom prst="rect">
            <a:avLst/>
          </a:prstGeom>
          <a:solidFill>
            <a:srgbClr val="F7FECE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dirty="0">
                <a:solidFill>
                  <a:schemeClr val="bg1"/>
                </a:solidFill>
                <a:ea typeface="宋体" pitchFamily="2" charset="-122"/>
              </a:rPr>
              <a:t>Store the result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51520" y="83295"/>
            <a:ext cx="2448271" cy="609601"/>
            <a:chOff x="357" y="639"/>
            <a:chExt cx="305" cy="384"/>
          </a:xfrm>
        </p:grpSpPr>
        <p:sp>
          <p:nvSpPr>
            <p:cNvPr id="4" name="Oval 9"/>
            <p:cNvSpPr>
              <a:spLocks noChangeArrowheads="1"/>
            </p:cNvSpPr>
            <p:nvPr/>
          </p:nvSpPr>
          <p:spPr bwMode="auto">
            <a:xfrm>
              <a:off x="357" y="660"/>
              <a:ext cx="305" cy="363"/>
            </a:xfrm>
            <a:prstGeom prst="ellipse">
              <a:avLst/>
            </a:prstGeom>
            <a:solidFill>
              <a:srgbClr val="FFFFC9"/>
            </a:solidFill>
            <a:ln w="12700" cap="sq">
              <a:noFill/>
              <a:round/>
              <a:headEnd type="none" w="sm" len="sm"/>
              <a:tailEnd type="none" w="sm" len="sm"/>
            </a:ln>
            <a:effectLst>
              <a:outerShdw dist="45791" dir="2021404" algn="ctr" rotWithShape="0">
                <a:srgbClr val="969696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" name="Text Box 10"/>
            <p:cNvSpPr txBox="1">
              <a:spLocks noChangeArrowheads="1"/>
            </p:cNvSpPr>
            <p:nvPr/>
          </p:nvSpPr>
          <p:spPr bwMode="auto">
            <a:xfrm>
              <a:off x="383" y="639"/>
              <a:ext cx="279" cy="339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>
              <a:outerShdw dist="17961" dir="2700000" algn="ctr" rotWithShape="0">
                <a:schemeClr val="bg1"/>
              </a:outerShdw>
            </a:effectLst>
          </p:spPr>
          <p:txBody>
            <a:bodyPr wrap="square">
              <a:spAutoFit/>
            </a:bodyPr>
            <a:lstStyle/>
            <a:p>
              <a:r>
                <a:rPr lang="zh-CN" altLang="en-US" sz="2900" b="1" dirty="0" smtClean="0">
                  <a:solidFill>
                    <a:srgbClr val="FF3300"/>
                  </a:solidFill>
                  <a:latin typeface="黑体" pitchFamily="2" charset="-122"/>
                  <a:ea typeface="黑体" pitchFamily="2" charset="-122"/>
                </a:rPr>
                <a:t>四</a:t>
              </a:r>
              <a:r>
                <a:rPr lang="en-US" altLang="zh-CN" sz="2900" b="1" dirty="0" smtClean="0">
                  <a:solidFill>
                    <a:srgbClr val="FF3300"/>
                  </a:solidFill>
                  <a:latin typeface="黑体" pitchFamily="2" charset="-122"/>
                  <a:ea typeface="黑体" pitchFamily="2" charset="-122"/>
                </a:rPr>
                <a:t>.</a:t>
              </a:r>
              <a:r>
                <a:rPr lang="zh-CN" altLang="en-US" sz="2900" b="1" dirty="0" smtClean="0">
                  <a:solidFill>
                    <a:srgbClr val="FF3300"/>
                  </a:solidFill>
                  <a:latin typeface="黑体" pitchFamily="2" charset="-122"/>
                  <a:ea typeface="黑体" pitchFamily="2" charset="-122"/>
                </a:rPr>
                <a:t>线程池</a:t>
              </a:r>
              <a:endParaRPr lang="zh-CN" altLang="en-US" b="1" dirty="0">
                <a:solidFill>
                  <a:srgbClr val="FF3300"/>
                </a:solidFill>
                <a:latin typeface="黑体" pitchFamily="2" charset="-122"/>
                <a:ea typeface="黑体" pitchFamily="2" charset="-122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656406" y="836714"/>
            <a:ext cx="8020050" cy="2016128"/>
            <a:chOff x="384" y="1152"/>
            <a:chExt cx="5052" cy="1270"/>
          </a:xfrm>
        </p:grpSpPr>
        <p:sp>
          <p:nvSpPr>
            <p:cNvPr id="32" name="Rectangle 6"/>
            <p:cNvSpPr>
              <a:spLocks noChangeArrowheads="1"/>
            </p:cNvSpPr>
            <p:nvPr/>
          </p:nvSpPr>
          <p:spPr bwMode="auto">
            <a:xfrm>
              <a:off x="384" y="1152"/>
              <a:ext cx="5052" cy="1270"/>
            </a:xfrm>
            <a:prstGeom prst="rect">
              <a:avLst/>
            </a:prstGeom>
            <a:gradFill rotWithShape="0">
              <a:gsLst>
                <a:gs pos="0">
                  <a:srgbClr val="0000FF"/>
                </a:gs>
                <a:gs pos="50000">
                  <a:srgbClr val="0000FF">
                    <a:gamma/>
                    <a:shade val="46275"/>
                    <a:invGamma/>
                  </a:srgbClr>
                </a:gs>
                <a:gs pos="100000">
                  <a:srgbClr val="0000FF"/>
                </a:gs>
              </a:gsLst>
              <a:lin ang="5400000" scaled="1"/>
            </a:gradFill>
            <a:ln w="12700" cap="sq">
              <a:noFill/>
              <a:miter lim="800000"/>
              <a:headEnd type="none" w="sm" len="sm"/>
              <a:tailEnd type="none" w="sm" len="sm"/>
            </a:ln>
            <a:effectLst>
              <a:outerShdw dist="188799" dir="2536421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39" name="Text Box 7"/>
            <p:cNvSpPr txBox="1">
              <a:spLocks noChangeArrowheads="1"/>
            </p:cNvSpPr>
            <p:nvPr/>
          </p:nvSpPr>
          <p:spPr bwMode="auto">
            <a:xfrm>
              <a:off x="475" y="1238"/>
              <a:ext cx="4899" cy="1066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square">
              <a:spAutoFit/>
            </a:bodyPr>
            <a:lstStyle/>
            <a:p>
              <a:r>
                <a:rPr kumimoji="1" lang="en-US" altLang="zh-CN" sz="2600" b="1" dirty="0" smtClean="0">
                  <a:solidFill>
                    <a:srgbClr val="FFFFFF"/>
                  </a:solidFill>
                  <a:latin typeface="幼圆" pitchFamily="49" charset="-122"/>
                  <a:ea typeface="幼圆" pitchFamily="49" charset="-122"/>
                </a:rPr>
                <a:t>			</a:t>
              </a:r>
              <a:r>
                <a:rPr lang="en-US" altLang="zh-CN" sz="2600" b="1" dirty="0" smtClean="0">
                  <a:solidFill>
                    <a:srgbClr val="FFFFFF"/>
                  </a:solidFill>
                  <a:latin typeface="幼圆" pitchFamily="49" charset="-122"/>
                  <a:ea typeface="幼圆" pitchFamily="49" charset="-122"/>
                </a:rPr>
                <a:t>			 </a:t>
              </a:r>
              <a:r>
                <a:rPr lang="zh-CN" altLang="en-US" sz="2600" b="1" dirty="0" smtClean="0">
                  <a:solidFill>
                    <a:schemeClr val="tx2">
                      <a:lumMod val="20000"/>
                      <a:lumOff val="80000"/>
                    </a:schemeClr>
                  </a:solidFill>
                  <a:latin typeface="幼圆" pitchFamily="49" charset="-122"/>
                  <a:ea typeface="幼圆" pitchFamily="49" charset="-122"/>
                </a:rPr>
                <a:t>创建一定数量线程，配备一个任务队列，存放其它线程提交的任务</a:t>
              </a:r>
              <a:r>
                <a:rPr lang="zh-CN" altLang="en-US" b="1" dirty="0" smtClean="0">
                  <a:solidFill>
                    <a:schemeClr val="tx2">
                      <a:lumMod val="20000"/>
                      <a:lumOff val="80000"/>
                    </a:schemeClr>
                  </a:solidFill>
                  <a:latin typeface="幼圆" pitchFamily="49" charset="-122"/>
                  <a:ea typeface="幼圆" pitchFamily="49" charset="-122"/>
                </a:rPr>
                <a:t>。</a:t>
              </a:r>
              <a:r>
                <a:rPr lang="zh-CN" altLang="en-US" sz="2600" b="1" dirty="0" smtClean="0">
                  <a:solidFill>
                    <a:srgbClr val="FFFFFF"/>
                  </a:solidFill>
                  <a:latin typeface="幼圆" pitchFamily="49" charset="-122"/>
                  <a:ea typeface="幼圆" pitchFamily="49" charset="-122"/>
                </a:rPr>
                <a:t>线程池内的线程从队列中取任务执行，如果队列中没任务，线程池内的线程挂起。</a:t>
              </a:r>
              <a:endParaRPr lang="en-US" altLang="zh-CN" sz="2600" b="1" dirty="0" smtClean="0">
                <a:solidFill>
                  <a:srgbClr val="FFFFFF"/>
                </a:solidFill>
                <a:latin typeface="幼圆" pitchFamily="49" charset="-122"/>
                <a:ea typeface="幼圆" pitchFamily="49" charset="-122"/>
              </a:endParaRPr>
            </a:p>
          </p:txBody>
        </p:sp>
        <p:sp>
          <p:nvSpPr>
            <p:cNvPr id="40" name="Rectangle 8"/>
            <p:cNvSpPr>
              <a:spLocks noChangeArrowheads="1"/>
            </p:cNvSpPr>
            <p:nvPr/>
          </p:nvSpPr>
          <p:spPr bwMode="auto">
            <a:xfrm>
              <a:off x="475" y="1165"/>
              <a:ext cx="3646" cy="37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>
              <a:outerShdw dist="45791" dir="2021404" algn="ctr" rotWithShape="0">
                <a:schemeClr val="bg1"/>
              </a:outerShdw>
            </a:effectLst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zh-CN" altLang="en-US" sz="3300" b="1" dirty="0" smtClean="0">
                  <a:solidFill>
                    <a:srgbClr val="FFFF00"/>
                  </a:solidFill>
                  <a:ea typeface="黑体" pitchFamily="2" charset="-122"/>
                </a:rPr>
                <a:t>线程池</a:t>
              </a:r>
              <a:r>
                <a:rPr kumimoji="1" lang="en-US" altLang="zh-CN" sz="3300" b="1" dirty="0" smtClean="0">
                  <a:solidFill>
                    <a:srgbClr val="FFFF00"/>
                  </a:solidFill>
                  <a:ea typeface="黑体" pitchFamily="2" charset="-122"/>
                </a:rPr>
                <a:t>(thread pool)</a:t>
              </a:r>
              <a:r>
                <a:rPr kumimoji="1" lang="zh-CN" altLang="en-US" sz="3300" b="1" dirty="0" smtClean="0">
                  <a:solidFill>
                    <a:srgbClr val="FFFF00"/>
                  </a:solidFill>
                  <a:ea typeface="黑体" pitchFamily="2" charset="-122"/>
                </a:rPr>
                <a:t>并行模式：</a:t>
              </a:r>
              <a:endParaRPr lang="zh-CN" altLang="en-US" sz="3300" b="1" dirty="0" smtClean="0">
                <a:solidFill>
                  <a:srgbClr val="FFFF00"/>
                </a:solidFill>
                <a:ea typeface="黑体" pitchFamily="2" charset="-122"/>
              </a:endParaRPr>
            </a:p>
          </p:txBody>
        </p:sp>
      </p:grpSp>
      <p:pic>
        <p:nvPicPr>
          <p:cNvPr id="189443" name="Picture 3" descr="D:\My Documents\我的研究与教学\教学\并行程序设计（本科）\课件\figures\1000px-Thread_pool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3501008"/>
            <a:ext cx="6336704" cy="32760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189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979712" y="404666"/>
            <a:ext cx="4248472" cy="1111252"/>
            <a:chOff x="427" y="3217"/>
            <a:chExt cx="2722" cy="700"/>
          </a:xfrm>
        </p:grpSpPr>
        <p:sp>
          <p:nvSpPr>
            <p:cNvPr id="3" name="Freeform 4"/>
            <p:cNvSpPr>
              <a:spLocks/>
            </p:cNvSpPr>
            <p:nvPr/>
          </p:nvSpPr>
          <p:spPr bwMode="auto">
            <a:xfrm>
              <a:off x="427" y="3217"/>
              <a:ext cx="2722" cy="454"/>
            </a:xfrm>
            <a:custGeom>
              <a:avLst/>
              <a:gdLst/>
              <a:ahLst/>
              <a:cxnLst>
                <a:cxn ang="0">
                  <a:pos x="150" y="35"/>
                </a:cxn>
                <a:cxn ang="0">
                  <a:pos x="1336" y="46"/>
                </a:cxn>
                <a:cxn ang="0">
                  <a:pos x="2120" y="81"/>
                </a:cxn>
                <a:cxn ang="0">
                  <a:pos x="2592" y="12"/>
                </a:cxn>
                <a:cxn ang="0">
                  <a:pos x="2915" y="46"/>
                </a:cxn>
                <a:cxn ang="0">
                  <a:pos x="2834" y="403"/>
                </a:cxn>
                <a:cxn ang="0">
                  <a:pos x="2845" y="795"/>
                </a:cxn>
                <a:cxn ang="0">
                  <a:pos x="46" y="784"/>
                </a:cxn>
                <a:cxn ang="0">
                  <a:pos x="23" y="484"/>
                </a:cxn>
                <a:cxn ang="0">
                  <a:pos x="0" y="415"/>
                </a:cxn>
                <a:cxn ang="0">
                  <a:pos x="23" y="92"/>
                </a:cxn>
                <a:cxn ang="0">
                  <a:pos x="184" y="0"/>
                </a:cxn>
                <a:cxn ang="0">
                  <a:pos x="230" y="35"/>
                </a:cxn>
              </a:cxnLst>
              <a:rect l="0" t="0" r="r" b="b"/>
              <a:pathLst>
                <a:path w="2915" h="840">
                  <a:moveTo>
                    <a:pt x="150" y="35"/>
                  </a:moveTo>
                  <a:cubicBezTo>
                    <a:pt x="545" y="8"/>
                    <a:pt x="941" y="31"/>
                    <a:pt x="1336" y="46"/>
                  </a:cubicBezTo>
                  <a:cubicBezTo>
                    <a:pt x="1590" y="112"/>
                    <a:pt x="1860" y="42"/>
                    <a:pt x="2120" y="81"/>
                  </a:cubicBezTo>
                  <a:cubicBezTo>
                    <a:pt x="2322" y="71"/>
                    <a:pt x="2417" y="67"/>
                    <a:pt x="2592" y="12"/>
                  </a:cubicBezTo>
                  <a:cubicBezTo>
                    <a:pt x="2704" y="23"/>
                    <a:pt x="2802" y="38"/>
                    <a:pt x="2915" y="46"/>
                  </a:cubicBezTo>
                  <a:cubicBezTo>
                    <a:pt x="2906" y="170"/>
                    <a:pt x="2906" y="297"/>
                    <a:pt x="2834" y="403"/>
                  </a:cubicBezTo>
                  <a:cubicBezTo>
                    <a:pt x="2847" y="550"/>
                    <a:pt x="2854" y="641"/>
                    <a:pt x="2845" y="795"/>
                  </a:cubicBezTo>
                  <a:cubicBezTo>
                    <a:pt x="1918" y="763"/>
                    <a:pt x="963" y="789"/>
                    <a:pt x="46" y="784"/>
                  </a:cubicBezTo>
                  <a:cubicBezTo>
                    <a:pt x="5" y="654"/>
                    <a:pt x="60" y="840"/>
                    <a:pt x="23" y="484"/>
                  </a:cubicBezTo>
                  <a:cubicBezTo>
                    <a:pt x="20" y="460"/>
                    <a:pt x="0" y="415"/>
                    <a:pt x="0" y="415"/>
                  </a:cubicBezTo>
                  <a:cubicBezTo>
                    <a:pt x="120" y="336"/>
                    <a:pt x="23" y="414"/>
                    <a:pt x="23" y="92"/>
                  </a:cubicBezTo>
                  <a:cubicBezTo>
                    <a:pt x="23" y="42"/>
                    <a:pt x="142" y="15"/>
                    <a:pt x="184" y="0"/>
                  </a:cubicBezTo>
                  <a:cubicBezTo>
                    <a:pt x="227" y="15"/>
                    <a:pt x="214" y="1"/>
                    <a:pt x="230" y="35"/>
                  </a:cubicBezTo>
                </a:path>
              </a:pathLst>
            </a:custGeom>
            <a:gradFill rotWithShape="1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18900000" scaled="1"/>
            </a:gradFill>
            <a:ln w="12700" cap="flat" cmpd="sng">
              <a:noFill/>
              <a:prstDash val="solid"/>
              <a:round/>
              <a:headEnd/>
              <a:tailEnd/>
            </a:ln>
            <a:effectLst>
              <a:outerShdw dist="89803" dir="2700000" algn="ctr" rotWithShape="0">
                <a:srgbClr val="C0C0C0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" name="Text Box 5"/>
            <p:cNvSpPr txBox="1">
              <a:spLocks noChangeArrowheads="1"/>
            </p:cNvSpPr>
            <p:nvPr/>
          </p:nvSpPr>
          <p:spPr bwMode="auto">
            <a:xfrm>
              <a:off x="549" y="3300"/>
              <a:ext cx="2382" cy="61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square">
              <a:spAutoFit/>
            </a:bodyPr>
            <a:lstStyle/>
            <a:p>
              <a:pPr algn="ctr">
                <a:lnSpc>
                  <a:spcPct val="90000"/>
                </a:lnSpc>
                <a:spcAft>
                  <a:spcPct val="15000"/>
                </a:spcAft>
              </a:pPr>
              <a:r>
                <a:rPr lang="zh-CN" altLang="en-US" sz="3200" b="1" dirty="0" smtClean="0">
                  <a:solidFill>
                    <a:srgbClr val="FFFF00"/>
                  </a:solidFill>
                  <a:ea typeface="黑体" pitchFamily="2" charset="-122"/>
                </a:rPr>
                <a:t>使用线程池的优势</a:t>
              </a:r>
              <a:endParaRPr lang="en-US" altLang="zh-CN" sz="3200" b="1" dirty="0">
                <a:solidFill>
                  <a:srgbClr val="FFFFFF"/>
                </a:solidFill>
                <a:ea typeface="楷体_GB2312" pitchFamily="49" charset="-122"/>
              </a:endParaRPr>
            </a:p>
          </p:txBody>
        </p:sp>
      </p:grpSp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1331640" y="1628800"/>
            <a:ext cx="6337301" cy="600074"/>
            <a:chOff x="864" y="1632"/>
            <a:chExt cx="3992" cy="378"/>
          </a:xfrm>
        </p:grpSpPr>
        <p:sp>
          <p:nvSpPr>
            <p:cNvPr id="6" name="Rectangle 16"/>
            <p:cNvSpPr>
              <a:spLocks noChangeArrowheads="1"/>
            </p:cNvSpPr>
            <p:nvPr/>
          </p:nvSpPr>
          <p:spPr bwMode="auto">
            <a:xfrm>
              <a:off x="1056" y="1632"/>
              <a:ext cx="3800" cy="37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l"/>
              <a:r>
                <a:rPr lang="zh-CN" altLang="en-US" sz="3300" dirty="0" smtClean="0">
                  <a:solidFill>
                    <a:srgbClr val="003399"/>
                  </a:solidFill>
                  <a:ea typeface="黑体" pitchFamily="2" charset="-122"/>
                </a:rPr>
                <a:t>消除频繁创建撤销线程的开销</a:t>
              </a:r>
              <a:endParaRPr lang="zh-CN" altLang="en-US" sz="3300" dirty="0">
                <a:solidFill>
                  <a:srgbClr val="003399"/>
                </a:solidFill>
                <a:ea typeface="黑体" pitchFamily="2" charset="-122"/>
              </a:endParaRPr>
            </a:p>
          </p:txBody>
        </p:sp>
        <p:sp>
          <p:nvSpPr>
            <p:cNvPr id="7" name="Oval 20"/>
            <p:cNvSpPr>
              <a:spLocks noChangeArrowheads="1"/>
            </p:cNvSpPr>
            <p:nvPr/>
          </p:nvSpPr>
          <p:spPr bwMode="auto">
            <a:xfrm>
              <a:off x="864" y="1765"/>
              <a:ext cx="144" cy="151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FF3300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9" name="组合 45"/>
          <p:cNvGrpSpPr/>
          <p:nvPr/>
        </p:nvGrpSpPr>
        <p:grpSpPr>
          <a:xfrm>
            <a:off x="1619672" y="4437112"/>
            <a:ext cx="5688632" cy="1746195"/>
            <a:chOff x="4139431" y="2636912"/>
            <a:chExt cx="5688632" cy="1746195"/>
          </a:xfrm>
        </p:grpSpPr>
        <p:sp>
          <p:nvSpPr>
            <p:cNvPr id="11" name="矩形 10"/>
            <p:cNvSpPr/>
            <p:nvPr/>
          </p:nvSpPr>
          <p:spPr>
            <a:xfrm>
              <a:off x="4859511" y="3429000"/>
              <a:ext cx="4968552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sz="2400" kern="12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sz="2400" kern="12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sz="2400" kern="12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sz="2400" kern="12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sz="2400" kern="12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umimoji="1" sz="2400" kern="12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umimoji="1" sz="2400" kern="12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umimoji="1" sz="2400" kern="12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umimoji="1" sz="2400" kern="12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altLang="zh-CN" sz="2800" b="1" dirty="0" smtClean="0">
                  <a:solidFill>
                    <a:schemeClr val="accent2"/>
                  </a:solidFill>
                  <a:ea typeface="宋体" charset="-122"/>
                </a:rPr>
                <a:t>Web</a:t>
              </a:r>
              <a:r>
                <a:rPr lang="zh-CN" altLang="en-US" sz="2800" b="1" dirty="0" smtClean="0">
                  <a:solidFill>
                    <a:schemeClr val="accent2"/>
                  </a:solidFill>
                  <a:ea typeface="宋体" charset="-122"/>
                </a:rPr>
                <a:t>服务器</a:t>
              </a:r>
              <a:r>
                <a:rPr lang="zh-CN" altLang="en-US" sz="2800" b="1" dirty="0" smtClean="0">
                  <a:solidFill>
                    <a:srgbClr val="002060"/>
                  </a:solidFill>
                  <a:ea typeface="宋体" charset="-122"/>
                </a:rPr>
                <a:t>，例如</a:t>
              </a:r>
              <a:r>
                <a:rPr lang="en-US" altLang="zh-CN" sz="2800" b="1" dirty="0" smtClean="0">
                  <a:solidFill>
                    <a:srgbClr val="002060"/>
                  </a:solidFill>
                  <a:ea typeface="宋体" charset="-122"/>
                </a:rPr>
                <a:t>Tomcat</a:t>
              </a:r>
              <a:r>
                <a:rPr lang="zh-CN" altLang="en-US" sz="2800" b="1" dirty="0" smtClean="0">
                  <a:solidFill>
                    <a:srgbClr val="002060"/>
                  </a:solidFill>
                  <a:ea typeface="宋体" charset="-122"/>
                </a:rPr>
                <a:t>服务器可以配置线程池内的线程数</a:t>
              </a:r>
              <a:endParaRPr lang="en-US" altLang="zh-CN" sz="2800" b="1" dirty="0" smtClean="0">
                <a:solidFill>
                  <a:schemeClr val="accent2"/>
                </a:solidFill>
                <a:ea typeface="宋体" charset="-122"/>
              </a:endParaRPr>
            </a:p>
          </p:txBody>
        </p:sp>
        <p:grpSp>
          <p:nvGrpSpPr>
            <p:cNvPr id="12" name="组合 41"/>
            <p:cNvGrpSpPr/>
            <p:nvPr/>
          </p:nvGrpSpPr>
          <p:grpSpPr>
            <a:xfrm>
              <a:off x="4139431" y="2636912"/>
              <a:ext cx="1529204" cy="769441"/>
              <a:chOff x="755576" y="3140968"/>
              <a:chExt cx="1529204" cy="769441"/>
            </a:xfrm>
          </p:grpSpPr>
          <p:sp>
            <p:nvSpPr>
              <p:cNvPr id="13" name="Freeform 130"/>
              <p:cNvSpPr>
                <a:spLocks/>
              </p:cNvSpPr>
              <p:nvPr/>
            </p:nvSpPr>
            <p:spPr bwMode="auto">
              <a:xfrm>
                <a:off x="755576" y="3140968"/>
                <a:ext cx="1512168" cy="757238"/>
              </a:xfrm>
              <a:custGeom>
                <a:avLst/>
                <a:gdLst/>
                <a:ahLst/>
                <a:cxnLst>
                  <a:cxn ang="0">
                    <a:pos x="146" y="75"/>
                  </a:cxn>
                  <a:cxn ang="0">
                    <a:pos x="90" y="251"/>
                  </a:cxn>
                  <a:cxn ang="0">
                    <a:pos x="226" y="355"/>
                  </a:cxn>
                  <a:cxn ang="0">
                    <a:pos x="274" y="363"/>
                  </a:cxn>
                  <a:cxn ang="0">
                    <a:pos x="338" y="379"/>
                  </a:cxn>
                  <a:cxn ang="0">
                    <a:pos x="450" y="355"/>
                  </a:cxn>
                  <a:cxn ang="0">
                    <a:pos x="482" y="283"/>
                  </a:cxn>
                  <a:cxn ang="0">
                    <a:pos x="474" y="115"/>
                  </a:cxn>
                  <a:cxn ang="0">
                    <a:pos x="426" y="99"/>
                  </a:cxn>
                  <a:cxn ang="0">
                    <a:pos x="146" y="75"/>
                  </a:cxn>
                </a:cxnLst>
                <a:rect l="0" t="0" r="r" b="b"/>
                <a:pathLst>
                  <a:path w="490" h="386">
                    <a:moveTo>
                      <a:pt x="146" y="75"/>
                    </a:moveTo>
                    <a:cubicBezTo>
                      <a:pt x="61" y="132"/>
                      <a:pt x="100" y="52"/>
                      <a:pt x="90" y="251"/>
                    </a:cubicBezTo>
                    <a:cubicBezTo>
                      <a:pt x="109" y="365"/>
                      <a:pt x="101" y="341"/>
                      <a:pt x="226" y="355"/>
                    </a:cubicBezTo>
                    <a:cubicBezTo>
                      <a:pt x="242" y="357"/>
                      <a:pt x="258" y="360"/>
                      <a:pt x="274" y="363"/>
                    </a:cubicBezTo>
                    <a:cubicBezTo>
                      <a:pt x="296" y="368"/>
                      <a:pt x="338" y="379"/>
                      <a:pt x="338" y="379"/>
                    </a:cubicBezTo>
                    <a:cubicBezTo>
                      <a:pt x="381" y="375"/>
                      <a:pt x="419" y="386"/>
                      <a:pt x="450" y="355"/>
                    </a:cubicBezTo>
                    <a:cubicBezTo>
                      <a:pt x="469" y="336"/>
                      <a:pt x="482" y="283"/>
                      <a:pt x="482" y="283"/>
                    </a:cubicBezTo>
                    <a:cubicBezTo>
                      <a:pt x="479" y="227"/>
                      <a:pt x="490" y="169"/>
                      <a:pt x="474" y="115"/>
                    </a:cubicBezTo>
                    <a:cubicBezTo>
                      <a:pt x="469" y="99"/>
                      <a:pt x="426" y="99"/>
                      <a:pt x="426" y="99"/>
                    </a:cubicBezTo>
                    <a:cubicBezTo>
                      <a:pt x="393" y="0"/>
                      <a:pt x="0" y="75"/>
                      <a:pt x="146" y="75"/>
                    </a:cubicBezTo>
                    <a:close/>
                  </a:path>
                </a:pathLst>
              </a:custGeom>
              <a:solidFill>
                <a:srgbClr val="00CCFF"/>
              </a:solidFill>
              <a:ln w="12700" cap="flat" cmpd="sng">
                <a:noFill/>
                <a:prstDash val="solid"/>
                <a:round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sz="2400" kern="120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sz="2400" kern="120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sz="2400" kern="120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sz="2400" kern="120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sz="2400" kern="120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kumimoji="1" sz="2400" kern="120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kumimoji="1" sz="2400" kern="120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kumimoji="1" sz="2400" kern="120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kumimoji="1" sz="2400" kern="120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  <a:cs typeface="+mn-cs"/>
                  </a:defRPr>
                </a:lvl9pPr>
              </a:lstStyle>
              <a:p>
                <a:endParaRPr lang="zh-CN" altLang="en-US"/>
              </a:p>
            </p:txBody>
          </p:sp>
          <p:sp>
            <p:nvSpPr>
              <p:cNvPr id="14" name="Text Box 131"/>
              <p:cNvSpPr txBox="1">
                <a:spLocks noChangeArrowheads="1"/>
              </p:cNvSpPr>
              <p:nvPr/>
            </p:nvSpPr>
            <p:spPr bwMode="auto">
              <a:xfrm>
                <a:off x="971600" y="3140968"/>
                <a:ext cx="1313180" cy="76944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 wrap="none">
                <a:spAutoFit/>
              </a:bodyPr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sz="2400" kern="120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sz="2400" kern="120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sz="2400" kern="120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sz="2400" kern="120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sz="2400" kern="120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kumimoji="1" sz="2400" kern="120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kumimoji="1" sz="2400" kern="120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kumimoji="1" sz="2400" kern="120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kumimoji="1" sz="2400" kern="120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  <a:cs typeface="+mn-cs"/>
                  </a:defRPr>
                </a:lvl9pPr>
              </a:lstStyle>
              <a:p>
                <a:r>
                  <a:rPr lang="zh-CN" altLang="en-US" sz="4400" dirty="0" smtClean="0">
                    <a:solidFill>
                      <a:srgbClr val="FF5050"/>
                    </a:solidFill>
                    <a:ea typeface="华文新魏" pitchFamily="2" charset="-122"/>
                  </a:rPr>
                  <a:t>应用</a:t>
                </a:r>
                <a:endParaRPr lang="zh-CN" altLang="en-US" sz="4400" dirty="0">
                  <a:solidFill>
                    <a:srgbClr val="FF5050"/>
                  </a:solidFill>
                  <a:ea typeface="华文新魏" pitchFamily="2" charset="-122"/>
                </a:endParaRPr>
              </a:p>
            </p:txBody>
          </p:sp>
        </p:grpSp>
      </p:grpSp>
      <p:grpSp>
        <p:nvGrpSpPr>
          <p:cNvPr id="15" name="Group 21"/>
          <p:cNvGrpSpPr>
            <a:grpSpLocks/>
          </p:cNvGrpSpPr>
          <p:nvPr/>
        </p:nvGrpSpPr>
        <p:grpSpPr bwMode="auto">
          <a:xfrm>
            <a:off x="1331640" y="2180854"/>
            <a:ext cx="6337301" cy="600074"/>
            <a:chOff x="864" y="1632"/>
            <a:chExt cx="3992" cy="378"/>
          </a:xfrm>
        </p:grpSpPr>
        <p:sp>
          <p:nvSpPr>
            <p:cNvPr id="16" name="Rectangle 16"/>
            <p:cNvSpPr>
              <a:spLocks noChangeArrowheads="1"/>
            </p:cNvSpPr>
            <p:nvPr/>
          </p:nvSpPr>
          <p:spPr bwMode="auto">
            <a:xfrm>
              <a:off x="1056" y="1632"/>
              <a:ext cx="3800" cy="37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l"/>
              <a:r>
                <a:rPr lang="zh-CN" altLang="en-US" sz="3300" dirty="0" smtClean="0">
                  <a:solidFill>
                    <a:srgbClr val="003399"/>
                  </a:solidFill>
                  <a:ea typeface="黑体" pitchFamily="2" charset="-122"/>
                </a:rPr>
                <a:t>较快的响应速度</a:t>
              </a:r>
              <a:endParaRPr lang="zh-CN" altLang="en-US" sz="3300" dirty="0">
                <a:solidFill>
                  <a:srgbClr val="003399"/>
                </a:solidFill>
                <a:ea typeface="黑体" pitchFamily="2" charset="-122"/>
              </a:endParaRPr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864" y="1765"/>
              <a:ext cx="144" cy="151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FF3300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18" name="Group 21"/>
          <p:cNvGrpSpPr>
            <a:grpSpLocks/>
          </p:cNvGrpSpPr>
          <p:nvPr/>
        </p:nvGrpSpPr>
        <p:grpSpPr bwMode="auto">
          <a:xfrm>
            <a:off x="1331043" y="2756918"/>
            <a:ext cx="7632701" cy="1108073"/>
            <a:chOff x="864" y="1632"/>
            <a:chExt cx="4808" cy="698"/>
          </a:xfrm>
        </p:grpSpPr>
        <p:sp>
          <p:nvSpPr>
            <p:cNvPr id="19" name="Rectangle 16"/>
            <p:cNvSpPr>
              <a:spLocks noChangeArrowheads="1"/>
            </p:cNvSpPr>
            <p:nvPr/>
          </p:nvSpPr>
          <p:spPr bwMode="auto">
            <a:xfrm>
              <a:off x="1056" y="1632"/>
              <a:ext cx="4616" cy="69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zh-CN" altLang="en-US" sz="3300" dirty="0" smtClean="0">
                  <a:solidFill>
                    <a:srgbClr val="003399"/>
                  </a:solidFill>
                  <a:ea typeface="黑体" pitchFamily="2" charset="-122"/>
                </a:rPr>
                <a:t>避免过量占用系统资源（相比每到达一个任务就创建一个线程的方式）</a:t>
              </a:r>
              <a:endParaRPr lang="zh-CN" altLang="en-US" sz="3300" dirty="0">
                <a:solidFill>
                  <a:srgbClr val="003399"/>
                </a:solidFill>
                <a:ea typeface="黑体" pitchFamily="2" charset="-122"/>
              </a:endParaRPr>
            </a:p>
          </p:txBody>
        </p:sp>
        <p:sp>
          <p:nvSpPr>
            <p:cNvPr id="20" name="Oval 20"/>
            <p:cNvSpPr>
              <a:spLocks noChangeArrowheads="1"/>
            </p:cNvSpPr>
            <p:nvPr/>
          </p:nvSpPr>
          <p:spPr bwMode="auto">
            <a:xfrm>
              <a:off x="864" y="1765"/>
              <a:ext cx="144" cy="151"/>
            </a:xfrm>
            <a:prstGeom prst="ellipse">
              <a:avLst/>
            </a:prstGeom>
            <a:gradFill rotWithShape="0">
              <a:gsLst>
                <a:gs pos="0">
                  <a:srgbClr val="FF3300"/>
                </a:gs>
                <a:gs pos="100000">
                  <a:srgbClr val="FF3300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683568" y="188640"/>
            <a:ext cx="2690943" cy="769441"/>
            <a:chOff x="539750" y="2781300"/>
            <a:chExt cx="792163" cy="769441"/>
          </a:xfrm>
        </p:grpSpPr>
        <p:sp>
          <p:nvSpPr>
            <p:cNvPr id="3" name="Oval 59"/>
            <p:cNvSpPr>
              <a:spLocks noChangeArrowheads="1"/>
            </p:cNvSpPr>
            <p:nvPr/>
          </p:nvSpPr>
          <p:spPr bwMode="auto">
            <a:xfrm>
              <a:off x="539750" y="2890838"/>
              <a:ext cx="792163" cy="576263"/>
            </a:xfrm>
            <a:prstGeom prst="ellipse">
              <a:avLst/>
            </a:prstGeom>
            <a:gradFill rotWithShape="1">
              <a:gsLst>
                <a:gs pos="0">
                  <a:srgbClr val="FF0000"/>
                </a:gs>
                <a:gs pos="50000">
                  <a:srgbClr val="FF0000">
                    <a:gamma/>
                    <a:shade val="46275"/>
                    <a:invGamma/>
                  </a:srgbClr>
                </a:gs>
                <a:gs pos="100000">
                  <a:srgbClr val="FF0000"/>
                </a:gs>
              </a:gsLst>
              <a:lin ang="18900000" scaled="1"/>
            </a:gradFill>
            <a:ln w="12700">
              <a:noFill/>
              <a:round/>
              <a:headEnd/>
              <a:tailEnd/>
            </a:ln>
            <a:effectLst>
              <a:outerShdw dist="28398" dir="1593903" algn="ctr" rotWithShape="0">
                <a:srgbClr val="C0C0C0"/>
              </a:outerShdw>
            </a:effectLst>
          </p:spPr>
          <p:txBody>
            <a:bodyPr wrap="none" anchor="ctr"/>
            <a:lstStyle/>
            <a:p>
              <a:endParaRPr lang="zh-CN" altLang="en-US" b="1"/>
            </a:p>
          </p:txBody>
        </p:sp>
        <p:sp>
          <p:nvSpPr>
            <p:cNvPr id="2" name="Text Box 60"/>
            <p:cNvSpPr txBox="1">
              <a:spLocks noChangeArrowheads="1"/>
            </p:cNvSpPr>
            <p:nvPr/>
          </p:nvSpPr>
          <p:spPr bwMode="auto">
            <a:xfrm>
              <a:off x="541338" y="2781300"/>
              <a:ext cx="782731" cy="76944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square">
              <a:spAutoFit/>
            </a:bodyPr>
            <a:lstStyle/>
            <a:p>
              <a:pPr algn="l"/>
              <a:r>
                <a:rPr lang="zh-CN" altLang="en-US" sz="4400" b="1" dirty="0" smtClean="0">
                  <a:solidFill>
                    <a:srgbClr val="FFFF00"/>
                  </a:solidFill>
                  <a:ea typeface="华文新魏" pitchFamily="2" charset="-122"/>
                </a:rPr>
                <a:t>例</a:t>
              </a:r>
              <a:r>
                <a:rPr lang="zh-CN" altLang="en-US" b="1" dirty="0" smtClean="0">
                  <a:solidFill>
                    <a:srgbClr val="FFFF00"/>
                  </a:solidFill>
                  <a:ea typeface="华文新魏" pitchFamily="2" charset="-122"/>
                </a:rPr>
                <a:t>：</a:t>
              </a:r>
              <a:r>
                <a:rPr lang="en-US" altLang="zh-CN" b="1" dirty="0" smtClean="0">
                  <a:solidFill>
                    <a:srgbClr val="FFFF00"/>
                  </a:solidFill>
                  <a:ea typeface="华文新魏" pitchFamily="2" charset="-122"/>
                </a:rPr>
                <a:t>TCP</a:t>
              </a:r>
              <a:r>
                <a:rPr lang="zh-CN" altLang="en-US" b="1" dirty="0" smtClean="0">
                  <a:solidFill>
                    <a:srgbClr val="FFFF00"/>
                  </a:solidFill>
                  <a:ea typeface="华文新魏" pitchFamily="2" charset="-122"/>
                </a:rPr>
                <a:t>服务器</a:t>
              </a:r>
              <a:endParaRPr lang="zh-CN" altLang="en-US" b="1" dirty="0">
                <a:solidFill>
                  <a:srgbClr val="FFFF00"/>
                </a:solidFill>
                <a:ea typeface="华文新魏" pitchFamily="2" charset="-122"/>
              </a:endParaRPr>
            </a:p>
          </p:txBody>
        </p:sp>
      </p:grpSp>
      <p:sp>
        <p:nvSpPr>
          <p:cNvPr id="5" name="矩形 4"/>
          <p:cNvSpPr/>
          <p:nvPr/>
        </p:nvSpPr>
        <p:spPr>
          <a:xfrm>
            <a:off x="323528" y="2060848"/>
            <a:ext cx="8568952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b="1" dirty="0" err="1" smtClean="0">
                <a:solidFill>
                  <a:srgbClr val="002060"/>
                </a:solidFill>
              </a:rPr>
              <a:t>int</a:t>
            </a:r>
            <a:r>
              <a:rPr lang="en-US" altLang="zh-CN" b="1" dirty="0" smtClean="0">
                <a:solidFill>
                  <a:srgbClr val="002060"/>
                </a:solidFill>
              </a:rPr>
              <a:t> main(</a:t>
            </a:r>
            <a:r>
              <a:rPr lang="en-US" altLang="zh-CN" b="1" dirty="0" err="1" smtClean="0">
                <a:solidFill>
                  <a:srgbClr val="002060"/>
                </a:solidFill>
              </a:rPr>
              <a:t>int</a:t>
            </a:r>
            <a:r>
              <a:rPr lang="en-US" altLang="zh-CN" b="1" dirty="0" smtClean="0">
                <a:solidFill>
                  <a:srgbClr val="002060"/>
                </a:solidFill>
              </a:rPr>
              <a:t> </a:t>
            </a:r>
            <a:r>
              <a:rPr lang="en-US" altLang="zh-CN" b="1" dirty="0" err="1" smtClean="0">
                <a:solidFill>
                  <a:srgbClr val="002060"/>
                </a:solidFill>
              </a:rPr>
              <a:t>argc</a:t>
            </a:r>
            <a:r>
              <a:rPr lang="en-US" altLang="zh-CN" b="1" dirty="0" smtClean="0">
                <a:solidFill>
                  <a:srgbClr val="002060"/>
                </a:solidFill>
              </a:rPr>
              <a:t>, char **</a:t>
            </a:r>
            <a:r>
              <a:rPr lang="en-US" altLang="zh-CN" b="1" dirty="0" err="1" smtClean="0">
                <a:solidFill>
                  <a:srgbClr val="002060"/>
                </a:solidFill>
              </a:rPr>
              <a:t>argv</a:t>
            </a:r>
            <a:r>
              <a:rPr lang="en-US" altLang="zh-CN" b="1" dirty="0" smtClean="0">
                <a:solidFill>
                  <a:srgbClr val="002060"/>
                </a:solidFill>
              </a:rPr>
              <a:t>) {</a:t>
            </a:r>
          </a:p>
          <a:p>
            <a:r>
              <a:rPr lang="en-US" altLang="zh-CN" b="1" dirty="0" smtClean="0">
                <a:solidFill>
                  <a:srgbClr val="002060"/>
                </a:solidFill>
              </a:rPr>
              <a:t>	……</a:t>
            </a:r>
          </a:p>
          <a:p>
            <a:r>
              <a:rPr lang="en-US" altLang="zh-CN" b="1" dirty="0" smtClean="0">
                <a:solidFill>
                  <a:srgbClr val="002060"/>
                </a:solidFill>
              </a:rPr>
              <a:t>	</a:t>
            </a:r>
            <a:r>
              <a:rPr lang="en-US" altLang="zh-CN" b="1" dirty="0" err="1" smtClean="0">
                <a:solidFill>
                  <a:srgbClr val="002060"/>
                </a:solidFill>
              </a:rPr>
              <a:t>listenfd</a:t>
            </a:r>
            <a:r>
              <a:rPr lang="en-US" altLang="zh-CN" b="1" dirty="0" smtClean="0">
                <a:solidFill>
                  <a:srgbClr val="002060"/>
                </a:solidFill>
              </a:rPr>
              <a:t> = </a:t>
            </a:r>
            <a:r>
              <a:rPr lang="en-US" altLang="zh-CN" b="1" dirty="0" err="1" smtClean="0">
                <a:solidFill>
                  <a:srgbClr val="FF0000"/>
                </a:solidFill>
              </a:rPr>
              <a:t>Tcp_listen</a:t>
            </a:r>
            <a:r>
              <a:rPr lang="en-US" altLang="zh-CN" b="1" dirty="0" smtClean="0">
                <a:solidFill>
                  <a:srgbClr val="002060"/>
                </a:solidFill>
              </a:rPr>
              <a:t>(</a:t>
            </a:r>
            <a:r>
              <a:rPr lang="en-US" altLang="zh-CN" b="1" dirty="0" err="1" smtClean="0">
                <a:solidFill>
                  <a:srgbClr val="002060"/>
                </a:solidFill>
              </a:rPr>
              <a:t>argv</a:t>
            </a:r>
            <a:r>
              <a:rPr lang="en-US" altLang="zh-CN" b="1" dirty="0" smtClean="0">
                <a:solidFill>
                  <a:srgbClr val="002060"/>
                </a:solidFill>
              </a:rPr>
              <a:t>[1], </a:t>
            </a:r>
            <a:r>
              <a:rPr lang="en-US" altLang="zh-CN" b="1" dirty="0" err="1" smtClean="0">
                <a:solidFill>
                  <a:srgbClr val="002060"/>
                </a:solidFill>
              </a:rPr>
              <a:t>argv</a:t>
            </a:r>
            <a:r>
              <a:rPr lang="en-US" altLang="zh-CN" b="1" dirty="0" smtClean="0">
                <a:solidFill>
                  <a:srgbClr val="002060"/>
                </a:solidFill>
              </a:rPr>
              <a:t>[2], &amp;</a:t>
            </a:r>
            <a:r>
              <a:rPr lang="en-US" altLang="zh-CN" b="1" dirty="0" err="1" smtClean="0">
                <a:solidFill>
                  <a:srgbClr val="002060"/>
                </a:solidFill>
              </a:rPr>
              <a:t>addrlen</a:t>
            </a:r>
            <a:r>
              <a:rPr lang="en-US" altLang="zh-CN" b="1" dirty="0" smtClean="0">
                <a:solidFill>
                  <a:srgbClr val="002060"/>
                </a:solidFill>
              </a:rPr>
              <a:t>); </a:t>
            </a:r>
          </a:p>
          <a:p>
            <a:endParaRPr lang="en-US" altLang="zh-CN" b="1" dirty="0" smtClean="0">
              <a:solidFill>
                <a:srgbClr val="002060"/>
              </a:solidFill>
            </a:endParaRPr>
          </a:p>
          <a:p>
            <a:r>
              <a:rPr lang="en-US" altLang="zh-CN" b="1" dirty="0" smtClean="0">
                <a:solidFill>
                  <a:srgbClr val="002060"/>
                </a:solidFill>
              </a:rPr>
              <a:t>	for (</a:t>
            </a:r>
            <a:r>
              <a:rPr lang="en-US" altLang="zh-CN" b="1" dirty="0" err="1" smtClean="0">
                <a:solidFill>
                  <a:srgbClr val="002060"/>
                </a:solidFill>
              </a:rPr>
              <a:t>i</a:t>
            </a:r>
            <a:r>
              <a:rPr lang="en-US" altLang="zh-CN" b="1" dirty="0" smtClean="0">
                <a:solidFill>
                  <a:srgbClr val="002060"/>
                </a:solidFill>
              </a:rPr>
              <a:t> = 0; </a:t>
            </a:r>
            <a:r>
              <a:rPr lang="en-US" altLang="zh-CN" b="1" dirty="0" err="1" smtClean="0">
                <a:solidFill>
                  <a:srgbClr val="002060"/>
                </a:solidFill>
              </a:rPr>
              <a:t>i</a:t>
            </a:r>
            <a:r>
              <a:rPr lang="en-US" altLang="zh-CN" b="1" dirty="0" smtClean="0">
                <a:solidFill>
                  <a:srgbClr val="002060"/>
                </a:solidFill>
              </a:rPr>
              <a:t> &lt; </a:t>
            </a:r>
            <a:r>
              <a:rPr lang="en-US" altLang="zh-CN" b="1" dirty="0" err="1" smtClean="0">
                <a:solidFill>
                  <a:srgbClr val="002060"/>
                </a:solidFill>
              </a:rPr>
              <a:t>nthreads</a:t>
            </a:r>
            <a:r>
              <a:rPr lang="en-US" altLang="zh-CN" b="1" dirty="0" smtClean="0">
                <a:solidFill>
                  <a:srgbClr val="002060"/>
                </a:solidFill>
              </a:rPr>
              <a:t>; </a:t>
            </a:r>
            <a:r>
              <a:rPr lang="en-US" altLang="zh-CN" b="1" dirty="0" err="1" smtClean="0">
                <a:solidFill>
                  <a:srgbClr val="002060"/>
                </a:solidFill>
              </a:rPr>
              <a:t>i</a:t>
            </a:r>
            <a:r>
              <a:rPr lang="en-US" altLang="zh-CN" b="1" dirty="0" smtClean="0">
                <a:solidFill>
                  <a:srgbClr val="002060"/>
                </a:solidFill>
              </a:rPr>
              <a:t>++) </a:t>
            </a:r>
          </a:p>
          <a:p>
            <a:r>
              <a:rPr lang="en-US" altLang="zh-CN" b="1" dirty="0" smtClean="0">
                <a:solidFill>
                  <a:srgbClr val="002060"/>
                </a:solidFill>
              </a:rPr>
              <a:t>		</a:t>
            </a:r>
            <a:r>
              <a:rPr lang="en-US" altLang="zh-CN" sz="2000" b="1" dirty="0" smtClean="0">
                <a:solidFill>
                  <a:srgbClr val="002060"/>
                </a:solidFill>
              </a:rPr>
              <a:t> </a:t>
            </a:r>
            <a:r>
              <a:rPr lang="en-US" altLang="zh-CN" sz="2000" b="1" dirty="0" err="1" smtClean="0">
                <a:solidFill>
                  <a:srgbClr val="002060"/>
                </a:solidFill>
              </a:rPr>
              <a:t>Pthread_create</a:t>
            </a:r>
            <a:r>
              <a:rPr lang="en-US" altLang="zh-CN" sz="2000" b="1" dirty="0" smtClean="0">
                <a:solidFill>
                  <a:srgbClr val="002060"/>
                </a:solidFill>
              </a:rPr>
              <a:t>(&amp;</a:t>
            </a:r>
            <a:r>
              <a:rPr lang="en-US" altLang="zh-CN" sz="2000" b="1" dirty="0" err="1" smtClean="0">
                <a:solidFill>
                  <a:srgbClr val="002060"/>
                </a:solidFill>
              </a:rPr>
              <a:t>tptr</a:t>
            </a:r>
            <a:r>
              <a:rPr lang="en-US" altLang="zh-CN" sz="2000" b="1" dirty="0" smtClean="0">
                <a:solidFill>
                  <a:srgbClr val="002060"/>
                </a:solidFill>
              </a:rPr>
              <a:t>[</a:t>
            </a:r>
            <a:r>
              <a:rPr lang="en-US" altLang="zh-CN" sz="2000" b="1" dirty="0" err="1" smtClean="0">
                <a:solidFill>
                  <a:srgbClr val="002060"/>
                </a:solidFill>
              </a:rPr>
              <a:t>i</a:t>
            </a:r>
            <a:r>
              <a:rPr lang="en-US" altLang="zh-CN" sz="2000" b="1" dirty="0" smtClean="0">
                <a:solidFill>
                  <a:srgbClr val="002060"/>
                </a:solidFill>
              </a:rPr>
              <a:t>].</a:t>
            </a:r>
            <a:r>
              <a:rPr lang="en-US" altLang="zh-CN" sz="2000" b="1" dirty="0" err="1" smtClean="0">
                <a:solidFill>
                  <a:srgbClr val="002060"/>
                </a:solidFill>
              </a:rPr>
              <a:t>thread_tid</a:t>
            </a:r>
            <a:r>
              <a:rPr lang="en-US" altLang="zh-CN" sz="2000" b="1" dirty="0" smtClean="0">
                <a:solidFill>
                  <a:srgbClr val="002060"/>
                </a:solidFill>
              </a:rPr>
              <a:t>, NULL, &amp;</a:t>
            </a:r>
            <a:r>
              <a:rPr lang="en-US" altLang="zh-CN" sz="2000" b="1" dirty="0" err="1" smtClean="0">
                <a:solidFill>
                  <a:srgbClr val="FF0000"/>
                </a:solidFill>
              </a:rPr>
              <a:t>thread_main</a:t>
            </a:r>
            <a:r>
              <a:rPr lang="en-US" altLang="zh-CN" sz="2000" b="1" dirty="0" smtClean="0">
                <a:solidFill>
                  <a:srgbClr val="002060"/>
                </a:solidFill>
              </a:rPr>
              <a:t>, 								(void *) </a:t>
            </a:r>
            <a:r>
              <a:rPr lang="en-US" altLang="zh-CN" sz="2000" b="1" dirty="0" err="1" smtClean="0">
                <a:solidFill>
                  <a:srgbClr val="002060"/>
                </a:solidFill>
              </a:rPr>
              <a:t>i</a:t>
            </a:r>
            <a:r>
              <a:rPr lang="en-US" altLang="zh-CN" sz="2000" b="1" dirty="0" smtClean="0">
                <a:solidFill>
                  <a:srgbClr val="002060"/>
                </a:solidFill>
              </a:rPr>
              <a:t>); </a:t>
            </a:r>
          </a:p>
          <a:p>
            <a:r>
              <a:rPr lang="en-US" altLang="zh-CN" b="1" dirty="0" smtClean="0">
                <a:solidFill>
                  <a:srgbClr val="002060"/>
                </a:solidFill>
              </a:rPr>
              <a:t>	Signal(SIGINT, </a:t>
            </a:r>
            <a:r>
              <a:rPr lang="en-US" altLang="zh-CN" b="1" dirty="0" err="1" smtClean="0">
                <a:solidFill>
                  <a:srgbClr val="002060"/>
                </a:solidFill>
              </a:rPr>
              <a:t>sig_int</a:t>
            </a:r>
            <a:r>
              <a:rPr lang="en-US" altLang="zh-CN" b="1" dirty="0" smtClean="0">
                <a:solidFill>
                  <a:srgbClr val="002060"/>
                </a:solidFill>
              </a:rPr>
              <a:t>); </a:t>
            </a:r>
          </a:p>
          <a:p>
            <a:endParaRPr lang="en-US" altLang="zh-CN" b="1" dirty="0" smtClean="0">
              <a:solidFill>
                <a:srgbClr val="002060"/>
              </a:solidFill>
            </a:endParaRPr>
          </a:p>
          <a:p>
            <a:r>
              <a:rPr lang="en-US" altLang="zh-CN" b="1" dirty="0" smtClean="0">
                <a:solidFill>
                  <a:srgbClr val="002060"/>
                </a:solidFill>
              </a:rPr>
              <a:t>	for ( ; ; ) </a:t>
            </a:r>
          </a:p>
          <a:p>
            <a:r>
              <a:rPr lang="en-US" altLang="zh-CN" b="1" dirty="0" smtClean="0">
                <a:solidFill>
                  <a:srgbClr val="002060"/>
                </a:solidFill>
              </a:rPr>
              <a:t>		pause(); /* everything done by threads */ </a:t>
            </a:r>
          </a:p>
          <a:p>
            <a:r>
              <a:rPr lang="en-US" altLang="zh-CN" b="1" dirty="0" smtClean="0">
                <a:solidFill>
                  <a:srgbClr val="002060"/>
                </a:solidFill>
              </a:rPr>
              <a:t>} </a:t>
            </a:r>
            <a:endParaRPr lang="zh-CN" altLang="en-US" b="1" dirty="0">
              <a:solidFill>
                <a:srgbClr val="00206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3707904" y="188640"/>
            <a:ext cx="51845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800" b="1" dirty="0" smtClean="0">
                <a:solidFill>
                  <a:srgbClr val="00B050"/>
                </a:solidFill>
              </a:rPr>
              <a:t>参考：</a:t>
            </a:r>
            <a:r>
              <a:rPr lang="en-US" altLang="zh-CN" sz="1800" b="1" dirty="0" smtClean="0">
                <a:solidFill>
                  <a:srgbClr val="00B050"/>
                </a:solidFill>
              </a:rPr>
              <a:t>Network Programming Volume 1, Third Edition: The Sockets Networking API</a:t>
            </a:r>
            <a:endParaRPr lang="zh-CN" altLang="en-US" sz="1800" b="1" dirty="0">
              <a:solidFill>
                <a:srgbClr val="00B050"/>
              </a:solidFill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1835698" y="1196752"/>
            <a:ext cx="3816423" cy="646331"/>
            <a:chOff x="7683500" y="115889"/>
            <a:chExt cx="1088488" cy="646331"/>
          </a:xfrm>
        </p:grpSpPr>
        <p:sp>
          <p:nvSpPr>
            <p:cNvPr id="8" name="Freeform 10"/>
            <p:cNvSpPr>
              <a:spLocks/>
            </p:cNvSpPr>
            <p:nvPr/>
          </p:nvSpPr>
          <p:spPr bwMode="auto">
            <a:xfrm>
              <a:off x="7683500" y="128588"/>
              <a:ext cx="1068508" cy="546100"/>
            </a:xfrm>
            <a:custGeom>
              <a:avLst/>
              <a:gdLst/>
              <a:ahLst/>
              <a:cxnLst>
                <a:cxn ang="0">
                  <a:pos x="146" y="75"/>
                </a:cxn>
                <a:cxn ang="0">
                  <a:pos x="90" y="251"/>
                </a:cxn>
                <a:cxn ang="0">
                  <a:pos x="226" y="355"/>
                </a:cxn>
                <a:cxn ang="0">
                  <a:pos x="274" y="363"/>
                </a:cxn>
                <a:cxn ang="0">
                  <a:pos x="338" y="379"/>
                </a:cxn>
                <a:cxn ang="0">
                  <a:pos x="450" y="355"/>
                </a:cxn>
                <a:cxn ang="0">
                  <a:pos x="482" y="283"/>
                </a:cxn>
                <a:cxn ang="0">
                  <a:pos x="474" y="115"/>
                </a:cxn>
                <a:cxn ang="0">
                  <a:pos x="426" y="99"/>
                </a:cxn>
                <a:cxn ang="0">
                  <a:pos x="146" y="75"/>
                </a:cxn>
              </a:cxnLst>
              <a:rect l="0" t="0" r="r" b="b"/>
              <a:pathLst>
                <a:path w="490" h="386">
                  <a:moveTo>
                    <a:pt x="146" y="75"/>
                  </a:moveTo>
                  <a:cubicBezTo>
                    <a:pt x="61" y="132"/>
                    <a:pt x="100" y="52"/>
                    <a:pt x="90" y="251"/>
                  </a:cubicBezTo>
                  <a:cubicBezTo>
                    <a:pt x="109" y="365"/>
                    <a:pt x="101" y="341"/>
                    <a:pt x="226" y="355"/>
                  </a:cubicBezTo>
                  <a:cubicBezTo>
                    <a:pt x="242" y="357"/>
                    <a:pt x="258" y="360"/>
                    <a:pt x="274" y="363"/>
                  </a:cubicBezTo>
                  <a:cubicBezTo>
                    <a:pt x="296" y="368"/>
                    <a:pt x="338" y="379"/>
                    <a:pt x="338" y="379"/>
                  </a:cubicBezTo>
                  <a:cubicBezTo>
                    <a:pt x="381" y="375"/>
                    <a:pt x="419" y="386"/>
                    <a:pt x="450" y="355"/>
                  </a:cubicBezTo>
                  <a:cubicBezTo>
                    <a:pt x="469" y="336"/>
                    <a:pt x="482" y="283"/>
                    <a:pt x="482" y="283"/>
                  </a:cubicBezTo>
                  <a:cubicBezTo>
                    <a:pt x="479" y="227"/>
                    <a:pt x="490" y="169"/>
                    <a:pt x="474" y="115"/>
                  </a:cubicBezTo>
                  <a:cubicBezTo>
                    <a:pt x="469" y="99"/>
                    <a:pt x="426" y="99"/>
                    <a:pt x="426" y="99"/>
                  </a:cubicBezTo>
                  <a:cubicBezTo>
                    <a:pt x="393" y="0"/>
                    <a:pt x="0" y="75"/>
                    <a:pt x="146" y="75"/>
                  </a:cubicBezTo>
                  <a:close/>
                </a:path>
              </a:pathLst>
            </a:custGeom>
            <a:solidFill>
              <a:srgbClr val="00CCFF"/>
            </a:solidFill>
            <a:ln w="12700" cap="flat" cmpd="sng">
              <a:noFill/>
              <a:prstDash val="solid"/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" name="Text Box 11"/>
            <p:cNvSpPr txBox="1">
              <a:spLocks noChangeArrowheads="1"/>
            </p:cNvSpPr>
            <p:nvPr/>
          </p:nvSpPr>
          <p:spPr bwMode="auto">
            <a:xfrm>
              <a:off x="7868337" y="115889"/>
              <a:ext cx="903651" cy="6463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square">
              <a:spAutoFit/>
            </a:bodyPr>
            <a:lstStyle/>
            <a:p>
              <a:r>
                <a:rPr lang="zh-CN" altLang="en-US" sz="3600" dirty="0" smtClean="0">
                  <a:solidFill>
                    <a:srgbClr val="FF5050"/>
                  </a:solidFill>
                  <a:ea typeface="华文新魏" pitchFamily="2" charset="-122"/>
                </a:rPr>
                <a:t>创建线程池</a:t>
              </a:r>
              <a:endParaRPr lang="zh-CN" altLang="en-US" sz="3600" dirty="0">
                <a:solidFill>
                  <a:srgbClr val="FF5050"/>
                </a:solidFill>
                <a:ea typeface="华文新魏" pitchFamily="2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9552" y="548680"/>
            <a:ext cx="828092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b="1" dirty="0" smtClean="0">
                <a:solidFill>
                  <a:srgbClr val="002060"/>
                </a:solidFill>
              </a:rPr>
              <a:t>void * </a:t>
            </a:r>
            <a:r>
              <a:rPr lang="en-US" altLang="zh-CN" b="1" dirty="0" err="1" smtClean="0">
                <a:solidFill>
                  <a:srgbClr val="002060"/>
                </a:solidFill>
              </a:rPr>
              <a:t>thread_main</a:t>
            </a:r>
            <a:r>
              <a:rPr lang="en-US" altLang="zh-CN" b="1" dirty="0" smtClean="0">
                <a:solidFill>
                  <a:srgbClr val="002060"/>
                </a:solidFill>
              </a:rPr>
              <a:t>(void *</a:t>
            </a:r>
            <a:r>
              <a:rPr lang="en-US" altLang="zh-CN" b="1" dirty="0" err="1" smtClean="0">
                <a:solidFill>
                  <a:srgbClr val="002060"/>
                </a:solidFill>
              </a:rPr>
              <a:t>arg</a:t>
            </a:r>
            <a:r>
              <a:rPr lang="en-US" altLang="zh-CN" b="1" dirty="0" smtClean="0">
                <a:solidFill>
                  <a:srgbClr val="002060"/>
                </a:solidFill>
              </a:rPr>
              <a:t>) { </a:t>
            </a:r>
          </a:p>
          <a:p>
            <a:r>
              <a:rPr lang="en-US" altLang="zh-CN" b="1" dirty="0" smtClean="0">
                <a:solidFill>
                  <a:srgbClr val="002060"/>
                </a:solidFill>
              </a:rPr>
              <a:t>	</a:t>
            </a:r>
            <a:r>
              <a:rPr lang="en-US" altLang="zh-CN" b="1" dirty="0" err="1" smtClean="0">
                <a:solidFill>
                  <a:srgbClr val="002060"/>
                </a:solidFill>
              </a:rPr>
              <a:t>int</a:t>
            </a:r>
            <a:r>
              <a:rPr lang="en-US" altLang="zh-CN" b="1" dirty="0" smtClean="0">
                <a:solidFill>
                  <a:srgbClr val="002060"/>
                </a:solidFill>
              </a:rPr>
              <a:t> </a:t>
            </a:r>
            <a:r>
              <a:rPr lang="en-US" altLang="zh-CN" b="1" dirty="0" err="1" smtClean="0">
                <a:solidFill>
                  <a:srgbClr val="002060"/>
                </a:solidFill>
              </a:rPr>
              <a:t>connfd</a:t>
            </a:r>
            <a:r>
              <a:rPr lang="en-US" altLang="zh-CN" b="1" dirty="0" smtClean="0">
                <a:solidFill>
                  <a:srgbClr val="002060"/>
                </a:solidFill>
              </a:rPr>
              <a:t>; </a:t>
            </a:r>
          </a:p>
          <a:p>
            <a:r>
              <a:rPr lang="en-US" altLang="zh-CN" b="1" dirty="0" smtClean="0">
                <a:solidFill>
                  <a:srgbClr val="002060"/>
                </a:solidFill>
              </a:rPr>
              <a:t>	void </a:t>
            </a:r>
            <a:r>
              <a:rPr lang="en-US" altLang="zh-CN" b="1" dirty="0" err="1" smtClean="0">
                <a:solidFill>
                  <a:srgbClr val="002060"/>
                </a:solidFill>
              </a:rPr>
              <a:t>web_child</a:t>
            </a:r>
            <a:r>
              <a:rPr lang="en-US" altLang="zh-CN" b="1" dirty="0" smtClean="0">
                <a:solidFill>
                  <a:srgbClr val="002060"/>
                </a:solidFill>
              </a:rPr>
              <a:t>(</a:t>
            </a:r>
            <a:r>
              <a:rPr lang="en-US" altLang="zh-CN" b="1" dirty="0" err="1" smtClean="0">
                <a:solidFill>
                  <a:srgbClr val="002060"/>
                </a:solidFill>
              </a:rPr>
              <a:t>int</a:t>
            </a:r>
            <a:r>
              <a:rPr lang="en-US" altLang="zh-CN" b="1" dirty="0" smtClean="0">
                <a:solidFill>
                  <a:srgbClr val="002060"/>
                </a:solidFill>
              </a:rPr>
              <a:t>); </a:t>
            </a:r>
          </a:p>
          <a:p>
            <a:r>
              <a:rPr lang="en-US" altLang="zh-CN" b="1" dirty="0" smtClean="0">
                <a:solidFill>
                  <a:srgbClr val="002060"/>
                </a:solidFill>
              </a:rPr>
              <a:t>	</a:t>
            </a:r>
            <a:r>
              <a:rPr lang="en-US" altLang="zh-CN" b="1" dirty="0" err="1" smtClean="0">
                <a:solidFill>
                  <a:srgbClr val="002060"/>
                </a:solidFill>
              </a:rPr>
              <a:t>socklen_t</a:t>
            </a:r>
            <a:r>
              <a:rPr lang="en-US" altLang="zh-CN" b="1" dirty="0" smtClean="0">
                <a:solidFill>
                  <a:srgbClr val="002060"/>
                </a:solidFill>
              </a:rPr>
              <a:t> </a:t>
            </a:r>
            <a:r>
              <a:rPr lang="en-US" altLang="zh-CN" b="1" dirty="0" err="1" smtClean="0">
                <a:solidFill>
                  <a:srgbClr val="002060"/>
                </a:solidFill>
              </a:rPr>
              <a:t>clilen</a:t>
            </a:r>
            <a:r>
              <a:rPr lang="en-US" altLang="zh-CN" b="1" dirty="0" smtClean="0">
                <a:solidFill>
                  <a:srgbClr val="002060"/>
                </a:solidFill>
              </a:rPr>
              <a:t>; </a:t>
            </a:r>
          </a:p>
          <a:p>
            <a:r>
              <a:rPr lang="en-US" altLang="zh-CN" b="1" dirty="0" smtClean="0">
                <a:solidFill>
                  <a:srgbClr val="002060"/>
                </a:solidFill>
              </a:rPr>
              <a:t>	</a:t>
            </a:r>
            <a:r>
              <a:rPr lang="en-US" altLang="zh-CN" b="1" dirty="0" err="1" smtClean="0">
                <a:solidFill>
                  <a:srgbClr val="002060"/>
                </a:solidFill>
              </a:rPr>
              <a:t>struct</a:t>
            </a:r>
            <a:r>
              <a:rPr lang="en-US" altLang="zh-CN" b="1" dirty="0" smtClean="0">
                <a:solidFill>
                  <a:srgbClr val="002060"/>
                </a:solidFill>
              </a:rPr>
              <a:t> </a:t>
            </a:r>
            <a:r>
              <a:rPr lang="en-US" altLang="zh-CN" b="1" dirty="0" err="1" smtClean="0">
                <a:solidFill>
                  <a:srgbClr val="002060"/>
                </a:solidFill>
              </a:rPr>
              <a:t>sockaddr</a:t>
            </a:r>
            <a:r>
              <a:rPr lang="en-US" altLang="zh-CN" b="1" dirty="0" smtClean="0">
                <a:solidFill>
                  <a:srgbClr val="002060"/>
                </a:solidFill>
              </a:rPr>
              <a:t> *</a:t>
            </a:r>
            <a:r>
              <a:rPr lang="en-US" altLang="zh-CN" b="1" dirty="0" err="1" smtClean="0">
                <a:solidFill>
                  <a:srgbClr val="002060"/>
                </a:solidFill>
              </a:rPr>
              <a:t>cliaddr</a:t>
            </a:r>
            <a:r>
              <a:rPr lang="en-US" altLang="zh-CN" b="1" dirty="0" smtClean="0">
                <a:solidFill>
                  <a:srgbClr val="002060"/>
                </a:solidFill>
              </a:rPr>
              <a:t>; </a:t>
            </a:r>
          </a:p>
          <a:p>
            <a:r>
              <a:rPr lang="en-US" altLang="zh-CN" b="1" dirty="0" smtClean="0">
                <a:solidFill>
                  <a:srgbClr val="002060"/>
                </a:solidFill>
              </a:rPr>
              <a:t>	</a:t>
            </a:r>
            <a:r>
              <a:rPr lang="en-US" altLang="zh-CN" b="1" dirty="0" err="1" smtClean="0">
                <a:solidFill>
                  <a:srgbClr val="002060"/>
                </a:solidFill>
              </a:rPr>
              <a:t>cliaddr</a:t>
            </a:r>
            <a:r>
              <a:rPr lang="en-US" altLang="zh-CN" b="1" dirty="0" smtClean="0">
                <a:solidFill>
                  <a:srgbClr val="002060"/>
                </a:solidFill>
              </a:rPr>
              <a:t> = </a:t>
            </a:r>
            <a:r>
              <a:rPr lang="en-US" altLang="zh-CN" b="1" dirty="0" err="1" smtClean="0">
                <a:solidFill>
                  <a:srgbClr val="002060"/>
                </a:solidFill>
              </a:rPr>
              <a:t>Malloc</a:t>
            </a:r>
            <a:r>
              <a:rPr lang="en-US" altLang="zh-CN" b="1" dirty="0" smtClean="0">
                <a:solidFill>
                  <a:srgbClr val="002060"/>
                </a:solidFill>
              </a:rPr>
              <a:t>(</a:t>
            </a:r>
            <a:r>
              <a:rPr lang="en-US" altLang="zh-CN" b="1" dirty="0" err="1" smtClean="0">
                <a:solidFill>
                  <a:srgbClr val="002060"/>
                </a:solidFill>
              </a:rPr>
              <a:t>addrlen</a:t>
            </a:r>
            <a:r>
              <a:rPr lang="en-US" altLang="zh-CN" b="1" dirty="0" smtClean="0">
                <a:solidFill>
                  <a:srgbClr val="002060"/>
                </a:solidFill>
              </a:rPr>
              <a:t>); </a:t>
            </a:r>
          </a:p>
          <a:p>
            <a:r>
              <a:rPr lang="en-US" altLang="zh-CN" b="1" dirty="0" smtClean="0">
                <a:solidFill>
                  <a:srgbClr val="002060"/>
                </a:solidFill>
              </a:rPr>
              <a:t>	</a:t>
            </a:r>
            <a:r>
              <a:rPr lang="en-US" altLang="zh-CN" b="1" dirty="0" smtClean="0">
                <a:solidFill>
                  <a:srgbClr val="FF0000"/>
                </a:solidFill>
              </a:rPr>
              <a:t>for ( ; ; ) </a:t>
            </a:r>
            <a:r>
              <a:rPr lang="en-US" altLang="zh-CN" b="1" dirty="0" smtClean="0">
                <a:solidFill>
                  <a:srgbClr val="002060"/>
                </a:solidFill>
              </a:rPr>
              <a:t>{ </a:t>
            </a:r>
          </a:p>
          <a:p>
            <a:r>
              <a:rPr lang="en-US" altLang="zh-CN" b="1" dirty="0" smtClean="0">
                <a:solidFill>
                  <a:srgbClr val="002060"/>
                </a:solidFill>
              </a:rPr>
              <a:t>		</a:t>
            </a:r>
            <a:r>
              <a:rPr lang="en-US" altLang="zh-CN" b="1" dirty="0" err="1" smtClean="0">
                <a:solidFill>
                  <a:srgbClr val="002060"/>
                </a:solidFill>
              </a:rPr>
              <a:t>clilen</a:t>
            </a:r>
            <a:r>
              <a:rPr lang="en-US" altLang="zh-CN" b="1" dirty="0" smtClean="0">
                <a:solidFill>
                  <a:srgbClr val="002060"/>
                </a:solidFill>
              </a:rPr>
              <a:t> = </a:t>
            </a:r>
            <a:r>
              <a:rPr lang="en-US" altLang="zh-CN" b="1" dirty="0" err="1" smtClean="0">
                <a:solidFill>
                  <a:srgbClr val="002060"/>
                </a:solidFill>
              </a:rPr>
              <a:t>addrlen</a:t>
            </a:r>
            <a:r>
              <a:rPr lang="en-US" altLang="zh-CN" b="1" dirty="0" smtClean="0">
                <a:solidFill>
                  <a:srgbClr val="002060"/>
                </a:solidFill>
              </a:rPr>
              <a:t>; 						</a:t>
            </a:r>
            <a:r>
              <a:rPr lang="en-US" altLang="zh-CN" b="1" dirty="0" err="1" smtClean="0">
                <a:solidFill>
                  <a:srgbClr val="002060"/>
                </a:solidFill>
              </a:rPr>
              <a:t>Pthread_mutex_lock</a:t>
            </a:r>
            <a:r>
              <a:rPr lang="en-US" altLang="zh-CN" b="1" dirty="0" smtClean="0">
                <a:solidFill>
                  <a:srgbClr val="002060"/>
                </a:solidFill>
              </a:rPr>
              <a:t>(&amp;</a:t>
            </a:r>
            <a:r>
              <a:rPr lang="en-US" altLang="zh-CN" b="1" dirty="0" err="1" smtClean="0">
                <a:solidFill>
                  <a:srgbClr val="002060"/>
                </a:solidFill>
              </a:rPr>
              <a:t>mlock</a:t>
            </a:r>
            <a:r>
              <a:rPr lang="en-US" altLang="zh-CN" b="1" dirty="0" smtClean="0">
                <a:solidFill>
                  <a:srgbClr val="002060"/>
                </a:solidFill>
              </a:rPr>
              <a:t>); </a:t>
            </a:r>
          </a:p>
          <a:p>
            <a:r>
              <a:rPr lang="en-US" altLang="zh-CN" b="1" dirty="0" smtClean="0">
                <a:solidFill>
                  <a:srgbClr val="002060"/>
                </a:solidFill>
              </a:rPr>
              <a:t>		</a:t>
            </a:r>
            <a:r>
              <a:rPr lang="en-US" altLang="zh-CN" b="1" dirty="0" err="1" smtClean="0">
                <a:solidFill>
                  <a:srgbClr val="002060"/>
                </a:solidFill>
              </a:rPr>
              <a:t>connfd</a:t>
            </a:r>
            <a:r>
              <a:rPr lang="en-US" altLang="zh-CN" b="1" dirty="0" smtClean="0">
                <a:solidFill>
                  <a:srgbClr val="002060"/>
                </a:solidFill>
              </a:rPr>
              <a:t> = </a:t>
            </a:r>
            <a:r>
              <a:rPr lang="en-US" altLang="zh-CN" b="1" dirty="0" smtClean="0">
                <a:solidFill>
                  <a:srgbClr val="FF0000"/>
                </a:solidFill>
              </a:rPr>
              <a:t>Accept</a:t>
            </a:r>
            <a:r>
              <a:rPr lang="en-US" altLang="zh-CN" b="1" dirty="0" smtClean="0">
                <a:solidFill>
                  <a:srgbClr val="002060"/>
                </a:solidFill>
              </a:rPr>
              <a:t>(</a:t>
            </a:r>
            <a:r>
              <a:rPr lang="en-US" altLang="zh-CN" b="1" dirty="0" err="1" smtClean="0">
                <a:solidFill>
                  <a:srgbClr val="002060"/>
                </a:solidFill>
              </a:rPr>
              <a:t>listenfd</a:t>
            </a:r>
            <a:r>
              <a:rPr lang="en-US" altLang="zh-CN" b="1" dirty="0" smtClean="0">
                <a:solidFill>
                  <a:srgbClr val="002060"/>
                </a:solidFill>
              </a:rPr>
              <a:t>, </a:t>
            </a:r>
            <a:r>
              <a:rPr lang="en-US" altLang="zh-CN" b="1" dirty="0" err="1" smtClean="0">
                <a:solidFill>
                  <a:srgbClr val="002060"/>
                </a:solidFill>
              </a:rPr>
              <a:t>cliaddr</a:t>
            </a:r>
            <a:r>
              <a:rPr lang="en-US" altLang="zh-CN" b="1" dirty="0" smtClean="0">
                <a:solidFill>
                  <a:srgbClr val="002060"/>
                </a:solidFill>
              </a:rPr>
              <a:t>, &amp;</a:t>
            </a:r>
            <a:r>
              <a:rPr lang="en-US" altLang="zh-CN" b="1" dirty="0" err="1" smtClean="0">
                <a:solidFill>
                  <a:srgbClr val="002060"/>
                </a:solidFill>
              </a:rPr>
              <a:t>clilen</a:t>
            </a:r>
            <a:r>
              <a:rPr lang="en-US" altLang="zh-CN" b="1" dirty="0" smtClean="0">
                <a:solidFill>
                  <a:srgbClr val="002060"/>
                </a:solidFill>
              </a:rPr>
              <a:t>); </a:t>
            </a:r>
          </a:p>
          <a:p>
            <a:r>
              <a:rPr lang="en-US" altLang="zh-CN" b="1" dirty="0" smtClean="0">
                <a:solidFill>
                  <a:srgbClr val="002060"/>
                </a:solidFill>
              </a:rPr>
              <a:t>		</a:t>
            </a:r>
            <a:r>
              <a:rPr lang="en-US" altLang="zh-CN" b="1" dirty="0" err="1" smtClean="0">
                <a:solidFill>
                  <a:srgbClr val="002060"/>
                </a:solidFill>
              </a:rPr>
              <a:t>Pthread_mutex_unlock</a:t>
            </a:r>
            <a:r>
              <a:rPr lang="en-US" altLang="zh-CN" b="1" dirty="0" smtClean="0">
                <a:solidFill>
                  <a:srgbClr val="002060"/>
                </a:solidFill>
              </a:rPr>
              <a:t>(&amp;</a:t>
            </a:r>
            <a:r>
              <a:rPr lang="en-US" altLang="zh-CN" b="1" dirty="0" err="1" smtClean="0">
                <a:solidFill>
                  <a:srgbClr val="002060"/>
                </a:solidFill>
              </a:rPr>
              <a:t>mlock</a:t>
            </a:r>
            <a:r>
              <a:rPr lang="en-US" altLang="zh-CN" b="1" dirty="0" smtClean="0">
                <a:solidFill>
                  <a:srgbClr val="002060"/>
                </a:solidFill>
              </a:rPr>
              <a:t>); </a:t>
            </a:r>
          </a:p>
          <a:p>
            <a:r>
              <a:rPr lang="en-US" altLang="zh-CN" b="1" dirty="0" smtClean="0">
                <a:solidFill>
                  <a:srgbClr val="002060"/>
                </a:solidFill>
              </a:rPr>
              <a:t>		</a:t>
            </a:r>
          </a:p>
          <a:p>
            <a:r>
              <a:rPr lang="en-US" altLang="zh-CN" b="1" dirty="0" smtClean="0">
                <a:solidFill>
                  <a:srgbClr val="002060"/>
                </a:solidFill>
              </a:rPr>
              <a:t>		 </a:t>
            </a:r>
            <a:r>
              <a:rPr lang="en-US" altLang="zh-CN" b="1" dirty="0" err="1" smtClean="0">
                <a:solidFill>
                  <a:schemeClr val="accent2"/>
                </a:solidFill>
              </a:rPr>
              <a:t>web_child</a:t>
            </a:r>
            <a:r>
              <a:rPr lang="en-US" altLang="zh-CN" b="1" dirty="0" smtClean="0">
                <a:solidFill>
                  <a:srgbClr val="002060"/>
                </a:solidFill>
              </a:rPr>
              <a:t>(</a:t>
            </a:r>
            <a:r>
              <a:rPr lang="en-US" altLang="zh-CN" b="1" dirty="0" err="1" smtClean="0">
                <a:solidFill>
                  <a:srgbClr val="002060"/>
                </a:solidFill>
              </a:rPr>
              <a:t>connfd</a:t>
            </a:r>
            <a:r>
              <a:rPr lang="en-US" altLang="zh-CN" b="1" dirty="0" smtClean="0">
                <a:solidFill>
                  <a:srgbClr val="002060"/>
                </a:solidFill>
              </a:rPr>
              <a:t>); /* process request */ </a:t>
            </a:r>
          </a:p>
          <a:p>
            <a:r>
              <a:rPr lang="en-US" altLang="zh-CN" b="1" dirty="0" smtClean="0">
                <a:solidFill>
                  <a:srgbClr val="002060"/>
                </a:solidFill>
              </a:rPr>
              <a:t>		Close(</a:t>
            </a:r>
            <a:r>
              <a:rPr lang="en-US" altLang="zh-CN" b="1" dirty="0" err="1" smtClean="0">
                <a:solidFill>
                  <a:srgbClr val="002060"/>
                </a:solidFill>
              </a:rPr>
              <a:t>connfd</a:t>
            </a:r>
            <a:r>
              <a:rPr lang="en-US" altLang="zh-CN" b="1" dirty="0" smtClean="0">
                <a:solidFill>
                  <a:srgbClr val="002060"/>
                </a:solidFill>
              </a:rPr>
              <a:t>); </a:t>
            </a:r>
          </a:p>
          <a:p>
            <a:r>
              <a:rPr lang="en-US" altLang="zh-CN" b="1" dirty="0" smtClean="0">
                <a:solidFill>
                  <a:srgbClr val="002060"/>
                </a:solidFill>
              </a:rPr>
              <a:t> 	} </a:t>
            </a:r>
          </a:p>
          <a:p>
            <a:r>
              <a:rPr lang="en-US" altLang="zh-CN" b="1" dirty="0" smtClean="0">
                <a:solidFill>
                  <a:srgbClr val="002060"/>
                </a:solidFill>
              </a:rPr>
              <a:t>} </a:t>
            </a:r>
            <a:endParaRPr lang="zh-CN" altLang="en-US" b="1" dirty="0">
              <a:solidFill>
                <a:srgbClr val="002060"/>
              </a:solidFill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4572000" y="301826"/>
            <a:ext cx="4320480" cy="1770801"/>
            <a:chOff x="7683500" y="128588"/>
            <a:chExt cx="1088488" cy="546100"/>
          </a:xfrm>
        </p:grpSpPr>
        <p:sp>
          <p:nvSpPr>
            <p:cNvPr id="4" name="Freeform 10"/>
            <p:cNvSpPr>
              <a:spLocks/>
            </p:cNvSpPr>
            <p:nvPr/>
          </p:nvSpPr>
          <p:spPr bwMode="auto">
            <a:xfrm>
              <a:off x="7683500" y="128588"/>
              <a:ext cx="1068508" cy="546100"/>
            </a:xfrm>
            <a:custGeom>
              <a:avLst/>
              <a:gdLst/>
              <a:ahLst/>
              <a:cxnLst>
                <a:cxn ang="0">
                  <a:pos x="146" y="75"/>
                </a:cxn>
                <a:cxn ang="0">
                  <a:pos x="90" y="251"/>
                </a:cxn>
                <a:cxn ang="0">
                  <a:pos x="226" y="355"/>
                </a:cxn>
                <a:cxn ang="0">
                  <a:pos x="274" y="363"/>
                </a:cxn>
                <a:cxn ang="0">
                  <a:pos x="338" y="379"/>
                </a:cxn>
                <a:cxn ang="0">
                  <a:pos x="450" y="355"/>
                </a:cxn>
                <a:cxn ang="0">
                  <a:pos x="482" y="283"/>
                </a:cxn>
                <a:cxn ang="0">
                  <a:pos x="474" y="115"/>
                </a:cxn>
                <a:cxn ang="0">
                  <a:pos x="426" y="99"/>
                </a:cxn>
                <a:cxn ang="0">
                  <a:pos x="146" y="75"/>
                </a:cxn>
              </a:cxnLst>
              <a:rect l="0" t="0" r="r" b="b"/>
              <a:pathLst>
                <a:path w="490" h="386">
                  <a:moveTo>
                    <a:pt x="146" y="75"/>
                  </a:moveTo>
                  <a:cubicBezTo>
                    <a:pt x="61" y="132"/>
                    <a:pt x="100" y="52"/>
                    <a:pt x="90" y="251"/>
                  </a:cubicBezTo>
                  <a:cubicBezTo>
                    <a:pt x="109" y="365"/>
                    <a:pt x="101" y="341"/>
                    <a:pt x="226" y="355"/>
                  </a:cubicBezTo>
                  <a:cubicBezTo>
                    <a:pt x="242" y="357"/>
                    <a:pt x="258" y="360"/>
                    <a:pt x="274" y="363"/>
                  </a:cubicBezTo>
                  <a:cubicBezTo>
                    <a:pt x="296" y="368"/>
                    <a:pt x="338" y="379"/>
                    <a:pt x="338" y="379"/>
                  </a:cubicBezTo>
                  <a:cubicBezTo>
                    <a:pt x="381" y="375"/>
                    <a:pt x="419" y="386"/>
                    <a:pt x="450" y="355"/>
                  </a:cubicBezTo>
                  <a:cubicBezTo>
                    <a:pt x="469" y="336"/>
                    <a:pt x="482" y="283"/>
                    <a:pt x="482" y="283"/>
                  </a:cubicBezTo>
                  <a:cubicBezTo>
                    <a:pt x="479" y="227"/>
                    <a:pt x="490" y="169"/>
                    <a:pt x="474" y="115"/>
                  </a:cubicBezTo>
                  <a:cubicBezTo>
                    <a:pt x="469" y="99"/>
                    <a:pt x="426" y="99"/>
                    <a:pt x="426" y="99"/>
                  </a:cubicBezTo>
                  <a:cubicBezTo>
                    <a:pt x="393" y="0"/>
                    <a:pt x="0" y="75"/>
                    <a:pt x="146" y="75"/>
                  </a:cubicBezTo>
                  <a:close/>
                </a:path>
              </a:pathLst>
            </a:custGeom>
            <a:solidFill>
              <a:srgbClr val="00CCFF"/>
            </a:solidFill>
            <a:ln w="12700" cap="flat" cmpd="sng">
              <a:noFill/>
              <a:prstDash val="solid"/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" name="Text Box 11"/>
            <p:cNvSpPr txBox="1">
              <a:spLocks noChangeArrowheads="1"/>
            </p:cNvSpPr>
            <p:nvPr/>
          </p:nvSpPr>
          <p:spPr bwMode="auto">
            <a:xfrm>
              <a:off x="7868337" y="196656"/>
              <a:ext cx="903651" cy="37017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square">
              <a:spAutoFit/>
            </a:bodyPr>
            <a:lstStyle/>
            <a:p>
              <a:r>
                <a:rPr lang="zh-CN" altLang="en-US" sz="3600" dirty="0" smtClean="0">
                  <a:solidFill>
                    <a:srgbClr val="FF5050"/>
                  </a:solidFill>
                  <a:ea typeface="华文新魏" pitchFamily="2" charset="-122"/>
                </a:rPr>
                <a:t>一个线程处理一个客户端的请求</a:t>
              </a:r>
              <a:endParaRPr lang="zh-CN" altLang="en-US" sz="3600" dirty="0">
                <a:solidFill>
                  <a:srgbClr val="FF5050"/>
                </a:solidFill>
                <a:ea typeface="华文新魏" pitchFamily="2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8"/>
          <p:cNvGrpSpPr>
            <a:grpSpLocks/>
          </p:cNvGrpSpPr>
          <p:nvPr/>
        </p:nvGrpSpPr>
        <p:grpSpPr bwMode="auto">
          <a:xfrm>
            <a:off x="251520" y="83295"/>
            <a:ext cx="3744416" cy="609601"/>
            <a:chOff x="357" y="639"/>
            <a:chExt cx="305" cy="384"/>
          </a:xfrm>
        </p:grpSpPr>
        <p:sp>
          <p:nvSpPr>
            <p:cNvPr id="16" name="Oval 9"/>
            <p:cNvSpPr>
              <a:spLocks noChangeArrowheads="1"/>
            </p:cNvSpPr>
            <p:nvPr/>
          </p:nvSpPr>
          <p:spPr bwMode="auto">
            <a:xfrm>
              <a:off x="357" y="660"/>
              <a:ext cx="305" cy="363"/>
            </a:xfrm>
            <a:prstGeom prst="ellipse">
              <a:avLst/>
            </a:prstGeom>
            <a:solidFill>
              <a:srgbClr val="FFFFC9"/>
            </a:solidFill>
            <a:ln w="12700" cap="sq">
              <a:noFill/>
              <a:round/>
              <a:headEnd type="none" w="sm" len="sm"/>
              <a:tailEnd type="none" w="sm" len="sm"/>
            </a:ln>
            <a:effectLst>
              <a:outerShdw dist="45791" dir="2021404" algn="ctr" rotWithShape="0">
                <a:srgbClr val="969696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" name="Text Box 10"/>
            <p:cNvSpPr txBox="1">
              <a:spLocks noChangeArrowheads="1"/>
            </p:cNvSpPr>
            <p:nvPr/>
          </p:nvSpPr>
          <p:spPr bwMode="auto">
            <a:xfrm>
              <a:off x="383" y="639"/>
              <a:ext cx="279" cy="339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>
              <a:outerShdw dist="17961" dir="2700000" algn="ctr" rotWithShape="0">
                <a:schemeClr val="bg1"/>
              </a:outerShdw>
            </a:effectLst>
          </p:spPr>
          <p:txBody>
            <a:bodyPr wrap="square">
              <a:spAutoFit/>
            </a:bodyPr>
            <a:lstStyle/>
            <a:p>
              <a:r>
                <a:rPr lang="zh-CN" altLang="en-US" sz="2900" b="1" dirty="0" smtClean="0">
                  <a:solidFill>
                    <a:srgbClr val="FF3300"/>
                  </a:solidFill>
                  <a:latin typeface="黑体" pitchFamily="2" charset="-122"/>
                  <a:ea typeface="黑体" pitchFamily="2" charset="-122"/>
                </a:rPr>
                <a:t>五</a:t>
              </a:r>
              <a:r>
                <a:rPr lang="en-US" altLang="zh-CN" sz="2900" b="1" dirty="0" smtClean="0">
                  <a:solidFill>
                    <a:srgbClr val="FF3300"/>
                  </a:solidFill>
                  <a:latin typeface="黑体" pitchFamily="2" charset="-122"/>
                  <a:ea typeface="黑体" pitchFamily="2" charset="-122"/>
                </a:rPr>
                <a:t>.</a:t>
              </a:r>
              <a:r>
                <a:rPr lang="zh-CN" altLang="en-US" sz="2900" b="1" dirty="0" smtClean="0">
                  <a:solidFill>
                    <a:srgbClr val="FF3300"/>
                  </a:solidFill>
                  <a:latin typeface="黑体" pitchFamily="2" charset="-122"/>
                  <a:ea typeface="黑体" pitchFamily="2" charset="-122"/>
                </a:rPr>
                <a:t>分而治之模式</a:t>
              </a:r>
              <a:endParaRPr lang="zh-CN" altLang="en-US" b="1" dirty="0">
                <a:solidFill>
                  <a:srgbClr val="FF3300"/>
                </a:solidFill>
                <a:latin typeface="黑体" pitchFamily="2" charset="-122"/>
                <a:ea typeface="黑体" pitchFamily="2" charset="-122"/>
              </a:endParaRPr>
            </a:p>
          </p:txBody>
        </p:sp>
      </p:grpSp>
      <p:grpSp>
        <p:nvGrpSpPr>
          <p:cNvPr id="18" name="Group 5"/>
          <p:cNvGrpSpPr>
            <a:grpSpLocks/>
          </p:cNvGrpSpPr>
          <p:nvPr/>
        </p:nvGrpSpPr>
        <p:grpSpPr bwMode="auto">
          <a:xfrm>
            <a:off x="467544" y="836712"/>
            <a:ext cx="8020050" cy="1295402"/>
            <a:chOff x="384" y="1152"/>
            <a:chExt cx="5052" cy="816"/>
          </a:xfrm>
        </p:grpSpPr>
        <p:sp>
          <p:nvSpPr>
            <p:cNvPr id="19" name="Rectangle 6"/>
            <p:cNvSpPr>
              <a:spLocks noChangeArrowheads="1"/>
            </p:cNvSpPr>
            <p:nvPr/>
          </p:nvSpPr>
          <p:spPr bwMode="auto">
            <a:xfrm>
              <a:off x="384" y="1152"/>
              <a:ext cx="5052" cy="816"/>
            </a:xfrm>
            <a:prstGeom prst="rect">
              <a:avLst/>
            </a:prstGeom>
            <a:gradFill rotWithShape="0">
              <a:gsLst>
                <a:gs pos="0">
                  <a:srgbClr val="0000FF"/>
                </a:gs>
                <a:gs pos="50000">
                  <a:srgbClr val="0000FF">
                    <a:gamma/>
                    <a:shade val="46275"/>
                    <a:invGamma/>
                  </a:srgbClr>
                </a:gs>
                <a:gs pos="100000">
                  <a:srgbClr val="0000FF"/>
                </a:gs>
              </a:gsLst>
              <a:lin ang="5400000" scaled="1"/>
            </a:gradFill>
            <a:ln w="12700" cap="sq">
              <a:noFill/>
              <a:miter lim="800000"/>
              <a:headEnd type="none" w="sm" len="sm"/>
              <a:tailEnd type="none" w="sm" len="sm"/>
            </a:ln>
            <a:effectLst>
              <a:outerShdw dist="188799" dir="2536421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20" name="Text Box 7"/>
            <p:cNvSpPr txBox="1">
              <a:spLocks noChangeArrowheads="1"/>
            </p:cNvSpPr>
            <p:nvPr/>
          </p:nvSpPr>
          <p:spPr bwMode="auto">
            <a:xfrm>
              <a:off x="475" y="1238"/>
              <a:ext cx="4899" cy="58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square">
              <a:spAutoFit/>
            </a:bodyPr>
            <a:lstStyle/>
            <a:p>
              <a:r>
                <a:rPr kumimoji="1" lang="en-US" altLang="zh-CN" sz="2600" b="1" dirty="0" smtClean="0">
                  <a:solidFill>
                    <a:srgbClr val="FFFFFF"/>
                  </a:solidFill>
                  <a:latin typeface="幼圆" pitchFamily="49" charset="-122"/>
                  <a:ea typeface="幼圆" pitchFamily="49" charset="-122"/>
                </a:rPr>
                <a:t>			</a:t>
              </a:r>
              <a:r>
                <a:rPr lang="en-US" altLang="zh-CN" sz="2600" b="1" dirty="0" smtClean="0">
                  <a:solidFill>
                    <a:srgbClr val="FFFFFF"/>
                  </a:solidFill>
                  <a:latin typeface="幼圆" pitchFamily="49" charset="-122"/>
                  <a:ea typeface="幼圆" pitchFamily="49" charset="-122"/>
                </a:rPr>
                <a:t>			           </a:t>
              </a:r>
              <a:r>
                <a:rPr lang="zh-CN" altLang="en-US" sz="2600" b="1" dirty="0" smtClean="0">
                  <a:solidFill>
                    <a:srgbClr val="FFFFFF"/>
                  </a:solidFill>
                  <a:latin typeface="幼圆" pitchFamily="49" charset="-122"/>
                  <a:ea typeface="幼圆" pitchFamily="49" charset="-122"/>
                </a:rPr>
                <a:t>将问题被分成许多并行的子问题，最后合并结果。</a:t>
              </a:r>
              <a:endParaRPr lang="en-US" altLang="zh-CN" sz="2600" b="1" dirty="0" smtClean="0">
                <a:solidFill>
                  <a:srgbClr val="FFFFFF"/>
                </a:solidFill>
                <a:latin typeface="幼圆" pitchFamily="49" charset="-122"/>
                <a:ea typeface="幼圆" pitchFamily="49" charset="-122"/>
              </a:endParaRPr>
            </a:p>
          </p:txBody>
        </p:sp>
        <p:sp>
          <p:nvSpPr>
            <p:cNvPr id="21" name="Rectangle 8"/>
            <p:cNvSpPr>
              <a:spLocks noChangeArrowheads="1"/>
            </p:cNvSpPr>
            <p:nvPr/>
          </p:nvSpPr>
          <p:spPr bwMode="auto">
            <a:xfrm>
              <a:off x="475" y="1165"/>
              <a:ext cx="4853" cy="37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>
              <a:outerShdw dist="45791" dir="2021404" algn="ctr" rotWithShape="0">
                <a:schemeClr val="bg1"/>
              </a:outerShdw>
            </a:effectLst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zh-CN" altLang="en-US" sz="3300" b="1" dirty="0" smtClean="0">
                  <a:solidFill>
                    <a:srgbClr val="FFFF00"/>
                  </a:solidFill>
                  <a:ea typeface="黑体" pitchFamily="2" charset="-122"/>
                </a:rPr>
                <a:t>分而治之 </a:t>
              </a:r>
              <a:r>
                <a:rPr kumimoji="1" lang="en-US" altLang="zh-CN" sz="3300" b="1" dirty="0" smtClean="0">
                  <a:solidFill>
                    <a:srgbClr val="FFFF00"/>
                  </a:solidFill>
                  <a:ea typeface="黑体" pitchFamily="2" charset="-122"/>
                </a:rPr>
                <a:t>(</a:t>
              </a:r>
              <a:r>
                <a:rPr lang="en-US" altLang="zh-CN" sz="3300" b="1" dirty="0" smtClean="0">
                  <a:solidFill>
                    <a:srgbClr val="FFFF00"/>
                  </a:solidFill>
                  <a:ea typeface="黑体" pitchFamily="2" charset="-122"/>
                </a:rPr>
                <a:t>d</a:t>
              </a:r>
              <a:r>
                <a:rPr lang="en-US" altLang="ko-KR" sz="3300" b="1" dirty="0" smtClean="0">
                  <a:solidFill>
                    <a:srgbClr val="FFFF00"/>
                  </a:solidFill>
                  <a:ea typeface="黑体" pitchFamily="2" charset="-122"/>
                </a:rPr>
                <a:t>ivide &amp; conquer</a:t>
              </a:r>
              <a:r>
                <a:rPr kumimoji="1" lang="en-US" altLang="zh-CN" sz="3300" b="1" dirty="0" smtClean="0">
                  <a:solidFill>
                    <a:srgbClr val="FFFF00"/>
                  </a:solidFill>
                  <a:ea typeface="黑体" pitchFamily="2" charset="-122"/>
                </a:rPr>
                <a:t>)</a:t>
              </a:r>
              <a:r>
                <a:rPr kumimoji="1" lang="zh-CN" altLang="en-US" sz="3300" b="1" dirty="0" smtClean="0">
                  <a:solidFill>
                    <a:srgbClr val="FFFF00"/>
                  </a:solidFill>
                  <a:ea typeface="黑体" pitchFamily="2" charset="-122"/>
                </a:rPr>
                <a:t>并行模式： </a:t>
              </a:r>
              <a:endParaRPr lang="zh-CN" altLang="en-US" sz="3300" b="1" dirty="0" smtClean="0">
                <a:solidFill>
                  <a:srgbClr val="FFFF00"/>
                </a:solidFill>
                <a:ea typeface="黑体" pitchFamily="2" charset="-122"/>
              </a:endParaRPr>
            </a:p>
          </p:txBody>
        </p:sp>
      </p:grpSp>
      <p:grpSp>
        <p:nvGrpSpPr>
          <p:cNvPr id="51" name="组合 50"/>
          <p:cNvGrpSpPr/>
          <p:nvPr/>
        </p:nvGrpSpPr>
        <p:grpSpPr>
          <a:xfrm>
            <a:off x="683568" y="2204864"/>
            <a:ext cx="7859216" cy="4536504"/>
            <a:chOff x="457200" y="2204864"/>
            <a:chExt cx="8001000" cy="4648200"/>
          </a:xfrm>
        </p:grpSpPr>
        <p:sp>
          <p:nvSpPr>
            <p:cNvPr id="23" name="Oval 6"/>
            <p:cNvSpPr>
              <a:spLocks noChangeArrowheads="1"/>
            </p:cNvSpPr>
            <p:nvPr/>
          </p:nvSpPr>
          <p:spPr bwMode="auto">
            <a:xfrm>
              <a:off x="3657600" y="2204864"/>
              <a:ext cx="1447800" cy="609600"/>
            </a:xfrm>
            <a:prstGeom prst="ellipse">
              <a:avLst/>
            </a:prstGeom>
            <a:solidFill>
              <a:srgbClr val="D9E8FF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1800" b="1">
                  <a:solidFill>
                    <a:srgbClr val="002060"/>
                  </a:solidFill>
                </a:rPr>
                <a:t>problem</a:t>
              </a:r>
            </a:p>
          </p:txBody>
        </p:sp>
        <p:sp>
          <p:nvSpPr>
            <p:cNvPr id="24" name="Oval 8"/>
            <p:cNvSpPr>
              <a:spLocks noChangeArrowheads="1"/>
            </p:cNvSpPr>
            <p:nvPr/>
          </p:nvSpPr>
          <p:spPr bwMode="auto">
            <a:xfrm>
              <a:off x="1524000" y="2890664"/>
              <a:ext cx="1447800" cy="609600"/>
            </a:xfrm>
            <a:prstGeom prst="ellipse">
              <a:avLst/>
            </a:prstGeom>
            <a:noFill/>
            <a:ln w="9525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1800" b="1" dirty="0" err="1">
                  <a:solidFill>
                    <a:srgbClr val="002060"/>
                  </a:solidFill>
                </a:rPr>
                <a:t>subproblem</a:t>
              </a:r>
              <a:endParaRPr lang="en-US" altLang="ko-KR" sz="1800" b="1" dirty="0">
                <a:solidFill>
                  <a:srgbClr val="002060"/>
                </a:solidFill>
              </a:endParaRPr>
            </a:p>
          </p:txBody>
        </p:sp>
        <p:sp>
          <p:nvSpPr>
            <p:cNvPr id="25" name="Oval 9"/>
            <p:cNvSpPr>
              <a:spLocks noChangeArrowheads="1"/>
            </p:cNvSpPr>
            <p:nvPr/>
          </p:nvSpPr>
          <p:spPr bwMode="auto">
            <a:xfrm>
              <a:off x="5867400" y="2814464"/>
              <a:ext cx="1447800" cy="609600"/>
            </a:xfrm>
            <a:prstGeom prst="ellipse">
              <a:avLst/>
            </a:prstGeom>
            <a:noFill/>
            <a:ln w="9525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1800" b="1" dirty="0" err="1">
                  <a:solidFill>
                    <a:srgbClr val="002060"/>
                  </a:solidFill>
                </a:rPr>
                <a:t>subproblem</a:t>
              </a:r>
              <a:endParaRPr lang="en-US" altLang="ko-KR" sz="1800" b="1" dirty="0">
                <a:solidFill>
                  <a:srgbClr val="002060"/>
                </a:solidFill>
              </a:endParaRPr>
            </a:p>
          </p:txBody>
        </p:sp>
        <p:sp>
          <p:nvSpPr>
            <p:cNvPr id="26" name="Oval 10"/>
            <p:cNvSpPr>
              <a:spLocks noChangeArrowheads="1"/>
            </p:cNvSpPr>
            <p:nvPr/>
          </p:nvSpPr>
          <p:spPr bwMode="auto">
            <a:xfrm>
              <a:off x="457200" y="3881264"/>
              <a:ext cx="1447800" cy="914400"/>
            </a:xfrm>
            <a:prstGeom prst="ellipse">
              <a:avLst/>
            </a:prstGeom>
            <a:noFill/>
            <a:ln w="9525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1800" b="1" dirty="0">
                  <a:solidFill>
                    <a:srgbClr val="002060"/>
                  </a:solidFill>
                </a:rPr>
                <a:t>Compute</a:t>
              </a:r>
            </a:p>
            <a:p>
              <a:pPr algn="ctr"/>
              <a:r>
                <a:rPr lang="en-US" altLang="ko-KR" sz="1800" b="1" dirty="0" err="1">
                  <a:solidFill>
                    <a:srgbClr val="002060"/>
                  </a:solidFill>
                </a:rPr>
                <a:t>subproblem</a:t>
              </a:r>
              <a:endParaRPr lang="en-US" altLang="ko-KR" sz="1800" b="1" dirty="0">
                <a:solidFill>
                  <a:srgbClr val="002060"/>
                </a:solidFill>
              </a:endParaRPr>
            </a:p>
          </p:txBody>
        </p:sp>
        <p:sp>
          <p:nvSpPr>
            <p:cNvPr id="27" name="Oval 11"/>
            <p:cNvSpPr>
              <a:spLocks noChangeArrowheads="1"/>
            </p:cNvSpPr>
            <p:nvPr/>
          </p:nvSpPr>
          <p:spPr bwMode="auto">
            <a:xfrm>
              <a:off x="2514600" y="3881264"/>
              <a:ext cx="1447800" cy="838200"/>
            </a:xfrm>
            <a:prstGeom prst="ellipse">
              <a:avLst/>
            </a:prstGeom>
            <a:noFill/>
            <a:ln w="9525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1800" b="1" dirty="0">
                  <a:solidFill>
                    <a:srgbClr val="002060"/>
                  </a:solidFill>
                </a:rPr>
                <a:t>Compute</a:t>
              </a:r>
            </a:p>
            <a:p>
              <a:pPr algn="ctr"/>
              <a:r>
                <a:rPr lang="en-US" altLang="ko-KR" sz="1800" b="1" dirty="0" err="1">
                  <a:solidFill>
                    <a:srgbClr val="002060"/>
                  </a:solidFill>
                </a:rPr>
                <a:t>subproblem</a:t>
              </a:r>
              <a:endParaRPr lang="en-US" altLang="ko-KR" sz="1800" b="1" dirty="0">
                <a:solidFill>
                  <a:srgbClr val="002060"/>
                </a:solidFill>
              </a:endParaRPr>
            </a:p>
          </p:txBody>
        </p:sp>
        <p:sp>
          <p:nvSpPr>
            <p:cNvPr id="28" name="Oval 15"/>
            <p:cNvSpPr>
              <a:spLocks noChangeArrowheads="1"/>
            </p:cNvSpPr>
            <p:nvPr/>
          </p:nvSpPr>
          <p:spPr bwMode="auto">
            <a:xfrm>
              <a:off x="4953000" y="3881264"/>
              <a:ext cx="1447800" cy="914400"/>
            </a:xfrm>
            <a:prstGeom prst="ellipse">
              <a:avLst/>
            </a:prstGeom>
            <a:noFill/>
            <a:ln w="9525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1800" b="1" dirty="0">
                  <a:solidFill>
                    <a:srgbClr val="002060"/>
                  </a:solidFill>
                </a:rPr>
                <a:t>Compute</a:t>
              </a:r>
            </a:p>
            <a:p>
              <a:pPr algn="ctr"/>
              <a:r>
                <a:rPr lang="en-US" altLang="ko-KR" sz="1800" b="1" dirty="0" err="1">
                  <a:solidFill>
                    <a:srgbClr val="002060"/>
                  </a:solidFill>
                </a:rPr>
                <a:t>subproblem</a:t>
              </a:r>
              <a:endParaRPr lang="en-US" altLang="ko-KR" sz="1800" b="1" dirty="0">
                <a:solidFill>
                  <a:srgbClr val="002060"/>
                </a:solidFill>
              </a:endParaRPr>
            </a:p>
          </p:txBody>
        </p:sp>
        <p:sp>
          <p:nvSpPr>
            <p:cNvPr id="29" name="Oval 16"/>
            <p:cNvSpPr>
              <a:spLocks noChangeArrowheads="1"/>
            </p:cNvSpPr>
            <p:nvPr/>
          </p:nvSpPr>
          <p:spPr bwMode="auto">
            <a:xfrm>
              <a:off x="7010400" y="3881264"/>
              <a:ext cx="1447800" cy="838200"/>
            </a:xfrm>
            <a:prstGeom prst="ellipse">
              <a:avLst/>
            </a:prstGeom>
            <a:noFill/>
            <a:ln w="9525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1800" b="1" dirty="0">
                  <a:solidFill>
                    <a:srgbClr val="002060"/>
                  </a:solidFill>
                </a:rPr>
                <a:t>Compute</a:t>
              </a:r>
            </a:p>
            <a:p>
              <a:pPr algn="ctr"/>
              <a:r>
                <a:rPr lang="en-US" altLang="ko-KR" sz="1800" b="1" dirty="0" err="1">
                  <a:solidFill>
                    <a:srgbClr val="002060"/>
                  </a:solidFill>
                </a:rPr>
                <a:t>subproblem</a:t>
              </a:r>
              <a:endParaRPr lang="en-US" altLang="ko-KR" sz="1800" b="1" dirty="0">
                <a:solidFill>
                  <a:srgbClr val="002060"/>
                </a:solidFill>
              </a:endParaRPr>
            </a:p>
          </p:txBody>
        </p:sp>
        <p:sp>
          <p:nvSpPr>
            <p:cNvPr id="30" name="Oval 17"/>
            <p:cNvSpPr>
              <a:spLocks noChangeArrowheads="1"/>
            </p:cNvSpPr>
            <p:nvPr/>
          </p:nvSpPr>
          <p:spPr bwMode="auto">
            <a:xfrm>
              <a:off x="1600200" y="5176664"/>
              <a:ext cx="1447800" cy="609600"/>
            </a:xfrm>
            <a:prstGeom prst="ellipse">
              <a:avLst/>
            </a:prstGeom>
            <a:noFill/>
            <a:ln w="9525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1800" b="1" dirty="0" err="1">
                  <a:solidFill>
                    <a:srgbClr val="002060"/>
                  </a:solidFill>
                </a:rPr>
                <a:t>subproblem</a:t>
              </a:r>
              <a:endParaRPr lang="en-US" altLang="ko-KR" sz="1800" b="1" dirty="0">
                <a:solidFill>
                  <a:srgbClr val="002060"/>
                </a:solidFill>
              </a:endParaRPr>
            </a:p>
          </p:txBody>
        </p:sp>
        <p:sp>
          <p:nvSpPr>
            <p:cNvPr id="31" name="Oval 18"/>
            <p:cNvSpPr>
              <a:spLocks noChangeArrowheads="1"/>
            </p:cNvSpPr>
            <p:nvPr/>
          </p:nvSpPr>
          <p:spPr bwMode="auto">
            <a:xfrm>
              <a:off x="5943600" y="5100464"/>
              <a:ext cx="1447800" cy="609600"/>
            </a:xfrm>
            <a:prstGeom prst="ellipse">
              <a:avLst/>
            </a:prstGeom>
            <a:noFill/>
            <a:ln w="9525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1800" b="1" dirty="0" err="1">
                  <a:solidFill>
                    <a:srgbClr val="002060"/>
                  </a:solidFill>
                </a:rPr>
                <a:t>subproblem</a:t>
              </a:r>
            </a:p>
          </p:txBody>
        </p:sp>
        <p:sp>
          <p:nvSpPr>
            <p:cNvPr id="32" name="Oval 19"/>
            <p:cNvSpPr>
              <a:spLocks noChangeArrowheads="1"/>
            </p:cNvSpPr>
            <p:nvPr/>
          </p:nvSpPr>
          <p:spPr bwMode="auto">
            <a:xfrm>
              <a:off x="3733800" y="6243464"/>
              <a:ext cx="1447800" cy="609600"/>
            </a:xfrm>
            <a:prstGeom prst="ellipse">
              <a:avLst/>
            </a:prstGeom>
            <a:solidFill>
              <a:srgbClr val="FFDDF6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ko-KR" sz="1800" b="1" dirty="0" err="1">
                  <a:solidFill>
                    <a:srgbClr val="002060"/>
                  </a:solidFill>
                </a:rPr>
                <a:t>solution</a:t>
              </a:r>
            </a:p>
          </p:txBody>
        </p:sp>
        <p:cxnSp>
          <p:nvCxnSpPr>
            <p:cNvPr id="33" name="AutoShape 20"/>
            <p:cNvCxnSpPr>
              <a:cxnSpLocks noChangeShapeType="1"/>
              <a:stCxn id="23" idx="3"/>
              <a:endCxn id="24" idx="7"/>
            </p:cNvCxnSpPr>
            <p:nvPr/>
          </p:nvCxnSpPr>
          <p:spPr bwMode="auto">
            <a:xfrm flipH="1">
              <a:off x="2759075" y="2725564"/>
              <a:ext cx="1111250" cy="254000"/>
            </a:xfrm>
            <a:prstGeom prst="straightConnector1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</p:cxnSp>
        <p:cxnSp>
          <p:nvCxnSpPr>
            <p:cNvPr id="34" name="AutoShape 21"/>
            <p:cNvCxnSpPr>
              <a:cxnSpLocks noChangeShapeType="1"/>
              <a:stCxn id="23" idx="5"/>
              <a:endCxn id="25" idx="1"/>
            </p:cNvCxnSpPr>
            <p:nvPr/>
          </p:nvCxnSpPr>
          <p:spPr bwMode="auto">
            <a:xfrm>
              <a:off x="4892675" y="2725564"/>
              <a:ext cx="1187450" cy="177800"/>
            </a:xfrm>
            <a:prstGeom prst="straightConnector1">
              <a:avLst/>
            </a:prstGeom>
            <a:noFill/>
            <a:ln w="9525">
              <a:solidFill>
                <a:srgbClr val="002060"/>
              </a:solidFill>
              <a:round/>
              <a:headEnd/>
              <a:tailEnd type="triangle" w="med" len="med"/>
            </a:ln>
          </p:spPr>
        </p:cxnSp>
        <p:cxnSp>
          <p:nvCxnSpPr>
            <p:cNvPr id="35" name="AutoShape 22"/>
            <p:cNvCxnSpPr>
              <a:cxnSpLocks noChangeShapeType="1"/>
              <a:stCxn id="24" idx="3"/>
              <a:endCxn id="26" idx="0"/>
            </p:cNvCxnSpPr>
            <p:nvPr/>
          </p:nvCxnSpPr>
          <p:spPr bwMode="auto">
            <a:xfrm flipH="1">
              <a:off x="1181100" y="3411364"/>
              <a:ext cx="555625" cy="469900"/>
            </a:xfrm>
            <a:prstGeom prst="straightConnector1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</p:cxnSp>
        <p:cxnSp>
          <p:nvCxnSpPr>
            <p:cNvPr id="36" name="AutoShape 23"/>
            <p:cNvCxnSpPr>
              <a:cxnSpLocks noChangeShapeType="1"/>
              <a:stCxn id="24" idx="5"/>
              <a:endCxn id="27" idx="0"/>
            </p:cNvCxnSpPr>
            <p:nvPr/>
          </p:nvCxnSpPr>
          <p:spPr bwMode="auto">
            <a:xfrm>
              <a:off x="2759075" y="3411364"/>
              <a:ext cx="479425" cy="469900"/>
            </a:xfrm>
            <a:prstGeom prst="straightConnector1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</p:cxnSp>
        <p:cxnSp>
          <p:nvCxnSpPr>
            <p:cNvPr id="37" name="AutoShape 24"/>
            <p:cNvCxnSpPr>
              <a:cxnSpLocks noChangeShapeType="1"/>
              <a:stCxn id="25" idx="3"/>
              <a:endCxn id="28" idx="0"/>
            </p:cNvCxnSpPr>
            <p:nvPr/>
          </p:nvCxnSpPr>
          <p:spPr bwMode="auto">
            <a:xfrm flipH="1">
              <a:off x="5676900" y="3335164"/>
              <a:ext cx="403225" cy="546100"/>
            </a:xfrm>
            <a:prstGeom prst="straightConnector1">
              <a:avLst/>
            </a:prstGeom>
            <a:noFill/>
            <a:ln w="9525">
              <a:solidFill>
                <a:srgbClr val="002060"/>
              </a:solidFill>
              <a:round/>
              <a:headEnd/>
              <a:tailEnd type="triangle" w="med" len="med"/>
            </a:ln>
          </p:spPr>
        </p:cxnSp>
        <p:cxnSp>
          <p:nvCxnSpPr>
            <p:cNvPr id="38" name="AutoShape 25"/>
            <p:cNvCxnSpPr>
              <a:cxnSpLocks noChangeShapeType="1"/>
              <a:stCxn id="25" idx="5"/>
              <a:endCxn id="29" idx="0"/>
            </p:cNvCxnSpPr>
            <p:nvPr/>
          </p:nvCxnSpPr>
          <p:spPr bwMode="auto">
            <a:xfrm>
              <a:off x="7102475" y="3335164"/>
              <a:ext cx="631825" cy="546100"/>
            </a:xfrm>
            <a:prstGeom prst="straightConnector1">
              <a:avLst/>
            </a:prstGeom>
            <a:noFill/>
            <a:ln w="9525">
              <a:solidFill>
                <a:srgbClr val="002060"/>
              </a:solidFill>
              <a:round/>
              <a:headEnd/>
              <a:tailEnd type="triangle" w="med" len="med"/>
            </a:ln>
          </p:spPr>
        </p:cxnSp>
        <p:cxnSp>
          <p:nvCxnSpPr>
            <p:cNvPr id="39" name="AutoShape 27"/>
            <p:cNvCxnSpPr>
              <a:cxnSpLocks noChangeShapeType="1"/>
              <a:stCxn id="26" idx="4"/>
              <a:endCxn id="30" idx="1"/>
            </p:cNvCxnSpPr>
            <p:nvPr/>
          </p:nvCxnSpPr>
          <p:spPr bwMode="auto">
            <a:xfrm>
              <a:off x="1181100" y="4795664"/>
              <a:ext cx="631825" cy="469900"/>
            </a:xfrm>
            <a:prstGeom prst="straightConnector1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</p:cxnSp>
        <p:cxnSp>
          <p:nvCxnSpPr>
            <p:cNvPr id="40" name="AutoShape 28"/>
            <p:cNvCxnSpPr>
              <a:cxnSpLocks noChangeShapeType="1"/>
              <a:stCxn id="27" idx="4"/>
              <a:endCxn id="30" idx="7"/>
            </p:cNvCxnSpPr>
            <p:nvPr/>
          </p:nvCxnSpPr>
          <p:spPr bwMode="auto">
            <a:xfrm flipH="1">
              <a:off x="2835275" y="4719464"/>
              <a:ext cx="403225" cy="546100"/>
            </a:xfrm>
            <a:prstGeom prst="straightConnector1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</p:cxnSp>
        <p:cxnSp>
          <p:nvCxnSpPr>
            <p:cNvPr id="41" name="AutoShape 29"/>
            <p:cNvCxnSpPr>
              <a:cxnSpLocks noChangeShapeType="1"/>
              <a:stCxn id="28" idx="4"/>
              <a:endCxn id="31" idx="1"/>
            </p:cNvCxnSpPr>
            <p:nvPr/>
          </p:nvCxnSpPr>
          <p:spPr bwMode="auto">
            <a:xfrm>
              <a:off x="5676900" y="4795664"/>
              <a:ext cx="479425" cy="393700"/>
            </a:xfrm>
            <a:prstGeom prst="straightConnector1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</p:cxnSp>
        <p:cxnSp>
          <p:nvCxnSpPr>
            <p:cNvPr id="42" name="AutoShape 30"/>
            <p:cNvCxnSpPr>
              <a:cxnSpLocks noChangeShapeType="1"/>
              <a:stCxn id="29" idx="4"/>
              <a:endCxn id="31" idx="7"/>
            </p:cNvCxnSpPr>
            <p:nvPr/>
          </p:nvCxnSpPr>
          <p:spPr bwMode="auto">
            <a:xfrm flipH="1">
              <a:off x="7178675" y="4719464"/>
              <a:ext cx="555625" cy="469900"/>
            </a:xfrm>
            <a:prstGeom prst="straightConnector1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</p:cxnSp>
        <p:cxnSp>
          <p:nvCxnSpPr>
            <p:cNvPr id="43" name="AutoShape 31"/>
            <p:cNvCxnSpPr>
              <a:cxnSpLocks noChangeShapeType="1"/>
              <a:stCxn id="30" idx="4"/>
              <a:endCxn id="32" idx="1"/>
            </p:cNvCxnSpPr>
            <p:nvPr/>
          </p:nvCxnSpPr>
          <p:spPr bwMode="auto">
            <a:xfrm>
              <a:off x="2324100" y="5786264"/>
              <a:ext cx="1622425" cy="546100"/>
            </a:xfrm>
            <a:prstGeom prst="straightConnector1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</p:cxnSp>
        <p:cxnSp>
          <p:nvCxnSpPr>
            <p:cNvPr id="44" name="AutoShape 32"/>
            <p:cNvCxnSpPr>
              <a:cxnSpLocks noChangeShapeType="1"/>
              <a:stCxn id="31" idx="4"/>
              <a:endCxn id="32" idx="7"/>
            </p:cNvCxnSpPr>
            <p:nvPr/>
          </p:nvCxnSpPr>
          <p:spPr bwMode="auto">
            <a:xfrm flipH="1">
              <a:off x="4968875" y="5710064"/>
              <a:ext cx="1698625" cy="622300"/>
            </a:xfrm>
            <a:prstGeom prst="straightConnector1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</p:spPr>
        </p:cxnSp>
        <p:sp>
          <p:nvSpPr>
            <p:cNvPr id="45" name="Text Box 33"/>
            <p:cNvSpPr txBox="1">
              <a:spLocks noChangeArrowheads="1"/>
            </p:cNvSpPr>
            <p:nvPr/>
          </p:nvSpPr>
          <p:spPr bwMode="auto">
            <a:xfrm>
              <a:off x="1905000" y="4581352"/>
              <a:ext cx="814655" cy="37842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sz="1800" b="1">
                  <a:solidFill>
                    <a:srgbClr val="002060"/>
                  </a:solidFill>
                </a:rPr>
                <a:t>merge</a:t>
              </a:r>
            </a:p>
          </p:txBody>
        </p:sp>
        <p:sp>
          <p:nvSpPr>
            <p:cNvPr id="46" name="Text Box 34"/>
            <p:cNvSpPr txBox="1">
              <a:spLocks noChangeArrowheads="1"/>
            </p:cNvSpPr>
            <p:nvPr/>
          </p:nvSpPr>
          <p:spPr bwMode="auto">
            <a:xfrm>
              <a:off x="6324600" y="4541664"/>
              <a:ext cx="814655" cy="37842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sz="1800" b="1">
                  <a:solidFill>
                    <a:srgbClr val="002060"/>
                  </a:solidFill>
                </a:rPr>
                <a:t>merge</a:t>
              </a:r>
            </a:p>
          </p:txBody>
        </p:sp>
        <p:sp>
          <p:nvSpPr>
            <p:cNvPr id="47" name="Text Box 35"/>
            <p:cNvSpPr txBox="1">
              <a:spLocks noChangeArrowheads="1"/>
            </p:cNvSpPr>
            <p:nvPr/>
          </p:nvSpPr>
          <p:spPr bwMode="auto">
            <a:xfrm>
              <a:off x="4038600" y="5862464"/>
              <a:ext cx="814655" cy="37842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sz="1800" b="1">
                  <a:solidFill>
                    <a:srgbClr val="002060"/>
                  </a:solidFill>
                </a:rPr>
                <a:t>merge</a:t>
              </a:r>
            </a:p>
          </p:txBody>
        </p:sp>
        <p:sp>
          <p:nvSpPr>
            <p:cNvPr id="48" name="Text Box 36"/>
            <p:cNvSpPr txBox="1">
              <a:spLocks noChangeArrowheads="1"/>
            </p:cNvSpPr>
            <p:nvPr/>
          </p:nvSpPr>
          <p:spPr bwMode="auto">
            <a:xfrm>
              <a:off x="1905000" y="3500264"/>
              <a:ext cx="618825" cy="37842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sz="1800" b="1">
                  <a:solidFill>
                    <a:srgbClr val="002060"/>
                  </a:solidFill>
                </a:rPr>
                <a:t>split</a:t>
              </a:r>
            </a:p>
          </p:txBody>
        </p:sp>
        <p:sp>
          <p:nvSpPr>
            <p:cNvPr id="49" name="Text Box 37"/>
            <p:cNvSpPr txBox="1">
              <a:spLocks noChangeArrowheads="1"/>
            </p:cNvSpPr>
            <p:nvPr/>
          </p:nvSpPr>
          <p:spPr bwMode="auto">
            <a:xfrm>
              <a:off x="6324600" y="3424064"/>
              <a:ext cx="618825" cy="37842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sz="1800" b="1">
                  <a:solidFill>
                    <a:srgbClr val="002060"/>
                  </a:solidFill>
                </a:rPr>
                <a:t>split</a:t>
              </a:r>
            </a:p>
          </p:txBody>
        </p:sp>
        <p:sp>
          <p:nvSpPr>
            <p:cNvPr id="50" name="Text Box 38"/>
            <p:cNvSpPr txBox="1">
              <a:spLocks noChangeArrowheads="1"/>
            </p:cNvSpPr>
            <p:nvPr/>
          </p:nvSpPr>
          <p:spPr bwMode="auto">
            <a:xfrm>
              <a:off x="4114800" y="2828752"/>
              <a:ext cx="618825" cy="37842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sz="1800" b="1">
                  <a:solidFill>
                    <a:srgbClr val="002060"/>
                  </a:solidFill>
                </a:rPr>
                <a:t>split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1043608" y="764704"/>
            <a:ext cx="5703888" cy="3306763"/>
          </a:xfrm>
          <a:prstGeom prst="rect">
            <a:avLst/>
          </a:prstGeom>
          <a:noFill/>
          <a:ln/>
        </p:spPr>
      </p:pic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81000" y="228600"/>
            <a:ext cx="8151440" cy="630942"/>
          </a:xfrm>
          <a:prstGeom prst="rect">
            <a:avLst/>
          </a:prstGeom>
          <a:solidFill>
            <a:srgbClr val="CCFFFF"/>
          </a:solidFill>
          <a:ln w="12700" cap="sq">
            <a:noFill/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rgbClr val="969696"/>
            </a:outerShdw>
          </a:effectLst>
        </p:spPr>
        <p:txBody>
          <a:bodyPr wrap="square">
            <a:spAutoFit/>
          </a:bodyPr>
          <a:lstStyle/>
          <a:p>
            <a:r>
              <a:rPr lang="en-US" altLang="zh-CN" sz="3500" b="1" dirty="0">
                <a:solidFill>
                  <a:srgbClr val="000099"/>
                </a:solidFill>
                <a:ea typeface="楷体_GB2312" pitchFamily="49" charset="-122"/>
              </a:rPr>
              <a:t> </a:t>
            </a:r>
            <a:r>
              <a:rPr lang="en-US" altLang="zh-CN" sz="3500" b="1" dirty="0" smtClean="0">
                <a:solidFill>
                  <a:srgbClr val="000099"/>
                </a:solidFill>
                <a:ea typeface="楷体_GB2312" pitchFamily="49" charset="-122"/>
              </a:rPr>
              <a:t>6.3</a:t>
            </a:r>
            <a:r>
              <a:rPr lang="en-US" altLang="zh-CN" sz="3500" b="1" dirty="0" smtClean="0">
                <a:solidFill>
                  <a:srgbClr val="000099"/>
                </a:solidFill>
                <a:latin typeface="楷体_GB2312" pitchFamily="49" charset="-122"/>
                <a:ea typeface="楷体_GB2312" pitchFamily="49" charset="-122"/>
              </a:rPr>
              <a:t> Google</a:t>
            </a:r>
            <a:r>
              <a:rPr lang="zh-CN" altLang="en-US" sz="3500" b="1" dirty="0" smtClean="0">
                <a:solidFill>
                  <a:srgbClr val="000099"/>
                </a:solidFill>
                <a:latin typeface="楷体_GB2312" pitchFamily="49" charset="-122"/>
                <a:ea typeface="楷体_GB2312" pitchFamily="49" charset="-122"/>
              </a:rPr>
              <a:t>的</a:t>
            </a:r>
            <a:r>
              <a:rPr lang="en-US" altLang="zh-CN" sz="3500" b="1" dirty="0" err="1" smtClean="0">
                <a:solidFill>
                  <a:srgbClr val="000099"/>
                </a:solidFill>
                <a:latin typeface="楷体_GB2312" pitchFamily="49" charset="-122"/>
                <a:ea typeface="楷体_GB2312" pitchFamily="49" charset="-122"/>
              </a:rPr>
              <a:t>MapReduce</a:t>
            </a:r>
            <a:r>
              <a:rPr lang="zh-CN" altLang="en-US" sz="3500" b="1" dirty="0" smtClean="0">
                <a:solidFill>
                  <a:srgbClr val="000099"/>
                </a:solidFill>
                <a:latin typeface="楷体_GB2312" pitchFamily="49" charset="-122"/>
                <a:ea typeface="楷体_GB2312" pitchFamily="49" charset="-122"/>
              </a:rPr>
              <a:t>分布式编程框架</a:t>
            </a:r>
            <a:endParaRPr lang="zh-CN" altLang="en-US" dirty="0">
              <a:solidFill>
                <a:srgbClr val="FF6600"/>
              </a:solidFill>
            </a:endParaRPr>
          </a:p>
        </p:txBody>
      </p:sp>
      <p:grpSp>
        <p:nvGrpSpPr>
          <p:cNvPr id="11" name="Group 62"/>
          <p:cNvGrpSpPr>
            <a:grpSpLocks/>
          </p:cNvGrpSpPr>
          <p:nvPr/>
        </p:nvGrpSpPr>
        <p:grpSpPr bwMode="auto">
          <a:xfrm>
            <a:off x="611560" y="4365674"/>
            <a:ext cx="8064500" cy="1584326"/>
            <a:chOff x="288" y="144"/>
            <a:chExt cx="5080" cy="998"/>
          </a:xfrm>
        </p:grpSpPr>
        <p:sp>
          <p:nvSpPr>
            <p:cNvPr id="12" name="Rectangle 63"/>
            <p:cNvSpPr>
              <a:spLocks noChangeArrowheads="1"/>
            </p:cNvSpPr>
            <p:nvPr/>
          </p:nvSpPr>
          <p:spPr bwMode="auto">
            <a:xfrm>
              <a:off x="288" y="204"/>
              <a:ext cx="5080" cy="938"/>
            </a:xfrm>
            <a:prstGeom prst="rect">
              <a:avLst/>
            </a:prstGeom>
            <a:solidFill>
              <a:srgbClr val="FFFFD9"/>
            </a:solidFill>
            <a:ln w="12700">
              <a:noFill/>
              <a:miter lim="800000"/>
              <a:headEnd type="none" w="sm" len="sm"/>
              <a:tailEnd type="none" w="sm" len="sm"/>
            </a:ln>
            <a:effectLst>
              <a:outerShdw dist="144802" dir="2272499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" name="Text Box 64"/>
            <p:cNvSpPr txBox="1">
              <a:spLocks noChangeArrowheads="1"/>
            </p:cNvSpPr>
            <p:nvPr/>
          </p:nvSpPr>
          <p:spPr bwMode="auto">
            <a:xfrm>
              <a:off x="1331" y="144"/>
              <a:ext cx="3447" cy="9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square">
              <a:spAutoFit/>
            </a:bodyPr>
            <a:lstStyle/>
            <a:p>
              <a:r>
                <a:rPr lang="zh-CN" altLang="en-US" sz="3000" b="1" dirty="0" smtClean="0">
                  <a:solidFill>
                    <a:srgbClr val="003399"/>
                  </a:solidFill>
                  <a:latin typeface="幼圆" pitchFamily="49" charset="-122"/>
                  <a:ea typeface="幼圆" pitchFamily="49" charset="-122"/>
                </a:rPr>
                <a:t>编写一个能够在</a:t>
              </a:r>
              <a:r>
                <a:rPr lang="zh-CN" altLang="en-US" sz="3000" b="1" dirty="0" smtClean="0">
                  <a:solidFill>
                    <a:srgbClr val="FF0000"/>
                  </a:solidFill>
                  <a:latin typeface="幼圆" pitchFamily="49" charset="-122"/>
                  <a:ea typeface="幼圆" pitchFamily="49" charset="-122"/>
                </a:rPr>
                <a:t>数千台</a:t>
              </a:r>
              <a:r>
                <a:rPr lang="zh-CN" altLang="en-US" sz="3000" b="1" dirty="0" smtClean="0">
                  <a:solidFill>
                    <a:srgbClr val="003399"/>
                  </a:solidFill>
                  <a:latin typeface="幼圆" pitchFamily="49" charset="-122"/>
                  <a:ea typeface="幼圆" pitchFamily="49" charset="-122"/>
                </a:rPr>
                <a:t>机器运行，处理数</a:t>
              </a:r>
              <a:r>
                <a:rPr lang="en-US" altLang="zh-CN" sz="3000" b="1" dirty="0" smtClean="0">
                  <a:solidFill>
                    <a:srgbClr val="003399"/>
                  </a:solidFill>
                  <a:latin typeface="幼圆" pitchFamily="49" charset="-122"/>
                  <a:ea typeface="幼圆" pitchFamily="49" charset="-122"/>
                </a:rPr>
                <a:t>TB~PB</a:t>
              </a:r>
              <a:r>
                <a:rPr lang="zh-CN" altLang="en-US" sz="3000" b="1" dirty="0" smtClean="0">
                  <a:solidFill>
                    <a:srgbClr val="003399"/>
                  </a:solidFill>
                  <a:latin typeface="幼圆" pitchFamily="49" charset="-122"/>
                  <a:ea typeface="幼圆" pitchFamily="49" charset="-122"/>
                </a:rPr>
                <a:t>数据的并行程序，有哪些关键问题或</a:t>
              </a:r>
              <a:r>
                <a:rPr lang="zh-CN" altLang="en-US" sz="3000" b="1" dirty="0" smtClean="0">
                  <a:solidFill>
                    <a:srgbClr val="FF0000"/>
                  </a:solidFill>
                  <a:latin typeface="幼圆" pitchFamily="49" charset="-122"/>
                  <a:ea typeface="幼圆" pitchFamily="49" charset="-122"/>
                </a:rPr>
                <a:t>难点</a:t>
              </a:r>
              <a:endParaRPr lang="zh-CN" altLang="en-US" sz="3000" b="1" dirty="0">
                <a:solidFill>
                  <a:srgbClr val="FF0000"/>
                </a:solidFill>
                <a:latin typeface="幼圆" pitchFamily="49" charset="-122"/>
                <a:ea typeface="幼圆" pitchFamily="49" charset="-122"/>
              </a:endParaRPr>
            </a:p>
          </p:txBody>
        </p:sp>
        <p:grpSp>
          <p:nvGrpSpPr>
            <p:cNvPr id="15" name="Group 65"/>
            <p:cNvGrpSpPr>
              <a:grpSpLocks/>
            </p:cNvGrpSpPr>
            <p:nvPr/>
          </p:nvGrpSpPr>
          <p:grpSpPr bwMode="auto">
            <a:xfrm rot="897571">
              <a:off x="4535" y="240"/>
              <a:ext cx="720" cy="504"/>
              <a:chOff x="4301" y="1686"/>
              <a:chExt cx="989" cy="761"/>
            </a:xfrm>
          </p:grpSpPr>
          <p:sp>
            <p:nvSpPr>
              <p:cNvPr id="24" name="Freeform 66"/>
              <p:cNvSpPr>
                <a:spLocks/>
              </p:cNvSpPr>
              <p:nvPr/>
            </p:nvSpPr>
            <p:spPr bwMode="auto">
              <a:xfrm rot="421002">
                <a:off x="4301" y="1686"/>
                <a:ext cx="989" cy="761"/>
              </a:xfrm>
              <a:custGeom>
                <a:avLst/>
                <a:gdLst/>
                <a:ahLst/>
                <a:cxnLst>
                  <a:cxn ang="0">
                    <a:pos x="150" y="185"/>
                  </a:cxn>
                  <a:cxn ang="0">
                    <a:pos x="194" y="138"/>
                  </a:cxn>
                  <a:cxn ang="0">
                    <a:pos x="272" y="167"/>
                  </a:cxn>
                  <a:cxn ang="0">
                    <a:pos x="265" y="244"/>
                  </a:cxn>
                  <a:cxn ang="0">
                    <a:pos x="171" y="304"/>
                  </a:cxn>
                  <a:cxn ang="0">
                    <a:pos x="153" y="474"/>
                  </a:cxn>
                  <a:cxn ang="0">
                    <a:pos x="171" y="527"/>
                  </a:cxn>
                  <a:cxn ang="0">
                    <a:pos x="140" y="585"/>
                  </a:cxn>
                  <a:cxn ang="0">
                    <a:pos x="147" y="645"/>
                  </a:cxn>
                  <a:cxn ang="0">
                    <a:pos x="213" y="683"/>
                  </a:cxn>
                  <a:cxn ang="0">
                    <a:pos x="300" y="656"/>
                  </a:cxn>
                  <a:cxn ang="0">
                    <a:pos x="328" y="585"/>
                  </a:cxn>
                  <a:cxn ang="0">
                    <a:pos x="293" y="518"/>
                  </a:cxn>
                  <a:cxn ang="0">
                    <a:pos x="331" y="480"/>
                  </a:cxn>
                  <a:cxn ang="0">
                    <a:pos x="331" y="387"/>
                  </a:cxn>
                  <a:cxn ang="0">
                    <a:pos x="429" y="308"/>
                  </a:cxn>
                  <a:cxn ang="0">
                    <a:pos x="439" y="188"/>
                  </a:cxn>
                  <a:cxn ang="0">
                    <a:pos x="376" y="59"/>
                  </a:cxn>
                  <a:cxn ang="0">
                    <a:pos x="251" y="0"/>
                  </a:cxn>
                  <a:cxn ang="0">
                    <a:pos x="112" y="38"/>
                  </a:cxn>
                  <a:cxn ang="0">
                    <a:pos x="31" y="115"/>
                  </a:cxn>
                  <a:cxn ang="0">
                    <a:pos x="0" y="234"/>
                  </a:cxn>
                  <a:cxn ang="0">
                    <a:pos x="4" y="304"/>
                  </a:cxn>
                  <a:cxn ang="0">
                    <a:pos x="147" y="296"/>
                  </a:cxn>
                  <a:cxn ang="0">
                    <a:pos x="150" y="185"/>
                  </a:cxn>
                </a:cxnLst>
                <a:rect l="0" t="0" r="r" b="b"/>
                <a:pathLst>
                  <a:path w="439" h="683">
                    <a:moveTo>
                      <a:pt x="150" y="185"/>
                    </a:moveTo>
                    <a:lnTo>
                      <a:pt x="194" y="138"/>
                    </a:lnTo>
                    <a:lnTo>
                      <a:pt x="272" y="167"/>
                    </a:lnTo>
                    <a:lnTo>
                      <a:pt x="265" y="244"/>
                    </a:lnTo>
                    <a:lnTo>
                      <a:pt x="171" y="304"/>
                    </a:lnTo>
                    <a:lnTo>
                      <a:pt x="153" y="474"/>
                    </a:lnTo>
                    <a:lnTo>
                      <a:pt x="171" y="527"/>
                    </a:lnTo>
                    <a:lnTo>
                      <a:pt x="140" y="585"/>
                    </a:lnTo>
                    <a:lnTo>
                      <a:pt x="147" y="645"/>
                    </a:lnTo>
                    <a:lnTo>
                      <a:pt x="213" y="683"/>
                    </a:lnTo>
                    <a:lnTo>
                      <a:pt x="300" y="656"/>
                    </a:lnTo>
                    <a:lnTo>
                      <a:pt x="328" y="585"/>
                    </a:lnTo>
                    <a:lnTo>
                      <a:pt x="293" y="518"/>
                    </a:lnTo>
                    <a:lnTo>
                      <a:pt x="331" y="480"/>
                    </a:lnTo>
                    <a:lnTo>
                      <a:pt x="331" y="387"/>
                    </a:lnTo>
                    <a:lnTo>
                      <a:pt x="429" y="308"/>
                    </a:lnTo>
                    <a:lnTo>
                      <a:pt x="439" y="188"/>
                    </a:lnTo>
                    <a:lnTo>
                      <a:pt x="376" y="59"/>
                    </a:lnTo>
                    <a:lnTo>
                      <a:pt x="251" y="0"/>
                    </a:lnTo>
                    <a:lnTo>
                      <a:pt x="112" y="38"/>
                    </a:lnTo>
                    <a:lnTo>
                      <a:pt x="31" y="115"/>
                    </a:lnTo>
                    <a:lnTo>
                      <a:pt x="0" y="234"/>
                    </a:lnTo>
                    <a:lnTo>
                      <a:pt x="4" y="304"/>
                    </a:lnTo>
                    <a:lnTo>
                      <a:pt x="147" y="296"/>
                    </a:lnTo>
                    <a:lnTo>
                      <a:pt x="150" y="185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00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5" name="Freeform 67"/>
              <p:cNvSpPr>
                <a:spLocks/>
              </p:cNvSpPr>
              <p:nvPr/>
            </p:nvSpPr>
            <p:spPr bwMode="auto">
              <a:xfrm rot="421002">
                <a:off x="4348" y="1689"/>
                <a:ext cx="881" cy="531"/>
              </a:xfrm>
              <a:custGeom>
                <a:avLst/>
                <a:gdLst/>
                <a:ahLst/>
                <a:cxnLst>
                  <a:cxn ang="0">
                    <a:pos x="0" y="241"/>
                  </a:cxn>
                  <a:cxn ang="0">
                    <a:pos x="57" y="230"/>
                  </a:cxn>
                  <a:cxn ang="0">
                    <a:pos x="89" y="241"/>
                  </a:cxn>
                  <a:cxn ang="0">
                    <a:pos x="87" y="175"/>
                  </a:cxn>
                  <a:cxn ang="0">
                    <a:pos x="111" y="101"/>
                  </a:cxn>
                  <a:cxn ang="0">
                    <a:pos x="206" y="74"/>
                  </a:cxn>
                  <a:cxn ang="0">
                    <a:pos x="251" y="105"/>
                  </a:cxn>
                  <a:cxn ang="0">
                    <a:pos x="299" y="153"/>
                  </a:cxn>
                  <a:cxn ang="0">
                    <a:pos x="285" y="237"/>
                  </a:cxn>
                  <a:cxn ang="0">
                    <a:pos x="195" y="276"/>
                  </a:cxn>
                  <a:cxn ang="0">
                    <a:pos x="171" y="335"/>
                  </a:cxn>
                  <a:cxn ang="0">
                    <a:pos x="178" y="395"/>
                  </a:cxn>
                  <a:cxn ang="0">
                    <a:pos x="166" y="477"/>
                  </a:cxn>
                  <a:cxn ang="0">
                    <a:pos x="256" y="477"/>
                  </a:cxn>
                  <a:cxn ang="0">
                    <a:pos x="268" y="416"/>
                  </a:cxn>
                  <a:cxn ang="0">
                    <a:pos x="261" y="345"/>
                  </a:cxn>
                  <a:cxn ang="0">
                    <a:pos x="316" y="307"/>
                  </a:cxn>
                  <a:cxn ang="0">
                    <a:pos x="358" y="287"/>
                  </a:cxn>
                  <a:cxn ang="0">
                    <a:pos x="390" y="196"/>
                  </a:cxn>
                  <a:cxn ang="0">
                    <a:pos x="361" y="98"/>
                  </a:cxn>
                  <a:cxn ang="0">
                    <a:pos x="264" y="0"/>
                  </a:cxn>
                  <a:cxn ang="0">
                    <a:pos x="146" y="8"/>
                  </a:cxn>
                  <a:cxn ang="0">
                    <a:pos x="51" y="67"/>
                  </a:cxn>
                  <a:cxn ang="0">
                    <a:pos x="10" y="140"/>
                  </a:cxn>
                  <a:cxn ang="0">
                    <a:pos x="0" y="241"/>
                  </a:cxn>
                </a:cxnLst>
                <a:rect l="0" t="0" r="r" b="b"/>
                <a:pathLst>
                  <a:path w="390" h="477">
                    <a:moveTo>
                      <a:pt x="0" y="241"/>
                    </a:moveTo>
                    <a:lnTo>
                      <a:pt x="57" y="230"/>
                    </a:lnTo>
                    <a:lnTo>
                      <a:pt x="89" y="241"/>
                    </a:lnTo>
                    <a:lnTo>
                      <a:pt x="87" y="175"/>
                    </a:lnTo>
                    <a:lnTo>
                      <a:pt x="111" y="101"/>
                    </a:lnTo>
                    <a:lnTo>
                      <a:pt x="206" y="74"/>
                    </a:lnTo>
                    <a:lnTo>
                      <a:pt x="251" y="105"/>
                    </a:lnTo>
                    <a:lnTo>
                      <a:pt x="299" y="153"/>
                    </a:lnTo>
                    <a:lnTo>
                      <a:pt x="285" y="237"/>
                    </a:lnTo>
                    <a:lnTo>
                      <a:pt x="195" y="276"/>
                    </a:lnTo>
                    <a:lnTo>
                      <a:pt x="171" y="335"/>
                    </a:lnTo>
                    <a:lnTo>
                      <a:pt x="178" y="395"/>
                    </a:lnTo>
                    <a:lnTo>
                      <a:pt x="166" y="477"/>
                    </a:lnTo>
                    <a:lnTo>
                      <a:pt x="256" y="477"/>
                    </a:lnTo>
                    <a:lnTo>
                      <a:pt x="268" y="416"/>
                    </a:lnTo>
                    <a:lnTo>
                      <a:pt x="261" y="345"/>
                    </a:lnTo>
                    <a:lnTo>
                      <a:pt x="316" y="307"/>
                    </a:lnTo>
                    <a:lnTo>
                      <a:pt x="358" y="287"/>
                    </a:lnTo>
                    <a:lnTo>
                      <a:pt x="390" y="196"/>
                    </a:lnTo>
                    <a:lnTo>
                      <a:pt x="361" y="98"/>
                    </a:lnTo>
                    <a:lnTo>
                      <a:pt x="264" y="0"/>
                    </a:lnTo>
                    <a:lnTo>
                      <a:pt x="146" y="8"/>
                    </a:lnTo>
                    <a:lnTo>
                      <a:pt x="51" y="67"/>
                    </a:lnTo>
                    <a:lnTo>
                      <a:pt x="10" y="140"/>
                    </a:lnTo>
                    <a:lnTo>
                      <a:pt x="0" y="241"/>
                    </a:lnTo>
                    <a:close/>
                  </a:path>
                </a:pathLst>
              </a:custGeom>
              <a:solidFill>
                <a:srgbClr val="FF3300"/>
              </a:solidFill>
              <a:ln w="95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6" name="Freeform 68"/>
              <p:cNvSpPr>
                <a:spLocks/>
              </p:cNvSpPr>
              <p:nvPr/>
            </p:nvSpPr>
            <p:spPr bwMode="auto">
              <a:xfrm rot="421002">
                <a:off x="4641" y="2287"/>
                <a:ext cx="284" cy="121"/>
              </a:xfrm>
              <a:custGeom>
                <a:avLst/>
                <a:gdLst/>
                <a:ahLst/>
                <a:cxnLst>
                  <a:cxn ang="0">
                    <a:pos x="45" y="0"/>
                  </a:cxn>
                  <a:cxn ang="0">
                    <a:pos x="9" y="20"/>
                  </a:cxn>
                  <a:cxn ang="0">
                    <a:pos x="0" y="73"/>
                  </a:cxn>
                  <a:cxn ang="0">
                    <a:pos x="28" y="109"/>
                  </a:cxn>
                  <a:cxn ang="0">
                    <a:pos x="98" y="109"/>
                  </a:cxn>
                  <a:cxn ang="0">
                    <a:pos x="126" y="66"/>
                  </a:cxn>
                  <a:cxn ang="0">
                    <a:pos x="102" y="14"/>
                  </a:cxn>
                  <a:cxn ang="0">
                    <a:pos x="45" y="0"/>
                  </a:cxn>
                </a:cxnLst>
                <a:rect l="0" t="0" r="r" b="b"/>
                <a:pathLst>
                  <a:path w="126" h="109">
                    <a:moveTo>
                      <a:pt x="45" y="0"/>
                    </a:moveTo>
                    <a:lnTo>
                      <a:pt x="9" y="20"/>
                    </a:lnTo>
                    <a:lnTo>
                      <a:pt x="0" y="73"/>
                    </a:lnTo>
                    <a:lnTo>
                      <a:pt x="28" y="109"/>
                    </a:lnTo>
                    <a:lnTo>
                      <a:pt x="98" y="109"/>
                    </a:lnTo>
                    <a:lnTo>
                      <a:pt x="126" y="66"/>
                    </a:lnTo>
                    <a:lnTo>
                      <a:pt x="102" y="14"/>
                    </a:lnTo>
                    <a:lnTo>
                      <a:pt x="45" y="0"/>
                    </a:lnTo>
                    <a:close/>
                  </a:path>
                </a:pathLst>
              </a:custGeom>
              <a:solidFill>
                <a:srgbClr val="FF3300"/>
              </a:solidFill>
              <a:ln w="9525">
                <a:solidFill>
                  <a:srgbClr val="00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21" name="Oval 69"/>
            <p:cNvSpPr>
              <a:spLocks noChangeArrowheads="1"/>
            </p:cNvSpPr>
            <p:nvPr/>
          </p:nvSpPr>
          <p:spPr bwMode="auto">
            <a:xfrm>
              <a:off x="435" y="240"/>
              <a:ext cx="912" cy="384"/>
            </a:xfrm>
            <a:prstGeom prst="ellipse">
              <a:avLst/>
            </a:prstGeom>
            <a:solidFill>
              <a:srgbClr val="CCFFCC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" name="Text Box 70"/>
            <p:cNvSpPr txBox="1">
              <a:spLocks noChangeArrowheads="1"/>
            </p:cNvSpPr>
            <p:nvPr/>
          </p:nvSpPr>
          <p:spPr bwMode="auto">
            <a:xfrm rot="11849">
              <a:off x="498" y="222"/>
              <a:ext cx="468" cy="41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dist="17961" dir="2700000" algn="ctr" rotWithShape="0">
                <a:schemeClr val="bg1"/>
              </a:outerShdw>
            </a:effectLst>
          </p:spPr>
          <p:txBody>
            <a:bodyPr wrap="none">
              <a:spAutoFit/>
            </a:bodyPr>
            <a:lstStyle/>
            <a:p>
              <a:pPr algn="l">
                <a:lnSpc>
                  <a:spcPct val="85000"/>
                </a:lnSpc>
              </a:pPr>
              <a:r>
                <a:rPr lang="zh-CN" altLang="en-US" sz="4400">
                  <a:solidFill>
                    <a:srgbClr val="FF3300"/>
                  </a:solidFill>
                  <a:ea typeface="华文新魏" pitchFamily="2" charset="-122"/>
                </a:rPr>
                <a:t>思</a:t>
              </a:r>
            </a:p>
          </p:txBody>
        </p:sp>
        <p:sp>
          <p:nvSpPr>
            <p:cNvPr id="23" name="Rectangle 71"/>
            <p:cNvSpPr>
              <a:spLocks noChangeArrowheads="1"/>
            </p:cNvSpPr>
            <p:nvPr/>
          </p:nvSpPr>
          <p:spPr bwMode="auto">
            <a:xfrm>
              <a:off x="800" y="189"/>
              <a:ext cx="452" cy="46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none">
              <a:spAutoFit/>
            </a:bodyPr>
            <a:lstStyle/>
            <a:p>
              <a:pPr algn="l"/>
              <a:r>
                <a:rPr lang="zh-CN" altLang="en-US" sz="4200">
                  <a:solidFill>
                    <a:srgbClr val="FF3300"/>
                  </a:solidFill>
                  <a:ea typeface="华文新魏" pitchFamily="2" charset="-122"/>
                </a:rPr>
                <a:t>考</a:t>
              </a:r>
            </a:p>
          </p:txBody>
        </p:sp>
      </p:grp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467541" y="0"/>
            <a:ext cx="7070820" cy="1591481"/>
            <a:chOff x="7683500" y="128588"/>
            <a:chExt cx="1059819" cy="546100"/>
          </a:xfrm>
        </p:grpSpPr>
        <p:sp>
          <p:nvSpPr>
            <p:cNvPr id="7" name="Freeform 10"/>
            <p:cNvSpPr>
              <a:spLocks/>
            </p:cNvSpPr>
            <p:nvPr/>
          </p:nvSpPr>
          <p:spPr bwMode="auto">
            <a:xfrm>
              <a:off x="7683500" y="128588"/>
              <a:ext cx="992957" cy="546100"/>
            </a:xfrm>
            <a:custGeom>
              <a:avLst/>
              <a:gdLst/>
              <a:ahLst/>
              <a:cxnLst>
                <a:cxn ang="0">
                  <a:pos x="146" y="75"/>
                </a:cxn>
                <a:cxn ang="0">
                  <a:pos x="90" y="251"/>
                </a:cxn>
                <a:cxn ang="0">
                  <a:pos x="226" y="355"/>
                </a:cxn>
                <a:cxn ang="0">
                  <a:pos x="274" y="363"/>
                </a:cxn>
                <a:cxn ang="0">
                  <a:pos x="338" y="379"/>
                </a:cxn>
                <a:cxn ang="0">
                  <a:pos x="450" y="355"/>
                </a:cxn>
                <a:cxn ang="0">
                  <a:pos x="482" y="283"/>
                </a:cxn>
                <a:cxn ang="0">
                  <a:pos x="474" y="115"/>
                </a:cxn>
                <a:cxn ang="0">
                  <a:pos x="426" y="99"/>
                </a:cxn>
                <a:cxn ang="0">
                  <a:pos x="146" y="75"/>
                </a:cxn>
              </a:cxnLst>
              <a:rect l="0" t="0" r="r" b="b"/>
              <a:pathLst>
                <a:path w="490" h="386">
                  <a:moveTo>
                    <a:pt x="146" y="75"/>
                  </a:moveTo>
                  <a:cubicBezTo>
                    <a:pt x="61" y="132"/>
                    <a:pt x="100" y="52"/>
                    <a:pt x="90" y="251"/>
                  </a:cubicBezTo>
                  <a:cubicBezTo>
                    <a:pt x="109" y="365"/>
                    <a:pt x="101" y="341"/>
                    <a:pt x="226" y="355"/>
                  </a:cubicBezTo>
                  <a:cubicBezTo>
                    <a:pt x="242" y="357"/>
                    <a:pt x="258" y="360"/>
                    <a:pt x="274" y="363"/>
                  </a:cubicBezTo>
                  <a:cubicBezTo>
                    <a:pt x="296" y="368"/>
                    <a:pt x="338" y="379"/>
                    <a:pt x="338" y="379"/>
                  </a:cubicBezTo>
                  <a:cubicBezTo>
                    <a:pt x="381" y="375"/>
                    <a:pt x="419" y="386"/>
                    <a:pt x="450" y="355"/>
                  </a:cubicBezTo>
                  <a:cubicBezTo>
                    <a:pt x="469" y="336"/>
                    <a:pt x="482" y="283"/>
                    <a:pt x="482" y="283"/>
                  </a:cubicBezTo>
                  <a:cubicBezTo>
                    <a:pt x="479" y="227"/>
                    <a:pt x="490" y="169"/>
                    <a:pt x="474" y="115"/>
                  </a:cubicBezTo>
                  <a:cubicBezTo>
                    <a:pt x="469" y="99"/>
                    <a:pt x="426" y="99"/>
                    <a:pt x="426" y="99"/>
                  </a:cubicBezTo>
                  <a:cubicBezTo>
                    <a:pt x="393" y="0"/>
                    <a:pt x="0" y="75"/>
                    <a:pt x="146" y="75"/>
                  </a:cubicBezTo>
                  <a:close/>
                </a:path>
              </a:pathLst>
            </a:custGeom>
            <a:solidFill>
              <a:srgbClr val="00CCFF"/>
            </a:solidFill>
            <a:ln w="12700" cap="flat" cmpd="sng">
              <a:noFill/>
              <a:prstDash val="solid"/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" name="Text Box 11"/>
            <p:cNvSpPr txBox="1">
              <a:spLocks noChangeArrowheads="1"/>
            </p:cNvSpPr>
            <p:nvPr/>
          </p:nvSpPr>
          <p:spPr bwMode="auto">
            <a:xfrm>
              <a:off x="7877774" y="214725"/>
              <a:ext cx="865545" cy="39075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square">
              <a:spAutoFit/>
            </a:bodyPr>
            <a:lstStyle/>
            <a:p>
              <a:r>
                <a:rPr lang="zh-CN" altLang="en-US" sz="3200" dirty="0" smtClean="0">
                  <a:solidFill>
                    <a:srgbClr val="FF5050"/>
                  </a:solidFill>
                  <a:ea typeface="华文新魏" pitchFamily="2" charset="-122"/>
                </a:rPr>
                <a:t>编写能够在上千节点上执行，且可扩展的并行程序</a:t>
              </a:r>
              <a:r>
                <a:rPr lang="zh-CN" altLang="en-US" sz="3600" i="1" dirty="0" smtClean="0">
                  <a:solidFill>
                    <a:srgbClr val="FF5050"/>
                  </a:solidFill>
                  <a:ea typeface="华文新魏" pitchFamily="2" charset="-122"/>
                </a:rPr>
                <a:t>难点</a:t>
              </a:r>
              <a:endParaRPr lang="zh-CN" altLang="en-US" sz="3600" i="1" dirty="0">
                <a:solidFill>
                  <a:srgbClr val="FF5050"/>
                </a:solidFill>
                <a:ea typeface="华文新魏" pitchFamily="2" charset="-122"/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2267744" y="1979101"/>
            <a:ext cx="2592288" cy="513795"/>
            <a:chOff x="899592" y="1907093"/>
            <a:chExt cx="2592288" cy="513795"/>
          </a:xfrm>
        </p:grpSpPr>
        <p:sp>
          <p:nvSpPr>
            <p:cNvPr id="2" name="Text Box 44"/>
            <p:cNvSpPr txBox="1">
              <a:spLocks noChangeArrowheads="1"/>
            </p:cNvSpPr>
            <p:nvPr/>
          </p:nvSpPr>
          <p:spPr bwMode="auto">
            <a:xfrm>
              <a:off x="1331640" y="1907093"/>
              <a:ext cx="2160240" cy="51379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75000"/>
                </a:lnSpc>
              </a:pPr>
              <a:r>
                <a:rPr lang="zh-CN" altLang="en-US" sz="3600" b="1" dirty="0" smtClean="0">
                  <a:solidFill>
                    <a:srgbClr val="000099"/>
                  </a:solidFill>
                  <a:latin typeface="微软雅黑" pitchFamily="34" charset="-122"/>
                  <a:ea typeface="微软雅黑" pitchFamily="34" charset="-122"/>
                </a:rPr>
                <a:t>并行控制</a:t>
              </a:r>
              <a:endParaRPr lang="en-US" altLang="zh-CN" sz="3600" b="1" dirty="0" smtClean="0">
                <a:solidFill>
                  <a:srgbClr val="000099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2" name="椭圆 11"/>
            <p:cNvSpPr/>
            <p:nvPr/>
          </p:nvSpPr>
          <p:spPr bwMode="auto">
            <a:xfrm>
              <a:off x="899592" y="1988840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12700" cap="sq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CN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2267744" y="2555165"/>
            <a:ext cx="2592288" cy="513795"/>
            <a:chOff x="899592" y="1907093"/>
            <a:chExt cx="2592288" cy="513795"/>
          </a:xfrm>
        </p:grpSpPr>
        <p:sp>
          <p:nvSpPr>
            <p:cNvPr id="15" name="Text Box 44"/>
            <p:cNvSpPr txBox="1">
              <a:spLocks noChangeArrowheads="1"/>
            </p:cNvSpPr>
            <p:nvPr/>
          </p:nvSpPr>
          <p:spPr bwMode="auto">
            <a:xfrm>
              <a:off x="1331640" y="1907093"/>
              <a:ext cx="2160240" cy="51379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75000"/>
                </a:lnSpc>
              </a:pPr>
              <a:r>
                <a:rPr lang="zh-CN" altLang="en-US" sz="3600" b="1" dirty="0" smtClean="0">
                  <a:solidFill>
                    <a:srgbClr val="000099"/>
                  </a:solidFill>
                  <a:latin typeface="微软雅黑" pitchFamily="34" charset="-122"/>
                  <a:ea typeface="微软雅黑" pitchFamily="34" charset="-122"/>
                </a:rPr>
                <a:t>机器故障</a:t>
              </a:r>
              <a:endParaRPr lang="en-US" altLang="zh-CN" sz="3600" b="1" dirty="0" smtClean="0">
                <a:solidFill>
                  <a:srgbClr val="000099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6" name="椭圆 15"/>
            <p:cNvSpPr/>
            <p:nvPr/>
          </p:nvSpPr>
          <p:spPr bwMode="auto">
            <a:xfrm>
              <a:off x="899592" y="1988840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12700" cap="sq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CN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2267744" y="3707293"/>
            <a:ext cx="2592288" cy="513795"/>
            <a:chOff x="899592" y="1907093"/>
            <a:chExt cx="2592288" cy="513795"/>
          </a:xfrm>
        </p:grpSpPr>
        <p:sp>
          <p:nvSpPr>
            <p:cNvPr id="18" name="Text Box 44"/>
            <p:cNvSpPr txBox="1">
              <a:spLocks noChangeArrowheads="1"/>
            </p:cNvSpPr>
            <p:nvPr/>
          </p:nvSpPr>
          <p:spPr bwMode="auto">
            <a:xfrm>
              <a:off x="1331640" y="1907093"/>
              <a:ext cx="2160240" cy="51379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75000"/>
                </a:lnSpc>
              </a:pPr>
              <a:r>
                <a:rPr lang="zh-CN" altLang="en-US" sz="3600" b="1" dirty="0" smtClean="0">
                  <a:solidFill>
                    <a:srgbClr val="000099"/>
                  </a:solidFill>
                  <a:latin typeface="微软雅黑" pitchFamily="34" charset="-122"/>
                  <a:ea typeface="微软雅黑" pitchFamily="34" charset="-122"/>
                </a:rPr>
                <a:t>数据</a:t>
              </a:r>
              <a:r>
                <a:rPr lang="en-US" altLang="zh-CN" sz="3600" b="1" dirty="0" smtClean="0">
                  <a:solidFill>
                    <a:srgbClr val="000099"/>
                  </a:solidFill>
                  <a:latin typeface="微软雅黑" pitchFamily="34" charset="-122"/>
                  <a:ea typeface="微软雅黑" pitchFamily="34" charset="-122"/>
                </a:rPr>
                <a:t>I/O</a:t>
              </a:r>
            </a:p>
          </p:txBody>
        </p:sp>
        <p:sp>
          <p:nvSpPr>
            <p:cNvPr id="19" name="椭圆 18"/>
            <p:cNvSpPr/>
            <p:nvPr/>
          </p:nvSpPr>
          <p:spPr bwMode="auto">
            <a:xfrm>
              <a:off x="899592" y="1988840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12700" cap="sq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CN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2267744" y="4355365"/>
            <a:ext cx="2592288" cy="513795"/>
            <a:chOff x="899592" y="1907093"/>
            <a:chExt cx="2592288" cy="513795"/>
          </a:xfrm>
        </p:grpSpPr>
        <p:sp>
          <p:nvSpPr>
            <p:cNvPr id="21" name="Text Box 44"/>
            <p:cNvSpPr txBox="1">
              <a:spLocks noChangeArrowheads="1"/>
            </p:cNvSpPr>
            <p:nvPr/>
          </p:nvSpPr>
          <p:spPr bwMode="auto">
            <a:xfrm>
              <a:off x="1331640" y="1907093"/>
              <a:ext cx="2160240" cy="51379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75000"/>
                </a:lnSpc>
              </a:pPr>
              <a:r>
                <a:rPr lang="zh-CN" altLang="en-US" sz="3600" b="1" dirty="0" smtClean="0">
                  <a:solidFill>
                    <a:srgbClr val="000099"/>
                  </a:solidFill>
                  <a:latin typeface="微软雅黑" pitchFamily="34" charset="-122"/>
                  <a:ea typeface="微软雅黑" pitchFamily="34" charset="-122"/>
                </a:rPr>
                <a:t>网络瓶颈</a:t>
              </a:r>
              <a:endParaRPr lang="en-US" altLang="zh-CN" sz="3600" b="1" dirty="0" smtClean="0">
                <a:solidFill>
                  <a:srgbClr val="000099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22" name="椭圆 21"/>
            <p:cNvSpPr/>
            <p:nvPr/>
          </p:nvSpPr>
          <p:spPr bwMode="auto">
            <a:xfrm>
              <a:off x="899592" y="1988840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12700" cap="sq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CN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2267744" y="3131229"/>
            <a:ext cx="2592288" cy="513795"/>
            <a:chOff x="899592" y="1907093"/>
            <a:chExt cx="2592288" cy="513795"/>
          </a:xfrm>
        </p:grpSpPr>
        <p:sp>
          <p:nvSpPr>
            <p:cNvPr id="25" name="Text Box 44"/>
            <p:cNvSpPr txBox="1">
              <a:spLocks noChangeArrowheads="1"/>
            </p:cNvSpPr>
            <p:nvPr/>
          </p:nvSpPr>
          <p:spPr bwMode="auto">
            <a:xfrm>
              <a:off x="1331640" y="1907093"/>
              <a:ext cx="2160240" cy="51379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75000"/>
                </a:lnSpc>
              </a:pPr>
              <a:r>
                <a:rPr lang="zh-CN" altLang="en-US" sz="3600" b="1" dirty="0" smtClean="0">
                  <a:solidFill>
                    <a:srgbClr val="000099"/>
                  </a:solidFill>
                  <a:latin typeface="微软雅黑" pitchFamily="34" charset="-122"/>
                  <a:ea typeface="微软雅黑" pitchFamily="34" charset="-122"/>
                </a:rPr>
                <a:t>负载均衡</a:t>
              </a:r>
              <a:endParaRPr lang="en-US" altLang="zh-CN" sz="3600" b="1" dirty="0" smtClean="0">
                <a:solidFill>
                  <a:srgbClr val="000099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26" name="椭圆 25"/>
            <p:cNvSpPr/>
            <p:nvPr/>
          </p:nvSpPr>
          <p:spPr bwMode="auto">
            <a:xfrm>
              <a:off x="899592" y="1988840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12700" cap="sq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CN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838200" y="1143000"/>
            <a:ext cx="7239000" cy="4734272"/>
          </a:xfrm>
          <a:prstGeom prst="rect">
            <a:avLst/>
          </a:prstGeom>
          <a:solidFill>
            <a:srgbClr val="FFFFBD"/>
          </a:solidFill>
          <a:ln w="9525">
            <a:noFill/>
            <a:miter lim="800000"/>
            <a:headEnd/>
            <a:tailEnd/>
          </a:ln>
          <a:effectLst>
            <a:outerShdw dist="269408" dir="2700000" algn="ctr" rotWithShape="0">
              <a:srgbClr val="B2B2B2"/>
            </a:outerShdw>
          </a:effec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" name="Oval 6"/>
          <p:cNvSpPr>
            <a:spLocks noChangeArrowheads="1"/>
          </p:cNvSpPr>
          <p:nvPr/>
        </p:nvSpPr>
        <p:spPr bwMode="auto">
          <a:xfrm rot="20526918">
            <a:off x="652587" y="762000"/>
            <a:ext cx="2438400" cy="650875"/>
          </a:xfrm>
          <a:prstGeom prst="ellipse">
            <a:avLst/>
          </a:prstGeom>
          <a:gradFill rotWithShape="0">
            <a:gsLst>
              <a:gs pos="0">
                <a:srgbClr val="FF3300">
                  <a:gamma/>
                  <a:shade val="46275"/>
                  <a:invGamma/>
                </a:srgbClr>
              </a:gs>
              <a:gs pos="50000">
                <a:srgbClr val="FF3300"/>
              </a:gs>
              <a:gs pos="100000">
                <a:srgbClr val="FF3300">
                  <a:gamma/>
                  <a:shade val="46275"/>
                  <a:invGamma/>
                </a:srgbClr>
              </a:gs>
            </a:gsLst>
            <a:lin ang="18900000" scaled="1"/>
          </a:gradFill>
          <a:ln w="12700" cap="sq">
            <a:noFill/>
            <a:round/>
            <a:headEnd/>
            <a:tailEnd/>
          </a:ln>
          <a:effectLst>
            <a:outerShdw dist="102391" dir="1784693" algn="ctr" rotWithShape="0">
              <a:srgbClr val="B2B2B2"/>
            </a:outerShdw>
          </a:effec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 rot="20413275">
            <a:off x="1008496" y="705380"/>
            <a:ext cx="2103459" cy="584775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>
            <a:outerShdw dist="35921" dir="27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r>
              <a:rPr kumimoji="1" lang="zh-CN" altLang="en-US" sz="3200" b="1" i="1" baseline="0" dirty="0">
                <a:solidFill>
                  <a:srgbClr val="FFFF00"/>
                </a:solidFill>
                <a:ea typeface="黑体" pitchFamily="2" charset="-122"/>
              </a:rPr>
              <a:t>本章内容</a:t>
            </a:r>
          </a:p>
        </p:txBody>
      </p:sp>
      <p:sp>
        <p:nvSpPr>
          <p:cNvPr id="7" name="Text Box 8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1377950" y="2268161"/>
            <a:ext cx="643441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kumimoji="1" lang="en-US" altLang="zh-CN" sz="3200" b="1" baseline="0" dirty="0" smtClean="0">
                <a:solidFill>
                  <a:srgbClr val="000099"/>
                </a:solidFill>
                <a:effectLst/>
                <a:ea typeface="幼圆" pitchFamily="49" charset="-122"/>
              </a:rPr>
              <a:t>6</a:t>
            </a:r>
            <a:r>
              <a:rPr kumimoji="1" lang="zh-CN" altLang="en-US" sz="3200" b="1" baseline="0" dirty="0" smtClean="0">
                <a:solidFill>
                  <a:srgbClr val="000099"/>
                </a:solidFill>
                <a:effectLst/>
                <a:ea typeface="幼圆" pitchFamily="49" charset="-122"/>
              </a:rPr>
              <a:t>.</a:t>
            </a:r>
            <a:r>
              <a:rPr kumimoji="1" lang="zh-CN" altLang="en-US" sz="3200" b="1" baseline="0" dirty="0">
                <a:solidFill>
                  <a:srgbClr val="000099"/>
                </a:solidFill>
                <a:effectLst/>
                <a:ea typeface="幼圆" pitchFamily="49" charset="-122"/>
              </a:rPr>
              <a:t>1</a:t>
            </a:r>
            <a:r>
              <a:rPr kumimoji="1" lang="zh-CN" altLang="en-US" sz="3200" b="1" baseline="0" dirty="0">
                <a:solidFill>
                  <a:srgbClr val="000099"/>
                </a:solidFill>
                <a:effectLst/>
                <a:latin typeface="幼圆" pitchFamily="49" charset="-122"/>
                <a:ea typeface="幼圆" pitchFamily="49" charset="-122"/>
              </a:rPr>
              <a:t>  </a:t>
            </a:r>
            <a:r>
              <a:rPr kumimoji="1" lang="zh-CN" altLang="en-US" sz="3200" b="1" baseline="0" dirty="0" smtClean="0">
                <a:solidFill>
                  <a:srgbClr val="000099"/>
                </a:solidFill>
                <a:effectLst/>
                <a:latin typeface="幼圆" pitchFamily="49" charset="-122"/>
                <a:ea typeface="幼圆" pitchFamily="49" charset="-122"/>
              </a:rPr>
              <a:t>并行算法设计基本方法</a:t>
            </a:r>
            <a:endParaRPr lang="zh-CN" altLang="en-US" sz="2400" b="1" baseline="0" dirty="0">
              <a:solidFill>
                <a:srgbClr val="000099"/>
              </a:solidFill>
              <a:effectLst/>
              <a:latin typeface="幼圆" pitchFamily="49" charset="-122"/>
              <a:ea typeface="幼圆" pitchFamily="49" charset="-122"/>
            </a:endParaRPr>
          </a:p>
        </p:txBody>
      </p:sp>
      <p:sp>
        <p:nvSpPr>
          <p:cNvPr id="8" name="Rectangle 9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403648" y="3645024"/>
            <a:ext cx="5867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fontAlgn="base" hangingPunct="1">
              <a:spcBef>
                <a:spcPct val="20000"/>
              </a:spcBef>
              <a:buClr>
                <a:schemeClr val="tx2"/>
              </a:buClr>
            </a:pPr>
            <a:r>
              <a:rPr kumimoji="1" lang="en-US" altLang="zh-CN" sz="3200" b="1" baseline="0" dirty="0" smtClean="0">
                <a:solidFill>
                  <a:srgbClr val="000099"/>
                </a:solidFill>
                <a:effectLst/>
                <a:ea typeface="幼圆" pitchFamily="49" charset="-122"/>
              </a:rPr>
              <a:t>6</a:t>
            </a:r>
            <a:r>
              <a:rPr kumimoji="1" lang="zh-CN" altLang="en-US" sz="3200" b="1" baseline="0" dirty="0" smtClean="0">
                <a:solidFill>
                  <a:srgbClr val="000099"/>
                </a:solidFill>
                <a:effectLst/>
                <a:ea typeface="幼圆" pitchFamily="49" charset="-122"/>
              </a:rPr>
              <a:t>.</a:t>
            </a:r>
            <a:r>
              <a:rPr kumimoji="1" lang="zh-CN" altLang="en-US" sz="3200" b="1" baseline="0" dirty="0">
                <a:solidFill>
                  <a:srgbClr val="000099"/>
                </a:solidFill>
                <a:effectLst/>
                <a:ea typeface="幼圆" pitchFamily="49" charset="-122"/>
              </a:rPr>
              <a:t>2</a:t>
            </a:r>
            <a:r>
              <a:rPr kumimoji="1" lang="zh-CN" altLang="en-US" sz="3200" b="1" baseline="0" dirty="0">
                <a:solidFill>
                  <a:srgbClr val="000099"/>
                </a:solidFill>
                <a:effectLst/>
                <a:latin typeface="幼圆" pitchFamily="49" charset="-122"/>
                <a:ea typeface="幼圆" pitchFamily="49" charset="-122"/>
              </a:rPr>
              <a:t>  </a:t>
            </a:r>
            <a:r>
              <a:rPr kumimoji="1" lang="zh-CN" altLang="en-US" sz="3200" b="1" baseline="0" dirty="0" smtClean="0">
                <a:solidFill>
                  <a:srgbClr val="000099"/>
                </a:solidFill>
                <a:effectLst/>
                <a:latin typeface="幼圆" pitchFamily="49" charset="-122"/>
                <a:ea typeface="幼圆" pitchFamily="49" charset="-122"/>
              </a:rPr>
              <a:t>常用的并行模式</a:t>
            </a:r>
            <a:endParaRPr kumimoji="1" lang="zh-CN" altLang="en-US" sz="3200" b="1" baseline="0" dirty="0">
              <a:solidFill>
                <a:srgbClr val="000099"/>
              </a:solidFill>
              <a:effectLst/>
              <a:latin typeface="幼圆" pitchFamily="49" charset="-122"/>
              <a:ea typeface="幼圆" pitchFamily="49" charset="-122"/>
            </a:endParaRPr>
          </a:p>
        </p:txBody>
      </p:sp>
      <p:sp>
        <p:nvSpPr>
          <p:cNvPr id="9" name="Rectangle 9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403648" y="4788441"/>
            <a:ext cx="626469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eaLnBrk="1" fontAlgn="base" hangingPunct="1">
              <a:spcBef>
                <a:spcPct val="20000"/>
              </a:spcBef>
              <a:buClr>
                <a:schemeClr val="tx2"/>
              </a:buClr>
            </a:pPr>
            <a:r>
              <a:rPr kumimoji="1" lang="en-US" altLang="zh-CN" sz="3200" b="1" baseline="0" dirty="0" smtClean="0">
                <a:solidFill>
                  <a:srgbClr val="000099"/>
                </a:solidFill>
                <a:effectLst/>
                <a:ea typeface="幼圆" pitchFamily="49" charset="-122"/>
              </a:rPr>
              <a:t>6</a:t>
            </a:r>
            <a:r>
              <a:rPr kumimoji="1" lang="zh-CN" altLang="en-US" sz="3200" b="1" baseline="0" dirty="0" smtClean="0">
                <a:solidFill>
                  <a:srgbClr val="000099"/>
                </a:solidFill>
                <a:effectLst/>
                <a:ea typeface="幼圆" pitchFamily="49" charset="-122"/>
              </a:rPr>
              <a:t>.</a:t>
            </a:r>
            <a:r>
              <a:rPr kumimoji="1" lang="en-US" altLang="zh-CN" sz="3200" b="1" baseline="0" dirty="0" smtClean="0">
                <a:solidFill>
                  <a:srgbClr val="000099"/>
                </a:solidFill>
                <a:effectLst/>
                <a:ea typeface="幼圆" pitchFamily="49" charset="-122"/>
              </a:rPr>
              <a:t>3</a:t>
            </a:r>
            <a:r>
              <a:rPr kumimoji="1" lang="zh-CN" altLang="en-US" sz="3200" b="1" baseline="0" dirty="0" smtClean="0">
                <a:solidFill>
                  <a:srgbClr val="000099"/>
                </a:solidFill>
                <a:effectLst/>
                <a:latin typeface="幼圆" pitchFamily="49" charset="-122"/>
                <a:ea typeface="幼圆" pitchFamily="49" charset="-122"/>
              </a:rPr>
              <a:t>  </a:t>
            </a:r>
            <a:r>
              <a:rPr kumimoji="1" lang="en-US" altLang="zh-CN" sz="3200" b="1" baseline="0" dirty="0" smtClean="0">
                <a:solidFill>
                  <a:srgbClr val="000099"/>
                </a:solidFill>
                <a:effectLst/>
                <a:latin typeface="幼圆" pitchFamily="49" charset="-122"/>
                <a:ea typeface="幼圆" pitchFamily="49" charset="-122"/>
              </a:rPr>
              <a:t>Google</a:t>
            </a:r>
            <a:r>
              <a:rPr kumimoji="1" lang="zh-CN" altLang="en-US" sz="3200" b="1" baseline="0" dirty="0" smtClean="0">
                <a:solidFill>
                  <a:srgbClr val="000099"/>
                </a:solidFill>
                <a:effectLst/>
                <a:latin typeface="幼圆" pitchFamily="49" charset="-122"/>
                <a:ea typeface="幼圆" pitchFamily="49" charset="-122"/>
              </a:rPr>
              <a:t>的</a:t>
            </a:r>
            <a:r>
              <a:rPr kumimoji="1" lang="en-US" altLang="zh-CN" sz="3200" b="1" baseline="0" dirty="0" err="1" smtClean="0">
                <a:solidFill>
                  <a:srgbClr val="000099"/>
                </a:solidFill>
                <a:effectLst/>
                <a:latin typeface="幼圆" pitchFamily="49" charset="-122"/>
                <a:ea typeface="幼圆" pitchFamily="49" charset="-122"/>
              </a:rPr>
              <a:t>MapReduce</a:t>
            </a:r>
            <a:r>
              <a:rPr kumimoji="1" lang="zh-CN" altLang="en-US" sz="3200" b="1" baseline="0" dirty="0" smtClean="0">
                <a:solidFill>
                  <a:srgbClr val="000099"/>
                </a:solidFill>
                <a:effectLst/>
                <a:latin typeface="幼圆" pitchFamily="49" charset="-122"/>
                <a:ea typeface="幼圆" pitchFamily="49" charset="-122"/>
              </a:rPr>
              <a:t>编程框架</a:t>
            </a:r>
            <a:endParaRPr kumimoji="1" lang="zh-CN" altLang="en-US" sz="3200" b="1" baseline="0" dirty="0">
              <a:solidFill>
                <a:srgbClr val="000099"/>
              </a:solidFill>
              <a:effectLst/>
              <a:latin typeface="幼圆" pitchFamily="49" charset="-122"/>
              <a:ea typeface="幼圆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  <p:bldP spid="8" grpId="0" autoUpdateAnimBg="0"/>
      <p:bldP spid="9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21"/>
          <p:cNvGrpSpPr/>
          <p:nvPr/>
        </p:nvGrpSpPr>
        <p:grpSpPr>
          <a:xfrm>
            <a:off x="1115616" y="2400344"/>
            <a:ext cx="6178608" cy="3620944"/>
            <a:chOff x="1082856" y="1988840"/>
            <a:chExt cx="6178608" cy="3620944"/>
          </a:xfrm>
        </p:grpSpPr>
        <p:pic>
          <p:nvPicPr>
            <p:cNvPr id="2" name="Picture 21" descr="mapReduce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115616" y="1988840"/>
              <a:ext cx="6145848" cy="2899309"/>
            </a:xfrm>
            <a:prstGeom prst="rect">
              <a:avLst/>
            </a:prstGeom>
            <a:noFill/>
          </p:spPr>
        </p:pic>
        <p:sp>
          <p:nvSpPr>
            <p:cNvPr id="3" name="AutoShape 5"/>
            <p:cNvSpPr>
              <a:spLocks noChangeArrowheads="1"/>
            </p:cNvSpPr>
            <p:nvPr/>
          </p:nvSpPr>
          <p:spPr bwMode="auto">
            <a:xfrm>
              <a:off x="2436928" y="4817696"/>
              <a:ext cx="1689525" cy="167389"/>
            </a:xfrm>
            <a:prstGeom prst="rightArrow">
              <a:avLst>
                <a:gd name="adj1" fmla="val 50000"/>
                <a:gd name="adj2" fmla="val 225000"/>
              </a:avLst>
            </a:prstGeom>
            <a:solidFill>
              <a:srgbClr val="33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 sz="1200"/>
            </a:p>
          </p:txBody>
        </p:sp>
        <p:sp>
          <p:nvSpPr>
            <p:cNvPr id="4" name="Line 6"/>
            <p:cNvSpPr>
              <a:spLocks noChangeShapeType="1"/>
            </p:cNvSpPr>
            <p:nvPr/>
          </p:nvSpPr>
          <p:spPr bwMode="auto">
            <a:xfrm>
              <a:off x="4141456" y="4812368"/>
              <a:ext cx="0" cy="27898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 sz="1200"/>
            </a:p>
          </p:txBody>
        </p:sp>
        <p:sp>
          <p:nvSpPr>
            <p:cNvPr id="5" name="AutoShape 7"/>
            <p:cNvSpPr>
              <a:spLocks noChangeArrowheads="1"/>
            </p:cNvSpPr>
            <p:nvPr/>
          </p:nvSpPr>
          <p:spPr bwMode="auto">
            <a:xfrm>
              <a:off x="4381144" y="4847761"/>
              <a:ext cx="848792" cy="113952"/>
            </a:xfrm>
            <a:prstGeom prst="rightArrow">
              <a:avLst>
                <a:gd name="adj1" fmla="val 50000"/>
                <a:gd name="adj2" fmla="val 200000"/>
              </a:avLst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 sz="1200"/>
            </a:p>
          </p:txBody>
        </p:sp>
        <p:sp>
          <p:nvSpPr>
            <p:cNvPr id="6" name="Line 8"/>
            <p:cNvSpPr>
              <a:spLocks noChangeShapeType="1"/>
            </p:cNvSpPr>
            <p:nvPr/>
          </p:nvSpPr>
          <p:spPr bwMode="auto">
            <a:xfrm>
              <a:off x="5389256" y="4812368"/>
              <a:ext cx="0" cy="27898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 sz="1200"/>
            </a:p>
          </p:txBody>
        </p:sp>
        <p:sp>
          <p:nvSpPr>
            <p:cNvPr id="7" name="AutoShape 9"/>
            <p:cNvSpPr>
              <a:spLocks noChangeArrowheads="1"/>
            </p:cNvSpPr>
            <p:nvPr/>
          </p:nvSpPr>
          <p:spPr bwMode="auto">
            <a:xfrm>
              <a:off x="5461264" y="4817696"/>
              <a:ext cx="1584176" cy="216024"/>
            </a:xfrm>
            <a:prstGeom prst="rightArrow">
              <a:avLst>
                <a:gd name="adj1" fmla="val 50000"/>
                <a:gd name="adj2" fmla="val 133333"/>
              </a:avLst>
            </a:prstGeom>
            <a:solidFill>
              <a:srgbClr val="33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 sz="1200"/>
            </a:p>
          </p:txBody>
        </p:sp>
        <p:sp>
          <p:nvSpPr>
            <p:cNvPr id="8" name="Line 10"/>
            <p:cNvSpPr>
              <a:spLocks noChangeShapeType="1"/>
            </p:cNvSpPr>
            <p:nvPr/>
          </p:nvSpPr>
          <p:spPr bwMode="auto">
            <a:xfrm>
              <a:off x="7045440" y="4812368"/>
              <a:ext cx="0" cy="27898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 sz="1200"/>
            </a:p>
          </p:txBody>
        </p:sp>
        <p:sp>
          <p:nvSpPr>
            <p:cNvPr id="9" name="Text Box 12"/>
            <p:cNvSpPr txBox="1">
              <a:spLocks noChangeArrowheads="1"/>
            </p:cNvSpPr>
            <p:nvPr/>
          </p:nvSpPr>
          <p:spPr bwMode="auto">
            <a:xfrm>
              <a:off x="4179201" y="5033720"/>
              <a:ext cx="115212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1400" b="1" dirty="0">
                  <a:solidFill>
                    <a:srgbClr val="002060"/>
                  </a:solidFill>
                </a:rPr>
                <a:t>copy/sort/merge</a:t>
              </a:r>
              <a:r>
                <a:rPr lang="zh-CN" altLang="en-US" sz="1400" b="1" dirty="0">
                  <a:solidFill>
                    <a:srgbClr val="002060"/>
                  </a:solidFill>
                </a:rPr>
                <a:t>阶段</a:t>
              </a:r>
            </a:p>
          </p:txBody>
        </p:sp>
        <p:sp>
          <p:nvSpPr>
            <p:cNvPr id="10" name="AutoShape 14"/>
            <p:cNvSpPr>
              <a:spLocks noChangeArrowheads="1"/>
            </p:cNvSpPr>
            <p:nvPr/>
          </p:nvSpPr>
          <p:spPr bwMode="auto">
            <a:xfrm>
              <a:off x="1082856" y="4847760"/>
              <a:ext cx="1001200" cy="167389"/>
            </a:xfrm>
            <a:prstGeom prst="rightArrow">
              <a:avLst>
                <a:gd name="adj1" fmla="val 50000"/>
                <a:gd name="adj2" fmla="val 133333"/>
              </a:avLst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 sz="1200"/>
            </a:p>
          </p:txBody>
        </p:sp>
        <p:sp>
          <p:nvSpPr>
            <p:cNvPr id="11" name="Line 15"/>
            <p:cNvSpPr>
              <a:spLocks noChangeShapeType="1"/>
            </p:cNvSpPr>
            <p:nvPr/>
          </p:nvSpPr>
          <p:spPr bwMode="auto">
            <a:xfrm>
              <a:off x="2084056" y="4812368"/>
              <a:ext cx="0" cy="27898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 sz="1200"/>
            </a:p>
          </p:txBody>
        </p:sp>
        <p:sp>
          <p:nvSpPr>
            <p:cNvPr id="12" name="Text Box 16"/>
            <p:cNvSpPr txBox="1">
              <a:spLocks noChangeArrowheads="1"/>
            </p:cNvSpPr>
            <p:nvPr/>
          </p:nvSpPr>
          <p:spPr bwMode="auto">
            <a:xfrm>
              <a:off x="1110104" y="5086564"/>
              <a:ext cx="1126351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1400" b="1" dirty="0">
                  <a:solidFill>
                    <a:srgbClr val="002060"/>
                  </a:solidFill>
                </a:rPr>
                <a:t>数据</a:t>
              </a:r>
              <a:r>
                <a:rPr lang="en-US" altLang="zh-CN" sz="1400" b="1" dirty="0">
                  <a:solidFill>
                    <a:srgbClr val="002060"/>
                  </a:solidFill>
                </a:rPr>
                <a:t>split</a:t>
              </a:r>
              <a:br>
                <a:rPr lang="en-US" altLang="zh-CN" sz="1400" b="1" dirty="0">
                  <a:solidFill>
                    <a:srgbClr val="002060"/>
                  </a:solidFill>
                </a:rPr>
              </a:br>
              <a:r>
                <a:rPr lang="zh-CN" altLang="en-US" sz="1400" b="1" dirty="0">
                  <a:solidFill>
                    <a:srgbClr val="002060"/>
                  </a:solidFill>
                </a:rPr>
                <a:t>阶段</a:t>
              </a:r>
            </a:p>
          </p:txBody>
        </p:sp>
        <p:sp>
          <p:nvSpPr>
            <p:cNvPr id="13" name="矩形 12"/>
            <p:cNvSpPr/>
            <p:nvPr/>
          </p:nvSpPr>
          <p:spPr>
            <a:xfrm>
              <a:off x="2436928" y="5033720"/>
              <a:ext cx="1368152" cy="47667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 dirty="0" smtClean="0"/>
                <a:t>Map</a:t>
              </a:r>
              <a:r>
                <a:rPr lang="zh-CN" altLang="en-US" sz="2000" b="1" dirty="0" smtClean="0"/>
                <a:t>阶段</a:t>
              </a:r>
              <a:endParaRPr lang="zh-CN" altLang="en-US" sz="2000" b="1" dirty="0"/>
            </a:p>
          </p:txBody>
        </p:sp>
        <p:sp>
          <p:nvSpPr>
            <p:cNvPr id="14" name="矩形 13"/>
            <p:cNvSpPr/>
            <p:nvPr/>
          </p:nvSpPr>
          <p:spPr>
            <a:xfrm>
              <a:off x="5461264" y="5033720"/>
              <a:ext cx="1584176" cy="47667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 dirty="0" smtClean="0"/>
                <a:t>Reduce</a:t>
              </a:r>
              <a:r>
                <a:rPr lang="zh-CN" altLang="en-US" sz="2000" b="1" dirty="0" smtClean="0"/>
                <a:t>阶段</a:t>
              </a:r>
              <a:endParaRPr lang="zh-CN" altLang="en-US" sz="2000" b="1" dirty="0"/>
            </a:p>
          </p:txBody>
        </p:sp>
      </p:grpSp>
      <p:grpSp>
        <p:nvGrpSpPr>
          <p:cNvPr id="22" name="Group 5"/>
          <p:cNvGrpSpPr>
            <a:grpSpLocks/>
          </p:cNvGrpSpPr>
          <p:nvPr/>
        </p:nvGrpSpPr>
        <p:grpSpPr bwMode="auto">
          <a:xfrm>
            <a:off x="395536" y="260648"/>
            <a:ext cx="8020050" cy="1584327"/>
            <a:chOff x="384" y="1152"/>
            <a:chExt cx="5052" cy="998"/>
          </a:xfrm>
        </p:grpSpPr>
        <p:sp>
          <p:nvSpPr>
            <p:cNvPr id="19" name="Rectangle 6"/>
            <p:cNvSpPr>
              <a:spLocks noChangeArrowheads="1"/>
            </p:cNvSpPr>
            <p:nvPr/>
          </p:nvSpPr>
          <p:spPr bwMode="auto">
            <a:xfrm>
              <a:off x="384" y="1152"/>
              <a:ext cx="5052" cy="998"/>
            </a:xfrm>
            <a:prstGeom prst="rect">
              <a:avLst/>
            </a:prstGeom>
            <a:gradFill rotWithShape="0">
              <a:gsLst>
                <a:gs pos="0">
                  <a:srgbClr val="0000FF"/>
                </a:gs>
                <a:gs pos="50000">
                  <a:srgbClr val="0000FF">
                    <a:gamma/>
                    <a:shade val="46275"/>
                    <a:invGamma/>
                  </a:srgbClr>
                </a:gs>
                <a:gs pos="100000">
                  <a:srgbClr val="0000FF"/>
                </a:gs>
              </a:gsLst>
              <a:lin ang="5400000" scaled="1"/>
            </a:gradFill>
            <a:ln w="12700" cap="sq">
              <a:noFill/>
              <a:miter lim="800000"/>
              <a:headEnd type="none" w="sm" len="sm"/>
              <a:tailEnd type="none" w="sm" len="sm"/>
            </a:ln>
            <a:effectLst>
              <a:outerShdw dist="188799" dir="2536421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20" name="Text Box 7"/>
            <p:cNvSpPr txBox="1">
              <a:spLocks noChangeArrowheads="1"/>
            </p:cNvSpPr>
            <p:nvPr/>
          </p:nvSpPr>
          <p:spPr bwMode="auto">
            <a:xfrm>
              <a:off x="475" y="1238"/>
              <a:ext cx="4899" cy="814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square">
              <a:spAutoFit/>
            </a:bodyPr>
            <a:lstStyle/>
            <a:p>
              <a:r>
                <a:rPr kumimoji="1" lang="en-US" altLang="zh-CN" sz="2600" b="1" dirty="0" smtClean="0">
                  <a:solidFill>
                    <a:srgbClr val="FFFFFF"/>
                  </a:solidFill>
                  <a:latin typeface="幼圆" pitchFamily="49" charset="-122"/>
                  <a:ea typeface="幼圆" pitchFamily="49" charset="-122"/>
                </a:rPr>
                <a:t>			</a:t>
              </a:r>
              <a:r>
                <a:rPr kumimoji="1" lang="en-US" altLang="zh-CN" sz="2600" b="1" dirty="0" err="1" smtClean="0">
                  <a:solidFill>
                    <a:srgbClr val="FFFFFF"/>
                  </a:solidFill>
                  <a:latin typeface="幼圆" pitchFamily="49" charset="-122"/>
                  <a:ea typeface="幼圆" pitchFamily="49" charset="-122"/>
                </a:rPr>
                <a:t>MapReduce</a:t>
              </a:r>
              <a:r>
                <a:rPr kumimoji="1" lang="zh-CN" altLang="en-US" sz="2600" b="1" dirty="0" smtClean="0">
                  <a:solidFill>
                    <a:srgbClr val="FFFFFF"/>
                  </a:solidFill>
                  <a:latin typeface="幼圆" pitchFamily="49" charset="-122"/>
                  <a:ea typeface="幼圆" pitchFamily="49" charset="-122"/>
                </a:rPr>
                <a:t>等同于分而治之并行模式，</a:t>
              </a:r>
              <a:r>
                <a:rPr kumimoji="1" lang="en-US" altLang="zh-CN" sz="2600" b="1" dirty="0" smtClean="0">
                  <a:solidFill>
                    <a:srgbClr val="FFFFFF"/>
                  </a:solidFill>
                  <a:latin typeface="幼圆" pitchFamily="49" charset="-122"/>
                  <a:ea typeface="幼圆" pitchFamily="49" charset="-122"/>
                </a:rPr>
                <a:t>Google</a:t>
              </a:r>
              <a:r>
                <a:rPr kumimoji="1" lang="zh-CN" altLang="en-US" sz="2600" b="1" dirty="0" smtClean="0">
                  <a:solidFill>
                    <a:srgbClr val="FFFFFF"/>
                  </a:solidFill>
                  <a:latin typeface="幼圆" pitchFamily="49" charset="-122"/>
                  <a:ea typeface="幼圆" pitchFamily="49" charset="-122"/>
                </a:rPr>
                <a:t>创造性的实现了基于该并行模式的分布式编程框架，简化并行编程难度</a:t>
              </a:r>
              <a:r>
                <a:rPr lang="zh-CN" altLang="en-US" sz="2600" b="1" dirty="0" smtClean="0">
                  <a:solidFill>
                    <a:srgbClr val="FFFFFF"/>
                  </a:solidFill>
                  <a:latin typeface="幼圆" pitchFamily="49" charset="-122"/>
                  <a:ea typeface="幼圆" pitchFamily="49" charset="-122"/>
                </a:rPr>
                <a:t>。</a:t>
              </a:r>
              <a:endParaRPr lang="en-US" altLang="zh-CN" sz="2600" b="1" dirty="0" smtClean="0">
                <a:solidFill>
                  <a:srgbClr val="FFFFFF"/>
                </a:solidFill>
                <a:latin typeface="幼圆" pitchFamily="49" charset="-122"/>
                <a:ea typeface="幼圆" pitchFamily="49" charset="-122"/>
              </a:endParaRPr>
            </a:p>
          </p:txBody>
        </p:sp>
        <p:sp>
          <p:nvSpPr>
            <p:cNvPr id="21" name="Rectangle 8"/>
            <p:cNvSpPr>
              <a:spLocks noChangeArrowheads="1"/>
            </p:cNvSpPr>
            <p:nvPr/>
          </p:nvSpPr>
          <p:spPr bwMode="auto">
            <a:xfrm>
              <a:off x="475" y="1165"/>
              <a:ext cx="1723" cy="37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>
              <a:outerShdw dist="45791" dir="2021404" algn="ctr" rotWithShape="0">
                <a:schemeClr val="bg1"/>
              </a:outerShdw>
            </a:effectLst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kumimoji="1" lang="en-US" altLang="zh-CN" sz="3300" b="1" dirty="0" err="1" smtClean="0">
                  <a:solidFill>
                    <a:srgbClr val="FFFF00"/>
                  </a:solidFill>
                  <a:ea typeface="黑体" pitchFamily="2" charset="-122"/>
                </a:rPr>
                <a:t>MapReduce</a:t>
              </a:r>
              <a:r>
                <a:rPr kumimoji="1" lang="zh-CN" altLang="en-US" sz="3300" b="1" dirty="0" smtClean="0">
                  <a:solidFill>
                    <a:srgbClr val="FFFF00"/>
                  </a:solidFill>
                  <a:ea typeface="黑体" pitchFamily="2" charset="-122"/>
                </a:rPr>
                <a:t>：</a:t>
              </a:r>
              <a:endParaRPr lang="zh-CN" altLang="en-US" sz="3300" b="1" dirty="0" smtClean="0">
                <a:solidFill>
                  <a:srgbClr val="FFFF00"/>
                </a:solidFill>
                <a:ea typeface="黑体" pitchFamily="2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323528" y="3068960"/>
            <a:ext cx="5328592" cy="3600400"/>
            <a:chOff x="899592" y="3645024"/>
            <a:chExt cx="5328592" cy="3600400"/>
          </a:xfrm>
        </p:grpSpPr>
        <p:sp>
          <p:nvSpPr>
            <p:cNvPr id="6" name="Freeform 13"/>
            <p:cNvSpPr>
              <a:spLocks/>
            </p:cNvSpPr>
            <p:nvPr/>
          </p:nvSpPr>
          <p:spPr bwMode="auto">
            <a:xfrm>
              <a:off x="899592" y="3645024"/>
              <a:ext cx="5328592" cy="3600400"/>
            </a:xfrm>
            <a:custGeom>
              <a:avLst/>
              <a:gdLst/>
              <a:ahLst/>
              <a:cxnLst>
                <a:cxn ang="0">
                  <a:pos x="218" y="72"/>
                </a:cxn>
                <a:cxn ang="0">
                  <a:pos x="1036" y="104"/>
                </a:cxn>
                <a:cxn ang="0">
                  <a:pos x="1669" y="72"/>
                </a:cxn>
                <a:cxn ang="0">
                  <a:pos x="2781" y="104"/>
                </a:cxn>
                <a:cxn ang="0">
                  <a:pos x="3807" y="50"/>
                </a:cxn>
                <a:cxn ang="0">
                  <a:pos x="4571" y="39"/>
                </a:cxn>
                <a:cxn ang="0">
                  <a:pos x="4920" y="61"/>
                </a:cxn>
                <a:cxn ang="0">
                  <a:pos x="4909" y="104"/>
                </a:cxn>
                <a:cxn ang="0">
                  <a:pos x="4876" y="202"/>
                </a:cxn>
                <a:cxn ang="0">
                  <a:pos x="4800" y="366"/>
                </a:cxn>
                <a:cxn ang="0">
                  <a:pos x="4734" y="442"/>
                </a:cxn>
                <a:cxn ang="0">
                  <a:pos x="4712" y="475"/>
                </a:cxn>
                <a:cxn ang="0">
                  <a:pos x="4691" y="541"/>
                </a:cxn>
                <a:cxn ang="0">
                  <a:pos x="4701" y="1053"/>
                </a:cxn>
                <a:cxn ang="0">
                  <a:pos x="4691" y="1152"/>
                </a:cxn>
                <a:cxn ang="0">
                  <a:pos x="4669" y="1119"/>
                </a:cxn>
                <a:cxn ang="0">
                  <a:pos x="4800" y="1359"/>
                </a:cxn>
                <a:cxn ang="0">
                  <a:pos x="4800" y="1730"/>
                </a:cxn>
                <a:cxn ang="0">
                  <a:pos x="4789" y="1926"/>
                </a:cxn>
                <a:cxn ang="0">
                  <a:pos x="4101" y="1937"/>
                </a:cxn>
                <a:cxn ang="0">
                  <a:pos x="3938" y="1970"/>
                </a:cxn>
                <a:cxn ang="0">
                  <a:pos x="3665" y="1959"/>
                </a:cxn>
                <a:cxn ang="0">
                  <a:pos x="3600" y="1937"/>
                </a:cxn>
                <a:cxn ang="0">
                  <a:pos x="3294" y="1872"/>
                </a:cxn>
                <a:cxn ang="0">
                  <a:pos x="3229" y="1915"/>
                </a:cxn>
                <a:cxn ang="0">
                  <a:pos x="2487" y="1937"/>
                </a:cxn>
                <a:cxn ang="0">
                  <a:pos x="611" y="1926"/>
                </a:cxn>
                <a:cxn ang="0">
                  <a:pos x="501" y="1904"/>
                </a:cxn>
                <a:cxn ang="0">
                  <a:pos x="425" y="1861"/>
                </a:cxn>
                <a:cxn ang="0">
                  <a:pos x="196" y="1850"/>
                </a:cxn>
                <a:cxn ang="0">
                  <a:pos x="98" y="1839"/>
                </a:cxn>
                <a:cxn ang="0">
                  <a:pos x="65" y="1828"/>
                </a:cxn>
                <a:cxn ang="0">
                  <a:pos x="0" y="1752"/>
                </a:cxn>
                <a:cxn ang="0">
                  <a:pos x="11" y="1686"/>
                </a:cxn>
                <a:cxn ang="0">
                  <a:pos x="109" y="1501"/>
                </a:cxn>
                <a:cxn ang="0">
                  <a:pos x="98" y="1577"/>
                </a:cxn>
                <a:cxn ang="0">
                  <a:pos x="65" y="1566"/>
                </a:cxn>
                <a:cxn ang="0">
                  <a:pos x="43" y="1479"/>
                </a:cxn>
                <a:cxn ang="0">
                  <a:pos x="21" y="1446"/>
                </a:cxn>
                <a:cxn ang="0">
                  <a:pos x="120" y="1141"/>
                </a:cxn>
                <a:cxn ang="0">
                  <a:pos x="163" y="1042"/>
                </a:cxn>
                <a:cxn ang="0">
                  <a:pos x="152" y="508"/>
                </a:cxn>
                <a:cxn ang="0">
                  <a:pos x="109" y="366"/>
                </a:cxn>
                <a:cxn ang="0">
                  <a:pos x="87" y="301"/>
                </a:cxn>
                <a:cxn ang="0">
                  <a:pos x="76" y="224"/>
                </a:cxn>
                <a:cxn ang="0">
                  <a:pos x="76" y="159"/>
                </a:cxn>
                <a:cxn ang="0">
                  <a:pos x="218" y="72"/>
                </a:cxn>
              </a:cxnLst>
              <a:rect l="0" t="0" r="r" b="b"/>
              <a:pathLst>
                <a:path w="4934" h="2070">
                  <a:moveTo>
                    <a:pt x="218" y="72"/>
                  </a:moveTo>
                  <a:cubicBezTo>
                    <a:pt x="492" y="78"/>
                    <a:pt x="763" y="84"/>
                    <a:pt x="1036" y="104"/>
                  </a:cubicBezTo>
                  <a:cubicBezTo>
                    <a:pt x="1248" y="97"/>
                    <a:pt x="1458" y="91"/>
                    <a:pt x="1669" y="72"/>
                  </a:cubicBezTo>
                  <a:cubicBezTo>
                    <a:pt x="2051" y="77"/>
                    <a:pt x="2407" y="72"/>
                    <a:pt x="2781" y="104"/>
                  </a:cubicBezTo>
                  <a:cubicBezTo>
                    <a:pt x="3124" y="96"/>
                    <a:pt x="3465" y="75"/>
                    <a:pt x="3807" y="50"/>
                  </a:cubicBezTo>
                  <a:cubicBezTo>
                    <a:pt x="4051" y="0"/>
                    <a:pt x="4341" y="35"/>
                    <a:pt x="4571" y="39"/>
                  </a:cubicBezTo>
                  <a:cubicBezTo>
                    <a:pt x="4687" y="49"/>
                    <a:pt x="4807" y="32"/>
                    <a:pt x="4920" y="61"/>
                  </a:cubicBezTo>
                  <a:cubicBezTo>
                    <a:pt x="4934" y="65"/>
                    <a:pt x="4912" y="90"/>
                    <a:pt x="4909" y="104"/>
                  </a:cubicBezTo>
                  <a:cubicBezTo>
                    <a:pt x="4892" y="181"/>
                    <a:pt x="4909" y="137"/>
                    <a:pt x="4876" y="202"/>
                  </a:cubicBezTo>
                  <a:cubicBezTo>
                    <a:pt x="4865" y="245"/>
                    <a:pt x="4827" y="339"/>
                    <a:pt x="4800" y="366"/>
                  </a:cubicBezTo>
                  <a:cubicBezTo>
                    <a:pt x="4762" y="404"/>
                    <a:pt x="4768" y="395"/>
                    <a:pt x="4734" y="442"/>
                  </a:cubicBezTo>
                  <a:cubicBezTo>
                    <a:pt x="4726" y="453"/>
                    <a:pt x="4717" y="463"/>
                    <a:pt x="4712" y="475"/>
                  </a:cubicBezTo>
                  <a:cubicBezTo>
                    <a:pt x="4703" y="496"/>
                    <a:pt x="4691" y="541"/>
                    <a:pt x="4691" y="541"/>
                  </a:cubicBezTo>
                  <a:cubicBezTo>
                    <a:pt x="4670" y="706"/>
                    <a:pt x="4695" y="889"/>
                    <a:pt x="4701" y="1053"/>
                  </a:cubicBezTo>
                  <a:cubicBezTo>
                    <a:pt x="4698" y="1086"/>
                    <a:pt x="4705" y="1122"/>
                    <a:pt x="4691" y="1152"/>
                  </a:cubicBezTo>
                  <a:cubicBezTo>
                    <a:pt x="4685" y="1164"/>
                    <a:pt x="4671" y="1106"/>
                    <a:pt x="4669" y="1119"/>
                  </a:cubicBezTo>
                  <a:cubicBezTo>
                    <a:pt x="4650" y="1268"/>
                    <a:pt x="4717" y="1276"/>
                    <a:pt x="4800" y="1359"/>
                  </a:cubicBezTo>
                  <a:cubicBezTo>
                    <a:pt x="4846" y="1498"/>
                    <a:pt x="4814" y="1388"/>
                    <a:pt x="4800" y="1730"/>
                  </a:cubicBezTo>
                  <a:cubicBezTo>
                    <a:pt x="4797" y="1795"/>
                    <a:pt x="4852" y="1907"/>
                    <a:pt x="4789" y="1926"/>
                  </a:cubicBezTo>
                  <a:cubicBezTo>
                    <a:pt x="4569" y="1991"/>
                    <a:pt x="4330" y="1933"/>
                    <a:pt x="4101" y="1937"/>
                  </a:cubicBezTo>
                  <a:cubicBezTo>
                    <a:pt x="3960" y="1961"/>
                    <a:pt x="4013" y="1945"/>
                    <a:pt x="3938" y="1970"/>
                  </a:cubicBezTo>
                  <a:cubicBezTo>
                    <a:pt x="3847" y="1966"/>
                    <a:pt x="3756" y="1968"/>
                    <a:pt x="3665" y="1959"/>
                  </a:cubicBezTo>
                  <a:cubicBezTo>
                    <a:pt x="3642" y="1957"/>
                    <a:pt x="3622" y="1942"/>
                    <a:pt x="3600" y="1937"/>
                  </a:cubicBezTo>
                  <a:cubicBezTo>
                    <a:pt x="3497" y="1916"/>
                    <a:pt x="3397" y="1888"/>
                    <a:pt x="3294" y="1872"/>
                  </a:cubicBezTo>
                  <a:cubicBezTo>
                    <a:pt x="3197" y="1895"/>
                    <a:pt x="3296" y="1861"/>
                    <a:pt x="3229" y="1915"/>
                  </a:cubicBezTo>
                  <a:cubicBezTo>
                    <a:pt x="3036" y="2070"/>
                    <a:pt x="2734" y="1933"/>
                    <a:pt x="2487" y="1937"/>
                  </a:cubicBezTo>
                  <a:cubicBezTo>
                    <a:pt x="1887" y="2004"/>
                    <a:pt x="1222" y="1936"/>
                    <a:pt x="611" y="1926"/>
                  </a:cubicBezTo>
                  <a:cubicBezTo>
                    <a:pt x="589" y="1922"/>
                    <a:pt x="527" y="1914"/>
                    <a:pt x="501" y="1904"/>
                  </a:cubicBezTo>
                  <a:cubicBezTo>
                    <a:pt x="474" y="1894"/>
                    <a:pt x="454" y="1865"/>
                    <a:pt x="425" y="1861"/>
                  </a:cubicBezTo>
                  <a:cubicBezTo>
                    <a:pt x="349" y="1852"/>
                    <a:pt x="272" y="1854"/>
                    <a:pt x="196" y="1850"/>
                  </a:cubicBezTo>
                  <a:cubicBezTo>
                    <a:pt x="163" y="1846"/>
                    <a:pt x="130" y="1844"/>
                    <a:pt x="98" y="1839"/>
                  </a:cubicBezTo>
                  <a:cubicBezTo>
                    <a:pt x="87" y="1837"/>
                    <a:pt x="71" y="1838"/>
                    <a:pt x="65" y="1828"/>
                  </a:cubicBezTo>
                  <a:cubicBezTo>
                    <a:pt x="13" y="1737"/>
                    <a:pt x="107" y="1772"/>
                    <a:pt x="0" y="1752"/>
                  </a:cubicBezTo>
                  <a:cubicBezTo>
                    <a:pt x="4" y="1730"/>
                    <a:pt x="4" y="1707"/>
                    <a:pt x="11" y="1686"/>
                  </a:cubicBezTo>
                  <a:cubicBezTo>
                    <a:pt x="35" y="1617"/>
                    <a:pt x="86" y="1568"/>
                    <a:pt x="109" y="1501"/>
                  </a:cubicBezTo>
                  <a:cubicBezTo>
                    <a:pt x="105" y="1526"/>
                    <a:pt x="112" y="1556"/>
                    <a:pt x="98" y="1577"/>
                  </a:cubicBezTo>
                  <a:cubicBezTo>
                    <a:pt x="92" y="1587"/>
                    <a:pt x="71" y="1576"/>
                    <a:pt x="65" y="1566"/>
                  </a:cubicBezTo>
                  <a:cubicBezTo>
                    <a:pt x="50" y="1540"/>
                    <a:pt x="60" y="1504"/>
                    <a:pt x="43" y="1479"/>
                  </a:cubicBezTo>
                  <a:cubicBezTo>
                    <a:pt x="36" y="1468"/>
                    <a:pt x="28" y="1457"/>
                    <a:pt x="21" y="1446"/>
                  </a:cubicBezTo>
                  <a:cubicBezTo>
                    <a:pt x="33" y="1290"/>
                    <a:pt x="37" y="1261"/>
                    <a:pt x="120" y="1141"/>
                  </a:cubicBezTo>
                  <a:cubicBezTo>
                    <a:pt x="145" y="1062"/>
                    <a:pt x="128" y="1094"/>
                    <a:pt x="163" y="1042"/>
                  </a:cubicBezTo>
                  <a:cubicBezTo>
                    <a:pt x="159" y="864"/>
                    <a:pt x="159" y="686"/>
                    <a:pt x="152" y="508"/>
                  </a:cubicBezTo>
                  <a:cubicBezTo>
                    <a:pt x="150" y="461"/>
                    <a:pt x="124" y="410"/>
                    <a:pt x="109" y="366"/>
                  </a:cubicBezTo>
                  <a:cubicBezTo>
                    <a:pt x="102" y="344"/>
                    <a:pt x="87" y="301"/>
                    <a:pt x="87" y="301"/>
                  </a:cubicBezTo>
                  <a:cubicBezTo>
                    <a:pt x="83" y="275"/>
                    <a:pt x="81" y="249"/>
                    <a:pt x="76" y="224"/>
                  </a:cubicBezTo>
                  <a:cubicBezTo>
                    <a:pt x="74" y="216"/>
                    <a:pt x="48" y="167"/>
                    <a:pt x="76" y="159"/>
                  </a:cubicBezTo>
                  <a:cubicBezTo>
                    <a:pt x="250" y="112"/>
                    <a:pt x="239" y="216"/>
                    <a:pt x="218" y="72"/>
                  </a:cubicBezTo>
                  <a:close/>
                </a:path>
              </a:pathLst>
            </a:custGeom>
            <a:solidFill>
              <a:srgbClr val="FFFFA3"/>
            </a:solidFill>
            <a:ln w="12700" cap="flat" cmpd="sng">
              <a:noFill/>
              <a:prstDash val="solid"/>
              <a:round/>
              <a:headEnd/>
              <a:tailEnd/>
            </a:ln>
            <a:effectLst>
              <a:outerShdw dist="226117" dir="2289434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" name="Rectangle 5"/>
            <p:cNvSpPr>
              <a:spLocks noChangeArrowheads="1"/>
            </p:cNvSpPr>
            <p:nvPr/>
          </p:nvSpPr>
          <p:spPr bwMode="auto">
            <a:xfrm>
              <a:off x="971600" y="3789040"/>
              <a:ext cx="4824536" cy="3024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altLang="zh-CN" sz="2600" b="1" dirty="0" smtClean="0">
                  <a:solidFill>
                    <a:srgbClr val="003399"/>
                  </a:solidFill>
                </a:rPr>
                <a:t>reduce(String</a:t>
              </a:r>
              <a:r>
                <a:rPr lang="en-US" altLang="zh-CN" sz="2600" b="1" dirty="0">
                  <a:solidFill>
                    <a:srgbClr val="003399"/>
                  </a:solidFill>
                </a:rPr>
                <a:t> key, </a:t>
              </a:r>
              <a:r>
                <a:rPr lang="en-US" altLang="zh-CN" sz="2600" b="1" dirty="0" err="1">
                  <a:solidFill>
                    <a:srgbClr val="003399"/>
                  </a:solidFill>
                </a:rPr>
                <a:t>Iterator</a:t>
              </a:r>
              <a:r>
                <a:rPr lang="en-US" altLang="zh-CN" sz="2600" b="1" dirty="0">
                  <a:solidFill>
                    <a:srgbClr val="003399"/>
                  </a:solidFill>
                </a:rPr>
                <a:t> values</a:t>
              </a:r>
              <a:r>
                <a:rPr lang="en-US" altLang="zh-CN" sz="2600" b="1" dirty="0" smtClean="0">
                  <a:solidFill>
                    <a:srgbClr val="003399"/>
                  </a:solidFill>
                </a:rPr>
                <a:t>) {</a:t>
              </a:r>
              <a:r>
                <a:rPr lang="en-US" altLang="zh-CN" sz="2600" b="1" dirty="0">
                  <a:solidFill>
                    <a:srgbClr val="003399"/>
                  </a:solidFill>
                </a:rPr>
                <a:t/>
              </a:r>
              <a:br>
                <a:rPr lang="en-US" altLang="zh-CN" sz="2600" b="1" dirty="0">
                  <a:solidFill>
                    <a:srgbClr val="003399"/>
                  </a:solidFill>
                </a:rPr>
              </a:br>
              <a:r>
                <a:rPr lang="en-US" altLang="zh-CN" sz="2600" b="1" dirty="0">
                  <a:solidFill>
                    <a:srgbClr val="003399"/>
                  </a:solidFill>
                </a:rPr>
                <a:t>    // key: a word</a:t>
              </a:r>
              <a:br>
                <a:rPr lang="en-US" altLang="zh-CN" sz="2600" b="1" dirty="0">
                  <a:solidFill>
                    <a:srgbClr val="003399"/>
                  </a:solidFill>
                </a:rPr>
              </a:br>
              <a:r>
                <a:rPr lang="en-US" altLang="zh-CN" sz="2600" b="1" dirty="0">
                  <a:solidFill>
                    <a:srgbClr val="003399"/>
                  </a:solidFill>
                </a:rPr>
                <a:t>    // values: a list of counts</a:t>
              </a:r>
              <a:br>
                <a:rPr lang="en-US" altLang="zh-CN" sz="2600" b="1" dirty="0">
                  <a:solidFill>
                    <a:srgbClr val="003399"/>
                  </a:solidFill>
                </a:rPr>
              </a:br>
              <a:r>
                <a:rPr lang="en-US" altLang="zh-CN" sz="2600" b="1" dirty="0">
                  <a:solidFill>
                    <a:srgbClr val="003399"/>
                  </a:solidFill>
                </a:rPr>
                <a:t>    </a:t>
              </a:r>
              <a:r>
                <a:rPr lang="en-US" altLang="zh-CN" sz="2600" b="1" dirty="0" err="1">
                  <a:solidFill>
                    <a:srgbClr val="003399"/>
                  </a:solidFill>
                </a:rPr>
                <a:t>int</a:t>
              </a:r>
              <a:r>
                <a:rPr lang="en-US" altLang="zh-CN" sz="2600" b="1" dirty="0">
                  <a:solidFill>
                    <a:srgbClr val="003399"/>
                  </a:solidFill>
                </a:rPr>
                <a:t> result = 0;</a:t>
              </a:r>
              <a:br>
                <a:rPr lang="en-US" altLang="zh-CN" sz="2600" b="1" dirty="0">
                  <a:solidFill>
                    <a:srgbClr val="003399"/>
                  </a:solidFill>
                </a:rPr>
              </a:br>
              <a:r>
                <a:rPr lang="en-US" altLang="zh-CN" sz="2600" b="1" dirty="0">
                  <a:solidFill>
                    <a:srgbClr val="003399"/>
                  </a:solidFill>
                </a:rPr>
                <a:t>    for each v in values:</a:t>
              </a:r>
              <a:br>
                <a:rPr lang="en-US" altLang="zh-CN" sz="2600" b="1" dirty="0">
                  <a:solidFill>
                    <a:srgbClr val="003399"/>
                  </a:solidFill>
                </a:rPr>
              </a:br>
              <a:r>
                <a:rPr lang="en-US" altLang="zh-CN" sz="2600" b="1" dirty="0">
                  <a:solidFill>
                    <a:srgbClr val="003399"/>
                  </a:solidFill>
                </a:rPr>
                <a:t>        result += </a:t>
              </a:r>
              <a:r>
                <a:rPr lang="en-US" altLang="zh-CN" sz="2600" b="1" dirty="0" err="1">
                  <a:solidFill>
                    <a:srgbClr val="003399"/>
                  </a:solidFill>
                </a:rPr>
                <a:t>ParseInt</a:t>
              </a:r>
              <a:r>
                <a:rPr lang="en-US" altLang="zh-CN" sz="2600" b="1" dirty="0">
                  <a:solidFill>
                    <a:srgbClr val="003399"/>
                  </a:solidFill>
                </a:rPr>
                <a:t>(v);</a:t>
              </a:r>
              <a:br>
                <a:rPr lang="en-US" altLang="zh-CN" sz="2600" b="1" dirty="0">
                  <a:solidFill>
                    <a:srgbClr val="003399"/>
                  </a:solidFill>
                </a:rPr>
              </a:br>
              <a:r>
                <a:rPr lang="en-US" altLang="zh-CN" sz="2600" b="1" dirty="0">
                  <a:solidFill>
                    <a:srgbClr val="003399"/>
                  </a:solidFill>
                </a:rPr>
                <a:t>    Emit(</a:t>
              </a:r>
              <a:r>
                <a:rPr lang="en-US" altLang="zh-CN" sz="2600" b="1" dirty="0" err="1">
                  <a:solidFill>
                    <a:srgbClr val="003399"/>
                  </a:solidFill>
                </a:rPr>
                <a:t>AsString</a:t>
              </a:r>
              <a:r>
                <a:rPr lang="en-US" altLang="zh-CN" sz="2600" b="1" dirty="0">
                  <a:solidFill>
                    <a:srgbClr val="003399"/>
                  </a:solidFill>
                </a:rPr>
                <a:t>(result</a:t>
              </a:r>
              <a:r>
                <a:rPr lang="en-US" altLang="zh-CN" sz="2600" b="1" dirty="0" smtClean="0">
                  <a:solidFill>
                    <a:srgbClr val="003399"/>
                  </a:solidFill>
                </a:rPr>
                <a:t>));</a:t>
              </a:r>
            </a:p>
            <a:p>
              <a:r>
                <a:rPr lang="en-US" altLang="zh-CN" sz="2600" b="1" dirty="0" smtClean="0">
                  <a:solidFill>
                    <a:srgbClr val="003399"/>
                  </a:solidFill>
                </a:rPr>
                <a:t>}</a:t>
              </a:r>
              <a:endParaRPr lang="zh-CN" altLang="en-US" sz="2600" b="1" dirty="0">
                <a:solidFill>
                  <a:srgbClr val="003399"/>
                </a:solidFill>
              </a:endParaRP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251520" y="116632"/>
            <a:ext cx="5184577" cy="2835696"/>
            <a:chOff x="827584" y="620688"/>
            <a:chExt cx="5184577" cy="2835696"/>
          </a:xfrm>
        </p:grpSpPr>
        <p:sp>
          <p:nvSpPr>
            <p:cNvPr id="4" name="Freeform 13"/>
            <p:cNvSpPr>
              <a:spLocks/>
            </p:cNvSpPr>
            <p:nvPr/>
          </p:nvSpPr>
          <p:spPr bwMode="auto">
            <a:xfrm>
              <a:off x="827584" y="620688"/>
              <a:ext cx="5184576" cy="2835696"/>
            </a:xfrm>
            <a:custGeom>
              <a:avLst/>
              <a:gdLst/>
              <a:ahLst/>
              <a:cxnLst>
                <a:cxn ang="0">
                  <a:pos x="218" y="72"/>
                </a:cxn>
                <a:cxn ang="0">
                  <a:pos x="1036" y="104"/>
                </a:cxn>
                <a:cxn ang="0">
                  <a:pos x="1669" y="72"/>
                </a:cxn>
                <a:cxn ang="0">
                  <a:pos x="2781" y="104"/>
                </a:cxn>
                <a:cxn ang="0">
                  <a:pos x="3807" y="50"/>
                </a:cxn>
                <a:cxn ang="0">
                  <a:pos x="4571" y="39"/>
                </a:cxn>
                <a:cxn ang="0">
                  <a:pos x="4920" y="61"/>
                </a:cxn>
                <a:cxn ang="0">
                  <a:pos x="4909" y="104"/>
                </a:cxn>
                <a:cxn ang="0">
                  <a:pos x="4876" y="202"/>
                </a:cxn>
                <a:cxn ang="0">
                  <a:pos x="4800" y="366"/>
                </a:cxn>
                <a:cxn ang="0">
                  <a:pos x="4734" y="442"/>
                </a:cxn>
                <a:cxn ang="0">
                  <a:pos x="4712" y="475"/>
                </a:cxn>
                <a:cxn ang="0">
                  <a:pos x="4691" y="541"/>
                </a:cxn>
                <a:cxn ang="0">
                  <a:pos x="4701" y="1053"/>
                </a:cxn>
                <a:cxn ang="0">
                  <a:pos x="4691" y="1152"/>
                </a:cxn>
                <a:cxn ang="0">
                  <a:pos x="4669" y="1119"/>
                </a:cxn>
                <a:cxn ang="0">
                  <a:pos x="4800" y="1359"/>
                </a:cxn>
                <a:cxn ang="0">
                  <a:pos x="4800" y="1730"/>
                </a:cxn>
                <a:cxn ang="0">
                  <a:pos x="4789" y="1926"/>
                </a:cxn>
                <a:cxn ang="0">
                  <a:pos x="4101" y="1937"/>
                </a:cxn>
                <a:cxn ang="0">
                  <a:pos x="3938" y="1970"/>
                </a:cxn>
                <a:cxn ang="0">
                  <a:pos x="3665" y="1959"/>
                </a:cxn>
                <a:cxn ang="0">
                  <a:pos x="3600" y="1937"/>
                </a:cxn>
                <a:cxn ang="0">
                  <a:pos x="3294" y="1872"/>
                </a:cxn>
                <a:cxn ang="0">
                  <a:pos x="3229" y="1915"/>
                </a:cxn>
                <a:cxn ang="0">
                  <a:pos x="2487" y="1937"/>
                </a:cxn>
                <a:cxn ang="0">
                  <a:pos x="611" y="1926"/>
                </a:cxn>
                <a:cxn ang="0">
                  <a:pos x="501" y="1904"/>
                </a:cxn>
                <a:cxn ang="0">
                  <a:pos x="425" y="1861"/>
                </a:cxn>
                <a:cxn ang="0">
                  <a:pos x="196" y="1850"/>
                </a:cxn>
                <a:cxn ang="0">
                  <a:pos x="98" y="1839"/>
                </a:cxn>
                <a:cxn ang="0">
                  <a:pos x="65" y="1828"/>
                </a:cxn>
                <a:cxn ang="0">
                  <a:pos x="0" y="1752"/>
                </a:cxn>
                <a:cxn ang="0">
                  <a:pos x="11" y="1686"/>
                </a:cxn>
                <a:cxn ang="0">
                  <a:pos x="109" y="1501"/>
                </a:cxn>
                <a:cxn ang="0">
                  <a:pos x="98" y="1577"/>
                </a:cxn>
                <a:cxn ang="0">
                  <a:pos x="65" y="1566"/>
                </a:cxn>
                <a:cxn ang="0">
                  <a:pos x="43" y="1479"/>
                </a:cxn>
                <a:cxn ang="0">
                  <a:pos x="21" y="1446"/>
                </a:cxn>
                <a:cxn ang="0">
                  <a:pos x="120" y="1141"/>
                </a:cxn>
                <a:cxn ang="0">
                  <a:pos x="163" y="1042"/>
                </a:cxn>
                <a:cxn ang="0">
                  <a:pos x="152" y="508"/>
                </a:cxn>
                <a:cxn ang="0">
                  <a:pos x="109" y="366"/>
                </a:cxn>
                <a:cxn ang="0">
                  <a:pos x="87" y="301"/>
                </a:cxn>
                <a:cxn ang="0">
                  <a:pos x="76" y="224"/>
                </a:cxn>
                <a:cxn ang="0">
                  <a:pos x="76" y="159"/>
                </a:cxn>
                <a:cxn ang="0">
                  <a:pos x="218" y="72"/>
                </a:cxn>
              </a:cxnLst>
              <a:rect l="0" t="0" r="r" b="b"/>
              <a:pathLst>
                <a:path w="4934" h="2070">
                  <a:moveTo>
                    <a:pt x="218" y="72"/>
                  </a:moveTo>
                  <a:cubicBezTo>
                    <a:pt x="492" y="78"/>
                    <a:pt x="763" y="84"/>
                    <a:pt x="1036" y="104"/>
                  </a:cubicBezTo>
                  <a:cubicBezTo>
                    <a:pt x="1248" y="97"/>
                    <a:pt x="1458" y="91"/>
                    <a:pt x="1669" y="72"/>
                  </a:cubicBezTo>
                  <a:cubicBezTo>
                    <a:pt x="2051" y="77"/>
                    <a:pt x="2407" y="72"/>
                    <a:pt x="2781" y="104"/>
                  </a:cubicBezTo>
                  <a:cubicBezTo>
                    <a:pt x="3124" y="96"/>
                    <a:pt x="3465" y="75"/>
                    <a:pt x="3807" y="50"/>
                  </a:cubicBezTo>
                  <a:cubicBezTo>
                    <a:pt x="4051" y="0"/>
                    <a:pt x="4341" y="35"/>
                    <a:pt x="4571" y="39"/>
                  </a:cubicBezTo>
                  <a:cubicBezTo>
                    <a:pt x="4687" y="49"/>
                    <a:pt x="4807" y="32"/>
                    <a:pt x="4920" y="61"/>
                  </a:cubicBezTo>
                  <a:cubicBezTo>
                    <a:pt x="4934" y="65"/>
                    <a:pt x="4912" y="90"/>
                    <a:pt x="4909" y="104"/>
                  </a:cubicBezTo>
                  <a:cubicBezTo>
                    <a:pt x="4892" y="181"/>
                    <a:pt x="4909" y="137"/>
                    <a:pt x="4876" y="202"/>
                  </a:cubicBezTo>
                  <a:cubicBezTo>
                    <a:pt x="4865" y="245"/>
                    <a:pt x="4827" y="339"/>
                    <a:pt x="4800" y="366"/>
                  </a:cubicBezTo>
                  <a:cubicBezTo>
                    <a:pt x="4762" y="404"/>
                    <a:pt x="4768" y="395"/>
                    <a:pt x="4734" y="442"/>
                  </a:cubicBezTo>
                  <a:cubicBezTo>
                    <a:pt x="4726" y="453"/>
                    <a:pt x="4717" y="463"/>
                    <a:pt x="4712" y="475"/>
                  </a:cubicBezTo>
                  <a:cubicBezTo>
                    <a:pt x="4703" y="496"/>
                    <a:pt x="4691" y="541"/>
                    <a:pt x="4691" y="541"/>
                  </a:cubicBezTo>
                  <a:cubicBezTo>
                    <a:pt x="4670" y="706"/>
                    <a:pt x="4695" y="889"/>
                    <a:pt x="4701" y="1053"/>
                  </a:cubicBezTo>
                  <a:cubicBezTo>
                    <a:pt x="4698" y="1086"/>
                    <a:pt x="4705" y="1122"/>
                    <a:pt x="4691" y="1152"/>
                  </a:cubicBezTo>
                  <a:cubicBezTo>
                    <a:pt x="4685" y="1164"/>
                    <a:pt x="4671" y="1106"/>
                    <a:pt x="4669" y="1119"/>
                  </a:cubicBezTo>
                  <a:cubicBezTo>
                    <a:pt x="4650" y="1268"/>
                    <a:pt x="4717" y="1276"/>
                    <a:pt x="4800" y="1359"/>
                  </a:cubicBezTo>
                  <a:cubicBezTo>
                    <a:pt x="4846" y="1498"/>
                    <a:pt x="4814" y="1388"/>
                    <a:pt x="4800" y="1730"/>
                  </a:cubicBezTo>
                  <a:cubicBezTo>
                    <a:pt x="4797" y="1795"/>
                    <a:pt x="4852" y="1907"/>
                    <a:pt x="4789" y="1926"/>
                  </a:cubicBezTo>
                  <a:cubicBezTo>
                    <a:pt x="4569" y="1991"/>
                    <a:pt x="4330" y="1933"/>
                    <a:pt x="4101" y="1937"/>
                  </a:cubicBezTo>
                  <a:cubicBezTo>
                    <a:pt x="3960" y="1961"/>
                    <a:pt x="4013" y="1945"/>
                    <a:pt x="3938" y="1970"/>
                  </a:cubicBezTo>
                  <a:cubicBezTo>
                    <a:pt x="3847" y="1966"/>
                    <a:pt x="3756" y="1968"/>
                    <a:pt x="3665" y="1959"/>
                  </a:cubicBezTo>
                  <a:cubicBezTo>
                    <a:pt x="3642" y="1957"/>
                    <a:pt x="3622" y="1942"/>
                    <a:pt x="3600" y="1937"/>
                  </a:cubicBezTo>
                  <a:cubicBezTo>
                    <a:pt x="3497" y="1916"/>
                    <a:pt x="3397" y="1888"/>
                    <a:pt x="3294" y="1872"/>
                  </a:cubicBezTo>
                  <a:cubicBezTo>
                    <a:pt x="3197" y="1895"/>
                    <a:pt x="3296" y="1861"/>
                    <a:pt x="3229" y="1915"/>
                  </a:cubicBezTo>
                  <a:cubicBezTo>
                    <a:pt x="3036" y="2070"/>
                    <a:pt x="2734" y="1933"/>
                    <a:pt x="2487" y="1937"/>
                  </a:cubicBezTo>
                  <a:cubicBezTo>
                    <a:pt x="1887" y="2004"/>
                    <a:pt x="1222" y="1936"/>
                    <a:pt x="611" y="1926"/>
                  </a:cubicBezTo>
                  <a:cubicBezTo>
                    <a:pt x="589" y="1922"/>
                    <a:pt x="527" y="1914"/>
                    <a:pt x="501" y="1904"/>
                  </a:cubicBezTo>
                  <a:cubicBezTo>
                    <a:pt x="474" y="1894"/>
                    <a:pt x="454" y="1865"/>
                    <a:pt x="425" y="1861"/>
                  </a:cubicBezTo>
                  <a:cubicBezTo>
                    <a:pt x="349" y="1852"/>
                    <a:pt x="272" y="1854"/>
                    <a:pt x="196" y="1850"/>
                  </a:cubicBezTo>
                  <a:cubicBezTo>
                    <a:pt x="163" y="1846"/>
                    <a:pt x="130" y="1844"/>
                    <a:pt x="98" y="1839"/>
                  </a:cubicBezTo>
                  <a:cubicBezTo>
                    <a:pt x="87" y="1837"/>
                    <a:pt x="71" y="1838"/>
                    <a:pt x="65" y="1828"/>
                  </a:cubicBezTo>
                  <a:cubicBezTo>
                    <a:pt x="13" y="1737"/>
                    <a:pt x="107" y="1772"/>
                    <a:pt x="0" y="1752"/>
                  </a:cubicBezTo>
                  <a:cubicBezTo>
                    <a:pt x="4" y="1730"/>
                    <a:pt x="4" y="1707"/>
                    <a:pt x="11" y="1686"/>
                  </a:cubicBezTo>
                  <a:cubicBezTo>
                    <a:pt x="35" y="1617"/>
                    <a:pt x="86" y="1568"/>
                    <a:pt x="109" y="1501"/>
                  </a:cubicBezTo>
                  <a:cubicBezTo>
                    <a:pt x="105" y="1526"/>
                    <a:pt x="112" y="1556"/>
                    <a:pt x="98" y="1577"/>
                  </a:cubicBezTo>
                  <a:cubicBezTo>
                    <a:pt x="92" y="1587"/>
                    <a:pt x="71" y="1576"/>
                    <a:pt x="65" y="1566"/>
                  </a:cubicBezTo>
                  <a:cubicBezTo>
                    <a:pt x="50" y="1540"/>
                    <a:pt x="60" y="1504"/>
                    <a:pt x="43" y="1479"/>
                  </a:cubicBezTo>
                  <a:cubicBezTo>
                    <a:pt x="36" y="1468"/>
                    <a:pt x="28" y="1457"/>
                    <a:pt x="21" y="1446"/>
                  </a:cubicBezTo>
                  <a:cubicBezTo>
                    <a:pt x="33" y="1290"/>
                    <a:pt x="37" y="1261"/>
                    <a:pt x="120" y="1141"/>
                  </a:cubicBezTo>
                  <a:cubicBezTo>
                    <a:pt x="145" y="1062"/>
                    <a:pt x="128" y="1094"/>
                    <a:pt x="163" y="1042"/>
                  </a:cubicBezTo>
                  <a:cubicBezTo>
                    <a:pt x="159" y="864"/>
                    <a:pt x="159" y="686"/>
                    <a:pt x="152" y="508"/>
                  </a:cubicBezTo>
                  <a:cubicBezTo>
                    <a:pt x="150" y="461"/>
                    <a:pt x="124" y="410"/>
                    <a:pt x="109" y="366"/>
                  </a:cubicBezTo>
                  <a:cubicBezTo>
                    <a:pt x="102" y="344"/>
                    <a:pt x="87" y="301"/>
                    <a:pt x="87" y="301"/>
                  </a:cubicBezTo>
                  <a:cubicBezTo>
                    <a:pt x="83" y="275"/>
                    <a:pt x="81" y="249"/>
                    <a:pt x="76" y="224"/>
                  </a:cubicBezTo>
                  <a:cubicBezTo>
                    <a:pt x="74" y="216"/>
                    <a:pt x="48" y="167"/>
                    <a:pt x="76" y="159"/>
                  </a:cubicBezTo>
                  <a:cubicBezTo>
                    <a:pt x="250" y="112"/>
                    <a:pt x="239" y="216"/>
                    <a:pt x="218" y="72"/>
                  </a:cubicBezTo>
                  <a:close/>
                </a:path>
              </a:pathLst>
            </a:custGeom>
            <a:solidFill>
              <a:srgbClr val="FFFFA3"/>
            </a:solidFill>
            <a:ln w="12700" cap="flat" cmpd="sng">
              <a:noFill/>
              <a:prstDash val="solid"/>
              <a:round/>
              <a:headEnd/>
              <a:tailEnd/>
            </a:ln>
            <a:effectLst>
              <a:outerShdw dist="226117" dir="2289434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" name="Text Box 14"/>
            <p:cNvSpPr txBox="1">
              <a:spLocks noChangeArrowheads="1"/>
            </p:cNvSpPr>
            <p:nvPr/>
          </p:nvSpPr>
          <p:spPr bwMode="auto">
            <a:xfrm>
              <a:off x="1259633" y="692696"/>
              <a:ext cx="4752528" cy="249299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altLang="zh-CN" sz="2600" b="1" dirty="0" smtClean="0">
                  <a:solidFill>
                    <a:srgbClr val="003399"/>
                  </a:solidFill>
                </a:rPr>
                <a:t>map(String key, String value) {</a:t>
              </a:r>
              <a:br>
                <a:rPr lang="en-US" altLang="zh-CN" sz="2600" b="1" dirty="0" smtClean="0">
                  <a:solidFill>
                    <a:srgbClr val="003399"/>
                  </a:solidFill>
                </a:rPr>
              </a:br>
              <a:r>
                <a:rPr lang="en-US" altLang="zh-CN" sz="2600" b="1" dirty="0" smtClean="0">
                  <a:solidFill>
                    <a:srgbClr val="003399"/>
                  </a:solidFill>
                </a:rPr>
                <a:t>    // key: document name</a:t>
              </a:r>
              <a:br>
                <a:rPr lang="en-US" altLang="zh-CN" sz="2600" b="1" dirty="0" smtClean="0">
                  <a:solidFill>
                    <a:srgbClr val="003399"/>
                  </a:solidFill>
                </a:rPr>
              </a:br>
              <a:r>
                <a:rPr lang="en-US" altLang="zh-CN" sz="2600" b="1" dirty="0" smtClean="0">
                  <a:solidFill>
                    <a:srgbClr val="003399"/>
                  </a:solidFill>
                </a:rPr>
                <a:t>    // value: document contents</a:t>
              </a:r>
              <a:br>
                <a:rPr lang="en-US" altLang="zh-CN" sz="2600" b="1" dirty="0" smtClean="0">
                  <a:solidFill>
                    <a:srgbClr val="003399"/>
                  </a:solidFill>
                </a:rPr>
              </a:br>
              <a:r>
                <a:rPr lang="en-US" altLang="zh-CN" sz="2600" b="1" dirty="0" smtClean="0">
                  <a:solidFill>
                    <a:srgbClr val="003399"/>
                  </a:solidFill>
                </a:rPr>
                <a:t>    for each word w in value:</a:t>
              </a:r>
              <a:br>
                <a:rPr lang="en-US" altLang="zh-CN" sz="2600" b="1" dirty="0" smtClean="0">
                  <a:solidFill>
                    <a:srgbClr val="003399"/>
                  </a:solidFill>
                </a:rPr>
              </a:br>
              <a:r>
                <a:rPr lang="en-US" altLang="zh-CN" sz="2600" b="1" dirty="0" smtClean="0">
                  <a:solidFill>
                    <a:srgbClr val="003399"/>
                  </a:solidFill>
                </a:rPr>
                <a:t>        </a:t>
              </a:r>
              <a:r>
                <a:rPr lang="en-US" altLang="zh-CN" sz="2600" b="1" dirty="0" err="1" smtClean="0">
                  <a:solidFill>
                    <a:srgbClr val="003399"/>
                  </a:solidFill>
                </a:rPr>
                <a:t>EmitIntermediate</a:t>
              </a:r>
              <a:r>
                <a:rPr lang="en-US" altLang="zh-CN" sz="2600" b="1" dirty="0" smtClean="0">
                  <a:solidFill>
                    <a:srgbClr val="003399"/>
                  </a:solidFill>
                </a:rPr>
                <a:t>(w, “1”);</a:t>
              </a:r>
            </a:p>
            <a:p>
              <a:r>
                <a:rPr lang="en-US" altLang="zh-CN" sz="2600" b="1" dirty="0" smtClean="0">
                  <a:solidFill>
                    <a:srgbClr val="003399"/>
                  </a:solidFill>
                </a:rPr>
                <a:t>} </a:t>
              </a:r>
              <a:endParaRPr lang="en-US" altLang="zh-CN" sz="2600" b="1" dirty="0">
                <a:solidFill>
                  <a:srgbClr val="003399"/>
                </a:solidFill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5004048" y="0"/>
            <a:ext cx="3980447" cy="2204864"/>
            <a:chOff x="7683499" y="128588"/>
            <a:chExt cx="992957" cy="756576"/>
          </a:xfrm>
        </p:grpSpPr>
        <p:sp>
          <p:nvSpPr>
            <p:cNvPr id="10" name="Freeform 10"/>
            <p:cNvSpPr>
              <a:spLocks/>
            </p:cNvSpPr>
            <p:nvPr/>
          </p:nvSpPr>
          <p:spPr bwMode="auto">
            <a:xfrm>
              <a:off x="7683499" y="128588"/>
              <a:ext cx="992957" cy="756576"/>
            </a:xfrm>
            <a:custGeom>
              <a:avLst/>
              <a:gdLst/>
              <a:ahLst/>
              <a:cxnLst>
                <a:cxn ang="0">
                  <a:pos x="146" y="75"/>
                </a:cxn>
                <a:cxn ang="0">
                  <a:pos x="90" y="251"/>
                </a:cxn>
                <a:cxn ang="0">
                  <a:pos x="226" y="355"/>
                </a:cxn>
                <a:cxn ang="0">
                  <a:pos x="274" y="363"/>
                </a:cxn>
                <a:cxn ang="0">
                  <a:pos x="338" y="379"/>
                </a:cxn>
                <a:cxn ang="0">
                  <a:pos x="450" y="355"/>
                </a:cxn>
                <a:cxn ang="0">
                  <a:pos x="482" y="283"/>
                </a:cxn>
                <a:cxn ang="0">
                  <a:pos x="474" y="115"/>
                </a:cxn>
                <a:cxn ang="0">
                  <a:pos x="426" y="99"/>
                </a:cxn>
                <a:cxn ang="0">
                  <a:pos x="146" y="75"/>
                </a:cxn>
              </a:cxnLst>
              <a:rect l="0" t="0" r="r" b="b"/>
              <a:pathLst>
                <a:path w="490" h="386">
                  <a:moveTo>
                    <a:pt x="146" y="75"/>
                  </a:moveTo>
                  <a:cubicBezTo>
                    <a:pt x="61" y="132"/>
                    <a:pt x="100" y="52"/>
                    <a:pt x="90" y="251"/>
                  </a:cubicBezTo>
                  <a:cubicBezTo>
                    <a:pt x="109" y="365"/>
                    <a:pt x="101" y="341"/>
                    <a:pt x="226" y="355"/>
                  </a:cubicBezTo>
                  <a:cubicBezTo>
                    <a:pt x="242" y="357"/>
                    <a:pt x="258" y="360"/>
                    <a:pt x="274" y="363"/>
                  </a:cubicBezTo>
                  <a:cubicBezTo>
                    <a:pt x="296" y="368"/>
                    <a:pt x="338" y="379"/>
                    <a:pt x="338" y="379"/>
                  </a:cubicBezTo>
                  <a:cubicBezTo>
                    <a:pt x="381" y="375"/>
                    <a:pt x="419" y="386"/>
                    <a:pt x="450" y="355"/>
                  </a:cubicBezTo>
                  <a:cubicBezTo>
                    <a:pt x="469" y="336"/>
                    <a:pt x="482" y="283"/>
                    <a:pt x="482" y="283"/>
                  </a:cubicBezTo>
                  <a:cubicBezTo>
                    <a:pt x="479" y="227"/>
                    <a:pt x="490" y="169"/>
                    <a:pt x="474" y="115"/>
                  </a:cubicBezTo>
                  <a:cubicBezTo>
                    <a:pt x="469" y="99"/>
                    <a:pt x="426" y="99"/>
                    <a:pt x="426" y="99"/>
                  </a:cubicBezTo>
                  <a:cubicBezTo>
                    <a:pt x="393" y="0"/>
                    <a:pt x="0" y="75"/>
                    <a:pt x="146" y="75"/>
                  </a:cubicBezTo>
                  <a:close/>
                </a:path>
              </a:pathLst>
            </a:custGeom>
            <a:solidFill>
              <a:srgbClr val="00CCFF"/>
            </a:solidFill>
            <a:ln w="12700" cap="flat" cmpd="sng">
              <a:noFill/>
              <a:prstDash val="solid"/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7949625" y="214725"/>
              <a:ext cx="667951" cy="60197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square">
              <a:spAutoFit/>
            </a:bodyPr>
            <a:lstStyle/>
            <a:p>
              <a:r>
                <a:rPr lang="en-US" altLang="zh-CN" sz="3600" dirty="0" err="1" smtClean="0">
                  <a:solidFill>
                    <a:srgbClr val="FF5050"/>
                  </a:solidFill>
                  <a:ea typeface="华文新魏" pitchFamily="2" charset="-122"/>
                </a:rPr>
                <a:t>MapReduce</a:t>
              </a:r>
              <a:r>
                <a:rPr lang="zh-CN" altLang="en-US" sz="3600" dirty="0" smtClean="0">
                  <a:solidFill>
                    <a:srgbClr val="FF5050"/>
                  </a:solidFill>
                  <a:ea typeface="华文新魏" pitchFamily="2" charset="-122"/>
                </a:rPr>
                <a:t>实现的单词计数伪代码</a:t>
              </a:r>
              <a:endParaRPr lang="zh-CN" altLang="en-US" sz="3600" dirty="0">
                <a:solidFill>
                  <a:srgbClr val="FF5050"/>
                </a:solidFill>
                <a:ea typeface="华文新魏" pitchFamily="2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907704" y="1772816"/>
            <a:ext cx="41585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 smtClean="0">
                <a:solidFill>
                  <a:srgbClr val="002060"/>
                </a:solidFill>
              </a:rPr>
              <a:t>http://hadoop.apache.org/</a:t>
            </a:r>
            <a:endParaRPr lang="zh-CN" altLang="en-US" sz="2800" b="1" dirty="0">
              <a:solidFill>
                <a:srgbClr val="002060"/>
              </a:solidFill>
            </a:endParaRPr>
          </a:p>
        </p:txBody>
      </p:sp>
      <p:grpSp>
        <p:nvGrpSpPr>
          <p:cNvPr id="6" name="Group 66"/>
          <p:cNvGrpSpPr>
            <a:grpSpLocks/>
          </p:cNvGrpSpPr>
          <p:nvPr/>
        </p:nvGrpSpPr>
        <p:grpSpPr bwMode="auto">
          <a:xfrm>
            <a:off x="1475656" y="548680"/>
            <a:ext cx="4894263" cy="1041400"/>
            <a:chOff x="661" y="3264"/>
            <a:chExt cx="3083" cy="656"/>
          </a:xfrm>
        </p:grpSpPr>
        <p:sp>
          <p:nvSpPr>
            <p:cNvPr id="7" name="Freeform 64"/>
            <p:cNvSpPr>
              <a:spLocks/>
            </p:cNvSpPr>
            <p:nvPr/>
          </p:nvSpPr>
          <p:spPr bwMode="auto">
            <a:xfrm>
              <a:off x="661" y="3264"/>
              <a:ext cx="3024" cy="656"/>
            </a:xfrm>
            <a:custGeom>
              <a:avLst/>
              <a:gdLst/>
              <a:ahLst/>
              <a:cxnLst>
                <a:cxn ang="0">
                  <a:pos x="31" y="139"/>
                </a:cxn>
                <a:cxn ang="0">
                  <a:pos x="43" y="376"/>
                </a:cxn>
                <a:cxn ang="0">
                  <a:pos x="178" y="365"/>
                </a:cxn>
                <a:cxn ang="0">
                  <a:pos x="698" y="354"/>
                </a:cxn>
                <a:cxn ang="0">
                  <a:pos x="709" y="263"/>
                </a:cxn>
                <a:cxn ang="0">
                  <a:pos x="415" y="117"/>
                </a:cxn>
                <a:cxn ang="0">
                  <a:pos x="31" y="139"/>
                </a:cxn>
              </a:cxnLst>
              <a:rect l="0" t="0" r="r" b="b"/>
              <a:pathLst>
                <a:path w="709" h="414">
                  <a:moveTo>
                    <a:pt x="31" y="139"/>
                  </a:moveTo>
                  <a:cubicBezTo>
                    <a:pt x="35" y="218"/>
                    <a:pt x="0" y="310"/>
                    <a:pt x="43" y="376"/>
                  </a:cubicBezTo>
                  <a:cubicBezTo>
                    <a:pt x="68" y="414"/>
                    <a:pt x="133" y="367"/>
                    <a:pt x="178" y="365"/>
                  </a:cubicBezTo>
                  <a:cubicBezTo>
                    <a:pt x="351" y="359"/>
                    <a:pt x="525" y="358"/>
                    <a:pt x="698" y="354"/>
                  </a:cubicBezTo>
                  <a:cubicBezTo>
                    <a:pt x="702" y="324"/>
                    <a:pt x="709" y="294"/>
                    <a:pt x="709" y="263"/>
                  </a:cubicBezTo>
                  <a:cubicBezTo>
                    <a:pt x="709" y="35"/>
                    <a:pt x="704" y="128"/>
                    <a:pt x="415" y="117"/>
                  </a:cubicBezTo>
                  <a:cubicBezTo>
                    <a:pt x="27" y="128"/>
                    <a:pt x="31" y="0"/>
                    <a:pt x="31" y="139"/>
                  </a:cubicBezTo>
                  <a:close/>
                </a:path>
              </a:pathLst>
            </a:custGeom>
            <a:solidFill>
              <a:srgbClr val="FFFFD9"/>
            </a:solidFill>
            <a:ln w="12700" cap="flat" cmpd="sng">
              <a:noFill/>
              <a:prstDash val="solid"/>
              <a:round/>
              <a:headEnd/>
              <a:tailEnd/>
            </a:ln>
            <a:effectLst>
              <a:outerShdw dist="117088" dir="2436078" algn="ctr" rotWithShape="0">
                <a:srgbClr val="C0C0C0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" name="Text Box 65"/>
            <p:cNvSpPr txBox="1">
              <a:spLocks noChangeArrowheads="1"/>
            </p:cNvSpPr>
            <p:nvPr/>
          </p:nvSpPr>
          <p:spPr bwMode="auto">
            <a:xfrm>
              <a:off x="960" y="3419"/>
              <a:ext cx="2784" cy="39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>
              <a:outerShdw dist="17961" dir="2700000" algn="ctr" rotWithShape="0">
                <a:schemeClr val="bg1"/>
              </a:outerShdw>
            </a:effectLst>
          </p:spPr>
          <p:txBody>
            <a:bodyPr>
              <a:spAutoFit/>
            </a:bodyPr>
            <a:lstStyle/>
            <a:p>
              <a:r>
                <a:rPr lang="en-US" altLang="zh-CN" sz="3500" i="1" dirty="0" err="1" smtClean="0">
                  <a:solidFill>
                    <a:srgbClr val="FF3300"/>
                  </a:solidFill>
                  <a:ea typeface="黑体" pitchFamily="2" charset="-122"/>
                </a:rPr>
                <a:t>MapReduce</a:t>
              </a:r>
              <a:r>
                <a:rPr lang="zh-CN" altLang="en-US" sz="3500" i="1" dirty="0" smtClean="0">
                  <a:solidFill>
                    <a:srgbClr val="FF3300"/>
                  </a:solidFill>
                  <a:ea typeface="黑体" pitchFamily="2" charset="-122"/>
                </a:rPr>
                <a:t>深入学习</a:t>
              </a:r>
              <a:endParaRPr lang="zh-CN" altLang="en-US" sz="3500" i="1" dirty="0">
                <a:solidFill>
                  <a:srgbClr val="FF3300"/>
                </a:solidFill>
                <a:ea typeface="黑体" pitchFamily="2" charset="-122"/>
              </a:endParaRPr>
            </a:p>
          </p:txBody>
        </p:sp>
      </p:grp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475656" y="2564904"/>
            <a:ext cx="1832553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 sz="3200" b="1" dirty="0" smtClean="0">
                <a:solidFill>
                  <a:srgbClr val="00B050"/>
                </a:solidFill>
                <a:latin typeface="黑体" pitchFamily="49" charset="-122"/>
                <a:ea typeface="黑体" pitchFamily="49" charset="-122"/>
              </a:rPr>
              <a:t>学习路线</a:t>
            </a:r>
            <a:endParaRPr lang="zh-CN" altLang="en-US" sz="3200" b="1" dirty="0">
              <a:solidFill>
                <a:srgbClr val="00B050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1907704" y="3271714"/>
            <a:ext cx="2892138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 sz="2800" b="1" dirty="0" smtClean="0">
                <a:solidFill>
                  <a:srgbClr val="003399"/>
                </a:solidFill>
                <a:latin typeface="幼圆" pitchFamily="49" charset="-122"/>
                <a:ea typeface="幼圆" pitchFamily="49" charset="-122"/>
              </a:rPr>
              <a:t>1. </a:t>
            </a:r>
            <a:r>
              <a:rPr lang="zh-CN" altLang="en-US" sz="2800" b="1" dirty="0" smtClean="0">
                <a:solidFill>
                  <a:srgbClr val="003399"/>
                </a:solidFill>
                <a:latin typeface="幼圆" pitchFamily="49" charset="-122"/>
                <a:ea typeface="幼圆" pitchFamily="49" charset="-122"/>
              </a:rPr>
              <a:t>学会安装配置</a:t>
            </a:r>
            <a:endParaRPr lang="zh-CN" altLang="en-US" sz="2800" b="1" dirty="0">
              <a:solidFill>
                <a:srgbClr val="003399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1907704" y="3769876"/>
            <a:ext cx="2892138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 sz="2800" b="1" dirty="0" smtClean="0">
                <a:solidFill>
                  <a:srgbClr val="003399"/>
                </a:solidFill>
                <a:latin typeface="幼圆" pitchFamily="49" charset="-122"/>
                <a:ea typeface="幼圆" pitchFamily="49" charset="-122"/>
              </a:rPr>
              <a:t>2. </a:t>
            </a:r>
            <a:r>
              <a:rPr lang="zh-CN" altLang="en-US" sz="2800" b="1" dirty="0" smtClean="0">
                <a:solidFill>
                  <a:srgbClr val="003399"/>
                </a:solidFill>
                <a:latin typeface="幼圆" pitchFamily="49" charset="-122"/>
                <a:ea typeface="幼圆" pitchFamily="49" charset="-122"/>
              </a:rPr>
              <a:t>运行例子程序</a:t>
            </a:r>
            <a:endParaRPr lang="zh-CN" altLang="en-US" sz="2800" b="1" dirty="0">
              <a:solidFill>
                <a:srgbClr val="003399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1907704" y="4273932"/>
            <a:ext cx="2892138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 sz="2800" b="1" dirty="0" smtClean="0">
                <a:solidFill>
                  <a:srgbClr val="003399"/>
                </a:solidFill>
                <a:latin typeface="幼圆" pitchFamily="49" charset="-122"/>
                <a:ea typeface="幼圆" pitchFamily="49" charset="-122"/>
              </a:rPr>
              <a:t>3. </a:t>
            </a:r>
            <a:r>
              <a:rPr lang="zh-CN" altLang="en-US" sz="2800" b="1" dirty="0" smtClean="0">
                <a:solidFill>
                  <a:srgbClr val="003399"/>
                </a:solidFill>
                <a:latin typeface="幼圆" pitchFamily="49" charset="-122"/>
                <a:ea typeface="幼圆" pitchFamily="49" charset="-122"/>
              </a:rPr>
              <a:t>了解系统架构</a:t>
            </a:r>
            <a:endParaRPr lang="zh-CN" altLang="en-US" sz="2800" b="1" dirty="0">
              <a:solidFill>
                <a:srgbClr val="003399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1907704" y="4777988"/>
            <a:ext cx="3801041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 sz="2800" b="1" dirty="0" smtClean="0">
                <a:solidFill>
                  <a:srgbClr val="003399"/>
                </a:solidFill>
                <a:latin typeface="幼圆" pitchFamily="49" charset="-122"/>
                <a:ea typeface="幼圆" pitchFamily="49" charset="-122"/>
              </a:rPr>
              <a:t>4. </a:t>
            </a:r>
            <a:r>
              <a:rPr lang="zh-CN" altLang="en-US" sz="2800" b="1" dirty="0" smtClean="0">
                <a:solidFill>
                  <a:srgbClr val="003399"/>
                </a:solidFill>
                <a:latin typeface="幼圆" pitchFamily="49" charset="-122"/>
                <a:ea typeface="幼圆" pitchFamily="49" charset="-122"/>
              </a:rPr>
              <a:t>读</a:t>
            </a:r>
            <a:r>
              <a:rPr lang="en-US" altLang="zh-CN" sz="2800" b="1" dirty="0" err="1" smtClean="0">
                <a:solidFill>
                  <a:srgbClr val="003399"/>
                </a:solidFill>
                <a:latin typeface="幼圆" pitchFamily="49" charset="-122"/>
                <a:ea typeface="幼圆" pitchFamily="49" charset="-122"/>
              </a:rPr>
              <a:t>MapReduce</a:t>
            </a:r>
            <a:r>
              <a:rPr lang="zh-CN" altLang="en-US" sz="2800" b="1" dirty="0" smtClean="0">
                <a:solidFill>
                  <a:srgbClr val="003399"/>
                </a:solidFill>
                <a:latin typeface="幼圆" pitchFamily="49" charset="-122"/>
                <a:ea typeface="幼圆" pitchFamily="49" charset="-122"/>
              </a:rPr>
              <a:t>源代码</a:t>
            </a:r>
            <a:endParaRPr lang="zh-CN" altLang="en-US" sz="2800" b="1" dirty="0">
              <a:solidFill>
                <a:srgbClr val="003399"/>
              </a:solidFill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Freeform 2"/>
          <p:cNvSpPr>
            <a:spLocks/>
          </p:cNvSpPr>
          <p:nvPr/>
        </p:nvSpPr>
        <p:spPr bwMode="auto">
          <a:xfrm rot="17153840">
            <a:off x="3024188" y="2566988"/>
            <a:ext cx="5111750" cy="1727200"/>
          </a:xfrm>
          <a:custGeom>
            <a:avLst/>
            <a:gdLst/>
            <a:ahLst/>
            <a:cxnLst>
              <a:cxn ang="0">
                <a:pos x="103" y="68"/>
              </a:cxn>
              <a:cxn ang="0">
                <a:pos x="521" y="102"/>
              </a:cxn>
              <a:cxn ang="0">
                <a:pos x="2554" y="45"/>
              </a:cxn>
              <a:cxn ang="0">
                <a:pos x="3717" y="0"/>
              </a:cxn>
              <a:cxn ang="0">
                <a:pos x="3695" y="34"/>
              </a:cxn>
              <a:cxn ang="0">
                <a:pos x="3627" y="79"/>
              </a:cxn>
              <a:cxn ang="0">
                <a:pos x="3672" y="373"/>
              </a:cxn>
              <a:cxn ang="0">
                <a:pos x="3717" y="396"/>
              </a:cxn>
              <a:cxn ang="0">
                <a:pos x="3729" y="746"/>
              </a:cxn>
              <a:cxn ang="0">
                <a:pos x="3717" y="825"/>
              </a:cxn>
              <a:cxn ang="0">
                <a:pos x="3684" y="836"/>
              </a:cxn>
              <a:cxn ang="0">
                <a:pos x="3751" y="1085"/>
              </a:cxn>
              <a:cxn ang="0">
                <a:pos x="3763" y="1152"/>
              </a:cxn>
              <a:cxn ang="0">
                <a:pos x="3774" y="1186"/>
              </a:cxn>
              <a:cxn ang="0">
                <a:pos x="3695" y="1197"/>
              </a:cxn>
              <a:cxn ang="0">
                <a:pos x="3638" y="1209"/>
              </a:cxn>
              <a:cxn ang="0">
                <a:pos x="3288" y="1220"/>
              </a:cxn>
              <a:cxn ang="0">
                <a:pos x="3096" y="1254"/>
              </a:cxn>
              <a:cxn ang="0">
                <a:pos x="2554" y="1243"/>
              </a:cxn>
              <a:cxn ang="0">
                <a:pos x="1594" y="1277"/>
              </a:cxn>
              <a:cxn ang="0">
                <a:pos x="928" y="1265"/>
              </a:cxn>
              <a:cxn ang="0">
                <a:pos x="962" y="1254"/>
              </a:cxn>
              <a:cxn ang="0">
                <a:pos x="69" y="1243"/>
              </a:cxn>
              <a:cxn ang="0">
                <a:pos x="81" y="1175"/>
              </a:cxn>
              <a:cxn ang="0">
                <a:pos x="115" y="1164"/>
              </a:cxn>
              <a:cxn ang="0">
                <a:pos x="137" y="1017"/>
              </a:cxn>
              <a:cxn ang="0">
                <a:pos x="103" y="825"/>
              </a:cxn>
              <a:cxn ang="0">
                <a:pos x="81" y="757"/>
              </a:cxn>
              <a:cxn ang="0">
                <a:pos x="69" y="463"/>
              </a:cxn>
              <a:cxn ang="0">
                <a:pos x="92" y="396"/>
              </a:cxn>
              <a:cxn ang="0">
                <a:pos x="103" y="362"/>
              </a:cxn>
              <a:cxn ang="0">
                <a:pos x="69" y="283"/>
              </a:cxn>
              <a:cxn ang="0">
                <a:pos x="58" y="204"/>
              </a:cxn>
              <a:cxn ang="0">
                <a:pos x="24" y="181"/>
              </a:cxn>
              <a:cxn ang="0">
                <a:pos x="2" y="147"/>
              </a:cxn>
              <a:cxn ang="0">
                <a:pos x="13" y="102"/>
              </a:cxn>
              <a:cxn ang="0">
                <a:pos x="24" y="23"/>
              </a:cxn>
              <a:cxn ang="0">
                <a:pos x="69" y="34"/>
              </a:cxn>
              <a:cxn ang="0">
                <a:pos x="137" y="45"/>
              </a:cxn>
              <a:cxn ang="0">
                <a:pos x="171" y="57"/>
              </a:cxn>
            </a:cxnLst>
            <a:rect l="0" t="0" r="r" b="b"/>
            <a:pathLst>
              <a:path w="3784" h="1277">
                <a:moveTo>
                  <a:pt x="103" y="68"/>
                </a:moveTo>
                <a:cubicBezTo>
                  <a:pt x="243" y="78"/>
                  <a:pt x="381" y="93"/>
                  <a:pt x="521" y="102"/>
                </a:cubicBezTo>
                <a:cubicBezTo>
                  <a:pt x="1201" y="86"/>
                  <a:pt x="1871" y="53"/>
                  <a:pt x="2554" y="45"/>
                </a:cubicBezTo>
                <a:cubicBezTo>
                  <a:pt x="2942" y="26"/>
                  <a:pt x="3328" y="8"/>
                  <a:pt x="3717" y="0"/>
                </a:cubicBezTo>
                <a:cubicBezTo>
                  <a:pt x="3710" y="11"/>
                  <a:pt x="3705" y="25"/>
                  <a:pt x="3695" y="34"/>
                </a:cubicBezTo>
                <a:cubicBezTo>
                  <a:pt x="3675" y="52"/>
                  <a:pt x="3627" y="79"/>
                  <a:pt x="3627" y="79"/>
                </a:cubicBezTo>
                <a:cubicBezTo>
                  <a:pt x="3630" y="126"/>
                  <a:pt x="3630" y="309"/>
                  <a:pt x="3672" y="373"/>
                </a:cubicBezTo>
                <a:cubicBezTo>
                  <a:pt x="3681" y="387"/>
                  <a:pt x="3702" y="388"/>
                  <a:pt x="3717" y="396"/>
                </a:cubicBezTo>
                <a:cubicBezTo>
                  <a:pt x="3688" y="514"/>
                  <a:pt x="3687" y="626"/>
                  <a:pt x="3729" y="746"/>
                </a:cubicBezTo>
                <a:cubicBezTo>
                  <a:pt x="3725" y="772"/>
                  <a:pt x="3729" y="801"/>
                  <a:pt x="3717" y="825"/>
                </a:cubicBezTo>
                <a:cubicBezTo>
                  <a:pt x="3712" y="835"/>
                  <a:pt x="3685" y="824"/>
                  <a:pt x="3684" y="836"/>
                </a:cubicBezTo>
                <a:cubicBezTo>
                  <a:pt x="3666" y="986"/>
                  <a:pt x="3690" y="991"/>
                  <a:pt x="3751" y="1085"/>
                </a:cubicBezTo>
                <a:cubicBezTo>
                  <a:pt x="3755" y="1107"/>
                  <a:pt x="3758" y="1130"/>
                  <a:pt x="3763" y="1152"/>
                </a:cubicBezTo>
                <a:cubicBezTo>
                  <a:pt x="3766" y="1164"/>
                  <a:pt x="3784" y="1179"/>
                  <a:pt x="3774" y="1186"/>
                </a:cubicBezTo>
                <a:cubicBezTo>
                  <a:pt x="3752" y="1201"/>
                  <a:pt x="3721" y="1193"/>
                  <a:pt x="3695" y="1197"/>
                </a:cubicBezTo>
                <a:cubicBezTo>
                  <a:pt x="3676" y="1200"/>
                  <a:pt x="3657" y="1208"/>
                  <a:pt x="3638" y="1209"/>
                </a:cubicBezTo>
                <a:cubicBezTo>
                  <a:pt x="3521" y="1216"/>
                  <a:pt x="3405" y="1216"/>
                  <a:pt x="3288" y="1220"/>
                </a:cubicBezTo>
                <a:cubicBezTo>
                  <a:pt x="3224" y="1233"/>
                  <a:pt x="3159" y="1239"/>
                  <a:pt x="3096" y="1254"/>
                </a:cubicBezTo>
                <a:cubicBezTo>
                  <a:pt x="2888" y="1220"/>
                  <a:pt x="2848" y="1235"/>
                  <a:pt x="2554" y="1243"/>
                </a:cubicBezTo>
                <a:cubicBezTo>
                  <a:pt x="2233" y="1263"/>
                  <a:pt x="1917" y="1270"/>
                  <a:pt x="1594" y="1277"/>
                </a:cubicBezTo>
                <a:cubicBezTo>
                  <a:pt x="1372" y="1273"/>
                  <a:pt x="1150" y="1273"/>
                  <a:pt x="928" y="1265"/>
                </a:cubicBezTo>
                <a:cubicBezTo>
                  <a:pt x="916" y="1265"/>
                  <a:pt x="974" y="1254"/>
                  <a:pt x="962" y="1254"/>
                </a:cubicBezTo>
                <a:cubicBezTo>
                  <a:pt x="664" y="1246"/>
                  <a:pt x="367" y="1247"/>
                  <a:pt x="69" y="1243"/>
                </a:cubicBezTo>
                <a:cubicBezTo>
                  <a:pt x="73" y="1220"/>
                  <a:pt x="69" y="1195"/>
                  <a:pt x="81" y="1175"/>
                </a:cubicBezTo>
                <a:cubicBezTo>
                  <a:pt x="87" y="1165"/>
                  <a:pt x="111" y="1175"/>
                  <a:pt x="115" y="1164"/>
                </a:cubicBezTo>
                <a:cubicBezTo>
                  <a:pt x="132" y="1117"/>
                  <a:pt x="122" y="1064"/>
                  <a:pt x="137" y="1017"/>
                </a:cubicBezTo>
                <a:cubicBezTo>
                  <a:pt x="121" y="950"/>
                  <a:pt x="116" y="896"/>
                  <a:pt x="103" y="825"/>
                </a:cubicBezTo>
                <a:cubicBezTo>
                  <a:pt x="99" y="802"/>
                  <a:pt x="81" y="757"/>
                  <a:pt x="81" y="757"/>
                </a:cubicBezTo>
                <a:cubicBezTo>
                  <a:pt x="60" y="615"/>
                  <a:pt x="46" y="600"/>
                  <a:pt x="69" y="463"/>
                </a:cubicBezTo>
                <a:cubicBezTo>
                  <a:pt x="73" y="440"/>
                  <a:pt x="84" y="418"/>
                  <a:pt x="92" y="396"/>
                </a:cubicBezTo>
                <a:cubicBezTo>
                  <a:pt x="96" y="385"/>
                  <a:pt x="103" y="362"/>
                  <a:pt x="103" y="362"/>
                </a:cubicBezTo>
                <a:cubicBezTo>
                  <a:pt x="93" y="342"/>
                  <a:pt x="74" y="307"/>
                  <a:pt x="69" y="283"/>
                </a:cubicBezTo>
                <a:cubicBezTo>
                  <a:pt x="64" y="257"/>
                  <a:pt x="69" y="228"/>
                  <a:pt x="58" y="204"/>
                </a:cubicBezTo>
                <a:cubicBezTo>
                  <a:pt x="52" y="191"/>
                  <a:pt x="35" y="189"/>
                  <a:pt x="24" y="181"/>
                </a:cubicBezTo>
                <a:cubicBezTo>
                  <a:pt x="17" y="170"/>
                  <a:pt x="4" y="160"/>
                  <a:pt x="2" y="147"/>
                </a:cubicBezTo>
                <a:cubicBezTo>
                  <a:pt x="0" y="132"/>
                  <a:pt x="10" y="117"/>
                  <a:pt x="13" y="102"/>
                </a:cubicBezTo>
                <a:cubicBezTo>
                  <a:pt x="18" y="76"/>
                  <a:pt x="20" y="49"/>
                  <a:pt x="24" y="23"/>
                </a:cubicBezTo>
                <a:cubicBezTo>
                  <a:pt x="39" y="27"/>
                  <a:pt x="54" y="31"/>
                  <a:pt x="69" y="34"/>
                </a:cubicBezTo>
                <a:cubicBezTo>
                  <a:pt x="92" y="38"/>
                  <a:pt x="115" y="40"/>
                  <a:pt x="137" y="45"/>
                </a:cubicBezTo>
                <a:cubicBezTo>
                  <a:pt x="149" y="48"/>
                  <a:pt x="171" y="57"/>
                  <a:pt x="171" y="57"/>
                </a:cubicBezTo>
              </a:path>
            </a:pathLst>
          </a:custGeom>
          <a:gradFill rotWithShape="0">
            <a:gsLst>
              <a:gs pos="0">
                <a:schemeClr val="hlink">
                  <a:gamma/>
                  <a:shade val="46275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0" scaled="1"/>
          </a:gradFill>
          <a:ln w="9525" cap="flat" cmpd="sng">
            <a:noFill/>
            <a:prstDash val="solid"/>
            <a:round/>
            <a:headEnd/>
            <a:tailEnd/>
          </a:ln>
          <a:effectLst>
            <a:outerShdw dist="208295" dir="3145884" algn="ctr" rotWithShape="0">
              <a:srgbClr val="B2B2B2"/>
            </a:outerShdw>
          </a:effectLst>
        </p:spPr>
        <p:txBody>
          <a:bodyPr/>
          <a:lstStyle/>
          <a:p>
            <a:endParaRPr lang="zh-CN" altLang="en-US"/>
          </a:p>
        </p:txBody>
      </p:sp>
      <p:sp>
        <p:nvSpPr>
          <p:cNvPr id="52227" name="Text Box 3"/>
          <p:cNvSpPr txBox="1">
            <a:spLocks noChangeArrowheads="1"/>
          </p:cNvSpPr>
          <p:nvPr/>
        </p:nvSpPr>
        <p:spPr bwMode="auto">
          <a:xfrm rot="820757">
            <a:off x="5149850" y="1377950"/>
            <a:ext cx="885825" cy="411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1"/>
            </a:outerShdw>
          </a:effectLst>
        </p:spPr>
        <p:txBody>
          <a:bodyPr wrap="none">
            <a:spAutoFit/>
          </a:bodyPr>
          <a:lstStyle/>
          <a:p>
            <a:pPr eaLnBrk="0" fontAlgn="t" hangingPunct="0">
              <a:lnSpc>
                <a:spcPct val="80000"/>
              </a:lnSpc>
            </a:pPr>
            <a:r>
              <a:rPr kumimoji="0" lang="zh-CN" altLang="en-US" sz="5500" b="1">
                <a:solidFill>
                  <a:srgbClr val="FFFF00"/>
                </a:solidFill>
                <a:ea typeface="黑体" pitchFamily="2" charset="-122"/>
              </a:rPr>
              <a:t>本</a:t>
            </a:r>
          </a:p>
          <a:p>
            <a:pPr eaLnBrk="0" fontAlgn="t" hangingPunct="0">
              <a:lnSpc>
                <a:spcPct val="80000"/>
              </a:lnSpc>
            </a:pPr>
            <a:r>
              <a:rPr kumimoji="0" lang="zh-CN" altLang="en-US" sz="5500" b="1">
                <a:solidFill>
                  <a:srgbClr val="FFFF00"/>
                </a:solidFill>
                <a:ea typeface="黑体" pitchFamily="2" charset="-122"/>
              </a:rPr>
              <a:t>章</a:t>
            </a:r>
          </a:p>
          <a:p>
            <a:pPr eaLnBrk="0" fontAlgn="t" hangingPunct="0">
              <a:lnSpc>
                <a:spcPct val="80000"/>
              </a:lnSpc>
            </a:pPr>
            <a:r>
              <a:rPr kumimoji="0" lang="zh-CN" altLang="en-US" sz="5500" b="1">
                <a:solidFill>
                  <a:srgbClr val="FFFF00"/>
                </a:solidFill>
                <a:ea typeface="黑体" pitchFamily="2" charset="-122"/>
              </a:rPr>
              <a:t>内</a:t>
            </a:r>
          </a:p>
          <a:p>
            <a:pPr eaLnBrk="0" fontAlgn="t" hangingPunct="0">
              <a:lnSpc>
                <a:spcPct val="80000"/>
              </a:lnSpc>
            </a:pPr>
            <a:r>
              <a:rPr kumimoji="0" lang="zh-CN" altLang="en-US" sz="5500" b="1">
                <a:solidFill>
                  <a:srgbClr val="FFFF00"/>
                </a:solidFill>
                <a:ea typeface="黑体" pitchFamily="2" charset="-122"/>
              </a:rPr>
              <a:t>容</a:t>
            </a:r>
          </a:p>
          <a:p>
            <a:pPr eaLnBrk="0" fontAlgn="t" hangingPunct="0">
              <a:lnSpc>
                <a:spcPct val="80000"/>
              </a:lnSpc>
            </a:pPr>
            <a:r>
              <a:rPr kumimoji="0" lang="zh-CN" altLang="en-US" sz="5500" b="1">
                <a:solidFill>
                  <a:srgbClr val="FFFF00"/>
                </a:solidFill>
                <a:ea typeface="黑体" pitchFamily="2" charset="-122"/>
              </a:rPr>
              <a:t>小</a:t>
            </a:r>
          </a:p>
          <a:p>
            <a:pPr eaLnBrk="0" fontAlgn="t" hangingPunct="0">
              <a:lnSpc>
                <a:spcPct val="80000"/>
              </a:lnSpc>
            </a:pPr>
            <a:r>
              <a:rPr kumimoji="0" lang="zh-CN" altLang="en-US" sz="5500" b="1">
                <a:solidFill>
                  <a:srgbClr val="FFFF00"/>
                </a:solidFill>
                <a:ea typeface="黑体" pitchFamily="2" charset="-122"/>
              </a:rPr>
              <a:t>结</a:t>
            </a:r>
          </a:p>
        </p:txBody>
      </p:sp>
      <p:graphicFrame>
        <p:nvGraphicFramePr>
          <p:cNvPr id="52242" name="Object 18"/>
          <p:cNvGraphicFramePr>
            <a:graphicFrameLocks noChangeAspect="1"/>
          </p:cNvGraphicFramePr>
          <p:nvPr/>
        </p:nvGraphicFramePr>
        <p:xfrm>
          <a:off x="1576388" y="1143000"/>
          <a:ext cx="2349500" cy="4648200"/>
        </p:xfrm>
        <a:graphic>
          <a:graphicData uri="http://schemas.openxmlformats.org/presentationml/2006/ole">
            <p:oleObj spid="_x0000_s52242" name="Photo Editor 照片" r:id="rId4" imgW="561905" imgH="952633" progId="">
              <p:embed/>
            </p:oleObj>
          </a:graphicData>
        </a:graphic>
      </p:graphicFrame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Text Box 2"/>
          <p:cNvSpPr txBox="1">
            <a:spLocks noChangeArrowheads="1"/>
          </p:cNvSpPr>
          <p:nvPr/>
        </p:nvSpPr>
        <p:spPr bwMode="auto">
          <a:xfrm>
            <a:off x="1943100" y="44624"/>
            <a:ext cx="5149180" cy="507831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eaLnBrk="0" hangingPunct="0"/>
            <a:r>
              <a:rPr kumimoji="0" lang="en-US" altLang="zh-CN" sz="2700" b="1" dirty="0">
                <a:solidFill>
                  <a:srgbClr val="FF3300"/>
                </a:solidFill>
                <a:ea typeface="黑体" pitchFamily="2" charset="-122"/>
              </a:rPr>
              <a:t>1.  </a:t>
            </a:r>
            <a:r>
              <a:rPr kumimoji="0" lang="zh-CN" altLang="en-US" sz="2700" b="1" dirty="0" smtClean="0">
                <a:solidFill>
                  <a:srgbClr val="FF3300"/>
                </a:solidFill>
                <a:ea typeface="黑体" pitchFamily="2" charset="-122"/>
              </a:rPr>
              <a:t>并行算法设计</a:t>
            </a:r>
            <a:endParaRPr kumimoji="0" lang="zh-CN" altLang="en-US" sz="2700" b="1" dirty="0">
              <a:solidFill>
                <a:srgbClr val="FF3300"/>
              </a:solidFill>
              <a:ea typeface="黑体" pitchFamily="2" charset="-122"/>
            </a:endParaRPr>
          </a:p>
        </p:txBody>
      </p:sp>
      <p:sp>
        <p:nvSpPr>
          <p:cNvPr id="96259" name="Text Box 3"/>
          <p:cNvSpPr txBox="1">
            <a:spLocks noChangeArrowheads="1"/>
          </p:cNvSpPr>
          <p:nvPr/>
        </p:nvSpPr>
        <p:spPr bwMode="auto">
          <a:xfrm>
            <a:off x="1905000" y="1666255"/>
            <a:ext cx="4683224" cy="538609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>
            <a:outerShdw dist="127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eaLnBrk="0" hangingPunct="0"/>
            <a:r>
              <a:rPr kumimoji="0" lang="en-US" altLang="zh-CN" sz="2900" b="1" dirty="0">
                <a:solidFill>
                  <a:srgbClr val="FF3300"/>
                </a:solidFill>
                <a:ea typeface="黑体" pitchFamily="2" charset="-122"/>
              </a:rPr>
              <a:t>2</a:t>
            </a:r>
            <a:r>
              <a:rPr kumimoji="0" lang="en-US" altLang="zh-CN" sz="2700" b="1" dirty="0">
                <a:solidFill>
                  <a:srgbClr val="FF3300"/>
                </a:solidFill>
                <a:ea typeface="黑体" pitchFamily="2" charset="-122"/>
              </a:rPr>
              <a:t>. </a:t>
            </a:r>
            <a:r>
              <a:rPr kumimoji="0" lang="zh-CN" altLang="en-US" sz="2700" b="1" dirty="0" smtClean="0">
                <a:solidFill>
                  <a:srgbClr val="FF3300"/>
                </a:solidFill>
                <a:ea typeface="黑体" pitchFamily="2" charset="-122"/>
              </a:rPr>
              <a:t>并行模式</a:t>
            </a:r>
            <a:endParaRPr kumimoji="0" lang="zh-CN" altLang="en-US" sz="2700" b="1" dirty="0">
              <a:solidFill>
                <a:srgbClr val="FF3300"/>
              </a:solidFill>
              <a:ea typeface="黑体" pitchFamily="2" charset="-122"/>
            </a:endParaRPr>
          </a:p>
        </p:txBody>
      </p:sp>
      <p:sp>
        <p:nvSpPr>
          <p:cNvPr id="96260" name="Text Box 4"/>
          <p:cNvSpPr txBox="1">
            <a:spLocks noChangeArrowheads="1"/>
          </p:cNvSpPr>
          <p:nvPr/>
        </p:nvSpPr>
        <p:spPr bwMode="auto">
          <a:xfrm>
            <a:off x="1979712" y="3933056"/>
            <a:ext cx="5810250" cy="538609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>
            <a:outerShdw dist="127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eaLnBrk="0" hangingPunct="0"/>
            <a:r>
              <a:rPr kumimoji="0" lang="en-US" altLang="zh-CN" sz="2900" b="1" dirty="0" smtClean="0">
                <a:solidFill>
                  <a:srgbClr val="FF3300"/>
                </a:solidFill>
                <a:ea typeface="黑体" pitchFamily="2" charset="-122"/>
              </a:rPr>
              <a:t>4.</a:t>
            </a:r>
            <a:r>
              <a:rPr kumimoji="0" lang="en-US" altLang="zh-CN" sz="2700" b="1" dirty="0" smtClean="0">
                <a:solidFill>
                  <a:srgbClr val="FF3300"/>
                </a:solidFill>
                <a:ea typeface="黑体" pitchFamily="2" charset="-122"/>
              </a:rPr>
              <a:t> Google</a:t>
            </a:r>
            <a:r>
              <a:rPr kumimoji="0" lang="zh-CN" altLang="en-US" sz="2700" b="1" dirty="0" smtClean="0">
                <a:solidFill>
                  <a:srgbClr val="FF3300"/>
                </a:solidFill>
                <a:ea typeface="黑体" pitchFamily="2" charset="-122"/>
              </a:rPr>
              <a:t>的</a:t>
            </a:r>
            <a:r>
              <a:rPr kumimoji="0" lang="en-US" altLang="zh-CN" sz="2700" b="1" dirty="0" err="1" smtClean="0">
                <a:solidFill>
                  <a:srgbClr val="FF3300"/>
                </a:solidFill>
                <a:ea typeface="黑体" pitchFamily="2" charset="-122"/>
              </a:rPr>
              <a:t>MapReduce</a:t>
            </a:r>
            <a:endParaRPr kumimoji="0" lang="zh-CN" altLang="en-US" sz="2700" b="1" dirty="0">
              <a:solidFill>
                <a:srgbClr val="FF3300"/>
              </a:solidFill>
              <a:ea typeface="黑体" pitchFamily="2" charset="-122"/>
            </a:endParaRPr>
          </a:p>
        </p:txBody>
      </p:sp>
      <p:sp>
        <p:nvSpPr>
          <p:cNvPr id="96261" name="AutoShape 5"/>
          <p:cNvSpPr>
            <a:spLocks/>
          </p:cNvSpPr>
          <p:nvPr/>
        </p:nvSpPr>
        <p:spPr bwMode="auto">
          <a:xfrm>
            <a:off x="1371600" y="404664"/>
            <a:ext cx="533400" cy="5544616"/>
          </a:xfrm>
          <a:prstGeom prst="leftBrace">
            <a:avLst>
              <a:gd name="adj1" fmla="val 60714"/>
              <a:gd name="adj2" fmla="val 50000"/>
            </a:avLst>
          </a:prstGeom>
          <a:noFill/>
          <a:ln w="50800" cap="sq">
            <a:solidFill>
              <a:srgbClr val="3399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96265" name="Group 9"/>
          <p:cNvGrpSpPr>
            <a:grpSpLocks/>
          </p:cNvGrpSpPr>
          <p:nvPr/>
        </p:nvGrpSpPr>
        <p:grpSpPr bwMode="auto">
          <a:xfrm>
            <a:off x="2825750" y="476673"/>
            <a:ext cx="4554538" cy="508001"/>
            <a:chOff x="1576" y="816"/>
            <a:chExt cx="2869" cy="320"/>
          </a:xfrm>
        </p:grpSpPr>
        <p:sp>
          <p:nvSpPr>
            <p:cNvPr id="96266" name="Text Box 10"/>
            <p:cNvSpPr txBox="1">
              <a:spLocks noChangeArrowheads="1"/>
            </p:cNvSpPr>
            <p:nvPr/>
          </p:nvSpPr>
          <p:spPr bwMode="auto">
            <a:xfrm>
              <a:off x="1728" y="816"/>
              <a:ext cx="2717" cy="320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/>
              <a:r>
                <a:rPr kumimoji="0" lang="zh-CN" altLang="en-US" sz="2700" b="1" dirty="0" smtClean="0">
                  <a:solidFill>
                    <a:schemeClr val="bg1"/>
                  </a:solidFill>
                  <a:ea typeface="幼圆" pitchFamily="49" charset="-122"/>
                </a:rPr>
                <a:t>数据分解</a:t>
              </a:r>
              <a:endParaRPr kumimoji="0" lang="zh-CN" altLang="en-US" sz="2700" b="1" dirty="0">
                <a:solidFill>
                  <a:schemeClr val="bg1"/>
                </a:solidFill>
                <a:ea typeface="幼圆" pitchFamily="49" charset="-122"/>
              </a:endParaRPr>
            </a:p>
          </p:txBody>
        </p:sp>
        <p:sp>
          <p:nvSpPr>
            <p:cNvPr id="96267" name="Rectangle 11"/>
            <p:cNvSpPr>
              <a:spLocks noChangeArrowheads="1"/>
            </p:cNvSpPr>
            <p:nvPr/>
          </p:nvSpPr>
          <p:spPr bwMode="auto">
            <a:xfrm rot="2665964">
              <a:off x="1576" y="936"/>
              <a:ext cx="116" cy="116"/>
            </a:xfrm>
            <a:prstGeom prst="rect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0000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96268" name="Group 12"/>
          <p:cNvGrpSpPr>
            <a:grpSpLocks/>
          </p:cNvGrpSpPr>
          <p:nvPr/>
        </p:nvGrpSpPr>
        <p:grpSpPr bwMode="auto">
          <a:xfrm>
            <a:off x="2825750" y="976783"/>
            <a:ext cx="5491163" cy="508001"/>
            <a:chOff x="1588" y="1056"/>
            <a:chExt cx="3459" cy="320"/>
          </a:xfrm>
        </p:grpSpPr>
        <p:sp>
          <p:nvSpPr>
            <p:cNvPr id="96269" name="Text Box 13"/>
            <p:cNvSpPr txBox="1">
              <a:spLocks noChangeArrowheads="1"/>
            </p:cNvSpPr>
            <p:nvPr/>
          </p:nvSpPr>
          <p:spPr bwMode="auto">
            <a:xfrm>
              <a:off x="1728" y="1056"/>
              <a:ext cx="3319" cy="320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/>
              <a:r>
                <a:rPr kumimoji="0" lang="zh-CN" altLang="en-US" sz="2700" b="1" dirty="0" smtClean="0">
                  <a:solidFill>
                    <a:schemeClr val="bg1"/>
                  </a:solidFill>
                  <a:ea typeface="幼圆" pitchFamily="49" charset="-122"/>
                </a:rPr>
                <a:t>功能分解</a:t>
              </a:r>
              <a:endParaRPr kumimoji="0" lang="zh-CN" altLang="en-US" sz="2700" b="1" dirty="0">
                <a:solidFill>
                  <a:schemeClr val="bg1"/>
                </a:solidFill>
                <a:ea typeface="幼圆" pitchFamily="49" charset="-122"/>
              </a:endParaRPr>
            </a:p>
          </p:txBody>
        </p:sp>
        <p:sp>
          <p:nvSpPr>
            <p:cNvPr id="96270" name="Rectangle 14"/>
            <p:cNvSpPr>
              <a:spLocks noChangeArrowheads="1"/>
            </p:cNvSpPr>
            <p:nvPr/>
          </p:nvSpPr>
          <p:spPr bwMode="auto">
            <a:xfrm rot="2665964">
              <a:off x="1588" y="1168"/>
              <a:ext cx="116" cy="116"/>
            </a:xfrm>
            <a:prstGeom prst="rect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0000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96271" name="Group 15"/>
          <p:cNvGrpSpPr>
            <a:grpSpLocks/>
          </p:cNvGrpSpPr>
          <p:nvPr/>
        </p:nvGrpSpPr>
        <p:grpSpPr bwMode="auto">
          <a:xfrm>
            <a:off x="2825750" y="2246957"/>
            <a:ext cx="4049713" cy="461963"/>
            <a:chOff x="1588" y="1896"/>
            <a:chExt cx="2551" cy="291"/>
          </a:xfrm>
        </p:grpSpPr>
        <p:sp>
          <p:nvSpPr>
            <p:cNvPr id="96272" name="Text Box 16"/>
            <p:cNvSpPr txBox="1">
              <a:spLocks noChangeArrowheads="1"/>
            </p:cNvSpPr>
            <p:nvPr/>
          </p:nvSpPr>
          <p:spPr bwMode="auto">
            <a:xfrm>
              <a:off x="1776" y="1896"/>
              <a:ext cx="2363" cy="291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/>
              <a:r>
                <a:rPr kumimoji="0" lang="zh-CN" altLang="en-US" b="1" dirty="0" smtClean="0">
                  <a:solidFill>
                    <a:schemeClr val="bg1"/>
                  </a:solidFill>
                  <a:ea typeface="幼圆" pitchFamily="49" charset="-122"/>
                </a:rPr>
                <a:t>流水线并行</a:t>
              </a:r>
              <a:endParaRPr kumimoji="0" lang="zh-CN" altLang="en-US" b="1" dirty="0">
                <a:solidFill>
                  <a:schemeClr val="bg1"/>
                </a:solidFill>
                <a:ea typeface="幼圆" pitchFamily="49" charset="-122"/>
              </a:endParaRPr>
            </a:p>
          </p:txBody>
        </p:sp>
        <p:sp>
          <p:nvSpPr>
            <p:cNvPr id="96273" name="Rectangle 17"/>
            <p:cNvSpPr>
              <a:spLocks noChangeArrowheads="1"/>
            </p:cNvSpPr>
            <p:nvPr/>
          </p:nvSpPr>
          <p:spPr bwMode="auto">
            <a:xfrm rot="2665964">
              <a:off x="1588" y="2016"/>
              <a:ext cx="116" cy="116"/>
            </a:xfrm>
            <a:prstGeom prst="rect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0000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96274" name="Group 18"/>
          <p:cNvGrpSpPr>
            <a:grpSpLocks/>
          </p:cNvGrpSpPr>
          <p:nvPr/>
        </p:nvGrpSpPr>
        <p:grpSpPr bwMode="auto">
          <a:xfrm>
            <a:off x="2844800" y="2606997"/>
            <a:ext cx="4535488" cy="461963"/>
            <a:chOff x="1588" y="2388"/>
            <a:chExt cx="2857" cy="291"/>
          </a:xfrm>
        </p:grpSpPr>
        <p:sp>
          <p:nvSpPr>
            <p:cNvPr id="96275" name="Text Box 19"/>
            <p:cNvSpPr txBox="1">
              <a:spLocks noChangeArrowheads="1"/>
            </p:cNvSpPr>
            <p:nvPr/>
          </p:nvSpPr>
          <p:spPr bwMode="auto">
            <a:xfrm>
              <a:off x="1764" y="2388"/>
              <a:ext cx="2681" cy="291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/>
              <a:r>
                <a:rPr kumimoji="0" lang="zh-CN" altLang="en-US" b="1" dirty="0" smtClean="0">
                  <a:solidFill>
                    <a:schemeClr val="bg1"/>
                  </a:solidFill>
                  <a:ea typeface="幼圆" pitchFamily="49" charset="-122"/>
                </a:rPr>
                <a:t>主从模式</a:t>
              </a:r>
              <a:endParaRPr kumimoji="0" lang="zh-CN" altLang="en-US" b="1" dirty="0">
                <a:solidFill>
                  <a:schemeClr val="bg1"/>
                </a:solidFill>
                <a:ea typeface="幼圆" pitchFamily="49" charset="-122"/>
              </a:endParaRPr>
            </a:p>
          </p:txBody>
        </p:sp>
        <p:sp>
          <p:nvSpPr>
            <p:cNvPr id="96276" name="Rectangle 20"/>
            <p:cNvSpPr>
              <a:spLocks noChangeArrowheads="1"/>
            </p:cNvSpPr>
            <p:nvPr/>
          </p:nvSpPr>
          <p:spPr bwMode="auto">
            <a:xfrm rot="2665964">
              <a:off x="1588" y="2512"/>
              <a:ext cx="116" cy="116"/>
            </a:xfrm>
            <a:prstGeom prst="rect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0000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96277" name="Group 21"/>
          <p:cNvGrpSpPr>
            <a:grpSpLocks/>
          </p:cNvGrpSpPr>
          <p:nvPr/>
        </p:nvGrpSpPr>
        <p:grpSpPr bwMode="auto">
          <a:xfrm>
            <a:off x="2843808" y="4437112"/>
            <a:ext cx="5137150" cy="461962"/>
            <a:chOff x="1588" y="3223"/>
            <a:chExt cx="3236" cy="291"/>
          </a:xfrm>
        </p:grpSpPr>
        <p:sp>
          <p:nvSpPr>
            <p:cNvPr id="96278" name="Text Box 22"/>
            <p:cNvSpPr txBox="1">
              <a:spLocks noChangeArrowheads="1"/>
            </p:cNvSpPr>
            <p:nvPr/>
          </p:nvSpPr>
          <p:spPr bwMode="auto">
            <a:xfrm>
              <a:off x="1752" y="3223"/>
              <a:ext cx="3072" cy="291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kumimoji="0" lang="zh-CN" altLang="en-US" b="1" dirty="0" smtClean="0">
                  <a:solidFill>
                    <a:schemeClr val="bg1"/>
                  </a:solidFill>
                  <a:ea typeface="幼圆" pitchFamily="49" charset="-122"/>
                </a:rPr>
                <a:t>简化编写大规模并行程序的难度</a:t>
              </a:r>
              <a:endParaRPr kumimoji="0" lang="en-US" altLang="zh-CN" b="1" dirty="0">
                <a:solidFill>
                  <a:schemeClr val="bg1"/>
                </a:solidFill>
                <a:ea typeface="幼圆" pitchFamily="49" charset="-122"/>
              </a:endParaRPr>
            </a:p>
          </p:txBody>
        </p:sp>
        <p:sp>
          <p:nvSpPr>
            <p:cNvPr id="96279" name="Rectangle 23"/>
            <p:cNvSpPr>
              <a:spLocks noChangeArrowheads="1"/>
            </p:cNvSpPr>
            <p:nvPr/>
          </p:nvSpPr>
          <p:spPr bwMode="auto">
            <a:xfrm rot="2665964">
              <a:off x="1588" y="3340"/>
              <a:ext cx="116" cy="116"/>
            </a:xfrm>
            <a:prstGeom prst="rect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0000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96286" name="Group 30"/>
          <p:cNvGrpSpPr>
            <a:grpSpLocks/>
          </p:cNvGrpSpPr>
          <p:nvPr/>
        </p:nvGrpSpPr>
        <p:grpSpPr bwMode="auto">
          <a:xfrm>
            <a:off x="533400" y="1683385"/>
            <a:ext cx="685800" cy="4120135"/>
            <a:chOff x="432" y="2617"/>
            <a:chExt cx="432" cy="1075"/>
          </a:xfrm>
        </p:grpSpPr>
        <p:sp>
          <p:nvSpPr>
            <p:cNvPr id="96287" name="Oval 31"/>
            <p:cNvSpPr>
              <a:spLocks noChangeArrowheads="1"/>
            </p:cNvSpPr>
            <p:nvPr/>
          </p:nvSpPr>
          <p:spPr bwMode="auto">
            <a:xfrm>
              <a:off x="432" y="2640"/>
              <a:ext cx="432" cy="1052"/>
            </a:xfrm>
            <a:prstGeom prst="ellipse">
              <a:avLst/>
            </a:prstGeom>
            <a:solidFill>
              <a:srgbClr val="CCFFFF"/>
            </a:solidFill>
            <a:ln w="12700" cap="sq">
              <a:noFill/>
              <a:round/>
              <a:headEnd type="none" w="sm" len="sm"/>
              <a:tailEnd type="none" w="sm" len="sm"/>
            </a:ln>
            <a:effectLst>
              <a:outerShdw dist="45791" dir="2021404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6288" name="Text Box 32"/>
            <p:cNvSpPr txBox="1">
              <a:spLocks noChangeArrowheads="1"/>
            </p:cNvSpPr>
            <p:nvPr/>
          </p:nvSpPr>
          <p:spPr bwMode="auto">
            <a:xfrm>
              <a:off x="481" y="2617"/>
              <a:ext cx="344" cy="1075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  <a:effectLst>
              <a:outerShdw dist="17961" dir="2700000" algn="ctr" rotWithShape="0">
                <a:schemeClr val="bg2"/>
              </a:outerShdw>
            </a:effectLst>
          </p:spPr>
          <p:txBody>
            <a:bodyPr wrap="square">
              <a:spAutoFit/>
            </a:bodyPr>
            <a:lstStyle/>
            <a:p>
              <a:pPr algn="ctr" eaLnBrk="0" hangingPunct="0">
                <a:lnSpc>
                  <a:spcPct val="85000"/>
                </a:lnSpc>
              </a:pPr>
              <a:r>
                <a:rPr kumimoji="0" lang="zh-CN" altLang="en-US" sz="2800" b="1" dirty="0" smtClean="0">
                  <a:solidFill>
                    <a:srgbClr val="FF3300"/>
                  </a:solidFill>
                  <a:ea typeface="黑体" pitchFamily="2" charset="-122"/>
                </a:rPr>
                <a:t>并行算法设计与</a:t>
              </a:r>
              <a:endParaRPr kumimoji="0" lang="en-US" altLang="zh-CN" sz="2800" b="1" dirty="0" smtClean="0">
                <a:solidFill>
                  <a:srgbClr val="FF3300"/>
                </a:solidFill>
                <a:ea typeface="黑体" pitchFamily="2" charset="-122"/>
              </a:endParaRPr>
            </a:p>
            <a:p>
              <a:pPr algn="ctr" eaLnBrk="0" hangingPunct="0">
                <a:lnSpc>
                  <a:spcPct val="85000"/>
                </a:lnSpc>
              </a:pPr>
              <a:r>
                <a:rPr kumimoji="0" lang="zh-CN" altLang="en-US" sz="2800" b="1" dirty="0" smtClean="0">
                  <a:solidFill>
                    <a:srgbClr val="FF3300"/>
                  </a:solidFill>
                  <a:ea typeface="黑体" pitchFamily="2" charset="-122"/>
                </a:rPr>
                <a:t>并行模式</a:t>
              </a:r>
              <a:endParaRPr kumimoji="0" lang="zh-CN" altLang="en-US" sz="2800" b="1" dirty="0">
                <a:solidFill>
                  <a:srgbClr val="FF3300"/>
                </a:solidFill>
                <a:ea typeface="黑体" pitchFamily="2" charset="-122"/>
              </a:endParaRPr>
            </a:p>
          </p:txBody>
        </p:sp>
      </p:grpSp>
      <p:grpSp>
        <p:nvGrpSpPr>
          <p:cNvPr id="48" name="Group 18"/>
          <p:cNvGrpSpPr>
            <a:grpSpLocks/>
          </p:cNvGrpSpPr>
          <p:nvPr/>
        </p:nvGrpSpPr>
        <p:grpSpPr bwMode="auto">
          <a:xfrm>
            <a:off x="2843808" y="2967037"/>
            <a:ext cx="4535488" cy="461963"/>
            <a:chOff x="1588" y="2388"/>
            <a:chExt cx="2857" cy="291"/>
          </a:xfrm>
        </p:grpSpPr>
        <p:sp>
          <p:nvSpPr>
            <p:cNvPr id="49" name="Text Box 19"/>
            <p:cNvSpPr txBox="1">
              <a:spLocks noChangeArrowheads="1"/>
            </p:cNvSpPr>
            <p:nvPr/>
          </p:nvSpPr>
          <p:spPr bwMode="auto">
            <a:xfrm>
              <a:off x="1764" y="2388"/>
              <a:ext cx="2681" cy="291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/>
              <a:r>
                <a:rPr kumimoji="0" lang="zh-CN" altLang="en-US" b="1" dirty="0" smtClean="0">
                  <a:solidFill>
                    <a:schemeClr val="bg1"/>
                  </a:solidFill>
                  <a:ea typeface="幼圆" pitchFamily="49" charset="-122"/>
                </a:rPr>
                <a:t>线程池</a:t>
              </a:r>
              <a:endParaRPr kumimoji="0" lang="zh-CN" altLang="en-US" b="1" dirty="0">
                <a:solidFill>
                  <a:schemeClr val="bg1"/>
                </a:solidFill>
                <a:ea typeface="幼圆" pitchFamily="49" charset="-122"/>
              </a:endParaRPr>
            </a:p>
          </p:txBody>
        </p:sp>
        <p:sp>
          <p:nvSpPr>
            <p:cNvPr id="50" name="Rectangle 20"/>
            <p:cNvSpPr>
              <a:spLocks noChangeArrowheads="1"/>
            </p:cNvSpPr>
            <p:nvPr/>
          </p:nvSpPr>
          <p:spPr bwMode="auto">
            <a:xfrm rot="2665964">
              <a:off x="1588" y="2512"/>
              <a:ext cx="116" cy="116"/>
            </a:xfrm>
            <a:prstGeom prst="rect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0000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51" name="Group 18"/>
          <p:cNvGrpSpPr>
            <a:grpSpLocks/>
          </p:cNvGrpSpPr>
          <p:nvPr/>
        </p:nvGrpSpPr>
        <p:grpSpPr bwMode="auto">
          <a:xfrm>
            <a:off x="2843808" y="3356992"/>
            <a:ext cx="4535488" cy="461963"/>
            <a:chOff x="1588" y="2388"/>
            <a:chExt cx="2857" cy="291"/>
          </a:xfrm>
        </p:grpSpPr>
        <p:sp>
          <p:nvSpPr>
            <p:cNvPr id="52" name="Text Box 19"/>
            <p:cNvSpPr txBox="1">
              <a:spLocks noChangeArrowheads="1"/>
            </p:cNvSpPr>
            <p:nvPr/>
          </p:nvSpPr>
          <p:spPr bwMode="auto">
            <a:xfrm>
              <a:off x="1764" y="2388"/>
              <a:ext cx="2681" cy="291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/>
              <a:r>
                <a:rPr kumimoji="0" lang="zh-CN" altLang="en-US" b="1" dirty="0" smtClean="0">
                  <a:solidFill>
                    <a:schemeClr val="bg1"/>
                  </a:solidFill>
                  <a:ea typeface="幼圆" pitchFamily="49" charset="-122"/>
                </a:rPr>
                <a:t>分而治之</a:t>
              </a:r>
              <a:endParaRPr kumimoji="0" lang="zh-CN" altLang="en-US" b="1" dirty="0">
                <a:solidFill>
                  <a:schemeClr val="bg1"/>
                </a:solidFill>
                <a:ea typeface="幼圆" pitchFamily="49" charset="-122"/>
              </a:endParaRPr>
            </a:p>
          </p:txBody>
        </p:sp>
        <p:sp>
          <p:nvSpPr>
            <p:cNvPr id="53" name="Rectangle 20"/>
            <p:cNvSpPr>
              <a:spLocks noChangeArrowheads="1"/>
            </p:cNvSpPr>
            <p:nvPr/>
          </p:nvSpPr>
          <p:spPr bwMode="auto">
            <a:xfrm rot="2665964">
              <a:off x="1588" y="2512"/>
              <a:ext cx="116" cy="116"/>
            </a:xfrm>
            <a:prstGeom prst="rect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0000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55" name="Group 21"/>
          <p:cNvGrpSpPr>
            <a:grpSpLocks/>
          </p:cNvGrpSpPr>
          <p:nvPr/>
        </p:nvGrpSpPr>
        <p:grpSpPr bwMode="auto">
          <a:xfrm>
            <a:off x="2843808" y="5157192"/>
            <a:ext cx="3095625" cy="461962"/>
            <a:chOff x="1588" y="3223"/>
            <a:chExt cx="1950" cy="291"/>
          </a:xfrm>
        </p:grpSpPr>
        <p:sp>
          <p:nvSpPr>
            <p:cNvPr id="56" name="Text Box 22"/>
            <p:cNvSpPr txBox="1">
              <a:spLocks noChangeArrowheads="1"/>
            </p:cNvSpPr>
            <p:nvPr/>
          </p:nvSpPr>
          <p:spPr bwMode="auto">
            <a:xfrm>
              <a:off x="1752" y="3223"/>
              <a:ext cx="1786" cy="291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/>
              <a:r>
                <a:rPr kumimoji="0" lang="en-US" altLang="zh-CN" b="1" dirty="0" err="1" smtClean="0">
                  <a:solidFill>
                    <a:schemeClr val="bg1"/>
                  </a:solidFill>
                  <a:ea typeface="幼圆" pitchFamily="49" charset="-122"/>
                </a:rPr>
                <a:t>MapReduce</a:t>
              </a:r>
              <a:r>
                <a:rPr kumimoji="0" lang="zh-CN" altLang="en-US" b="1" dirty="0" smtClean="0">
                  <a:solidFill>
                    <a:schemeClr val="bg1"/>
                  </a:solidFill>
                  <a:ea typeface="幼圆" pitchFamily="49" charset="-122"/>
                </a:rPr>
                <a:t>的限制</a:t>
              </a:r>
              <a:endParaRPr kumimoji="0" lang="en-US" altLang="zh-CN" b="1" dirty="0">
                <a:solidFill>
                  <a:schemeClr val="bg1"/>
                </a:solidFill>
                <a:ea typeface="幼圆" pitchFamily="49" charset="-122"/>
              </a:endParaRPr>
            </a:p>
          </p:txBody>
        </p:sp>
        <p:sp>
          <p:nvSpPr>
            <p:cNvPr id="57" name="Rectangle 23"/>
            <p:cNvSpPr>
              <a:spLocks noChangeArrowheads="1"/>
            </p:cNvSpPr>
            <p:nvPr/>
          </p:nvSpPr>
          <p:spPr bwMode="auto">
            <a:xfrm rot="2665964">
              <a:off x="1588" y="3340"/>
              <a:ext cx="116" cy="116"/>
            </a:xfrm>
            <a:prstGeom prst="rect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FF0000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67" name="Text Box 6"/>
          <p:cNvSpPr txBox="1">
            <a:spLocks noChangeArrowheads="1"/>
          </p:cNvSpPr>
          <p:nvPr/>
        </p:nvSpPr>
        <p:spPr bwMode="auto">
          <a:xfrm>
            <a:off x="3131840" y="4798313"/>
            <a:ext cx="6192688" cy="43088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zh-CN" altLang="en-US" sz="2200" b="1" dirty="0" smtClean="0">
                <a:solidFill>
                  <a:srgbClr val="000099"/>
                </a:solidFill>
                <a:ea typeface="幼圆" pitchFamily="49" charset="-122"/>
              </a:rPr>
              <a:t>隐藏并行控制、故障处理、负载均衡、数据</a:t>
            </a:r>
            <a:r>
              <a:rPr lang="en-US" altLang="zh-CN" sz="2200" b="1" dirty="0" smtClean="0">
                <a:solidFill>
                  <a:srgbClr val="000099"/>
                </a:solidFill>
                <a:ea typeface="幼圆" pitchFamily="49" charset="-122"/>
              </a:rPr>
              <a:t>I/O</a:t>
            </a:r>
            <a:endParaRPr lang="zh-CN" altLang="en-US" sz="2200" b="1" dirty="0">
              <a:solidFill>
                <a:srgbClr val="000099"/>
              </a:solidFill>
              <a:ea typeface="幼圆" pitchFamily="49" charset="-122"/>
            </a:endParaRPr>
          </a:p>
        </p:txBody>
      </p:sp>
      <p:sp>
        <p:nvSpPr>
          <p:cNvPr id="68" name="Text Box 6"/>
          <p:cNvSpPr txBox="1">
            <a:spLocks noChangeArrowheads="1"/>
          </p:cNvSpPr>
          <p:nvPr/>
        </p:nvSpPr>
        <p:spPr bwMode="auto">
          <a:xfrm>
            <a:off x="3131840" y="5517232"/>
            <a:ext cx="6192688" cy="7694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zh-CN" altLang="en-US" sz="2200" b="1" dirty="0" smtClean="0">
                <a:solidFill>
                  <a:srgbClr val="000099"/>
                </a:solidFill>
                <a:ea typeface="幼圆" pitchFamily="49" charset="-122"/>
              </a:rPr>
              <a:t>不是一个通用的编程框架，只适合分而治之并行模式的应用</a:t>
            </a:r>
            <a:endParaRPr lang="zh-CN" altLang="en-US" sz="2200" b="1" dirty="0">
              <a:solidFill>
                <a:srgbClr val="000099"/>
              </a:solidFill>
              <a:ea typeface="幼圆" pitchFamily="49" charset="-122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96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96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6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6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7" dur="500"/>
                                        <p:tgtEl>
                                          <p:spTgt spid="96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6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96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2" dur="500"/>
                                        <p:tgtEl>
                                          <p:spTgt spid="96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96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6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8" grpId="0" autoUpdateAnimBg="0"/>
      <p:bldP spid="96259" grpId="0" autoUpdateAnimBg="0"/>
      <p:bldP spid="96260" grpId="0" autoUpdateAnimBg="0"/>
      <p:bldP spid="96261" grpId="0" animBg="1"/>
      <p:bldP spid="67" grpId="0" autoUpdateAnimBg="0"/>
      <p:bldP spid="68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81000" y="228600"/>
            <a:ext cx="8151440" cy="630942"/>
          </a:xfrm>
          <a:prstGeom prst="rect">
            <a:avLst/>
          </a:prstGeom>
          <a:solidFill>
            <a:srgbClr val="CCFFFF"/>
          </a:solidFill>
          <a:ln w="12700" cap="sq">
            <a:noFill/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rgbClr val="969696"/>
            </a:outerShdw>
          </a:effectLst>
        </p:spPr>
        <p:txBody>
          <a:bodyPr wrap="square">
            <a:spAutoFit/>
          </a:bodyPr>
          <a:lstStyle/>
          <a:p>
            <a:r>
              <a:rPr lang="en-US" altLang="zh-CN" sz="3500" b="1" dirty="0">
                <a:solidFill>
                  <a:srgbClr val="000099"/>
                </a:solidFill>
                <a:ea typeface="楷体_GB2312" pitchFamily="49" charset="-122"/>
              </a:rPr>
              <a:t> </a:t>
            </a:r>
            <a:r>
              <a:rPr lang="en-US" altLang="zh-CN" sz="3500" b="1" dirty="0" smtClean="0">
                <a:solidFill>
                  <a:srgbClr val="000099"/>
                </a:solidFill>
                <a:ea typeface="楷体_GB2312" pitchFamily="49" charset="-122"/>
              </a:rPr>
              <a:t>6.1</a:t>
            </a:r>
            <a:r>
              <a:rPr lang="en-US" altLang="zh-CN" sz="3500" b="1" dirty="0" smtClean="0">
                <a:solidFill>
                  <a:srgbClr val="000099"/>
                </a:solidFill>
                <a:latin typeface="楷体_GB2312" pitchFamily="49" charset="-122"/>
                <a:ea typeface="楷体_GB2312" pitchFamily="49" charset="-122"/>
              </a:rPr>
              <a:t> </a:t>
            </a:r>
            <a:r>
              <a:rPr lang="zh-CN" altLang="en-US" sz="3500" b="1" dirty="0" smtClean="0">
                <a:solidFill>
                  <a:srgbClr val="000099"/>
                </a:solidFill>
                <a:latin typeface="楷体_GB2312" pitchFamily="49" charset="-122"/>
                <a:ea typeface="楷体_GB2312" pitchFamily="49" charset="-122"/>
              </a:rPr>
              <a:t>并行算法设计基本方法</a:t>
            </a:r>
            <a:endParaRPr lang="zh-CN" altLang="en-US" dirty="0">
              <a:solidFill>
                <a:srgbClr val="FF6600"/>
              </a:solidFill>
            </a:endParaRPr>
          </a:p>
        </p:txBody>
      </p:sp>
      <p:sp>
        <p:nvSpPr>
          <p:cNvPr id="14" name="Text Box 44"/>
          <p:cNvSpPr txBox="1">
            <a:spLocks noChangeArrowheads="1"/>
          </p:cNvSpPr>
          <p:nvPr/>
        </p:nvSpPr>
        <p:spPr bwMode="auto">
          <a:xfrm>
            <a:off x="1907655" y="2051109"/>
            <a:ext cx="6473826" cy="51379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75000"/>
              </a:lnSpc>
            </a:pPr>
            <a:r>
              <a:rPr lang="zh-CN" altLang="en-US" sz="3600" b="1" dirty="0" smtClean="0">
                <a:solidFill>
                  <a:srgbClr val="000099"/>
                </a:solidFill>
                <a:latin typeface="微软雅黑" pitchFamily="34" charset="-122"/>
                <a:ea typeface="微软雅黑" pitchFamily="34" charset="-122"/>
              </a:rPr>
              <a:t>分解（</a:t>
            </a:r>
            <a:r>
              <a:rPr lang="en-US" altLang="zh-CN" sz="3600" b="1" dirty="0" err="1" smtClean="0">
                <a:solidFill>
                  <a:srgbClr val="000099"/>
                </a:solidFill>
                <a:latin typeface="微软雅黑" pitchFamily="34" charset="-122"/>
                <a:ea typeface="微软雅黑" pitchFamily="34" charset="-122"/>
              </a:rPr>
              <a:t>decompositon</a:t>
            </a:r>
            <a:r>
              <a:rPr lang="zh-CN" altLang="en-US" sz="3600" b="1" dirty="0" smtClean="0">
                <a:solidFill>
                  <a:srgbClr val="000099"/>
                </a:solidFill>
                <a:latin typeface="微软雅黑" pitchFamily="34" charset="-122"/>
                <a:ea typeface="微软雅黑" pitchFamily="34" charset="-122"/>
              </a:rPr>
              <a:t>）</a:t>
            </a:r>
            <a:endParaRPr lang="en-US" altLang="zh-CN" sz="3600" b="1" dirty="0" smtClean="0">
              <a:solidFill>
                <a:srgbClr val="000099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21" name="组合 20"/>
          <p:cNvGrpSpPr/>
          <p:nvPr/>
        </p:nvGrpSpPr>
        <p:grpSpPr>
          <a:xfrm>
            <a:off x="899592" y="1700808"/>
            <a:ext cx="1152128" cy="3456384"/>
            <a:chOff x="899592" y="1700808"/>
            <a:chExt cx="1152128" cy="3456384"/>
          </a:xfrm>
        </p:grpSpPr>
        <p:sp>
          <p:nvSpPr>
            <p:cNvPr id="16" name="Freeform 49"/>
            <p:cNvSpPr>
              <a:spLocks/>
            </p:cNvSpPr>
            <p:nvPr/>
          </p:nvSpPr>
          <p:spPr bwMode="auto">
            <a:xfrm>
              <a:off x="899592" y="1700808"/>
              <a:ext cx="922338" cy="3456384"/>
            </a:xfrm>
            <a:custGeom>
              <a:avLst/>
              <a:gdLst/>
              <a:ahLst/>
              <a:cxnLst>
                <a:cxn ang="0">
                  <a:pos x="73" y="0"/>
                </a:cxn>
                <a:cxn ang="0">
                  <a:pos x="84" y="327"/>
                </a:cxn>
                <a:cxn ang="0">
                  <a:pos x="95" y="440"/>
                </a:cxn>
                <a:cxn ang="0">
                  <a:pos x="265" y="429"/>
                </a:cxn>
                <a:cxn ang="0">
                  <a:pos x="276" y="11"/>
                </a:cxn>
                <a:cxn ang="0">
                  <a:pos x="73" y="0"/>
                </a:cxn>
              </a:cxnLst>
              <a:rect l="0" t="0" r="r" b="b"/>
              <a:pathLst>
                <a:path w="288" h="468">
                  <a:moveTo>
                    <a:pt x="73" y="0"/>
                  </a:moveTo>
                  <a:cubicBezTo>
                    <a:pt x="77" y="109"/>
                    <a:pt x="79" y="218"/>
                    <a:pt x="84" y="327"/>
                  </a:cubicBezTo>
                  <a:cubicBezTo>
                    <a:pt x="86" y="365"/>
                    <a:pt x="62" y="421"/>
                    <a:pt x="95" y="440"/>
                  </a:cubicBezTo>
                  <a:cubicBezTo>
                    <a:pt x="144" y="468"/>
                    <a:pt x="208" y="433"/>
                    <a:pt x="265" y="429"/>
                  </a:cubicBezTo>
                  <a:cubicBezTo>
                    <a:pt x="288" y="284"/>
                    <a:pt x="284" y="159"/>
                    <a:pt x="276" y="11"/>
                  </a:cubicBezTo>
                  <a:cubicBezTo>
                    <a:pt x="223" y="28"/>
                    <a:pt x="0" y="67"/>
                    <a:pt x="73" y="0"/>
                  </a:cubicBezTo>
                  <a:close/>
                </a:path>
              </a:pathLst>
            </a:custGeom>
            <a:solidFill>
              <a:srgbClr val="00CCFF"/>
            </a:solidFill>
            <a:ln w="12700" cap="flat" cmpd="sng">
              <a:noFill/>
              <a:prstDash val="solid"/>
              <a:round/>
              <a:headEnd/>
              <a:tailEnd/>
            </a:ln>
            <a:effectLst>
              <a:outerShdw dist="63500" dir="2212194" algn="ctr" rotWithShape="0">
                <a:srgbClr val="C0C0C0"/>
              </a:outerShdw>
            </a:effectLst>
          </p:spPr>
          <p:txBody>
            <a:bodyPr wrap="none" anchor="ctr"/>
            <a:lstStyle/>
            <a:p>
              <a:endParaRPr lang="zh-CN" altLang="en-US" b="1"/>
            </a:p>
          </p:txBody>
        </p:sp>
        <p:sp>
          <p:nvSpPr>
            <p:cNvPr id="17" name="Text Box 50"/>
            <p:cNvSpPr txBox="1">
              <a:spLocks noChangeArrowheads="1"/>
            </p:cNvSpPr>
            <p:nvPr/>
          </p:nvSpPr>
          <p:spPr bwMode="auto">
            <a:xfrm>
              <a:off x="1137320" y="1966188"/>
              <a:ext cx="914400" cy="30469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square">
              <a:spAutoFit/>
            </a:bodyPr>
            <a:lstStyle/>
            <a:p>
              <a:pPr algn="l">
                <a:lnSpc>
                  <a:spcPct val="75000"/>
                </a:lnSpc>
              </a:pPr>
              <a:r>
                <a:rPr lang="zh-CN" altLang="en-US" sz="3200" b="1" dirty="0" smtClean="0">
                  <a:solidFill>
                    <a:srgbClr val="FF3300"/>
                  </a:solidFill>
                </a:rPr>
                <a:t>并行设计关键步骤</a:t>
              </a:r>
              <a:endParaRPr lang="zh-CN" altLang="en-US" sz="3200" b="1" dirty="0">
                <a:solidFill>
                  <a:srgbClr val="FF3300"/>
                </a:solidFill>
              </a:endParaRPr>
            </a:p>
          </p:txBody>
        </p:sp>
      </p:grpSp>
      <p:sp>
        <p:nvSpPr>
          <p:cNvPr id="18" name="Text Box 44"/>
          <p:cNvSpPr txBox="1">
            <a:spLocks noChangeArrowheads="1"/>
          </p:cNvSpPr>
          <p:nvPr/>
        </p:nvSpPr>
        <p:spPr bwMode="auto">
          <a:xfrm>
            <a:off x="2562670" y="2648780"/>
            <a:ext cx="6473826" cy="42018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75000"/>
              </a:lnSpc>
            </a:pPr>
            <a:r>
              <a:rPr lang="zh-CN" altLang="en-US" sz="2800" dirty="0" smtClean="0">
                <a:solidFill>
                  <a:srgbClr val="000099"/>
                </a:solidFill>
                <a:latin typeface="微软雅黑" pitchFamily="34" charset="-122"/>
                <a:ea typeface="微软雅黑" pitchFamily="34" charset="-122"/>
              </a:rPr>
              <a:t>将计算分成很多小的计算</a:t>
            </a:r>
            <a:endParaRPr lang="en-US" altLang="zh-CN" sz="2800" dirty="0" smtClean="0">
              <a:solidFill>
                <a:srgbClr val="000099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9" name="Text Box 44"/>
          <p:cNvSpPr txBox="1">
            <a:spLocks noChangeArrowheads="1"/>
          </p:cNvSpPr>
          <p:nvPr/>
        </p:nvSpPr>
        <p:spPr bwMode="auto">
          <a:xfrm>
            <a:off x="1979712" y="3779301"/>
            <a:ext cx="6473826" cy="51379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75000"/>
              </a:lnSpc>
            </a:pPr>
            <a:r>
              <a:rPr lang="zh-CN" altLang="en-US" sz="3600" b="1" dirty="0" smtClean="0">
                <a:solidFill>
                  <a:srgbClr val="000099"/>
                </a:solidFill>
                <a:latin typeface="微软雅黑" pitchFamily="34" charset="-122"/>
                <a:ea typeface="微软雅黑" pitchFamily="34" charset="-122"/>
              </a:rPr>
              <a:t>执行</a:t>
            </a:r>
            <a:endParaRPr lang="en-US" altLang="zh-CN" sz="3600" b="1" dirty="0" smtClean="0">
              <a:solidFill>
                <a:srgbClr val="000099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0" name="Text Box 44"/>
          <p:cNvSpPr txBox="1">
            <a:spLocks noChangeArrowheads="1"/>
          </p:cNvSpPr>
          <p:nvPr/>
        </p:nvSpPr>
        <p:spPr bwMode="auto">
          <a:xfrm>
            <a:off x="2555776" y="4376972"/>
            <a:ext cx="6473826" cy="42018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75000"/>
              </a:lnSpc>
            </a:pPr>
            <a:r>
              <a:rPr lang="zh-CN" altLang="en-US" sz="2800" dirty="0" smtClean="0">
                <a:solidFill>
                  <a:srgbClr val="000099"/>
                </a:solidFill>
                <a:latin typeface="微软雅黑" pitchFamily="34" charset="-122"/>
                <a:ea typeface="微软雅黑" pitchFamily="34" charset="-122"/>
              </a:rPr>
              <a:t>将计算分到不同处理器上并行执行</a:t>
            </a:r>
            <a:endParaRPr lang="en-US" altLang="zh-CN" sz="2800" dirty="0" smtClean="0">
              <a:solidFill>
                <a:srgbClr val="000099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8" grpId="0"/>
      <p:bldP spid="19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51520" y="83295"/>
            <a:ext cx="2595307" cy="609601"/>
            <a:chOff x="357" y="639"/>
            <a:chExt cx="305" cy="384"/>
          </a:xfrm>
        </p:grpSpPr>
        <p:sp>
          <p:nvSpPr>
            <p:cNvPr id="4" name="Oval 9"/>
            <p:cNvSpPr>
              <a:spLocks noChangeArrowheads="1"/>
            </p:cNvSpPr>
            <p:nvPr/>
          </p:nvSpPr>
          <p:spPr bwMode="auto">
            <a:xfrm>
              <a:off x="357" y="660"/>
              <a:ext cx="305" cy="363"/>
            </a:xfrm>
            <a:prstGeom prst="ellipse">
              <a:avLst/>
            </a:prstGeom>
            <a:solidFill>
              <a:srgbClr val="FFFFC9"/>
            </a:solidFill>
            <a:ln w="12700" cap="sq">
              <a:noFill/>
              <a:round/>
              <a:headEnd type="none" w="sm" len="sm"/>
              <a:tailEnd type="none" w="sm" len="sm"/>
            </a:ln>
            <a:effectLst>
              <a:outerShdw dist="45791" dir="2021404" algn="ctr" rotWithShape="0">
                <a:srgbClr val="969696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" name="Text Box 10"/>
            <p:cNvSpPr txBox="1">
              <a:spLocks noChangeArrowheads="1"/>
            </p:cNvSpPr>
            <p:nvPr/>
          </p:nvSpPr>
          <p:spPr bwMode="auto">
            <a:xfrm>
              <a:off x="365" y="639"/>
              <a:ext cx="279" cy="339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>
              <a:outerShdw dist="17961" dir="2700000" algn="ctr" rotWithShape="0">
                <a:schemeClr val="bg1"/>
              </a:outerShdw>
            </a:effectLst>
          </p:spPr>
          <p:txBody>
            <a:bodyPr wrap="square">
              <a:spAutoFit/>
            </a:bodyPr>
            <a:lstStyle/>
            <a:p>
              <a:r>
                <a:rPr lang="zh-CN" altLang="en-US" sz="2900" b="1" dirty="0" smtClean="0">
                  <a:solidFill>
                    <a:srgbClr val="FF3300"/>
                  </a:solidFill>
                  <a:latin typeface="黑体" pitchFamily="2" charset="-122"/>
                  <a:ea typeface="黑体" pitchFamily="2" charset="-122"/>
                </a:rPr>
                <a:t>一</a:t>
              </a:r>
              <a:r>
                <a:rPr lang="en-US" altLang="zh-CN" sz="2900" b="1" dirty="0" smtClean="0">
                  <a:solidFill>
                    <a:srgbClr val="FF3300"/>
                  </a:solidFill>
                  <a:latin typeface="黑体" pitchFamily="2" charset="-122"/>
                  <a:ea typeface="黑体" pitchFamily="2" charset="-122"/>
                </a:rPr>
                <a:t>.</a:t>
              </a:r>
              <a:r>
                <a:rPr lang="zh-CN" altLang="en-US" sz="2900" b="1" dirty="0" smtClean="0">
                  <a:solidFill>
                    <a:srgbClr val="FF3300"/>
                  </a:solidFill>
                  <a:latin typeface="黑体" pitchFamily="2" charset="-122"/>
                  <a:ea typeface="黑体" pitchFamily="2" charset="-122"/>
                </a:rPr>
                <a:t>数据分解</a:t>
              </a:r>
              <a:endParaRPr lang="zh-CN" altLang="en-US" b="1" dirty="0">
                <a:solidFill>
                  <a:srgbClr val="FF3300"/>
                </a:solidFill>
                <a:latin typeface="黑体" pitchFamily="2" charset="-122"/>
                <a:ea typeface="黑体" pitchFamily="2" charset="-122"/>
              </a:endParaRPr>
            </a:p>
          </p:txBody>
        </p:sp>
      </p:grpSp>
      <p:pic>
        <p:nvPicPr>
          <p:cNvPr id="1853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2996952"/>
            <a:ext cx="36957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1" name="Group 5"/>
          <p:cNvGrpSpPr>
            <a:grpSpLocks/>
          </p:cNvGrpSpPr>
          <p:nvPr/>
        </p:nvGrpSpPr>
        <p:grpSpPr bwMode="auto">
          <a:xfrm>
            <a:off x="251520" y="836713"/>
            <a:ext cx="8020050" cy="1798639"/>
            <a:chOff x="384" y="1152"/>
            <a:chExt cx="5052" cy="1133"/>
          </a:xfrm>
        </p:grpSpPr>
        <p:sp>
          <p:nvSpPr>
            <p:cNvPr id="32" name="Rectangle 6"/>
            <p:cNvSpPr>
              <a:spLocks noChangeArrowheads="1"/>
            </p:cNvSpPr>
            <p:nvPr/>
          </p:nvSpPr>
          <p:spPr bwMode="auto">
            <a:xfrm>
              <a:off x="384" y="1152"/>
              <a:ext cx="5052" cy="907"/>
            </a:xfrm>
            <a:prstGeom prst="rect">
              <a:avLst/>
            </a:prstGeom>
            <a:gradFill rotWithShape="0">
              <a:gsLst>
                <a:gs pos="0">
                  <a:srgbClr val="0000FF"/>
                </a:gs>
                <a:gs pos="50000">
                  <a:srgbClr val="0000FF">
                    <a:gamma/>
                    <a:shade val="46275"/>
                    <a:invGamma/>
                  </a:srgbClr>
                </a:gs>
                <a:gs pos="100000">
                  <a:srgbClr val="0000FF"/>
                </a:gs>
              </a:gsLst>
              <a:lin ang="5400000" scaled="1"/>
            </a:gradFill>
            <a:ln w="12700" cap="sq">
              <a:noFill/>
              <a:miter lim="800000"/>
              <a:headEnd type="none" w="sm" len="sm"/>
              <a:tailEnd type="none" w="sm" len="sm"/>
            </a:ln>
            <a:effectLst>
              <a:outerShdw dist="188799" dir="2536421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39" name="Text Box 7"/>
            <p:cNvSpPr txBox="1">
              <a:spLocks noChangeArrowheads="1"/>
            </p:cNvSpPr>
            <p:nvPr/>
          </p:nvSpPr>
          <p:spPr bwMode="auto">
            <a:xfrm>
              <a:off x="475" y="1238"/>
              <a:ext cx="4899" cy="104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square">
              <a:spAutoFit/>
            </a:bodyPr>
            <a:lstStyle/>
            <a:p>
              <a:r>
                <a:rPr kumimoji="1" lang="en-US" altLang="zh-CN" sz="2600" b="1" dirty="0" smtClean="0">
                  <a:solidFill>
                    <a:srgbClr val="FFFFFF"/>
                  </a:solidFill>
                  <a:latin typeface="幼圆" pitchFamily="49" charset="-122"/>
                  <a:ea typeface="幼圆" pitchFamily="49" charset="-122"/>
                </a:rPr>
                <a:t>			 			  </a:t>
              </a:r>
              <a:r>
                <a:rPr kumimoji="1" lang="zh-CN" altLang="en-US" sz="2600" b="1" dirty="0" smtClean="0">
                  <a:solidFill>
                    <a:srgbClr val="FFFFFF"/>
                  </a:solidFill>
                  <a:latin typeface="幼圆" pitchFamily="49" charset="-122"/>
                  <a:ea typeface="幼圆" pitchFamily="49" charset="-122"/>
                </a:rPr>
                <a:t>即，数据并行。将数据分成很多块，每个计算任务处理一部分数据</a:t>
              </a:r>
              <a:endParaRPr kumimoji="1" lang="en-US" altLang="zh-CN" sz="2600" b="1" dirty="0" smtClean="0">
                <a:solidFill>
                  <a:srgbClr val="FFFFFF"/>
                </a:solidFill>
                <a:latin typeface="幼圆" pitchFamily="49" charset="-122"/>
                <a:ea typeface="幼圆" pitchFamily="49" charset="-122"/>
              </a:endParaRPr>
            </a:p>
            <a:p>
              <a:endParaRPr lang="en-US" altLang="zh-CN" b="1" dirty="0" smtClean="0">
                <a:solidFill>
                  <a:srgbClr val="FFFFFF"/>
                </a:solidFill>
                <a:latin typeface="幼圆" pitchFamily="49" charset="-122"/>
                <a:ea typeface="幼圆" pitchFamily="49" charset="-122"/>
              </a:endParaRPr>
            </a:p>
          </p:txBody>
        </p:sp>
        <p:sp>
          <p:nvSpPr>
            <p:cNvPr id="40" name="Rectangle 8"/>
            <p:cNvSpPr>
              <a:spLocks noChangeArrowheads="1"/>
            </p:cNvSpPr>
            <p:nvPr/>
          </p:nvSpPr>
          <p:spPr bwMode="auto">
            <a:xfrm>
              <a:off x="475" y="1165"/>
              <a:ext cx="4218" cy="37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>
              <a:outerShdw dist="45791" dir="2021404" algn="ctr" rotWithShape="0">
                <a:schemeClr val="bg1"/>
              </a:outerShdw>
            </a:effectLst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kumimoji="1" lang="zh-CN" altLang="en-US" sz="3300" b="1" dirty="0" smtClean="0">
                  <a:solidFill>
                    <a:srgbClr val="FFFF00"/>
                  </a:solidFill>
                  <a:ea typeface="黑体" pitchFamily="2" charset="-122"/>
                </a:rPr>
                <a:t>数据分解 </a:t>
              </a:r>
              <a:r>
                <a:rPr kumimoji="1" lang="en-US" altLang="zh-CN" sz="3300" b="1" dirty="0" smtClean="0">
                  <a:solidFill>
                    <a:srgbClr val="FFFF00"/>
                  </a:solidFill>
                  <a:ea typeface="黑体" pitchFamily="2" charset="-122"/>
                </a:rPr>
                <a:t>(</a:t>
              </a:r>
              <a:r>
                <a:rPr lang="en-US" altLang="zh-CN" sz="3300" b="1" dirty="0" smtClean="0">
                  <a:solidFill>
                    <a:srgbClr val="FFFF00"/>
                  </a:solidFill>
                  <a:ea typeface="黑体" pitchFamily="2" charset="-122"/>
                </a:rPr>
                <a:t>Data Decomposition</a:t>
              </a:r>
              <a:r>
                <a:rPr kumimoji="1" lang="en-US" altLang="zh-CN" sz="3300" b="1" dirty="0" smtClean="0">
                  <a:solidFill>
                    <a:srgbClr val="FFFF00"/>
                  </a:solidFill>
                  <a:ea typeface="黑体" pitchFamily="2" charset="-122"/>
                </a:rPr>
                <a:t>)</a:t>
              </a:r>
              <a:endParaRPr lang="zh-CN" altLang="en-US" sz="3300" b="1" dirty="0" smtClean="0">
                <a:solidFill>
                  <a:srgbClr val="FFFF00"/>
                </a:solidFill>
                <a:ea typeface="黑体" pitchFamily="2" charset="-122"/>
              </a:endParaRPr>
            </a:p>
          </p:txBody>
        </p:sp>
      </p:grpSp>
      <p:grpSp>
        <p:nvGrpSpPr>
          <p:cNvPr id="46" name="组合 45"/>
          <p:cNvGrpSpPr/>
          <p:nvPr/>
        </p:nvGrpSpPr>
        <p:grpSpPr>
          <a:xfrm>
            <a:off x="4139431" y="2636912"/>
            <a:ext cx="5004569" cy="1874529"/>
            <a:chOff x="4139431" y="2636912"/>
            <a:chExt cx="5004569" cy="1874529"/>
          </a:xfrm>
        </p:grpSpPr>
        <p:sp>
          <p:nvSpPr>
            <p:cNvPr id="41" name="矩形 40"/>
            <p:cNvSpPr/>
            <p:nvPr/>
          </p:nvSpPr>
          <p:spPr>
            <a:xfrm>
              <a:off x="5220072" y="2636912"/>
              <a:ext cx="3600400" cy="1384995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sz="2400" kern="12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sz="2400" kern="12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sz="2400" kern="12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sz="2400" kern="12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sz="2400" kern="12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umimoji="1" sz="2400" kern="12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umimoji="1" sz="2400" kern="12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umimoji="1" sz="2400" kern="12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umimoji="1" sz="2400" kern="12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zh-CN" altLang="en-US" sz="2800" b="1" dirty="0" smtClean="0">
                  <a:solidFill>
                    <a:schemeClr val="accent2"/>
                  </a:solidFill>
                  <a:ea typeface="宋体" charset="-122"/>
                </a:rPr>
                <a:t>第四讲</a:t>
              </a:r>
              <a:r>
                <a:rPr lang="zh-CN" altLang="en-US" sz="2800" b="1" dirty="0" smtClean="0">
                  <a:solidFill>
                    <a:srgbClr val="002060"/>
                  </a:solidFill>
                  <a:ea typeface="宋体" charset="-122"/>
                </a:rPr>
                <a:t>的矩阵相乘</a:t>
              </a:r>
              <a:endParaRPr lang="en-US" altLang="zh-CN" sz="2800" b="1" dirty="0" smtClean="0">
                <a:solidFill>
                  <a:srgbClr val="002060"/>
                </a:solidFill>
                <a:ea typeface="宋体" charset="-122"/>
              </a:endParaRPr>
            </a:p>
            <a:p>
              <a:r>
                <a:rPr lang="zh-CN" altLang="en-US" sz="2800" b="1" dirty="0" smtClean="0">
                  <a:solidFill>
                    <a:schemeClr val="accent2"/>
                  </a:solidFill>
                  <a:ea typeface="宋体" charset="-122"/>
                </a:rPr>
                <a:t>第五讲</a:t>
              </a:r>
              <a:r>
                <a:rPr lang="zh-CN" altLang="en-US" sz="2800" b="1" dirty="0" smtClean="0">
                  <a:solidFill>
                    <a:srgbClr val="002060"/>
                  </a:solidFill>
                  <a:ea typeface="宋体" charset="-122"/>
                </a:rPr>
                <a:t>的统计数组中</a:t>
              </a:r>
              <a:r>
                <a:rPr lang="en-US" altLang="zh-CN" sz="2800" b="1" dirty="0" smtClean="0">
                  <a:solidFill>
                    <a:srgbClr val="002060"/>
                  </a:solidFill>
                  <a:ea typeface="宋体" charset="-122"/>
                </a:rPr>
                <a:t>10</a:t>
              </a:r>
              <a:r>
                <a:rPr lang="zh-CN" altLang="en-US" sz="2800" b="1" dirty="0" smtClean="0">
                  <a:solidFill>
                    <a:srgbClr val="002060"/>
                  </a:solidFill>
                  <a:ea typeface="宋体" charset="-122"/>
                </a:rPr>
                <a:t>的个数</a:t>
              </a:r>
              <a:endParaRPr lang="en-US" altLang="zh-CN" sz="2800" b="1" dirty="0" smtClean="0">
                <a:solidFill>
                  <a:srgbClr val="002060"/>
                </a:solidFill>
                <a:ea typeface="宋体" charset="-122"/>
              </a:endParaRPr>
            </a:p>
          </p:txBody>
        </p:sp>
        <p:grpSp>
          <p:nvGrpSpPr>
            <p:cNvPr id="42" name="组合 41"/>
            <p:cNvGrpSpPr/>
            <p:nvPr/>
          </p:nvGrpSpPr>
          <p:grpSpPr>
            <a:xfrm>
              <a:off x="4139431" y="2636912"/>
              <a:ext cx="936625" cy="762000"/>
              <a:chOff x="755576" y="3140968"/>
              <a:chExt cx="936625" cy="762000"/>
            </a:xfrm>
          </p:grpSpPr>
          <p:sp>
            <p:nvSpPr>
              <p:cNvPr id="43" name="Freeform 130"/>
              <p:cNvSpPr>
                <a:spLocks/>
              </p:cNvSpPr>
              <p:nvPr/>
            </p:nvSpPr>
            <p:spPr bwMode="auto">
              <a:xfrm>
                <a:off x="755576" y="3140968"/>
                <a:ext cx="936625" cy="757238"/>
              </a:xfrm>
              <a:custGeom>
                <a:avLst/>
                <a:gdLst/>
                <a:ahLst/>
                <a:cxnLst>
                  <a:cxn ang="0">
                    <a:pos x="146" y="75"/>
                  </a:cxn>
                  <a:cxn ang="0">
                    <a:pos x="90" y="251"/>
                  </a:cxn>
                  <a:cxn ang="0">
                    <a:pos x="226" y="355"/>
                  </a:cxn>
                  <a:cxn ang="0">
                    <a:pos x="274" y="363"/>
                  </a:cxn>
                  <a:cxn ang="0">
                    <a:pos x="338" y="379"/>
                  </a:cxn>
                  <a:cxn ang="0">
                    <a:pos x="450" y="355"/>
                  </a:cxn>
                  <a:cxn ang="0">
                    <a:pos x="482" y="283"/>
                  </a:cxn>
                  <a:cxn ang="0">
                    <a:pos x="474" y="115"/>
                  </a:cxn>
                  <a:cxn ang="0">
                    <a:pos x="426" y="99"/>
                  </a:cxn>
                  <a:cxn ang="0">
                    <a:pos x="146" y="75"/>
                  </a:cxn>
                </a:cxnLst>
                <a:rect l="0" t="0" r="r" b="b"/>
                <a:pathLst>
                  <a:path w="490" h="386">
                    <a:moveTo>
                      <a:pt x="146" y="75"/>
                    </a:moveTo>
                    <a:cubicBezTo>
                      <a:pt x="61" y="132"/>
                      <a:pt x="100" y="52"/>
                      <a:pt x="90" y="251"/>
                    </a:cubicBezTo>
                    <a:cubicBezTo>
                      <a:pt x="109" y="365"/>
                      <a:pt x="101" y="341"/>
                      <a:pt x="226" y="355"/>
                    </a:cubicBezTo>
                    <a:cubicBezTo>
                      <a:pt x="242" y="357"/>
                      <a:pt x="258" y="360"/>
                      <a:pt x="274" y="363"/>
                    </a:cubicBezTo>
                    <a:cubicBezTo>
                      <a:pt x="296" y="368"/>
                      <a:pt x="338" y="379"/>
                      <a:pt x="338" y="379"/>
                    </a:cubicBezTo>
                    <a:cubicBezTo>
                      <a:pt x="381" y="375"/>
                      <a:pt x="419" y="386"/>
                      <a:pt x="450" y="355"/>
                    </a:cubicBezTo>
                    <a:cubicBezTo>
                      <a:pt x="469" y="336"/>
                      <a:pt x="482" y="283"/>
                      <a:pt x="482" y="283"/>
                    </a:cubicBezTo>
                    <a:cubicBezTo>
                      <a:pt x="479" y="227"/>
                      <a:pt x="490" y="169"/>
                      <a:pt x="474" y="115"/>
                    </a:cubicBezTo>
                    <a:cubicBezTo>
                      <a:pt x="469" y="99"/>
                      <a:pt x="426" y="99"/>
                      <a:pt x="426" y="99"/>
                    </a:cubicBezTo>
                    <a:cubicBezTo>
                      <a:pt x="393" y="0"/>
                      <a:pt x="0" y="75"/>
                      <a:pt x="146" y="75"/>
                    </a:cubicBezTo>
                    <a:close/>
                  </a:path>
                </a:pathLst>
              </a:custGeom>
              <a:solidFill>
                <a:srgbClr val="00CCFF"/>
              </a:solidFill>
              <a:ln w="12700" cap="flat" cmpd="sng">
                <a:noFill/>
                <a:prstDash val="solid"/>
                <a:round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sz="2400" kern="120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sz="2400" kern="120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sz="2400" kern="120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sz="2400" kern="120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sz="2400" kern="120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kumimoji="1" sz="2400" kern="120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kumimoji="1" sz="2400" kern="120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kumimoji="1" sz="2400" kern="120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kumimoji="1" sz="2400" kern="120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  <a:cs typeface="+mn-cs"/>
                  </a:defRPr>
                </a:lvl9pPr>
              </a:lstStyle>
              <a:p>
                <a:endParaRPr lang="zh-CN" altLang="en-US"/>
              </a:p>
            </p:txBody>
          </p:sp>
          <p:sp>
            <p:nvSpPr>
              <p:cNvPr id="44" name="Text Box 131"/>
              <p:cNvSpPr txBox="1">
                <a:spLocks noChangeArrowheads="1"/>
              </p:cNvSpPr>
              <p:nvPr/>
            </p:nvSpPr>
            <p:spPr bwMode="auto">
              <a:xfrm>
                <a:off x="899592" y="3140968"/>
                <a:ext cx="742950" cy="76200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>
                <a:outerShdw dist="17961" dir="2700000" algn="ctr" rotWithShape="0">
                  <a:srgbClr val="000000"/>
                </a:outerShdw>
              </a:effectLst>
            </p:spPr>
            <p:txBody>
              <a:bodyPr wrap="none">
                <a:spAutoFit/>
              </a:bodyPr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sz="2400" kern="120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sz="2400" kern="120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sz="2400" kern="120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sz="2400" kern="120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sz="2400" kern="120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kumimoji="1" sz="2400" kern="120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kumimoji="1" sz="2400" kern="120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kumimoji="1" sz="2400" kern="120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kumimoji="1" sz="2400" kern="120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  <a:cs typeface="+mn-cs"/>
                  </a:defRPr>
                </a:lvl9pPr>
              </a:lstStyle>
              <a:p>
                <a:r>
                  <a:rPr lang="zh-CN" altLang="en-US" sz="4400" dirty="0">
                    <a:solidFill>
                      <a:srgbClr val="FF5050"/>
                    </a:solidFill>
                    <a:ea typeface="华文新魏" pitchFamily="2" charset="-122"/>
                  </a:rPr>
                  <a:t>例</a:t>
                </a:r>
              </a:p>
            </p:txBody>
          </p:sp>
        </p:grpSp>
        <p:sp>
          <p:nvSpPr>
            <p:cNvPr id="45" name="矩形 44"/>
            <p:cNvSpPr/>
            <p:nvPr/>
          </p:nvSpPr>
          <p:spPr>
            <a:xfrm>
              <a:off x="5220072" y="3988221"/>
              <a:ext cx="3923928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sz="2400" kern="12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sz="2400" kern="12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sz="2400" kern="12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sz="2400" kern="12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sz="2400" kern="12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umimoji="1" sz="2400" kern="12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umimoji="1" sz="2400" kern="12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umimoji="1" sz="2400" kern="12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umimoji="1" sz="2400" kern="12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altLang="zh-CN" sz="2800" b="1" dirty="0" smtClean="0">
                  <a:solidFill>
                    <a:srgbClr val="002060"/>
                  </a:solidFill>
                  <a:ea typeface="宋体" charset="-122"/>
                </a:rPr>
                <a:t>Google</a:t>
              </a:r>
              <a:r>
                <a:rPr lang="zh-CN" altLang="en-US" sz="2800" b="1" dirty="0" smtClean="0">
                  <a:solidFill>
                    <a:srgbClr val="002060"/>
                  </a:solidFill>
                  <a:ea typeface="宋体" charset="-122"/>
                </a:rPr>
                <a:t>的</a:t>
              </a:r>
              <a:r>
                <a:rPr lang="en-US" altLang="zh-CN" sz="2800" b="1" dirty="0" err="1" smtClean="0">
                  <a:solidFill>
                    <a:srgbClr val="002060"/>
                  </a:solidFill>
                  <a:ea typeface="宋体" charset="-122"/>
                </a:rPr>
                <a:t>MapReduce</a:t>
              </a:r>
              <a:endParaRPr lang="en-US" altLang="zh-CN" sz="2800" b="1" dirty="0" smtClean="0">
                <a:solidFill>
                  <a:srgbClr val="002060"/>
                </a:solidFill>
                <a:ea typeface="宋体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85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63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1556792"/>
            <a:ext cx="4781550" cy="367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oup 3"/>
          <p:cNvGrpSpPr>
            <a:grpSpLocks/>
          </p:cNvGrpSpPr>
          <p:nvPr/>
        </p:nvGrpSpPr>
        <p:grpSpPr bwMode="auto">
          <a:xfrm>
            <a:off x="1403648" y="476672"/>
            <a:ext cx="3600400" cy="720726"/>
            <a:chOff x="427" y="3217"/>
            <a:chExt cx="2722" cy="454"/>
          </a:xfrm>
        </p:grpSpPr>
        <p:sp>
          <p:nvSpPr>
            <p:cNvPr id="4" name="Freeform 4"/>
            <p:cNvSpPr>
              <a:spLocks/>
            </p:cNvSpPr>
            <p:nvPr/>
          </p:nvSpPr>
          <p:spPr bwMode="auto">
            <a:xfrm>
              <a:off x="427" y="3217"/>
              <a:ext cx="2722" cy="454"/>
            </a:xfrm>
            <a:custGeom>
              <a:avLst/>
              <a:gdLst/>
              <a:ahLst/>
              <a:cxnLst>
                <a:cxn ang="0">
                  <a:pos x="150" y="35"/>
                </a:cxn>
                <a:cxn ang="0">
                  <a:pos x="1336" y="46"/>
                </a:cxn>
                <a:cxn ang="0">
                  <a:pos x="2120" y="81"/>
                </a:cxn>
                <a:cxn ang="0">
                  <a:pos x="2592" y="12"/>
                </a:cxn>
                <a:cxn ang="0">
                  <a:pos x="2915" y="46"/>
                </a:cxn>
                <a:cxn ang="0">
                  <a:pos x="2834" y="403"/>
                </a:cxn>
                <a:cxn ang="0">
                  <a:pos x="2845" y="795"/>
                </a:cxn>
                <a:cxn ang="0">
                  <a:pos x="46" y="784"/>
                </a:cxn>
                <a:cxn ang="0">
                  <a:pos x="23" y="484"/>
                </a:cxn>
                <a:cxn ang="0">
                  <a:pos x="0" y="415"/>
                </a:cxn>
                <a:cxn ang="0">
                  <a:pos x="23" y="92"/>
                </a:cxn>
                <a:cxn ang="0">
                  <a:pos x="184" y="0"/>
                </a:cxn>
                <a:cxn ang="0">
                  <a:pos x="230" y="35"/>
                </a:cxn>
              </a:cxnLst>
              <a:rect l="0" t="0" r="r" b="b"/>
              <a:pathLst>
                <a:path w="2915" h="840">
                  <a:moveTo>
                    <a:pt x="150" y="35"/>
                  </a:moveTo>
                  <a:cubicBezTo>
                    <a:pt x="545" y="8"/>
                    <a:pt x="941" y="31"/>
                    <a:pt x="1336" y="46"/>
                  </a:cubicBezTo>
                  <a:cubicBezTo>
                    <a:pt x="1590" y="112"/>
                    <a:pt x="1860" y="42"/>
                    <a:pt x="2120" y="81"/>
                  </a:cubicBezTo>
                  <a:cubicBezTo>
                    <a:pt x="2322" y="71"/>
                    <a:pt x="2417" y="67"/>
                    <a:pt x="2592" y="12"/>
                  </a:cubicBezTo>
                  <a:cubicBezTo>
                    <a:pt x="2704" y="23"/>
                    <a:pt x="2802" y="38"/>
                    <a:pt x="2915" y="46"/>
                  </a:cubicBezTo>
                  <a:cubicBezTo>
                    <a:pt x="2906" y="170"/>
                    <a:pt x="2906" y="297"/>
                    <a:pt x="2834" y="403"/>
                  </a:cubicBezTo>
                  <a:cubicBezTo>
                    <a:pt x="2847" y="550"/>
                    <a:pt x="2854" y="641"/>
                    <a:pt x="2845" y="795"/>
                  </a:cubicBezTo>
                  <a:cubicBezTo>
                    <a:pt x="1918" y="763"/>
                    <a:pt x="963" y="789"/>
                    <a:pt x="46" y="784"/>
                  </a:cubicBezTo>
                  <a:cubicBezTo>
                    <a:pt x="5" y="654"/>
                    <a:pt x="60" y="840"/>
                    <a:pt x="23" y="484"/>
                  </a:cubicBezTo>
                  <a:cubicBezTo>
                    <a:pt x="20" y="460"/>
                    <a:pt x="0" y="415"/>
                    <a:pt x="0" y="415"/>
                  </a:cubicBezTo>
                  <a:cubicBezTo>
                    <a:pt x="120" y="336"/>
                    <a:pt x="23" y="414"/>
                    <a:pt x="23" y="92"/>
                  </a:cubicBezTo>
                  <a:cubicBezTo>
                    <a:pt x="23" y="42"/>
                    <a:pt x="142" y="15"/>
                    <a:pt x="184" y="0"/>
                  </a:cubicBezTo>
                  <a:cubicBezTo>
                    <a:pt x="227" y="15"/>
                    <a:pt x="214" y="1"/>
                    <a:pt x="230" y="35"/>
                  </a:cubicBezTo>
                </a:path>
              </a:pathLst>
            </a:custGeom>
            <a:gradFill rotWithShape="1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18900000" scaled="1"/>
            </a:gradFill>
            <a:ln w="12700" cap="flat" cmpd="sng">
              <a:noFill/>
              <a:prstDash val="solid"/>
              <a:round/>
              <a:headEnd/>
              <a:tailEnd/>
            </a:ln>
            <a:effectLst>
              <a:outerShdw dist="89803" dir="2700000" algn="ctr" rotWithShape="0">
                <a:srgbClr val="C0C0C0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" name="Text Box 5"/>
            <p:cNvSpPr txBox="1">
              <a:spLocks noChangeArrowheads="1"/>
            </p:cNvSpPr>
            <p:nvPr/>
          </p:nvSpPr>
          <p:spPr bwMode="auto">
            <a:xfrm>
              <a:off x="549" y="3300"/>
              <a:ext cx="2382" cy="33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square">
              <a:spAutoFit/>
            </a:bodyPr>
            <a:lstStyle/>
            <a:p>
              <a:pPr algn="ctr">
                <a:lnSpc>
                  <a:spcPct val="90000"/>
                </a:lnSpc>
                <a:spcAft>
                  <a:spcPct val="15000"/>
                </a:spcAft>
              </a:pPr>
              <a:r>
                <a:rPr lang="zh-CN" altLang="en-US" sz="3200" dirty="0" smtClean="0">
                  <a:solidFill>
                    <a:srgbClr val="FFFF00"/>
                  </a:solidFill>
                  <a:ea typeface="黑体" pitchFamily="2" charset="-122"/>
                </a:rPr>
                <a:t>数据分解方法：</a:t>
              </a:r>
              <a:endParaRPr lang="en-US" altLang="zh-CN" sz="3200" dirty="0">
                <a:solidFill>
                  <a:srgbClr val="FFFFFF"/>
                </a:solidFill>
                <a:ea typeface="楷体_GB2312" pitchFamily="49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500"/>
                                        <p:tgtEl>
                                          <p:spTgt spid="186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51520" y="83295"/>
            <a:ext cx="2595307" cy="609601"/>
            <a:chOff x="357" y="639"/>
            <a:chExt cx="305" cy="384"/>
          </a:xfrm>
        </p:grpSpPr>
        <p:sp>
          <p:nvSpPr>
            <p:cNvPr id="4" name="Oval 9"/>
            <p:cNvSpPr>
              <a:spLocks noChangeArrowheads="1"/>
            </p:cNvSpPr>
            <p:nvPr/>
          </p:nvSpPr>
          <p:spPr bwMode="auto">
            <a:xfrm>
              <a:off x="357" y="660"/>
              <a:ext cx="305" cy="363"/>
            </a:xfrm>
            <a:prstGeom prst="ellipse">
              <a:avLst/>
            </a:prstGeom>
            <a:solidFill>
              <a:srgbClr val="FFFFC9"/>
            </a:solidFill>
            <a:ln w="12700" cap="sq">
              <a:noFill/>
              <a:round/>
              <a:headEnd type="none" w="sm" len="sm"/>
              <a:tailEnd type="none" w="sm" len="sm"/>
            </a:ln>
            <a:effectLst>
              <a:outerShdw dist="45791" dir="2021404" algn="ctr" rotWithShape="0">
                <a:srgbClr val="969696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" name="Text Box 10"/>
            <p:cNvSpPr txBox="1">
              <a:spLocks noChangeArrowheads="1"/>
            </p:cNvSpPr>
            <p:nvPr/>
          </p:nvSpPr>
          <p:spPr bwMode="auto">
            <a:xfrm>
              <a:off x="365" y="639"/>
              <a:ext cx="279" cy="339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>
              <a:outerShdw dist="17961" dir="2700000" algn="ctr" rotWithShape="0">
                <a:schemeClr val="bg1"/>
              </a:outerShdw>
            </a:effectLst>
          </p:spPr>
          <p:txBody>
            <a:bodyPr wrap="square">
              <a:spAutoFit/>
            </a:bodyPr>
            <a:lstStyle/>
            <a:p>
              <a:r>
                <a:rPr lang="zh-CN" altLang="en-US" sz="2900" b="1" dirty="0" smtClean="0">
                  <a:solidFill>
                    <a:srgbClr val="FF3300"/>
                  </a:solidFill>
                  <a:latin typeface="黑体" pitchFamily="2" charset="-122"/>
                  <a:ea typeface="黑体" pitchFamily="2" charset="-122"/>
                </a:rPr>
                <a:t>二</a:t>
              </a:r>
              <a:r>
                <a:rPr lang="en-US" altLang="zh-CN" sz="2900" b="1" dirty="0" smtClean="0">
                  <a:solidFill>
                    <a:srgbClr val="FF3300"/>
                  </a:solidFill>
                  <a:latin typeface="黑体" pitchFamily="2" charset="-122"/>
                  <a:ea typeface="黑体" pitchFamily="2" charset="-122"/>
                </a:rPr>
                <a:t>.</a:t>
              </a:r>
              <a:r>
                <a:rPr lang="zh-CN" altLang="en-US" sz="2900" b="1" dirty="0" smtClean="0">
                  <a:solidFill>
                    <a:srgbClr val="FF3300"/>
                  </a:solidFill>
                  <a:latin typeface="黑体" pitchFamily="2" charset="-122"/>
                  <a:ea typeface="黑体" pitchFamily="2" charset="-122"/>
                </a:rPr>
                <a:t>功能分解</a:t>
              </a:r>
              <a:endParaRPr lang="zh-CN" altLang="en-US" b="1" dirty="0">
                <a:solidFill>
                  <a:srgbClr val="FF3300"/>
                </a:solidFill>
                <a:latin typeface="黑体" pitchFamily="2" charset="-122"/>
                <a:ea typeface="黑体" pitchFamily="2" charset="-122"/>
              </a:endParaRPr>
            </a:p>
          </p:txBody>
        </p:sp>
      </p:grp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251520" y="836713"/>
            <a:ext cx="8020050" cy="1798639"/>
            <a:chOff x="384" y="1152"/>
            <a:chExt cx="5052" cy="1133"/>
          </a:xfrm>
        </p:grpSpPr>
        <p:sp>
          <p:nvSpPr>
            <p:cNvPr id="32" name="Rectangle 6"/>
            <p:cNvSpPr>
              <a:spLocks noChangeArrowheads="1"/>
            </p:cNvSpPr>
            <p:nvPr/>
          </p:nvSpPr>
          <p:spPr bwMode="auto">
            <a:xfrm>
              <a:off x="384" y="1152"/>
              <a:ext cx="5052" cy="907"/>
            </a:xfrm>
            <a:prstGeom prst="rect">
              <a:avLst/>
            </a:prstGeom>
            <a:gradFill rotWithShape="0">
              <a:gsLst>
                <a:gs pos="0">
                  <a:srgbClr val="0000FF"/>
                </a:gs>
                <a:gs pos="50000">
                  <a:srgbClr val="0000FF">
                    <a:gamma/>
                    <a:shade val="46275"/>
                    <a:invGamma/>
                  </a:srgbClr>
                </a:gs>
                <a:gs pos="100000">
                  <a:srgbClr val="0000FF"/>
                </a:gs>
              </a:gsLst>
              <a:lin ang="5400000" scaled="1"/>
            </a:gradFill>
            <a:ln w="12700" cap="sq">
              <a:noFill/>
              <a:miter lim="800000"/>
              <a:headEnd type="none" w="sm" len="sm"/>
              <a:tailEnd type="none" w="sm" len="sm"/>
            </a:ln>
            <a:effectLst>
              <a:outerShdw dist="188799" dir="2536421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39" name="Text Box 7"/>
            <p:cNvSpPr txBox="1">
              <a:spLocks noChangeArrowheads="1"/>
            </p:cNvSpPr>
            <p:nvPr/>
          </p:nvSpPr>
          <p:spPr bwMode="auto">
            <a:xfrm>
              <a:off x="475" y="1238"/>
              <a:ext cx="4899" cy="104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square">
              <a:spAutoFit/>
            </a:bodyPr>
            <a:lstStyle/>
            <a:p>
              <a:r>
                <a:rPr kumimoji="1" lang="en-US" altLang="zh-CN" sz="2600" b="1" dirty="0" smtClean="0">
                  <a:solidFill>
                    <a:srgbClr val="FFFFFF"/>
                  </a:solidFill>
                  <a:latin typeface="幼圆" pitchFamily="49" charset="-122"/>
                  <a:ea typeface="幼圆" pitchFamily="49" charset="-122"/>
                </a:rPr>
                <a:t>			 			         </a:t>
              </a:r>
              <a:r>
                <a:rPr lang="zh-CN" altLang="en-US" sz="2600" b="1" dirty="0" smtClean="0">
                  <a:solidFill>
                    <a:srgbClr val="FFFFFF"/>
                  </a:solidFill>
                  <a:latin typeface="幼圆" pitchFamily="49" charset="-122"/>
                  <a:ea typeface="幼圆" pitchFamily="49" charset="-122"/>
                </a:rPr>
                <a:t>即，任务并行。将</a:t>
              </a:r>
              <a:r>
                <a:rPr kumimoji="1" lang="zh-CN" altLang="en-US" sz="2600" b="1" dirty="0" smtClean="0">
                  <a:solidFill>
                    <a:srgbClr val="FFFFFF"/>
                  </a:solidFill>
                  <a:latin typeface="幼圆" pitchFamily="49" charset="-122"/>
                  <a:ea typeface="幼圆" pitchFamily="49" charset="-122"/>
                </a:rPr>
                <a:t>计算根据功能划分，每个任务处理整个工作的一部分。</a:t>
              </a:r>
              <a:endParaRPr kumimoji="1" lang="en-US" altLang="zh-CN" sz="2600" b="1" dirty="0" smtClean="0">
                <a:solidFill>
                  <a:srgbClr val="FFFFFF"/>
                </a:solidFill>
                <a:latin typeface="幼圆" pitchFamily="49" charset="-122"/>
                <a:ea typeface="幼圆" pitchFamily="49" charset="-122"/>
              </a:endParaRPr>
            </a:p>
            <a:p>
              <a:endParaRPr lang="en-US" altLang="zh-CN" b="1" dirty="0" smtClean="0">
                <a:solidFill>
                  <a:srgbClr val="FFFFFF"/>
                </a:solidFill>
                <a:latin typeface="幼圆" pitchFamily="49" charset="-122"/>
                <a:ea typeface="幼圆" pitchFamily="49" charset="-122"/>
              </a:endParaRPr>
            </a:p>
          </p:txBody>
        </p:sp>
        <p:sp>
          <p:nvSpPr>
            <p:cNvPr id="40" name="Rectangle 8"/>
            <p:cNvSpPr>
              <a:spLocks noChangeArrowheads="1"/>
            </p:cNvSpPr>
            <p:nvPr/>
          </p:nvSpPr>
          <p:spPr bwMode="auto">
            <a:xfrm>
              <a:off x="475" y="1165"/>
              <a:ext cx="4717" cy="40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>
              <a:outerShdw dist="45791" dir="2021404" algn="ctr" rotWithShape="0">
                <a:schemeClr val="bg1"/>
              </a:outerShdw>
            </a:effectLst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kumimoji="1" lang="zh-CN" altLang="en-US" sz="3300" b="1" dirty="0" smtClean="0">
                  <a:solidFill>
                    <a:srgbClr val="FFFF00"/>
                  </a:solidFill>
                  <a:ea typeface="黑体" pitchFamily="2" charset="-122"/>
                </a:rPr>
                <a:t>功能分解 </a:t>
              </a:r>
              <a:r>
                <a:rPr kumimoji="1" lang="en-US" altLang="zh-CN" sz="3300" b="1" dirty="0" smtClean="0">
                  <a:solidFill>
                    <a:srgbClr val="FFFF00"/>
                  </a:solidFill>
                  <a:ea typeface="黑体" pitchFamily="2" charset="-122"/>
                </a:rPr>
                <a:t>(</a:t>
              </a:r>
              <a:r>
                <a:rPr lang="en-US" altLang="zh-CN" sz="3300" b="1" dirty="0" smtClean="0">
                  <a:solidFill>
                    <a:srgbClr val="FFFF00"/>
                  </a:solidFill>
                  <a:ea typeface="黑体" pitchFamily="2" charset="-122"/>
                </a:rPr>
                <a:t>Functional</a:t>
              </a:r>
              <a:r>
                <a:rPr lang="en-US" altLang="zh-CN" sz="3600" dirty="0" smtClean="0"/>
                <a:t> </a:t>
              </a:r>
              <a:r>
                <a:rPr lang="en-US" altLang="zh-CN" sz="3300" b="1" dirty="0" smtClean="0">
                  <a:solidFill>
                    <a:srgbClr val="FFFF00"/>
                  </a:solidFill>
                  <a:ea typeface="黑体" pitchFamily="2" charset="-122"/>
                </a:rPr>
                <a:t>Decomposition</a:t>
              </a:r>
              <a:r>
                <a:rPr kumimoji="1" lang="en-US" altLang="zh-CN" sz="3300" b="1" dirty="0" smtClean="0">
                  <a:solidFill>
                    <a:srgbClr val="FFFF00"/>
                  </a:solidFill>
                  <a:ea typeface="黑体" pitchFamily="2" charset="-122"/>
                </a:rPr>
                <a:t>)</a:t>
              </a:r>
              <a:endParaRPr lang="zh-CN" altLang="en-US" sz="3300" b="1" dirty="0" smtClean="0">
                <a:solidFill>
                  <a:srgbClr val="FFFF00"/>
                </a:solidFill>
                <a:ea typeface="黑体" pitchFamily="2" charset="-122"/>
              </a:endParaRPr>
            </a:p>
          </p:txBody>
        </p:sp>
      </p:grpSp>
      <p:pic>
        <p:nvPicPr>
          <p:cNvPr id="1873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2564904"/>
            <a:ext cx="5591175" cy="336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9" name="组合 18"/>
          <p:cNvGrpSpPr/>
          <p:nvPr/>
        </p:nvGrpSpPr>
        <p:grpSpPr>
          <a:xfrm>
            <a:off x="5363567" y="2636912"/>
            <a:ext cx="3240881" cy="1368152"/>
            <a:chOff x="5363567" y="2636912"/>
            <a:chExt cx="3240881" cy="1368152"/>
          </a:xfrm>
        </p:grpSpPr>
        <p:grpSp>
          <p:nvGrpSpPr>
            <p:cNvPr id="6" name="组合 45"/>
            <p:cNvGrpSpPr/>
            <p:nvPr/>
          </p:nvGrpSpPr>
          <p:grpSpPr>
            <a:xfrm>
              <a:off x="5363567" y="2636912"/>
              <a:ext cx="3240881" cy="762000"/>
              <a:chOff x="4139431" y="2636912"/>
              <a:chExt cx="3240881" cy="762000"/>
            </a:xfrm>
          </p:grpSpPr>
          <p:sp>
            <p:nvSpPr>
              <p:cNvPr id="41" name="矩形 40"/>
              <p:cNvSpPr/>
              <p:nvPr/>
            </p:nvSpPr>
            <p:spPr>
              <a:xfrm>
                <a:off x="5220072" y="2636912"/>
                <a:ext cx="2160240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sz="2400" kern="120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sz="2400" kern="120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sz="2400" kern="120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sz="2400" kern="120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sz="2400" kern="120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  <a:cs typeface="+mn-cs"/>
                  </a:defRPr>
                </a:lvl5pPr>
                <a:lvl6pPr marL="2286000" algn="l" defTabSz="914400" rtl="0" eaLnBrk="1" latinLnBrk="0" hangingPunct="1">
                  <a:defRPr kumimoji="1" sz="2400" kern="120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  <a:cs typeface="+mn-cs"/>
                  </a:defRPr>
                </a:lvl6pPr>
                <a:lvl7pPr marL="2743200" algn="l" defTabSz="914400" rtl="0" eaLnBrk="1" latinLnBrk="0" hangingPunct="1">
                  <a:defRPr kumimoji="1" sz="2400" kern="120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  <a:cs typeface="+mn-cs"/>
                  </a:defRPr>
                </a:lvl7pPr>
                <a:lvl8pPr marL="3200400" algn="l" defTabSz="914400" rtl="0" eaLnBrk="1" latinLnBrk="0" hangingPunct="1">
                  <a:defRPr kumimoji="1" sz="2400" kern="120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  <a:cs typeface="+mn-cs"/>
                  </a:defRPr>
                </a:lvl8pPr>
                <a:lvl9pPr marL="3657600" algn="l" defTabSz="914400" rtl="0" eaLnBrk="1" latinLnBrk="0" hangingPunct="1">
                  <a:defRPr kumimoji="1" sz="2400" kern="1200">
                    <a:solidFill>
                      <a:schemeClr val="tx1"/>
                    </a:solidFill>
                    <a:latin typeface="Times New Roman" pitchFamily="18" charset="0"/>
                    <a:ea typeface="宋体" pitchFamily="2" charset="-122"/>
                    <a:cs typeface="+mn-cs"/>
                  </a:defRPr>
                </a:lvl9pPr>
              </a:lstStyle>
              <a:p>
                <a:r>
                  <a:rPr lang="en-US" altLang="zh-CN" sz="2800" b="1" dirty="0" smtClean="0">
                    <a:solidFill>
                      <a:schemeClr val="accent2"/>
                    </a:solidFill>
                    <a:ea typeface="宋体" charset="-122"/>
                  </a:rPr>
                  <a:t>Office Word</a:t>
                </a:r>
                <a:endParaRPr lang="en-US" altLang="zh-CN" sz="2800" b="1" dirty="0" smtClean="0">
                  <a:solidFill>
                    <a:srgbClr val="002060"/>
                  </a:solidFill>
                  <a:ea typeface="宋体" charset="-122"/>
                </a:endParaRPr>
              </a:p>
            </p:txBody>
          </p:sp>
          <p:grpSp>
            <p:nvGrpSpPr>
              <p:cNvPr id="7" name="组合 41"/>
              <p:cNvGrpSpPr/>
              <p:nvPr/>
            </p:nvGrpSpPr>
            <p:grpSpPr>
              <a:xfrm>
                <a:off x="4139431" y="2636912"/>
                <a:ext cx="936625" cy="762000"/>
                <a:chOff x="755576" y="3140968"/>
                <a:chExt cx="936625" cy="762000"/>
              </a:xfrm>
            </p:grpSpPr>
            <p:sp>
              <p:nvSpPr>
                <p:cNvPr id="43" name="Freeform 130"/>
                <p:cNvSpPr>
                  <a:spLocks/>
                </p:cNvSpPr>
                <p:nvPr/>
              </p:nvSpPr>
              <p:spPr bwMode="auto">
                <a:xfrm>
                  <a:off x="755576" y="3140968"/>
                  <a:ext cx="936625" cy="757238"/>
                </a:xfrm>
                <a:custGeom>
                  <a:avLst/>
                  <a:gdLst/>
                  <a:ahLst/>
                  <a:cxnLst>
                    <a:cxn ang="0">
                      <a:pos x="146" y="75"/>
                    </a:cxn>
                    <a:cxn ang="0">
                      <a:pos x="90" y="251"/>
                    </a:cxn>
                    <a:cxn ang="0">
                      <a:pos x="226" y="355"/>
                    </a:cxn>
                    <a:cxn ang="0">
                      <a:pos x="274" y="363"/>
                    </a:cxn>
                    <a:cxn ang="0">
                      <a:pos x="338" y="379"/>
                    </a:cxn>
                    <a:cxn ang="0">
                      <a:pos x="450" y="355"/>
                    </a:cxn>
                    <a:cxn ang="0">
                      <a:pos x="482" y="283"/>
                    </a:cxn>
                    <a:cxn ang="0">
                      <a:pos x="474" y="115"/>
                    </a:cxn>
                    <a:cxn ang="0">
                      <a:pos x="426" y="99"/>
                    </a:cxn>
                    <a:cxn ang="0">
                      <a:pos x="146" y="75"/>
                    </a:cxn>
                  </a:cxnLst>
                  <a:rect l="0" t="0" r="r" b="b"/>
                  <a:pathLst>
                    <a:path w="490" h="386">
                      <a:moveTo>
                        <a:pt x="146" y="75"/>
                      </a:moveTo>
                      <a:cubicBezTo>
                        <a:pt x="61" y="132"/>
                        <a:pt x="100" y="52"/>
                        <a:pt x="90" y="251"/>
                      </a:cubicBezTo>
                      <a:cubicBezTo>
                        <a:pt x="109" y="365"/>
                        <a:pt x="101" y="341"/>
                        <a:pt x="226" y="355"/>
                      </a:cubicBezTo>
                      <a:cubicBezTo>
                        <a:pt x="242" y="357"/>
                        <a:pt x="258" y="360"/>
                        <a:pt x="274" y="363"/>
                      </a:cubicBezTo>
                      <a:cubicBezTo>
                        <a:pt x="296" y="368"/>
                        <a:pt x="338" y="379"/>
                        <a:pt x="338" y="379"/>
                      </a:cubicBezTo>
                      <a:cubicBezTo>
                        <a:pt x="381" y="375"/>
                        <a:pt x="419" y="386"/>
                        <a:pt x="450" y="355"/>
                      </a:cubicBezTo>
                      <a:cubicBezTo>
                        <a:pt x="469" y="336"/>
                        <a:pt x="482" y="283"/>
                        <a:pt x="482" y="283"/>
                      </a:cubicBezTo>
                      <a:cubicBezTo>
                        <a:pt x="479" y="227"/>
                        <a:pt x="490" y="169"/>
                        <a:pt x="474" y="115"/>
                      </a:cubicBezTo>
                      <a:cubicBezTo>
                        <a:pt x="469" y="99"/>
                        <a:pt x="426" y="99"/>
                        <a:pt x="426" y="99"/>
                      </a:cubicBezTo>
                      <a:cubicBezTo>
                        <a:pt x="393" y="0"/>
                        <a:pt x="0" y="75"/>
                        <a:pt x="146" y="75"/>
                      </a:cubicBezTo>
                      <a:close/>
                    </a:path>
                  </a:pathLst>
                </a:custGeom>
                <a:solidFill>
                  <a:srgbClr val="00CCFF"/>
                </a:solidFill>
                <a:ln w="12700" cap="flat" cmpd="sng">
                  <a:noFill/>
                  <a:prstDash val="solid"/>
                  <a:round/>
                  <a:headEnd/>
                  <a:tailEnd/>
                </a:ln>
                <a:effectLst>
                  <a:outerShdw dist="35921" dir="2700000" algn="ctr" rotWithShape="0">
                    <a:schemeClr val="bg2"/>
                  </a:outerShdw>
                </a:effectLst>
              </p:spPr>
              <p:txBody>
                <a:bodyPr wrap="none" anchor="ctr"/>
                <a:lstStyle>
                  <a:defPPr>
                    <a:defRPr lang="zh-CN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 kern="1200">
                      <a:solidFill>
                        <a:schemeClr val="tx1"/>
                      </a:solidFill>
                      <a:latin typeface="Times New Roman" pitchFamily="18" charset="0"/>
                      <a:ea typeface="宋体" pitchFamily="2" charset="-122"/>
                      <a:cs typeface="+mn-cs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 kern="1200">
                      <a:solidFill>
                        <a:schemeClr val="tx1"/>
                      </a:solidFill>
                      <a:latin typeface="Times New Roman" pitchFamily="18" charset="0"/>
                      <a:ea typeface="宋体" pitchFamily="2" charset="-122"/>
                      <a:cs typeface="+mn-cs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 kern="1200">
                      <a:solidFill>
                        <a:schemeClr val="tx1"/>
                      </a:solidFill>
                      <a:latin typeface="Times New Roman" pitchFamily="18" charset="0"/>
                      <a:ea typeface="宋体" pitchFamily="2" charset="-122"/>
                      <a:cs typeface="+mn-cs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 kern="1200">
                      <a:solidFill>
                        <a:schemeClr val="tx1"/>
                      </a:solidFill>
                      <a:latin typeface="Times New Roman" pitchFamily="18" charset="0"/>
                      <a:ea typeface="宋体" pitchFamily="2" charset="-122"/>
                      <a:cs typeface="+mn-cs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 kern="1200">
                      <a:solidFill>
                        <a:schemeClr val="tx1"/>
                      </a:solidFill>
                      <a:latin typeface="Times New Roman" pitchFamily="18" charset="0"/>
                      <a:ea typeface="宋体" pitchFamily="2" charset="-122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2400" kern="1200">
                      <a:solidFill>
                        <a:schemeClr val="tx1"/>
                      </a:solidFill>
                      <a:latin typeface="Times New Roman" pitchFamily="18" charset="0"/>
                      <a:ea typeface="宋体" pitchFamily="2" charset="-122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2400" kern="1200">
                      <a:solidFill>
                        <a:schemeClr val="tx1"/>
                      </a:solidFill>
                      <a:latin typeface="Times New Roman" pitchFamily="18" charset="0"/>
                      <a:ea typeface="宋体" pitchFamily="2" charset="-122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2400" kern="1200">
                      <a:solidFill>
                        <a:schemeClr val="tx1"/>
                      </a:solidFill>
                      <a:latin typeface="Times New Roman" pitchFamily="18" charset="0"/>
                      <a:ea typeface="宋体" pitchFamily="2" charset="-122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2400" kern="1200">
                      <a:solidFill>
                        <a:schemeClr val="tx1"/>
                      </a:solidFill>
                      <a:latin typeface="Times New Roman" pitchFamily="18" charset="0"/>
                      <a:ea typeface="宋体" pitchFamily="2" charset="-122"/>
                      <a:cs typeface="+mn-cs"/>
                    </a:defRPr>
                  </a:lvl9pPr>
                </a:lstStyle>
                <a:p>
                  <a:endParaRPr lang="zh-CN" altLang="en-US"/>
                </a:p>
              </p:txBody>
            </p:sp>
            <p:sp>
              <p:nvSpPr>
                <p:cNvPr id="44" name="Text Box 131"/>
                <p:cNvSpPr txBox="1">
                  <a:spLocks noChangeArrowheads="1"/>
                </p:cNvSpPr>
                <p:nvPr/>
              </p:nvSpPr>
              <p:spPr bwMode="auto">
                <a:xfrm>
                  <a:off x="899592" y="3140968"/>
                  <a:ext cx="742950" cy="76200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>
                  <a:outerShdw dist="17961" dir="2700000" algn="ctr" rotWithShape="0">
                    <a:srgbClr val="000000"/>
                  </a:outerShdw>
                </a:effectLst>
              </p:spPr>
              <p:txBody>
                <a:bodyPr wrap="none">
                  <a:spAutoFit/>
                </a:bodyPr>
                <a:lstStyle>
                  <a:defPPr>
                    <a:defRPr lang="zh-CN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 kern="1200">
                      <a:solidFill>
                        <a:schemeClr val="tx1"/>
                      </a:solidFill>
                      <a:latin typeface="Times New Roman" pitchFamily="18" charset="0"/>
                      <a:ea typeface="宋体" pitchFamily="2" charset="-122"/>
                      <a:cs typeface="+mn-cs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 kern="1200">
                      <a:solidFill>
                        <a:schemeClr val="tx1"/>
                      </a:solidFill>
                      <a:latin typeface="Times New Roman" pitchFamily="18" charset="0"/>
                      <a:ea typeface="宋体" pitchFamily="2" charset="-122"/>
                      <a:cs typeface="+mn-cs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 kern="1200">
                      <a:solidFill>
                        <a:schemeClr val="tx1"/>
                      </a:solidFill>
                      <a:latin typeface="Times New Roman" pitchFamily="18" charset="0"/>
                      <a:ea typeface="宋体" pitchFamily="2" charset="-122"/>
                      <a:cs typeface="+mn-cs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 kern="1200">
                      <a:solidFill>
                        <a:schemeClr val="tx1"/>
                      </a:solidFill>
                      <a:latin typeface="Times New Roman" pitchFamily="18" charset="0"/>
                      <a:ea typeface="宋体" pitchFamily="2" charset="-122"/>
                      <a:cs typeface="+mn-cs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sz="2400" kern="1200">
                      <a:solidFill>
                        <a:schemeClr val="tx1"/>
                      </a:solidFill>
                      <a:latin typeface="Times New Roman" pitchFamily="18" charset="0"/>
                      <a:ea typeface="宋体" pitchFamily="2" charset="-122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sz="2400" kern="1200">
                      <a:solidFill>
                        <a:schemeClr val="tx1"/>
                      </a:solidFill>
                      <a:latin typeface="Times New Roman" pitchFamily="18" charset="0"/>
                      <a:ea typeface="宋体" pitchFamily="2" charset="-122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sz="2400" kern="1200">
                      <a:solidFill>
                        <a:schemeClr val="tx1"/>
                      </a:solidFill>
                      <a:latin typeface="Times New Roman" pitchFamily="18" charset="0"/>
                      <a:ea typeface="宋体" pitchFamily="2" charset="-122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sz="2400" kern="1200">
                      <a:solidFill>
                        <a:schemeClr val="tx1"/>
                      </a:solidFill>
                      <a:latin typeface="Times New Roman" pitchFamily="18" charset="0"/>
                      <a:ea typeface="宋体" pitchFamily="2" charset="-122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sz="2400" kern="1200">
                      <a:solidFill>
                        <a:schemeClr val="tx1"/>
                      </a:solidFill>
                      <a:latin typeface="Times New Roman" pitchFamily="18" charset="0"/>
                      <a:ea typeface="宋体" pitchFamily="2" charset="-122"/>
                      <a:cs typeface="+mn-cs"/>
                    </a:defRPr>
                  </a:lvl9pPr>
                </a:lstStyle>
                <a:p>
                  <a:r>
                    <a:rPr lang="zh-CN" altLang="en-US" sz="4400" dirty="0">
                      <a:solidFill>
                        <a:srgbClr val="FF5050"/>
                      </a:solidFill>
                      <a:ea typeface="华文新魏" pitchFamily="2" charset="-122"/>
                    </a:rPr>
                    <a:t>例</a:t>
                  </a:r>
                </a:p>
              </p:txBody>
            </p:sp>
          </p:grpSp>
        </p:grpSp>
        <p:sp>
          <p:nvSpPr>
            <p:cNvPr id="18" name="矩形 17"/>
            <p:cNvSpPr/>
            <p:nvPr/>
          </p:nvSpPr>
          <p:spPr>
            <a:xfrm>
              <a:off x="6444208" y="3050957"/>
              <a:ext cx="1800200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sz="2400" kern="12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sz="2400" kern="12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sz="2400" kern="12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sz="2400" kern="12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sz="2400" kern="12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umimoji="1" sz="2400" kern="12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umimoji="1" sz="2400" kern="12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umimoji="1" sz="2400" kern="12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umimoji="1" sz="2400" kern="12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  <a:cs typeface="+mn-cs"/>
                </a:defRPr>
              </a:lvl9pPr>
            </a:lstStyle>
            <a:p>
              <a:r>
                <a:rPr lang="en-US" altLang="zh-CN" sz="2800" b="1" dirty="0" smtClean="0">
                  <a:solidFill>
                    <a:schemeClr val="accent2"/>
                  </a:solidFill>
                  <a:ea typeface="宋体" charset="-122"/>
                </a:rPr>
                <a:t>QQ</a:t>
              </a:r>
            </a:p>
            <a:p>
              <a:r>
                <a:rPr lang="en-US" altLang="zh-CN" sz="2800" b="1" dirty="0" smtClean="0">
                  <a:solidFill>
                    <a:schemeClr val="accent2"/>
                  </a:solidFill>
                  <a:ea typeface="宋体" charset="-122"/>
                </a:rPr>
                <a:t>...</a:t>
              </a:r>
              <a:endParaRPr lang="en-US" altLang="zh-CN" sz="2800" b="1" dirty="0" smtClean="0">
                <a:solidFill>
                  <a:srgbClr val="002060"/>
                </a:solidFill>
                <a:ea typeface="宋体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87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81000" y="228600"/>
            <a:ext cx="8151440" cy="630942"/>
          </a:xfrm>
          <a:prstGeom prst="rect">
            <a:avLst/>
          </a:prstGeom>
          <a:solidFill>
            <a:srgbClr val="CCFFFF"/>
          </a:solidFill>
          <a:ln w="12700" cap="sq">
            <a:noFill/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rgbClr val="969696"/>
            </a:outerShdw>
          </a:effectLst>
        </p:spPr>
        <p:txBody>
          <a:bodyPr wrap="square">
            <a:spAutoFit/>
          </a:bodyPr>
          <a:lstStyle/>
          <a:p>
            <a:r>
              <a:rPr lang="en-US" altLang="zh-CN" sz="3500" b="1" dirty="0">
                <a:solidFill>
                  <a:srgbClr val="000099"/>
                </a:solidFill>
                <a:ea typeface="楷体_GB2312" pitchFamily="49" charset="-122"/>
              </a:rPr>
              <a:t> </a:t>
            </a:r>
            <a:r>
              <a:rPr lang="en-US" altLang="zh-CN" sz="3500" b="1" dirty="0" smtClean="0">
                <a:solidFill>
                  <a:srgbClr val="000099"/>
                </a:solidFill>
                <a:ea typeface="楷体_GB2312" pitchFamily="49" charset="-122"/>
              </a:rPr>
              <a:t>6.2</a:t>
            </a:r>
            <a:r>
              <a:rPr lang="en-US" altLang="zh-CN" sz="3500" b="1" dirty="0" smtClean="0">
                <a:solidFill>
                  <a:srgbClr val="000099"/>
                </a:solidFill>
                <a:latin typeface="楷体_GB2312" pitchFamily="49" charset="-122"/>
                <a:ea typeface="楷体_GB2312" pitchFamily="49" charset="-122"/>
              </a:rPr>
              <a:t> </a:t>
            </a:r>
            <a:r>
              <a:rPr lang="zh-CN" altLang="en-US" sz="3500" b="1" dirty="0" smtClean="0">
                <a:solidFill>
                  <a:srgbClr val="000099"/>
                </a:solidFill>
                <a:latin typeface="楷体_GB2312" pitchFamily="49" charset="-122"/>
                <a:ea typeface="楷体_GB2312" pitchFamily="49" charset="-122"/>
              </a:rPr>
              <a:t>并行模式</a:t>
            </a:r>
            <a:endParaRPr lang="zh-CN" altLang="en-US" dirty="0">
              <a:solidFill>
                <a:srgbClr val="FF6600"/>
              </a:solidFill>
            </a:endParaRPr>
          </a:p>
        </p:txBody>
      </p:sp>
      <p:sp>
        <p:nvSpPr>
          <p:cNvPr id="14" name="Text Box 44"/>
          <p:cNvSpPr txBox="1">
            <a:spLocks noChangeArrowheads="1"/>
          </p:cNvSpPr>
          <p:nvPr/>
        </p:nvSpPr>
        <p:spPr bwMode="auto">
          <a:xfrm>
            <a:off x="2202630" y="2564904"/>
            <a:ext cx="5681738" cy="4669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75000"/>
              </a:lnSpc>
            </a:pPr>
            <a:r>
              <a:rPr lang="zh-CN" altLang="en-US" sz="3200" b="1" dirty="0" smtClean="0">
                <a:solidFill>
                  <a:srgbClr val="000099"/>
                </a:solidFill>
                <a:latin typeface="微软雅黑" pitchFamily="34" charset="-122"/>
                <a:ea typeface="微软雅黑" pitchFamily="34" charset="-122"/>
              </a:rPr>
              <a:t>主从（</a:t>
            </a:r>
            <a:r>
              <a:rPr lang="en-US" altLang="zh-CN" sz="3200" b="1" dirty="0" smtClean="0">
                <a:solidFill>
                  <a:srgbClr val="000099"/>
                </a:solidFill>
                <a:latin typeface="微软雅黑" pitchFamily="34" charset="-122"/>
                <a:ea typeface="微软雅黑" pitchFamily="34" charset="-122"/>
              </a:rPr>
              <a:t>Master/worker</a:t>
            </a:r>
            <a:r>
              <a:rPr lang="zh-CN" altLang="en-US" sz="3200" b="1" dirty="0" smtClean="0">
                <a:solidFill>
                  <a:srgbClr val="000099"/>
                </a:solidFill>
                <a:latin typeface="微软雅黑" pitchFamily="34" charset="-122"/>
                <a:ea typeface="微软雅黑" pitchFamily="34" charset="-122"/>
              </a:rPr>
              <a:t>）</a:t>
            </a:r>
            <a:endParaRPr lang="en-US" altLang="zh-CN" sz="3200" b="1" dirty="0" smtClean="0">
              <a:solidFill>
                <a:srgbClr val="000099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2" name="组合 20"/>
          <p:cNvGrpSpPr/>
          <p:nvPr/>
        </p:nvGrpSpPr>
        <p:grpSpPr>
          <a:xfrm>
            <a:off x="899592" y="1700808"/>
            <a:ext cx="1152128" cy="2952328"/>
            <a:chOff x="899592" y="1700808"/>
            <a:chExt cx="1152128" cy="2952328"/>
          </a:xfrm>
        </p:grpSpPr>
        <p:sp>
          <p:nvSpPr>
            <p:cNvPr id="16" name="Freeform 49"/>
            <p:cNvSpPr>
              <a:spLocks/>
            </p:cNvSpPr>
            <p:nvPr/>
          </p:nvSpPr>
          <p:spPr bwMode="auto">
            <a:xfrm>
              <a:off x="899592" y="1700808"/>
              <a:ext cx="922338" cy="2952328"/>
            </a:xfrm>
            <a:custGeom>
              <a:avLst/>
              <a:gdLst/>
              <a:ahLst/>
              <a:cxnLst>
                <a:cxn ang="0">
                  <a:pos x="73" y="0"/>
                </a:cxn>
                <a:cxn ang="0">
                  <a:pos x="84" y="327"/>
                </a:cxn>
                <a:cxn ang="0">
                  <a:pos x="95" y="440"/>
                </a:cxn>
                <a:cxn ang="0">
                  <a:pos x="265" y="429"/>
                </a:cxn>
                <a:cxn ang="0">
                  <a:pos x="276" y="11"/>
                </a:cxn>
                <a:cxn ang="0">
                  <a:pos x="73" y="0"/>
                </a:cxn>
              </a:cxnLst>
              <a:rect l="0" t="0" r="r" b="b"/>
              <a:pathLst>
                <a:path w="288" h="468">
                  <a:moveTo>
                    <a:pt x="73" y="0"/>
                  </a:moveTo>
                  <a:cubicBezTo>
                    <a:pt x="77" y="109"/>
                    <a:pt x="79" y="218"/>
                    <a:pt x="84" y="327"/>
                  </a:cubicBezTo>
                  <a:cubicBezTo>
                    <a:pt x="86" y="365"/>
                    <a:pt x="62" y="421"/>
                    <a:pt x="95" y="440"/>
                  </a:cubicBezTo>
                  <a:cubicBezTo>
                    <a:pt x="144" y="468"/>
                    <a:pt x="208" y="433"/>
                    <a:pt x="265" y="429"/>
                  </a:cubicBezTo>
                  <a:cubicBezTo>
                    <a:pt x="288" y="284"/>
                    <a:pt x="284" y="159"/>
                    <a:pt x="276" y="11"/>
                  </a:cubicBezTo>
                  <a:cubicBezTo>
                    <a:pt x="223" y="28"/>
                    <a:pt x="0" y="67"/>
                    <a:pt x="73" y="0"/>
                  </a:cubicBezTo>
                  <a:close/>
                </a:path>
              </a:pathLst>
            </a:custGeom>
            <a:solidFill>
              <a:srgbClr val="00CCFF"/>
            </a:solidFill>
            <a:ln w="12700" cap="flat" cmpd="sng">
              <a:noFill/>
              <a:prstDash val="solid"/>
              <a:round/>
              <a:headEnd/>
              <a:tailEnd/>
            </a:ln>
            <a:effectLst>
              <a:outerShdw dist="63500" dir="2212194" algn="ctr" rotWithShape="0">
                <a:srgbClr val="C0C0C0"/>
              </a:outerShdw>
            </a:effectLst>
          </p:spPr>
          <p:txBody>
            <a:bodyPr wrap="none" anchor="ctr"/>
            <a:lstStyle/>
            <a:p>
              <a:endParaRPr lang="zh-CN" altLang="en-US" b="1"/>
            </a:p>
          </p:txBody>
        </p:sp>
        <p:sp>
          <p:nvSpPr>
            <p:cNvPr id="17" name="Text Box 50"/>
            <p:cNvSpPr txBox="1">
              <a:spLocks noChangeArrowheads="1"/>
            </p:cNvSpPr>
            <p:nvPr/>
          </p:nvSpPr>
          <p:spPr bwMode="auto">
            <a:xfrm>
              <a:off x="1137320" y="1966188"/>
              <a:ext cx="914400" cy="26776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square">
              <a:spAutoFit/>
            </a:bodyPr>
            <a:lstStyle/>
            <a:p>
              <a:pPr algn="l">
                <a:lnSpc>
                  <a:spcPct val="75000"/>
                </a:lnSpc>
              </a:pPr>
              <a:r>
                <a:rPr lang="zh-CN" altLang="en-US" sz="3200" b="1" dirty="0" smtClean="0">
                  <a:solidFill>
                    <a:srgbClr val="FF3300"/>
                  </a:solidFill>
                </a:rPr>
                <a:t>常用的并行模式</a:t>
              </a:r>
              <a:endParaRPr lang="zh-CN" altLang="en-US" sz="3200" b="1" dirty="0">
                <a:solidFill>
                  <a:srgbClr val="FF3300"/>
                </a:solidFill>
              </a:endParaRPr>
            </a:p>
          </p:txBody>
        </p:sp>
      </p:grpSp>
      <p:sp>
        <p:nvSpPr>
          <p:cNvPr id="19" name="Text Box 44"/>
          <p:cNvSpPr txBox="1">
            <a:spLocks noChangeArrowheads="1"/>
          </p:cNvSpPr>
          <p:nvPr/>
        </p:nvSpPr>
        <p:spPr bwMode="auto">
          <a:xfrm>
            <a:off x="2195736" y="3212976"/>
            <a:ext cx="6473826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75000"/>
              </a:lnSpc>
            </a:pPr>
            <a:r>
              <a:rPr lang="zh-CN" altLang="en-US" sz="3200" b="1" dirty="0" smtClean="0">
                <a:solidFill>
                  <a:srgbClr val="000099"/>
                </a:solidFill>
                <a:latin typeface="微软雅黑" pitchFamily="34" charset="-122"/>
                <a:ea typeface="微软雅黑" pitchFamily="34" charset="-122"/>
              </a:rPr>
              <a:t>线程池（</a:t>
            </a:r>
            <a:r>
              <a:rPr lang="en-US" altLang="zh-CN" sz="3200" b="1" dirty="0" smtClean="0">
                <a:solidFill>
                  <a:srgbClr val="000099"/>
                </a:solidFill>
                <a:latin typeface="微软雅黑" pitchFamily="34" charset="-122"/>
                <a:ea typeface="微软雅黑" pitchFamily="34" charset="-122"/>
              </a:rPr>
              <a:t>thread pool</a:t>
            </a:r>
            <a:r>
              <a:rPr lang="zh-CN" altLang="en-US" sz="3200" b="1" dirty="0" smtClean="0">
                <a:solidFill>
                  <a:srgbClr val="000099"/>
                </a:solidFill>
                <a:latin typeface="微软雅黑" pitchFamily="34" charset="-122"/>
                <a:ea typeface="微软雅黑" pitchFamily="34" charset="-122"/>
              </a:rPr>
              <a:t>）</a:t>
            </a:r>
            <a:endParaRPr lang="en-US" altLang="zh-CN" sz="3200" b="1" dirty="0" smtClean="0">
              <a:solidFill>
                <a:srgbClr val="000099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0" name="Text Box 44"/>
          <p:cNvSpPr txBox="1">
            <a:spLocks noChangeArrowheads="1"/>
          </p:cNvSpPr>
          <p:nvPr/>
        </p:nvSpPr>
        <p:spPr bwMode="auto">
          <a:xfrm>
            <a:off x="2195736" y="1916832"/>
            <a:ext cx="6696744" cy="4669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75000"/>
              </a:lnSpc>
            </a:pPr>
            <a:r>
              <a:rPr lang="zh-CN" altLang="en-US" sz="3200" b="1" dirty="0" smtClean="0">
                <a:solidFill>
                  <a:srgbClr val="000099"/>
                </a:solidFill>
                <a:latin typeface="微软雅黑" pitchFamily="34" charset="-122"/>
                <a:ea typeface="微软雅黑" pitchFamily="34" charset="-122"/>
              </a:rPr>
              <a:t>流水线并行（</a:t>
            </a:r>
            <a:r>
              <a:rPr lang="en-US" altLang="zh-CN" sz="3200" b="1" dirty="0" smtClean="0">
                <a:solidFill>
                  <a:srgbClr val="000099"/>
                </a:solidFill>
                <a:latin typeface="微软雅黑" pitchFamily="34" charset="-122"/>
                <a:ea typeface="微软雅黑" pitchFamily="34" charset="-122"/>
              </a:rPr>
              <a:t>pipeline</a:t>
            </a:r>
            <a:r>
              <a:rPr lang="zh-CN" altLang="en-US" sz="3200" b="1" dirty="0" smtClean="0">
                <a:solidFill>
                  <a:srgbClr val="000099"/>
                </a:solidFill>
                <a:latin typeface="微软雅黑" pitchFamily="34" charset="-122"/>
                <a:ea typeface="微软雅黑" pitchFamily="34" charset="-122"/>
              </a:rPr>
              <a:t>）</a:t>
            </a:r>
            <a:endParaRPr lang="en-US" altLang="zh-CN" sz="3200" b="1" dirty="0" smtClean="0">
              <a:solidFill>
                <a:srgbClr val="000099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2187433" y="3861048"/>
            <a:ext cx="63450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 smtClean="0">
                <a:solidFill>
                  <a:srgbClr val="000099"/>
                </a:solidFill>
                <a:latin typeface="微软雅黑" pitchFamily="34" charset="-122"/>
                <a:ea typeface="微软雅黑" pitchFamily="34" charset="-122"/>
              </a:rPr>
              <a:t>分而治之（</a:t>
            </a:r>
            <a:r>
              <a:rPr lang="en-US" altLang="ko-KR" sz="3200" b="1" dirty="0" smtClean="0">
                <a:solidFill>
                  <a:srgbClr val="000099"/>
                </a:solidFill>
                <a:latin typeface="微软雅黑" pitchFamily="34" charset="-122"/>
                <a:ea typeface="微软雅黑" pitchFamily="34" charset="-122"/>
              </a:rPr>
              <a:t>Divide &amp; Conquer</a:t>
            </a:r>
            <a:r>
              <a:rPr lang="zh-CN" altLang="en-US" sz="3200" b="1" dirty="0" smtClean="0">
                <a:solidFill>
                  <a:srgbClr val="000099"/>
                </a:solidFill>
                <a:latin typeface="微软雅黑" pitchFamily="34" charset="-122"/>
                <a:ea typeface="微软雅黑" pitchFamily="34" charset="-122"/>
              </a:rPr>
              <a:t>）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9" grpId="0"/>
      <p:bldP spid="10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51520" y="83295"/>
            <a:ext cx="2595307" cy="609601"/>
            <a:chOff x="357" y="639"/>
            <a:chExt cx="305" cy="384"/>
          </a:xfrm>
        </p:grpSpPr>
        <p:sp>
          <p:nvSpPr>
            <p:cNvPr id="4" name="Oval 9"/>
            <p:cNvSpPr>
              <a:spLocks noChangeArrowheads="1"/>
            </p:cNvSpPr>
            <p:nvPr/>
          </p:nvSpPr>
          <p:spPr bwMode="auto">
            <a:xfrm>
              <a:off x="357" y="660"/>
              <a:ext cx="305" cy="363"/>
            </a:xfrm>
            <a:prstGeom prst="ellipse">
              <a:avLst/>
            </a:prstGeom>
            <a:solidFill>
              <a:srgbClr val="FFFFC9"/>
            </a:solidFill>
            <a:ln w="12700" cap="sq">
              <a:noFill/>
              <a:round/>
              <a:headEnd type="none" w="sm" len="sm"/>
              <a:tailEnd type="none" w="sm" len="sm"/>
            </a:ln>
            <a:effectLst>
              <a:outerShdw dist="45791" dir="2021404" algn="ctr" rotWithShape="0">
                <a:srgbClr val="969696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" name="Text Box 10"/>
            <p:cNvSpPr txBox="1">
              <a:spLocks noChangeArrowheads="1"/>
            </p:cNvSpPr>
            <p:nvPr/>
          </p:nvSpPr>
          <p:spPr bwMode="auto">
            <a:xfrm>
              <a:off x="365" y="639"/>
              <a:ext cx="279" cy="339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>
              <a:outerShdw dist="17961" dir="2700000" algn="ctr" rotWithShape="0">
                <a:schemeClr val="bg1"/>
              </a:outerShdw>
            </a:effectLst>
          </p:spPr>
          <p:txBody>
            <a:bodyPr wrap="square">
              <a:spAutoFit/>
            </a:bodyPr>
            <a:lstStyle/>
            <a:p>
              <a:r>
                <a:rPr lang="zh-CN" altLang="en-US" sz="2900" b="1" dirty="0" smtClean="0">
                  <a:solidFill>
                    <a:srgbClr val="FF3300"/>
                  </a:solidFill>
                  <a:latin typeface="黑体" pitchFamily="2" charset="-122"/>
                  <a:ea typeface="黑体" pitchFamily="2" charset="-122"/>
                </a:rPr>
                <a:t>一</a:t>
              </a:r>
              <a:r>
                <a:rPr lang="en-US" altLang="zh-CN" sz="2900" b="1" dirty="0" smtClean="0">
                  <a:solidFill>
                    <a:srgbClr val="FF3300"/>
                  </a:solidFill>
                  <a:latin typeface="黑体" pitchFamily="2" charset="-122"/>
                  <a:ea typeface="黑体" pitchFamily="2" charset="-122"/>
                </a:rPr>
                <a:t>.</a:t>
              </a:r>
              <a:r>
                <a:rPr lang="zh-CN" altLang="en-US" sz="2900" b="1" dirty="0" smtClean="0">
                  <a:solidFill>
                    <a:srgbClr val="FF3300"/>
                  </a:solidFill>
                  <a:latin typeface="黑体" pitchFamily="2" charset="-122"/>
                  <a:ea typeface="黑体" pitchFamily="2" charset="-122"/>
                </a:rPr>
                <a:t>流水线</a:t>
              </a:r>
              <a:endParaRPr lang="zh-CN" altLang="en-US" b="1" dirty="0">
                <a:solidFill>
                  <a:srgbClr val="FF3300"/>
                </a:solidFill>
                <a:latin typeface="黑体" pitchFamily="2" charset="-122"/>
                <a:ea typeface="黑体" pitchFamily="2" charset="-122"/>
              </a:endParaRPr>
            </a:p>
          </p:txBody>
        </p:sp>
      </p:grp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251520" y="836713"/>
            <a:ext cx="8020050" cy="1439864"/>
            <a:chOff x="384" y="1152"/>
            <a:chExt cx="5052" cy="907"/>
          </a:xfrm>
        </p:grpSpPr>
        <p:sp>
          <p:nvSpPr>
            <p:cNvPr id="32" name="Rectangle 6"/>
            <p:cNvSpPr>
              <a:spLocks noChangeArrowheads="1"/>
            </p:cNvSpPr>
            <p:nvPr/>
          </p:nvSpPr>
          <p:spPr bwMode="auto">
            <a:xfrm>
              <a:off x="384" y="1152"/>
              <a:ext cx="5052" cy="907"/>
            </a:xfrm>
            <a:prstGeom prst="rect">
              <a:avLst/>
            </a:prstGeom>
            <a:gradFill rotWithShape="0">
              <a:gsLst>
                <a:gs pos="0">
                  <a:srgbClr val="0000FF"/>
                </a:gs>
                <a:gs pos="50000">
                  <a:srgbClr val="0000FF">
                    <a:gamma/>
                    <a:shade val="46275"/>
                    <a:invGamma/>
                  </a:srgbClr>
                </a:gs>
                <a:gs pos="100000">
                  <a:srgbClr val="0000FF"/>
                </a:gs>
              </a:gsLst>
              <a:lin ang="5400000" scaled="1"/>
            </a:gradFill>
            <a:ln w="12700" cap="sq">
              <a:noFill/>
              <a:miter lim="800000"/>
              <a:headEnd type="none" w="sm" len="sm"/>
              <a:tailEnd type="none" w="sm" len="sm"/>
            </a:ln>
            <a:effectLst>
              <a:outerShdw dist="188799" dir="2536421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39" name="Text Box 7"/>
            <p:cNvSpPr txBox="1">
              <a:spLocks noChangeArrowheads="1"/>
            </p:cNvSpPr>
            <p:nvPr/>
          </p:nvSpPr>
          <p:spPr bwMode="auto">
            <a:xfrm>
              <a:off x="475" y="1238"/>
              <a:ext cx="4899" cy="814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square">
              <a:spAutoFit/>
            </a:bodyPr>
            <a:lstStyle/>
            <a:p>
              <a:r>
                <a:rPr kumimoji="1" lang="en-US" altLang="zh-CN" sz="2600" b="1" dirty="0" smtClean="0">
                  <a:solidFill>
                    <a:srgbClr val="FFFFFF"/>
                  </a:solidFill>
                  <a:latin typeface="幼圆" pitchFamily="49" charset="-122"/>
                  <a:ea typeface="幼圆" pitchFamily="49" charset="-122"/>
                </a:rPr>
                <a:t>				</a:t>
              </a:r>
              <a:r>
                <a:rPr lang="zh-CN" altLang="en-US" sz="2600" b="1" dirty="0" smtClean="0">
                  <a:solidFill>
                    <a:schemeClr val="accent1">
                      <a:lumMod val="40000"/>
                      <a:lumOff val="60000"/>
                    </a:schemeClr>
                  </a:solidFill>
                  <a:latin typeface="幼圆" pitchFamily="49" charset="-122"/>
                  <a:ea typeface="幼圆" pitchFamily="49" charset="-122"/>
                </a:rPr>
                <a:t>流水线是生产者</a:t>
              </a:r>
              <a:r>
                <a:rPr lang="en-US" altLang="zh-CN" sz="2600" b="1" dirty="0" smtClean="0">
                  <a:solidFill>
                    <a:schemeClr val="accent1">
                      <a:lumMod val="40000"/>
                      <a:lumOff val="60000"/>
                    </a:schemeClr>
                  </a:solidFill>
                  <a:latin typeface="幼圆" pitchFamily="49" charset="-122"/>
                  <a:ea typeface="幼圆" pitchFamily="49" charset="-122"/>
                </a:rPr>
                <a:t>-</a:t>
              </a:r>
              <a:r>
                <a:rPr lang="zh-CN" altLang="en-US" sz="2600" b="1" dirty="0" smtClean="0">
                  <a:solidFill>
                    <a:schemeClr val="accent1">
                      <a:lumMod val="40000"/>
                      <a:lumOff val="60000"/>
                    </a:schemeClr>
                  </a:solidFill>
                  <a:latin typeface="幼圆" pitchFamily="49" charset="-122"/>
                  <a:ea typeface="幼圆" pitchFamily="49" charset="-122"/>
                </a:rPr>
                <a:t>消费链</a:t>
              </a:r>
              <a:r>
                <a:rPr lang="zh-CN" altLang="en-US" sz="2600" b="1" dirty="0" smtClean="0">
                  <a:solidFill>
                    <a:srgbClr val="FFFFFF"/>
                  </a:solidFill>
                  <a:latin typeface="幼圆" pitchFamily="49" charset="-122"/>
                  <a:ea typeface="幼圆" pitchFamily="49" charset="-122"/>
                </a:rPr>
                <a:t>。数据流通过一串计算任务，前一计算任务的输出是下一个计算任务的输入。</a:t>
              </a:r>
              <a:endParaRPr lang="en-US" altLang="zh-CN" b="1" dirty="0" smtClean="0">
                <a:solidFill>
                  <a:srgbClr val="FFFFFF"/>
                </a:solidFill>
                <a:latin typeface="幼圆" pitchFamily="49" charset="-122"/>
                <a:ea typeface="幼圆" pitchFamily="49" charset="-122"/>
              </a:endParaRPr>
            </a:p>
          </p:txBody>
        </p:sp>
        <p:sp>
          <p:nvSpPr>
            <p:cNvPr id="40" name="Rectangle 8"/>
            <p:cNvSpPr>
              <a:spLocks noChangeArrowheads="1"/>
            </p:cNvSpPr>
            <p:nvPr/>
          </p:nvSpPr>
          <p:spPr bwMode="auto">
            <a:xfrm>
              <a:off x="475" y="1165"/>
              <a:ext cx="2086" cy="37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>
              <a:outerShdw dist="45791" dir="2021404" algn="ctr" rotWithShape="0">
                <a:schemeClr val="bg1"/>
              </a:outerShdw>
            </a:effectLst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kumimoji="1" lang="zh-CN" altLang="en-US" sz="3300" b="1" dirty="0" smtClean="0">
                  <a:solidFill>
                    <a:srgbClr val="FFFF00"/>
                  </a:solidFill>
                  <a:ea typeface="黑体" pitchFamily="2" charset="-122"/>
                </a:rPr>
                <a:t>流水线并行模式</a:t>
              </a:r>
              <a:endParaRPr lang="zh-CN" altLang="en-US" sz="3300" b="1" dirty="0" smtClean="0">
                <a:solidFill>
                  <a:srgbClr val="FFFF00"/>
                </a:solidFill>
                <a:ea typeface="黑体" pitchFamily="2" charset="-122"/>
              </a:endParaRP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827584" y="2780928"/>
            <a:ext cx="7772400" cy="3583335"/>
            <a:chOff x="827584" y="2780928"/>
            <a:chExt cx="7772400" cy="3583335"/>
          </a:xfrm>
        </p:grpSpPr>
        <p:grpSp>
          <p:nvGrpSpPr>
            <p:cNvPr id="16" name="组合 15"/>
            <p:cNvGrpSpPr/>
            <p:nvPr/>
          </p:nvGrpSpPr>
          <p:grpSpPr>
            <a:xfrm>
              <a:off x="827584" y="2852936"/>
              <a:ext cx="7772400" cy="3511327"/>
              <a:chOff x="533400" y="2127473"/>
              <a:chExt cx="7772400" cy="3511327"/>
            </a:xfrm>
          </p:grpSpPr>
          <p:sp>
            <p:nvSpPr>
              <p:cNvPr id="17" name="Rectangle 6"/>
              <p:cNvSpPr>
                <a:spLocks noChangeArrowheads="1"/>
              </p:cNvSpPr>
              <p:nvPr/>
            </p:nvSpPr>
            <p:spPr bwMode="auto">
              <a:xfrm>
                <a:off x="533400" y="2819400"/>
                <a:ext cx="1676400" cy="533400"/>
              </a:xfrm>
              <a:prstGeom prst="rect">
                <a:avLst/>
              </a:prstGeom>
              <a:solidFill>
                <a:srgbClr val="D9E8FF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altLang="ko-KR" dirty="0">
                    <a:solidFill>
                      <a:schemeClr val="bg1"/>
                    </a:solidFill>
                  </a:rPr>
                  <a:t>Stage 1</a:t>
                </a:r>
              </a:p>
            </p:txBody>
          </p:sp>
          <p:sp>
            <p:nvSpPr>
              <p:cNvPr id="18" name="Rectangle 7"/>
              <p:cNvSpPr>
                <a:spLocks noChangeArrowheads="1"/>
              </p:cNvSpPr>
              <p:nvPr/>
            </p:nvSpPr>
            <p:spPr bwMode="auto">
              <a:xfrm>
                <a:off x="533400" y="3581400"/>
                <a:ext cx="1676400" cy="533400"/>
              </a:xfrm>
              <a:prstGeom prst="rect">
                <a:avLst/>
              </a:prstGeom>
              <a:solidFill>
                <a:srgbClr val="FFF2CF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altLang="ko-KR">
                    <a:solidFill>
                      <a:schemeClr val="bg1"/>
                    </a:solidFill>
                  </a:rPr>
                  <a:t>Stage 2</a:t>
                </a:r>
              </a:p>
            </p:txBody>
          </p:sp>
          <p:sp>
            <p:nvSpPr>
              <p:cNvPr id="19" name="Rectangle 8"/>
              <p:cNvSpPr>
                <a:spLocks noChangeArrowheads="1"/>
              </p:cNvSpPr>
              <p:nvPr/>
            </p:nvSpPr>
            <p:spPr bwMode="auto">
              <a:xfrm>
                <a:off x="533400" y="4343400"/>
                <a:ext cx="1676400" cy="533400"/>
              </a:xfrm>
              <a:prstGeom prst="rect">
                <a:avLst/>
              </a:prstGeom>
              <a:solidFill>
                <a:srgbClr val="FFDDF6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altLang="ko-KR" dirty="0">
                    <a:solidFill>
                      <a:schemeClr val="bg1"/>
                    </a:solidFill>
                  </a:rPr>
                  <a:t>Stage 3</a:t>
                </a:r>
              </a:p>
            </p:txBody>
          </p:sp>
          <p:sp>
            <p:nvSpPr>
              <p:cNvPr id="20" name="Rectangle 9"/>
              <p:cNvSpPr>
                <a:spLocks noChangeArrowheads="1"/>
              </p:cNvSpPr>
              <p:nvPr/>
            </p:nvSpPr>
            <p:spPr bwMode="auto">
              <a:xfrm>
                <a:off x="533400" y="5105400"/>
                <a:ext cx="1676400" cy="533400"/>
              </a:xfrm>
              <a:prstGeom prst="rect">
                <a:avLst/>
              </a:prstGeom>
              <a:solidFill>
                <a:srgbClr val="DDF6CC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altLang="ko-KR" dirty="0">
                    <a:solidFill>
                      <a:schemeClr val="bg1"/>
                    </a:solidFill>
                  </a:rPr>
                  <a:t>Stage 4</a:t>
                </a:r>
              </a:p>
            </p:txBody>
          </p:sp>
          <p:sp>
            <p:nvSpPr>
              <p:cNvPr id="21" name="Line 10"/>
              <p:cNvSpPr>
                <a:spLocks noChangeShapeType="1"/>
              </p:cNvSpPr>
              <p:nvPr/>
            </p:nvSpPr>
            <p:spPr bwMode="auto">
              <a:xfrm>
                <a:off x="2590800" y="2589138"/>
                <a:ext cx="5715000" cy="0"/>
              </a:xfrm>
              <a:prstGeom prst="line">
                <a:avLst/>
              </a:prstGeom>
              <a:noFill/>
              <a:ln w="15875">
                <a:solidFill>
                  <a:srgbClr val="00206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2" name="Text Box 11"/>
              <p:cNvSpPr txBox="1">
                <a:spLocks noChangeArrowheads="1"/>
              </p:cNvSpPr>
              <p:nvPr/>
            </p:nvSpPr>
            <p:spPr bwMode="auto">
              <a:xfrm>
                <a:off x="2651125" y="2127473"/>
                <a:ext cx="861967" cy="46166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ko-KR" sz="2400" b="1" dirty="0">
                    <a:solidFill>
                      <a:srgbClr val="C00000"/>
                    </a:solidFill>
                  </a:rPr>
                  <a:t>Time</a:t>
                </a:r>
              </a:p>
            </p:txBody>
          </p:sp>
          <p:sp>
            <p:nvSpPr>
              <p:cNvPr id="23" name="Rectangle 14"/>
              <p:cNvSpPr>
                <a:spLocks noChangeArrowheads="1"/>
              </p:cNvSpPr>
              <p:nvPr/>
            </p:nvSpPr>
            <p:spPr bwMode="auto">
              <a:xfrm>
                <a:off x="2667000" y="2819400"/>
                <a:ext cx="533400" cy="533400"/>
              </a:xfrm>
              <a:prstGeom prst="rect">
                <a:avLst/>
              </a:prstGeom>
              <a:gradFill>
                <a:gsLst>
                  <a:gs pos="0">
                    <a:srgbClr val="DDEBCF"/>
                  </a:gs>
                  <a:gs pos="50000">
                    <a:srgbClr val="9CB86E"/>
                  </a:gs>
                  <a:gs pos="100000">
                    <a:srgbClr val="156B13"/>
                  </a:gs>
                </a:gsLst>
                <a:lin ang="5400000" scaled="0"/>
              </a:gra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altLang="ko-KR" b="1">
                    <a:solidFill>
                      <a:schemeClr val="tx1">
                        <a:lumMod val="75000"/>
                      </a:schemeClr>
                    </a:solidFill>
                  </a:rPr>
                  <a:t>C1</a:t>
                </a:r>
              </a:p>
            </p:txBody>
          </p:sp>
          <p:sp>
            <p:nvSpPr>
              <p:cNvPr id="24" name="Rectangle 15"/>
              <p:cNvSpPr>
                <a:spLocks noChangeArrowheads="1"/>
              </p:cNvSpPr>
              <p:nvPr/>
            </p:nvSpPr>
            <p:spPr bwMode="auto">
              <a:xfrm>
                <a:off x="3352800" y="2819400"/>
                <a:ext cx="533400" cy="533400"/>
              </a:xfrm>
              <a:prstGeom prst="rect">
                <a:avLst/>
              </a:prstGeom>
              <a:gradFill>
                <a:gsLst>
                  <a:gs pos="0">
                    <a:srgbClr val="DDEBCF"/>
                  </a:gs>
                  <a:gs pos="50000">
                    <a:srgbClr val="9CB86E"/>
                  </a:gs>
                  <a:gs pos="100000">
                    <a:srgbClr val="156B13"/>
                  </a:gs>
                </a:gsLst>
                <a:lin ang="5400000" scaled="0"/>
              </a:gra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altLang="ko-KR" b="1">
                    <a:solidFill>
                      <a:schemeClr val="tx1">
                        <a:lumMod val="75000"/>
                      </a:schemeClr>
                    </a:solidFill>
                  </a:rPr>
                  <a:t>C2</a:t>
                </a:r>
              </a:p>
            </p:txBody>
          </p:sp>
          <p:sp>
            <p:nvSpPr>
              <p:cNvPr id="25" name="Rectangle 16"/>
              <p:cNvSpPr>
                <a:spLocks noChangeArrowheads="1"/>
              </p:cNvSpPr>
              <p:nvPr/>
            </p:nvSpPr>
            <p:spPr bwMode="auto">
              <a:xfrm>
                <a:off x="4038600" y="2819400"/>
                <a:ext cx="533400" cy="533400"/>
              </a:xfrm>
              <a:prstGeom prst="rect">
                <a:avLst/>
              </a:prstGeom>
              <a:gradFill>
                <a:gsLst>
                  <a:gs pos="0">
                    <a:srgbClr val="DDEBCF"/>
                  </a:gs>
                  <a:gs pos="50000">
                    <a:srgbClr val="9CB86E"/>
                  </a:gs>
                  <a:gs pos="100000">
                    <a:srgbClr val="156B13"/>
                  </a:gs>
                </a:gsLst>
                <a:lin ang="5400000" scaled="0"/>
              </a:gra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altLang="ko-KR" b="1">
                    <a:solidFill>
                      <a:schemeClr val="tx1">
                        <a:lumMod val="75000"/>
                      </a:schemeClr>
                    </a:solidFill>
                  </a:rPr>
                  <a:t>C3</a:t>
                </a:r>
              </a:p>
            </p:txBody>
          </p:sp>
          <p:sp>
            <p:nvSpPr>
              <p:cNvPr id="26" name="Rectangle 17"/>
              <p:cNvSpPr>
                <a:spLocks noChangeArrowheads="1"/>
              </p:cNvSpPr>
              <p:nvPr/>
            </p:nvSpPr>
            <p:spPr bwMode="auto">
              <a:xfrm>
                <a:off x="4724400" y="2819400"/>
                <a:ext cx="533400" cy="533400"/>
              </a:xfrm>
              <a:prstGeom prst="rect">
                <a:avLst/>
              </a:prstGeom>
              <a:gradFill>
                <a:gsLst>
                  <a:gs pos="0">
                    <a:srgbClr val="DDEBCF"/>
                  </a:gs>
                  <a:gs pos="50000">
                    <a:srgbClr val="9CB86E"/>
                  </a:gs>
                  <a:gs pos="100000">
                    <a:srgbClr val="156B13"/>
                  </a:gs>
                </a:gsLst>
                <a:lin ang="5400000" scaled="0"/>
              </a:gra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altLang="ko-KR" b="1">
                    <a:solidFill>
                      <a:schemeClr val="tx1">
                        <a:lumMod val="75000"/>
                      </a:schemeClr>
                    </a:solidFill>
                  </a:rPr>
                  <a:t>C4</a:t>
                </a:r>
              </a:p>
            </p:txBody>
          </p:sp>
          <p:sp>
            <p:nvSpPr>
              <p:cNvPr id="29" name="Rectangle 20"/>
              <p:cNvSpPr>
                <a:spLocks noChangeArrowheads="1"/>
              </p:cNvSpPr>
              <p:nvPr/>
            </p:nvSpPr>
            <p:spPr bwMode="auto">
              <a:xfrm>
                <a:off x="3352800" y="3581400"/>
                <a:ext cx="533400" cy="533400"/>
              </a:xfrm>
              <a:prstGeom prst="rect">
                <a:avLst/>
              </a:prstGeom>
              <a:gradFill>
                <a:gsLst>
                  <a:gs pos="0">
                    <a:srgbClr val="DDEBCF"/>
                  </a:gs>
                  <a:gs pos="50000">
                    <a:srgbClr val="9CB86E"/>
                  </a:gs>
                  <a:gs pos="100000">
                    <a:srgbClr val="156B13"/>
                  </a:gs>
                </a:gsLst>
                <a:lin ang="5400000" scaled="0"/>
              </a:gra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altLang="ko-KR" b="1">
                    <a:solidFill>
                      <a:schemeClr val="tx1">
                        <a:lumMod val="75000"/>
                      </a:schemeClr>
                    </a:solidFill>
                  </a:rPr>
                  <a:t>C1</a:t>
                </a:r>
              </a:p>
            </p:txBody>
          </p:sp>
          <p:sp>
            <p:nvSpPr>
              <p:cNvPr id="30" name="Rectangle 21"/>
              <p:cNvSpPr>
                <a:spLocks noChangeArrowheads="1"/>
              </p:cNvSpPr>
              <p:nvPr/>
            </p:nvSpPr>
            <p:spPr bwMode="auto">
              <a:xfrm>
                <a:off x="4038600" y="3581400"/>
                <a:ext cx="533400" cy="533400"/>
              </a:xfrm>
              <a:prstGeom prst="rect">
                <a:avLst/>
              </a:prstGeom>
              <a:gradFill>
                <a:gsLst>
                  <a:gs pos="0">
                    <a:srgbClr val="DDEBCF"/>
                  </a:gs>
                  <a:gs pos="50000">
                    <a:srgbClr val="9CB86E"/>
                  </a:gs>
                  <a:gs pos="100000">
                    <a:srgbClr val="156B13"/>
                  </a:gs>
                </a:gsLst>
                <a:lin ang="5400000" scaled="0"/>
              </a:gra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altLang="ko-KR" b="1">
                    <a:solidFill>
                      <a:schemeClr val="tx1">
                        <a:lumMod val="75000"/>
                      </a:schemeClr>
                    </a:solidFill>
                  </a:rPr>
                  <a:t>C2</a:t>
                </a:r>
              </a:p>
            </p:txBody>
          </p:sp>
          <p:sp>
            <p:nvSpPr>
              <p:cNvPr id="31" name="Rectangle 22"/>
              <p:cNvSpPr>
                <a:spLocks noChangeArrowheads="1"/>
              </p:cNvSpPr>
              <p:nvPr/>
            </p:nvSpPr>
            <p:spPr bwMode="auto">
              <a:xfrm>
                <a:off x="4724400" y="3581400"/>
                <a:ext cx="533400" cy="533400"/>
              </a:xfrm>
              <a:prstGeom prst="rect">
                <a:avLst/>
              </a:prstGeom>
              <a:gradFill>
                <a:gsLst>
                  <a:gs pos="0">
                    <a:srgbClr val="DDEBCF"/>
                  </a:gs>
                  <a:gs pos="50000">
                    <a:srgbClr val="9CB86E"/>
                  </a:gs>
                  <a:gs pos="100000">
                    <a:srgbClr val="156B13"/>
                  </a:gs>
                </a:gsLst>
                <a:lin ang="5400000" scaled="0"/>
              </a:gra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altLang="ko-KR" b="1">
                    <a:solidFill>
                      <a:schemeClr val="tx1">
                        <a:lumMod val="75000"/>
                      </a:schemeClr>
                    </a:solidFill>
                  </a:rPr>
                  <a:t>C3</a:t>
                </a:r>
              </a:p>
            </p:txBody>
          </p:sp>
          <p:sp>
            <p:nvSpPr>
              <p:cNvPr id="33" name="Rectangle 23"/>
              <p:cNvSpPr>
                <a:spLocks noChangeArrowheads="1"/>
              </p:cNvSpPr>
              <p:nvPr/>
            </p:nvSpPr>
            <p:spPr bwMode="auto">
              <a:xfrm>
                <a:off x="5410200" y="3581400"/>
                <a:ext cx="533400" cy="533400"/>
              </a:xfrm>
              <a:prstGeom prst="rect">
                <a:avLst/>
              </a:prstGeom>
              <a:gradFill>
                <a:gsLst>
                  <a:gs pos="0">
                    <a:srgbClr val="DDEBCF"/>
                  </a:gs>
                  <a:gs pos="50000">
                    <a:srgbClr val="9CB86E"/>
                  </a:gs>
                  <a:gs pos="100000">
                    <a:srgbClr val="156B13"/>
                  </a:gs>
                </a:gsLst>
                <a:lin ang="5400000" scaled="0"/>
              </a:gra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altLang="ko-KR" b="1">
                    <a:solidFill>
                      <a:schemeClr val="tx1">
                        <a:lumMod val="75000"/>
                      </a:schemeClr>
                    </a:solidFill>
                  </a:rPr>
                  <a:t>C4</a:t>
                </a:r>
              </a:p>
            </p:txBody>
          </p:sp>
          <p:sp>
            <p:nvSpPr>
              <p:cNvPr id="36" name="Rectangle 26"/>
              <p:cNvSpPr>
                <a:spLocks noChangeArrowheads="1"/>
              </p:cNvSpPr>
              <p:nvPr/>
            </p:nvSpPr>
            <p:spPr bwMode="auto">
              <a:xfrm>
                <a:off x="4038600" y="4343400"/>
                <a:ext cx="533400" cy="533400"/>
              </a:xfrm>
              <a:prstGeom prst="rect">
                <a:avLst/>
              </a:prstGeom>
              <a:gradFill>
                <a:gsLst>
                  <a:gs pos="0">
                    <a:srgbClr val="DDEBCF"/>
                  </a:gs>
                  <a:gs pos="50000">
                    <a:srgbClr val="9CB86E"/>
                  </a:gs>
                  <a:gs pos="100000">
                    <a:srgbClr val="156B13"/>
                  </a:gs>
                </a:gsLst>
                <a:lin ang="5400000" scaled="0"/>
              </a:gra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altLang="ko-KR" b="1">
                    <a:solidFill>
                      <a:schemeClr val="tx1">
                        <a:lumMod val="75000"/>
                      </a:schemeClr>
                    </a:solidFill>
                  </a:rPr>
                  <a:t>C1</a:t>
                </a:r>
              </a:p>
            </p:txBody>
          </p:sp>
          <p:sp>
            <p:nvSpPr>
              <p:cNvPr id="37" name="Rectangle 27"/>
              <p:cNvSpPr>
                <a:spLocks noChangeArrowheads="1"/>
              </p:cNvSpPr>
              <p:nvPr/>
            </p:nvSpPr>
            <p:spPr bwMode="auto">
              <a:xfrm>
                <a:off x="4724400" y="4343400"/>
                <a:ext cx="533400" cy="533400"/>
              </a:xfrm>
              <a:prstGeom prst="rect">
                <a:avLst/>
              </a:prstGeom>
              <a:gradFill>
                <a:gsLst>
                  <a:gs pos="0">
                    <a:srgbClr val="DDEBCF"/>
                  </a:gs>
                  <a:gs pos="50000">
                    <a:srgbClr val="9CB86E"/>
                  </a:gs>
                  <a:gs pos="100000">
                    <a:srgbClr val="156B13"/>
                  </a:gs>
                </a:gsLst>
                <a:lin ang="5400000" scaled="0"/>
              </a:gra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altLang="ko-KR" b="1">
                    <a:solidFill>
                      <a:schemeClr val="tx1">
                        <a:lumMod val="75000"/>
                      </a:schemeClr>
                    </a:solidFill>
                  </a:rPr>
                  <a:t>C2</a:t>
                </a:r>
              </a:p>
            </p:txBody>
          </p:sp>
          <p:sp>
            <p:nvSpPr>
              <p:cNvPr id="38" name="Rectangle 28"/>
              <p:cNvSpPr>
                <a:spLocks noChangeArrowheads="1"/>
              </p:cNvSpPr>
              <p:nvPr/>
            </p:nvSpPr>
            <p:spPr bwMode="auto">
              <a:xfrm>
                <a:off x="5410200" y="4343400"/>
                <a:ext cx="533400" cy="533400"/>
              </a:xfrm>
              <a:prstGeom prst="rect">
                <a:avLst/>
              </a:prstGeom>
              <a:gradFill>
                <a:gsLst>
                  <a:gs pos="0">
                    <a:srgbClr val="DDEBCF"/>
                  </a:gs>
                  <a:gs pos="50000">
                    <a:srgbClr val="9CB86E"/>
                  </a:gs>
                  <a:gs pos="100000">
                    <a:srgbClr val="156B13"/>
                  </a:gs>
                </a:gsLst>
                <a:lin ang="5400000" scaled="0"/>
              </a:gra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altLang="ko-KR" b="1">
                    <a:solidFill>
                      <a:schemeClr val="tx1">
                        <a:lumMod val="75000"/>
                      </a:schemeClr>
                    </a:solidFill>
                  </a:rPr>
                  <a:t>C3</a:t>
                </a:r>
              </a:p>
            </p:txBody>
          </p:sp>
          <p:sp>
            <p:nvSpPr>
              <p:cNvPr id="42" name="Rectangle 29"/>
              <p:cNvSpPr>
                <a:spLocks noChangeArrowheads="1"/>
              </p:cNvSpPr>
              <p:nvPr/>
            </p:nvSpPr>
            <p:spPr bwMode="auto">
              <a:xfrm>
                <a:off x="6096000" y="4343400"/>
                <a:ext cx="533400" cy="533400"/>
              </a:xfrm>
              <a:prstGeom prst="rect">
                <a:avLst/>
              </a:prstGeom>
              <a:gradFill>
                <a:gsLst>
                  <a:gs pos="0">
                    <a:srgbClr val="DDEBCF"/>
                  </a:gs>
                  <a:gs pos="50000">
                    <a:srgbClr val="9CB86E"/>
                  </a:gs>
                  <a:gs pos="100000">
                    <a:srgbClr val="156B13"/>
                  </a:gs>
                </a:gsLst>
                <a:lin ang="5400000" scaled="0"/>
              </a:gra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altLang="ko-KR" b="1">
                    <a:solidFill>
                      <a:schemeClr val="tx1">
                        <a:lumMod val="75000"/>
                      </a:schemeClr>
                    </a:solidFill>
                  </a:rPr>
                  <a:t>C4</a:t>
                </a:r>
              </a:p>
            </p:txBody>
          </p:sp>
          <p:sp>
            <p:nvSpPr>
              <p:cNvPr id="48" name="Rectangle 32"/>
              <p:cNvSpPr>
                <a:spLocks noChangeArrowheads="1"/>
              </p:cNvSpPr>
              <p:nvPr/>
            </p:nvSpPr>
            <p:spPr bwMode="auto">
              <a:xfrm>
                <a:off x="4724400" y="5029200"/>
                <a:ext cx="533400" cy="533400"/>
              </a:xfrm>
              <a:prstGeom prst="rect">
                <a:avLst/>
              </a:prstGeom>
              <a:gradFill>
                <a:gsLst>
                  <a:gs pos="0">
                    <a:srgbClr val="DDEBCF"/>
                  </a:gs>
                  <a:gs pos="50000">
                    <a:srgbClr val="9CB86E"/>
                  </a:gs>
                  <a:gs pos="100000">
                    <a:srgbClr val="156B13"/>
                  </a:gs>
                </a:gsLst>
                <a:lin ang="5400000" scaled="0"/>
              </a:gra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altLang="ko-KR" b="1">
                    <a:solidFill>
                      <a:schemeClr val="tx1">
                        <a:lumMod val="75000"/>
                      </a:schemeClr>
                    </a:solidFill>
                  </a:rPr>
                  <a:t>C1</a:t>
                </a:r>
              </a:p>
            </p:txBody>
          </p:sp>
          <p:sp>
            <p:nvSpPr>
              <p:cNvPr id="49" name="Rectangle 33"/>
              <p:cNvSpPr>
                <a:spLocks noChangeArrowheads="1"/>
              </p:cNvSpPr>
              <p:nvPr/>
            </p:nvSpPr>
            <p:spPr bwMode="auto">
              <a:xfrm>
                <a:off x="5410200" y="5029200"/>
                <a:ext cx="533400" cy="533400"/>
              </a:xfrm>
              <a:prstGeom prst="rect">
                <a:avLst/>
              </a:prstGeom>
              <a:gradFill>
                <a:gsLst>
                  <a:gs pos="0">
                    <a:srgbClr val="DDEBCF"/>
                  </a:gs>
                  <a:gs pos="50000">
                    <a:srgbClr val="9CB86E"/>
                  </a:gs>
                  <a:gs pos="100000">
                    <a:srgbClr val="156B13"/>
                  </a:gs>
                </a:gsLst>
                <a:lin ang="5400000" scaled="0"/>
              </a:gra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altLang="ko-KR" b="1">
                    <a:solidFill>
                      <a:schemeClr val="tx1">
                        <a:lumMod val="75000"/>
                      </a:schemeClr>
                    </a:solidFill>
                  </a:rPr>
                  <a:t>C2</a:t>
                </a:r>
              </a:p>
            </p:txBody>
          </p:sp>
          <p:sp>
            <p:nvSpPr>
              <p:cNvPr id="50" name="Rectangle 34"/>
              <p:cNvSpPr>
                <a:spLocks noChangeArrowheads="1"/>
              </p:cNvSpPr>
              <p:nvPr/>
            </p:nvSpPr>
            <p:spPr bwMode="auto">
              <a:xfrm>
                <a:off x="6096000" y="5029200"/>
                <a:ext cx="533400" cy="533400"/>
              </a:xfrm>
              <a:prstGeom prst="rect">
                <a:avLst/>
              </a:prstGeom>
              <a:gradFill>
                <a:gsLst>
                  <a:gs pos="0">
                    <a:srgbClr val="DDEBCF"/>
                  </a:gs>
                  <a:gs pos="50000">
                    <a:srgbClr val="9CB86E"/>
                  </a:gs>
                  <a:gs pos="100000">
                    <a:srgbClr val="156B13"/>
                  </a:gs>
                </a:gsLst>
                <a:lin ang="5400000" scaled="0"/>
              </a:gra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altLang="ko-KR" b="1">
                    <a:solidFill>
                      <a:schemeClr val="tx1">
                        <a:lumMod val="75000"/>
                      </a:schemeClr>
                    </a:solidFill>
                  </a:rPr>
                  <a:t>C3</a:t>
                </a:r>
              </a:p>
            </p:txBody>
          </p:sp>
          <p:sp>
            <p:nvSpPr>
              <p:cNvPr id="51" name="Rectangle 35"/>
              <p:cNvSpPr>
                <a:spLocks noChangeArrowheads="1"/>
              </p:cNvSpPr>
              <p:nvPr/>
            </p:nvSpPr>
            <p:spPr bwMode="auto">
              <a:xfrm>
                <a:off x="6781800" y="5029200"/>
                <a:ext cx="533400" cy="533400"/>
              </a:xfrm>
              <a:prstGeom prst="rect">
                <a:avLst/>
              </a:prstGeom>
              <a:gradFill>
                <a:gsLst>
                  <a:gs pos="0">
                    <a:srgbClr val="DDEBCF"/>
                  </a:gs>
                  <a:gs pos="50000">
                    <a:srgbClr val="9CB86E"/>
                  </a:gs>
                  <a:gs pos="100000">
                    <a:srgbClr val="156B13"/>
                  </a:gs>
                </a:gsLst>
                <a:lin ang="5400000" scaled="0"/>
              </a:gra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altLang="ko-KR" b="1">
                    <a:solidFill>
                      <a:schemeClr val="tx1">
                        <a:lumMod val="75000"/>
                      </a:schemeClr>
                    </a:solidFill>
                  </a:rPr>
                  <a:t>C4</a:t>
                </a:r>
              </a:p>
            </p:txBody>
          </p:sp>
        </p:grpSp>
        <p:sp>
          <p:nvSpPr>
            <p:cNvPr id="54" name="TextBox 53"/>
            <p:cNvSpPr txBox="1"/>
            <p:nvPr/>
          </p:nvSpPr>
          <p:spPr>
            <a:xfrm>
              <a:off x="899592" y="2780928"/>
              <a:ext cx="172819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 dirty="0" smtClean="0">
                  <a:solidFill>
                    <a:srgbClr val="002060"/>
                  </a:solidFill>
                  <a:latin typeface="华文楷体" pitchFamily="2" charset="-122"/>
                  <a:ea typeface="华文楷体" pitchFamily="2" charset="-122"/>
                </a:rPr>
                <a:t>4</a:t>
              </a:r>
              <a:r>
                <a:rPr lang="zh-CN" altLang="en-US" b="1" dirty="0" smtClean="0">
                  <a:solidFill>
                    <a:srgbClr val="002060"/>
                  </a:solidFill>
                  <a:latin typeface="华文楷体" pitchFamily="2" charset="-122"/>
                  <a:ea typeface="华文楷体" pitchFamily="2" charset="-122"/>
                </a:rPr>
                <a:t>个阶段的流水线</a:t>
              </a:r>
              <a:endParaRPr lang="zh-CN" altLang="en-US" b="1" dirty="0">
                <a:solidFill>
                  <a:srgbClr val="002060"/>
                </a:solidFill>
                <a:latin typeface="华文楷体" pitchFamily="2" charset="-122"/>
                <a:ea typeface="华文楷体" pitchFamily="2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627784" y="404664"/>
            <a:ext cx="3600400" cy="720726"/>
            <a:chOff x="427" y="3217"/>
            <a:chExt cx="2722" cy="454"/>
          </a:xfrm>
        </p:grpSpPr>
        <p:sp>
          <p:nvSpPr>
            <p:cNvPr id="3" name="Freeform 4"/>
            <p:cNvSpPr>
              <a:spLocks/>
            </p:cNvSpPr>
            <p:nvPr/>
          </p:nvSpPr>
          <p:spPr bwMode="auto">
            <a:xfrm>
              <a:off x="427" y="3217"/>
              <a:ext cx="2722" cy="454"/>
            </a:xfrm>
            <a:custGeom>
              <a:avLst/>
              <a:gdLst/>
              <a:ahLst/>
              <a:cxnLst>
                <a:cxn ang="0">
                  <a:pos x="150" y="35"/>
                </a:cxn>
                <a:cxn ang="0">
                  <a:pos x="1336" y="46"/>
                </a:cxn>
                <a:cxn ang="0">
                  <a:pos x="2120" y="81"/>
                </a:cxn>
                <a:cxn ang="0">
                  <a:pos x="2592" y="12"/>
                </a:cxn>
                <a:cxn ang="0">
                  <a:pos x="2915" y="46"/>
                </a:cxn>
                <a:cxn ang="0">
                  <a:pos x="2834" y="403"/>
                </a:cxn>
                <a:cxn ang="0">
                  <a:pos x="2845" y="795"/>
                </a:cxn>
                <a:cxn ang="0">
                  <a:pos x="46" y="784"/>
                </a:cxn>
                <a:cxn ang="0">
                  <a:pos x="23" y="484"/>
                </a:cxn>
                <a:cxn ang="0">
                  <a:pos x="0" y="415"/>
                </a:cxn>
                <a:cxn ang="0">
                  <a:pos x="23" y="92"/>
                </a:cxn>
                <a:cxn ang="0">
                  <a:pos x="184" y="0"/>
                </a:cxn>
                <a:cxn ang="0">
                  <a:pos x="230" y="35"/>
                </a:cxn>
              </a:cxnLst>
              <a:rect l="0" t="0" r="r" b="b"/>
              <a:pathLst>
                <a:path w="2915" h="840">
                  <a:moveTo>
                    <a:pt x="150" y="35"/>
                  </a:moveTo>
                  <a:cubicBezTo>
                    <a:pt x="545" y="8"/>
                    <a:pt x="941" y="31"/>
                    <a:pt x="1336" y="46"/>
                  </a:cubicBezTo>
                  <a:cubicBezTo>
                    <a:pt x="1590" y="112"/>
                    <a:pt x="1860" y="42"/>
                    <a:pt x="2120" y="81"/>
                  </a:cubicBezTo>
                  <a:cubicBezTo>
                    <a:pt x="2322" y="71"/>
                    <a:pt x="2417" y="67"/>
                    <a:pt x="2592" y="12"/>
                  </a:cubicBezTo>
                  <a:cubicBezTo>
                    <a:pt x="2704" y="23"/>
                    <a:pt x="2802" y="38"/>
                    <a:pt x="2915" y="46"/>
                  </a:cubicBezTo>
                  <a:cubicBezTo>
                    <a:pt x="2906" y="170"/>
                    <a:pt x="2906" y="297"/>
                    <a:pt x="2834" y="403"/>
                  </a:cubicBezTo>
                  <a:cubicBezTo>
                    <a:pt x="2847" y="550"/>
                    <a:pt x="2854" y="641"/>
                    <a:pt x="2845" y="795"/>
                  </a:cubicBezTo>
                  <a:cubicBezTo>
                    <a:pt x="1918" y="763"/>
                    <a:pt x="963" y="789"/>
                    <a:pt x="46" y="784"/>
                  </a:cubicBezTo>
                  <a:cubicBezTo>
                    <a:pt x="5" y="654"/>
                    <a:pt x="60" y="840"/>
                    <a:pt x="23" y="484"/>
                  </a:cubicBezTo>
                  <a:cubicBezTo>
                    <a:pt x="20" y="460"/>
                    <a:pt x="0" y="415"/>
                    <a:pt x="0" y="415"/>
                  </a:cubicBezTo>
                  <a:cubicBezTo>
                    <a:pt x="120" y="336"/>
                    <a:pt x="23" y="414"/>
                    <a:pt x="23" y="92"/>
                  </a:cubicBezTo>
                  <a:cubicBezTo>
                    <a:pt x="23" y="42"/>
                    <a:pt x="142" y="15"/>
                    <a:pt x="184" y="0"/>
                  </a:cubicBezTo>
                  <a:cubicBezTo>
                    <a:pt x="227" y="15"/>
                    <a:pt x="214" y="1"/>
                    <a:pt x="230" y="35"/>
                  </a:cubicBezTo>
                </a:path>
              </a:pathLst>
            </a:custGeom>
            <a:gradFill rotWithShape="1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18900000" scaled="1"/>
            </a:gradFill>
            <a:ln w="12700" cap="flat" cmpd="sng">
              <a:noFill/>
              <a:prstDash val="solid"/>
              <a:round/>
              <a:headEnd/>
              <a:tailEnd/>
            </a:ln>
            <a:effectLst>
              <a:outerShdw dist="89803" dir="2700000" algn="ctr" rotWithShape="0">
                <a:srgbClr val="C0C0C0"/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" name="Text Box 5"/>
            <p:cNvSpPr txBox="1">
              <a:spLocks noChangeArrowheads="1"/>
            </p:cNvSpPr>
            <p:nvPr/>
          </p:nvSpPr>
          <p:spPr bwMode="auto">
            <a:xfrm>
              <a:off x="549" y="3300"/>
              <a:ext cx="2382" cy="33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square">
              <a:spAutoFit/>
            </a:bodyPr>
            <a:lstStyle/>
            <a:p>
              <a:pPr algn="ctr">
                <a:lnSpc>
                  <a:spcPct val="90000"/>
                </a:lnSpc>
                <a:spcAft>
                  <a:spcPct val="15000"/>
                </a:spcAft>
              </a:pPr>
              <a:r>
                <a:rPr lang="zh-CN" altLang="en-US" sz="3200" b="1" dirty="0" smtClean="0">
                  <a:solidFill>
                    <a:srgbClr val="FFFF00"/>
                  </a:solidFill>
                  <a:ea typeface="黑体" pitchFamily="2" charset="-122"/>
                </a:rPr>
                <a:t>流水线分类：</a:t>
              </a:r>
              <a:endParaRPr lang="en-US" altLang="zh-CN" sz="3200" b="1" dirty="0">
                <a:solidFill>
                  <a:srgbClr val="FFFFFF"/>
                </a:solidFill>
                <a:ea typeface="楷体_GB2312" pitchFamily="49" charset="-122"/>
              </a:endParaRPr>
            </a:p>
          </p:txBody>
        </p:sp>
      </p:grpSp>
      <p:grpSp>
        <p:nvGrpSpPr>
          <p:cNvPr id="188418" name="Group 2"/>
          <p:cNvGrpSpPr>
            <a:grpSpLocks/>
          </p:cNvGrpSpPr>
          <p:nvPr/>
        </p:nvGrpSpPr>
        <p:grpSpPr bwMode="auto">
          <a:xfrm>
            <a:off x="1691680" y="2276872"/>
            <a:ext cx="5184576" cy="576064"/>
            <a:chOff x="2160" y="2880"/>
            <a:chExt cx="7905" cy="705"/>
          </a:xfrm>
        </p:grpSpPr>
        <p:sp>
          <p:nvSpPr>
            <p:cNvPr id="188419" name="AutoShape 3"/>
            <p:cNvSpPr>
              <a:spLocks noChangeArrowheads="1"/>
            </p:cNvSpPr>
            <p:nvPr/>
          </p:nvSpPr>
          <p:spPr bwMode="auto">
            <a:xfrm>
              <a:off x="2160" y="2880"/>
              <a:ext cx="1425" cy="705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19050">
              <a:solidFill>
                <a:srgbClr val="4A7EBB"/>
              </a:solidFill>
              <a:round/>
              <a:headEnd/>
              <a:tailEnd/>
            </a:ln>
            <a:effectLst>
              <a:outerShdw dist="25400" dir="5400000" algn="ctr" rotWithShape="0">
                <a:srgbClr val="808080">
                  <a:alpha val="35001"/>
                </a:srgbClr>
              </a:outerShdw>
            </a:effectLst>
          </p:spPr>
          <p:txBody>
            <a:bodyPr vert="horz" wrap="square" lIns="91440" tIns="91440" rIns="91440" bIns="9144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8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  <a:ea typeface="宋体" pitchFamily="2" charset="-122"/>
                  <a:cs typeface="宋体" pitchFamily="2" charset="-122"/>
                </a:rPr>
                <a:t>Stage 1</a:t>
              </a:r>
              <a:endParaRPr kumimoji="0" lang="zh-CN" altLang="zh-CN" sz="1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endParaRPr>
            </a:p>
          </p:txBody>
        </p:sp>
        <p:sp>
          <p:nvSpPr>
            <p:cNvPr id="188420" name="AutoShape 4"/>
            <p:cNvSpPr>
              <a:spLocks noChangeArrowheads="1"/>
            </p:cNvSpPr>
            <p:nvPr/>
          </p:nvSpPr>
          <p:spPr bwMode="auto">
            <a:xfrm>
              <a:off x="4320" y="2880"/>
              <a:ext cx="1425" cy="705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19050">
              <a:solidFill>
                <a:srgbClr val="4A7EBB"/>
              </a:solidFill>
              <a:round/>
              <a:headEnd/>
              <a:tailEnd/>
            </a:ln>
            <a:effectLst>
              <a:outerShdw dist="25400" dir="5400000" algn="ctr" rotWithShape="0">
                <a:srgbClr val="808080">
                  <a:alpha val="35001"/>
                </a:srgbClr>
              </a:outerShdw>
            </a:effectLst>
          </p:spPr>
          <p:txBody>
            <a:bodyPr vert="horz" wrap="square" lIns="91440" tIns="91440" rIns="91440" bIns="9144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8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  <a:ea typeface="宋体" pitchFamily="2" charset="-122"/>
                  <a:cs typeface="宋体" pitchFamily="2" charset="-122"/>
                </a:rPr>
                <a:t>Stage 2</a:t>
              </a:r>
              <a:endParaRPr kumimoji="0" lang="zh-CN" altLang="zh-CN" sz="1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endParaRPr>
            </a:p>
          </p:txBody>
        </p:sp>
        <p:sp>
          <p:nvSpPr>
            <p:cNvPr id="188421" name="AutoShape 5"/>
            <p:cNvSpPr>
              <a:spLocks noChangeArrowheads="1"/>
            </p:cNvSpPr>
            <p:nvPr/>
          </p:nvSpPr>
          <p:spPr bwMode="auto">
            <a:xfrm>
              <a:off x="6480" y="2880"/>
              <a:ext cx="1425" cy="705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19050">
              <a:solidFill>
                <a:srgbClr val="4A7EBB"/>
              </a:solidFill>
              <a:round/>
              <a:headEnd/>
              <a:tailEnd/>
            </a:ln>
            <a:effectLst>
              <a:outerShdw dist="25400" dir="5400000" algn="ctr" rotWithShape="0">
                <a:srgbClr val="808080">
                  <a:alpha val="35001"/>
                </a:srgbClr>
              </a:outerShdw>
            </a:effectLst>
          </p:spPr>
          <p:txBody>
            <a:bodyPr vert="horz" wrap="square" lIns="91440" tIns="91440" rIns="91440" bIns="9144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8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  <a:ea typeface="宋体" pitchFamily="2" charset="-122"/>
                  <a:cs typeface="宋体" pitchFamily="2" charset="-122"/>
                </a:rPr>
                <a:t>Stage 3</a:t>
              </a:r>
              <a:endParaRPr kumimoji="0" lang="zh-CN" altLang="zh-CN" sz="1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endParaRPr>
            </a:p>
          </p:txBody>
        </p:sp>
        <p:sp>
          <p:nvSpPr>
            <p:cNvPr id="188422" name="AutoShape 6"/>
            <p:cNvSpPr>
              <a:spLocks noChangeArrowheads="1"/>
            </p:cNvSpPr>
            <p:nvPr/>
          </p:nvSpPr>
          <p:spPr bwMode="auto">
            <a:xfrm>
              <a:off x="8640" y="2880"/>
              <a:ext cx="1425" cy="705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19050">
              <a:solidFill>
                <a:srgbClr val="4A7EBB"/>
              </a:solidFill>
              <a:round/>
              <a:headEnd/>
              <a:tailEnd/>
            </a:ln>
            <a:effectLst>
              <a:outerShdw dist="25400" dir="5400000" algn="ctr" rotWithShape="0">
                <a:srgbClr val="808080">
                  <a:alpha val="35001"/>
                </a:srgbClr>
              </a:outerShdw>
            </a:effectLst>
          </p:spPr>
          <p:txBody>
            <a:bodyPr vert="horz" wrap="square" lIns="91440" tIns="91440" rIns="91440" bIns="9144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  <a:ea typeface="宋体" pitchFamily="2" charset="-122"/>
                  <a:cs typeface="宋体" pitchFamily="2" charset="-122"/>
                </a:rPr>
                <a:t>Stage 4</a:t>
              </a:r>
              <a:endParaRPr kumimoji="0" lang="zh-CN" altLang="zh-CN" sz="1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endParaRPr>
            </a:p>
          </p:txBody>
        </p:sp>
        <p:sp>
          <p:nvSpPr>
            <p:cNvPr id="188423" name="Line 7"/>
            <p:cNvSpPr>
              <a:spLocks noChangeShapeType="1"/>
            </p:cNvSpPr>
            <p:nvPr/>
          </p:nvSpPr>
          <p:spPr bwMode="auto">
            <a:xfrm>
              <a:off x="3600" y="3240"/>
              <a:ext cx="720" cy="0"/>
            </a:xfrm>
            <a:prstGeom prst="line">
              <a:avLst/>
            </a:prstGeom>
            <a:noFill/>
            <a:ln w="44450">
              <a:solidFill>
                <a:srgbClr val="4A7EBB"/>
              </a:solidFill>
              <a:round/>
              <a:headEnd/>
              <a:tailEnd type="triangle" w="med" len="med"/>
            </a:ln>
            <a:effectLst>
              <a:outerShdw dist="25400" dir="5400000" algn="ctr" rotWithShape="0">
                <a:srgbClr val="808080">
                  <a:alpha val="35001"/>
                </a:srgbClr>
              </a:outerShdw>
            </a:effectLst>
          </p:spPr>
          <p:txBody>
            <a:bodyPr vert="horz" wrap="square" lIns="91440" tIns="91440" rIns="91440" bIns="9144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800" b="1">
                <a:solidFill>
                  <a:schemeClr val="bg1"/>
                </a:solidFill>
              </a:endParaRPr>
            </a:p>
          </p:txBody>
        </p:sp>
        <p:sp>
          <p:nvSpPr>
            <p:cNvPr id="188424" name="Line 8"/>
            <p:cNvSpPr>
              <a:spLocks noChangeShapeType="1"/>
            </p:cNvSpPr>
            <p:nvPr/>
          </p:nvSpPr>
          <p:spPr bwMode="auto">
            <a:xfrm>
              <a:off x="5760" y="3240"/>
              <a:ext cx="720" cy="0"/>
            </a:xfrm>
            <a:prstGeom prst="line">
              <a:avLst/>
            </a:prstGeom>
            <a:noFill/>
            <a:ln w="44450">
              <a:solidFill>
                <a:srgbClr val="4A7EBB"/>
              </a:solidFill>
              <a:round/>
              <a:headEnd/>
              <a:tailEnd type="triangle" w="med" len="med"/>
            </a:ln>
            <a:effectLst>
              <a:outerShdw dist="25400" dir="5400000" algn="ctr" rotWithShape="0">
                <a:srgbClr val="808080">
                  <a:alpha val="35001"/>
                </a:srgbClr>
              </a:outerShdw>
            </a:effectLst>
          </p:spPr>
          <p:txBody>
            <a:bodyPr vert="horz" wrap="square" lIns="91440" tIns="91440" rIns="91440" bIns="9144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800" b="1">
                <a:solidFill>
                  <a:schemeClr val="bg1"/>
                </a:solidFill>
              </a:endParaRPr>
            </a:p>
          </p:txBody>
        </p:sp>
        <p:sp>
          <p:nvSpPr>
            <p:cNvPr id="188425" name="Line 9"/>
            <p:cNvSpPr>
              <a:spLocks noChangeShapeType="1"/>
            </p:cNvSpPr>
            <p:nvPr/>
          </p:nvSpPr>
          <p:spPr bwMode="auto">
            <a:xfrm>
              <a:off x="7920" y="3240"/>
              <a:ext cx="720" cy="0"/>
            </a:xfrm>
            <a:prstGeom prst="line">
              <a:avLst/>
            </a:prstGeom>
            <a:noFill/>
            <a:ln w="44450">
              <a:solidFill>
                <a:srgbClr val="4A7EBB"/>
              </a:solidFill>
              <a:round/>
              <a:headEnd/>
              <a:tailEnd type="triangle" w="med" len="med"/>
            </a:ln>
            <a:effectLst>
              <a:outerShdw dist="25400" dir="5400000" algn="ctr" rotWithShape="0">
                <a:srgbClr val="808080">
                  <a:alpha val="35001"/>
                </a:srgbClr>
              </a:outerShdw>
            </a:effectLst>
          </p:spPr>
          <p:txBody>
            <a:bodyPr vert="horz" wrap="square" lIns="91440" tIns="91440" rIns="91440" bIns="9144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800" b="1">
                <a:solidFill>
                  <a:schemeClr val="bg1"/>
                </a:solidFill>
              </a:endParaRPr>
            </a:p>
          </p:txBody>
        </p:sp>
      </p:grpSp>
      <p:grpSp>
        <p:nvGrpSpPr>
          <p:cNvPr id="188426" name="Group 10"/>
          <p:cNvGrpSpPr>
            <a:grpSpLocks/>
          </p:cNvGrpSpPr>
          <p:nvPr/>
        </p:nvGrpSpPr>
        <p:grpSpPr bwMode="auto">
          <a:xfrm>
            <a:off x="1691680" y="4221088"/>
            <a:ext cx="5256584" cy="1368152"/>
            <a:chOff x="2160" y="5539"/>
            <a:chExt cx="7905" cy="1785"/>
          </a:xfrm>
        </p:grpSpPr>
        <p:sp>
          <p:nvSpPr>
            <p:cNvPr id="188427" name="AutoShape 11"/>
            <p:cNvSpPr>
              <a:spLocks noChangeArrowheads="1"/>
            </p:cNvSpPr>
            <p:nvPr/>
          </p:nvSpPr>
          <p:spPr bwMode="auto">
            <a:xfrm>
              <a:off x="2160" y="5884"/>
              <a:ext cx="1425" cy="705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19050">
              <a:solidFill>
                <a:srgbClr val="4A7EBB"/>
              </a:solidFill>
              <a:round/>
              <a:headEnd/>
              <a:tailEnd/>
            </a:ln>
            <a:effectLst>
              <a:outerShdw dist="25400" dir="5400000" algn="ctr" rotWithShape="0">
                <a:srgbClr val="808080">
                  <a:alpha val="35001"/>
                </a:srgbClr>
              </a:outerShdw>
            </a:effectLst>
          </p:spPr>
          <p:txBody>
            <a:bodyPr vert="horz" wrap="square" lIns="91440" tIns="91440" rIns="91440" bIns="9144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6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  <a:ea typeface="宋体" pitchFamily="2" charset="-122"/>
                  <a:cs typeface="宋体" pitchFamily="2" charset="-122"/>
                </a:rPr>
                <a:t>Stage 1</a:t>
              </a:r>
              <a:endParaRPr kumimoji="0" lang="zh-CN" altLang="zh-CN" sz="16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endParaRPr>
            </a:p>
          </p:txBody>
        </p:sp>
        <p:sp>
          <p:nvSpPr>
            <p:cNvPr id="188428" name="AutoShape 12"/>
            <p:cNvSpPr>
              <a:spLocks noChangeArrowheads="1"/>
            </p:cNvSpPr>
            <p:nvPr/>
          </p:nvSpPr>
          <p:spPr bwMode="auto">
            <a:xfrm>
              <a:off x="4320" y="5884"/>
              <a:ext cx="1425" cy="705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19050">
              <a:solidFill>
                <a:srgbClr val="4A7EBB"/>
              </a:solidFill>
              <a:round/>
              <a:headEnd/>
              <a:tailEnd/>
            </a:ln>
            <a:effectLst>
              <a:outerShdw dist="25400" dir="5400000" algn="ctr" rotWithShape="0">
                <a:srgbClr val="808080">
                  <a:alpha val="35001"/>
                </a:srgbClr>
              </a:outerShdw>
            </a:effectLst>
          </p:spPr>
          <p:txBody>
            <a:bodyPr vert="horz" wrap="square" lIns="91440" tIns="91440" rIns="91440" bIns="9144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6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  <a:ea typeface="宋体" pitchFamily="2" charset="-122"/>
                  <a:cs typeface="宋体" pitchFamily="2" charset="-122"/>
                </a:rPr>
                <a:t>Stage 2</a:t>
              </a:r>
              <a:endParaRPr kumimoji="0" lang="zh-CN" altLang="zh-CN" sz="16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endParaRPr>
            </a:p>
          </p:txBody>
        </p:sp>
        <p:sp>
          <p:nvSpPr>
            <p:cNvPr id="188429" name="AutoShape 13"/>
            <p:cNvSpPr>
              <a:spLocks noChangeArrowheads="1"/>
            </p:cNvSpPr>
            <p:nvPr/>
          </p:nvSpPr>
          <p:spPr bwMode="auto">
            <a:xfrm>
              <a:off x="6480" y="5539"/>
              <a:ext cx="1425" cy="705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19050">
              <a:solidFill>
                <a:srgbClr val="4A7EBB"/>
              </a:solidFill>
              <a:round/>
              <a:headEnd/>
              <a:tailEnd/>
            </a:ln>
            <a:effectLst>
              <a:outerShdw dist="25400" dir="5400000" algn="ctr" rotWithShape="0">
                <a:srgbClr val="808080">
                  <a:alpha val="35001"/>
                </a:srgbClr>
              </a:outerShdw>
            </a:effectLst>
          </p:spPr>
          <p:txBody>
            <a:bodyPr vert="horz" wrap="square" lIns="91440" tIns="91440" rIns="91440" bIns="9144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6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  <a:ea typeface="宋体" pitchFamily="2" charset="-122"/>
                  <a:cs typeface="宋体" pitchFamily="2" charset="-122"/>
                </a:rPr>
                <a:t>Stage 3</a:t>
              </a:r>
              <a:endParaRPr kumimoji="0" lang="zh-CN" altLang="zh-CN" sz="16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endParaRPr>
            </a:p>
          </p:txBody>
        </p:sp>
        <p:sp>
          <p:nvSpPr>
            <p:cNvPr id="188430" name="AutoShape 14"/>
            <p:cNvSpPr>
              <a:spLocks noChangeArrowheads="1"/>
            </p:cNvSpPr>
            <p:nvPr/>
          </p:nvSpPr>
          <p:spPr bwMode="auto">
            <a:xfrm>
              <a:off x="8640" y="5884"/>
              <a:ext cx="1425" cy="705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19050">
              <a:solidFill>
                <a:srgbClr val="4A7EBB"/>
              </a:solidFill>
              <a:round/>
              <a:headEnd/>
              <a:tailEnd/>
            </a:ln>
            <a:effectLst>
              <a:outerShdw dist="25400" dir="5400000" algn="ctr" rotWithShape="0">
                <a:srgbClr val="808080">
                  <a:alpha val="35001"/>
                </a:srgbClr>
              </a:outerShdw>
            </a:effectLst>
          </p:spPr>
          <p:txBody>
            <a:bodyPr vert="horz" wrap="square" lIns="91440" tIns="91440" rIns="91440" bIns="9144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6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  <a:ea typeface="宋体" pitchFamily="2" charset="-122"/>
                  <a:cs typeface="宋体" pitchFamily="2" charset="-122"/>
                </a:rPr>
                <a:t>Stage 4</a:t>
              </a:r>
              <a:endParaRPr kumimoji="0" lang="zh-CN" altLang="zh-CN" sz="16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endParaRPr>
            </a:p>
          </p:txBody>
        </p:sp>
        <p:sp>
          <p:nvSpPr>
            <p:cNvPr id="188431" name="AutoShape 15"/>
            <p:cNvSpPr>
              <a:spLocks noChangeArrowheads="1"/>
            </p:cNvSpPr>
            <p:nvPr/>
          </p:nvSpPr>
          <p:spPr bwMode="auto">
            <a:xfrm>
              <a:off x="6480" y="6619"/>
              <a:ext cx="1425" cy="705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19050">
              <a:solidFill>
                <a:srgbClr val="4A7EBB"/>
              </a:solidFill>
              <a:round/>
              <a:headEnd/>
              <a:tailEnd/>
            </a:ln>
            <a:effectLst>
              <a:outerShdw dist="25400" dir="5400000" algn="ctr" rotWithShape="0">
                <a:srgbClr val="808080">
                  <a:alpha val="35001"/>
                </a:srgbClr>
              </a:outerShdw>
            </a:effectLst>
          </p:spPr>
          <p:txBody>
            <a:bodyPr vert="horz" wrap="square" lIns="91440" tIns="91440" rIns="91440" bIns="9144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6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  <a:ea typeface="宋体" pitchFamily="2" charset="-122"/>
                  <a:cs typeface="宋体" pitchFamily="2" charset="-122"/>
                </a:rPr>
                <a:t>Stage 3</a:t>
              </a:r>
              <a:endParaRPr kumimoji="0" lang="zh-CN" altLang="zh-CN" sz="16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endParaRPr>
            </a:p>
          </p:txBody>
        </p:sp>
        <p:sp>
          <p:nvSpPr>
            <p:cNvPr id="188432" name="Line 16"/>
            <p:cNvSpPr>
              <a:spLocks noChangeShapeType="1"/>
            </p:cNvSpPr>
            <p:nvPr/>
          </p:nvSpPr>
          <p:spPr bwMode="auto">
            <a:xfrm>
              <a:off x="3600" y="6244"/>
              <a:ext cx="720" cy="0"/>
            </a:xfrm>
            <a:prstGeom prst="line">
              <a:avLst/>
            </a:prstGeom>
            <a:noFill/>
            <a:ln w="44450">
              <a:solidFill>
                <a:srgbClr val="4A7EBB"/>
              </a:solidFill>
              <a:round/>
              <a:headEnd/>
              <a:tailEnd type="triangle" w="med" len="med"/>
            </a:ln>
            <a:effectLst>
              <a:outerShdw dist="25400" dir="5400000" algn="ctr" rotWithShape="0">
                <a:srgbClr val="808080">
                  <a:alpha val="35001"/>
                </a:srgbClr>
              </a:outerShdw>
            </a:effectLst>
          </p:spPr>
          <p:txBody>
            <a:bodyPr vert="horz" wrap="square" lIns="91440" tIns="91440" rIns="91440" bIns="9144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600" b="1">
                <a:solidFill>
                  <a:schemeClr val="bg1"/>
                </a:solidFill>
              </a:endParaRPr>
            </a:p>
          </p:txBody>
        </p:sp>
        <p:sp>
          <p:nvSpPr>
            <p:cNvPr id="188433" name="Line 17"/>
            <p:cNvSpPr>
              <a:spLocks noChangeShapeType="1"/>
            </p:cNvSpPr>
            <p:nvPr/>
          </p:nvSpPr>
          <p:spPr bwMode="auto">
            <a:xfrm flipV="1">
              <a:off x="5760" y="5884"/>
              <a:ext cx="720" cy="360"/>
            </a:xfrm>
            <a:prstGeom prst="line">
              <a:avLst/>
            </a:prstGeom>
            <a:noFill/>
            <a:ln w="44450">
              <a:solidFill>
                <a:srgbClr val="4A7EBB"/>
              </a:solidFill>
              <a:round/>
              <a:headEnd/>
              <a:tailEnd type="triangle" w="med" len="med"/>
            </a:ln>
            <a:effectLst>
              <a:outerShdw dist="25400" dir="5400000" algn="ctr" rotWithShape="0">
                <a:srgbClr val="808080">
                  <a:alpha val="35001"/>
                </a:srgbClr>
              </a:outerShdw>
            </a:effectLst>
          </p:spPr>
          <p:txBody>
            <a:bodyPr vert="horz" wrap="square" lIns="91440" tIns="91440" rIns="91440" bIns="9144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600" b="1">
                <a:solidFill>
                  <a:schemeClr val="bg1"/>
                </a:solidFill>
              </a:endParaRPr>
            </a:p>
          </p:txBody>
        </p:sp>
        <p:sp>
          <p:nvSpPr>
            <p:cNvPr id="188434" name="Line 18"/>
            <p:cNvSpPr>
              <a:spLocks noChangeShapeType="1"/>
            </p:cNvSpPr>
            <p:nvPr/>
          </p:nvSpPr>
          <p:spPr bwMode="auto">
            <a:xfrm>
              <a:off x="5760" y="6244"/>
              <a:ext cx="720" cy="720"/>
            </a:xfrm>
            <a:prstGeom prst="line">
              <a:avLst/>
            </a:prstGeom>
            <a:noFill/>
            <a:ln w="44450">
              <a:solidFill>
                <a:srgbClr val="4A7EBB"/>
              </a:solidFill>
              <a:round/>
              <a:headEnd/>
              <a:tailEnd type="triangle" w="med" len="med"/>
            </a:ln>
            <a:effectLst>
              <a:outerShdw dist="25400" dir="5400000" algn="ctr" rotWithShape="0">
                <a:srgbClr val="808080">
                  <a:alpha val="35001"/>
                </a:srgbClr>
              </a:outerShdw>
            </a:effectLst>
          </p:spPr>
          <p:txBody>
            <a:bodyPr vert="horz" wrap="square" lIns="91440" tIns="91440" rIns="91440" bIns="9144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600" b="1">
                <a:solidFill>
                  <a:schemeClr val="bg1"/>
                </a:solidFill>
              </a:endParaRPr>
            </a:p>
          </p:txBody>
        </p:sp>
        <p:sp>
          <p:nvSpPr>
            <p:cNvPr id="188435" name="Line 19"/>
            <p:cNvSpPr>
              <a:spLocks noChangeShapeType="1"/>
            </p:cNvSpPr>
            <p:nvPr/>
          </p:nvSpPr>
          <p:spPr bwMode="auto">
            <a:xfrm>
              <a:off x="7920" y="5884"/>
              <a:ext cx="720" cy="360"/>
            </a:xfrm>
            <a:prstGeom prst="line">
              <a:avLst/>
            </a:prstGeom>
            <a:noFill/>
            <a:ln w="44450">
              <a:solidFill>
                <a:srgbClr val="4A7EBB"/>
              </a:solidFill>
              <a:round/>
              <a:headEnd/>
              <a:tailEnd type="triangle" w="med" len="med"/>
            </a:ln>
            <a:effectLst>
              <a:outerShdw dist="25400" dir="5400000" algn="ctr" rotWithShape="0">
                <a:srgbClr val="808080">
                  <a:alpha val="35001"/>
                </a:srgbClr>
              </a:outerShdw>
            </a:effectLst>
          </p:spPr>
          <p:txBody>
            <a:bodyPr vert="horz" wrap="square" lIns="91440" tIns="91440" rIns="91440" bIns="9144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600" b="1">
                <a:solidFill>
                  <a:schemeClr val="bg1"/>
                </a:solidFill>
              </a:endParaRPr>
            </a:p>
          </p:txBody>
        </p:sp>
        <p:sp>
          <p:nvSpPr>
            <p:cNvPr id="188436" name="Line 20"/>
            <p:cNvSpPr>
              <a:spLocks noChangeShapeType="1"/>
            </p:cNvSpPr>
            <p:nvPr/>
          </p:nvSpPr>
          <p:spPr bwMode="auto">
            <a:xfrm flipV="1">
              <a:off x="7920" y="6244"/>
              <a:ext cx="720" cy="720"/>
            </a:xfrm>
            <a:prstGeom prst="line">
              <a:avLst/>
            </a:prstGeom>
            <a:noFill/>
            <a:ln w="44450">
              <a:solidFill>
                <a:srgbClr val="4A7EBB"/>
              </a:solidFill>
              <a:round/>
              <a:headEnd/>
              <a:tailEnd type="triangle" w="med" len="med"/>
            </a:ln>
            <a:effectLst>
              <a:outerShdw dist="25400" dir="5400000" algn="ctr" rotWithShape="0">
                <a:srgbClr val="808080">
                  <a:alpha val="35001"/>
                </a:srgbClr>
              </a:outerShdw>
            </a:effectLst>
          </p:spPr>
          <p:txBody>
            <a:bodyPr vert="horz" wrap="square" lIns="91440" tIns="91440" rIns="91440" bIns="9144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600" b="1">
                <a:solidFill>
                  <a:schemeClr val="bg1"/>
                </a:solidFill>
              </a:endParaRPr>
            </a:p>
          </p:txBody>
        </p:sp>
      </p:grpSp>
      <p:grpSp>
        <p:nvGrpSpPr>
          <p:cNvPr id="24" name="Group 203"/>
          <p:cNvGrpSpPr>
            <a:grpSpLocks/>
          </p:cNvGrpSpPr>
          <p:nvPr/>
        </p:nvGrpSpPr>
        <p:grpSpPr bwMode="auto">
          <a:xfrm>
            <a:off x="323528" y="1412577"/>
            <a:ext cx="2591979" cy="576263"/>
            <a:chOff x="480" y="598"/>
            <a:chExt cx="1786" cy="363"/>
          </a:xfrm>
        </p:grpSpPr>
        <p:sp>
          <p:nvSpPr>
            <p:cNvPr id="25" name="AutoShape 198"/>
            <p:cNvSpPr>
              <a:spLocks noChangeArrowheads="1"/>
            </p:cNvSpPr>
            <p:nvPr/>
          </p:nvSpPr>
          <p:spPr bwMode="auto">
            <a:xfrm>
              <a:off x="480" y="609"/>
              <a:ext cx="1786" cy="352"/>
            </a:xfrm>
            <a:prstGeom prst="cloudCallout">
              <a:avLst>
                <a:gd name="adj1" fmla="val -20898"/>
                <a:gd name="adj2" fmla="val 42616"/>
              </a:avLst>
            </a:prstGeom>
            <a:solidFill>
              <a:srgbClr val="FFFFD9"/>
            </a:solidFill>
            <a:ln w="25400">
              <a:noFill/>
              <a:round/>
              <a:headEnd/>
              <a:tailEnd/>
            </a:ln>
            <a:effectLst>
              <a:outerShdw dist="165588" dir="1948272" algn="ctr" rotWithShape="0">
                <a:srgbClr val="C0C0C0"/>
              </a:outerShdw>
            </a:effectLst>
          </p:spPr>
          <p:txBody>
            <a:bodyPr anchor="ctr"/>
            <a:lstStyle/>
            <a:p>
              <a:endParaRPr lang="en-US" sz="3000" dirty="0">
                <a:solidFill>
                  <a:srgbClr val="FF3300"/>
                </a:solidFill>
                <a:ea typeface="黑体" pitchFamily="2" charset="-122"/>
              </a:endParaRPr>
            </a:p>
          </p:txBody>
        </p:sp>
        <p:sp>
          <p:nvSpPr>
            <p:cNvPr id="26" name="Rectangle 199"/>
            <p:cNvSpPr>
              <a:spLocks noChangeArrowheads="1"/>
            </p:cNvSpPr>
            <p:nvPr/>
          </p:nvSpPr>
          <p:spPr bwMode="auto">
            <a:xfrm>
              <a:off x="718" y="598"/>
              <a:ext cx="1399" cy="33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square">
              <a:spAutoFit/>
            </a:bodyPr>
            <a:lstStyle/>
            <a:p>
              <a:pPr algn="l"/>
              <a:r>
                <a:rPr lang="zh-CN" altLang="en-US" sz="2800" dirty="0" smtClean="0">
                  <a:solidFill>
                    <a:srgbClr val="FF3300"/>
                  </a:solidFill>
                  <a:ea typeface="黑体" pitchFamily="2" charset="-122"/>
                </a:rPr>
                <a:t>线性流水线</a:t>
              </a:r>
              <a:endParaRPr lang="en-US" sz="2800" dirty="0">
                <a:solidFill>
                  <a:srgbClr val="FF3300"/>
                </a:solidFill>
                <a:ea typeface="黑体" pitchFamily="2" charset="-122"/>
              </a:endParaRPr>
            </a:p>
          </p:txBody>
        </p:sp>
      </p:grpSp>
      <p:grpSp>
        <p:nvGrpSpPr>
          <p:cNvPr id="27" name="Group 203"/>
          <p:cNvGrpSpPr>
            <a:grpSpLocks/>
          </p:cNvGrpSpPr>
          <p:nvPr/>
        </p:nvGrpSpPr>
        <p:grpSpPr bwMode="auto">
          <a:xfrm>
            <a:off x="323528" y="3716833"/>
            <a:ext cx="3024336" cy="954088"/>
            <a:chOff x="480" y="598"/>
            <a:chExt cx="1786" cy="601"/>
          </a:xfrm>
        </p:grpSpPr>
        <p:sp>
          <p:nvSpPr>
            <p:cNvPr id="28" name="AutoShape 198"/>
            <p:cNvSpPr>
              <a:spLocks noChangeArrowheads="1"/>
            </p:cNvSpPr>
            <p:nvPr/>
          </p:nvSpPr>
          <p:spPr bwMode="auto">
            <a:xfrm>
              <a:off x="480" y="609"/>
              <a:ext cx="1786" cy="352"/>
            </a:xfrm>
            <a:prstGeom prst="cloudCallout">
              <a:avLst>
                <a:gd name="adj1" fmla="val -20898"/>
                <a:gd name="adj2" fmla="val 42616"/>
              </a:avLst>
            </a:prstGeom>
            <a:solidFill>
              <a:srgbClr val="FFFFD9"/>
            </a:solidFill>
            <a:ln w="25400">
              <a:noFill/>
              <a:round/>
              <a:headEnd/>
              <a:tailEnd/>
            </a:ln>
            <a:effectLst>
              <a:outerShdw dist="165588" dir="1948272" algn="ctr" rotWithShape="0">
                <a:srgbClr val="C0C0C0"/>
              </a:outerShdw>
            </a:effectLst>
          </p:spPr>
          <p:txBody>
            <a:bodyPr anchor="ctr"/>
            <a:lstStyle/>
            <a:p>
              <a:endParaRPr lang="en-US" sz="3000" dirty="0">
                <a:solidFill>
                  <a:srgbClr val="FF3300"/>
                </a:solidFill>
                <a:ea typeface="黑体" pitchFamily="2" charset="-122"/>
              </a:endParaRPr>
            </a:p>
          </p:txBody>
        </p:sp>
        <p:sp>
          <p:nvSpPr>
            <p:cNvPr id="29" name="Rectangle 199"/>
            <p:cNvSpPr>
              <a:spLocks noChangeArrowheads="1"/>
            </p:cNvSpPr>
            <p:nvPr/>
          </p:nvSpPr>
          <p:spPr bwMode="auto">
            <a:xfrm>
              <a:off x="718" y="598"/>
              <a:ext cx="1399" cy="60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 wrap="square">
              <a:spAutoFit/>
            </a:bodyPr>
            <a:lstStyle/>
            <a:p>
              <a:pPr algn="l"/>
              <a:r>
                <a:rPr lang="zh-CN" altLang="en-US" sz="2800" dirty="0" smtClean="0">
                  <a:solidFill>
                    <a:srgbClr val="FF3300"/>
                  </a:solidFill>
                  <a:ea typeface="黑体" pitchFamily="2" charset="-122"/>
                </a:rPr>
                <a:t>非线性流水线</a:t>
              </a:r>
              <a:endParaRPr lang="en-US" sz="2800" dirty="0">
                <a:solidFill>
                  <a:srgbClr val="FF3300"/>
                </a:solidFill>
                <a:ea typeface="黑体" pitchFamily="2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" dur="500"/>
                                        <p:tgtEl>
                                          <p:spTgt spid="188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500"/>
                                        <p:tgtEl>
                                          <p:spTgt spid="188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彗星型模板">
  <a:themeElements>
    <a:clrScheme name="彗星型模板 1">
      <a:dk1>
        <a:srgbClr val="5F5F5F"/>
      </a:dk1>
      <a:lt1>
        <a:srgbClr val="FFFFCC"/>
      </a:lt1>
      <a:dk2>
        <a:srgbClr val="000000"/>
      </a:dk2>
      <a:lt2>
        <a:srgbClr val="FFCC66"/>
      </a:lt2>
      <a:accent1>
        <a:srgbClr val="FF9933"/>
      </a:accent1>
      <a:accent2>
        <a:srgbClr val="CC0066"/>
      </a:accent2>
      <a:accent3>
        <a:srgbClr val="AAAAAA"/>
      </a:accent3>
      <a:accent4>
        <a:srgbClr val="DADAAE"/>
      </a:accent4>
      <a:accent5>
        <a:srgbClr val="FFCAAD"/>
      </a:accent5>
      <a:accent6>
        <a:srgbClr val="B9005C"/>
      </a:accent6>
      <a:hlink>
        <a:srgbClr val="CC00CC"/>
      </a:hlink>
      <a:folHlink>
        <a:srgbClr val="990099"/>
      </a:folHlink>
    </a:clrScheme>
    <a:fontScheme name="彗星型模板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CN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CN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宋体" pitchFamily="2" charset="-122"/>
          </a:defRPr>
        </a:defPPr>
      </a:lstStyle>
    </a:lnDef>
  </a:objectDefaults>
  <a:extraClrSchemeLst>
    <a:extraClrScheme>
      <a:clrScheme name="彗星型模板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彗星型模板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彗星型模板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Office\Templates\演示文稿设计\彗星型模板.pot</Template>
  <TotalTime>9094</TotalTime>
  <Words>844</Words>
  <Application>Microsoft Office PowerPoint</Application>
  <PresentationFormat>全屏显示(4:3)</PresentationFormat>
  <Paragraphs>281</Paragraphs>
  <Slides>24</Slides>
  <Notes>24</Notes>
  <HiddenSlides>2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26" baseType="lpstr">
      <vt:lpstr>彗星型模板</vt:lpstr>
      <vt:lpstr>Photo Editor 照片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Master Worker: Pseudo-code for the master</vt:lpstr>
      <vt:lpstr>Master Worker: Pseudo-code for the worker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  <vt:lpstr>幻灯片 21</vt:lpstr>
      <vt:lpstr>幻灯片 22</vt:lpstr>
      <vt:lpstr>幻灯片 23</vt:lpstr>
      <vt:lpstr>幻灯片 24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第六章  串</dc:title>
  <dc:creator>501</dc:creator>
  <cp:lastModifiedBy>zch</cp:lastModifiedBy>
  <cp:revision>2845</cp:revision>
  <dcterms:created xsi:type="dcterms:W3CDTF">2000-03-03T19:35:34Z</dcterms:created>
  <dcterms:modified xsi:type="dcterms:W3CDTF">2016-07-13T02:30:28Z</dcterms:modified>
</cp:coreProperties>
</file>